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4212" r:id="rId2"/>
  </p:sldMasterIdLst>
  <p:notesMasterIdLst>
    <p:notesMasterId r:id="rId13"/>
  </p:notesMasterIdLst>
  <p:handoutMasterIdLst>
    <p:handoutMasterId r:id="rId14"/>
  </p:handoutMasterIdLst>
  <p:sldIdLst>
    <p:sldId id="4250" r:id="rId3"/>
    <p:sldId id="4251" r:id="rId4"/>
    <p:sldId id="4252" r:id="rId5"/>
    <p:sldId id="4248" r:id="rId6"/>
    <p:sldId id="4254" r:id="rId7"/>
    <p:sldId id="4256" r:id="rId8"/>
    <p:sldId id="4257" r:id="rId9"/>
    <p:sldId id="4258" r:id="rId10"/>
    <p:sldId id="4255" r:id="rId11"/>
    <p:sldId id="425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rbst, Daniel Joseph - (dherbst)" initials="HDJ(" lastIdx="9" clrIdx="0">
    <p:extLst>
      <p:ext uri="{19B8F6BF-5375-455C-9EA6-DF929625EA0E}">
        <p15:presenceInfo xmlns:p15="http://schemas.microsoft.com/office/powerpoint/2012/main" userId="S::dherbst@email.arizona.edu::128df794-e149-4fe4-a729-4fb1dcbc6796" providerId="AD"/>
      </p:ext>
    </p:extLst>
  </p:cmAuthor>
  <p:cmAuthor id="2" name="Hendren, Nathaniel" initials="HN" lastIdx="1" clrIdx="1">
    <p:extLst>
      <p:ext uri="{19B8F6BF-5375-455C-9EA6-DF929625EA0E}">
        <p15:presenceInfo xmlns:p15="http://schemas.microsoft.com/office/powerpoint/2012/main" userId="S::nhendren@fas.harvard.edu::40245924-1cf9-40a7-be0d-1e45cf17c12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B32123"/>
    <a:srgbClr val="2E8B56"/>
    <a:srgbClr val="1874CE"/>
    <a:srgbClr val="548B54"/>
    <a:srgbClr val="1874CD"/>
    <a:srgbClr val="B22222"/>
    <a:srgbClr val="008B45"/>
    <a:srgbClr val="4682B4"/>
    <a:srgbClr val="43CD80"/>
    <a:srgbClr val="7CCD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94" autoAdjust="0"/>
    <p:restoredTop sz="96327" autoAdjust="0"/>
  </p:normalViewPr>
  <p:slideViewPr>
    <p:cSldViewPr snapToGrid="0">
      <p:cViewPr>
        <p:scale>
          <a:sx n="100" d="100"/>
          <a:sy n="100" d="100"/>
        </p:scale>
        <p:origin x="704" y="672"/>
      </p:cViewPr>
      <p:guideLst>
        <p:guide orient="horz" pos="403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0" d="100"/>
        <a:sy n="120" d="100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notesViewPr>
    <p:cSldViewPr snapToGrid="0">
      <p:cViewPr varScale="1">
        <p:scale>
          <a:sx n="144" d="100"/>
          <a:sy n="144" d="100"/>
        </p:scale>
        <p:origin x="6560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EC9AA8-D36D-4F67-9436-A873A3C75372}" type="datetimeFigureOut">
              <a:rPr lang="en-US" smtClean="0"/>
              <a:t>9/5/21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C62FD2-F5A4-4F83-A604-3302715D87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3383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9CFB68-99A2-4E43-A2BE-826EF4AB511B}" type="datetimeFigureOut">
              <a:rPr lang="en-US" smtClean="0"/>
              <a:t>9/5/21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84D52-C5E7-4A5C-9461-BFB19F2E11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40546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6176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Earnings-Equity</a:t>
            </a:r>
          </a:p>
        </p:txBody>
      </p:sp>
    </p:spTree>
    <p:extLst>
      <p:ext uri="{BB962C8B-B14F-4D97-AF65-F5344CB8AC3E}">
        <p14:creationId xmlns:p14="http://schemas.microsoft.com/office/powerpoint/2010/main" val="1182918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727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1257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Earnings-Equity</a:t>
            </a:r>
          </a:p>
        </p:txBody>
      </p:sp>
    </p:spTree>
    <p:extLst>
      <p:ext uri="{BB962C8B-B14F-4D97-AF65-F5344CB8AC3E}">
        <p14:creationId xmlns:p14="http://schemas.microsoft.com/office/powerpoint/2010/main" val="10591447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Earnings-Equity</a:t>
            </a:r>
          </a:p>
        </p:txBody>
      </p:sp>
    </p:spTree>
    <p:extLst>
      <p:ext uri="{BB962C8B-B14F-4D97-AF65-F5344CB8AC3E}">
        <p14:creationId xmlns:p14="http://schemas.microsoft.com/office/powerpoint/2010/main" val="13528481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Earnings-Equity</a:t>
            </a:r>
          </a:p>
        </p:txBody>
      </p:sp>
    </p:spTree>
    <p:extLst>
      <p:ext uri="{BB962C8B-B14F-4D97-AF65-F5344CB8AC3E}">
        <p14:creationId xmlns:p14="http://schemas.microsoft.com/office/powerpoint/2010/main" val="2332935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Earnings-Equity</a:t>
            </a:r>
          </a:p>
        </p:txBody>
      </p:sp>
    </p:spTree>
    <p:extLst>
      <p:ext uri="{BB962C8B-B14F-4D97-AF65-F5344CB8AC3E}">
        <p14:creationId xmlns:p14="http://schemas.microsoft.com/office/powerpoint/2010/main" val="11190288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Earnings-Equity</a:t>
            </a:r>
          </a:p>
        </p:txBody>
      </p:sp>
    </p:spTree>
    <p:extLst>
      <p:ext uri="{BB962C8B-B14F-4D97-AF65-F5344CB8AC3E}">
        <p14:creationId xmlns:p14="http://schemas.microsoft.com/office/powerpoint/2010/main" val="30285921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Earnings-Equity</a:t>
            </a:r>
          </a:p>
        </p:txBody>
      </p:sp>
    </p:spTree>
    <p:extLst>
      <p:ext uri="{BB962C8B-B14F-4D97-AF65-F5344CB8AC3E}">
        <p14:creationId xmlns:p14="http://schemas.microsoft.com/office/powerpoint/2010/main" val="3087810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09615"/>
            <a:ext cx="10363200" cy="1470025"/>
          </a:xfrm>
        </p:spPr>
        <p:txBody>
          <a:bodyPr>
            <a:normAutofit/>
          </a:bodyPr>
          <a:lstStyle>
            <a:lvl1pPr>
              <a:defRPr lang="en-US" sz="3600" b="1" kern="1200" dirty="0">
                <a:solidFill>
                  <a:srgbClr val="1E2D53"/>
                </a:solidFill>
                <a:latin typeface="cmss10"/>
                <a:ea typeface="cmss1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2438400"/>
            <a:ext cx="85344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36709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0207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10972800" cy="5181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92286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6612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6.xml"/><Relationship Id="rId13" Type="http://schemas.openxmlformats.org/officeDocument/2006/relationships/tags" Target="../tags/tag11.xml"/><Relationship Id="rId18" Type="http://schemas.openxmlformats.org/officeDocument/2006/relationships/tags" Target="../tags/tag16.xml"/><Relationship Id="rId3" Type="http://schemas.openxmlformats.org/officeDocument/2006/relationships/tags" Target="../tags/tag1.xml"/><Relationship Id="rId21" Type="http://schemas.openxmlformats.org/officeDocument/2006/relationships/image" Target="../media/image1.emf"/><Relationship Id="rId7" Type="http://schemas.openxmlformats.org/officeDocument/2006/relationships/tags" Target="../tags/tag5.xml"/><Relationship Id="rId12" Type="http://schemas.openxmlformats.org/officeDocument/2006/relationships/tags" Target="../tags/tag10.xml"/><Relationship Id="rId17" Type="http://schemas.openxmlformats.org/officeDocument/2006/relationships/tags" Target="../tags/tag15.xml"/><Relationship Id="rId2" Type="http://schemas.openxmlformats.org/officeDocument/2006/relationships/vmlDrawing" Target="../drawings/vmlDrawing1.vml"/><Relationship Id="rId16" Type="http://schemas.openxmlformats.org/officeDocument/2006/relationships/tags" Target="../tags/tag14.xml"/><Relationship Id="rId20" Type="http://schemas.openxmlformats.org/officeDocument/2006/relationships/oleObject" Target="../embeddings/oleObject1.bin"/><Relationship Id="rId1" Type="http://schemas.openxmlformats.org/officeDocument/2006/relationships/theme" Target="../theme/theme2.xml"/><Relationship Id="rId6" Type="http://schemas.openxmlformats.org/officeDocument/2006/relationships/tags" Target="../tags/tag4.xml"/><Relationship Id="rId11" Type="http://schemas.openxmlformats.org/officeDocument/2006/relationships/tags" Target="../tags/tag9.xml"/><Relationship Id="rId5" Type="http://schemas.openxmlformats.org/officeDocument/2006/relationships/tags" Target="../tags/tag3.xml"/><Relationship Id="rId15" Type="http://schemas.openxmlformats.org/officeDocument/2006/relationships/tags" Target="../tags/tag13.xml"/><Relationship Id="rId10" Type="http://schemas.openxmlformats.org/officeDocument/2006/relationships/tags" Target="../tags/tag8.xml"/><Relationship Id="rId19" Type="http://schemas.openxmlformats.org/officeDocument/2006/relationships/tags" Target="../tags/tag17.xml"/><Relationship Id="rId4" Type="http://schemas.openxmlformats.org/officeDocument/2006/relationships/tags" Target="../tags/tag2.xml"/><Relationship Id="rId9" Type="http://schemas.openxmlformats.org/officeDocument/2006/relationships/tags" Target="../tags/tag7.xml"/><Relationship Id="rId14" Type="http://schemas.openxmlformats.org/officeDocument/2006/relationships/tags" Target="../tags/tag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94379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cmss1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tx2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cmss1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–"/>
        <a:defRPr sz="2400" kern="1200">
          <a:solidFill>
            <a:schemeClr val="tx1"/>
          </a:solidFill>
          <a:latin typeface="cmss1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0" y="45"/>
          <a:ext cx="215979" cy="1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57" name="think-cell Slide" r:id="rId20" imgW="270" imgH="270" progId="TCLayout.ActiveDocument.1">
                  <p:embed/>
                </p:oleObj>
              </mc:Choice>
              <mc:Fallback>
                <p:oleObj name="think-cell Slide" r:id="rId20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0" y="45"/>
                        <a:ext cx="215979" cy="161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>
            <p:custDataLst>
              <p:tags r:id="rId4"/>
            </p:custDataLst>
          </p:nvPr>
        </p:nvSpPr>
        <p:spPr bwMode="auto">
          <a:xfrm>
            <a:off x="0" y="45"/>
            <a:ext cx="215979" cy="161975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en-US" sz="1600" dirty="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gray">
          <a:xfrm>
            <a:off x="161991" y="234867"/>
            <a:ext cx="11725484" cy="314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r>
              <a:rPr lang="en-US"/>
              <a:t>Click to edit Master title style</a:t>
            </a:r>
            <a:endParaRPr lang="en-US" noProof="0" dirty="0"/>
          </a:p>
        </p:txBody>
      </p:sp>
      <p:sp>
        <p:nvSpPr>
          <p:cNvPr id="10" name="1. On-page tracker" hidden="1"/>
          <p:cNvSpPr>
            <a:spLocks noChangeArrowheads="1"/>
          </p:cNvSpPr>
          <p:nvPr/>
        </p:nvSpPr>
        <p:spPr bwMode="gray">
          <a:xfrm>
            <a:off x="162045" y="77450"/>
            <a:ext cx="490519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800" cap="all" dirty="0">
                <a:solidFill>
                  <a:srgbClr val="808080"/>
                </a:solidFill>
                <a:latin typeface="Arial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gray">
          <a:xfrm>
            <a:off x="161991" y="566283"/>
            <a:ext cx="1172548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1600" dirty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4" name="Slide Elements" hidden="1"/>
          <p:cNvGrpSpPr/>
          <p:nvPr userDrawn="1"/>
        </p:nvGrpSpPr>
        <p:grpSpPr bwMode="gray">
          <a:xfrm>
            <a:off x="161991" y="6437265"/>
            <a:ext cx="11725484" cy="328819"/>
            <a:chOff x="119063" y="6309110"/>
            <a:chExt cx="8618537" cy="322273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gray">
            <a:xfrm>
              <a:off x="119063" y="6309110"/>
              <a:ext cx="8618537" cy="1206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defRPr/>
              </a:pPr>
              <a:r>
                <a:rPr lang="en-US" sz="800" dirty="0">
                  <a:solidFill>
                    <a:srgbClr val="80808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gray">
            <a:xfrm>
              <a:off x="119063" y="6510723"/>
              <a:ext cx="7200000" cy="1206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marL="620084" indent="-620084" defTabSz="910839">
                <a:tabLst>
                  <a:tab pos="641135" algn="l"/>
                </a:tabLst>
              </a:pPr>
              <a:r>
                <a:rPr lang="en-US" sz="800" dirty="0">
                  <a:solidFill>
                    <a:srgbClr val="808080"/>
                  </a:solidFill>
                  <a:latin typeface="Arial"/>
                </a:rPr>
                <a:t>SOURCE: Source</a:t>
              </a: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1976211" y="1991017"/>
            <a:ext cx="5853024" cy="1154163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 latinLnBrk="0"/>
            <a:r>
              <a:rPr lang="en-US"/>
              <a:t>Click to edit Master text styles</a:t>
            </a:r>
          </a:p>
          <a:p>
            <a:pPr lvl="1" latinLnBrk="0"/>
            <a:r>
              <a:rPr lang="en-US"/>
              <a:t>Second level</a:t>
            </a:r>
          </a:p>
          <a:p>
            <a:pPr lvl="2" latinLnBrk="0"/>
            <a:r>
              <a:rPr lang="en-US"/>
              <a:t>Third level</a:t>
            </a:r>
          </a:p>
          <a:p>
            <a:pPr lvl="3" latinLnBrk="0"/>
            <a:r>
              <a:rPr lang="en-US"/>
              <a:t>Fourth level</a:t>
            </a:r>
          </a:p>
          <a:p>
            <a:pPr lvl="4" latinLnBrk="0"/>
            <a:r>
              <a:rPr lang="en-US"/>
              <a:t>Fifth level</a:t>
            </a:r>
            <a:endParaRPr lang="en-US" dirty="0"/>
          </a:p>
        </p:txBody>
      </p:sp>
      <p:grpSp>
        <p:nvGrpSpPr>
          <p:cNvPr id="15" name="ACET" hidden="1"/>
          <p:cNvGrpSpPr>
            <a:grpSpLocks/>
          </p:cNvGrpSpPr>
          <p:nvPr/>
        </p:nvGrpSpPr>
        <p:grpSpPr bwMode="gray">
          <a:xfrm>
            <a:off x="1976212" y="1291547"/>
            <a:ext cx="5801189" cy="510220"/>
            <a:chOff x="915" y="715"/>
            <a:chExt cx="2686" cy="315"/>
          </a:xfrm>
        </p:grpSpPr>
        <p:cxnSp>
          <p:nvCxnSpPr>
            <p:cNvPr id="16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accent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gray">
            <a:xfrm>
              <a:off x="915" y="715"/>
              <a:ext cx="2686" cy="3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en-US" sz="1600" b="1" dirty="0">
                  <a:solidFill>
                    <a:srgbClr val="000000"/>
                  </a:solidFill>
                  <a:latin typeface="Arial"/>
                </a:rPr>
                <a:t>Title</a:t>
              </a:r>
            </a:p>
            <a:p>
              <a:r>
                <a:rPr lang="en-US" sz="1600" dirty="0">
                  <a:solidFill>
                    <a:srgbClr val="808080"/>
                  </a:solidFill>
                  <a:latin typeface="Arial"/>
                </a:rPr>
                <a:t>Unit of measure</a:t>
              </a:r>
            </a:p>
          </p:txBody>
        </p:sp>
      </p:grpSp>
      <p:grpSp>
        <p:nvGrpSpPr>
          <p:cNvPr id="17" name="McKSticker" hidden="1"/>
          <p:cNvGrpSpPr/>
          <p:nvPr/>
        </p:nvGrpSpPr>
        <p:grpSpPr bwMode="gray">
          <a:xfrm>
            <a:off x="11405958" y="291837"/>
            <a:ext cx="481499" cy="160044"/>
            <a:chOff x="8386860" y="285750"/>
            <a:chExt cx="353915" cy="156864"/>
          </a:xfrm>
        </p:grpSpPr>
        <p:sp>
          <p:nvSpPr>
            <p:cNvPr id="20" name="StickerRectangle"/>
            <p:cNvSpPr>
              <a:spLocks noChangeArrowheads="1"/>
            </p:cNvSpPr>
            <p:nvPr/>
          </p:nvSpPr>
          <p:spPr bwMode="gray">
            <a:xfrm>
              <a:off x="8392861" y="285750"/>
              <a:ext cx="347914" cy="1478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910839">
                <a:buClr>
                  <a:srgbClr val="002960"/>
                </a:buClr>
              </a:pPr>
              <a:r>
                <a:rPr lang="en-US" sz="800" dirty="0">
                  <a:solidFill>
                    <a:srgbClr val="808080"/>
                  </a:solidFill>
                  <a:latin typeface="Arial"/>
                </a:rPr>
                <a:t>STICKER</a:t>
              </a:r>
            </a:p>
          </p:txBody>
        </p:sp>
        <p:cxnSp>
          <p:nvCxnSpPr>
            <p:cNvPr id="21" name="AutoShape 31"/>
            <p:cNvCxnSpPr>
              <a:cxnSpLocks noChangeShapeType="1"/>
              <a:stCxn id="20" idx="2"/>
              <a:endCxn id="20" idx="4"/>
            </p:cNvCxnSpPr>
            <p:nvPr/>
          </p:nvCxnSpPr>
          <p:spPr bwMode="gray">
            <a:xfrm>
              <a:off x="8386860" y="285750"/>
              <a:ext cx="0" cy="156864"/>
            </a:xfrm>
            <a:prstGeom prst="straightConnector1">
              <a:avLst/>
            </a:prstGeom>
            <a:noFill/>
            <a:ln w="9525">
              <a:solidFill>
                <a:schemeClr val="accent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AutoShape 32"/>
            <p:cNvCxnSpPr>
              <a:cxnSpLocks noChangeShapeType="1"/>
              <a:stCxn id="20" idx="4"/>
              <a:endCxn id="20" idx="6"/>
            </p:cNvCxnSpPr>
            <p:nvPr/>
          </p:nvCxnSpPr>
          <p:spPr bwMode="gray">
            <a:xfrm>
              <a:off x="8386860" y="442614"/>
              <a:ext cx="353915" cy="0"/>
            </a:xfrm>
            <a:prstGeom prst="straightConnector1">
              <a:avLst/>
            </a:prstGeom>
            <a:noFill/>
            <a:ln w="25400">
              <a:solidFill>
                <a:schemeClr val="accent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4" name="SlideBottomBar" hidden="1"/>
          <p:cNvSpPr/>
          <p:nvPr userDrawn="1"/>
        </p:nvSpPr>
        <p:spPr>
          <a:xfrm>
            <a:off x="11576464" y="6455863"/>
            <a:ext cx="62200" cy="12634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059" tIns="46639" rIns="93059" bIns="46639" rtlCol="0" anchor="ctr"/>
          <a:lstStyle/>
          <a:p>
            <a:pPr algn="ctr"/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23" name="doc id" hidden="1"/>
          <p:cNvSpPr>
            <a:spLocks noChangeArrowheads="1"/>
          </p:cNvSpPr>
          <p:nvPr userDrawn="1"/>
        </p:nvSpPr>
        <p:spPr bwMode="auto">
          <a:xfrm>
            <a:off x="10995481" y="51833"/>
            <a:ext cx="894152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0839"/>
            <a:endParaRPr lang="en-US" sz="800" dirty="0">
              <a:solidFill>
                <a:srgbClr val="808080"/>
              </a:solidFill>
              <a:latin typeface="Arial"/>
            </a:endParaRPr>
          </a:p>
        </p:txBody>
      </p:sp>
      <p:grpSp>
        <p:nvGrpSpPr>
          <p:cNvPr id="26" name="LegendBoxes" hidden="1"/>
          <p:cNvGrpSpPr/>
          <p:nvPr userDrawn="1"/>
        </p:nvGrpSpPr>
        <p:grpSpPr bwMode="gray">
          <a:xfrm>
            <a:off x="10768442" y="285079"/>
            <a:ext cx="855321" cy="1013976"/>
            <a:chOff x="7835905" y="279400"/>
            <a:chExt cx="628684" cy="993790"/>
          </a:xfrm>
        </p:grpSpPr>
        <p:sp>
          <p:nvSpPr>
            <p:cNvPr id="27" name="RectangleLegend1"/>
            <p:cNvSpPr>
              <a:spLocks noChangeArrowheads="1"/>
            </p:cNvSpPr>
            <p:nvPr/>
          </p:nvSpPr>
          <p:spPr bwMode="gray">
            <a:xfrm>
              <a:off x="7835905" y="290513"/>
              <a:ext cx="165100" cy="1603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8" name="RectangleLegend2"/>
            <p:cNvSpPr>
              <a:spLocks noChangeArrowheads="1"/>
            </p:cNvSpPr>
            <p:nvPr/>
          </p:nvSpPr>
          <p:spPr bwMode="gray">
            <a:xfrm>
              <a:off x="7835905" y="560388"/>
              <a:ext cx="165100" cy="16033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9" name="RectangleLegend3"/>
            <p:cNvSpPr>
              <a:spLocks noChangeArrowheads="1"/>
            </p:cNvSpPr>
            <p:nvPr/>
          </p:nvSpPr>
          <p:spPr bwMode="gray">
            <a:xfrm>
              <a:off x="7835905" y="831851"/>
              <a:ext cx="165100" cy="160338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0" name="RectangleLegend4"/>
            <p:cNvSpPr>
              <a:spLocks noChangeArrowheads="1"/>
            </p:cNvSpPr>
            <p:nvPr/>
          </p:nvSpPr>
          <p:spPr bwMode="gray">
            <a:xfrm>
              <a:off x="7835905" y="1103313"/>
              <a:ext cx="165100" cy="160338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" name="Legend1"/>
            <p:cNvSpPr>
              <a:spLocks noChangeArrowheads="1"/>
            </p:cNvSpPr>
            <p:nvPr/>
          </p:nvSpPr>
          <p:spPr bwMode="gray">
            <a:xfrm>
              <a:off x="8089905" y="279400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2" name="Legend2"/>
            <p:cNvSpPr>
              <a:spLocks noChangeArrowheads="1"/>
            </p:cNvSpPr>
            <p:nvPr/>
          </p:nvSpPr>
          <p:spPr bwMode="gray">
            <a:xfrm>
              <a:off x="8089905" y="549275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3" name="Legend3"/>
            <p:cNvSpPr>
              <a:spLocks noChangeArrowheads="1"/>
            </p:cNvSpPr>
            <p:nvPr/>
          </p:nvSpPr>
          <p:spPr bwMode="gray">
            <a:xfrm>
              <a:off x="8089905" y="820738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34" name="Legend4"/>
            <p:cNvSpPr>
              <a:spLocks noChangeArrowheads="1"/>
            </p:cNvSpPr>
            <p:nvPr/>
          </p:nvSpPr>
          <p:spPr bwMode="gray">
            <a:xfrm>
              <a:off x="8089905" y="1092200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</p:grpSp>
      <p:grpSp>
        <p:nvGrpSpPr>
          <p:cNvPr id="35" name="LegendLines" hidden="1"/>
          <p:cNvGrpSpPr/>
          <p:nvPr userDrawn="1"/>
        </p:nvGrpSpPr>
        <p:grpSpPr bwMode="gray">
          <a:xfrm>
            <a:off x="10349823" y="285075"/>
            <a:ext cx="1274319" cy="741861"/>
            <a:chOff x="7540629" y="279400"/>
            <a:chExt cx="936659" cy="727091"/>
          </a:xfrm>
        </p:grpSpPr>
        <p:sp>
          <p:nvSpPr>
            <p:cNvPr id="36" name="LineLegend1"/>
            <p:cNvSpPr>
              <a:spLocks noChangeShapeType="1"/>
            </p:cNvSpPr>
            <p:nvPr/>
          </p:nvSpPr>
          <p:spPr bwMode="gray">
            <a:xfrm>
              <a:off x="7540629" y="3698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7" name="LineLegend2"/>
            <p:cNvSpPr>
              <a:spLocks noChangeShapeType="1"/>
            </p:cNvSpPr>
            <p:nvPr/>
          </p:nvSpPr>
          <p:spPr bwMode="gray">
            <a:xfrm>
              <a:off x="7540629" y="638175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8" name="LineLegend3"/>
            <p:cNvSpPr>
              <a:spLocks noChangeShapeType="1"/>
            </p:cNvSpPr>
            <p:nvPr/>
          </p:nvSpPr>
          <p:spPr bwMode="gray">
            <a:xfrm>
              <a:off x="7540629" y="9159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6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9" name="Legend1"/>
            <p:cNvSpPr>
              <a:spLocks noChangeArrowheads="1"/>
            </p:cNvSpPr>
            <p:nvPr/>
          </p:nvSpPr>
          <p:spPr bwMode="gray">
            <a:xfrm>
              <a:off x="8102604" y="279400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40" name="Legend2"/>
            <p:cNvSpPr>
              <a:spLocks noChangeArrowheads="1"/>
            </p:cNvSpPr>
            <p:nvPr/>
          </p:nvSpPr>
          <p:spPr bwMode="gray">
            <a:xfrm>
              <a:off x="8102604" y="546100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41" name="Legend3"/>
            <p:cNvSpPr>
              <a:spLocks noChangeArrowheads="1"/>
            </p:cNvSpPr>
            <p:nvPr/>
          </p:nvSpPr>
          <p:spPr bwMode="gray">
            <a:xfrm>
              <a:off x="8102604" y="825501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</p:grpSp>
      <p:grpSp>
        <p:nvGrpSpPr>
          <p:cNvPr id="42" name="LegendMoons" hidden="1"/>
          <p:cNvGrpSpPr/>
          <p:nvPr userDrawn="1"/>
        </p:nvGrpSpPr>
        <p:grpSpPr bwMode="gray">
          <a:xfrm>
            <a:off x="10677890" y="255924"/>
            <a:ext cx="946032" cy="1333055"/>
            <a:chOff x="7769225" y="250825"/>
            <a:chExt cx="695359" cy="1306516"/>
          </a:xfrm>
        </p:grpSpPr>
        <p:grpSp>
          <p:nvGrpSpPr>
            <p:cNvPr id="43" name="MoonLegend1"/>
            <p:cNvGrpSpPr>
              <a:grpSpLocks noChangeAspect="1"/>
            </p:cNvGrpSpPr>
            <p:nvPr>
              <p:custDataLst>
                <p:tags r:id="rId5"/>
              </p:custDataLst>
            </p:nvPr>
          </p:nvGrpSpPr>
          <p:grpSpPr bwMode="gray">
            <a:xfrm>
              <a:off x="7769225" y="250825"/>
              <a:ext cx="209550" cy="209551"/>
              <a:chOff x="4533" y="183"/>
              <a:chExt cx="144" cy="144"/>
            </a:xfrm>
          </p:grpSpPr>
          <p:sp>
            <p:nvSpPr>
              <p:cNvPr id="61" name="Oval 38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2" name="Arc 39"/>
              <p:cNvSpPr>
                <a:spLocks noChangeAspect="1"/>
              </p:cNvSpPr>
              <p:nvPr>
                <p:custDataLst>
                  <p:tags r:id="rId19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4" name="MoonLegend2"/>
            <p:cNvGrpSpPr>
              <a:grpSpLocks noChangeAspect="1"/>
            </p:cNvGrpSpPr>
            <p:nvPr>
              <p:custDataLst>
                <p:tags r:id="rId6"/>
              </p:custDataLst>
            </p:nvPr>
          </p:nvGrpSpPr>
          <p:grpSpPr bwMode="gray">
            <a:xfrm>
              <a:off x="7769225" y="525066"/>
              <a:ext cx="209550" cy="209551"/>
              <a:chOff x="1694" y="2044"/>
              <a:chExt cx="160" cy="160"/>
            </a:xfrm>
          </p:grpSpPr>
          <p:sp>
            <p:nvSpPr>
              <p:cNvPr id="59" name="Oval 41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0" name="Arc 42"/>
              <p:cNvSpPr>
                <a:spLocks noChangeAspect="1"/>
              </p:cNvSpPr>
              <p:nvPr>
                <p:custDataLst>
                  <p:tags r:id="rId17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5" name="MoonLegend4"/>
            <p:cNvGrpSpPr>
              <a:grpSpLocks noChangeAspect="1"/>
            </p:cNvGrpSpPr>
            <p:nvPr>
              <p:custDataLst>
                <p:tags r:id="rId7"/>
              </p:custDataLst>
            </p:nvPr>
          </p:nvGrpSpPr>
          <p:grpSpPr bwMode="gray">
            <a:xfrm>
              <a:off x="7769225" y="1073548"/>
              <a:ext cx="209550" cy="209551"/>
              <a:chOff x="4495" y="1198"/>
              <a:chExt cx="160" cy="160"/>
            </a:xfrm>
          </p:grpSpPr>
          <p:sp>
            <p:nvSpPr>
              <p:cNvPr id="57" name="Oval 47"/>
              <p:cNvSpPr>
                <a:spLocks noChangeAspect="1" noChangeArrowheads="1"/>
              </p:cNvSpPr>
              <p:nvPr>
                <p:custDataLst>
                  <p:tags r:id="rId14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8" name="Arc 48"/>
              <p:cNvSpPr>
                <a:spLocks noChangeAspect="1"/>
              </p:cNvSpPr>
              <p:nvPr>
                <p:custDataLst>
                  <p:tags r:id="rId15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6" name="MoonLegend5"/>
            <p:cNvGrpSpPr>
              <a:grpSpLocks noChangeAspect="1"/>
            </p:cNvGrpSpPr>
            <p:nvPr>
              <p:custDataLst>
                <p:tags r:id="rId8"/>
              </p:custDataLst>
            </p:nvPr>
          </p:nvGrpSpPr>
          <p:grpSpPr bwMode="gray">
            <a:xfrm>
              <a:off x="7769225" y="1347790"/>
              <a:ext cx="209550" cy="209551"/>
              <a:chOff x="4495" y="1440"/>
              <a:chExt cx="160" cy="160"/>
            </a:xfrm>
          </p:grpSpPr>
          <p:sp>
            <p:nvSpPr>
              <p:cNvPr id="55" name="Oval 50"/>
              <p:cNvSpPr>
                <a:spLocks noChangeAspect="1" noChangeArrowheads="1"/>
              </p:cNvSpPr>
              <p:nvPr>
                <p:custDataLst>
                  <p:tags r:id="rId12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6" name="Oval 51"/>
              <p:cNvSpPr>
                <a:spLocks noChangeAspect="1" noChangeArrowheads="1"/>
              </p:cNvSpPr>
              <p:nvPr>
                <p:custDataLst>
                  <p:tags r:id="rId13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47" name="MoonLegend3"/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 bwMode="gray">
            <a:xfrm>
              <a:off x="7769225" y="799307"/>
              <a:ext cx="209550" cy="209551"/>
              <a:chOff x="4495" y="1198"/>
              <a:chExt cx="160" cy="160"/>
            </a:xfrm>
          </p:grpSpPr>
          <p:sp>
            <p:nvSpPr>
              <p:cNvPr id="53" name="Oval 47"/>
              <p:cNvSpPr>
                <a:spLocks noChangeAspect="1" noChangeArrowheads="1"/>
              </p:cNvSpPr>
              <p:nvPr>
                <p:custDataLst>
                  <p:tags r:id="rId10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4" name="Arc 48"/>
              <p:cNvSpPr>
                <a:spLocks noChangeAspect="1"/>
              </p:cNvSpPr>
              <p:nvPr>
                <p:custDataLst>
                  <p:tags r:id="rId11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600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48" name="Legend1"/>
            <p:cNvSpPr>
              <a:spLocks noChangeArrowheads="1"/>
            </p:cNvSpPr>
            <p:nvPr/>
          </p:nvSpPr>
          <p:spPr bwMode="gray">
            <a:xfrm>
              <a:off x="8089900" y="263524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49" name="Legend2"/>
            <p:cNvSpPr>
              <a:spLocks noChangeArrowheads="1"/>
            </p:cNvSpPr>
            <p:nvPr/>
          </p:nvSpPr>
          <p:spPr bwMode="gray">
            <a:xfrm>
              <a:off x="8089900" y="538163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0" name="Legend3"/>
            <p:cNvSpPr>
              <a:spLocks noChangeArrowheads="1"/>
            </p:cNvSpPr>
            <p:nvPr/>
          </p:nvSpPr>
          <p:spPr bwMode="gray">
            <a:xfrm>
              <a:off x="8089900" y="812802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1" name="Legend4"/>
            <p:cNvSpPr>
              <a:spLocks noChangeArrowheads="1"/>
            </p:cNvSpPr>
            <p:nvPr/>
          </p:nvSpPr>
          <p:spPr bwMode="gray">
            <a:xfrm>
              <a:off x="8089900" y="1084265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  <p:sp>
          <p:nvSpPr>
            <p:cNvPr id="52" name="Legend5"/>
            <p:cNvSpPr>
              <a:spLocks noChangeArrowheads="1"/>
            </p:cNvSpPr>
            <p:nvPr/>
          </p:nvSpPr>
          <p:spPr bwMode="gray">
            <a:xfrm>
              <a:off x="8089900" y="1360490"/>
              <a:ext cx="374684" cy="1809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0839">
                <a:buClr>
                  <a:srgbClr val="002960"/>
                </a:buClr>
              </a:pPr>
              <a:r>
                <a:rPr lang="en-US" sz="1200" dirty="0">
                  <a:solidFill>
                    <a:srgbClr val="000000"/>
                  </a:solidFill>
                  <a:latin typeface="Arial"/>
                </a:rPr>
                <a:t>Legend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454195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l" defTabSz="910839" rtl="0" eaLnBrk="1" fontAlgn="base" hangingPunct="1">
        <a:spcBef>
          <a:spcPct val="0"/>
        </a:spcBef>
        <a:spcAft>
          <a:spcPct val="0"/>
        </a:spcAft>
        <a:tabLst>
          <a:tab pos="274561" algn="l"/>
        </a:tabLst>
        <a:defRPr sz="2000" b="0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2pPr>
      <a:lvl3pPr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3pPr>
      <a:lvl4pPr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4pPr>
      <a:lvl5pPr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5pPr>
      <a:lvl6pPr marL="465063"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6pPr>
      <a:lvl7pPr marL="930127"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7pPr>
      <a:lvl8pPr marL="1395333"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8pPr>
      <a:lvl9pPr marL="1860397" algn="l" defTabSz="910839" rtl="0" eaLnBrk="1" fontAlgn="base" hangingPunct="1">
        <a:spcBef>
          <a:spcPct val="0"/>
        </a:spcBef>
        <a:spcAft>
          <a:spcPct val="0"/>
        </a:spcAft>
        <a:defRPr sz="1867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defRPr sz="1467" baseline="0">
          <a:solidFill>
            <a:schemeClr val="tx1"/>
          </a:solidFill>
          <a:latin typeface="+mn-lt"/>
          <a:ea typeface="+mn-ea"/>
          <a:cs typeface="+mn-cs"/>
        </a:defRPr>
      </a:lvl1pPr>
      <a:lvl2pPr marL="197122" indent="-195506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467" baseline="0">
          <a:solidFill>
            <a:schemeClr val="tx1"/>
          </a:solidFill>
          <a:latin typeface="+mn-lt"/>
        </a:defRPr>
      </a:lvl2pPr>
      <a:lvl3pPr marL="465063" indent="-266465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467" baseline="0">
          <a:solidFill>
            <a:schemeClr val="tx1"/>
          </a:solidFill>
          <a:latin typeface="+mn-lt"/>
        </a:defRPr>
      </a:lvl3pPr>
      <a:lvl4pPr marL="624943" indent="-158260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467" baseline="0">
          <a:solidFill>
            <a:schemeClr val="tx1"/>
          </a:solidFill>
          <a:latin typeface="+mn-lt"/>
        </a:defRPr>
      </a:lvl4pPr>
      <a:lvl5pPr marL="762813" indent="-132351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467" baseline="0">
          <a:solidFill>
            <a:schemeClr val="tx1"/>
          </a:solidFill>
          <a:latin typeface="+mn-lt"/>
        </a:defRPr>
      </a:lvl5pPr>
      <a:lvl6pPr marL="762813" indent="-132351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2813" indent="-132351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2813" indent="-132351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2813" indent="-132351" algn="l" defTabSz="91083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65063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30127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95333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60397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325533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90618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55729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720874" algn="l" defTabSz="93012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/Users/dherbst/Dropbox/Life_Income/slides/figures/salary/AV_college.png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/Users/dherbst/Dropbox/Life_Income/slides/figures/salary/curves_college.pn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/Users/dherbst/Dropbox/Life_Income/slides/figures/salary/AV_college.pn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/Users/dherbst/Dropbox/Life_Income/slides/figures/salary/AV_college.pn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/Users/dherbst/Dropbox/Life_Income/slides/figures/salary/curves_college.pn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/Users/dherbst/Dropbox/Life_Income/slides/figures/salary/curves_college.pn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/Users/dherbst/Dropbox/Life_Income/slides/figures/salary/curves_college.pn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/Users/dherbst/Dropbox/Life_Income/slides/figures/salary/curves_college.pn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/Users/dherbst/Dropbox/Life_Income/slides/figures/salary/curves_college.pn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/Users/dherbst/Dropbox/Life_Income/slides/figures/salary/curves_college.p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BD7893-FFE3-7447-A112-CAE6D79FCDE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208" y="1238864"/>
            <a:ext cx="11917584" cy="536425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E574AD6-63AB-F24C-AFCC-A9D96952362F}"/>
              </a:ext>
            </a:extLst>
          </p:cNvPr>
          <p:cNvSpPr txBox="1"/>
          <p:nvPr/>
        </p:nvSpPr>
        <p:spPr>
          <a:xfrm>
            <a:off x="2601798" y="3378625"/>
            <a:ext cx="2890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Median college-goer expects to earn $20K at age 26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0169B0C-F7C9-D541-9B85-9566CF2F00FB}"/>
              </a:ext>
            </a:extLst>
          </p:cNvPr>
          <p:cNvSpPr txBox="1"/>
          <p:nvPr/>
        </p:nvSpPr>
        <p:spPr>
          <a:xfrm>
            <a:off x="6488482" y="5173360"/>
            <a:ext cx="345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6859137-2997-0B43-973A-9F858C991E13}"/>
              </a:ext>
            </a:extLst>
          </p:cNvPr>
          <p:cNvSpPr/>
          <p:nvPr/>
        </p:nvSpPr>
        <p:spPr>
          <a:xfrm>
            <a:off x="5837678" y="4375706"/>
            <a:ext cx="103937" cy="103937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0EDBB9C-071A-BE4A-8C21-F93C57806B78}"/>
              </a:ext>
            </a:extLst>
          </p:cNvPr>
          <p:cNvCxnSpPr>
            <a:cxnSpLocks/>
          </p:cNvCxnSpPr>
          <p:nvPr/>
        </p:nvCxnSpPr>
        <p:spPr>
          <a:xfrm>
            <a:off x="5412240" y="3685438"/>
            <a:ext cx="425438" cy="626132"/>
          </a:xfrm>
          <a:prstGeom prst="straightConnector1">
            <a:avLst/>
          </a:prstGeom>
          <a:ln w="476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844D06A-8494-CF4E-8332-169DB91B3E94}"/>
              </a:ext>
            </a:extLst>
          </p:cNvPr>
          <p:cNvSpPr txBox="1"/>
          <p:nvPr/>
        </p:nvSpPr>
        <p:spPr>
          <a:xfrm>
            <a:off x="10068860" y="1816100"/>
            <a:ext cx="11581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874CE"/>
                </a:solidFill>
              </a:rPr>
              <a:t>Expected Earnings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1AD5BC3-5F86-EE44-9D6F-3BFB68E71541}"/>
              </a:ext>
            </a:extLst>
          </p:cNvPr>
          <p:cNvSpPr txBox="1"/>
          <p:nvPr/>
        </p:nvSpPr>
        <p:spPr>
          <a:xfrm>
            <a:off x="10068860" y="3920990"/>
            <a:ext cx="11581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E8B56"/>
                </a:solidFill>
              </a:rPr>
              <a:t>Average Value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BFBF994-FFFA-1747-BE02-EE55CB067E3E}"/>
              </a:ext>
            </a:extLst>
          </p:cNvPr>
          <p:cNvSpPr/>
          <p:nvPr/>
        </p:nvSpPr>
        <p:spPr>
          <a:xfrm>
            <a:off x="7213600" y="6222117"/>
            <a:ext cx="3556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8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BD7893-FFE3-7447-A112-CAE6D79FCDE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210" y="1238864"/>
            <a:ext cx="11917579" cy="536425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0169B0C-F7C9-D541-9B85-9566CF2F00FB}"/>
              </a:ext>
            </a:extLst>
          </p:cNvPr>
          <p:cNvSpPr txBox="1"/>
          <p:nvPr/>
        </p:nvSpPr>
        <p:spPr>
          <a:xfrm>
            <a:off x="6488482" y="5173360"/>
            <a:ext cx="345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DE70B-9F26-B647-9416-8D19A1C265F6}"/>
              </a:ext>
            </a:extLst>
          </p:cNvPr>
          <p:cNvCxnSpPr>
            <a:cxnSpLocks/>
          </p:cNvCxnSpPr>
          <p:nvPr/>
        </p:nvCxnSpPr>
        <p:spPr>
          <a:xfrm flipV="1">
            <a:off x="4693503" y="4864909"/>
            <a:ext cx="1189941" cy="14090"/>
          </a:xfrm>
          <a:prstGeom prst="line">
            <a:avLst/>
          </a:prstGeom>
          <a:ln w="34925">
            <a:solidFill>
              <a:schemeClr val="tx1"/>
            </a:solidFill>
            <a:prstDash val="sys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2557FB2-C085-424B-BEDF-F4AC433C1BDA}"/>
              </a:ext>
            </a:extLst>
          </p:cNvPr>
          <p:cNvCxnSpPr>
            <a:cxnSpLocks/>
          </p:cNvCxnSpPr>
          <p:nvPr/>
        </p:nvCxnSpPr>
        <p:spPr>
          <a:xfrm>
            <a:off x="3831991" y="5006324"/>
            <a:ext cx="861512" cy="0"/>
          </a:xfrm>
          <a:prstGeom prst="line">
            <a:avLst/>
          </a:prstGeom>
          <a:ln w="34925">
            <a:solidFill>
              <a:schemeClr val="tx1"/>
            </a:solidFill>
            <a:prstDash val="sys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5F80422-6A4B-354E-85CC-87734C613FA3}"/>
              </a:ext>
            </a:extLst>
          </p:cNvPr>
          <p:cNvCxnSpPr>
            <a:cxnSpLocks/>
          </p:cNvCxnSpPr>
          <p:nvPr/>
        </p:nvCxnSpPr>
        <p:spPr>
          <a:xfrm>
            <a:off x="3149116" y="5088290"/>
            <a:ext cx="698807" cy="0"/>
          </a:xfrm>
          <a:prstGeom prst="line">
            <a:avLst/>
          </a:prstGeom>
          <a:ln w="34925">
            <a:solidFill>
              <a:schemeClr val="tx1"/>
            </a:solidFill>
            <a:prstDash val="sys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C6F733-DBB0-6A4A-8EB3-EE624C1A40F3}"/>
              </a:ext>
            </a:extLst>
          </p:cNvPr>
          <p:cNvCxnSpPr>
            <a:cxnSpLocks/>
          </p:cNvCxnSpPr>
          <p:nvPr/>
        </p:nvCxnSpPr>
        <p:spPr>
          <a:xfrm flipV="1">
            <a:off x="4693503" y="4864909"/>
            <a:ext cx="0" cy="120451"/>
          </a:xfrm>
          <a:prstGeom prst="line">
            <a:avLst/>
          </a:prstGeom>
          <a:ln w="349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6E2099-BDC0-F345-8161-EA199C38507F}"/>
              </a:ext>
            </a:extLst>
          </p:cNvPr>
          <p:cNvCxnSpPr>
            <a:cxnSpLocks/>
          </p:cNvCxnSpPr>
          <p:nvPr/>
        </p:nvCxnSpPr>
        <p:spPr>
          <a:xfrm flipV="1">
            <a:off x="3859646" y="5003009"/>
            <a:ext cx="0" cy="76295"/>
          </a:xfrm>
          <a:prstGeom prst="line">
            <a:avLst/>
          </a:prstGeom>
          <a:ln w="349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B9B547C-E10B-8847-B53B-392EFC2D7C2E}"/>
              </a:ext>
            </a:extLst>
          </p:cNvPr>
          <p:cNvCxnSpPr>
            <a:cxnSpLocks/>
          </p:cNvCxnSpPr>
          <p:nvPr/>
        </p:nvCxnSpPr>
        <p:spPr>
          <a:xfrm flipV="1">
            <a:off x="3182053" y="5041133"/>
            <a:ext cx="0" cy="137160"/>
          </a:xfrm>
          <a:prstGeom prst="line">
            <a:avLst/>
          </a:prstGeom>
          <a:ln w="349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B1EBE13-FDF7-CD46-A7C9-EFF980760804}"/>
              </a:ext>
            </a:extLst>
          </p:cNvPr>
          <p:cNvCxnSpPr>
            <a:cxnSpLocks/>
          </p:cNvCxnSpPr>
          <p:nvPr/>
        </p:nvCxnSpPr>
        <p:spPr>
          <a:xfrm>
            <a:off x="2597417" y="5172030"/>
            <a:ext cx="584636" cy="0"/>
          </a:xfrm>
          <a:prstGeom prst="line">
            <a:avLst/>
          </a:prstGeom>
          <a:ln w="34925">
            <a:solidFill>
              <a:schemeClr val="tx1"/>
            </a:solidFill>
            <a:prstDash val="sys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7743368C-FAE9-E643-B26A-B56FC6F33AF8}"/>
              </a:ext>
            </a:extLst>
          </p:cNvPr>
          <p:cNvCxnSpPr>
            <a:cxnSpLocks/>
          </p:cNvCxnSpPr>
          <p:nvPr/>
        </p:nvCxnSpPr>
        <p:spPr>
          <a:xfrm flipV="1">
            <a:off x="5883444" y="4689546"/>
            <a:ext cx="0" cy="175363"/>
          </a:xfrm>
          <a:prstGeom prst="line">
            <a:avLst/>
          </a:prstGeom>
          <a:ln w="349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6CC82B06-ACCA-C14B-A9E3-90E12240DB07}"/>
              </a:ext>
            </a:extLst>
          </p:cNvPr>
          <p:cNvCxnSpPr>
            <a:cxnSpLocks/>
          </p:cNvCxnSpPr>
          <p:nvPr/>
        </p:nvCxnSpPr>
        <p:spPr>
          <a:xfrm flipV="1">
            <a:off x="2645522" y="5137166"/>
            <a:ext cx="0" cy="118371"/>
          </a:xfrm>
          <a:prstGeom prst="line">
            <a:avLst/>
          </a:prstGeom>
          <a:ln w="349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938675F9-0068-0546-A4B8-D5A5A40C7FD0}"/>
              </a:ext>
            </a:extLst>
          </p:cNvPr>
          <p:cNvCxnSpPr>
            <a:cxnSpLocks/>
          </p:cNvCxnSpPr>
          <p:nvPr/>
        </p:nvCxnSpPr>
        <p:spPr>
          <a:xfrm>
            <a:off x="2060886" y="5255537"/>
            <a:ext cx="536531" cy="0"/>
          </a:xfrm>
          <a:prstGeom prst="line">
            <a:avLst/>
          </a:prstGeom>
          <a:ln w="34925">
            <a:solidFill>
              <a:schemeClr val="tx1"/>
            </a:solidFill>
            <a:prstDash val="sys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F25A35F7-9CFE-E147-9798-F25F10F12112}"/>
              </a:ext>
            </a:extLst>
          </p:cNvPr>
          <p:cNvSpPr/>
          <p:nvPr/>
        </p:nvSpPr>
        <p:spPr>
          <a:xfrm>
            <a:off x="5831475" y="4621322"/>
            <a:ext cx="103937" cy="103937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A575798-35F1-8E45-BE0A-A910FF43B8EA}"/>
              </a:ext>
            </a:extLst>
          </p:cNvPr>
          <p:cNvSpPr txBox="1"/>
          <p:nvPr/>
        </p:nvSpPr>
        <p:spPr>
          <a:xfrm>
            <a:off x="1525582" y="3854430"/>
            <a:ext cx="36723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process continues and the market fully unravels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D973900-E609-CA43-AFBF-BC1877F36E8C}"/>
              </a:ext>
            </a:extLst>
          </p:cNvPr>
          <p:cNvCxnSpPr>
            <a:cxnSpLocks/>
          </p:cNvCxnSpPr>
          <p:nvPr/>
        </p:nvCxnSpPr>
        <p:spPr>
          <a:xfrm>
            <a:off x="2549219" y="4526310"/>
            <a:ext cx="558269" cy="514823"/>
          </a:xfrm>
          <a:prstGeom prst="straightConnector1">
            <a:avLst/>
          </a:prstGeom>
          <a:ln w="476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47A5D39-1D1F-4847-A2C8-0023AE19EE37}"/>
              </a:ext>
            </a:extLst>
          </p:cNvPr>
          <p:cNvSpPr txBox="1"/>
          <p:nvPr/>
        </p:nvSpPr>
        <p:spPr>
          <a:xfrm>
            <a:off x="10068860" y="1816100"/>
            <a:ext cx="11581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874CE"/>
                </a:solidFill>
              </a:rPr>
              <a:t>Expected Earnings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ECEF979-8BAD-5C41-B3B2-3410B79C8666}"/>
              </a:ext>
            </a:extLst>
          </p:cNvPr>
          <p:cNvSpPr txBox="1"/>
          <p:nvPr/>
        </p:nvSpPr>
        <p:spPr>
          <a:xfrm>
            <a:off x="10068860" y="3920990"/>
            <a:ext cx="11581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E8B56"/>
                </a:solidFill>
              </a:rPr>
              <a:t>Average Value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55374C3-7BC5-D14E-920A-1942CD66296E}"/>
              </a:ext>
            </a:extLst>
          </p:cNvPr>
          <p:cNvSpPr txBox="1"/>
          <p:nvPr/>
        </p:nvSpPr>
        <p:spPr>
          <a:xfrm>
            <a:off x="10068860" y="3105834"/>
            <a:ext cx="12724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B32123"/>
                </a:solidFill>
              </a:rPr>
              <a:t>Willingness to Accept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5B0B62-E24E-9D4B-BD25-AE9585A0053A}"/>
              </a:ext>
            </a:extLst>
          </p:cNvPr>
          <p:cNvSpPr/>
          <p:nvPr/>
        </p:nvSpPr>
        <p:spPr>
          <a:xfrm>
            <a:off x="7213600" y="6222117"/>
            <a:ext cx="3556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67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BD7893-FFE3-7447-A112-CAE6D79FCDE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208" y="1238864"/>
            <a:ext cx="11917584" cy="5364253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AE46381-DBBF-C243-9CF2-C88CD1A4A13F}"/>
              </a:ext>
            </a:extLst>
          </p:cNvPr>
          <p:cNvCxnSpPr>
            <a:cxnSpLocks/>
          </p:cNvCxnSpPr>
          <p:nvPr/>
        </p:nvCxnSpPr>
        <p:spPr>
          <a:xfrm flipV="1">
            <a:off x="5889647" y="4413944"/>
            <a:ext cx="0" cy="407324"/>
          </a:xfrm>
          <a:prstGeom prst="line">
            <a:avLst/>
          </a:prstGeom>
          <a:ln w="50800">
            <a:solidFill>
              <a:schemeClr val="accent6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E574AD6-63AB-F24C-AFCC-A9D96952362F}"/>
              </a:ext>
            </a:extLst>
          </p:cNvPr>
          <p:cNvSpPr txBox="1"/>
          <p:nvPr/>
        </p:nvSpPr>
        <p:spPr>
          <a:xfrm>
            <a:off x="2601798" y="3378625"/>
            <a:ext cx="2890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Median college-goer expects to earn $20K at age 26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0169B0C-F7C9-D541-9B85-9566CF2F00FB}"/>
              </a:ext>
            </a:extLst>
          </p:cNvPr>
          <p:cNvSpPr txBox="1"/>
          <p:nvPr/>
        </p:nvSpPr>
        <p:spPr>
          <a:xfrm>
            <a:off x="6488482" y="5173360"/>
            <a:ext cx="345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E6250BC-CF57-0941-A3F5-422656D4BF57}"/>
              </a:ext>
            </a:extLst>
          </p:cNvPr>
          <p:cNvSpPr txBox="1"/>
          <p:nvPr/>
        </p:nvSpPr>
        <p:spPr>
          <a:xfrm>
            <a:off x="6488482" y="4972805"/>
            <a:ext cx="3824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But the average earnings of those with below-median expectations is $12K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6859137-2997-0B43-973A-9F858C991E13}"/>
              </a:ext>
            </a:extLst>
          </p:cNvPr>
          <p:cNvSpPr/>
          <p:nvPr/>
        </p:nvSpPr>
        <p:spPr>
          <a:xfrm>
            <a:off x="5837678" y="4818769"/>
            <a:ext cx="103937" cy="103937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0EDBB9C-071A-BE4A-8C21-F93C57806B78}"/>
              </a:ext>
            </a:extLst>
          </p:cNvPr>
          <p:cNvCxnSpPr>
            <a:cxnSpLocks/>
          </p:cNvCxnSpPr>
          <p:nvPr/>
        </p:nvCxnSpPr>
        <p:spPr>
          <a:xfrm>
            <a:off x="5412240" y="3685438"/>
            <a:ext cx="425438" cy="626132"/>
          </a:xfrm>
          <a:prstGeom prst="straightConnector1">
            <a:avLst/>
          </a:prstGeom>
          <a:ln w="476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C18C835-624C-BD43-BB8B-4DF126040B8F}"/>
              </a:ext>
            </a:extLst>
          </p:cNvPr>
          <p:cNvCxnSpPr>
            <a:cxnSpLocks/>
          </p:cNvCxnSpPr>
          <p:nvPr/>
        </p:nvCxnSpPr>
        <p:spPr>
          <a:xfrm flipH="1" flipV="1">
            <a:off x="5984111" y="4972805"/>
            <a:ext cx="504372" cy="263074"/>
          </a:xfrm>
          <a:prstGeom prst="straightConnector1">
            <a:avLst/>
          </a:prstGeom>
          <a:ln w="476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E07D294-0BF5-4240-99E9-5B258C9CB413}"/>
              </a:ext>
            </a:extLst>
          </p:cNvPr>
          <p:cNvSpPr txBox="1"/>
          <p:nvPr/>
        </p:nvSpPr>
        <p:spPr>
          <a:xfrm>
            <a:off x="10068860" y="1816100"/>
            <a:ext cx="11581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874CE"/>
                </a:solidFill>
              </a:rPr>
              <a:t>Expected Earnings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855C9C6-5713-584D-A00D-5126DE9E17A4}"/>
              </a:ext>
            </a:extLst>
          </p:cNvPr>
          <p:cNvSpPr txBox="1"/>
          <p:nvPr/>
        </p:nvSpPr>
        <p:spPr>
          <a:xfrm>
            <a:off x="10068860" y="3920990"/>
            <a:ext cx="11581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E8B56"/>
                </a:solidFill>
              </a:rPr>
              <a:t>Average Value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7B65F73-EBF0-3943-ABAD-FFF32E6B5992}"/>
              </a:ext>
            </a:extLst>
          </p:cNvPr>
          <p:cNvSpPr/>
          <p:nvPr/>
        </p:nvSpPr>
        <p:spPr>
          <a:xfrm>
            <a:off x="7213600" y="6222117"/>
            <a:ext cx="3556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253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BD7893-FFE3-7447-A112-CAE6D79FCDE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208" y="1238864"/>
            <a:ext cx="11917584" cy="5364253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AE46381-DBBF-C243-9CF2-C88CD1A4A13F}"/>
              </a:ext>
            </a:extLst>
          </p:cNvPr>
          <p:cNvCxnSpPr>
            <a:cxnSpLocks/>
          </p:cNvCxnSpPr>
          <p:nvPr/>
        </p:nvCxnSpPr>
        <p:spPr>
          <a:xfrm flipV="1">
            <a:off x="5889647" y="4413944"/>
            <a:ext cx="0" cy="407324"/>
          </a:xfrm>
          <a:prstGeom prst="line">
            <a:avLst/>
          </a:prstGeom>
          <a:ln w="50800">
            <a:solidFill>
              <a:schemeClr val="accent6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E574AD6-63AB-F24C-AFCC-A9D96952362F}"/>
              </a:ext>
            </a:extLst>
          </p:cNvPr>
          <p:cNvSpPr txBox="1"/>
          <p:nvPr/>
        </p:nvSpPr>
        <p:spPr>
          <a:xfrm>
            <a:off x="2601798" y="3378625"/>
            <a:ext cx="2890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Median college-goer expects to earn $20K at age 26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0169B0C-F7C9-D541-9B85-9566CF2F00FB}"/>
              </a:ext>
            </a:extLst>
          </p:cNvPr>
          <p:cNvSpPr txBox="1"/>
          <p:nvPr/>
        </p:nvSpPr>
        <p:spPr>
          <a:xfrm>
            <a:off x="6488482" y="5173360"/>
            <a:ext cx="345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E6250BC-CF57-0941-A3F5-422656D4BF57}"/>
              </a:ext>
            </a:extLst>
          </p:cNvPr>
          <p:cNvSpPr txBox="1"/>
          <p:nvPr/>
        </p:nvSpPr>
        <p:spPr>
          <a:xfrm>
            <a:off x="6488482" y="4972805"/>
            <a:ext cx="3453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 a stake in their earnings is worth only $12K to financiers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6859137-2997-0B43-973A-9F858C991E13}"/>
              </a:ext>
            </a:extLst>
          </p:cNvPr>
          <p:cNvSpPr/>
          <p:nvPr/>
        </p:nvSpPr>
        <p:spPr>
          <a:xfrm>
            <a:off x="5837678" y="4818769"/>
            <a:ext cx="103937" cy="103937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0EDBB9C-071A-BE4A-8C21-F93C57806B78}"/>
              </a:ext>
            </a:extLst>
          </p:cNvPr>
          <p:cNvCxnSpPr>
            <a:cxnSpLocks/>
          </p:cNvCxnSpPr>
          <p:nvPr/>
        </p:nvCxnSpPr>
        <p:spPr>
          <a:xfrm>
            <a:off x="5412240" y="3685438"/>
            <a:ext cx="425438" cy="626132"/>
          </a:xfrm>
          <a:prstGeom prst="straightConnector1">
            <a:avLst/>
          </a:prstGeom>
          <a:ln w="476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C18C835-624C-BD43-BB8B-4DF126040B8F}"/>
              </a:ext>
            </a:extLst>
          </p:cNvPr>
          <p:cNvCxnSpPr>
            <a:cxnSpLocks/>
          </p:cNvCxnSpPr>
          <p:nvPr/>
        </p:nvCxnSpPr>
        <p:spPr>
          <a:xfrm flipH="1" flipV="1">
            <a:off x="5984111" y="4972805"/>
            <a:ext cx="504372" cy="263074"/>
          </a:xfrm>
          <a:prstGeom prst="straightConnector1">
            <a:avLst/>
          </a:prstGeom>
          <a:ln w="476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74FF32C-F294-AD4E-ACFC-E8BDB16EDDE8}"/>
              </a:ext>
            </a:extLst>
          </p:cNvPr>
          <p:cNvSpPr txBox="1"/>
          <p:nvPr/>
        </p:nvSpPr>
        <p:spPr>
          <a:xfrm>
            <a:off x="10068860" y="1816100"/>
            <a:ext cx="11581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874CE"/>
                </a:solidFill>
              </a:rPr>
              <a:t>Expected Earnings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390AF70-843A-B544-A378-3CAD74B6FE4D}"/>
              </a:ext>
            </a:extLst>
          </p:cNvPr>
          <p:cNvSpPr txBox="1"/>
          <p:nvPr/>
        </p:nvSpPr>
        <p:spPr>
          <a:xfrm>
            <a:off x="10068860" y="3920990"/>
            <a:ext cx="11581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E8B56"/>
                </a:solidFill>
              </a:rPr>
              <a:t>Average Value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35DDA75-7C92-A241-8B28-78C438909236}"/>
              </a:ext>
            </a:extLst>
          </p:cNvPr>
          <p:cNvSpPr/>
          <p:nvPr/>
        </p:nvSpPr>
        <p:spPr>
          <a:xfrm>
            <a:off x="7213600" y="6222117"/>
            <a:ext cx="3556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113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BD7893-FFE3-7447-A112-CAE6D79FCDE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210" y="1238864"/>
            <a:ext cx="11917579" cy="536425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0169B0C-F7C9-D541-9B85-9566CF2F00FB}"/>
              </a:ext>
            </a:extLst>
          </p:cNvPr>
          <p:cNvSpPr txBox="1"/>
          <p:nvPr/>
        </p:nvSpPr>
        <p:spPr>
          <a:xfrm>
            <a:off x="6488482" y="5173360"/>
            <a:ext cx="345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631DA53-F839-2844-98B5-24B82E00385F}"/>
              </a:ext>
            </a:extLst>
          </p:cNvPr>
          <p:cNvSpPr txBox="1"/>
          <p:nvPr/>
        </p:nvSpPr>
        <p:spPr>
          <a:xfrm>
            <a:off x="4334581" y="3490585"/>
            <a:ext cx="345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Median individual’s WTA is $16K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DEBB591-E4F1-2349-A192-84F522E0732C}"/>
              </a:ext>
            </a:extLst>
          </p:cNvPr>
          <p:cNvCxnSpPr>
            <a:cxnSpLocks/>
          </p:cNvCxnSpPr>
          <p:nvPr/>
        </p:nvCxnSpPr>
        <p:spPr>
          <a:xfrm flipH="1">
            <a:off x="5902756" y="3903044"/>
            <a:ext cx="201098" cy="670041"/>
          </a:xfrm>
          <a:prstGeom prst="straightConnector1">
            <a:avLst/>
          </a:prstGeom>
          <a:ln w="476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8550BA9E-69CC-8B4A-9B5A-1E5EEC8F3E27}"/>
              </a:ext>
            </a:extLst>
          </p:cNvPr>
          <p:cNvSpPr/>
          <p:nvPr/>
        </p:nvSpPr>
        <p:spPr>
          <a:xfrm>
            <a:off x="5837678" y="4618051"/>
            <a:ext cx="103937" cy="103937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47D3C81-B4A1-664A-AD8A-84AD00B89F31}"/>
              </a:ext>
            </a:extLst>
          </p:cNvPr>
          <p:cNvSpPr/>
          <p:nvPr/>
        </p:nvSpPr>
        <p:spPr>
          <a:xfrm>
            <a:off x="5837678" y="4818769"/>
            <a:ext cx="103937" cy="103937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375D5C2-2015-274B-A545-0178D8C29ECE}"/>
              </a:ext>
            </a:extLst>
          </p:cNvPr>
          <p:cNvSpPr txBox="1"/>
          <p:nvPr/>
        </p:nvSpPr>
        <p:spPr>
          <a:xfrm>
            <a:off x="10068860" y="1816100"/>
            <a:ext cx="11581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874CE"/>
                </a:solidFill>
              </a:rPr>
              <a:t>Expected Earnings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EBF5F68-0CEE-4347-BCB8-27C7E9BFD965}"/>
              </a:ext>
            </a:extLst>
          </p:cNvPr>
          <p:cNvSpPr txBox="1"/>
          <p:nvPr/>
        </p:nvSpPr>
        <p:spPr>
          <a:xfrm>
            <a:off x="10068860" y="3920990"/>
            <a:ext cx="11581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E8B56"/>
                </a:solidFill>
              </a:rPr>
              <a:t>Average Value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236F5EA-3FED-C14E-BC59-ED06C118FF19}"/>
              </a:ext>
            </a:extLst>
          </p:cNvPr>
          <p:cNvSpPr txBox="1"/>
          <p:nvPr/>
        </p:nvSpPr>
        <p:spPr>
          <a:xfrm>
            <a:off x="10068860" y="3105834"/>
            <a:ext cx="12724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B32123"/>
                </a:solidFill>
              </a:rPr>
              <a:t>Willingness to Accept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F59AF94-8C4D-0346-A18E-038C104CDCF8}"/>
              </a:ext>
            </a:extLst>
          </p:cNvPr>
          <p:cNvSpPr/>
          <p:nvPr/>
        </p:nvSpPr>
        <p:spPr>
          <a:xfrm>
            <a:off x="7213600" y="6222117"/>
            <a:ext cx="3556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291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BD7893-FFE3-7447-A112-CAE6D79FCDE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210" y="1238864"/>
            <a:ext cx="11917579" cy="536425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0169B0C-F7C9-D541-9B85-9566CF2F00FB}"/>
              </a:ext>
            </a:extLst>
          </p:cNvPr>
          <p:cNvSpPr txBox="1"/>
          <p:nvPr/>
        </p:nvSpPr>
        <p:spPr>
          <a:xfrm>
            <a:off x="6488482" y="5173360"/>
            <a:ext cx="345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550BA9E-69CC-8B4A-9B5A-1E5EEC8F3E27}"/>
              </a:ext>
            </a:extLst>
          </p:cNvPr>
          <p:cNvSpPr/>
          <p:nvPr/>
        </p:nvSpPr>
        <p:spPr>
          <a:xfrm>
            <a:off x="5837678" y="4618051"/>
            <a:ext cx="103937" cy="103937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32AB0E-5877-6E45-8700-3D5ABEB06051}"/>
              </a:ext>
            </a:extLst>
          </p:cNvPr>
          <p:cNvSpPr txBox="1"/>
          <p:nvPr/>
        </p:nvSpPr>
        <p:spPr>
          <a:xfrm>
            <a:off x="6488482" y="4972805"/>
            <a:ext cx="3453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Financier </a:t>
            </a:r>
            <a:r>
              <a:rPr lang="en-US" i="1" dirty="0"/>
              <a:t>loses</a:t>
            </a:r>
            <a:r>
              <a:rPr lang="en-US" dirty="0"/>
              <a:t> 25% </a:t>
            </a:r>
            <a:br>
              <a:rPr lang="en-US" dirty="0"/>
            </a:br>
            <a:r>
              <a:rPr lang="en-US" dirty="0"/>
              <a:t>($4K for every $16K)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820F3D7-4D2D-0749-A4FC-A7D3C924D23F}"/>
              </a:ext>
            </a:extLst>
          </p:cNvPr>
          <p:cNvCxnSpPr>
            <a:cxnSpLocks/>
          </p:cNvCxnSpPr>
          <p:nvPr/>
        </p:nvCxnSpPr>
        <p:spPr>
          <a:xfrm flipH="1" flipV="1">
            <a:off x="5951983" y="4774521"/>
            <a:ext cx="504372" cy="263074"/>
          </a:xfrm>
          <a:prstGeom prst="straightConnector1">
            <a:avLst/>
          </a:prstGeom>
          <a:ln w="476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447D3C81-B4A1-664A-AD8A-84AD00B89F31}"/>
              </a:ext>
            </a:extLst>
          </p:cNvPr>
          <p:cNvSpPr/>
          <p:nvPr/>
        </p:nvSpPr>
        <p:spPr>
          <a:xfrm>
            <a:off x="5837678" y="4818769"/>
            <a:ext cx="103937" cy="103937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89C1CEB-1C59-2548-8CB1-57A4D6F37B7F}"/>
              </a:ext>
            </a:extLst>
          </p:cNvPr>
          <p:cNvCxnSpPr/>
          <p:nvPr/>
        </p:nvCxnSpPr>
        <p:spPr>
          <a:xfrm>
            <a:off x="5894830" y="4674160"/>
            <a:ext cx="0" cy="20072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38996D7-C905-D54B-8F7D-11B7D01062EE}"/>
              </a:ext>
            </a:extLst>
          </p:cNvPr>
          <p:cNvSpPr txBox="1"/>
          <p:nvPr/>
        </p:nvSpPr>
        <p:spPr>
          <a:xfrm>
            <a:off x="10068860" y="1816100"/>
            <a:ext cx="11581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874CE"/>
                </a:solidFill>
              </a:rPr>
              <a:t>Expected Earnings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1CA1816-E586-2B43-A09E-984AD1C8DE40}"/>
              </a:ext>
            </a:extLst>
          </p:cNvPr>
          <p:cNvSpPr txBox="1"/>
          <p:nvPr/>
        </p:nvSpPr>
        <p:spPr>
          <a:xfrm>
            <a:off x="10068860" y="3920990"/>
            <a:ext cx="11581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E8B56"/>
                </a:solidFill>
              </a:rPr>
              <a:t>Average Value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008781C-7280-5340-8CFB-04C6DE687046}"/>
              </a:ext>
            </a:extLst>
          </p:cNvPr>
          <p:cNvSpPr txBox="1"/>
          <p:nvPr/>
        </p:nvSpPr>
        <p:spPr>
          <a:xfrm>
            <a:off x="10068860" y="3105834"/>
            <a:ext cx="12724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B32123"/>
                </a:solidFill>
              </a:rPr>
              <a:t>Willingness to Accept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D79AB1-18C9-EB45-AD3A-96937FA42014}"/>
              </a:ext>
            </a:extLst>
          </p:cNvPr>
          <p:cNvSpPr/>
          <p:nvPr/>
        </p:nvSpPr>
        <p:spPr>
          <a:xfrm>
            <a:off x="7213600" y="6222117"/>
            <a:ext cx="3556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464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BD7893-FFE3-7447-A112-CAE6D79FCDE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210" y="1238864"/>
            <a:ext cx="11917579" cy="536425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0169B0C-F7C9-D541-9B85-9566CF2F00FB}"/>
              </a:ext>
            </a:extLst>
          </p:cNvPr>
          <p:cNvSpPr txBox="1"/>
          <p:nvPr/>
        </p:nvSpPr>
        <p:spPr>
          <a:xfrm>
            <a:off x="6488482" y="5173360"/>
            <a:ext cx="345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550BA9E-69CC-8B4A-9B5A-1E5EEC8F3E27}"/>
              </a:ext>
            </a:extLst>
          </p:cNvPr>
          <p:cNvSpPr/>
          <p:nvPr/>
        </p:nvSpPr>
        <p:spPr>
          <a:xfrm>
            <a:off x="5837678" y="4618051"/>
            <a:ext cx="103937" cy="103937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32AB0E-5877-6E45-8700-3D5ABEB06051}"/>
              </a:ext>
            </a:extLst>
          </p:cNvPr>
          <p:cNvSpPr txBox="1"/>
          <p:nvPr/>
        </p:nvSpPr>
        <p:spPr>
          <a:xfrm>
            <a:off x="2721855" y="3703765"/>
            <a:ext cx="2566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They could lower their valuation to $12K…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820F3D7-4D2D-0749-A4FC-A7D3C924D23F}"/>
              </a:ext>
            </a:extLst>
          </p:cNvPr>
          <p:cNvCxnSpPr>
            <a:cxnSpLocks/>
          </p:cNvCxnSpPr>
          <p:nvPr/>
        </p:nvCxnSpPr>
        <p:spPr>
          <a:xfrm>
            <a:off x="4241058" y="4350096"/>
            <a:ext cx="452445" cy="468673"/>
          </a:xfrm>
          <a:prstGeom prst="straightConnector1">
            <a:avLst/>
          </a:prstGeom>
          <a:ln w="476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447D3C81-B4A1-664A-AD8A-84AD00B89F31}"/>
              </a:ext>
            </a:extLst>
          </p:cNvPr>
          <p:cNvSpPr/>
          <p:nvPr/>
        </p:nvSpPr>
        <p:spPr>
          <a:xfrm>
            <a:off x="5837678" y="4818769"/>
            <a:ext cx="103937" cy="103937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89C1CEB-1C59-2548-8CB1-57A4D6F37B7F}"/>
              </a:ext>
            </a:extLst>
          </p:cNvPr>
          <p:cNvCxnSpPr/>
          <p:nvPr/>
        </p:nvCxnSpPr>
        <p:spPr>
          <a:xfrm>
            <a:off x="5894830" y="4674160"/>
            <a:ext cx="0" cy="20072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F02707D-D75D-BC4A-BACC-501698F305DC}"/>
              </a:ext>
            </a:extLst>
          </p:cNvPr>
          <p:cNvCxnSpPr>
            <a:cxnSpLocks/>
          </p:cNvCxnSpPr>
          <p:nvPr/>
        </p:nvCxnSpPr>
        <p:spPr>
          <a:xfrm flipV="1">
            <a:off x="4693503" y="4864909"/>
            <a:ext cx="1189941" cy="14090"/>
          </a:xfrm>
          <a:prstGeom prst="line">
            <a:avLst/>
          </a:prstGeom>
          <a:ln w="34925">
            <a:solidFill>
              <a:schemeClr val="tx1"/>
            </a:solidFill>
            <a:prstDash val="sys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8176552-701B-9D4F-A5CE-4035C405019F}"/>
              </a:ext>
            </a:extLst>
          </p:cNvPr>
          <p:cNvSpPr txBox="1"/>
          <p:nvPr/>
        </p:nvSpPr>
        <p:spPr>
          <a:xfrm>
            <a:off x="10068860" y="1816100"/>
            <a:ext cx="11581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874CE"/>
                </a:solidFill>
              </a:rPr>
              <a:t>Expected Earnings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406558D-71EC-014F-9849-B0D6AD9DD44D}"/>
              </a:ext>
            </a:extLst>
          </p:cNvPr>
          <p:cNvSpPr txBox="1"/>
          <p:nvPr/>
        </p:nvSpPr>
        <p:spPr>
          <a:xfrm>
            <a:off x="10068860" y="3920990"/>
            <a:ext cx="11581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E8B56"/>
                </a:solidFill>
              </a:rPr>
              <a:t>Average Value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21F680-B74E-0A42-849B-C59468454C0F}"/>
              </a:ext>
            </a:extLst>
          </p:cNvPr>
          <p:cNvSpPr txBox="1"/>
          <p:nvPr/>
        </p:nvSpPr>
        <p:spPr>
          <a:xfrm>
            <a:off x="10068860" y="3105834"/>
            <a:ext cx="12724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B32123"/>
                </a:solidFill>
              </a:rPr>
              <a:t>Willingness to Accept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5339DCE-6FF8-7941-A1E7-2BF4BB9126B0}"/>
              </a:ext>
            </a:extLst>
          </p:cNvPr>
          <p:cNvSpPr/>
          <p:nvPr/>
        </p:nvSpPr>
        <p:spPr>
          <a:xfrm>
            <a:off x="7213600" y="6222117"/>
            <a:ext cx="3556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360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BD7893-FFE3-7447-A112-CAE6D79FCDE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210" y="1238864"/>
            <a:ext cx="11917579" cy="536425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0169B0C-F7C9-D541-9B85-9566CF2F00FB}"/>
              </a:ext>
            </a:extLst>
          </p:cNvPr>
          <p:cNvSpPr txBox="1"/>
          <p:nvPr/>
        </p:nvSpPr>
        <p:spPr>
          <a:xfrm>
            <a:off x="6488482" y="5173360"/>
            <a:ext cx="345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550BA9E-69CC-8B4A-9B5A-1E5EEC8F3E27}"/>
              </a:ext>
            </a:extLst>
          </p:cNvPr>
          <p:cNvSpPr/>
          <p:nvPr/>
        </p:nvSpPr>
        <p:spPr>
          <a:xfrm>
            <a:off x="5837678" y="4618051"/>
            <a:ext cx="103937" cy="103937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47D3C81-B4A1-664A-AD8A-84AD00B89F31}"/>
              </a:ext>
            </a:extLst>
          </p:cNvPr>
          <p:cNvSpPr/>
          <p:nvPr/>
        </p:nvSpPr>
        <p:spPr>
          <a:xfrm>
            <a:off x="5837678" y="4818769"/>
            <a:ext cx="103937" cy="103937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89C1CEB-1C59-2548-8CB1-57A4D6F37B7F}"/>
              </a:ext>
            </a:extLst>
          </p:cNvPr>
          <p:cNvCxnSpPr/>
          <p:nvPr/>
        </p:nvCxnSpPr>
        <p:spPr>
          <a:xfrm>
            <a:off x="5894830" y="4674160"/>
            <a:ext cx="0" cy="20072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F02707D-D75D-BC4A-BACC-501698F305DC}"/>
              </a:ext>
            </a:extLst>
          </p:cNvPr>
          <p:cNvCxnSpPr>
            <a:cxnSpLocks/>
          </p:cNvCxnSpPr>
          <p:nvPr/>
        </p:nvCxnSpPr>
        <p:spPr>
          <a:xfrm flipV="1">
            <a:off x="4693503" y="4864909"/>
            <a:ext cx="1189941" cy="14090"/>
          </a:xfrm>
          <a:prstGeom prst="line">
            <a:avLst/>
          </a:prstGeom>
          <a:ln w="34925">
            <a:solidFill>
              <a:schemeClr val="tx1"/>
            </a:solidFill>
            <a:prstDash val="sys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E2540BD-047D-2F47-AD57-B62EAAF02B60}"/>
              </a:ext>
            </a:extLst>
          </p:cNvPr>
          <p:cNvSpPr txBox="1"/>
          <p:nvPr/>
        </p:nvSpPr>
        <p:spPr>
          <a:xfrm>
            <a:off x="2721855" y="3703765"/>
            <a:ext cx="2566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They could lower their valuation to $12K…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8F1A632-BC8B-2442-87D6-7B4672D7B2D1}"/>
              </a:ext>
            </a:extLst>
          </p:cNvPr>
          <p:cNvCxnSpPr>
            <a:cxnSpLocks/>
          </p:cNvCxnSpPr>
          <p:nvPr/>
        </p:nvCxnSpPr>
        <p:spPr>
          <a:xfrm>
            <a:off x="4241058" y="4350096"/>
            <a:ext cx="452445" cy="468673"/>
          </a:xfrm>
          <a:prstGeom prst="straightConnector1">
            <a:avLst/>
          </a:prstGeom>
          <a:ln w="476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18B92BF-554B-9047-A1A1-9D45CE43D19A}"/>
              </a:ext>
            </a:extLst>
          </p:cNvPr>
          <p:cNvSpPr txBox="1"/>
          <p:nvPr/>
        </p:nvSpPr>
        <p:spPr>
          <a:xfrm>
            <a:off x="5288473" y="5065627"/>
            <a:ext cx="3948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But now average earnings of those accepting the contract is just $10K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9A0B438-6E14-5248-909E-E7D158FB48FB}"/>
              </a:ext>
            </a:extLst>
          </p:cNvPr>
          <p:cNvCxnSpPr>
            <a:cxnSpLocks/>
          </p:cNvCxnSpPr>
          <p:nvPr/>
        </p:nvCxnSpPr>
        <p:spPr>
          <a:xfrm flipH="1" flipV="1">
            <a:off x="4753023" y="5021920"/>
            <a:ext cx="535450" cy="336106"/>
          </a:xfrm>
          <a:prstGeom prst="straightConnector1">
            <a:avLst/>
          </a:prstGeom>
          <a:ln w="476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510C177-2CC8-0E41-BE59-7841105A42F4}"/>
              </a:ext>
            </a:extLst>
          </p:cNvPr>
          <p:cNvCxnSpPr>
            <a:cxnSpLocks/>
          </p:cNvCxnSpPr>
          <p:nvPr/>
        </p:nvCxnSpPr>
        <p:spPr>
          <a:xfrm flipV="1">
            <a:off x="4693503" y="4864909"/>
            <a:ext cx="0" cy="120451"/>
          </a:xfrm>
          <a:prstGeom prst="line">
            <a:avLst/>
          </a:prstGeom>
          <a:ln w="349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C236D825-AA63-3342-8B37-3CA9D4CF4DC9}"/>
              </a:ext>
            </a:extLst>
          </p:cNvPr>
          <p:cNvSpPr txBox="1"/>
          <p:nvPr/>
        </p:nvSpPr>
        <p:spPr>
          <a:xfrm>
            <a:off x="10068860" y="1816100"/>
            <a:ext cx="11581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874CE"/>
                </a:solidFill>
              </a:rPr>
              <a:t>Expected Earnings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92E7860-7BDE-E84D-8613-14BF352E07EE}"/>
              </a:ext>
            </a:extLst>
          </p:cNvPr>
          <p:cNvSpPr txBox="1"/>
          <p:nvPr/>
        </p:nvSpPr>
        <p:spPr>
          <a:xfrm>
            <a:off x="10068860" y="3920990"/>
            <a:ext cx="11581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E8B56"/>
                </a:solidFill>
              </a:rPr>
              <a:t>Average Value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880EE20-3E0C-A84B-9833-12FDC7ACFF82}"/>
              </a:ext>
            </a:extLst>
          </p:cNvPr>
          <p:cNvSpPr txBox="1"/>
          <p:nvPr/>
        </p:nvSpPr>
        <p:spPr>
          <a:xfrm>
            <a:off x="10068860" y="3105834"/>
            <a:ext cx="12724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B32123"/>
                </a:solidFill>
              </a:rPr>
              <a:t>Willingness to Accept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0497E6E-79AE-2F4F-B3C2-67868E43215C}"/>
              </a:ext>
            </a:extLst>
          </p:cNvPr>
          <p:cNvSpPr/>
          <p:nvPr/>
        </p:nvSpPr>
        <p:spPr>
          <a:xfrm>
            <a:off x="7213600" y="6222117"/>
            <a:ext cx="3556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488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BD7893-FFE3-7447-A112-CAE6D79FCDE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210" y="1238864"/>
            <a:ext cx="11917579" cy="536425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0169B0C-F7C9-D541-9B85-9566CF2F00FB}"/>
              </a:ext>
            </a:extLst>
          </p:cNvPr>
          <p:cNvSpPr txBox="1"/>
          <p:nvPr/>
        </p:nvSpPr>
        <p:spPr>
          <a:xfrm>
            <a:off x="6488482" y="5173360"/>
            <a:ext cx="345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550BA9E-69CC-8B4A-9B5A-1E5EEC8F3E27}"/>
              </a:ext>
            </a:extLst>
          </p:cNvPr>
          <p:cNvSpPr/>
          <p:nvPr/>
        </p:nvSpPr>
        <p:spPr>
          <a:xfrm>
            <a:off x="5837678" y="4618051"/>
            <a:ext cx="103937" cy="103937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47D3C81-B4A1-664A-AD8A-84AD00B89F31}"/>
              </a:ext>
            </a:extLst>
          </p:cNvPr>
          <p:cNvSpPr/>
          <p:nvPr/>
        </p:nvSpPr>
        <p:spPr>
          <a:xfrm>
            <a:off x="5837678" y="4818769"/>
            <a:ext cx="103937" cy="103937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89C1CEB-1C59-2548-8CB1-57A4D6F37B7F}"/>
              </a:ext>
            </a:extLst>
          </p:cNvPr>
          <p:cNvCxnSpPr/>
          <p:nvPr/>
        </p:nvCxnSpPr>
        <p:spPr>
          <a:xfrm>
            <a:off x="5894830" y="4674160"/>
            <a:ext cx="0" cy="20072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F02707D-D75D-BC4A-BACC-501698F305DC}"/>
              </a:ext>
            </a:extLst>
          </p:cNvPr>
          <p:cNvCxnSpPr>
            <a:cxnSpLocks/>
          </p:cNvCxnSpPr>
          <p:nvPr/>
        </p:nvCxnSpPr>
        <p:spPr>
          <a:xfrm flipV="1">
            <a:off x="4693503" y="4864909"/>
            <a:ext cx="1189941" cy="14090"/>
          </a:xfrm>
          <a:prstGeom prst="line">
            <a:avLst/>
          </a:prstGeom>
          <a:ln w="34925">
            <a:solidFill>
              <a:schemeClr val="tx1"/>
            </a:solidFill>
            <a:prstDash val="sys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E2540BD-047D-2F47-AD57-B62EAAF02B60}"/>
              </a:ext>
            </a:extLst>
          </p:cNvPr>
          <p:cNvSpPr txBox="1"/>
          <p:nvPr/>
        </p:nvSpPr>
        <p:spPr>
          <a:xfrm>
            <a:off x="2721855" y="3703765"/>
            <a:ext cx="2566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They could lower their valuation to $12K…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8F1A632-BC8B-2442-87D6-7B4672D7B2D1}"/>
              </a:ext>
            </a:extLst>
          </p:cNvPr>
          <p:cNvCxnSpPr>
            <a:cxnSpLocks/>
          </p:cNvCxnSpPr>
          <p:nvPr/>
        </p:nvCxnSpPr>
        <p:spPr>
          <a:xfrm>
            <a:off x="4241058" y="4350096"/>
            <a:ext cx="452445" cy="468673"/>
          </a:xfrm>
          <a:prstGeom prst="straightConnector1">
            <a:avLst/>
          </a:prstGeom>
          <a:ln w="476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18B92BF-554B-9047-A1A1-9D45CE43D19A}"/>
              </a:ext>
            </a:extLst>
          </p:cNvPr>
          <p:cNvSpPr txBox="1"/>
          <p:nvPr/>
        </p:nvSpPr>
        <p:spPr>
          <a:xfrm>
            <a:off x="5288473" y="5065627"/>
            <a:ext cx="3948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financier again </a:t>
            </a:r>
            <a:r>
              <a:rPr lang="en-US" i="1" dirty="0"/>
              <a:t>loses</a:t>
            </a:r>
            <a:r>
              <a:rPr lang="en-US" dirty="0"/>
              <a:t> money: $2K for every $12K of financing they offer…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9A0B438-6E14-5248-909E-E7D158FB48FB}"/>
              </a:ext>
            </a:extLst>
          </p:cNvPr>
          <p:cNvCxnSpPr>
            <a:cxnSpLocks/>
          </p:cNvCxnSpPr>
          <p:nvPr/>
        </p:nvCxnSpPr>
        <p:spPr>
          <a:xfrm flipH="1" flipV="1">
            <a:off x="4753023" y="5021920"/>
            <a:ext cx="535450" cy="336106"/>
          </a:xfrm>
          <a:prstGeom prst="straightConnector1">
            <a:avLst/>
          </a:prstGeom>
          <a:ln w="4762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510C177-2CC8-0E41-BE59-7841105A42F4}"/>
              </a:ext>
            </a:extLst>
          </p:cNvPr>
          <p:cNvCxnSpPr>
            <a:cxnSpLocks/>
          </p:cNvCxnSpPr>
          <p:nvPr/>
        </p:nvCxnSpPr>
        <p:spPr>
          <a:xfrm flipV="1">
            <a:off x="4693503" y="4864909"/>
            <a:ext cx="0" cy="120451"/>
          </a:xfrm>
          <a:prstGeom prst="line">
            <a:avLst/>
          </a:prstGeom>
          <a:ln w="349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123B17B4-B474-9347-AF2B-FBF0BB6A4773}"/>
              </a:ext>
            </a:extLst>
          </p:cNvPr>
          <p:cNvSpPr txBox="1"/>
          <p:nvPr/>
        </p:nvSpPr>
        <p:spPr>
          <a:xfrm>
            <a:off x="10068860" y="1816100"/>
            <a:ext cx="11581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874CE"/>
                </a:solidFill>
              </a:rPr>
              <a:t>Expected Earnings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CC1360-C986-0243-8B69-A9CB92E2522F}"/>
              </a:ext>
            </a:extLst>
          </p:cNvPr>
          <p:cNvSpPr txBox="1"/>
          <p:nvPr/>
        </p:nvSpPr>
        <p:spPr>
          <a:xfrm>
            <a:off x="10068860" y="3920990"/>
            <a:ext cx="11581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E8B56"/>
                </a:solidFill>
              </a:rPr>
              <a:t>Average Value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0E35B11-C318-E841-BC9E-6FFDD636930A}"/>
              </a:ext>
            </a:extLst>
          </p:cNvPr>
          <p:cNvSpPr txBox="1"/>
          <p:nvPr/>
        </p:nvSpPr>
        <p:spPr>
          <a:xfrm>
            <a:off x="10068860" y="3105834"/>
            <a:ext cx="12724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B32123"/>
                </a:solidFill>
              </a:rPr>
              <a:t>Willingness to Accept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DFF9C6E-157B-8849-939B-086B792B05B4}"/>
              </a:ext>
            </a:extLst>
          </p:cNvPr>
          <p:cNvSpPr/>
          <p:nvPr/>
        </p:nvSpPr>
        <p:spPr>
          <a:xfrm>
            <a:off x="7213600" y="6222117"/>
            <a:ext cx="3556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947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BD7893-FFE3-7447-A112-CAE6D79FCDE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210" y="1238864"/>
            <a:ext cx="11917579" cy="536425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0169B0C-F7C9-D541-9B85-9566CF2F00FB}"/>
              </a:ext>
            </a:extLst>
          </p:cNvPr>
          <p:cNvSpPr txBox="1"/>
          <p:nvPr/>
        </p:nvSpPr>
        <p:spPr>
          <a:xfrm>
            <a:off x="6488482" y="5173360"/>
            <a:ext cx="345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DE70B-9F26-B647-9416-8D19A1C265F6}"/>
              </a:ext>
            </a:extLst>
          </p:cNvPr>
          <p:cNvCxnSpPr>
            <a:cxnSpLocks/>
          </p:cNvCxnSpPr>
          <p:nvPr/>
        </p:nvCxnSpPr>
        <p:spPr>
          <a:xfrm flipV="1">
            <a:off x="4693503" y="4864909"/>
            <a:ext cx="1189941" cy="14090"/>
          </a:xfrm>
          <a:prstGeom prst="line">
            <a:avLst/>
          </a:prstGeom>
          <a:ln w="34925">
            <a:solidFill>
              <a:schemeClr val="tx1"/>
            </a:solidFill>
            <a:prstDash val="sys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2557FB2-C085-424B-BEDF-F4AC433C1BDA}"/>
              </a:ext>
            </a:extLst>
          </p:cNvPr>
          <p:cNvCxnSpPr>
            <a:cxnSpLocks/>
          </p:cNvCxnSpPr>
          <p:nvPr/>
        </p:nvCxnSpPr>
        <p:spPr>
          <a:xfrm>
            <a:off x="3831991" y="5006324"/>
            <a:ext cx="861512" cy="0"/>
          </a:xfrm>
          <a:prstGeom prst="line">
            <a:avLst/>
          </a:prstGeom>
          <a:ln w="34925">
            <a:solidFill>
              <a:schemeClr val="tx1"/>
            </a:solidFill>
            <a:prstDash val="sys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5F80422-6A4B-354E-85CC-87734C613FA3}"/>
              </a:ext>
            </a:extLst>
          </p:cNvPr>
          <p:cNvCxnSpPr>
            <a:cxnSpLocks/>
          </p:cNvCxnSpPr>
          <p:nvPr/>
        </p:nvCxnSpPr>
        <p:spPr>
          <a:xfrm>
            <a:off x="3149116" y="5088290"/>
            <a:ext cx="698807" cy="0"/>
          </a:xfrm>
          <a:prstGeom prst="line">
            <a:avLst/>
          </a:prstGeom>
          <a:ln w="34925">
            <a:solidFill>
              <a:schemeClr val="tx1"/>
            </a:solidFill>
            <a:prstDash val="sys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C6F733-DBB0-6A4A-8EB3-EE624C1A40F3}"/>
              </a:ext>
            </a:extLst>
          </p:cNvPr>
          <p:cNvCxnSpPr>
            <a:cxnSpLocks/>
          </p:cNvCxnSpPr>
          <p:nvPr/>
        </p:nvCxnSpPr>
        <p:spPr>
          <a:xfrm flipV="1">
            <a:off x="4693503" y="4864909"/>
            <a:ext cx="0" cy="120451"/>
          </a:xfrm>
          <a:prstGeom prst="line">
            <a:avLst/>
          </a:prstGeom>
          <a:ln w="349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6E2099-BDC0-F345-8161-EA199C38507F}"/>
              </a:ext>
            </a:extLst>
          </p:cNvPr>
          <p:cNvCxnSpPr>
            <a:cxnSpLocks/>
          </p:cNvCxnSpPr>
          <p:nvPr/>
        </p:nvCxnSpPr>
        <p:spPr>
          <a:xfrm flipV="1">
            <a:off x="3859646" y="5003009"/>
            <a:ext cx="0" cy="76295"/>
          </a:xfrm>
          <a:prstGeom prst="line">
            <a:avLst/>
          </a:prstGeom>
          <a:ln w="349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B9B547C-E10B-8847-B53B-392EFC2D7C2E}"/>
              </a:ext>
            </a:extLst>
          </p:cNvPr>
          <p:cNvCxnSpPr>
            <a:cxnSpLocks/>
          </p:cNvCxnSpPr>
          <p:nvPr/>
        </p:nvCxnSpPr>
        <p:spPr>
          <a:xfrm flipV="1">
            <a:off x="3182053" y="5041133"/>
            <a:ext cx="0" cy="137160"/>
          </a:xfrm>
          <a:prstGeom prst="line">
            <a:avLst/>
          </a:prstGeom>
          <a:ln w="349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B1EBE13-FDF7-CD46-A7C9-EFF980760804}"/>
              </a:ext>
            </a:extLst>
          </p:cNvPr>
          <p:cNvCxnSpPr>
            <a:cxnSpLocks/>
          </p:cNvCxnSpPr>
          <p:nvPr/>
        </p:nvCxnSpPr>
        <p:spPr>
          <a:xfrm>
            <a:off x="2597417" y="5172030"/>
            <a:ext cx="584636" cy="0"/>
          </a:xfrm>
          <a:prstGeom prst="line">
            <a:avLst/>
          </a:prstGeom>
          <a:ln w="34925">
            <a:solidFill>
              <a:schemeClr val="tx1"/>
            </a:solidFill>
            <a:prstDash val="sys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7743368C-FAE9-E643-B26A-B56FC6F33AF8}"/>
              </a:ext>
            </a:extLst>
          </p:cNvPr>
          <p:cNvCxnSpPr>
            <a:cxnSpLocks/>
          </p:cNvCxnSpPr>
          <p:nvPr/>
        </p:nvCxnSpPr>
        <p:spPr>
          <a:xfrm flipV="1">
            <a:off x="5883444" y="4689546"/>
            <a:ext cx="0" cy="175363"/>
          </a:xfrm>
          <a:prstGeom prst="line">
            <a:avLst/>
          </a:prstGeom>
          <a:ln w="349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6CC82B06-ACCA-C14B-A9E3-90E12240DB07}"/>
              </a:ext>
            </a:extLst>
          </p:cNvPr>
          <p:cNvCxnSpPr>
            <a:cxnSpLocks/>
          </p:cNvCxnSpPr>
          <p:nvPr/>
        </p:nvCxnSpPr>
        <p:spPr>
          <a:xfrm flipV="1">
            <a:off x="2645522" y="5137166"/>
            <a:ext cx="0" cy="118371"/>
          </a:xfrm>
          <a:prstGeom prst="line">
            <a:avLst/>
          </a:prstGeom>
          <a:ln w="349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938675F9-0068-0546-A4B8-D5A5A40C7FD0}"/>
              </a:ext>
            </a:extLst>
          </p:cNvPr>
          <p:cNvCxnSpPr>
            <a:cxnSpLocks/>
          </p:cNvCxnSpPr>
          <p:nvPr/>
        </p:nvCxnSpPr>
        <p:spPr>
          <a:xfrm>
            <a:off x="2060886" y="5255537"/>
            <a:ext cx="536531" cy="0"/>
          </a:xfrm>
          <a:prstGeom prst="line">
            <a:avLst/>
          </a:prstGeom>
          <a:ln w="34925">
            <a:solidFill>
              <a:schemeClr val="tx1"/>
            </a:solidFill>
            <a:prstDash val="sys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F25A35F7-9CFE-E147-9798-F25F10F12112}"/>
              </a:ext>
            </a:extLst>
          </p:cNvPr>
          <p:cNvSpPr/>
          <p:nvPr/>
        </p:nvSpPr>
        <p:spPr>
          <a:xfrm>
            <a:off x="5831475" y="4621322"/>
            <a:ext cx="103937" cy="103937"/>
          </a:xfrm>
          <a:prstGeom prst="ellipse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2DF349-8F2D-A943-AD8E-37F2E9BE828C}"/>
              </a:ext>
            </a:extLst>
          </p:cNvPr>
          <p:cNvSpPr txBox="1"/>
          <p:nvPr/>
        </p:nvSpPr>
        <p:spPr>
          <a:xfrm>
            <a:off x="10068860" y="1816100"/>
            <a:ext cx="11581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874CE"/>
                </a:solidFill>
              </a:rPr>
              <a:t>Expected Earnings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E84CD78-6E8A-A14A-9C78-E98BE4D26A1C}"/>
              </a:ext>
            </a:extLst>
          </p:cNvPr>
          <p:cNvSpPr txBox="1"/>
          <p:nvPr/>
        </p:nvSpPr>
        <p:spPr>
          <a:xfrm>
            <a:off x="10068860" y="3920990"/>
            <a:ext cx="11581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2E8B56"/>
                </a:solidFill>
              </a:rPr>
              <a:t>Average Value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7FF5299-13D0-1440-AD7D-5D32E479C9A1}"/>
              </a:ext>
            </a:extLst>
          </p:cNvPr>
          <p:cNvSpPr txBox="1"/>
          <p:nvPr/>
        </p:nvSpPr>
        <p:spPr>
          <a:xfrm>
            <a:off x="10068860" y="3105834"/>
            <a:ext cx="127245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B32123"/>
                </a:solidFill>
              </a:rPr>
              <a:t>Willingness to Accept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CA650FA-5D5D-DB4E-8A40-DA189F155585}"/>
              </a:ext>
            </a:extLst>
          </p:cNvPr>
          <p:cNvSpPr/>
          <p:nvPr/>
        </p:nvSpPr>
        <p:spPr>
          <a:xfrm>
            <a:off x="7213600" y="6222117"/>
            <a:ext cx="3556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461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VaNioeQEy1srSxzx_jY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heme/theme1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Firm Format - template_Blue">
  <a:themeElements>
    <a:clrScheme name="Cyan_blue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C5C5C5"/>
      </a:accent1>
      <a:accent2>
        <a:srgbClr val="00ADEF"/>
      </a:accent2>
      <a:accent3>
        <a:srgbClr val="0065BD"/>
      </a:accent3>
      <a:accent4>
        <a:srgbClr val="002960"/>
      </a:accent4>
      <a:accent5>
        <a:srgbClr val="F27F00"/>
      </a:accent5>
      <a:accent6>
        <a:srgbClr val="808080"/>
      </a:accent6>
      <a:hlink>
        <a:srgbClr val="0065BD"/>
      </a:hlink>
      <a:folHlink>
        <a:srgbClr val="0029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McKinsey Grey-Blu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5C5C5"/>
        </a:accent1>
        <a:accent2>
          <a:srgbClr val="00ADEF"/>
        </a:accent2>
        <a:accent3>
          <a:srgbClr val="0065BD"/>
        </a:accent3>
        <a:accent4>
          <a:srgbClr val="002960"/>
        </a:accent4>
        <a:accent5>
          <a:srgbClr val="F27F00"/>
        </a:accent5>
        <a:accent6>
          <a:srgbClr val="808080"/>
        </a:accent6>
        <a:hlink>
          <a:srgbClr val="0065BD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cKinsey Cyan-Blu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9F0FF"/>
        </a:accent1>
        <a:accent2>
          <a:srgbClr val="00ADEF"/>
        </a:accent2>
        <a:accent3>
          <a:srgbClr val="0065BD"/>
        </a:accent3>
        <a:accent4>
          <a:srgbClr val="002960"/>
        </a:accent4>
        <a:accent5>
          <a:srgbClr val="F27F00"/>
        </a:accent5>
        <a:accent6>
          <a:srgbClr val="808080"/>
        </a:accent6>
        <a:hlink>
          <a:srgbClr val="006983"/>
        </a:hlink>
        <a:folHlink>
          <a:srgbClr val="3333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Firm Format - template - blue - normal" id="{C75ED597-A648-42ED-A4DC-A5D09CAD6C59}" vid="{F0629F24-3C58-41B5-9C5E-254256C7B13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199850</TotalTime>
  <Words>206</Words>
  <Application>Microsoft Macintosh PowerPoint</Application>
  <PresentationFormat>Widescreen</PresentationFormat>
  <Paragraphs>47</Paragraphs>
  <Slides>10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cmss10</vt:lpstr>
      <vt:lpstr>Wingdings</vt:lpstr>
      <vt:lpstr>6_Office Theme</vt:lpstr>
      <vt:lpstr>5_Firm Format - template_Blue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Nathaniel Hendren</dc:creator>
  <cp:keywords/>
  <dc:description/>
  <cp:lastModifiedBy>Hendren, Nathaniel</cp:lastModifiedBy>
  <cp:revision>6473</cp:revision>
  <cp:lastPrinted>2021-06-22T23:42:33Z</cp:lastPrinted>
  <dcterms:created xsi:type="dcterms:W3CDTF">2017-09-25T22:39:41Z</dcterms:created>
  <dcterms:modified xsi:type="dcterms:W3CDTF">2021-09-06T14:48:12Z</dcterms:modified>
  <cp:category/>
</cp:coreProperties>
</file>