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4212" r:id="rId2"/>
  </p:sldMasterIdLst>
  <p:notesMasterIdLst>
    <p:notesMasterId r:id="rId55"/>
  </p:notesMasterIdLst>
  <p:handoutMasterIdLst>
    <p:handoutMasterId r:id="rId56"/>
  </p:handoutMasterIdLst>
  <p:sldIdLst>
    <p:sldId id="3003" r:id="rId3"/>
    <p:sldId id="3911" r:id="rId4"/>
    <p:sldId id="4148" r:id="rId5"/>
    <p:sldId id="4149" r:id="rId6"/>
    <p:sldId id="4150" r:id="rId7"/>
    <p:sldId id="4181" r:id="rId8"/>
    <p:sldId id="4151" r:id="rId9"/>
    <p:sldId id="4152" r:id="rId10"/>
    <p:sldId id="4153" r:id="rId11"/>
    <p:sldId id="4154" r:id="rId12"/>
    <p:sldId id="4155" r:id="rId13"/>
    <p:sldId id="4156" r:id="rId14"/>
    <p:sldId id="4157" r:id="rId15"/>
    <p:sldId id="4158" r:id="rId16"/>
    <p:sldId id="4167" r:id="rId17"/>
    <p:sldId id="4159" r:id="rId18"/>
    <p:sldId id="4168" r:id="rId19"/>
    <p:sldId id="4160" r:id="rId20"/>
    <p:sldId id="4161" r:id="rId21"/>
    <p:sldId id="4169" r:id="rId22"/>
    <p:sldId id="4162" r:id="rId23"/>
    <p:sldId id="4163" r:id="rId24"/>
    <p:sldId id="4170" r:id="rId25"/>
    <p:sldId id="4171" r:id="rId26"/>
    <p:sldId id="4164" r:id="rId27"/>
    <p:sldId id="4165" r:id="rId28"/>
    <p:sldId id="4179" r:id="rId29"/>
    <p:sldId id="3981" r:id="rId30"/>
    <p:sldId id="3982" r:id="rId31"/>
    <p:sldId id="4166" r:id="rId32"/>
    <p:sldId id="4180" r:id="rId33"/>
    <p:sldId id="4176" r:id="rId34"/>
    <p:sldId id="4175" r:id="rId35"/>
    <p:sldId id="4172" r:id="rId36"/>
    <p:sldId id="4173" r:id="rId37"/>
    <p:sldId id="4174" r:id="rId38"/>
    <p:sldId id="4183" r:id="rId39"/>
    <p:sldId id="4182" r:id="rId40"/>
    <p:sldId id="4184" r:id="rId41"/>
    <p:sldId id="4185" r:id="rId42"/>
    <p:sldId id="4186" r:id="rId43"/>
    <p:sldId id="4187" r:id="rId44"/>
    <p:sldId id="4188" r:id="rId45"/>
    <p:sldId id="4189" r:id="rId46"/>
    <p:sldId id="4190" r:id="rId47"/>
    <p:sldId id="4191" r:id="rId48"/>
    <p:sldId id="4192" r:id="rId49"/>
    <p:sldId id="4193" r:id="rId50"/>
    <p:sldId id="4194" r:id="rId51"/>
    <p:sldId id="4195" r:id="rId52"/>
    <p:sldId id="4196" r:id="rId53"/>
    <p:sldId id="4197" r:id="rId5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32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D200"/>
    <a:srgbClr val="55752F"/>
    <a:srgbClr val="7B92A8"/>
    <a:srgbClr val="979797"/>
    <a:srgbClr val="BFA19C"/>
    <a:srgbClr val="6E8E84"/>
    <a:srgbClr val="B0B0B0"/>
    <a:srgbClr val="919191"/>
    <a:srgbClr val="1A476F"/>
    <a:srgbClr val="A052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442" autoAdjust="0"/>
    <p:restoredTop sz="67755" autoAdjust="0"/>
  </p:normalViewPr>
  <p:slideViewPr>
    <p:cSldViewPr snapToGrid="0">
      <p:cViewPr varScale="1">
        <p:scale>
          <a:sx n="84" d="100"/>
          <a:sy n="84" d="100"/>
        </p:scale>
        <p:origin x="1368" y="192"/>
      </p:cViewPr>
      <p:guideLst>
        <p:guide orient="horz" pos="4032"/>
        <p:guide pos="3840"/>
      </p:guideLst>
    </p:cSldViewPr>
  </p:slideViewPr>
  <p:outlineViewPr>
    <p:cViewPr>
      <p:scale>
        <a:sx n="33" d="100"/>
        <a:sy n="33" d="100"/>
      </p:scale>
      <p:origin x="0" y="-23432"/>
    </p:cViewPr>
  </p:outlineViewPr>
  <p:notesTextViewPr>
    <p:cViewPr>
      <p:scale>
        <a:sx n="120" d="100"/>
        <a:sy n="120" d="100"/>
      </p:scale>
      <p:origin x="0" y="0"/>
    </p:cViewPr>
  </p:notesTextViewPr>
  <p:sorterViewPr>
    <p:cViewPr>
      <p:scale>
        <a:sx n="190" d="100"/>
        <a:sy n="19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viewProps" Target="viewProps.xml"/><Relationship Id="rId5" Type="http://schemas.openxmlformats.org/officeDocument/2006/relationships/slide" Target="slides/slide3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handoutMaster" Target="handoutMasters/handoutMaster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theme" Target="theme/theme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presProps" Target="presProps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EC9AA8-D36D-4F67-9436-A873A3C75372}" type="datetimeFigureOut">
              <a:rPr lang="en-US" smtClean="0"/>
              <a:t>3/19/23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C62FD2-F5A4-4F83-A604-3302715D87F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533830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9CFB68-99A2-4E43-A2BE-826EF4AB511B}" type="datetimeFigureOut">
              <a:rPr lang="en-US" smtClean="0"/>
              <a:t>3/19/23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684D52-C5E7-4A5C-9461-BFB19F2E111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40546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0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60375" y="720725"/>
            <a:ext cx="6396038" cy="3598863"/>
          </a:xfrm>
          <a:ln/>
        </p:spPr>
      </p:sp>
      <p:sp>
        <p:nvSpPr>
          <p:cNvPr id="40141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>
              <a:buNone/>
            </a:pPr>
            <a:endParaRPr lang="en-CA" strike="noStrike" baseline="0" dirty="0">
              <a:latin typeface="Arial" pitchFamily="34" charset="0"/>
              <a:cs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786360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43001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333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44766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68842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479645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94200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65420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930606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515797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3981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715866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985970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732070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303209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994370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172796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608354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94523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75707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847802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70655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834968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504643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068706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976938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733790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600474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537308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719376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003632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61806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76171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96649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0036022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067831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367167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475192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5216545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740329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7321828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4981992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4504360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6167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4492122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7803087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5892128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8763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45036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6177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8161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85877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609615"/>
            <a:ext cx="10363200" cy="1470025"/>
          </a:xfrm>
        </p:spPr>
        <p:txBody>
          <a:bodyPr>
            <a:normAutofit/>
          </a:bodyPr>
          <a:lstStyle>
            <a:lvl1pPr>
              <a:defRPr lang="en-US" sz="3600" b="1" kern="1200" dirty="0">
                <a:solidFill>
                  <a:srgbClr val="1E2D53"/>
                </a:solidFill>
                <a:latin typeface="cmss10"/>
                <a:ea typeface="cmss10"/>
                <a:cs typeface="Arial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2438400"/>
            <a:ext cx="8534400" cy="1752600"/>
          </a:xfrm>
        </p:spPr>
        <p:txBody>
          <a:bodyPr/>
          <a:lstStyle>
            <a:lvl1pPr marL="0" indent="0" algn="ctr">
              <a:buNone/>
              <a:defRPr b="1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3367094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12192000" cy="1020762"/>
          </a:xfrm>
        </p:spPr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447800"/>
            <a:ext cx="10972800" cy="51816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3922862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6612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ags" Target="../tags/tag7.xml"/><Relationship Id="rId13" Type="http://schemas.openxmlformats.org/officeDocument/2006/relationships/tags" Target="../tags/tag12.xml"/><Relationship Id="rId18" Type="http://schemas.openxmlformats.org/officeDocument/2006/relationships/tags" Target="../tags/tag17.xml"/><Relationship Id="rId3" Type="http://schemas.openxmlformats.org/officeDocument/2006/relationships/tags" Target="../tags/tag2.xml"/><Relationship Id="rId7" Type="http://schemas.openxmlformats.org/officeDocument/2006/relationships/tags" Target="../tags/tag6.xml"/><Relationship Id="rId12" Type="http://schemas.openxmlformats.org/officeDocument/2006/relationships/tags" Target="../tags/tag11.xml"/><Relationship Id="rId17" Type="http://schemas.openxmlformats.org/officeDocument/2006/relationships/tags" Target="../tags/tag16.xml"/><Relationship Id="rId2" Type="http://schemas.openxmlformats.org/officeDocument/2006/relationships/tags" Target="../tags/tag1.xml"/><Relationship Id="rId16" Type="http://schemas.openxmlformats.org/officeDocument/2006/relationships/tags" Target="../tags/tag15.xml"/><Relationship Id="rId20" Type="http://schemas.openxmlformats.org/officeDocument/2006/relationships/image" Target="../media/image1.emf"/><Relationship Id="rId1" Type="http://schemas.openxmlformats.org/officeDocument/2006/relationships/theme" Target="../theme/theme2.xml"/><Relationship Id="rId6" Type="http://schemas.openxmlformats.org/officeDocument/2006/relationships/tags" Target="../tags/tag5.xml"/><Relationship Id="rId11" Type="http://schemas.openxmlformats.org/officeDocument/2006/relationships/tags" Target="../tags/tag10.xml"/><Relationship Id="rId5" Type="http://schemas.openxmlformats.org/officeDocument/2006/relationships/tags" Target="../tags/tag4.xml"/><Relationship Id="rId15" Type="http://schemas.openxmlformats.org/officeDocument/2006/relationships/tags" Target="../tags/tag14.xml"/><Relationship Id="rId10" Type="http://schemas.openxmlformats.org/officeDocument/2006/relationships/tags" Target="../tags/tag9.xml"/><Relationship Id="rId19" Type="http://schemas.openxmlformats.org/officeDocument/2006/relationships/oleObject" Target="../embeddings/oleObject1.bin"/><Relationship Id="rId4" Type="http://schemas.openxmlformats.org/officeDocument/2006/relationships/tags" Target="../tags/tag3.xml"/><Relationship Id="rId9" Type="http://schemas.openxmlformats.org/officeDocument/2006/relationships/tags" Target="../tags/tag8.xml"/><Relationship Id="rId14" Type="http://schemas.openxmlformats.org/officeDocument/2006/relationships/tags" Target="../tags/tag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4638"/>
            <a:ext cx="12192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50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943795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3000" b="1" kern="1200">
          <a:solidFill>
            <a:schemeClr val="tx1"/>
          </a:solidFill>
          <a:latin typeface="cmss1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tx2"/>
        </a:buClr>
        <a:buFont typeface="Wingdings" panose="05000000000000000000" pitchFamily="2" charset="2"/>
        <a:buChar char="§"/>
        <a:defRPr sz="2800" kern="1200">
          <a:solidFill>
            <a:schemeClr val="tx1"/>
          </a:solidFill>
          <a:latin typeface="cmss1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–"/>
        <a:defRPr sz="2400" kern="1200">
          <a:solidFill>
            <a:schemeClr val="tx1"/>
          </a:solidFill>
          <a:latin typeface="cmss1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0" y="45"/>
          <a:ext cx="215979" cy="161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9" imgW="270" imgH="270" progId="TCLayout.ActiveDocument.1">
                  <p:embed/>
                </p:oleObj>
              </mc:Choice>
              <mc:Fallback>
                <p:oleObj name="think-cell Slide" r:id="rId19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0" y="45"/>
                        <a:ext cx="215979" cy="1619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 hidden="1"/>
          <p:cNvSpPr/>
          <p:nvPr>
            <p:custDataLst>
              <p:tags r:id="rId3"/>
            </p:custDataLst>
          </p:nvPr>
        </p:nvSpPr>
        <p:spPr bwMode="auto">
          <a:xfrm>
            <a:off x="0" y="45"/>
            <a:ext cx="215979" cy="161975"/>
          </a:xfrm>
          <a:prstGeom prst="rect">
            <a:avLst/>
          </a:prstGeom>
          <a:solidFill>
            <a:schemeClr val="bg2"/>
          </a:solidFill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en-US" sz="1600" dirty="0">
              <a:solidFill>
                <a:srgbClr val="000000"/>
              </a:solidFill>
              <a:sym typeface="Arial" panose="020B0604020202020204" pitchFamily="34" charset="0"/>
            </a:endParaRPr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</p:nvPr>
        </p:nvSpPr>
        <p:spPr bwMode="gray">
          <a:xfrm>
            <a:off x="161991" y="234867"/>
            <a:ext cx="11725484" cy="3140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 latinLnBrk="0"/>
            <a:r>
              <a:rPr lang="en-US"/>
              <a:t>Click to edit Master title style</a:t>
            </a:r>
            <a:endParaRPr lang="en-US" noProof="0" dirty="0"/>
          </a:p>
        </p:txBody>
      </p:sp>
      <p:sp>
        <p:nvSpPr>
          <p:cNvPr id="10" name="1. On-page tracker" hidden="1"/>
          <p:cNvSpPr>
            <a:spLocks noChangeArrowheads="1"/>
          </p:cNvSpPr>
          <p:nvPr/>
        </p:nvSpPr>
        <p:spPr bwMode="gray">
          <a:xfrm>
            <a:off x="162045" y="77450"/>
            <a:ext cx="490519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800" cap="all" dirty="0">
                <a:solidFill>
                  <a:srgbClr val="808080"/>
                </a:solidFill>
                <a:latin typeface="Arial"/>
              </a:rPr>
              <a:t>Tracker</a:t>
            </a:r>
          </a:p>
        </p:txBody>
      </p:sp>
      <p:sp>
        <p:nvSpPr>
          <p:cNvPr id="11" name="3. Unit of measure" hidden="1"/>
          <p:cNvSpPr txBox="1">
            <a:spLocks noChangeArrowheads="1"/>
          </p:cNvSpPr>
          <p:nvPr/>
        </p:nvSpPr>
        <p:spPr bwMode="gray">
          <a:xfrm>
            <a:off x="161991" y="566283"/>
            <a:ext cx="11725484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en-US" sz="1600" dirty="0">
                <a:solidFill>
                  <a:srgbClr val="808080"/>
                </a:solidFill>
                <a:latin typeface="Arial"/>
              </a:rPr>
              <a:t>Unit of measure</a:t>
            </a:r>
          </a:p>
        </p:txBody>
      </p:sp>
      <p:grpSp>
        <p:nvGrpSpPr>
          <p:cNvPr id="4" name="Slide Elements" hidden="1"/>
          <p:cNvGrpSpPr/>
          <p:nvPr userDrawn="1"/>
        </p:nvGrpSpPr>
        <p:grpSpPr bwMode="gray">
          <a:xfrm>
            <a:off x="161991" y="6437265"/>
            <a:ext cx="11725484" cy="328819"/>
            <a:chOff x="119063" y="6309110"/>
            <a:chExt cx="8618537" cy="322273"/>
          </a:xfrm>
        </p:grpSpPr>
        <p:sp>
          <p:nvSpPr>
            <p:cNvPr id="13" name="4. Footnote"/>
            <p:cNvSpPr txBox="1">
              <a:spLocks noChangeArrowheads="1"/>
            </p:cNvSpPr>
            <p:nvPr/>
          </p:nvSpPr>
          <p:spPr bwMode="gray">
            <a:xfrm>
              <a:off x="119063" y="6309110"/>
              <a:ext cx="8618537" cy="1206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defRPr/>
              </a:pPr>
              <a:r>
                <a:rPr lang="en-US" sz="800" dirty="0">
                  <a:solidFill>
                    <a:srgbClr val="808080"/>
                  </a:solidFill>
                  <a:latin typeface="Arial"/>
                </a:rPr>
                <a:t>1 Footnote</a:t>
              </a:r>
            </a:p>
          </p:txBody>
        </p:sp>
        <p:sp>
          <p:nvSpPr>
            <p:cNvPr id="14" name="5. Source"/>
            <p:cNvSpPr>
              <a:spLocks noChangeArrowheads="1"/>
            </p:cNvSpPr>
            <p:nvPr/>
          </p:nvSpPr>
          <p:spPr bwMode="gray">
            <a:xfrm>
              <a:off x="119063" y="6510723"/>
              <a:ext cx="7200000" cy="1206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/>
            <a:p>
              <a:pPr marL="620084" indent="-620084" defTabSz="910839">
                <a:tabLst>
                  <a:tab pos="641135" algn="l"/>
                </a:tabLst>
              </a:pPr>
              <a:r>
                <a:rPr lang="en-US" sz="800" dirty="0">
                  <a:solidFill>
                    <a:srgbClr val="808080"/>
                  </a:solidFill>
                  <a:latin typeface="Arial"/>
                </a:rPr>
                <a:t>SOURCE: Source</a:t>
              </a:r>
            </a:p>
          </p:txBody>
        </p: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1976211" y="1991017"/>
            <a:ext cx="5853024" cy="1154163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/>
          <a:p>
            <a:pPr lvl="0" latinLnBrk="0"/>
            <a:r>
              <a:rPr lang="en-US"/>
              <a:t>Click to edit Master text styles</a:t>
            </a:r>
          </a:p>
          <a:p>
            <a:pPr lvl="1" latinLnBrk="0"/>
            <a:r>
              <a:rPr lang="en-US"/>
              <a:t>Second level</a:t>
            </a:r>
          </a:p>
          <a:p>
            <a:pPr lvl="2" latinLnBrk="0"/>
            <a:r>
              <a:rPr lang="en-US"/>
              <a:t>Third level</a:t>
            </a:r>
          </a:p>
          <a:p>
            <a:pPr lvl="3" latinLnBrk="0"/>
            <a:r>
              <a:rPr lang="en-US"/>
              <a:t>Fourth level</a:t>
            </a:r>
          </a:p>
          <a:p>
            <a:pPr lvl="4" latinLnBrk="0"/>
            <a:r>
              <a:rPr lang="en-US"/>
              <a:t>Fifth level</a:t>
            </a:r>
            <a:endParaRPr lang="en-US" dirty="0"/>
          </a:p>
        </p:txBody>
      </p:sp>
      <p:grpSp>
        <p:nvGrpSpPr>
          <p:cNvPr id="15" name="ACET" hidden="1"/>
          <p:cNvGrpSpPr>
            <a:grpSpLocks/>
          </p:cNvGrpSpPr>
          <p:nvPr/>
        </p:nvGrpSpPr>
        <p:grpSpPr bwMode="gray">
          <a:xfrm>
            <a:off x="1976212" y="1291547"/>
            <a:ext cx="5801189" cy="510220"/>
            <a:chOff x="915" y="715"/>
            <a:chExt cx="2686" cy="315"/>
          </a:xfrm>
        </p:grpSpPr>
        <p:cxnSp>
          <p:nvCxnSpPr>
            <p:cNvPr id="16" name="AutoShape 249"/>
            <p:cNvCxnSpPr>
              <a:cxnSpLocks noChangeShapeType="1"/>
              <a:stCxn id="18" idx="4"/>
              <a:endCxn id="18" idx="6"/>
            </p:cNvCxnSpPr>
            <p:nvPr/>
          </p:nvCxnSpPr>
          <p:spPr bwMode="gray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chemeClr val="accent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8" name="AutoShape 250"/>
            <p:cNvSpPr>
              <a:spLocks noChangeArrowheads="1"/>
            </p:cNvSpPr>
            <p:nvPr/>
          </p:nvSpPr>
          <p:spPr bwMode="gray">
            <a:xfrm>
              <a:off x="915" y="715"/>
              <a:ext cx="2686" cy="315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r>
                <a:rPr lang="en-US" sz="1600" b="1" dirty="0">
                  <a:solidFill>
                    <a:srgbClr val="000000"/>
                  </a:solidFill>
                  <a:latin typeface="Arial"/>
                </a:rPr>
                <a:t>Title</a:t>
              </a:r>
            </a:p>
            <a:p>
              <a:r>
                <a:rPr lang="en-US" sz="1600" dirty="0">
                  <a:solidFill>
                    <a:srgbClr val="808080"/>
                  </a:solidFill>
                  <a:latin typeface="Arial"/>
                </a:rPr>
                <a:t>Unit of measure</a:t>
              </a:r>
            </a:p>
          </p:txBody>
        </p:sp>
      </p:grpSp>
      <p:grpSp>
        <p:nvGrpSpPr>
          <p:cNvPr id="17" name="McKSticker" hidden="1"/>
          <p:cNvGrpSpPr/>
          <p:nvPr/>
        </p:nvGrpSpPr>
        <p:grpSpPr bwMode="gray">
          <a:xfrm>
            <a:off x="11405958" y="291837"/>
            <a:ext cx="481499" cy="160044"/>
            <a:chOff x="8386860" y="285750"/>
            <a:chExt cx="353915" cy="156864"/>
          </a:xfrm>
        </p:grpSpPr>
        <p:sp>
          <p:nvSpPr>
            <p:cNvPr id="20" name="StickerRectangle"/>
            <p:cNvSpPr>
              <a:spLocks noChangeArrowheads="1"/>
            </p:cNvSpPr>
            <p:nvPr/>
          </p:nvSpPr>
          <p:spPr bwMode="gray">
            <a:xfrm>
              <a:off x="8392861" y="285750"/>
              <a:ext cx="347914" cy="147815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27432" tIns="0" rIns="0" bIns="27432">
              <a:spAutoFit/>
            </a:bodyPr>
            <a:lstStyle/>
            <a:p>
              <a:pPr algn="r" defTabSz="910839">
                <a:buClr>
                  <a:srgbClr val="002960"/>
                </a:buClr>
              </a:pPr>
              <a:r>
                <a:rPr lang="en-US" sz="800" dirty="0">
                  <a:solidFill>
                    <a:srgbClr val="808080"/>
                  </a:solidFill>
                  <a:latin typeface="Arial"/>
                </a:rPr>
                <a:t>STICKER</a:t>
              </a:r>
            </a:p>
          </p:txBody>
        </p:sp>
        <p:cxnSp>
          <p:nvCxnSpPr>
            <p:cNvPr id="21" name="AutoShape 31"/>
            <p:cNvCxnSpPr>
              <a:cxnSpLocks noChangeShapeType="1"/>
              <a:stCxn id="20" idx="2"/>
              <a:endCxn id="20" idx="4"/>
            </p:cNvCxnSpPr>
            <p:nvPr/>
          </p:nvCxnSpPr>
          <p:spPr bwMode="gray">
            <a:xfrm>
              <a:off x="8386860" y="285750"/>
              <a:ext cx="0" cy="156864"/>
            </a:xfrm>
            <a:prstGeom prst="straightConnector1">
              <a:avLst/>
            </a:prstGeom>
            <a:noFill/>
            <a:ln w="9525">
              <a:solidFill>
                <a:schemeClr val="accent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2" name="AutoShape 32"/>
            <p:cNvCxnSpPr>
              <a:cxnSpLocks noChangeShapeType="1"/>
              <a:stCxn id="20" idx="4"/>
              <a:endCxn id="20" idx="6"/>
            </p:cNvCxnSpPr>
            <p:nvPr/>
          </p:nvCxnSpPr>
          <p:spPr bwMode="gray">
            <a:xfrm>
              <a:off x="8386860" y="442614"/>
              <a:ext cx="353915" cy="0"/>
            </a:xfrm>
            <a:prstGeom prst="straightConnector1">
              <a:avLst/>
            </a:prstGeom>
            <a:noFill/>
            <a:ln w="25400">
              <a:solidFill>
                <a:schemeClr val="accent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24" name="SlideBottomBar" hidden="1"/>
          <p:cNvSpPr/>
          <p:nvPr userDrawn="1"/>
        </p:nvSpPr>
        <p:spPr>
          <a:xfrm>
            <a:off x="11576464" y="6455863"/>
            <a:ext cx="62200" cy="12634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3059" tIns="46639" rIns="93059" bIns="46639" rtlCol="0" anchor="ctr"/>
          <a:lstStyle/>
          <a:p>
            <a:pPr algn="ctr"/>
            <a:endParaRPr lang="en-US" sz="1600" dirty="0">
              <a:solidFill>
                <a:srgbClr val="000000"/>
              </a:solidFill>
            </a:endParaRPr>
          </a:p>
        </p:txBody>
      </p:sp>
      <p:sp>
        <p:nvSpPr>
          <p:cNvPr id="23" name="doc id" hidden="1"/>
          <p:cNvSpPr>
            <a:spLocks noChangeArrowheads="1"/>
          </p:cNvSpPr>
          <p:nvPr userDrawn="1"/>
        </p:nvSpPr>
        <p:spPr bwMode="auto">
          <a:xfrm>
            <a:off x="10995481" y="51833"/>
            <a:ext cx="894152" cy="124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algn="r" defTabSz="910839"/>
            <a:endParaRPr lang="en-US" sz="800" dirty="0">
              <a:solidFill>
                <a:srgbClr val="808080"/>
              </a:solidFill>
              <a:latin typeface="Arial"/>
            </a:endParaRPr>
          </a:p>
        </p:txBody>
      </p:sp>
      <p:grpSp>
        <p:nvGrpSpPr>
          <p:cNvPr id="26" name="LegendBoxes" hidden="1"/>
          <p:cNvGrpSpPr/>
          <p:nvPr userDrawn="1"/>
        </p:nvGrpSpPr>
        <p:grpSpPr bwMode="gray">
          <a:xfrm>
            <a:off x="10768442" y="285079"/>
            <a:ext cx="855321" cy="1013976"/>
            <a:chOff x="7835905" y="279400"/>
            <a:chExt cx="628684" cy="993790"/>
          </a:xfrm>
        </p:grpSpPr>
        <p:sp>
          <p:nvSpPr>
            <p:cNvPr id="27" name="RectangleLegend1"/>
            <p:cNvSpPr>
              <a:spLocks noChangeArrowheads="1"/>
            </p:cNvSpPr>
            <p:nvPr/>
          </p:nvSpPr>
          <p:spPr bwMode="gray">
            <a:xfrm>
              <a:off x="7835905" y="290513"/>
              <a:ext cx="165100" cy="16033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accent6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8" name="RectangleLegend2"/>
            <p:cNvSpPr>
              <a:spLocks noChangeArrowheads="1"/>
            </p:cNvSpPr>
            <p:nvPr/>
          </p:nvSpPr>
          <p:spPr bwMode="gray">
            <a:xfrm>
              <a:off x="7835905" y="560388"/>
              <a:ext cx="165100" cy="160338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accent6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9" name="RectangleLegend3"/>
            <p:cNvSpPr>
              <a:spLocks noChangeArrowheads="1"/>
            </p:cNvSpPr>
            <p:nvPr/>
          </p:nvSpPr>
          <p:spPr bwMode="gray">
            <a:xfrm>
              <a:off x="7835905" y="831851"/>
              <a:ext cx="165100" cy="160338"/>
            </a:xfrm>
            <a:prstGeom prst="rect">
              <a:avLst/>
            </a:prstGeom>
            <a:solidFill>
              <a:schemeClr val="accent3"/>
            </a:solidFill>
            <a:ln w="9525">
              <a:solidFill>
                <a:schemeClr val="accent6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0" name="RectangleLegend4"/>
            <p:cNvSpPr>
              <a:spLocks noChangeArrowheads="1"/>
            </p:cNvSpPr>
            <p:nvPr/>
          </p:nvSpPr>
          <p:spPr bwMode="gray">
            <a:xfrm>
              <a:off x="7835905" y="1103313"/>
              <a:ext cx="165100" cy="160338"/>
            </a:xfrm>
            <a:prstGeom prst="rect">
              <a:avLst/>
            </a:prstGeom>
            <a:solidFill>
              <a:schemeClr val="accent4"/>
            </a:solidFill>
            <a:ln w="9525">
              <a:solidFill>
                <a:schemeClr val="accent6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1" name="Legend1"/>
            <p:cNvSpPr>
              <a:spLocks noChangeArrowheads="1"/>
            </p:cNvSpPr>
            <p:nvPr/>
          </p:nvSpPr>
          <p:spPr bwMode="gray">
            <a:xfrm>
              <a:off x="8089905" y="279400"/>
              <a:ext cx="374684" cy="1809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0839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32" name="Legend2"/>
            <p:cNvSpPr>
              <a:spLocks noChangeArrowheads="1"/>
            </p:cNvSpPr>
            <p:nvPr/>
          </p:nvSpPr>
          <p:spPr bwMode="gray">
            <a:xfrm>
              <a:off x="8089905" y="549275"/>
              <a:ext cx="374684" cy="1809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0839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33" name="Legend3"/>
            <p:cNvSpPr>
              <a:spLocks noChangeArrowheads="1"/>
            </p:cNvSpPr>
            <p:nvPr/>
          </p:nvSpPr>
          <p:spPr bwMode="gray">
            <a:xfrm>
              <a:off x="8089905" y="820738"/>
              <a:ext cx="374684" cy="1809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0839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34" name="Legend4"/>
            <p:cNvSpPr>
              <a:spLocks noChangeArrowheads="1"/>
            </p:cNvSpPr>
            <p:nvPr/>
          </p:nvSpPr>
          <p:spPr bwMode="gray">
            <a:xfrm>
              <a:off x="8089905" y="1092200"/>
              <a:ext cx="374684" cy="1809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0839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</p:grpSp>
      <p:grpSp>
        <p:nvGrpSpPr>
          <p:cNvPr id="35" name="LegendLines" hidden="1"/>
          <p:cNvGrpSpPr/>
          <p:nvPr userDrawn="1"/>
        </p:nvGrpSpPr>
        <p:grpSpPr bwMode="gray">
          <a:xfrm>
            <a:off x="10349823" y="285075"/>
            <a:ext cx="1274319" cy="741861"/>
            <a:chOff x="7540629" y="279400"/>
            <a:chExt cx="936659" cy="727091"/>
          </a:xfrm>
        </p:grpSpPr>
        <p:sp>
          <p:nvSpPr>
            <p:cNvPr id="36" name="LineLegend1"/>
            <p:cNvSpPr>
              <a:spLocks noChangeShapeType="1"/>
            </p:cNvSpPr>
            <p:nvPr/>
          </p:nvSpPr>
          <p:spPr bwMode="gray">
            <a:xfrm>
              <a:off x="7540629" y="369888"/>
              <a:ext cx="457200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6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7" name="LineLegend2"/>
            <p:cNvSpPr>
              <a:spLocks noChangeShapeType="1"/>
            </p:cNvSpPr>
            <p:nvPr/>
          </p:nvSpPr>
          <p:spPr bwMode="gray">
            <a:xfrm>
              <a:off x="7540629" y="638175"/>
              <a:ext cx="457200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6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8" name="LineLegend3"/>
            <p:cNvSpPr>
              <a:spLocks noChangeShapeType="1"/>
            </p:cNvSpPr>
            <p:nvPr/>
          </p:nvSpPr>
          <p:spPr bwMode="gray">
            <a:xfrm>
              <a:off x="7540629" y="915988"/>
              <a:ext cx="457200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6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9" name="Legend1"/>
            <p:cNvSpPr>
              <a:spLocks noChangeArrowheads="1"/>
            </p:cNvSpPr>
            <p:nvPr/>
          </p:nvSpPr>
          <p:spPr bwMode="gray">
            <a:xfrm>
              <a:off x="8102604" y="279400"/>
              <a:ext cx="374684" cy="1809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0839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40" name="Legend2"/>
            <p:cNvSpPr>
              <a:spLocks noChangeArrowheads="1"/>
            </p:cNvSpPr>
            <p:nvPr/>
          </p:nvSpPr>
          <p:spPr bwMode="gray">
            <a:xfrm>
              <a:off x="8102604" y="546100"/>
              <a:ext cx="374684" cy="1809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0839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41" name="Legend3"/>
            <p:cNvSpPr>
              <a:spLocks noChangeArrowheads="1"/>
            </p:cNvSpPr>
            <p:nvPr/>
          </p:nvSpPr>
          <p:spPr bwMode="gray">
            <a:xfrm>
              <a:off x="8102604" y="825501"/>
              <a:ext cx="374684" cy="1809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0839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</p:grpSp>
      <p:grpSp>
        <p:nvGrpSpPr>
          <p:cNvPr id="42" name="LegendMoons" hidden="1"/>
          <p:cNvGrpSpPr/>
          <p:nvPr userDrawn="1"/>
        </p:nvGrpSpPr>
        <p:grpSpPr bwMode="gray">
          <a:xfrm>
            <a:off x="10677890" y="255924"/>
            <a:ext cx="946032" cy="1333055"/>
            <a:chOff x="7769225" y="250825"/>
            <a:chExt cx="695359" cy="1306516"/>
          </a:xfrm>
        </p:grpSpPr>
        <p:grpSp>
          <p:nvGrpSpPr>
            <p:cNvPr id="43" name="MoonLegend1"/>
            <p:cNvGrpSpPr>
              <a:grpSpLocks noChangeAspect="1"/>
            </p:cNvGrpSpPr>
            <p:nvPr>
              <p:custDataLst>
                <p:tags r:id="rId4"/>
              </p:custDataLst>
            </p:nvPr>
          </p:nvGrpSpPr>
          <p:grpSpPr bwMode="gray">
            <a:xfrm>
              <a:off x="7769225" y="250825"/>
              <a:ext cx="209550" cy="209551"/>
              <a:chOff x="4533" y="183"/>
              <a:chExt cx="144" cy="144"/>
            </a:xfrm>
          </p:grpSpPr>
          <p:sp>
            <p:nvSpPr>
              <p:cNvPr id="61" name="Oval 38"/>
              <p:cNvSpPr>
                <a:spLocks noChangeAspect="1" noChangeArrowheads="1"/>
              </p:cNvSpPr>
              <p:nvPr>
                <p:custDataLst>
                  <p:tags r:id="rId17"/>
                </p:custDataLst>
              </p:nvPr>
            </p:nvSpPr>
            <p:spPr bwMode="gray">
              <a:xfrm>
                <a:off x="4533" y="183"/>
                <a:ext cx="144" cy="14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2" name="Arc 39"/>
              <p:cNvSpPr>
                <a:spLocks noChangeAspect="1"/>
              </p:cNvSpPr>
              <p:nvPr>
                <p:custDataLst>
                  <p:tags r:id="rId18"/>
                </p:custDataLst>
              </p:nvPr>
            </p:nvSpPr>
            <p:spPr bwMode="gray">
              <a:xfrm>
                <a:off x="4533" y="183"/>
                <a:ext cx="144" cy="144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44" name="MoonLegend2"/>
            <p:cNvGrpSpPr>
              <a:grpSpLocks noChangeAspect="1"/>
            </p:cNvGrpSpPr>
            <p:nvPr>
              <p:custDataLst>
                <p:tags r:id="rId5"/>
              </p:custDataLst>
            </p:nvPr>
          </p:nvGrpSpPr>
          <p:grpSpPr bwMode="gray">
            <a:xfrm>
              <a:off x="7769225" y="525066"/>
              <a:ext cx="209550" cy="209551"/>
              <a:chOff x="1694" y="2044"/>
              <a:chExt cx="160" cy="160"/>
            </a:xfrm>
          </p:grpSpPr>
          <p:sp>
            <p:nvSpPr>
              <p:cNvPr id="59" name="Oval 41"/>
              <p:cNvSpPr>
                <a:spLocks noChangeAspect="1" noChangeArrowheads="1"/>
              </p:cNvSpPr>
              <p:nvPr>
                <p:custDataLst>
                  <p:tags r:id="rId15"/>
                </p:custDataLst>
              </p:nvPr>
            </p:nvSpPr>
            <p:spPr bwMode="gray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0" name="Arc 42"/>
              <p:cNvSpPr>
                <a:spLocks noChangeAspect="1"/>
              </p:cNvSpPr>
              <p:nvPr>
                <p:custDataLst>
                  <p:tags r:id="rId16"/>
                </p:custDataLst>
              </p:nvPr>
            </p:nvSpPr>
            <p:spPr bwMode="gray">
              <a:xfrm>
                <a:off x="1694" y="2044"/>
                <a:ext cx="160" cy="160"/>
              </a:xfrm>
              <a:prstGeom prst="arc">
                <a:avLst/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45" name="MoonLegend4"/>
            <p:cNvGrpSpPr>
              <a:grpSpLocks noChangeAspect="1"/>
            </p:cNvGrpSpPr>
            <p:nvPr>
              <p:custDataLst>
                <p:tags r:id="rId6"/>
              </p:custDataLst>
            </p:nvPr>
          </p:nvGrpSpPr>
          <p:grpSpPr bwMode="gray">
            <a:xfrm>
              <a:off x="7769225" y="1073548"/>
              <a:ext cx="209550" cy="209551"/>
              <a:chOff x="4495" y="1198"/>
              <a:chExt cx="160" cy="160"/>
            </a:xfrm>
          </p:grpSpPr>
          <p:sp>
            <p:nvSpPr>
              <p:cNvPr id="57" name="Oval 47"/>
              <p:cNvSpPr>
                <a:spLocks noChangeAspect="1" noChangeArrowheads="1"/>
              </p:cNvSpPr>
              <p:nvPr>
                <p:custDataLst>
                  <p:tags r:id="rId13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58" name="Arc 48"/>
              <p:cNvSpPr>
                <a:spLocks noChangeAspect="1"/>
              </p:cNvSpPr>
              <p:nvPr>
                <p:custDataLst>
                  <p:tags r:id="rId14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46" name="MoonLegend5"/>
            <p:cNvGrpSpPr>
              <a:grpSpLocks noChangeAspect="1"/>
            </p:cNvGrpSpPr>
            <p:nvPr>
              <p:custDataLst>
                <p:tags r:id="rId7"/>
              </p:custDataLst>
            </p:nvPr>
          </p:nvGrpSpPr>
          <p:grpSpPr bwMode="gray">
            <a:xfrm>
              <a:off x="7769225" y="1347790"/>
              <a:ext cx="209550" cy="209551"/>
              <a:chOff x="4495" y="1440"/>
              <a:chExt cx="160" cy="160"/>
            </a:xfrm>
          </p:grpSpPr>
          <p:sp>
            <p:nvSpPr>
              <p:cNvPr id="55" name="Oval 50"/>
              <p:cNvSpPr>
                <a:spLocks noChangeAspect="1" noChangeArrowheads="1"/>
              </p:cNvSpPr>
              <p:nvPr>
                <p:custDataLst>
                  <p:tags r:id="rId11"/>
                </p:custDataLst>
              </p:nvPr>
            </p:nvSpPr>
            <p:spPr bwMode="gray">
              <a:xfrm>
                <a:off x="4495" y="1440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56" name="Oval 51"/>
              <p:cNvSpPr>
                <a:spLocks noChangeAspect="1" noChangeArrowheads="1"/>
              </p:cNvSpPr>
              <p:nvPr>
                <p:custDataLst>
                  <p:tags r:id="rId12"/>
                </p:custDataLst>
              </p:nvPr>
            </p:nvSpPr>
            <p:spPr bwMode="gray">
              <a:xfrm>
                <a:off x="4495" y="1440"/>
                <a:ext cx="160" cy="16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47" name="MoonLegend3"/>
            <p:cNvGrpSpPr>
              <a:grpSpLocks noChangeAspect="1"/>
            </p:cNvGrpSpPr>
            <p:nvPr>
              <p:custDataLst>
                <p:tags r:id="rId8"/>
              </p:custDataLst>
            </p:nvPr>
          </p:nvGrpSpPr>
          <p:grpSpPr bwMode="gray">
            <a:xfrm>
              <a:off x="7769225" y="799307"/>
              <a:ext cx="209550" cy="209551"/>
              <a:chOff x="4495" y="1198"/>
              <a:chExt cx="160" cy="160"/>
            </a:xfrm>
          </p:grpSpPr>
          <p:sp>
            <p:nvSpPr>
              <p:cNvPr id="53" name="Oval 47"/>
              <p:cNvSpPr>
                <a:spLocks noChangeAspect="1" noChangeArrowheads="1"/>
              </p:cNvSpPr>
              <p:nvPr>
                <p:custDataLst>
                  <p:tags r:id="rId9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54" name="Arc 48"/>
              <p:cNvSpPr>
                <a:spLocks noChangeAspect="1"/>
              </p:cNvSpPr>
              <p:nvPr>
                <p:custDataLst>
                  <p:tags r:id="rId10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48" name="Legend1"/>
            <p:cNvSpPr>
              <a:spLocks noChangeArrowheads="1"/>
            </p:cNvSpPr>
            <p:nvPr/>
          </p:nvSpPr>
          <p:spPr bwMode="gray">
            <a:xfrm>
              <a:off x="8089900" y="263524"/>
              <a:ext cx="374684" cy="1809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0839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49" name="Legend2"/>
            <p:cNvSpPr>
              <a:spLocks noChangeArrowheads="1"/>
            </p:cNvSpPr>
            <p:nvPr/>
          </p:nvSpPr>
          <p:spPr bwMode="gray">
            <a:xfrm>
              <a:off x="8089900" y="538163"/>
              <a:ext cx="374684" cy="1809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0839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50" name="Legend3"/>
            <p:cNvSpPr>
              <a:spLocks noChangeArrowheads="1"/>
            </p:cNvSpPr>
            <p:nvPr/>
          </p:nvSpPr>
          <p:spPr bwMode="gray">
            <a:xfrm>
              <a:off x="8089900" y="812802"/>
              <a:ext cx="374684" cy="1809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0839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51" name="Legend4"/>
            <p:cNvSpPr>
              <a:spLocks noChangeArrowheads="1"/>
            </p:cNvSpPr>
            <p:nvPr/>
          </p:nvSpPr>
          <p:spPr bwMode="gray">
            <a:xfrm>
              <a:off x="8089900" y="1084265"/>
              <a:ext cx="374684" cy="1809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0839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52" name="Legend5"/>
            <p:cNvSpPr>
              <a:spLocks noChangeArrowheads="1"/>
            </p:cNvSpPr>
            <p:nvPr/>
          </p:nvSpPr>
          <p:spPr bwMode="gray">
            <a:xfrm>
              <a:off x="8089900" y="1360490"/>
              <a:ext cx="374684" cy="1809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0839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6454195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txStyles>
    <p:titleStyle>
      <a:lvl1pPr algn="l" defTabSz="910839" rtl="0" eaLnBrk="1" fontAlgn="base" hangingPunct="1">
        <a:spcBef>
          <a:spcPct val="0"/>
        </a:spcBef>
        <a:spcAft>
          <a:spcPct val="0"/>
        </a:spcAft>
        <a:tabLst>
          <a:tab pos="274561" algn="l"/>
        </a:tabLst>
        <a:defRPr sz="2000" b="0" baseline="0">
          <a:solidFill>
            <a:schemeClr val="tx2"/>
          </a:solidFill>
          <a:latin typeface="+mj-lt"/>
          <a:ea typeface="+mj-ea"/>
          <a:cs typeface="+mj-cs"/>
        </a:defRPr>
      </a:lvl1pPr>
      <a:lvl2pPr algn="l" defTabSz="910839" rtl="0" eaLnBrk="1" fontAlgn="base" hangingPunct="1">
        <a:spcBef>
          <a:spcPct val="0"/>
        </a:spcBef>
        <a:spcAft>
          <a:spcPct val="0"/>
        </a:spcAft>
        <a:defRPr sz="1867" b="1">
          <a:solidFill>
            <a:schemeClr val="tx2"/>
          </a:solidFill>
          <a:latin typeface="Arial" charset="0"/>
        </a:defRPr>
      </a:lvl2pPr>
      <a:lvl3pPr algn="l" defTabSz="910839" rtl="0" eaLnBrk="1" fontAlgn="base" hangingPunct="1">
        <a:spcBef>
          <a:spcPct val="0"/>
        </a:spcBef>
        <a:spcAft>
          <a:spcPct val="0"/>
        </a:spcAft>
        <a:defRPr sz="1867" b="1">
          <a:solidFill>
            <a:schemeClr val="tx2"/>
          </a:solidFill>
          <a:latin typeface="Arial" charset="0"/>
        </a:defRPr>
      </a:lvl3pPr>
      <a:lvl4pPr algn="l" defTabSz="910839" rtl="0" eaLnBrk="1" fontAlgn="base" hangingPunct="1">
        <a:spcBef>
          <a:spcPct val="0"/>
        </a:spcBef>
        <a:spcAft>
          <a:spcPct val="0"/>
        </a:spcAft>
        <a:defRPr sz="1867" b="1">
          <a:solidFill>
            <a:schemeClr val="tx2"/>
          </a:solidFill>
          <a:latin typeface="Arial" charset="0"/>
        </a:defRPr>
      </a:lvl4pPr>
      <a:lvl5pPr algn="l" defTabSz="910839" rtl="0" eaLnBrk="1" fontAlgn="base" hangingPunct="1">
        <a:spcBef>
          <a:spcPct val="0"/>
        </a:spcBef>
        <a:spcAft>
          <a:spcPct val="0"/>
        </a:spcAft>
        <a:defRPr sz="1867" b="1">
          <a:solidFill>
            <a:schemeClr val="tx2"/>
          </a:solidFill>
          <a:latin typeface="Arial" charset="0"/>
        </a:defRPr>
      </a:lvl5pPr>
      <a:lvl6pPr marL="465063" algn="l" defTabSz="910839" rtl="0" eaLnBrk="1" fontAlgn="base" hangingPunct="1">
        <a:spcBef>
          <a:spcPct val="0"/>
        </a:spcBef>
        <a:spcAft>
          <a:spcPct val="0"/>
        </a:spcAft>
        <a:defRPr sz="1867" b="1">
          <a:solidFill>
            <a:schemeClr val="tx2"/>
          </a:solidFill>
          <a:latin typeface="Arial" charset="0"/>
        </a:defRPr>
      </a:lvl6pPr>
      <a:lvl7pPr marL="930127" algn="l" defTabSz="910839" rtl="0" eaLnBrk="1" fontAlgn="base" hangingPunct="1">
        <a:spcBef>
          <a:spcPct val="0"/>
        </a:spcBef>
        <a:spcAft>
          <a:spcPct val="0"/>
        </a:spcAft>
        <a:defRPr sz="1867" b="1">
          <a:solidFill>
            <a:schemeClr val="tx2"/>
          </a:solidFill>
          <a:latin typeface="Arial" charset="0"/>
        </a:defRPr>
      </a:lvl7pPr>
      <a:lvl8pPr marL="1395333" algn="l" defTabSz="910839" rtl="0" eaLnBrk="1" fontAlgn="base" hangingPunct="1">
        <a:spcBef>
          <a:spcPct val="0"/>
        </a:spcBef>
        <a:spcAft>
          <a:spcPct val="0"/>
        </a:spcAft>
        <a:defRPr sz="1867" b="1">
          <a:solidFill>
            <a:schemeClr val="tx2"/>
          </a:solidFill>
          <a:latin typeface="Arial" charset="0"/>
        </a:defRPr>
      </a:lvl8pPr>
      <a:lvl9pPr marL="1860397" algn="l" defTabSz="910839" rtl="0" eaLnBrk="1" fontAlgn="base" hangingPunct="1">
        <a:spcBef>
          <a:spcPct val="0"/>
        </a:spcBef>
        <a:spcAft>
          <a:spcPct val="0"/>
        </a:spcAft>
        <a:defRPr sz="1867" b="1">
          <a:solidFill>
            <a:schemeClr val="tx2"/>
          </a:solidFill>
          <a:latin typeface="Arial" charset="0"/>
        </a:defRPr>
      </a:lvl9pPr>
    </p:titleStyle>
    <p:bodyStyle>
      <a:lvl1pPr marL="0" indent="0" algn="l" defTabSz="91083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00000"/>
        <a:defRPr sz="1467" baseline="0">
          <a:solidFill>
            <a:schemeClr val="tx1"/>
          </a:solidFill>
          <a:latin typeface="+mn-lt"/>
          <a:ea typeface="+mn-ea"/>
          <a:cs typeface="+mn-cs"/>
        </a:defRPr>
      </a:lvl1pPr>
      <a:lvl2pPr marL="197122" indent="-195506" algn="l" defTabSz="91083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charset="0"/>
        <a:buChar char="▪"/>
        <a:defRPr sz="1467" baseline="0">
          <a:solidFill>
            <a:schemeClr val="tx1"/>
          </a:solidFill>
          <a:latin typeface="+mn-lt"/>
        </a:defRPr>
      </a:lvl2pPr>
      <a:lvl3pPr marL="465063" indent="-266465" algn="l" defTabSz="91083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sz="1467" baseline="0">
          <a:solidFill>
            <a:schemeClr val="tx1"/>
          </a:solidFill>
          <a:latin typeface="+mn-lt"/>
        </a:defRPr>
      </a:lvl3pPr>
      <a:lvl4pPr marL="624943" indent="-158260" algn="l" defTabSz="91083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▫"/>
        <a:defRPr sz="1467" baseline="0">
          <a:solidFill>
            <a:schemeClr val="tx1"/>
          </a:solidFill>
          <a:latin typeface="+mn-lt"/>
        </a:defRPr>
      </a:lvl4pPr>
      <a:lvl5pPr marL="762813" indent="-132351" algn="l" defTabSz="91083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467" baseline="0">
          <a:solidFill>
            <a:schemeClr val="tx1"/>
          </a:solidFill>
          <a:latin typeface="+mn-lt"/>
        </a:defRPr>
      </a:lvl5pPr>
      <a:lvl6pPr marL="762813" indent="-132351" algn="l" defTabSz="91083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6pPr>
      <a:lvl7pPr marL="762813" indent="-132351" algn="l" defTabSz="91083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7pPr>
      <a:lvl8pPr marL="762813" indent="-132351" algn="l" defTabSz="91083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8pPr>
      <a:lvl9pPr marL="762813" indent="-132351" algn="l" defTabSz="91083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3012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1pPr>
      <a:lvl2pPr marL="465063" algn="l" defTabSz="93012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930127" algn="l" defTabSz="93012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3pPr>
      <a:lvl4pPr marL="1395333" algn="l" defTabSz="93012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1860397" algn="l" defTabSz="93012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325533" algn="l" defTabSz="93012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790618" algn="l" defTabSz="93012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255729" algn="l" defTabSz="93012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720874" algn="l" defTabSz="93012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files.webservices.illinois.edu/6984/bastainjacob-paper-11-6-17.pdf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1981200" y="2170863"/>
            <a:ext cx="8305800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000" dirty="0">
              <a:solidFill>
                <a:prstClr val="white"/>
              </a:solidFill>
              <a:ea typeface="ＭＳ Ｐゴシック" pitchFamily="34" charset="-128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981200" y="2170863"/>
            <a:ext cx="8305800" cy="685800"/>
          </a:xfrm>
          <a:prstGeom prst="rect">
            <a:avLst/>
          </a:prstGeom>
        </p:spPr>
        <p:txBody>
          <a:bodyPr vert="horz" lIns="91404" tIns="45718" rIns="91404" bIns="45718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000" dirty="0">
              <a:solidFill>
                <a:prstClr val="white"/>
              </a:solidFill>
              <a:ea typeface="ＭＳ Ｐゴシック" pitchFamily="34" charset="-12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196190"/>
            <a:ext cx="12192000" cy="6093972"/>
          </a:xfrm>
          <a:prstGeom prst="rect">
            <a:avLst/>
          </a:prstGeom>
          <a:effectLst/>
        </p:spPr>
        <p:txBody>
          <a:bodyPr wrap="square" lIns="91404" tIns="45718" rIns="91404" bIns="45718">
            <a:spAutoFit/>
          </a:bodyPr>
          <a:lstStyle/>
          <a:p>
            <a:pPr algn="ctr"/>
            <a:endParaRPr lang="en-US" sz="4000" b="1" dirty="0">
              <a:solidFill>
                <a:srgbClr val="002060"/>
              </a:solidFill>
              <a:ea typeface="ＭＳ Ｐゴシック" pitchFamily="34" charset="-128"/>
            </a:endParaRPr>
          </a:p>
          <a:p>
            <a:pPr algn="ctr"/>
            <a:r>
              <a:rPr lang="en-US" sz="4000" b="1" dirty="0">
                <a:solidFill>
                  <a:srgbClr val="002060"/>
                </a:solidFill>
                <a:ea typeface="ＭＳ Ｐゴシック" pitchFamily="34" charset="-128"/>
              </a:rPr>
              <a:t>Public Economics (2450B)</a:t>
            </a:r>
          </a:p>
          <a:p>
            <a:pPr algn="ctr"/>
            <a:endParaRPr lang="en-US" sz="4000" b="1" dirty="0">
              <a:solidFill>
                <a:srgbClr val="002060"/>
              </a:solidFill>
              <a:ea typeface="ＭＳ Ｐゴシック" pitchFamily="34" charset="-128"/>
            </a:endParaRPr>
          </a:p>
          <a:p>
            <a:pPr algn="ctr"/>
            <a:r>
              <a:rPr lang="en-US" sz="4000" b="1" dirty="0">
                <a:solidFill>
                  <a:srgbClr val="002060"/>
                </a:solidFill>
                <a:ea typeface="ＭＳ Ｐゴシック" pitchFamily="34" charset="-128"/>
              </a:rPr>
              <a:t>Topic 7: The EITC</a:t>
            </a:r>
          </a:p>
          <a:p>
            <a:pPr algn="ctr"/>
            <a:endParaRPr lang="en-US" sz="4000" dirty="0">
              <a:solidFill>
                <a:srgbClr val="002060"/>
              </a:solidFill>
              <a:ea typeface="ＭＳ Ｐゴシック" pitchFamily="34" charset="-128"/>
            </a:endParaRPr>
          </a:p>
          <a:p>
            <a:pPr algn="ctr"/>
            <a:endParaRPr lang="en-US" sz="2300" dirty="0">
              <a:solidFill>
                <a:prstClr val="black"/>
              </a:solidFill>
              <a:ea typeface="ＭＳ Ｐゴシック" pitchFamily="34" charset="-128"/>
            </a:endParaRPr>
          </a:p>
          <a:p>
            <a:pPr algn="ctr"/>
            <a:endParaRPr lang="en-US" sz="2300" dirty="0">
              <a:solidFill>
                <a:prstClr val="black"/>
              </a:solidFill>
              <a:ea typeface="ＭＳ Ｐゴシック" pitchFamily="34" charset="-128"/>
            </a:endParaRPr>
          </a:p>
          <a:p>
            <a:pPr algn="ctr"/>
            <a:r>
              <a:rPr lang="en-US" sz="2300" dirty="0">
                <a:solidFill>
                  <a:prstClr val="black"/>
                </a:solidFill>
                <a:ea typeface="ＭＳ Ｐゴシック" pitchFamily="34" charset="-128"/>
              </a:rPr>
              <a:t>Nathaniel Hendren*</a:t>
            </a:r>
          </a:p>
          <a:p>
            <a:pPr algn="ctr"/>
            <a:endParaRPr lang="en-US" sz="2300" dirty="0">
              <a:solidFill>
                <a:prstClr val="black"/>
              </a:solidFill>
              <a:ea typeface="ＭＳ Ｐゴシック" pitchFamily="34" charset="-128"/>
            </a:endParaRPr>
          </a:p>
          <a:p>
            <a:pPr algn="ctr"/>
            <a:r>
              <a:rPr lang="en-US" sz="2300" dirty="0">
                <a:solidFill>
                  <a:prstClr val="black"/>
                </a:solidFill>
                <a:ea typeface="ＭＳ Ｐゴシック" pitchFamily="34" charset="-128"/>
              </a:rPr>
              <a:t>Spring, 2023</a:t>
            </a:r>
          </a:p>
          <a:p>
            <a:pPr algn="ctr"/>
            <a:endParaRPr lang="en-US" sz="1500" b="1" dirty="0">
              <a:solidFill>
                <a:srgbClr val="FF0000"/>
              </a:solidFill>
            </a:endParaRPr>
          </a:p>
          <a:p>
            <a:pPr algn="just"/>
            <a:endParaRPr lang="en-US" sz="1500" i="1" dirty="0">
              <a:solidFill>
                <a:prstClr val="black"/>
              </a:solidFill>
            </a:endParaRPr>
          </a:p>
          <a:p>
            <a:pPr algn="just"/>
            <a:endParaRPr lang="en-US" sz="1500" i="1" dirty="0">
              <a:solidFill>
                <a:prstClr val="black"/>
              </a:solidFill>
            </a:endParaRPr>
          </a:p>
          <a:p>
            <a:pPr algn="just"/>
            <a:endParaRPr lang="en-US" sz="1500" i="1" dirty="0">
              <a:solidFill>
                <a:prstClr val="black"/>
              </a:solidFill>
            </a:endParaRPr>
          </a:p>
          <a:p>
            <a:pPr algn="just"/>
            <a:endParaRPr lang="en-US" sz="1500" dirty="0">
              <a:solidFill>
                <a:srgbClr val="002060"/>
              </a:solidFill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365695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ap&#10;&#10;Description automatically generated">
            <a:extLst>
              <a:ext uri="{FF2B5EF4-FFF2-40B4-BE49-F238E27FC236}">
                <a16:creationId xmlns:a16="http://schemas.microsoft.com/office/drawing/2014/main" id="{D705F946-5EE5-D444-B9AF-5E8E62D039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3689" y="0"/>
            <a:ext cx="916462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8737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4410EDE-B5F0-5241-A5EC-9A405866A5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2201" y="0"/>
            <a:ext cx="916759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5313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D90EA77-B959-AE40-8B2F-9B4F75F5DB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5783" y="0"/>
            <a:ext cx="912043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67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Map&#10;&#10;Description automatically generated">
            <a:extLst>
              <a:ext uri="{FF2B5EF4-FFF2-40B4-BE49-F238E27FC236}">
                <a16:creationId xmlns:a16="http://schemas.microsoft.com/office/drawing/2014/main" id="{0E5732FB-04FA-AD4B-A454-5992463F45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5475" y="0"/>
            <a:ext cx="91410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2596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Map&#10;&#10;Description automatically generated">
            <a:extLst>
              <a:ext uri="{FF2B5EF4-FFF2-40B4-BE49-F238E27FC236}">
                <a16:creationId xmlns:a16="http://schemas.microsoft.com/office/drawing/2014/main" id="{9478FFA3-2E4A-3745-B7A6-C3723D0AE1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1050" y="0"/>
            <a:ext cx="91498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3326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1704" y="1116717"/>
            <a:ext cx="10722595" cy="5410197"/>
          </a:xfrm>
        </p:spPr>
        <p:txBody>
          <a:bodyPr>
            <a:noAutofit/>
          </a:bodyPr>
          <a:lstStyle/>
          <a:p>
            <a:r>
              <a:rPr lang="en-US" dirty="0"/>
              <a:t>Why does impact of EITC on income vary so much across areas?</a:t>
            </a:r>
          </a:p>
          <a:p>
            <a:endParaRPr lang="en-US" dirty="0"/>
          </a:p>
          <a:p>
            <a:r>
              <a:rPr lang="en-US" dirty="0"/>
              <a:t>Plausible behavioral model: differences in knowledge about EITC To test this explanation, consider individuals who move</a:t>
            </a:r>
          </a:p>
          <a:p>
            <a:endParaRPr lang="en-US" sz="2400" dirty="0"/>
          </a:p>
          <a:p>
            <a:r>
              <a:rPr lang="en-US" dirty="0"/>
              <a:t>Knowledge model predicts asymmetric impact of moving: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Moving to a higher-bunching area should raise EITC refund </a:t>
            </a:r>
          </a:p>
          <a:p>
            <a:pPr lvl="1"/>
            <a:r>
              <a:rPr lang="en-US" dirty="0"/>
              <a:t>Moving to a lower-bunching area should not affect EITC refund </a:t>
            </a:r>
            <a:endParaRPr lang="en-US" sz="2000" dirty="0"/>
          </a:p>
          <a:p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92427" y="90714"/>
            <a:ext cx="11075831" cy="1020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rgbClr val="002060"/>
                </a:solidFill>
                <a:ea typeface="ＭＳ Ｐゴシック" pitchFamily="34" charset="-128"/>
              </a:rPr>
              <a:t>Differences in Knowledge about the EITC?</a:t>
            </a:r>
          </a:p>
        </p:txBody>
      </p:sp>
    </p:spTree>
    <p:extLst>
      <p:ext uri="{BB962C8B-B14F-4D97-AF65-F5344CB8AC3E}">
        <p14:creationId xmlns:p14="http://schemas.microsoft.com/office/powerpoint/2010/main" val="36453628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, scatter chart&#10;&#10;Description automatically generated">
            <a:extLst>
              <a:ext uri="{FF2B5EF4-FFF2-40B4-BE49-F238E27FC236}">
                <a16:creationId xmlns:a16="http://schemas.microsoft.com/office/drawing/2014/main" id="{4E0900A7-0231-A74F-A7CA-8C1C4553CA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9570" y="0"/>
            <a:ext cx="91528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2516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1704" y="1116717"/>
            <a:ext cx="10722595" cy="5410197"/>
          </a:xfrm>
        </p:spPr>
        <p:txBody>
          <a:bodyPr>
            <a:noAutofit/>
          </a:bodyPr>
          <a:lstStyle/>
          <a:p>
            <a:r>
              <a:rPr lang="en-US" dirty="0"/>
              <a:t>Paper documents clear evidence of heterogeneous bunching across areas </a:t>
            </a:r>
          </a:p>
          <a:p>
            <a:pPr lvl="1"/>
            <a:r>
              <a:rPr lang="en-US" dirty="0"/>
              <a:t>Driven mainly by self-employed (</a:t>
            </a:r>
            <a:r>
              <a:rPr lang="en-US" dirty="0" err="1"/>
              <a:t>Saez</a:t>
            </a:r>
            <a:r>
              <a:rPr lang="en-US" dirty="0"/>
              <a:t> 2010) </a:t>
            </a:r>
          </a:p>
          <a:p>
            <a:pPr lvl="1"/>
            <a:r>
              <a:rPr lang="en-US" dirty="0"/>
              <a:t>Easy to manipulate income </a:t>
            </a:r>
          </a:p>
          <a:p>
            <a:endParaRPr lang="en-US" dirty="0"/>
          </a:p>
          <a:p>
            <a:r>
              <a:rPr lang="en-US" dirty="0"/>
              <a:t>Paper goes on to exploit bunching variation to ask a much deeper (more difficult) question: </a:t>
            </a:r>
          </a:p>
          <a:p>
            <a:endParaRPr lang="en-US" dirty="0"/>
          </a:p>
          <a:p>
            <a:r>
              <a:rPr lang="en-US" dirty="0"/>
              <a:t>How does EITC affect real labor supply?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92427" y="90714"/>
            <a:ext cx="11075831" cy="1020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rgbClr val="002060"/>
                </a:solidFill>
                <a:ea typeface="ＭＳ Ｐゴシック" pitchFamily="34" charset="-128"/>
              </a:rPr>
              <a:t>Differences in Knowledge about the EITC?</a:t>
            </a:r>
          </a:p>
        </p:txBody>
      </p:sp>
    </p:spTree>
    <p:extLst>
      <p:ext uri="{BB962C8B-B14F-4D97-AF65-F5344CB8AC3E}">
        <p14:creationId xmlns:p14="http://schemas.microsoft.com/office/powerpoint/2010/main" val="23867410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, line chart&#10;&#10;Description automatically generated">
            <a:extLst>
              <a:ext uri="{FF2B5EF4-FFF2-40B4-BE49-F238E27FC236}">
                <a16:creationId xmlns:a16="http://schemas.microsoft.com/office/drawing/2014/main" id="{0791CC58-073C-A24B-953F-F8B439B3D4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0377" y="0"/>
            <a:ext cx="909124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8456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, line chart&#10;&#10;Description automatically generated">
            <a:extLst>
              <a:ext uri="{FF2B5EF4-FFF2-40B4-BE49-F238E27FC236}">
                <a16:creationId xmlns:a16="http://schemas.microsoft.com/office/drawing/2014/main" id="{60AF80F3-A47C-BB4D-BE29-EAF47B46FB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654" y="0"/>
            <a:ext cx="91586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0319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1704" y="1116717"/>
            <a:ext cx="10722595" cy="541019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Lots of papers on the EITC. In class, we will discuss: </a:t>
            </a:r>
          </a:p>
          <a:p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Kleven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(2021)</a:t>
            </a:r>
          </a:p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Bastian and Jones (2021)</a:t>
            </a:r>
          </a:p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Bastian (2020)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(not assigned reading – slides follow)</a:t>
            </a:r>
          </a:p>
          <a:p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92427" y="90714"/>
            <a:ext cx="11075831" cy="1020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rgbClr val="002060"/>
                </a:solidFill>
                <a:ea typeface="ＭＳ Ｐゴシック" pitchFamily="34" charset="-128"/>
              </a:rPr>
              <a:t>EITC Papers</a:t>
            </a:r>
          </a:p>
        </p:txBody>
      </p:sp>
    </p:spTree>
    <p:extLst>
      <p:ext uri="{BB962C8B-B14F-4D97-AF65-F5344CB8AC3E}">
        <p14:creationId xmlns:p14="http://schemas.microsoft.com/office/powerpoint/2010/main" val="39545590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1704" y="1116717"/>
            <a:ext cx="10722595" cy="5410197"/>
          </a:xfrm>
        </p:spPr>
        <p:txBody>
          <a:bodyPr>
            <a:noAutofit/>
          </a:bodyPr>
          <a:lstStyle/>
          <a:p>
            <a:r>
              <a:rPr lang="en-US" dirty="0"/>
              <a:t>Comparisons across areas could be biased by omitted variables </a:t>
            </a:r>
          </a:p>
          <a:p>
            <a:endParaRPr lang="en-US" dirty="0"/>
          </a:p>
          <a:p>
            <a:r>
              <a:rPr lang="en-US" dirty="0"/>
              <a:t>Study changes in earnings around childbirth to address this concern </a:t>
            </a:r>
          </a:p>
          <a:p>
            <a:endParaRPr lang="en-US" dirty="0"/>
          </a:p>
          <a:p>
            <a:pPr lvl="1"/>
            <a:r>
              <a:rPr lang="en-US" dirty="0"/>
              <a:t>Individuals without children are essentially ineligible for the EITC </a:t>
            </a:r>
          </a:p>
          <a:p>
            <a:pPr lvl="1"/>
            <a:r>
              <a:rPr lang="en-US" dirty="0"/>
              <a:t>Birth of a child generates sharp variation in marginal incentives </a:t>
            </a:r>
            <a:endParaRPr lang="en-US" dirty="0">
              <a:effectLst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92427" y="90714"/>
            <a:ext cx="11075831" cy="1020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rgbClr val="002060"/>
                </a:solidFill>
                <a:ea typeface="ＭＳ Ｐゴシック" pitchFamily="34" charset="-128"/>
              </a:rPr>
              <a:t>Child Birth Research Design</a:t>
            </a:r>
          </a:p>
        </p:txBody>
      </p:sp>
    </p:spTree>
    <p:extLst>
      <p:ext uri="{BB962C8B-B14F-4D97-AF65-F5344CB8AC3E}">
        <p14:creationId xmlns:p14="http://schemas.microsoft.com/office/powerpoint/2010/main" val="6882028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, line chart&#10;&#10;Description automatically generated">
            <a:extLst>
              <a:ext uri="{FF2B5EF4-FFF2-40B4-BE49-F238E27FC236}">
                <a16:creationId xmlns:a16="http://schemas.microsoft.com/office/drawing/2014/main" id="{C4AC5BCE-940C-D04C-B298-1D28CA27BB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8420" y="0"/>
            <a:ext cx="92151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04210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, line chart&#10;&#10;Description automatically generated">
            <a:extLst>
              <a:ext uri="{FF2B5EF4-FFF2-40B4-BE49-F238E27FC236}">
                <a16:creationId xmlns:a16="http://schemas.microsoft.com/office/drawing/2014/main" id="{18BF784D-3E36-F447-806E-8AB1681CD3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4702" y="0"/>
            <a:ext cx="918259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869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1704" y="1116717"/>
            <a:ext cx="10722595" cy="5410197"/>
          </a:xfrm>
        </p:spPr>
        <p:txBody>
          <a:bodyPr>
            <a:noAutofit/>
          </a:bodyPr>
          <a:lstStyle/>
          <a:p>
            <a:r>
              <a:rPr lang="en-US" dirty="0"/>
              <a:t>Paycheck Plus provides RCT-like incentives to singles without children</a:t>
            </a:r>
            <a:endParaRPr lang="en-US" sz="2000" dirty="0"/>
          </a:p>
          <a:p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92427" y="90714"/>
            <a:ext cx="11075831" cy="1020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rgbClr val="002060"/>
                </a:solidFill>
                <a:ea typeface="ＭＳ Ｐゴシック" pitchFamily="34" charset="-128"/>
              </a:rPr>
              <a:t>Paycheck Plus</a:t>
            </a:r>
          </a:p>
        </p:txBody>
      </p:sp>
    </p:spTree>
    <p:extLst>
      <p:ext uri="{BB962C8B-B14F-4D97-AF65-F5344CB8AC3E}">
        <p14:creationId xmlns:p14="http://schemas.microsoft.com/office/powerpoint/2010/main" val="26425088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592427" y="90714"/>
            <a:ext cx="11075831" cy="1020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rgbClr val="002060"/>
                </a:solidFill>
                <a:ea typeface="ＭＳ Ｐゴシック" pitchFamily="34" charset="-128"/>
              </a:rPr>
              <a:t>Paycheck Plus</a:t>
            </a:r>
          </a:p>
        </p:txBody>
      </p:sp>
      <p:pic>
        <p:nvPicPr>
          <p:cNvPr id="5" name="Picture 4" descr="Chart, line chart&#10;&#10;Description automatically generated">
            <a:extLst>
              <a:ext uri="{FF2B5EF4-FFF2-40B4-BE49-F238E27FC236}">
                <a16:creationId xmlns:a16="http://schemas.microsoft.com/office/drawing/2014/main" id="{0B055CF8-56C7-8A4E-9324-8535068F96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2730"/>
            <a:ext cx="8537800" cy="685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4509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able&#10;&#10;Description automatically generated">
            <a:extLst>
              <a:ext uri="{FF2B5EF4-FFF2-40B4-BE49-F238E27FC236}">
                <a16:creationId xmlns:a16="http://schemas.microsoft.com/office/drawing/2014/main" id="{045DC1E4-3081-7847-9ACA-C018C6024B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540" y="851234"/>
            <a:ext cx="11018920" cy="5509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8599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omputer&#10;&#10;Description automatically generated with low confidence">
            <a:extLst>
              <a:ext uri="{FF2B5EF4-FFF2-40B4-BE49-F238E27FC236}">
                <a16:creationId xmlns:a16="http://schemas.microsoft.com/office/drawing/2014/main" id="{5C5E5916-37AC-7442-8674-D49318D357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7033" y="0"/>
            <a:ext cx="733793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89426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1704" y="1116717"/>
            <a:ext cx="10722595" cy="5410197"/>
          </a:xfrm>
        </p:spPr>
        <p:txBody>
          <a:bodyPr>
            <a:noAutofit/>
          </a:bodyPr>
          <a:lstStyle/>
          <a:p>
            <a:r>
              <a:rPr lang="en-US" dirty="0"/>
              <a:t>What is the impact of EITC on kids? </a:t>
            </a:r>
          </a:p>
          <a:p>
            <a:endParaRPr lang="en-US" dirty="0"/>
          </a:p>
          <a:p>
            <a:r>
              <a:rPr lang="en-US" dirty="0"/>
              <a:t>Crucial for thinking about the MVPF of the EITC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92427" y="90714"/>
            <a:ext cx="11075831" cy="1020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rgbClr val="002060"/>
                </a:solidFill>
                <a:ea typeface="ＭＳ Ｐゴシック" pitchFamily="34" charset="-128"/>
              </a:rPr>
              <a:t>Impact on Kids</a:t>
            </a:r>
          </a:p>
        </p:txBody>
      </p:sp>
    </p:spTree>
    <p:extLst>
      <p:ext uri="{BB962C8B-B14F-4D97-AF65-F5344CB8AC3E}">
        <p14:creationId xmlns:p14="http://schemas.microsoft.com/office/powerpoint/2010/main" val="402045490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Rectangle 134">
            <a:extLst>
              <a:ext uri="{FF2B5EF4-FFF2-40B4-BE49-F238E27FC236}">
                <a16:creationId xmlns:a16="http://schemas.microsoft.com/office/drawing/2014/main" id="{97D4A106-6AD9-4478-BBA8-FD4C2A5C29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21" y="95828"/>
            <a:ext cx="10620914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MVPF Estimates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With and Without Spillovers on Children</a:t>
            </a:r>
          </a:p>
        </p:txBody>
      </p:sp>
      <p:sp>
        <p:nvSpPr>
          <p:cNvPr id="298" name="TextBox 297">
            <a:extLst>
              <a:ext uri="{FF2B5EF4-FFF2-40B4-BE49-F238E27FC236}">
                <a16:creationId xmlns:a16="http://schemas.microsoft.com/office/drawing/2014/main" id="{FD448E8B-85D1-447E-94F1-D7CD66A35828}"/>
              </a:ext>
            </a:extLst>
          </p:cNvPr>
          <p:cNvSpPr txBox="1"/>
          <p:nvPr/>
        </p:nvSpPr>
        <p:spPr>
          <a:xfrm>
            <a:off x="11379194" y="6338929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  <a:hlinkClick r:id="" action="ppaction://noaction"/>
              </a:rPr>
              <a:t>Back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1F1665D4-DBB7-DB4D-B692-102656013DEC}"/>
              </a:ext>
            </a:extLst>
          </p:cNvPr>
          <p:cNvSpPr txBox="1"/>
          <p:nvPr/>
        </p:nvSpPr>
        <p:spPr>
          <a:xfrm>
            <a:off x="9122852" y="6414493"/>
            <a:ext cx="13319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>
                <a:solidFill>
                  <a:srgbClr val="979797"/>
                </a:solidFill>
                <a:hlinkClick r:id="" action="ppaction://noaction"/>
              </a:rPr>
              <a:t>Theory Back</a:t>
            </a:r>
            <a:endParaRPr lang="en-US" u="sng" dirty="0">
              <a:solidFill>
                <a:srgbClr val="979797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53B1CD7-137D-440C-AE50-299A9A0158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1" y="1092200"/>
            <a:ext cx="9688513" cy="4233863"/>
          </a:xfrm>
          <a:prstGeom prst="rect">
            <a:avLst/>
          </a:prstGeom>
          <a:solidFill>
            <a:srgbClr val="FFFFFF"/>
          </a:solidFill>
          <a:ln w="14288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Line 8">
            <a:extLst>
              <a:ext uri="{FF2B5EF4-FFF2-40B4-BE49-F238E27FC236}">
                <a16:creationId xmlns:a16="http://schemas.microsoft.com/office/drawing/2014/main" id="{30DDBC0A-2829-4363-B0E5-E9560F926C49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517525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Line 9">
            <a:extLst>
              <a:ext uri="{FF2B5EF4-FFF2-40B4-BE49-F238E27FC236}">
                <a16:creationId xmlns:a16="http://schemas.microsoft.com/office/drawing/2014/main" id="{ED075640-FEE9-49BA-BFFF-D5D2A5AABBC1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4613275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Line 10">
            <a:extLst>
              <a:ext uri="{FF2B5EF4-FFF2-40B4-BE49-F238E27FC236}">
                <a16:creationId xmlns:a16="http://schemas.microsoft.com/office/drawing/2014/main" id="{D94E007C-ADA0-456A-9EFE-F048407EA0BC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405130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Line 11">
            <a:extLst>
              <a:ext uri="{FF2B5EF4-FFF2-40B4-BE49-F238E27FC236}">
                <a16:creationId xmlns:a16="http://schemas.microsoft.com/office/drawing/2014/main" id="{CAB2DD94-C7E6-43BF-ACC0-364CF36A6551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3487738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Line 12">
            <a:extLst>
              <a:ext uri="{FF2B5EF4-FFF2-40B4-BE49-F238E27FC236}">
                <a16:creationId xmlns:a16="http://schemas.microsoft.com/office/drawing/2014/main" id="{12784DA7-D1F1-463D-A8B8-DC5A04D53AD6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2925762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Line 13">
            <a:extLst>
              <a:ext uri="{FF2B5EF4-FFF2-40B4-BE49-F238E27FC236}">
                <a16:creationId xmlns:a16="http://schemas.microsoft.com/office/drawing/2014/main" id="{480A4C41-743A-4004-BBA0-7E68F007AD88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236855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Line 14">
            <a:extLst>
              <a:ext uri="{FF2B5EF4-FFF2-40B4-BE49-F238E27FC236}">
                <a16:creationId xmlns:a16="http://schemas.microsoft.com/office/drawing/2014/main" id="{F837B8C1-0D27-429D-9D61-9D7582E21FE0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806575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Line 15">
            <a:extLst>
              <a:ext uri="{FF2B5EF4-FFF2-40B4-BE49-F238E27FC236}">
                <a16:creationId xmlns:a16="http://schemas.microsoft.com/office/drawing/2014/main" id="{2D493E88-A110-4E0F-A571-E64FD941FF74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243012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Line 16">
            <a:extLst>
              <a:ext uri="{FF2B5EF4-FFF2-40B4-BE49-F238E27FC236}">
                <a16:creationId xmlns:a16="http://schemas.microsoft.com/office/drawing/2014/main" id="{0A185C47-4703-4C03-B8C5-67EFB56F6841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243012"/>
            <a:ext cx="9688513" cy="0"/>
          </a:xfrm>
          <a:prstGeom prst="line">
            <a:avLst/>
          </a:prstGeom>
          <a:noFill/>
          <a:ln w="9525">
            <a:solidFill>
              <a:srgbClr val="008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DD14F28-3466-4133-867A-724A5F342E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3413" y="4100513"/>
            <a:ext cx="700088" cy="512763"/>
          </a:xfrm>
          <a:prstGeom prst="rect">
            <a:avLst/>
          </a:prstGeom>
          <a:solidFill>
            <a:srgbClr val="CD7371"/>
          </a:solidFill>
          <a:ln w="14288">
            <a:solidFill>
              <a:srgbClr val="C0504D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62805A6-601E-4791-BA72-C2A9ADD97A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2076" y="4105275"/>
            <a:ext cx="698500" cy="508000"/>
          </a:xfrm>
          <a:prstGeom prst="rect">
            <a:avLst/>
          </a:prstGeom>
          <a:solidFill>
            <a:srgbClr val="CD7371"/>
          </a:solidFill>
          <a:ln w="14288">
            <a:solidFill>
              <a:srgbClr val="C0504D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B79A9EC-7863-4D74-9AC1-92C0BD44E5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99151" y="4248150"/>
            <a:ext cx="695325" cy="365125"/>
          </a:xfrm>
          <a:prstGeom prst="rect">
            <a:avLst/>
          </a:prstGeom>
          <a:solidFill>
            <a:srgbClr val="CD7371"/>
          </a:solidFill>
          <a:ln w="14288">
            <a:solidFill>
              <a:srgbClr val="C0504D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636A4D9-D7BD-480B-BF91-0F56EA334E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93051" y="4448175"/>
            <a:ext cx="698500" cy="165100"/>
          </a:xfrm>
          <a:prstGeom prst="rect">
            <a:avLst/>
          </a:prstGeom>
          <a:solidFill>
            <a:srgbClr val="CD7371"/>
          </a:solidFill>
          <a:ln w="14288">
            <a:solidFill>
              <a:srgbClr val="C0504D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263B2C0-D459-4904-B601-75FB00D7D0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90126" y="4051300"/>
            <a:ext cx="700088" cy="561975"/>
          </a:xfrm>
          <a:prstGeom prst="rect">
            <a:avLst/>
          </a:prstGeom>
          <a:solidFill>
            <a:srgbClr val="CD7371"/>
          </a:solidFill>
          <a:ln w="14288">
            <a:solidFill>
              <a:srgbClr val="C0504D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AC4F8A1-BE33-4EE0-8CCE-43609F96F6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03501" y="4100513"/>
            <a:ext cx="698500" cy="512763"/>
          </a:xfrm>
          <a:prstGeom prst="rect">
            <a:avLst/>
          </a:prstGeom>
          <a:solidFill>
            <a:srgbClr val="729ACA"/>
          </a:solidFill>
          <a:ln w="14288">
            <a:solidFill>
              <a:srgbClr val="4F81BD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63F6C90-3B54-48C7-9C00-9AF4F63041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00576" y="4105275"/>
            <a:ext cx="695325" cy="508000"/>
          </a:xfrm>
          <a:prstGeom prst="rect">
            <a:avLst/>
          </a:prstGeom>
          <a:solidFill>
            <a:srgbClr val="729ACA"/>
          </a:solidFill>
          <a:ln w="14288">
            <a:solidFill>
              <a:srgbClr val="4F81BD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374E54D-4ECC-4B9B-9F5B-D4768A7E3B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94476" y="4229100"/>
            <a:ext cx="700088" cy="384175"/>
          </a:xfrm>
          <a:prstGeom prst="rect">
            <a:avLst/>
          </a:prstGeom>
          <a:solidFill>
            <a:srgbClr val="729ACA"/>
          </a:solidFill>
          <a:ln w="14288">
            <a:solidFill>
              <a:srgbClr val="4F81BD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A6C1C18-F57A-4B78-9B37-2724B00F7F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91551" y="4613275"/>
            <a:ext cx="700088" cy="4763"/>
          </a:xfrm>
          <a:prstGeom prst="rect">
            <a:avLst/>
          </a:prstGeom>
          <a:solidFill>
            <a:srgbClr val="729ACA"/>
          </a:solidFill>
          <a:ln w="14288">
            <a:solidFill>
              <a:srgbClr val="4F81BD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9583AFE-EAD5-4043-AEA8-4CB2B60A51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90213" y="3840163"/>
            <a:ext cx="700088" cy="773113"/>
          </a:xfrm>
          <a:prstGeom prst="rect">
            <a:avLst/>
          </a:prstGeom>
          <a:solidFill>
            <a:srgbClr val="729ACA"/>
          </a:solidFill>
          <a:ln w="14288">
            <a:solidFill>
              <a:srgbClr val="4F81BD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" name="Line 27">
            <a:extLst>
              <a:ext uri="{FF2B5EF4-FFF2-40B4-BE49-F238E27FC236}">
                <a16:creationId xmlns:a16="http://schemas.microsoft.com/office/drawing/2014/main" id="{B00A5DA5-D706-4E95-AA94-DD324101C7A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251076" y="4056063"/>
            <a:ext cx="0" cy="95250"/>
          </a:xfrm>
          <a:prstGeom prst="line">
            <a:avLst/>
          </a:prstGeom>
          <a:noFill/>
          <a:ln w="31750">
            <a:solidFill>
              <a:srgbClr val="60606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Line 28">
            <a:extLst>
              <a:ext uri="{FF2B5EF4-FFF2-40B4-BE49-F238E27FC236}">
                <a16:creationId xmlns:a16="http://schemas.microsoft.com/office/drawing/2014/main" id="{FB1E9D55-3695-4786-9BAA-2D6FC89E21AA}"/>
              </a:ext>
            </a:extLst>
          </p:cNvPr>
          <p:cNvSpPr>
            <a:spLocks noChangeShapeType="1"/>
          </p:cNvSpPr>
          <p:nvPr/>
        </p:nvSpPr>
        <p:spPr bwMode="auto">
          <a:xfrm>
            <a:off x="2209801" y="4056063"/>
            <a:ext cx="87313" cy="0"/>
          </a:xfrm>
          <a:prstGeom prst="line">
            <a:avLst/>
          </a:prstGeom>
          <a:noFill/>
          <a:ln w="31750">
            <a:solidFill>
              <a:srgbClr val="60606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" name="Line 29">
            <a:extLst>
              <a:ext uri="{FF2B5EF4-FFF2-40B4-BE49-F238E27FC236}">
                <a16:creationId xmlns:a16="http://schemas.microsoft.com/office/drawing/2014/main" id="{A4F73FC5-F9B6-4A5D-808F-0C9F4D4C6C88}"/>
              </a:ext>
            </a:extLst>
          </p:cNvPr>
          <p:cNvSpPr>
            <a:spLocks noChangeShapeType="1"/>
          </p:cNvSpPr>
          <p:nvPr/>
        </p:nvSpPr>
        <p:spPr bwMode="auto">
          <a:xfrm>
            <a:off x="2209801" y="4151313"/>
            <a:ext cx="87313" cy="0"/>
          </a:xfrm>
          <a:prstGeom prst="line">
            <a:avLst/>
          </a:prstGeom>
          <a:noFill/>
          <a:ln w="31750">
            <a:solidFill>
              <a:srgbClr val="60606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Line 30">
            <a:extLst>
              <a:ext uri="{FF2B5EF4-FFF2-40B4-BE49-F238E27FC236}">
                <a16:creationId xmlns:a16="http://schemas.microsoft.com/office/drawing/2014/main" id="{E1938C6B-A526-4C4C-A912-83EA1FACCFB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951163" y="4056063"/>
            <a:ext cx="0" cy="95250"/>
          </a:xfrm>
          <a:prstGeom prst="line">
            <a:avLst/>
          </a:prstGeom>
          <a:noFill/>
          <a:ln w="31750">
            <a:solidFill>
              <a:srgbClr val="60606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8" name="Line 31">
            <a:extLst>
              <a:ext uri="{FF2B5EF4-FFF2-40B4-BE49-F238E27FC236}">
                <a16:creationId xmlns:a16="http://schemas.microsoft.com/office/drawing/2014/main" id="{80DAD211-993F-4AC4-B294-93E8F7ACD7F8}"/>
              </a:ext>
            </a:extLst>
          </p:cNvPr>
          <p:cNvSpPr>
            <a:spLocks noChangeShapeType="1"/>
          </p:cNvSpPr>
          <p:nvPr/>
        </p:nvSpPr>
        <p:spPr bwMode="auto">
          <a:xfrm>
            <a:off x="2909888" y="4056063"/>
            <a:ext cx="85725" cy="0"/>
          </a:xfrm>
          <a:prstGeom prst="line">
            <a:avLst/>
          </a:prstGeom>
          <a:noFill/>
          <a:ln w="31750">
            <a:solidFill>
              <a:srgbClr val="60606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9" name="Line 32">
            <a:extLst>
              <a:ext uri="{FF2B5EF4-FFF2-40B4-BE49-F238E27FC236}">
                <a16:creationId xmlns:a16="http://schemas.microsoft.com/office/drawing/2014/main" id="{8341443C-5C86-4653-AC1E-E222FC9CF067}"/>
              </a:ext>
            </a:extLst>
          </p:cNvPr>
          <p:cNvSpPr>
            <a:spLocks noChangeShapeType="1"/>
          </p:cNvSpPr>
          <p:nvPr/>
        </p:nvSpPr>
        <p:spPr bwMode="auto">
          <a:xfrm>
            <a:off x="2909888" y="4151313"/>
            <a:ext cx="85725" cy="0"/>
          </a:xfrm>
          <a:prstGeom prst="line">
            <a:avLst/>
          </a:prstGeom>
          <a:noFill/>
          <a:ln w="31750">
            <a:solidFill>
              <a:srgbClr val="60606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0" name="Line 33">
            <a:extLst>
              <a:ext uri="{FF2B5EF4-FFF2-40B4-BE49-F238E27FC236}">
                <a16:creationId xmlns:a16="http://schemas.microsoft.com/office/drawing/2014/main" id="{892BDE1A-DA65-4A20-A73F-F9212354A50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248151" y="4073525"/>
            <a:ext cx="0" cy="60325"/>
          </a:xfrm>
          <a:prstGeom prst="line">
            <a:avLst/>
          </a:prstGeom>
          <a:noFill/>
          <a:ln w="31750">
            <a:solidFill>
              <a:srgbClr val="60606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1" name="Line 34">
            <a:extLst>
              <a:ext uri="{FF2B5EF4-FFF2-40B4-BE49-F238E27FC236}">
                <a16:creationId xmlns:a16="http://schemas.microsoft.com/office/drawing/2014/main" id="{DC8D905A-20F8-4531-B886-9D361FA7E619}"/>
              </a:ext>
            </a:extLst>
          </p:cNvPr>
          <p:cNvSpPr>
            <a:spLocks noChangeShapeType="1"/>
          </p:cNvSpPr>
          <p:nvPr/>
        </p:nvSpPr>
        <p:spPr bwMode="auto">
          <a:xfrm>
            <a:off x="4208463" y="4073525"/>
            <a:ext cx="85725" cy="0"/>
          </a:xfrm>
          <a:prstGeom prst="line">
            <a:avLst/>
          </a:prstGeom>
          <a:noFill/>
          <a:ln w="31750">
            <a:solidFill>
              <a:srgbClr val="60606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2" name="Line 35">
            <a:extLst>
              <a:ext uri="{FF2B5EF4-FFF2-40B4-BE49-F238E27FC236}">
                <a16:creationId xmlns:a16="http://schemas.microsoft.com/office/drawing/2014/main" id="{695672AF-E55F-422A-8B7D-D81AD960856B}"/>
              </a:ext>
            </a:extLst>
          </p:cNvPr>
          <p:cNvSpPr>
            <a:spLocks noChangeShapeType="1"/>
          </p:cNvSpPr>
          <p:nvPr/>
        </p:nvSpPr>
        <p:spPr bwMode="auto">
          <a:xfrm>
            <a:off x="4208463" y="4133850"/>
            <a:ext cx="85725" cy="0"/>
          </a:xfrm>
          <a:prstGeom prst="line">
            <a:avLst/>
          </a:prstGeom>
          <a:noFill/>
          <a:ln w="31750">
            <a:solidFill>
              <a:srgbClr val="60606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3" name="Line 36">
            <a:extLst>
              <a:ext uri="{FF2B5EF4-FFF2-40B4-BE49-F238E27FC236}">
                <a16:creationId xmlns:a16="http://schemas.microsoft.com/office/drawing/2014/main" id="{8BB2BAEA-D012-4348-A52C-6BE5DD75175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948238" y="4073525"/>
            <a:ext cx="0" cy="60325"/>
          </a:xfrm>
          <a:prstGeom prst="line">
            <a:avLst/>
          </a:prstGeom>
          <a:noFill/>
          <a:ln w="31750">
            <a:solidFill>
              <a:srgbClr val="60606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4" name="Line 37">
            <a:extLst>
              <a:ext uri="{FF2B5EF4-FFF2-40B4-BE49-F238E27FC236}">
                <a16:creationId xmlns:a16="http://schemas.microsoft.com/office/drawing/2014/main" id="{04A6656B-7C7E-4583-84A2-9BA0C0F428D1}"/>
              </a:ext>
            </a:extLst>
          </p:cNvPr>
          <p:cNvSpPr>
            <a:spLocks noChangeShapeType="1"/>
          </p:cNvSpPr>
          <p:nvPr/>
        </p:nvSpPr>
        <p:spPr bwMode="auto">
          <a:xfrm>
            <a:off x="4906963" y="4073525"/>
            <a:ext cx="82550" cy="0"/>
          </a:xfrm>
          <a:prstGeom prst="line">
            <a:avLst/>
          </a:prstGeom>
          <a:noFill/>
          <a:ln w="31750">
            <a:solidFill>
              <a:srgbClr val="60606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5" name="Line 38">
            <a:extLst>
              <a:ext uri="{FF2B5EF4-FFF2-40B4-BE49-F238E27FC236}">
                <a16:creationId xmlns:a16="http://schemas.microsoft.com/office/drawing/2014/main" id="{C64692BF-CF2D-4EA6-85BF-8C4E4CE67C23}"/>
              </a:ext>
            </a:extLst>
          </p:cNvPr>
          <p:cNvSpPr>
            <a:spLocks noChangeShapeType="1"/>
          </p:cNvSpPr>
          <p:nvPr/>
        </p:nvSpPr>
        <p:spPr bwMode="auto">
          <a:xfrm>
            <a:off x="4906963" y="4133850"/>
            <a:ext cx="82550" cy="0"/>
          </a:xfrm>
          <a:prstGeom prst="line">
            <a:avLst/>
          </a:prstGeom>
          <a:noFill/>
          <a:ln w="31750">
            <a:solidFill>
              <a:srgbClr val="60606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6" name="Line 39">
            <a:extLst>
              <a:ext uri="{FF2B5EF4-FFF2-40B4-BE49-F238E27FC236}">
                <a16:creationId xmlns:a16="http://schemas.microsoft.com/office/drawing/2014/main" id="{92324CC8-525A-4C48-B158-28806D360C5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246813" y="4219575"/>
            <a:ext cx="0" cy="50800"/>
          </a:xfrm>
          <a:prstGeom prst="line">
            <a:avLst/>
          </a:prstGeom>
          <a:noFill/>
          <a:ln w="31750">
            <a:solidFill>
              <a:srgbClr val="60606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" name="Line 40">
            <a:extLst>
              <a:ext uri="{FF2B5EF4-FFF2-40B4-BE49-F238E27FC236}">
                <a16:creationId xmlns:a16="http://schemas.microsoft.com/office/drawing/2014/main" id="{0A9A4675-B587-4B2C-8A44-1E78D0D39A51}"/>
              </a:ext>
            </a:extLst>
          </p:cNvPr>
          <p:cNvSpPr>
            <a:spLocks noChangeShapeType="1"/>
          </p:cNvSpPr>
          <p:nvPr/>
        </p:nvSpPr>
        <p:spPr bwMode="auto">
          <a:xfrm>
            <a:off x="6205538" y="4219575"/>
            <a:ext cx="82550" cy="0"/>
          </a:xfrm>
          <a:prstGeom prst="line">
            <a:avLst/>
          </a:prstGeom>
          <a:noFill/>
          <a:ln w="31750">
            <a:solidFill>
              <a:srgbClr val="60606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9" name="Line 41">
            <a:extLst>
              <a:ext uri="{FF2B5EF4-FFF2-40B4-BE49-F238E27FC236}">
                <a16:creationId xmlns:a16="http://schemas.microsoft.com/office/drawing/2014/main" id="{14AB7022-519B-4840-B1AB-1EC3A30364B3}"/>
              </a:ext>
            </a:extLst>
          </p:cNvPr>
          <p:cNvSpPr>
            <a:spLocks noChangeShapeType="1"/>
          </p:cNvSpPr>
          <p:nvPr/>
        </p:nvSpPr>
        <p:spPr bwMode="auto">
          <a:xfrm>
            <a:off x="6205538" y="4270375"/>
            <a:ext cx="82550" cy="0"/>
          </a:xfrm>
          <a:prstGeom prst="line">
            <a:avLst/>
          </a:prstGeom>
          <a:noFill/>
          <a:ln w="31750">
            <a:solidFill>
              <a:srgbClr val="60606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0" name="Line 42">
            <a:extLst>
              <a:ext uri="{FF2B5EF4-FFF2-40B4-BE49-F238E27FC236}">
                <a16:creationId xmlns:a16="http://schemas.microsoft.com/office/drawing/2014/main" id="{8C11F038-2306-47CA-80B5-D1B537798A6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946901" y="4183063"/>
            <a:ext cx="0" cy="87313"/>
          </a:xfrm>
          <a:prstGeom prst="line">
            <a:avLst/>
          </a:prstGeom>
          <a:noFill/>
          <a:ln w="31750">
            <a:solidFill>
              <a:srgbClr val="60606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1" name="Line 43">
            <a:extLst>
              <a:ext uri="{FF2B5EF4-FFF2-40B4-BE49-F238E27FC236}">
                <a16:creationId xmlns:a16="http://schemas.microsoft.com/office/drawing/2014/main" id="{1BBF052D-04D2-4CEC-8FDD-E25C4334094C}"/>
              </a:ext>
            </a:extLst>
          </p:cNvPr>
          <p:cNvSpPr>
            <a:spLocks noChangeShapeType="1"/>
          </p:cNvSpPr>
          <p:nvPr/>
        </p:nvSpPr>
        <p:spPr bwMode="auto">
          <a:xfrm>
            <a:off x="6905626" y="4183063"/>
            <a:ext cx="82550" cy="0"/>
          </a:xfrm>
          <a:prstGeom prst="line">
            <a:avLst/>
          </a:prstGeom>
          <a:noFill/>
          <a:ln w="31750">
            <a:solidFill>
              <a:srgbClr val="60606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2" name="Line 44">
            <a:extLst>
              <a:ext uri="{FF2B5EF4-FFF2-40B4-BE49-F238E27FC236}">
                <a16:creationId xmlns:a16="http://schemas.microsoft.com/office/drawing/2014/main" id="{EC6D6CD5-D203-4A43-B090-3605C13682C5}"/>
              </a:ext>
            </a:extLst>
          </p:cNvPr>
          <p:cNvSpPr>
            <a:spLocks noChangeShapeType="1"/>
          </p:cNvSpPr>
          <p:nvPr/>
        </p:nvSpPr>
        <p:spPr bwMode="auto">
          <a:xfrm>
            <a:off x="6905626" y="4270375"/>
            <a:ext cx="82550" cy="0"/>
          </a:xfrm>
          <a:prstGeom prst="line">
            <a:avLst/>
          </a:prstGeom>
          <a:noFill/>
          <a:ln w="31750">
            <a:solidFill>
              <a:srgbClr val="60606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3" name="Line 45">
            <a:extLst>
              <a:ext uri="{FF2B5EF4-FFF2-40B4-BE49-F238E27FC236}">
                <a16:creationId xmlns:a16="http://schemas.microsoft.com/office/drawing/2014/main" id="{B16ED909-7966-4592-B522-16504D239B2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245476" y="4187825"/>
            <a:ext cx="0" cy="342900"/>
          </a:xfrm>
          <a:prstGeom prst="line">
            <a:avLst/>
          </a:prstGeom>
          <a:noFill/>
          <a:ln w="31750">
            <a:solidFill>
              <a:srgbClr val="60606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4" name="Line 46">
            <a:extLst>
              <a:ext uri="{FF2B5EF4-FFF2-40B4-BE49-F238E27FC236}">
                <a16:creationId xmlns:a16="http://schemas.microsoft.com/office/drawing/2014/main" id="{E4D2B14E-A9AA-466C-9684-B663A3803782}"/>
              </a:ext>
            </a:extLst>
          </p:cNvPr>
          <p:cNvSpPr>
            <a:spLocks noChangeShapeType="1"/>
          </p:cNvSpPr>
          <p:nvPr/>
        </p:nvSpPr>
        <p:spPr bwMode="auto">
          <a:xfrm>
            <a:off x="8199438" y="4187825"/>
            <a:ext cx="87313" cy="0"/>
          </a:xfrm>
          <a:prstGeom prst="line">
            <a:avLst/>
          </a:prstGeom>
          <a:noFill/>
          <a:ln w="31750">
            <a:solidFill>
              <a:srgbClr val="60606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5" name="Line 47">
            <a:extLst>
              <a:ext uri="{FF2B5EF4-FFF2-40B4-BE49-F238E27FC236}">
                <a16:creationId xmlns:a16="http://schemas.microsoft.com/office/drawing/2014/main" id="{FAD81C64-CD99-429F-BAE3-0EC7FCC9D805}"/>
              </a:ext>
            </a:extLst>
          </p:cNvPr>
          <p:cNvSpPr>
            <a:spLocks noChangeShapeType="1"/>
          </p:cNvSpPr>
          <p:nvPr/>
        </p:nvSpPr>
        <p:spPr bwMode="auto">
          <a:xfrm>
            <a:off x="8199438" y="4530725"/>
            <a:ext cx="87313" cy="0"/>
          </a:xfrm>
          <a:prstGeom prst="line">
            <a:avLst/>
          </a:prstGeom>
          <a:noFill/>
          <a:ln w="31750">
            <a:solidFill>
              <a:srgbClr val="60606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6" name="Line 48">
            <a:extLst>
              <a:ext uri="{FF2B5EF4-FFF2-40B4-BE49-F238E27FC236}">
                <a16:creationId xmlns:a16="http://schemas.microsoft.com/office/drawing/2014/main" id="{4640690B-08AD-438E-920F-6FF344B6095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943976" y="1806575"/>
            <a:ext cx="0" cy="3268663"/>
          </a:xfrm>
          <a:prstGeom prst="line">
            <a:avLst/>
          </a:prstGeom>
          <a:noFill/>
          <a:ln w="31750">
            <a:solidFill>
              <a:srgbClr val="60606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7" name="Line 49">
            <a:extLst>
              <a:ext uri="{FF2B5EF4-FFF2-40B4-BE49-F238E27FC236}">
                <a16:creationId xmlns:a16="http://schemas.microsoft.com/office/drawing/2014/main" id="{F6E7749C-9B90-47FA-8AF0-41EA1F58DE82}"/>
              </a:ext>
            </a:extLst>
          </p:cNvPr>
          <p:cNvSpPr>
            <a:spLocks noChangeShapeType="1"/>
          </p:cNvSpPr>
          <p:nvPr/>
        </p:nvSpPr>
        <p:spPr bwMode="auto">
          <a:xfrm>
            <a:off x="8897938" y="1806575"/>
            <a:ext cx="87313" cy="0"/>
          </a:xfrm>
          <a:prstGeom prst="line">
            <a:avLst/>
          </a:prstGeom>
          <a:noFill/>
          <a:ln w="31750">
            <a:solidFill>
              <a:srgbClr val="60606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8" name="Line 50">
            <a:extLst>
              <a:ext uri="{FF2B5EF4-FFF2-40B4-BE49-F238E27FC236}">
                <a16:creationId xmlns:a16="http://schemas.microsoft.com/office/drawing/2014/main" id="{FAC703B2-E6E6-49E2-A75A-E55BD81FAE64}"/>
              </a:ext>
            </a:extLst>
          </p:cNvPr>
          <p:cNvSpPr>
            <a:spLocks noChangeShapeType="1"/>
          </p:cNvSpPr>
          <p:nvPr/>
        </p:nvSpPr>
        <p:spPr bwMode="auto">
          <a:xfrm>
            <a:off x="8897938" y="5075238"/>
            <a:ext cx="87313" cy="0"/>
          </a:xfrm>
          <a:prstGeom prst="line">
            <a:avLst/>
          </a:prstGeom>
          <a:noFill/>
          <a:ln w="31750">
            <a:solidFill>
              <a:srgbClr val="60606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9" name="Line 51">
            <a:extLst>
              <a:ext uri="{FF2B5EF4-FFF2-40B4-BE49-F238E27FC236}">
                <a16:creationId xmlns:a16="http://schemas.microsoft.com/office/drawing/2014/main" id="{6274BE0F-E0C1-4CBE-9D33-B8C1E83FDDC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0942638" y="3679825"/>
            <a:ext cx="0" cy="320675"/>
          </a:xfrm>
          <a:prstGeom prst="line">
            <a:avLst/>
          </a:prstGeom>
          <a:noFill/>
          <a:ln w="31750">
            <a:solidFill>
              <a:srgbClr val="60606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0" name="Line 52">
            <a:extLst>
              <a:ext uri="{FF2B5EF4-FFF2-40B4-BE49-F238E27FC236}">
                <a16:creationId xmlns:a16="http://schemas.microsoft.com/office/drawing/2014/main" id="{947D9787-E430-4090-B9BD-13A1D8C78D69}"/>
              </a:ext>
            </a:extLst>
          </p:cNvPr>
          <p:cNvSpPr>
            <a:spLocks noChangeShapeType="1"/>
          </p:cNvSpPr>
          <p:nvPr/>
        </p:nvSpPr>
        <p:spPr bwMode="auto">
          <a:xfrm>
            <a:off x="10896601" y="3679825"/>
            <a:ext cx="87313" cy="0"/>
          </a:xfrm>
          <a:prstGeom prst="line">
            <a:avLst/>
          </a:prstGeom>
          <a:noFill/>
          <a:ln w="31750">
            <a:solidFill>
              <a:srgbClr val="60606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1" name="Line 53">
            <a:extLst>
              <a:ext uri="{FF2B5EF4-FFF2-40B4-BE49-F238E27FC236}">
                <a16:creationId xmlns:a16="http://schemas.microsoft.com/office/drawing/2014/main" id="{E1749812-D999-42DA-8CC5-B408D789BFA0}"/>
              </a:ext>
            </a:extLst>
          </p:cNvPr>
          <p:cNvSpPr>
            <a:spLocks noChangeShapeType="1"/>
          </p:cNvSpPr>
          <p:nvPr/>
        </p:nvSpPr>
        <p:spPr bwMode="auto">
          <a:xfrm>
            <a:off x="10896601" y="4000500"/>
            <a:ext cx="87313" cy="0"/>
          </a:xfrm>
          <a:prstGeom prst="line">
            <a:avLst/>
          </a:prstGeom>
          <a:noFill/>
          <a:ln w="31750">
            <a:solidFill>
              <a:srgbClr val="60606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2" name="Line 54">
            <a:extLst>
              <a:ext uri="{FF2B5EF4-FFF2-40B4-BE49-F238E27FC236}">
                <a16:creationId xmlns:a16="http://schemas.microsoft.com/office/drawing/2014/main" id="{E33D51B8-C875-40E2-93B3-82F021E0622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752601" y="1092200"/>
            <a:ext cx="0" cy="4233863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3" name="Line 55">
            <a:extLst>
              <a:ext uri="{FF2B5EF4-FFF2-40B4-BE49-F238E27FC236}">
                <a16:creationId xmlns:a16="http://schemas.microsoft.com/office/drawing/2014/main" id="{51678527-E5A1-404E-A7B9-6050835CA83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517525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4" name="Rectangle 56">
            <a:extLst>
              <a:ext uri="{FF2B5EF4-FFF2-40B4-BE49-F238E27FC236}">
                <a16:creationId xmlns:a16="http://schemas.microsoft.com/office/drawing/2014/main" id="{A8598864-05B8-4908-93FF-9803AA706D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9838" y="5043488"/>
            <a:ext cx="49371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&lt;-1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15" name="Line 57">
            <a:extLst>
              <a:ext uri="{FF2B5EF4-FFF2-40B4-BE49-F238E27FC236}">
                <a16:creationId xmlns:a16="http://schemas.microsoft.com/office/drawing/2014/main" id="{DD14A163-CFD4-4D13-8C99-1ED979D3F7A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4613275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6" name="Rectangle 58">
            <a:extLst>
              <a:ext uri="{FF2B5EF4-FFF2-40B4-BE49-F238E27FC236}">
                <a16:creationId xmlns:a16="http://schemas.microsoft.com/office/drawing/2014/main" id="{0FAA2186-160F-44E1-A1A2-5D62FBAF06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4479925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17" name="Line 59">
            <a:extLst>
              <a:ext uri="{FF2B5EF4-FFF2-40B4-BE49-F238E27FC236}">
                <a16:creationId xmlns:a16="http://schemas.microsoft.com/office/drawing/2014/main" id="{6C6E1AE8-CCAF-4516-B389-59195E70BEC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405130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8" name="Rectangle 60">
            <a:extLst>
              <a:ext uri="{FF2B5EF4-FFF2-40B4-BE49-F238E27FC236}">
                <a16:creationId xmlns:a16="http://schemas.microsoft.com/office/drawing/2014/main" id="{836469E4-38DB-42B4-A6F5-68990074A9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39179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19" name="Line 61">
            <a:extLst>
              <a:ext uri="{FF2B5EF4-FFF2-40B4-BE49-F238E27FC236}">
                <a16:creationId xmlns:a16="http://schemas.microsoft.com/office/drawing/2014/main" id="{31360B72-D19B-4BC0-A0D9-F16F3DFE865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3487738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0" name="Rectangle 62">
            <a:extLst>
              <a:ext uri="{FF2B5EF4-FFF2-40B4-BE49-F238E27FC236}">
                <a16:creationId xmlns:a16="http://schemas.microsoft.com/office/drawing/2014/main" id="{103685A0-0948-4045-81D1-F8BA8224BB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3355975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2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21" name="Line 63">
            <a:extLst>
              <a:ext uri="{FF2B5EF4-FFF2-40B4-BE49-F238E27FC236}">
                <a16:creationId xmlns:a16="http://schemas.microsoft.com/office/drawing/2014/main" id="{2DD61AB9-4A15-4150-BBC9-E8513CE5869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2925762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2" name="Rectangle 64">
            <a:extLst>
              <a:ext uri="{FF2B5EF4-FFF2-40B4-BE49-F238E27FC236}">
                <a16:creationId xmlns:a16="http://schemas.microsoft.com/office/drawing/2014/main" id="{D77E0BBD-646F-43F4-8C5C-18073BD4BE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279400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3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23" name="Line 65">
            <a:extLst>
              <a:ext uri="{FF2B5EF4-FFF2-40B4-BE49-F238E27FC236}">
                <a16:creationId xmlns:a16="http://schemas.microsoft.com/office/drawing/2014/main" id="{70EFC1AA-BEA9-42DB-ABB2-0874AB7D1FB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236855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2" name="Rectangle 66">
            <a:extLst>
              <a:ext uri="{FF2B5EF4-FFF2-40B4-BE49-F238E27FC236}">
                <a16:creationId xmlns:a16="http://schemas.microsoft.com/office/drawing/2014/main" id="{DE2B4D2F-557C-42C4-AE61-DAF9E38CB7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2230437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4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33" name="Line 67">
            <a:extLst>
              <a:ext uri="{FF2B5EF4-FFF2-40B4-BE49-F238E27FC236}">
                <a16:creationId xmlns:a16="http://schemas.microsoft.com/office/drawing/2014/main" id="{955C0C2D-BD26-4C9B-B270-457AA2E46BF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1806575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4" name="Rectangle 68">
            <a:extLst>
              <a:ext uri="{FF2B5EF4-FFF2-40B4-BE49-F238E27FC236}">
                <a16:creationId xmlns:a16="http://schemas.microsoft.com/office/drawing/2014/main" id="{14EBF825-FCFB-4065-A48E-78B990D61D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2388" y="1668462"/>
            <a:ext cx="40640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&gt;5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35" name="Line 69">
            <a:extLst>
              <a:ext uri="{FF2B5EF4-FFF2-40B4-BE49-F238E27FC236}">
                <a16:creationId xmlns:a16="http://schemas.microsoft.com/office/drawing/2014/main" id="{63DC97E2-0047-41BC-ACE7-A93D09E7C85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1243012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7" name="Rectangle 71">
            <a:extLst>
              <a:ext uri="{FF2B5EF4-FFF2-40B4-BE49-F238E27FC236}">
                <a16:creationId xmlns:a16="http://schemas.microsoft.com/office/drawing/2014/main" id="{1E206322-D960-4C05-ADF2-6EF2B17A6A87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523875" y="2971800"/>
            <a:ext cx="822325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MVPF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38" name="Line 72">
            <a:extLst>
              <a:ext uri="{FF2B5EF4-FFF2-40B4-BE49-F238E27FC236}">
                <a16:creationId xmlns:a16="http://schemas.microsoft.com/office/drawing/2014/main" id="{E4E1285A-6029-4710-BBF0-5A018A182E46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5326063"/>
            <a:ext cx="9688513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9" name="Line 73">
            <a:extLst>
              <a:ext uri="{FF2B5EF4-FFF2-40B4-BE49-F238E27FC236}">
                <a16:creationId xmlns:a16="http://schemas.microsoft.com/office/drawing/2014/main" id="{F8E1CC95-1796-4448-B9E2-BFEF0ABD760C}"/>
              </a:ext>
            </a:extLst>
          </p:cNvPr>
          <p:cNvSpPr>
            <a:spLocks noChangeShapeType="1"/>
          </p:cNvSpPr>
          <p:nvPr/>
        </p:nvSpPr>
        <p:spPr bwMode="auto">
          <a:xfrm>
            <a:off x="2603501" y="5326063"/>
            <a:ext cx="0" cy="9683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0" name="Rectangle 74">
            <a:extLst>
              <a:ext uri="{FF2B5EF4-FFF2-40B4-BE49-F238E27FC236}">
                <a16:creationId xmlns:a16="http://schemas.microsoft.com/office/drawing/2014/main" id="{7B2801FC-2B85-4063-8B14-DBC5C4DE3A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55838" y="5467350"/>
            <a:ext cx="8048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AFDC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41" name="Line 75">
            <a:extLst>
              <a:ext uri="{FF2B5EF4-FFF2-40B4-BE49-F238E27FC236}">
                <a16:creationId xmlns:a16="http://schemas.microsoft.com/office/drawing/2014/main" id="{88956EF6-8E5A-4D40-ABCA-B0DB3E118676}"/>
              </a:ext>
            </a:extLst>
          </p:cNvPr>
          <p:cNvSpPr>
            <a:spLocks noChangeShapeType="1"/>
          </p:cNvSpPr>
          <p:nvPr/>
        </p:nvSpPr>
        <p:spPr bwMode="auto">
          <a:xfrm>
            <a:off x="4600576" y="5326063"/>
            <a:ext cx="0" cy="9683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2" name="Rectangle 76">
            <a:extLst>
              <a:ext uri="{FF2B5EF4-FFF2-40B4-BE49-F238E27FC236}">
                <a16:creationId xmlns:a16="http://schemas.microsoft.com/office/drawing/2014/main" id="{7A05D3B8-904E-4FDA-BD9F-3D3AA7B458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33851" y="5467350"/>
            <a:ext cx="1050925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Housing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43" name="Rectangle 77">
            <a:extLst>
              <a:ext uri="{FF2B5EF4-FFF2-40B4-BE49-F238E27FC236}">
                <a16:creationId xmlns:a16="http://schemas.microsoft.com/office/drawing/2014/main" id="{38ABA7AE-8560-437C-A3FD-6BFEE7E3C4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0826" y="5724525"/>
            <a:ext cx="119380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Vouchers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44" name="Rectangle 78">
            <a:extLst>
              <a:ext uri="{FF2B5EF4-FFF2-40B4-BE49-F238E27FC236}">
                <a16:creationId xmlns:a16="http://schemas.microsoft.com/office/drawing/2014/main" id="{4ADA3515-FCA4-491D-B6CE-B980310F65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2913" y="5975350"/>
            <a:ext cx="80486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AFDC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45" name="Line 79">
            <a:extLst>
              <a:ext uri="{FF2B5EF4-FFF2-40B4-BE49-F238E27FC236}">
                <a16:creationId xmlns:a16="http://schemas.microsoft.com/office/drawing/2014/main" id="{91A6B0EC-BA7D-4CDE-B342-B6EFF33BE20E}"/>
              </a:ext>
            </a:extLst>
          </p:cNvPr>
          <p:cNvSpPr>
            <a:spLocks noChangeShapeType="1"/>
          </p:cNvSpPr>
          <p:nvPr/>
        </p:nvSpPr>
        <p:spPr bwMode="auto">
          <a:xfrm>
            <a:off x="6594476" y="5326063"/>
            <a:ext cx="0" cy="9683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6" name="Rectangle 80">
            <a:extLst>
              <a:ext uri="{FF2B5EF4-FFF2-40B4-BE49-F238E27FC236}">
                <a16:creationId xmlns:a16="http://schemas.microsoft.com/office/drawing/2014/main" id="{A0D10593-287E-4BC3-A12A-36F52C2E16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2513" y="5467350"/>
            <a:ext cx="1050925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Housing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47" name="Rectangle 81">
            <a:extLst>
              <a:ext uri="{FF2B5EF4-FFF2-40B4-BE49-F238E27FC236}">
                <a16:creationId xmlns:a16="http://schemas.microsoft.com/office/drawing/2014/main" id="{7EF0A857-A6B1-454D-B191-C348C57044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59488" y="5724525"/>
            <a:ext cx="119380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Vouchers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48" name="Rectangle 82">
            <a:extLst>
              <a:ext uri="{FF2B5EF4-FFF2-40B4-BE49-F238E27FC236}">
                <a16:creationId xmlns:a16="http://schemas.microsoft.com/office/drawing/2014/main" id="{09C2F3FA-A272-4935-BFD4-CA59A703FD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2513" y="5975350"/>
            <a:ext cx="1050925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Chicago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49" name="Line 83">
            <a:extLst>
              <a:ext uri="{FF2B5EF4-FFF2-40B4-BE49-F238E27FC236}">
                <a16:creationId xmlns:a16="http://schemas.microsoft.com/office/drawing/2014/main" id="{F8A2B678-20A3-4DCB-B11D-D646EC55C625}"/>
              </a:ext>
            </a:extLst>
          </p:cNvPr>
          <p:cNvSpPr>
            <a:spLocks noChangeShapeType="1"/>
          </p:cNvSpPr>
          <p:nvPr/>
        </p:nvSpPr>
        <p:spPr bwMode="auto">
          <a:xfrm>
            <a:off x="8591551" y="5326063"/>
            <a:ext cx="0" cy="9683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0" name="Rectangle 84">
            <a:extLst>
              <a:ext uri="{FF2B5EF4-FFF2-40B4-BE49-F238E27FC236}">
                <a16:creationId xmlns:a16="http://schemas.microsoft.com/office/drawing/2014/main" id="{828AFE95-927E-444B-B47D-58F998041A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94663" y="5467350"/>
            <a:ext cx="112871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Negative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1" name="Rectangle 85">
            <a:extLst>
              <a:ext uri="{FF2B5EF4-FFF2-40B4-BE49-F238E27FC236}">
                <a16:creationId xmlns:a16="http://schemas.microsoft.com/office/drawing/2014/main" id="{078D6111-DBE6-4FF6-9927-BF15FBBA6F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75626" y="5724525"/>
            <a:ext cx="95091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Income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6" name="Rectangle 86">
            <a:extLst>
              <a:ext uri="{FF2B5EF4-FFF2-40B4-BE49-F238E27FC236}">
                <a16:creationId xmlns:a16="http://schemas.microsoft.com/office/drawing/2014/main" id="{CE1E8654-6B80-4605-8D65-69BAF092BA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6763" y="5975350"/>
            <a:ext cx="54451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Tax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7" name="Line 87">
            <a:extLst>
              <a:ext uri="{FF2B5EF4-FFF2-40B4-BE49-F238E27FC236}">
                <a16:creationId xmlns:a16="http://schemas.microsoft.com/office/drawing/2014/main" id="{CB504126-AD85-47FB-8279-E3A60BFD7226}"/>
              </a:ext>
            </a:extLst>
          </p:cNvPr>
          <p:cNvSpPr>
            <a:spLocks noChangeShapeType="1"/>
          </p:cNvSpPr>
          <p:nvPr/>
        </p:nvSpPr>
        <p:spPr bwMode="auto">
          <a:xfrm>
            <a:off x="10590213" y="5326063"/>
            <a:ext cx="0" cy="96838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8" name="Rectangle 88">
            <a:extLst>
              <a:ext uri="{FF2B5EF4-FFF2-40B4-BE49-F238E27FC236}">
                <a16:creationId xmlns:a16="http://schemas.microsoft.com/office/drawing/2014/main" id="{C399C68F-716C-4D88-980C-FE47AC9436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44151" y="5467350"/>
            <a:ext cx="62230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WIC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9" name="Rectangle 89">
            <a:extLst>
              <a:ext uri="{FF2B5EF4-FFF2-40B4-BE49-F238E27FC236}">
                <a16:creationId xmlns:a16="http://schemas.microsoft.com/office/drawing/2014/main" id="{5C68B3E6-76A3-43EA-9809-36BDE4B572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15723" y="1422401"/>
            <a:ext cx="2733675" cy="777875"/>
          </a:xfrm>
          <a:prstGeom prst="rect">
            <a:avLst/>
          </a:prstGeom>
          <a:solidFill>
            <a:srgbClr val="FFFFFF"/>
          </a:solidFill>
          <a:ln w="14288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5" name="Rectangle 94">
            <a:extLst>
              <a:ext uri="{FF2B5EF4-FFF2-40B4-BE49-F238E27FC236}">
                <a16:creationId xmlns:a16="http://schemas.microsoft.com/office/drawing/2014/main" id="{23EA637D-06AF-4A71-B196-65E83A4145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2401" y="306387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212" name="Group 211">
            <a:extLst>
              <a:ext uri="{FF2B5EF4-FFF2-40B4-BE49-F238E27FC236}">
                <a16:creationId xmlns:a16="http://schemas.microsoft.com/office/drawing/2014/main" id="{7B897789-5101-4D24-8516-68711AF81BBA}"/>
              </a:ext>
            </a:extLst>
          </p:cNvPr>
          <p:cNvGrpSpPr/>
          <p:nvPr/>
        </p:nvGrpSpPr>
        <p:grpSpPr>
          <a:xfrm>
            <a:off x="1395793" y="1118570"/>
            <a:ext cx="589755" cy="549276"/>
            <a:chOff x="1431926" y="1243012"/>
            <a:chExt cx="589755" cy="549276"/>
          </a:xfrm>
        </p:grpSpPr>
        <p:grpSp>
          <p:nvGrpSpPr>
            <p:cNvPr id="213" name="Group 212">
              <a:extLst>
                <a:ext uri="{FF2B5EF4-FFF2-40B4-BE49-F238E27FC236}">
                  <a16:creationId xmlns:a16="http://schemas.microsoft.com/office/drawing/2014/main" id="{CD068AB1-A9CB-43CE-8AB6-F165A19DD3EA}"/>
                </a:ext>
              </a:extLst>
            </p:cNvPr>
            <p:cNvGrpSpPr/>
            <p:nvPr/>
          </p:nvGrpSpPr>
          <p:grpSpPr>
            <a:xfrm>
              <a:off x="1431926" y="1243012"/>
              <a:ext cx="318293" cy="422579"/>
              <a:chOff x="1431926" y="1243012"/>
              <a:chExt cx="318293" cy="422579"/>
            </a:xfrm>
          </p:grpSpPr>
          <p:sp>
            <p:nvSpPr>
              <p:cNvPr id="218" name="Rectangle 35">
                <a:extLst>
                  <a:ext uri="{FF2B5EF4-FFF2-40B4-BE49-F238E27FC236}">
                    <a16:creationId xmlns:a16="http://schemas.microsoft.com/office/drawing/2014/main" id="{A769C479-02C9-484F-8C37-35F88D0DB7F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31926" y="1243012"/>
                <a:ext cx="165100" cy="2762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lang="en-US" dirty="0">
                    <a:solidFill>
                      <a:srgbClr val="808080"/>
                    </a:solidFill>
                  </a:rPr>
                  <a:t>∞</a:t>
                </a:r>
                <a:endParaRPr kumimoji="0" lang="en-US" altLang="en-US" sz="1800" b="0" i="0" u="none" strike="noStrike" cap="none" normalizeH="0" baseline="0" dirty="0">
                  <a:ln>
                    <a:noFill/>
                  </a:ln>
                  <a:solidFill>
                    <a:srgbClr val="808080"/>
                  </a:solidFill>
                  <a:effectLst/>
                </a:endParaRPr>
              </a:p>
            </p:txBody>
          </p:sp>
          <p:cxnSp>
            <p:nvCxnSpPr>
              <p:cNvPr id="219" name="Straight Connector 218">
                <a:extLst>
                  <a:ext uri="{FF2B5EF4-FFF2-40B4-BE49-F238E27FC236}">
                    <a16:creationId xmlns:a16="http://schemas.microsoft.com/office/drawing/2014/main" id="{A1906C51-BB30-45D7-A01D-DB037F6C186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750219" y="1605265"/>
                <a:ext cx="0" cy="60326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14" name="Group 213">
              <a:extLst>
                <a:ext uri="{FF2B5EF4-FFF2-40B4-BE49-F238E27FC236}">
                  <a16:creationId xmlns:a16="http://schemas.microsoft.com/office/drawing/2014/main" id="{0B991E6C-D39C-4A92-BA06-62649E350265}"/>
                </a:ext>
              </a:extLst>
            </p:cNvPr>
            <p:cNvGrpSpPr/>
            <p:nvPr/>
          </p:nvGrpSpPr>
          <p:grpSpPr>
            <a:xfrm>
              <a:off x="1493043" y="1508682"/>
              <a:ext cx="528638" cy="283606"/>
              <a:chOff x="1493043" y="1508682"/>
              <a:chExt cx="528638" cy="283606"/>
            </a:xfrm>
          </p:grpSpPr>
          <p:sp>
            <p:nvSpPr>
              <p:cNvPr id="215" name="Rectangle 214">
                <a:extLst>
                  <a:ext uri="{FF2B5EF4-FFF2-40B4-BE49-F238E27FC236}">
                    <a16:creationId xmlns:a16="http://schemas.microsoft.com/office/drawing/2014/main" id="{AECD9A07-2FDA-4D6D-AC8E-D993968AAE74}"/>
                  </a:ext>
                </a:extLst>
              </p:cNvPr>
              <p:cNvSpPr/>
              <p:nvPr/>
            </p:nvSpPr>
            <p:spPr>
              <a:xfrm>
                <a:off x="1493043" y="1508682"/>
                <a:ext cx="528638" cy="28360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16" name="Straight Connector 215">
                <a:extLst>
                  <a:ext uri="{FF2B5EF4-FFF2-40B4-BE49-F238E27FC236}">
                    <a16:creationId xmlns:a16="http://schemas.microsoft.com/office/drawing/2014/main" id="{690F2A29-478B-4A1D-83EF-FB9AA29854AC}"/>
                  </a:ext>
                </a:extLst>
              </p:cNvPr>
              <p:cNvCxnSpPr/>
              <p:nvPr/>
            </p:nvCxnSpPr>
            <p:spPr>
              <a:xfrm flipV="1">
                <a:off x="1666876" y="1564011"/>
                <a:ext cx="166687" cy="83364"/>
              </a:xfrm>
              <a:prstGeom prst="line">
                <a:avLst/>
              </a:prstGeom>
              <a:ln w="19050">
                <a:solidFill>
                  <a:srgbClr val="80808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7" name="Straight Connector 216">
                <a:extLst>
                  <a:ext uri="{FF2B5EF4-FFF2-40B4-BE49-F238E27FC236}">
                    <a16:creationId xmlns:a16="http://schemas.microsoft.com/office/drawing/2014/main" id="{AB0A1326-7D36-4863-919E-BECC8836ED41}"/>
                  </a:ext>
                </a:extLst>
              </p:cNvPr>
              <p:cNvCxnSpPr/>
              <p:nvPr/>
            </p:nvCxnSpPr>
            <p:spPr>
              <a:xfrm flipV="1">
                <a:off x="1666876" y="1629871"/>
                <a:ext cx="166687" cy="83364"/>
              </a:xfrm>
              <a:prstGeom prst="line">
                <a:avLst/>
              </a:prstGeom>
              <a:ln w="19050">
                <a:solidFill>
                  <a:srgbClr val="80808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00" name="Rectangle 90">
            <a:extLst>
              <a:ext uri="{FF2B5EF4-FFF2-40B4-BE49-F238E27FC236}">
                <a16:creationId xmlns:a16="http://schemas.microsoft.com/office/drawing/2014/main" id="{CEF574A4-F9C8-44B8-82A9-7245D89AD9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44590" y="1490392"/>
            <a:ext cx="892175" cy="236538"/>
          </a:xfrm>
          <a:prstGeom prst="rect">
            <a:avLst/>
          </a:prstGeom>
          <a:solidFill>
            <a:srgbClr val="CD7371"/>
          </a:solidFill>
          <a:ln w="14288">
            <a:solidFill>
              <a:srgbClr val="C0504D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1" name="Rectangle 91">
            <a:extLst>
              <a:ext uri="{FF2B5EF4-FFF2-40B4-BE49-F238E27FC236}">
                <a16:creationId xmlns:a16="http://schemas.microsoft.com/office/drawing/2014/main" id="{D7D46260-4BDF-4026-86CE-B30B60357D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44590" y="1823767"/>
            <a:ext cx="892175" cy="238125"/>
          </a:xfrm>
          <a:prstGeom prst="rect">
            <a:avLst/>
          </a:prstGeom>
          <a:solidFill>
            <a:srgbClr val="729ACA"/>
          </a:solidFill>
          <a:ln w="14288">
            <a:solidFill>
              <a:srgbClr val="4F81BD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2" name="Rectangle 92">
            <a:extLst>
              <a:ext uri="{FF2B5EF4-FFF2-40B4-BE49-F238E27FC236}">
                <a16:creationId xmlns:a16="http://schemas.microsoft.com/office/drawing/2014/main" id="{C6EDAC86-4D05-4BE3-9671-D08EDA1012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82815" y="1512617"/>
            <a:ext cx="144938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No Kid Impacts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4" name="Rectangle 93">
            <a:extLst>
              <a:ext uri="{FF2B5EF4-FFF2-40B4-BE49-F238E27FC236}">
                <a16:creationId xmlns:a16="http://schemas.microsoft.com/office/drawing/2014/main" id="{E1E5B933-6CDF-4495-B0C9-A1C76725DD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82815" y="1845992"/>
            <a:ext cx="160496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With Kid Impacts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838693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Rectangle 134">
            <a:extLst>
              <a:ext uri="{FF2B5EF4-FFF2-40B4-BE49-F238E27FC236}">
                <a16:creationId xmlns:a16="http://schemas.microsoft.com/office/drawing/2014/main" id="{97D4A106-6AD9-4478-BBA8-FD4C2A5C29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21" y="95828"/>
            <a:ext cx="10620914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EITC OBRA 1993 MVPF Estimates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Incorporating Different Estimates of Spillovers on Children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AutoShape 3">
            <a:extLst>
              <a:ext uri="{FF2B5EF4-FFF2-40B4-BE49-F238E27FC236}">
                <a16:creationId xmlns:a16="http://schemas.microsoft.com/office/drawing/2014/main" id="{85ED9CCE-9D52-4E3D-95FB-4973A92A5210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601" y="0"/>
            <a:ext cx="109728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A2B97B8-2399-49FB-BE21-94F8D65FD0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1" y="1230312"/>
            <a:ext cx="9688513" cy="4233863"/>
          </a:xfrm>
          <a:prstGeom prst="rect">
            <a:avLst/>
          </a:prstGeom>
          <a:solidFill>
            <a:srgbClr val="FFFFFF"/>
          </a:solidFill>
          <a:ln w="14288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Line 8">
            <a:extLst>
              <a:ext uri="{FF2B5EF4-FFF2-40B4-BE49-F238E27FC236}">
                <a16:creationId xmlns:a16="http://schemas.microsoft.com/office/drawing/2014/main" id="{504D146E-5716-4114-8E06-AAB9F0556D1F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5313363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Line 9">
            <a:extLst>
              <a:ext uri="{FF2B5EF4-FFF2-40B4-BE49-F238E27FC236}">
                <a16:creationId xmlns:a16="http://schemas.microsoft.com/office/drawing/2014/main" id="{BD789B40-A104-4DEE-8B1D-22B56E429370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474980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Line 10">
            <a:extLst>
              <a:ext uri="{FF2B5EF4-FFF2-40B4-BE49-F238E27FC236}">
                <a16:creationId xmlns:a16="http://schemas.microsoft.com/office/drawing/2014/main" id="{72935483-5CEA-4C41-ADAA-A7CC875D1CD8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4187825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Line 11">
            <a:extLst>
              <a:ext uri="{FF2B5EF4-FFF2-40B4-BE49-F238E27FC236}">
                <a16:creationId xmlns:a16="http://schemas.microsoft.com/office/drawing/2014/main" id="{E3DE8CC3-4077-4A8B-AC73-FCA56D079E45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362585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Line 12">
            <a:extLst>
              <a:ext uri="{FF2B5EF4-FFF2-40B4-BE49-F238E27FC236}">
                <a16:creationId xmlns:a16="http://schemas.microsoft.com/office/drawing/2014/main" id="{A5460BD5-7D01-4224-9A7B-0CCBCB8E8775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3063875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Line 13">
            <a:extLst>
              <a:ext uri="{FF2B5EF4-FFF2-40B4-BE49-F238E27FC236}">
                <a16:creationId xmlns:a16="http://schemas.microsoft.com/office/drawing/2014/main" id="{86FF8BFC-661D-4EB7-B7F9-FCEEAFADC17E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2505075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Line 14">
            <a:extLst>
              <a:ext uri="{FF2B5EF4-FFF2-40B4-BE49-F238E27FC236}">
                <a16:creationId xmlns:a16="http://schemas.microsoft.com/office/drawing/2014/main" id="{146F9B4C-6ACA-4D93-ACCF-F0C4AEF7DCCC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943100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Line 15">
            <a:extLst>
              <a:ext uri="{FF2B5EF4-FFF2-40B4-BE49-F238E27FC236}">
                <a16:creationId xmlns:a16="http://schemas.microsoft.com/office/drawing/2014/main" id="{59D29ED2-7BDB-4E95-89D2-9DE1D5041A02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381125"/>
            <a:ext cx="9688513" cy="0"/>
          </a:xfrm>
          <a:prstGeom prst="line">
            <a:avLst/>
          </a:prstGeom>
          <a:noFill/>
          <a:ln w="19050">
            <a:solidFill>
              <a:srgbClr val="EAF2F3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Line 16">
            <a:extLst>
              <a:ext uri="{FF2B5EF4-FFF2-40B4-BE49-F238E27FC236}">
                <a16:creationId xmlns:a16="http://schemas.microsoft.com/office/drawing/2014/main" id="{10AB43C5-C065-4983-800E-AF8BD95766CA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1381125"/>
            <a:ext cx="9688513" cy="0"/>
          </a:xfrm>
          <a:prstGeom prst="line">
            <a:avLst/>
          </a:prstGeom>
          <a:noFill/>
          <a:ln w="9525">
            <a:solidFill>
              <a:srgbClr val="008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A1B5934-8A66-4346-8795-20EB904543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3413" y="4124325"/>
            <a:ext cx="508000" cy="625475"/>
          </a:xfrm>
          <a:prstGeom prst="rect">
            <a:avLst/>
          </a:prstGeom>
          <a:solidFill>
            <a:srgbClr val="CD7371"/>
          </a:solidFill>
          <a:ln w="14288">
            <a:solidFill>
              <a:srgbClr val="C0504D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7A94C39-31E8-4EF2-9B02-481AE08AE6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3413" y="4124325"/>
            <a:ext cx="508000" cy="625475"/>
          </a:xfrm>
          <a:prstGeom prst="rect">
            <a:avLst/>
          </a:prstGeom>
          <a:solidFill>
            <a:srgbClr val="CD7371"/>
          </a:solidFill>
          <a:ln w="14288">
            <a:solidFill>
              <a:srgbClr val="C0504D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B258132-DC7C-453E-9D42-628BCC4ED7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15476" y="1381125"/>
            <a:ext cx="508000" cy="3368675"/>
          </a:xfrm>
          <a:prstGeom prst="rect">
            <a:avLst/>
          </a:prstGeom>
          <a:solidFill>
            <a:srgbClr val="729ACA"/>
          </a:solidFill>
          <a:ln w="14288">
            <a:solidFill>
              <a:srgbClr val="4F81BD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5A1A93A-349E-445D-A4A0-8BCF718102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0238" y="1381125"/>
            <a:ext cx="506413" cy="3368675"/>
          </a:xfrm>
          <a:prstGeom prst="rect">
            <a:avLst/>
          </a:prstGeom>
          <a:solidFill>
            <a:srgbClr val="729ACA"/>
          </a:solidFill>
          <a:ln w="14288">
            <a:solidFill>
              <a:srgbClr val="4F81BD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D6558A2-88BE-45B6-9035-AEAF95FDE8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0238" y="3209925"/>
            <a:ext cx="508000" cy="1539875"/>
          </a:xfrm>
          <a:prstGeom prst="rect">
            <a:avLst/>
          </a:prstGeom>
          <a:solidFill>
            <a:srgbClr val="729ACA"/>
          </a:solidFill>
          <a:ln w="14288">
            <a:solidFill>
              <a:srgbClr val="4F81BD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63FC13E-1A56-4030-A035-0574C7C0F1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45476" y="1943100"/>
            <a:ext cx="506413" cy="2806700"/>
          </a:xfrm>
          <a:prstGeom prst="rect">
            <a:avLst/>
          </a:prstGeom>
          <a:solidFill>
            <a:srgbClr val="729ACA"/>
          </a:solidFill>
          <a:ln w="14288">
            <a:solidFill>
              <a:srgbClr val="4F81BD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9F52565-B875-43B3-8922-8E096A2A77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82301" y="1381125"/>
            <a:ext cx="508000" cy="3368675"/>
          </a:xfrm>
          <a:prstGeom prst="rect">
            <a:avLst/>
          </a:prstGeom>
          <a:solidFill>
            <a:srgbClr val="729ACA"/>
          </a:solidFill>
          <a:ln w="14288">
            <a:solidFill>
              <a:srgbClr val="4F81BD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C49ED8-D476-4C5D-B0C3-6CF9084B1F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78651" y="4251325"/>
            <a:ext cx="508000" cy="498475"/>
          </a:xfrm>
          <a:prstGeom prst="rect">
            <a:avLst/>
          </a:prstGeom>
          <a:solidFill>
            <a:srgbClr val="729ACA"/>
          </a:solidFill>
          <a:ln w="14288">
            <a:solidFill>
              <a:srgbClr val="4F81BD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30B6E58-D14C-4E1C-8C91-A8A6316952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07063" y="4219575"/>
            <a:ext cx="508000" cy="530225"/>
          </a:xfrm>
          <a:prstGeom prst="rect">
            <a:avLst/>
          </a:prstGeom>
          <a:solidFill>
            <a:srgbClr val="729ACA"/>
          </a:solidFill>
          <a:ln w="14288">
            <a:solidFill>
              <a:srgbClr val="4F81BD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Line 26">
            <a:extLst>
              <a:ext uri="{FF2B5EF4-FFF2-40B4-BE49-F238E27FC236}">
                <a16:creationId xmlns:a16="http://schemas.microsoft.com/office/drawing/2014/main" id="{CD292F22-D1E8-462A-91EF-D42729322CC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154238" y="4068763"/>
            <a:ext cx="0" cy="219075"/>
          </a:xfrm>
          <a:prstGeom prst="line">
            <a:avLst/>
          </a:prstGeom>
          <a:noFill/>
          <a:ln w="31750">
            <a:solidFill>
              <a:srgbClr val="60606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" name="Line 27">
            <a:extLst>
              <a:ext uri="{FF2B5EF4-FFF2-40B4-BE49-F238E27FC236}">
                <a16:creationId xmlns:a16="http://schemas.microsoft.com/office/drawing/2014/main" id="{B20549A7-4EB9-4D8E-9208-ABFA94B494E9}"/>
              </a:ext>
            </a:extLst>
          </p:cNvPr>
          <p:cNvSpPr>
            <a:spLocks noChangeShapeType="1"/>
          </p:cNvSpPr>
          <p:nvPr/>
        </p:nvSpPr>
        <p:spPr bwMode="auto">
          <a:xfrm>
            <a:off x="2114551" y="4068763"/>
            <a:ext cx="85725" cy="0"/>
          </a:xfrm>
          <a:prstGeom prst="line">
            <a:avLst/>
          </a:prstGeom>
          <a:noFill/>
          <a:ln w="31750">
            <a:solidFill>
              <a:srgbClr val="60606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Line 28">
            <a:extLst>
              <a:ext uri="{FF2B5EF4-FFF2-40B4-BE49-F238E27FC236}">
                <a16:creationId xmlns:a16="http://schemas.microsoft.com/office/drawing/2014/main" id="{DF6191AC-D3CB-47F6-996D-92FB2D7CDC0F}"/>
              </a:ext>
            </a:extLst>
          </p:cNvPr>
          <p:cNvSpPr>
            <a:spLocks noChangeShapeType="1"/>
          </p:cNvSpPr>
          <p:nvPr/>
        </p:nvSpPr>
        <p:spPr bwMode="auto">
          <a:xfrm>
            <a:off x="2114551" y="4287838"/>
            <a:ext cx="85725" cy="0"/>
          </a:xfrm>
          <a:prstGeom prst="line">
            <a:avLst/>
          </a:prstGeom>
          <a:noFill/>
          <a:ln w="31750">
            <a:solidFill>
              <a:srgbClr val="60606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" name="Line 29">
            <a:extLst>
              <a:ext uri="{FF2B5EF4-FFF2-40B4-BE49-F238E27FC236}">
                <a16:creationId xmlns:a16="http://schemas.microsoft.com/office/drawing/2014/main" id="{132F913F-0659-4136-97FF-952A44846D9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154238" y="4068763"/>
            <a:ext cx="0" cy="219075"/>
          </a:xfrm>
          <a:prstGeom prst="line">
            <a:avLst/>
          </a:prstGeom>
          <a:noFill/>
          <a:ln w="31750">
            <a:solidFill>
              <a:srgbClr val="60606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Line 30">
            <a:extLst>
              <a:ext uri="{FF2B5EF4-FFF2-40B4-BE49-F238E27FC236}">
                <a16:creationId xmlns:a16="http://schemas.microsoft.com/office/drawing/2014/main" id="{2A60F235-2DEE-45CC-B117-E82668716AF1}"/>
              </a:ext>
            </a:extLst>
          </p:cNvPr>
          <p:cNvSpPr>
            <a:spLocks noChangeShapeType="1"/>
          </p:cNvSpPr>
          <p:nvPr/>
        </p:nvSpPr>
        <p:spPr bwMode="auto">
          <a:xfrm>
            <a:off x="2114551" y="4068763"/>
            <a:ext cx="85725" cy="0"/>
          </a:xfrm>
          <a:prstGeom prst="line">
            <a:avLst/>
          </a:prstGeom>
          <a:noFill/>
          <a:ln w="31750">
            <a:solidFill>
              <a:srgbClr val="60606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6" name="Line 31">
            <a:extLst>
              <a:ext uri="{FF2B5EF4-FFF2-40B4-BE49-F238E27FC236}">
                <a16:creationId xmlns:a16="http://schemas.microsoft.com/office/drawing/2014/main" id="{E5215E48-7294-4D76-8F74-AE986A365F11}"/>
              </a:ext>
            </a:extLst>
          </p:cNvPr>
          <p:cNvSpPr>
            <a:spLocks noChangeShapeType="1"/>
          </p:cNvSpPr>
          <p:nvPr/>
        </p:nvSpPr>
        <p:spPr bwMode="auto">
          <a:xfrm>
            <a:off x="2114551" y="4287838"/>
            <a:ext cx="85725" cy="0"/>
          </a:xfrm>
          <a:prstGeom prst="line">
            <a:avLst/>
          </a:prstGeom>
          <a:noFill/>
          <a:ln w="31750">
            <a:solidFill>
              <a:srgbClr val="60606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7" name="Line 32">
            <a:extLst>
              <a:ext uri="{FF2B5EF4-FFF2-40B4-BE49-F238E27FC236}">
                <a16:creationId xmlns:a16="http://schemas.microsoft.com/office/drawing/2014/main" id="{242559D7-34AF-4D3F-B1FB-89FDFB02B7E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767888" y="1381125"/>
            <a:ext cx="0" cy="561975"/>
          </a:xfrm>
          <a:prstGeom prst="line">
            <a:avLst/>
          </a:prstGeom>
          <a:noFill/>
          <a:ln w="31750">
            <a:solidFill>
              <a:srgbClr val="60606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8" name="Line 33">
            <a:extLst>
              <a:ext uri="{FF2B5EF4-FFF2-40B4-BE49-F238E27FC236}">
                <a16:creationId xmlns:a16="http://schemas.microsoft.com/office/drawing/2014/main" id="{60A8DE3F-5823-416B-8A28-B86A50AAABE8}"/>
              </a:ext>
            </a:extLst>
          </p:cNvPr>
          <p:cNvSpPr>
            <a:spLocks noChangeShapeType="1"/>
          </p:cNvSpPr>
          <p:nvPr/>
        </p:nvSpPr>
        <p:spPr bwMode="auto">
          <a:xfrm>
            <a:off x="9726613" y="1381125"/>
            <a:ext cx="82550" cy="0"/>
          </a:xfrm>
          <a:prstGeom prst="line">
            <a:avLst/>
          </a:prstGeom>
          <a:noFill/>
          <a:ln w="31750">
            <a:solidFill>
              <a:srgbClr val="60606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9" name="Line 34">
            <a:extLst>
              <a:ext uri="{FF2B5EF4-FFF2-40B4-BE49-F238E27FC236}">
                <a16:creationId xmlns:a16="http://schemas.microsoft.com/office/drawing/2014/main" id="{B43853AF-6073-409F-B803-A24F89CCE9C6}"/>
              </a:ext>
            </a:extLst>
          </p:cNvPr>
          <p:cNvSpPr>
            <a:spLocks noChangeShapeType="1"/>
          </p:cNvSpPr>
          <p:nvPr/>
        </p:nvSpPr>
        <p:spPr bwMode="auto">
          <a:xfrm>
            <a:off x="9726613" y="1943100"/>
            <a:ext cx="82550" cy="0"/>
          </a:xfrm>
          <a:prstGeom prst="line">
            <a:avLst/>
          </a:prstGeom>
          <a:noFill/>
          <a:ln w="31750">
            <a:solidFill>
              <a:srgbClr val="60606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0" name="Line 35">
            <a:extLst>
              <a:ext uri="{FF2B5EF4-FFF2-40B4-BE49-F238E27FC236}">
                <a16:creationId xmlns:a16="http://schemas.microsoft.com/office/drawing/2014/main" id="{EB0BF6D6-C94D-48D5-B78F-2ADC85EA369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425826" y="1381125"/>
            <a:ext cx="0" cy="3932238"/>
          </a:xfrm>
          <a:prstGeom prst="line">
            <a:avLst/>
          </a:prstGeom>
          <a:noFill/>
          <a:ln w="31750">
            <a:solidFill>
              <a:srgbClr val="60606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1" name="Line 36">
            <a:extLst>
              <a:ext uri="{FF2B5EF4-FFF2-40B4-BE49-F238E27FC236}">
                <a16:creationId xmlns:a16="http://schemas.microsoft.com/office/drawing/2014/main" id="{F247A063-43B1-4393-AD41-519FCD0513AD}"/>
              </a:ext>
            </a:extLst>
          </p:cNvPr>
          <p:cNvSpPr>
            <a:spLocks noChangeShapeType="1"/>
          </p:cNvSpPr>
          <p:nvPr/>
        </p:nvSpPr>
        <p:spPr bwMode="auto">
          <a:xfrm>
            <a:off x="3379788" y="1381125"/>
            <a:ext cx="87313" cy="0"/>
          </a:xfrm>
          <a:prstGeom prst="line">
            <a:avLst/>
          </a:prstGeom>
          <a:noFill/>
          <a:ln w="31750">
            <a:solidFill>
              <a:srgbClr val="60606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2" name="Line 37">
            <a:extLst>
              <a:ext uri="{FF2B5EF4-FFF2-40B4-BE49-F238E27FC236}">
                <a16:creationId xmlns:a16="http://schemas.microsoft.com/office/drawing/2014/main" id="{FD23D89A-9A92-4982-B6F3-55C380CFE613}"/>
              </a:ext>
            </a:extLst>
          </p:cNvPr>
          <p:cNvSpPr>
            <a:spLocks noChangeShapeType="1"/>
          </p:cNvSpPr>
          <p:nvPr/>
        </p:nvSpPr>
        <p:spPr bwMode="auto">
          <a:xfrm>
            <a:off x="3379788" y="5313363"/>
            <a:ext cx="87313" cy="0"/>
          </a:xfrm>
          <a:prstGeom prst="line">
            <a:avLst/>
          </a:prstGeom>
          <a:noFill/>
          <a:ln w="31750">
            <a:solidFill>
              <a:srgbClr val="60606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" name="Line 38">
            <a:extLst>
              <a:ext uri="{FF2B5EF4-FFF2-40B4-BE49-F238E27FC236}">
                <a16:creationId xmlns:a16="http://schemas.microsoft.com/office/drawing/2014/main" id="{4A907C8A-7234-42F8-ACEE-EF7C7E150D6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692651" y="1943100"/>
            <a:ext cx="0" cy="3370263"/>
          </a:xfrm>
          <a:prstGeom prst="line">
            <a:avLst/>
          </a:prstGeom>
          <a:noFill/>
          <a:ln w="31750">
            <a:solidFill>
              <a:srgbClr val="60606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4" name="Line 39">
            <a:extLst>
              <a:ext uri="{FF2B5EF4-FFF2-40B4-BE49-F238E27FC236}">
                <a16:creationId xmlns:a16="http://schemas.microsoft.com/office/drawing/2014/main" id="{D4D398D5-E112-4DC3-BA8A-78AC083CA411}"/>
              </a:ext>
            </a:extLst>
          </p:cNvPr>
          <p:cNvSpPr>
            <a:spLocks noChangeShapeType="1"/>
          </p:cNvSpPr>
          <p:nvPr/>
        </p:nvSpPr>
        <p:spPr bwMode="auto">
          <a:xfrm>
            <a:off x="4651376" y="1943100"/>
            <a:ext cx="87313" cy="0"/>
          </a:xfrm>
          <a:prstGeom prst="line">
            <a:avLst/>
          </a:prstGeom>
          <a:noFill/>
          <a:ln w="31750">
            <a:solidFill>
              <a:srgbClr val="60606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5" name="Line 40">
            <a:extLst>
              <a:ext uri="{FF2B5EF4-FFF2-40B4-BE49-F238E27FC236}">
                <a16:creationId xmlns:a16="http://schemas.microsoft.com/office/drawing/2014/main" id="{AE48657C-0893-4C68-8BE5-57244D46ED32}"/>
              </a:ext>
            </a:extLst>
          </p:cNvPr>
          <p:cNvSpPr>
            <a:spLocks noChangeShapeType="1"/>
          </p:cNvSpPr>
          <p:nvPr/>
        </p:nvSpPr>
        <p:spPr bwMode="auto">
          <a:xfrm>
            <a:off x="4651376" y="5313363"/>
            <a:ext cx="87313" cy="0"/>
          </a:xfrm>
          <a:prstGeom prst="line">
            <a:avLst/>
          </a:prstGeom>
          <a:noFill/>
          <a:ln w="31750">
            <a:solidFill>
              <a:srgbClr val="60606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6" name="Line 41">
            <a:extLst>
              <a:ext uri="{FF2B5EF4-FFF2-40B4-BE49-F238E27FC236}">
                <a16:creationId xmlns:a16="http://schemas.microsoft.com/office/drawing/2014/main" id="{72B4E743-97B1-451B-AFB8-07A9ED0A5B5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501063" y="1381125"/>
            <a:ext cx="0" cy="1590675"/>
          </a:xfrm>
          <a:prstGeom prst="line">
            <a:avLst/>
          </a:prstGeom>
          <a:noFill/>
          <a:ln w="31750">
            <a:solidFill>
              <a:srgbClr val="60606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7" name="Line 42">
            <a:extLst>
              <a:ext uri="{FF2B5EF4-FFF2-40B4-BE49-F238E27FC236}">
                <a16:creationId xmlns:a16="http://schemas.microsoft.com/office/drawing/2014/main" id="{0AB64E35-6D57-4936-8B35-DCBD58D1C34C}"/>
              </a:ext>
            </a:extLst>
          </p:cNvPr>
          <p:cNvSpPr>
            <a:spLocks noChangeShapeType="1"/>
          </p:cNvSpPr>
          <p:nvPr/>
        </p:nvSpPr>
        <p:spPr bwMode="auto">
          <a:xfrm>
            <a:off x="8455026" y="1381125"/>
            <a:ext cx="87313" cy="0"/>
          </a:xfrm>
          <a:prstGeom prst="line">
            <a:avLst/>
          </a:prstGeom>
          <a:noFill/>
          <a:ln w="31750">
            <a:solidFill>
              <a:srgbClr val="60606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8" name="Line 43">
            <a:extLst>
              <a:ext uri="{FF2B5EF4-FFF2-40B4-BE49-F238E27FC236}">
                <a16:creationId xmlns:a16="http://schemas.microsoft.com/office/drawing/2014/main" id="{082483D6-1A53-4CB2-83AC-FA595A0E192D}"/>
              </a:ext>
            </a:extLst>
          </p:cNvPr>
          <p:cNvSpPr>
            <a:spLocks noChangeShapeType="1"/>
          </p:cNvSpPr>
          <p:nvPr/>
        </p:nvSpPr>
        <p:spPr bwMode="auto">
          <a:xfrm>
            <a:off x="8455026" y="2971800"/>
            <a:ext cx="87313" cy="0"/>
          </a:xfrm>
          <a:prstGeom prst="line">
            <a:avLst/>
          </a:prstGeom>
          <a:noFill/>
          <a:ln w="31750">
            <a:solidFill>
              <a:srgbClr val="60606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9" name="Line 44">
            <a:extLst>
              <a:ext uri="{FF2B5EF4-FFF2-40B4-BE49-F238E27FC236}">
                <a16:creationId xmlns:a16="http://schemas.microsoft.com/office/drawing/2014/main" id="{06EB69FD-9F37-4F01-B63A-9ED2C4D20D8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1037888" y="1381125"/>
            <a:ext cx="0" cy="1576388"/>
          </a:xfrm>
          <a:prstGeom prst="line">
            <a:avLst/>
          </a:prstGeom>
          <a:noFill/>
          <a:ln w="31750">
            <a:solidFill>
              <a:srgbClr val="60606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0" name="Line 45">
            <a:extLst>
              <a:ext uri="{FF2B5EF4-FFF2-40B4-BE49-F238E27FC236}">
                <a16:creationId xmlns:a16="http://schemas.microsoft.com/office/drawing/2014/main" id="{59CB1748-BDA4-485F-88C1-E74854F29BDF}"/>
              </a:ext>
            </a:extLst>
          </p:cNvPr>
          <p:cNvSpPr>
            <a:spLocks noChangeShapeType="1"/>
          </p:cNvSpPr>
          <p:nvPr/>
        </p:nvSpPr>
        <p:spPr bwMode="auto">
          <a:xfrm>
            <a:off x="10991851" y="1381125"/>
            <a:ext cx="87313" cy="0"/>
          </a:xfrm>
          <a:prstGeom prst="line">
            <a:avLst/>
          </a:prstGeom>
          <a:noFill/>
          <a:ln w="31750">
            <a:solidFill>
              <a:srgbClr val="60606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1" name="Line 46">
            <a:extLst>
              <a:ext uri="{FF2B5EF4-FFF2-40B4-BE49-F238E27FC236}">
                <a16:creationId xmlns:a16="http://schemas.microsoft.com/office/drawing/2014/main" id="{FDB2BC54-44F4-4709-A4EC-240829EFBDB8}"/>
              </a:ext>
            </a:extLst>
          </p:cNvPr>
          <p:cNvSpPr>
            <a:spLocks noChangeShapeType="1"/>
          </p:cNvSpPr>
          <p:nvPr/>
        </p:nvSpPr>
        <p:spPr bwMode="auto">
          <a:xfrm>
            <a:off x="10991851" y="2957512"/>
            <a:ext cx="87313" cy="0"/>
          </a:xfrm>
          <a:prstGeom prst="line">
            <a:avLst/>
          </a:prstGeom>
          <a:noFill/>
          <a:ln w="31750">
            <a:solidFill>
              <a:srgbClr val="60606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" name="Line 47">
            <a:extLst>
              <a:ext uri="{FF2B5EF4-FFF2-40B4-BE49-F238E27FC236}">
                <a16:creationId xmlns:a16="http://schemas.microsoft.com/office/drawing/2014/main" id="{6D5DF802-117F-408A-B1DB-6A1ED613303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229476" y="1381125"/>
            <a:ext cx="0" cy="3932238"/>
          </a:xfrm>
          <a:prstGeom prst="line">
            <a:avLst/>
          </a:prstGeom>
          <a:noFill/>
          <a:ln w="31750">
            <a:solidFill>
              <a:srgbClr val="60606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3" name="Line 48">
            <a:extLst>
              <a:ext uri="{FF2B5EF4-FFF2-40B4-BE49-F238E27FC236}">
                <a16:creationId xmlns:a16="http://schemas.microsoft.com/office/drawing/2014/main" id="{AA7C5177-4275-4BCD-953A-B062EFFCFA39}"/>
              </a:ext>
            </a:extLst>
          </p:cNvPr>
          <p:cNvSpPr>
            <a:spLocks noChangeShapeType="1"/>
          </p:cNvSpPr>
          <p:nvPr/>
        </p:nvSpPr>
        <p:spPr bwMode="auto">
          <a:xfrm>
            <a:off x="7188201" y="1381125"/>
            <a:ext cx="87313" cy="0"/>
          </a:xfrm>
          <a:prstGeom prst="line">
            <a:avLst/>
          </a:prstGeom>
          <a:noFill/>
          <a:ln w="31750">
            <a:solidFill>
              <a:srgbClr val="60606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4" name="Line 49">
            <a:extLst>
              <a:ext uri="{FF2B5EF4-FFF2-40B4-BE49-F238E27FC236}">
                <a16:creationId xmlns:a16="http://schemas.microsoft.com/office/drawing/2014/main" id="{A9066359-A0B2-4D23-8662-8FE0E2381794}"/>
              </a:ext>
            </a:extLst>
          </p:cNvPr>
          <p:cNvSpPr>
            <a:spLocks noChangeShapeType="1"/>
          </p:cNvSpPr>
          <p:nvPr/>
        </p:nvSpPr>
        <p:spPr bwMode="auto">
          <a:xfrm>
            <a:off x="7188201" y="5313363"/>
            <a:ext cx="87313" cy="0"/>
          </a:xfrm>
          <a:prstGeom prst="line">
            <a:avLst/>
          </a:prstGeom>
          <a:noFill/>
          <a:ln w="31750">
            <a:solidFill>
              <a:srgbClr val="60606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5" name="Line 50">
            <a:extLst>
              <a:ext uri="{FF2B5EF4-FFF2-40B4-BE49-F238E27FC236}">
                <a16:creationId xmlns:a16="http://schemas.microsoft.com/office/drawing/2014/main" id="{17341350-AD2D-4664-A789-3C19E833069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962651" y="4119563"/>
            <a:ext cx="0" cy="204788"/>
          </a:xfrm>
          <a:prstGeom prst="line">
            <a:avLst/>
          </a:prstGeom>
          <a:noFill/>
          <a:ln w="31750">
            <a:solidFill>
              <a:srgbClr val="60606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7" name="Line 51">
            <a:extLst>
              <a:ext uri="{FF2B5EF4-FFF2-40B4-BE49-F238E27FC236}">
                <a16:creationId xmlns:a16="http://schemas.microsoft.com/office/drawing/2014/main" id="{7A97931E-257B-4EC6-B069-BD2DE7E707EA}"/>
              </a:ext>
            </a:extLst>
          </p:cNvPr>
          <p:cNvSpPr>
            <a:spLocks noChangeShapeType="1"/>
          </p:cNvSpPr>
          <p:nvPr/>
        </p:nvSpPr>
        <p:spPr bwMode="auto">
          <a:xfrm>
            <a:off x="5918201" y="4119563"/>
            <a:ext cx="85725" cy="0"/>
          </a:xfrm>
          <a:prstGeom prst="line">
            <a:avLst/>
          </a:prstGeom>
          <a:noFill/>
          <a:ln w="31750">
            <a:solidFill>
              <a:srgbClr val="60606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8" name="Line 52">
            <a:extLst>
              <a:ext uri="{FF2B5EF4-FFF2-40B4-BE49-F238E27FC236}">
                <a16:creationId xmlns:a16="http://schemas.microsoft.com/office/drawing/2014/main" id="{8BA24016-DF86-4EAD-8E9C-2751642FEE24}"/>
              </a:ext>
            </a:extLst>
          </p:cNvPr>
          <p:cNvSpPr>
            <a:spLocks noChangeShapeType="1"/>
          </p:cNvSpPr>
          <p:nvPr/>
        </p:nvSpPr>
        <p:spPr bwMode="auto">
          <a:xfrm>
            <a:off x="5918201" y="4324350"/>
            <a:ext cx="85725" cy="0"/>
          </a:xfrm>
          <a:prstGeom prst="line">
            <a:avLst/>
          </a:prstGeom>
          <a:noFill/>
          <a:ln w="31750">
            <a:solidFill>
              <a:srgbClr val="60606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9" name="Line 53">
            <a:extLst>
              <a:ext uri="{FF2B5EF4-FFF2-40B4-BE49-F238E27FC236}">
                <a16:creationId xmlns:a16="http://schemas.microsoft.com/office/drawing/2014/main" id="{4A9D3AD4-716D-48D7-89F4-998FF7F8D5C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752601" y="1230312"/>
            <a:ext cx="0" cy="4233863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0" name="Line 54">
            <a:extLst>
              <a:ext uri="{FF2B5EF4-FFF2-40B4-BE49-F238E27FC236}">
                <a16:creationId xmlns:a16="http://schemas.microsoft.com/office/drawing/2014/main" id="{E64BCE60-47E0-4567-8E80-70B11DD4FE0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5313363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1" name="Rectangle 55">
            <a:extLst>
              <a:ext uri="{FF2B5EF4-FFF2-40B4-BE49-F238E27FC236}">
                <a16:creationId xmlns:a16="http://schemas.microsoft.com/office/drawing/2014/main" id="{00DEA021-F893-484C-962B-E304D5F61F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9838" y="5180013"/>
            <a:ext cx="493713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&lt;-1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2" name="Line 56">
            <a:extLst>
              <a:ext uri="{FF2B5EF4-FFF2-40B4-BE49-F238E27FC236}">
                <a16:creationId xmlns:a16="http://schemas.microsoft.com/office/drawing/2014/main" id="{22A84A74-38C5-41CB-8B58-825872E5A06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474980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3" name="Rectangle 57">
            <a:extLst>
              <a:ext uri="{FF2B5EF4-FFF2-40B4-BE49-F238E27FC236}">
                <a16:creationId xmlns:a16="http://schemas.microsoft.com/office/drawing/2014/main" id="{B626EBC2-D476-445F-83D1-E32EF4AEE3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4618038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4" name="Line 58">
            <a:extLst>
              <a:ext uri="{FF2B5EF4-FFF2-40B4-BE49-F238E27FC236}">
                <a16:creationId xmlns:a16="http://schemas.microsoft.com/office/drawing/2014/main" id="{20B87AF6-8366-4A2C-A28C-288DD57250D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4187825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5" name="Rectangle 59">
            <a:extLst>
              <a:ext uri="{FF2B5EF4-FFF2-40B4-BE49-F238E27FC236}">
                <a16:creationId xmlns:a16="http://schemas.microsoft.com/office/drawing/2014/main" id="{B9EB3560-86AE-4FB7-BC6D-89ED92112E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4056063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6" name="Line 60">
            <a:extLst>
              <a:ext uri="{FF2B5EF4-FFF2-40B4-BE49-F238E27FC236}">
                <a16:creationId xmlns:a16="http://schemas.microsoft.com/office/drawing/2014/main" id="{740DC98C-C598-4993-8873-10F623722C1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362585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7" name="Rectangle 61">
            <a:extLst>
              <a:ext uri="{FF2B5EF4-FFF2-40B4-BE49-F238E27FC236}">
                <a16:creationId xmlns:a16="http://schemas.microsoft.com/office/drawing/2014/main" id="{44A589E2-DD76-4CBD-8F37-CC186D5856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349250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2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20" name="Line 62">
            <a:extLst>
              <a:ext uri="{FF2B5EF4-FFF2-40B4-BE49-F238E27FC236}">
                <a16:creationId xmlns:a16="http://schemas.microsoft.com/office/drawing/2014/main" id="{5FD88B7B-C3BC-4AEE-B7D6-47A4492E7AF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3063875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1" name="Rectangle 63">
            <a:extLst>
              <a:ext uri="{FF2B5EF4-FFF2-40B4-BE49-F238E27FC236}">
                <a16:creationId xmlns:a16="http://schemas.microsoft.com/office/drawing/2014/main" id="{C5363EB6-C342-40E3-A67B-D9B6F210F9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2930525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3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22" name="Line 64">
            <a:extLst>
              <a:ext uri="{FF2B5EF4-FFF2-40B4-BE49-F238E27FC236}">
                <a16:creationId xmlns:a16="http://schemas.microsoft.com/office/drawing/2014/main" id="{C47F6126-D268-470E-B651-A0BC724F7E3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2505075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3" name="Rectangle 65">
            <a:extLst>
              <a:ext uri="{FF2B5EF4-FFF2-40B4-BE49-F238E27FC236}">
                <a16:creationId xmlns:a16="http://schemas.microsoft.com/office/drawing/2014/main" id="{F5248614-79B2-4E7C-A69D-2D6F8A5800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8438" y="2368550"/>
            <a:ext cx="255588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4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32" name="Line 66">
            <a:extLst>
              <a:ext uri="{FF2B5EF4-FFF2-40B4-BE49-F238E27FC236}">
                <a16:creationId xmlns:a16="http://schemas.microsoft.com/office/drawing/2014/main" id="{AD732BA9-5937-4724-AF4F-721E5490DB6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1943100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3" name="Rectangle 67">
            <a:extLst>
              <a:ext uri="{FF2B5EF4-FFF2-40B4-BE49-F238E27FC236}">
                <a16:creationId xmlns:a16="http://schemas.microsoft.com/office/drawing/2014/main" id="{7F765DEE-1F69-420D-8C66-E50F57AACD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2388" y="1806575"/>
            <a:ext cx="40640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&gt;5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34" name="Line 68">
            <a:extLst>
              <a:ext uri="{FF2B5EF4-FFF2-40B4-BE49-F238E27FC236}">
                <a16:creationId xmlns:a16="http://schemas.microsoft.com/office/drawing/2014/main" id="{C4AD4949-2C9A-47B4-8223-80E6610DF88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57351" y="1381125"/>
            <a:ext cx="95250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6" name="Rectangle 70">
            <a:extLst>
              <a:ext uri="{FF2B5EF4-FFF2-40B4-BE49-F238E27FC236}">
                <a16:creationId xmlns:a16="http://schemas.microsoft.com/office/drawing/2014/main" id="{E2B68E61-B18A-426A-8AE9-C95E0EFB71DA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523875" y="3108325"/>
            <a:ext cx="822325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MVPF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37" name="Line 71">
            <a:extLst>
              <a:ext uri="{FF2B5EF4-FFF2-40B4-BE49-F238E27FC236}">
                <a16:creationId xmlns:a16="http://schemas.microsoft.com/office/drawing/2014/main" id="{0FB42DE5-BFDB-4D99-9AB0-674874034D61}"/>
              </a:ext>
            </a:extLst>
          </p:cNvPr>
          <p:cNvSpPr>
            <a:spLocks noChangeShapeType="1"/>
          </p:cNvSpPr>
          <p:nvPr/>
        </p:nvSpPr>
        <p:spPr bwMode="auto">
          <a:xfrm>
            <a:off x="1752601" y="5464175"/>
            <a:ext cx="9688513" cy="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8" name="Line 72">
            <a:extLst>
              <a:ext uri="{FF2B5EF4-FFF2-40B4-BE49-F238E27FC236}">
                <a16:creationId xmlns:a16="http://schemas.microsoft.com/office/drawing/2014/main" id="{A307EAAB-DCF1-4896-AC5E-63CC3120A340}"/>
              </a:ext>
            </a:extLst>
          </p:cNvPr>
          <p:cNvSpPr>
            <a:spLocks noChangeShapeType="1"/>
          </p:cNvSpPr>
          <p:nvPr/>
        </p:nvSpPr>
        <p:spPr bwMode="auto">
          <a:xfrm>
            <a:off x="2154238" y="5464175"/>
            <a:ext cx="0" cy="9525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9" name="Rectangle 73">
            <a:extLst>
              <a:ext uri="{FF2B5EF4-FFF2-40B4-BE49-F238E27FC236}">
                <a16:creationId xmlns:a16="http://schemas.microsoft.com/office/drawing/2014/main" id="{48C70250-2024-4E1B-965B-57CC7E7F15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36763" y="5605463"/>
            <a:ext cx="3429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No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40" name="Rectangle 74">
            <a:extLst>
              <a:ext uri="{FF2B5EF4-FFF2-40B4-BE49-F238E27FC236}">
                <a16:creationId xmlns:a16="http://schemas.microsoft.com/office/drawing/2014/main" id="{F75CD591-CC64-4116-BEA4-54FF2C2C3D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6901" y="5797550"/>
            <a:ext cx="6953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Impact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41" name="Line 75">
            <a:extLst>
              <a:ext uri="{FF2B5EF4-FFF2-40B4-BE49-F238E27FC236}">
                <a16:creationId xmlns:a16="http://schemas.microsoft.com/office/drawing/2014/main" id="{B281A89D-B2EB-4389-A87B-39DDB6F5BA15}"/>
              </a:ext>
            </a:extLst>
          </p:cNvPr>
          <p:cNvSpPr>
            <a:spLocks noChangeShapeType="1"/>
          </p:cNvSpPr>
          <p:nvPr/>
        </p:nvSpPr>
        <p:spPr bwMode="auto">
          <a:xfrm>
            <a:off x="3425826" y="5464175"/>
            <a:ext cx="0" cy="9525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2" name="Rectangle 76">
            <a:extLst>
              <a:ext uri="{FF2B5EF4-FFF2-40B4-BE49-F238E27FC236}">
                <a16:creationId xmlns:a16="http://schemas.microsoft.com/office/drawing/2014/main" id="{475E3596-33A0-40C6-8377-107178B3B3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2588" y="5605463"/>
            <a:ext cx="113347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Bastian and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43" name="Rectangle 77">
            <a:extLst>
              <a:ext uri="{FF2B5EF4-FFF2-40B4-BE49-F238E27FC236}">
                <a16:creationId xmlns:a16="http://schemas.microsoft.com/office/drawing/2014/main" id="{52BF1E51-A37E-4359-9736-F9E5924FE9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7351" y="5797550"/>
            <a:ext cx="112871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Michelmore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44" name="Rectangle 78">
            <a:extLst>
              <a:ext uri="{FF2B5EF4-FFF2-40B4-BE49-F238E27FC236}">
                <a16:creationId xmlns:a16="http://schemas.microsoft.com/office/drawing/2014/main" id="{A587292F-A7F5-4A79-9DB8-DF7EBDF811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1188" y="5989638"/>
            <a:ext cx="66357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(2018)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45" name="Rectangle 79">
            <a:extLst>
              <a:ext uri="{FF2B5EF4-FFF2-40B4-BE49-F238E27FC236}">
                <a16:creationId xmlns:a16="http://schemas.microsoft.com/office/drawing/2014/main" id="{06EDF5F1-E616-4746-89B9-6DCB1B9A17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95613" y="6176963"/>
            <a:ext cx="9874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[Earnings]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46" name="Line 80">
            <a:extLst>
              <a:ext uri="{FF2B5EF4-FFF2-40B4-BE49-F238E27FC236}">
                <a16:creationId xmlns:a16="http://schemas.microsoft.com/office/drawing/2014/main" id="{1F79715E-951A-407E-9BC2-6E0468A6B133}"/>
              </a:ext>
            </a:extLst>
          </p:cNvPr>
          <p:cNvSpPr>
            <a:spLocks noChangeShapeType="1"/>
          </p:cNvSpPr>
          <p:nvPr/>
        </p:nvSpPr>
        <p:spPr bwMode="auto">
          <a:xfrm>
            <a:off x="8501063" y="5464175"/>
            <a:ext cx="0" cy="9525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7" name="Rectangle 81">
            <a:extLst>
              <a:ext uri="{FF2B5EF4-FFF2-40B4-BE49-F238E27FC236}">
                <a16:creationId xmlns:a16="http://schemas.microsoft.com/office/drawing/2014/main" id="{1F2F072B-6D54-4F15-90A8-DFF317A674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16888" y="5605463"/>
            <a:ext cx="8826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Dahl and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48" name="Rectangle 82">
            <a:extLst>
              <a:ext uri="{FF2B5EF4-FFF2-40B4-BE49-F238E27FC236}">
                <a16:creationId xmlns:a16="http://schemas.microsoft.com/office/drawing/2014/main" id="{E2D60066-A155-44D5-9A53-A4E728A2B8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8163" y="5797550"/>
            <a:ext cx="80486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Lochner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49" name="Rectangle 83">
            <a:extLst>
              <a:ext uri="{FF2B5EF4-FFF2-40B4-BE49-F238E27FC236}">
                <a16:creationId xmlns:a16="http://schemas.microsoft.com/office/drawing/2014/main" id="{BCF4D7B1-E1DE-4D1B-A5B2-DB3C0E4F7C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6426" y="5989638"/>
            <a:ext cx="66357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(2018)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0" name="Rectangle 84">
            <a:extLst>
              <a:ext uri="{FF2B5EF4-FFF2-40B4-BE49-F238E27FC236}">
                <a16:creationId xmlns:a16="http://schemas.microsoft.com/office/drawing/2014/main" id="{D616D9EA-5803-4517-9FC3-7C1B5D2664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56551" y="6176963"/>
            <a:ext cx="12255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[Test scores]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1" name="Line 85">
            <a:extLst>
              <a:ext uri="{FF2B5EF4-FFF2-40B4-BE49-F238E27FC236}">
                <a16:creationId xmlns:a16="http://schemas.microsoft.com/office/drawing/2014/main" id="{6955232C-2126-482D-BCC6-F33578AE047D}"/>
              </a:ext>
            </a:extLst>
          </p:cNvPr>
          <p:cNvSpPr>
            <a:spLocks noChangeShapeType="1"/>
          </p:cNvSpPr>
          <p:nvPr/>
        </p:nvSpPr>
        <p:spPr bwMode="auto">
          <a:xfrm>
            <a:off x="9767888" y="5464175"/>
            <a:ext cx="0" cy="9525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24" name="Rectangle 86">
            <a:extLst>
              <a:ext uri="{FF2B5EF4-FFF2-40B4-BE49-F238E27FC236}">
                <a16:creationId xmlns:a16="http://schemas.microsoft.com/office/drawing/2014/main" id="{E6F7C9C7-9282-4967-AFE5-443D4C3C94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71038" y="5605463"/>
            <a:ext cx="50323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CFR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25" name="Rectangle 87">
            <a:extLst>
              <a:ext uri="{FF2B5EF4-FFF2-40B4-BE49-F238E27FC236}">
                <a16:creationId xmlns:a16="http://schemas.microsoft.com/office/drawing/2014/main" id="{4DD08C02-72F0-47E3-AE73-A5323CBE63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93251" y="5797550"/>
            <a:ext cx="66357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(2011)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26" name="Rectangle 88">
            <a:extLst>
              <a:ext uri="{FF2B5EF4-FFF2-40B4-BE49-F238E27FC236}">
                <a16:creationId xmlns:a16="http://schemas.microsoft.com/office/drawing/2014/main" id="{BD90C637-37BE-460C-98F0-F305E65D86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23376" y="5989638"/>
            <a:ext cx="12255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[Test scores]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27" name="Line 89">
            <a:extLst>
              <a:ext uri="{FF2B5EF4-FFF2-40B4-BE49-F238E27FC236}">
                <a16:creationId xmlns:a16="http://schemas.microsoft.com/office/drawing/2014/main" id="{39A3BD93-697A-4A61-A03C-3EB27FEA4DC9}"/>
              </a:ext>
            </a:extLst>
          </p:cNvPr>
          <p:cNvSpPr>
            <a:spLocks noChangeShapeType="1"/>
          </p:cNvSpPr>
          <p:nvPr/>
        </p:nvSpPr>
        <p:spPr bwMode="auto">
          <a:xfrm>
            <a:off x="11037888" y="5464175"/>
            <a:ext cx="0" cy="9525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28" name="Rectangle 90">
            <a:extLst>
              <a:ext uri="{FF2B5EF4-FFF2-40B4-BE49-F238E27FC236}">
                <a16:creationId xmlns:a16="http://schemas.microsoft.com/office/drawing/2014/main" id="{B03A607D-4F60-412A-8E77-40F3C5F3EF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72763" y="5605463"/>
            <a:ext cx="83661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Maxfield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29" name="Rectangle 91">
            <a:extLst>
              <a:ext uri="{FF2B5EF4-FFF2-40B4-BE49-F238E27FC236}">
                <a16:creationId xmlns:a16="http://schemas.microsoft.com/office/drawing/2014/main" id="{BAF8B560-CB63-4E9E-82E1-96C4F8AB32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63251" y="5797550"/>
            <a:ext cx="66357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(2013)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30" name="Rectangle 92">
            <a:extLst>
              <a:ext uri="{FF2B5EF4-FFF2-40B4-BE49-F238E27FC236}">
                <a16:creationId xmlns:a16="http://schemas.microsoft.com/office/drawing/2014/main" id="{399D44F6-0F15-4960-BF08-0BD5B378EC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94963" y="5989638"/>
            <a:ext cx="12255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[Test scores]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31" name="Line 93">
            <a:extLst>
              <a:ext uri="{FF2B5EF4-FFF2-40B4-BE49-F238E27FC236}">
                <a16:creationId xmlns:a16="http://schemas.microsoft.com/office/drawing/2014/main" id="{229516F7-64F0-4006-9591-A25A79E22C19}"/>
              </a:ext>
            </a:extLst>
          </p:cNvPr>
          <p:cNvSpPr>
            <a:spLocks noChangeShapeType="1"/>
          </p:cNvSpPr>
          <p:nvPr/>
        </p:nvSpPr>
        <p:spPr bwMode="auto">
          <a:xfrm>
            <a:off x="7229476" y="5464175"/>
            <a:ext cx="0" cy="9525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32" name="Rectangle 94">
            <a:extLst>
              <a:ext uri="{FF2B5EF4-FFF2-40B4-BE49-F238E27FC236}">
                <a16:creationId xmlns:a16="http://schemas.microsoft.com/office/drawing/2014/main" id="{AB6E5E50-B202-4509-B139-1131F3CBAA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62751" y="5605463"/>
            <a:ext cx="10604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Manoli and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33" name="Rectangle 95">
            <a:extLst>
              <a:ext uri="{FF2B5EF4-FFF2-40B4-BE49-F238E27FC236}">
                <a16:creationId xmlns:a16="http://schemas.microsoft.com/office/drawing/2014/main" id="{62B404AB-505F-49B5-9BF3-C937C2A22C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48451" y="5797550"/>
            <a:ext cx="130333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Turner (2018)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34" name="Rectangle 96">
            <a:extLst>
              <a:ext uri="{FF2B5EF4-FFF2-40B4-BE49-F238E27FC236}">
                <a16:creationId xmlns:a16="http://schemas.microsoft.com/office/drawing/2014/main" id="{60B0D985-C700-492A-AE1E-876AB48242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0063" y="5989638"/>
            <a:ext cx="87788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[College]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35" name="Line 97">
            <a:extLst>
              <a:ext uri="{FF2B5EF4-FFF2-40B4-BE49-F238E27FC236}">
                <a16:creationId xmlns:a16="http://schemas.microsoft.com/office/drawing/2014/main" id="{6A5A4747-9269-4A6D-BFBB-4D5CD6677AD2}"/>
              </a:ext>
            </a:extLst>
          </p:cNvPr>
          <p:cNvSpPr>
            <a:spLocks noChangeShapeType="1"/>
          </p:cNvSpPr>
          <p:nvPr/>
        </p:nvSpPr>
        <p:spPr bwMode="auto">
          <a:xfrm>
            <a:off x="5962651" y="5464175"/>
            <a:ext cx="0" cy="9525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36" name="Rectangle 98">
            <a:extLst>
              <a:ext uri="{FF2B5EF4-FFF2-40B4-BE49-F238E27FC236}">
                <a16:creationId xmlns:a16="http://schemas.microsoft.com/office/drawing/2014/main" id="{4083D514-9844-4CB8-9713-0EB2AE2708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65763" y="5605463"/>
            <a:ext cx="112871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Michelmore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37" name="Rectangle 99">
            <a:extLst>
              <a:ext uri="{FF2B5EF4-FFF2-40B4-BE49-F238E27FC236}">
                <a16:creationId xmlns:a16="http://schemas.microsoft.com/office/drawing/2014/main" id="{747E1EE7-D236-449D-B3C3-9299DD0A7E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9601" y="5797550"/>
            <a:ext cx="66357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(2018)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38" name="Rectangle 100">
            <a:extLst>
              <a:ext uri="{FF2B5EF4-FFF2-40B4-BE49-F238E27FC236}">
                <a16:creationId xmlns:a16="http://schemas.microsoft.com/office/drawing/2014/main" id="{6EB713E3-0827-4B3B-8586-F6E34847F5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83238" y="5989638"/>
            <a:ext cx="87788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[College]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39" name="Line 101">
            <a:extLst>
              <a:ext uri="{FF2B5EF4-FFF2-40B4-BE49-F238E27FC236}">
                <a16:creationId xmlns:a16="http://schemas.microsoft.com/office/drawing/2014/main" id="{FD5B7BAA-5B3F-40F7-B999-DA11A2500522}"/>
              </a:ext>
            </a:extLst>
          </p:cNvPr>
          <p:cNvSpPr>
            <a:spLocks noChangeShapeType="1"/>
          </p:cNvSpPr>
          <p:nvPr/>
        </p:nvSpPr>
        <p:spPr bwMode="auto">
          <a:xfrm>
            <a:off x="4692651" y="5464175"/>
            <a:ext cx="0" cy="95250"/>
          </a:xfrm>
          <a:prstGeom prst="line">
            <a:avLst/>
          </a:prstGeom>
          <a:noFill/>
          <a:ln w="19050">
            <a:solidFill>
              <a:srgbClr val="80808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0" name="Rectangle 102">
            <a:extLst>
              <a:ext uri="{FF2B5EF4-FFF2-40B4-BE49-F238E27FC236}">
                <a16:creationId xmlns:a16="http://schemas.microsoft.com/office/drawing/2014/main" id="{3272FE6E-3ABC-4EA8-BCB1-5824180ABC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89413" y="5605463"/>
            <a:ext cx="113347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Bastian and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41" name="Rectangle 103">
            <a:extLst>
              <a:ext uri="{FF2B5EF4-FFF2-40B4-BE49-F238E27FC236}">
                <a16:creationId xmlns:a16="http://schemas.microsoft.com/office/drawing/2014/main" id="{CCBB318D-CAF4-43E7-98AD-3DACCE4016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94176" y="5797550"/>
            <a:ext cx="112871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Michelmore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42" name="Rectangle 104">
            <a:extLst>
              <a:ext uri="{FF2B5EF4-FFF2-40B4-BE49-F238E27FC236}">
                <a16:creationId xmlns:a16="http://schemas.microsoft.com/office/drawing/2014/main" id="{8F7DCE10-3540-4AE0-8031-C0B693822F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18013" y="5989638"/>
            <a:ext cx="66357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(2018)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43" name="Rectangle 105">
            <a:extLst>
              <a:ext uri="{FF2B5EF4-FFF2-40B4-BE49-F238E27FC236}">
                <a16:creationId xmlns:a16="http://schemas.microsoft.com/office/drawing/2014/main" id="{88A4FF74-1DC5-4B5F-9AC7-4F1EE04B79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3238" y="6176963"/>
            <a:ext cx="87788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>
                <a:ln>
                  <a:noFill/>
                </a:ln>
                <a:solidFill>
                  <a:srgbClr val="808080"/>
                </a:solidFill>
                <a:effectLst/>
                <a:latin typeface="Arial" panose="020B0604020202020204" pitchFamily="34" charset="0"/>
              </a:rPr>
              <a:t>[College]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44" name="Rectangle 106">
            <a:extLst>
              <a:ext uri="{FF2B5EF4-FFF2-40B4-BE49-F238E27FC236}">
                <a16:creationId xmlns:a16="http://schemas.microsoft.com/office/drawing/2014/main" id="{5FEC0029-E05E-4907-A2C3-0AA520D1CA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2401" y="444500"/>
            <a:ext cx="48418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300" b="0" i="0" u="none" strike="noStrike" cap="none" normalizeH="0" baseline="0">
                <a:ln>
                  <a:noFill/>
                </a:ln>
                <a:solidFill>
                  <a:srgbClr val="1E2D53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224" name="Group 223">
            <a:extLst>
              <a:ext uri="{FF2B5EF4-FFF2-40B4-BE49-F238E27FC236}">
                <a16:creationId xmlns:a16="http://schemas.microsoft.com/office/drawing/2014/main" id="{F469EC38-90D4-4696-A762-D5E6F4D1DC2D}"/>
              </a:ext>
            </a:extLst>
          </p:cNvPr>
          <p:cNvGrpSpPr/>
          <p:nvPr/>
        </p:nvGrpSpPr>
        <p:grpSpPr>
          <a:xfrm>
            <a:off x="1433119" y="1242217"/>
            <a:ext cx="589755" cy="549276"/>
            <a:chOff x="1431926" y="1243012"/>
            <a:chExt cx="589755" cy="549276"/>
          </a:xfrm>
        </p:grpSpPr>
        <p:grpSp>
          <p:nvGrpSpPr>
            <p:cNvPr id="225" name="Group 224">
              <a:extLst>
                <a:ext uri="{FF2B5EF4-FFF2-40B4-BE49-F238E27FC236}">
                  <a16:creationId xmlns:a16="http://schemas.microsoft.com/office/drawing/2014/main" id="{1E6F22DE-D1EF-4800-808B-137DD5A8E3A7}"/>
                </a:ext>
              </a:extLst>
            </p:cNvPr>
            <p:cNvGrpSpPr/>
            <p:nvPr/>
          </p:nvGrpSpPr>
          <p:grpSpPr>
            <a:xfrm>
              <a:off x="1431926" y="1243012"/>
              <a:ext cx="318293" cy="422579"/>
              <a:chOff x="1431926" y="1243012"/>
              <a:chExt cx="318293" cy="422579"/>
            </a:xfrm>
          </p:grpSpPr>
          <p:sp>
            <p:nvSpPr>
              <p:cNvPr id="230" name="Rectangle 35">
                <a:extLst>
                  <a:ext uri="{FF2B5EF4-FFF2-40B4-BE49-F238E27FC236}">
                    <a16:creationId xmlns:a16="http://schemas.microsoft.com/office/drawing/2014/main" id="{21468ED0-ED75-4791-8B2D-DFEFF708218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31926" y="1243012"/>
                <a:ext cx="165100" cy="2762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lang="en-US" dirty="0">
                    <a:solidFill>
                      <a:srgbClr val="808080"/>
                    </a:solidFill>
                  </a:rPr>
                  <a:t>∞</a:t>
                </a:r>
                <a:endParaRPr kumimoji="0" lang="en-US" altLang="en-US" sz="1800" b="0" i="0" u="none" strike="noStrike" cap="none" normalizeH="0" baseline="0" dirty="0">
                  <a:ln>
                    <a:noFill/>
                  </a:ln>
                  <a:solidFill>
                    <a:srgbClr val="808080"/>
                  </a:solidFill>
                  <a:effectLst/>
                </a:endParaRPr>
              </a:p>
            </p:txBody>
          </p:sp>
          <p:cxnSp>
            <p:nvCxnSpPr>
              <p:cNvPr id="231" name="Straight Connector 230">
                <a:extLst>
                  <a:ext uri="{FF2B5EF4-FFF2-40B4-BE49-F238E27FC236}">
                    <a16:creationId xmlns:a16="http://schemas.microsoft.com/office/drawing/2014/main" id="{A4BD5FFC-BFD6-4D00-AA4A-190F07CD54F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750219" y="1605265"/>
                <a:ext cx="0" cy="60326"/>
              </a:xfrm>
              <a:prstGeom prst="lin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26" name="Group 225">
              <a:extLst>
                <a:ext uri="{FF2B5EF4-FFF2-40B4-BE49-F238E27FC236}">
                  <a16:creationId xmlns:a16="http://schemas.microsoft.com/office/drawing/2014/main" id="{99098A50-3CF6-4F6B-AEDD-6BFA0329F6E9}"/>
                </a:ext>
              </a:extLst>
            </p:cNvPr>
            <p:cNvGrpSpPr/>
            <p:nvPr/>
          </p:nvGrpSpPr>
          <p:grpSpPr>
            <a:xfrm>
              <a:off x="1493043" y="1508682"/>
              <a:ext cx="528638" cy="283606"/>
              <a:chOff x="1493043" y="1508682"/>
              <a:chExt cx="528638" cy="283606"/>
            </a:xfrm>
          </p:grpSpPr>
          <p:sp>
            <p:nvSpPr>
              <p:cNvPr id="227" name="Rectangle 226">
                <a:extLst>
                  <a:ext uri="{FF2B5EF4-FFF2-40B4-BE49-F238E27FC236}">
                    <a16:creationId xmlns:a16="http://schemas.microsoft.com/office/drawing/2014/main" id="{B51D62AD-A369-4562-BDA3-C257952ED550}"/>
                  </a:ext>
                </a:extLst>
              </p:cNvPr>
              <p:cNvSpPr/>
              <p:nvPr/>
            </p:nvSpPr>
            <p:spPr>
              <a:xfrm>
                <a:off x="1493043" y="1508682"/>
                <a:ext cx="528638" cy="28360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28" name="Straight Connector 227">
                <a:extLst>
                  <a:ext uri="{FF2B5EF4-FFF2-40B4-BE49-F238E27FC236}">
                    <a16:creationId xmlns:a16="http://schemas.microsoft.com/office/drawing/2014/main" id="{B77334A3-954E-4BE5-9146-F3F5BE67D410}"/>
                  </a:ext>
                </a:extLst>
              </p:cNvPr>
              <p:cNvCxnSpPr/>
              <p:nvPr/>
            </p:nvCxnSpPr>
            <p:spPr>
              <a:xfrm flipV="1">
                <a:off x="1666876" y="1564011"/>
                <a:ext cx="166687" cy="83364"/>
              </a:xfrm>
              <a:prstGeom prst="line">
                <a:avLst/>
              </a:prstGeom>
              <a:ln w="19050">
                <a:solidFill>
                  <a:srgbClr val="80808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9" name="Straight Connector 228">
                <a:extLst>
                  <a:ext uri="{FF2B5EF4-FFF2-40B4-BE49-F238E27FC236}">
                    <a16:creationId xmlns:a16="http://schemas.microsoft.com/office/drawing/2014/main" id="{CAAF706A-3AE6-4CBE-8B8E-B8245EE26CBA}"/>
                  </a:ext>
                </a:extLst>
              </p:cNvPr>
              <p:cNvCxnSpPr/>
              <p:nvPr/>
            </p:nvCxnSpPr>
            <p:spPr>
              <a:xfrm flipV="1">
                <a:off x="1666876" y="1629871"/>
                <a:ext cx="166687" cy="83364"/>
              </a:xfrm>
              <a:prstGeom prst="line">
                <a:avLst/>
              </a:prstGeom>
              <a:ln w="19050">
                <a:solidFill>
                  <a:srgbClr val="80808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35931359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592427" y="90714"/>
            <a:ext cx="11075831" cy="1020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rgbClr val="002060"/>
                </a:solidFill>
                <a:ea typeface="ＭＳ Ｐゴシック" pitchFamily="34" charset="-128"/>
              </a:rPr>
              <a:t>EITC Papers</a:t>
            </a:r>
          </a:p>
        </p:txBody>
      </p:sp>
      <p:pic>
        <p:nvPicPr>
          <p:cNvPr id="9" name="Picture 8" descr="Chart, line chart&#10;&#10;Description automatically generated">
            <a:extLst>
              <a:ext uri="{FF2B5EF4-FFF2-40B4-BE49-F238E27FC236}">
                <a16:creationId xmlns:a16="http://schemas.microsoft.com/office/drawing/2014/main" id="{1BFACB5D-683E-4F48-B235-AADE36020F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44" y="396240"/>
            <a:ext cx="11992520" cy="605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02033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omputer&#10;&#10;Description automatically generated with medium confidence">
            <a:extLst>
              <a:ext uri="{FF2B5EF4-FFF2-40B4-BE49-F238E27FC236}">
                <a16:creationId xmlns:a16="http://schemas.microsoft.com/office/drawing/2014/main" id="{8AA419E3-0B95-5346-8FFB-2745F14F35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5924" y="0"/>
            <a:ext cx="85401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01945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5C29570-D059-7349-889A-228E92F4EC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" y="1079500"/>
            <a:ext cx="10617200" cy="469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94505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44B471C-3998-B745-96DF-FFC47786EB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262" y="2117558"/>
            <a:ext cx="10498035" cy="2216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466128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document&#10;&#10;Description automatically generated with medium confidence">
            <a:extLst>
              <a:ext uri="{FF2B5EF4-FFF2-40B4-BE49-F238E27FC236}">
                <a16:creationId xmlns:a16="http://schemas.microsoft.com/office/drawing/2014/main" id="{8A90D40F-F225-1148-8BBF-82C9264AFF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683" y="351923"/>
            <a:ext cx="10924675" cy="6145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39234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able&#10;&#10;Description automatically generated">
            <a:extLst>
              <a:ext uri="{FF2B5EF4-FFF2-40B4-BE49-F238E27FC236}">
                <a16:creationId xmlns:a16="http://schemas.microsoft.com/office/drawing/2014/main" id="{A249F247-D95D-2C4D-B7FC-F45B0BE1F9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200" y="869950"/>
            <a:ext cx="10769600" cy="511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54837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chart&#10;&#10;Description automatically generated">
            <a:extLst>
              <a:ext uri="{FF2B5EF4-FFF2-40B4-BE49-F238E27FC236}">
                <a16:creationId xmlns:a16="http://schemas.microsoft.com/office/drawing/2014/main" id="{5095C5C1-375B-7745-8FE7-8A285F1C22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393700"/>
            <a:ext cx="9906000" cy="607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93129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diagram&#10;&#10;Description automatically generated">
            <a:extLst>
              <a:ext uri="{FF2B5EF4-FFF2-40B4-BE49-F238E27FC236}">
                <a16:creationId xmlns:a16="http://schemas.microsoft.com/office/drawing/2014/main" id="{0F9B9838-93D1-C54E-9C85-702891C791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" y="349250"/>
            <a:ext cx="9829800" cy="615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52588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592427" y="90714"/>
            <a:ext cx="11075831" cy="1020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rgbClr val="002060"/>
                </a:solidFill>
                <a:ea typeface="ＭＳ Ｐゴシック" pitchFamily="34" charset="-128"/>
              </a:rPr>
              <a:t>Tax Compliance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70C7B27-A3BC-2241-8AEA-B777E03C34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1704" y="1116717"/>
            <a:ext cx="10722595" cy="5410197"/>
          </a:xfrm>
        </p:spPr>
        <p:txBody>
          <a:bodyPr>
            <a:noAutofit/>
          </a:bodyPr>
          <a:lstStyle/>
          <a:p>
            <a:r>
              <a:rPr lang="en-US" dirty="0"/>
              <a:t>This deserves a much longer lecture</a:t>
            </a:r>
          </a:p>
          <a:p>
            <a:endParaRPr lang="en-US" dirty="0"/>
          </a:p>
          <a:p>
            <a:r>
              <a:rPr lang="en-US" dirty="0"/>
              <a:t>Here, focus on the most puzzling angle: people not taking up EITC benefits.</a:t>
            </a:r>
          </a:p>
        </p:txBody>
      </p:sp>
    </p:spTree>
    <p:extLst>
      <p:ext uri="{BB962C8B-B14F-4D97-AF65-F5344CB8AC3E}">
        <p14:creationId xmlns:p14="http://schemas.microsoft.com/office/powerpoint/2010/main" val="143093492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89C0EED-716C-3B46-81A1-9ED133ABE9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9798" y="27190"/>
            <a:ext cx="9116118" cy="6830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87610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FFE99C2-CB88-B348-8FF7-034B7C142D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9799" y="0"/>
            <a:ext cx="9152404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2344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, line chart&#10;&#10;Description automatically generated">
            <a:extLst>
              <a:ext uri="{FF2B5EF4-FFF2-40B4-BE49-F238E27FC236}">
                <a16:creationId xmlns:a16="http://schemas.microsoft.com/office/drawing/2014/main" id="{824D0C40-C2E5-FA45-A9E3-CA941EB716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57199"/>
            <a:ext cx="12185938" cy="5946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1226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A135EBE-D2C8-7847-86AF-11287A39B8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9798" y="0"/>
            <a:ext cx="915240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95639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D9F574C-2572-B44A-A645-3E9D14E00A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9798" y="0"/>
            <a:ext cx="915240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3215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B0410D3-CADF-DF4C-A400-1955697997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9798" y="0"/>
            <a:ext cx="915240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83906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8EE413A-B02F-074A-879D-50D83296C3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9798" y="0"/>
            <a:ext cx="9152403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4312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5D481C8C-131A-78F1-9FE3-6E7AC73712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240"/>
            <a:ext cx="8792031" cy="5044440"/>
          </a:xfrm>
          <a:prstGeom prst="rect">
            <a:avLst/>
          </a:prstGeom>
        </p:spPr>
      </p:pic>
      <p:pic>
        <p:nvPicPr>
          <p:cNvPr id="6" name="Picture 5" descr="Text&#10;&#10;Description automatically generated">
            <a:extLst>
              <a:ext uri="{FF2B5EF4-FFF2-40B4-BE49-F238E27FC236}">
                <a16:creationId xmlns:a16="http://schemas.microsoft.com/office/drawing/2014/main" id="{6FD14053-FEA0-7ABF-9282-499423F316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2526" y="0"/>
            <a:ext cx="608590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80578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, letter&#10;&#10;Description automatically generated">
            <a:extLst>
              <a:ext uri="{FF2B5EF4-FFF2-40B4-BE49-F238E27FC236}">
                <a16:creationId xmlns:a16="http://schemas.microsoft.com/office/drawing/2014/main" id="{E607A367-023A-8C6D-71E0-B4AE7F2587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7392" y="0"/>
            <a:ext cx="715721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77173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4AFB12F5-8FA6-F9D3-AE7C-28F3AC22E4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9600" y="800100"/>
            <a:ext cx="7772400" cy="4846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32688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, scatter chart&#10;&#10;Description automatically generated">
            <a:extLst>
              <a:ext uri="{FF2B5EF4-FFF2-40B4-BE49-F238E27FC236}">
                <a16:creationId xmlns:a16="http://schemas.microsoft.com/office/drawing/2014/main" id="{FEB49DB0-B394-D7C3-1836-BCBEE6DFEB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396" y="68263"/>
            <a:ext cx="8535207" cy="6721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6935619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hart&#10;&#10;Description automatically generated">
            <a:extLst>
              <a:ext uri="{FF2B5EF4-FFF2-40B4-BE49-F238E27FC236}">
                <a16:creationId xmlns:a16="http://schemas.microsoft.com/office/drawing/2014/main" id="{5698389F-BE8C-79FC-5CC3-DDF8099B76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650" y="97743"/>
            <a:ext cx="11950700" cy="666251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810968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&#10;&#10;Description automatically generated">
            <a:extLst>
              <a:ext uri="{FF2B5EF4-FFF2-40B4-BE49-F238E27FC236}">
                <a16:creationId xmlns:a16="http://schemas.microsoft.com/office/drawing/2014/main" id="{C53D8FD7-4369-316E-2DA7-CAF5A983D1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972" y="68263"/>
            <a:ext cx="10184055" cy="6721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656562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raphical user interface, chart&#10;&#10;Description automatically generated">
            <a:extLst>
              <a:ext uri="{FF2B5EF4-FFF2-40B4-BE49-F238E27FC236}">
                <a16:creationId xmlns:a16="http://schemas.microsoft.com/office/drawing/2014/main" id="{0A1046FD-162D-9C4E-A5C4-190E4171C6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" y="-773"/>
            <a:ext cx="11963400" cy="6868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33368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hart, histogram, waterfall chart&#10;&#10;Description automatically generated">
            <a:extLst>
              <a:ext uri="{FF2B5EF4-FFF2-40B4-BE49-F238E27FC236}">
                <a16:creationId xmlns:a16="http://schemas.microsoft.com/office/drawing/2014/main" id="{EE01908D-5AC1-ECDB-8260-FC8338D824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3506" y="68263"/>
            <a:ext cx="8644987" cy="6721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6819336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 with low confidence">
            <a:extLst>
              <a:ext uri="{FF2B5EF4-FFF2-40B4-BE49-F238E27FC236}">
                <a16:creationId xmlns:a16="http://schemas.microsoft.com/office/drawing/2014/main" id="{A6F3406E-5690-B562-8EC8-5C9D961539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7539" y="68263"/>
            <a:ext cx="8196922" cy="6721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1807861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iagram&#10;&#10;Description automatically generated">
            <a:extLst>
              <a:ext uri="{FF2B5EF4-FFF2-40B4-BE49-F238E27FC236}">
                <a16:creationId xmlns:a16="http://schemas.microsoft.com/office/drawing/2014/main" id="{AEA75119-EF27-669B-E5CD-B77EEBE228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3757" y="68263"/>
            <a:ext cx="5864486" cy="6721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513237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1704" y="1116717"/>
            <a:ext cx="10722595" cy="541019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Chetty et al (2013) study variation in knowledge about the EITC to estimate its impact on labor supply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92427" y="90714"/>
            <a:ext cx="11075831" cy="1020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solidFill>
                  <a:srgbClr val="002060"/>
                </a:solidFill>
                <a:ea typeface="ＭＳ Ｐゴシック" pitchFamily="34" charset="-128"/>
              </a:rPr>
              <a:t>Chetty et al 2013</a:t>
            </a:r>
          </a:p>
        </p:txBody>
      </p:sp>
    </p:spTree>
    <p:extLst>
      <p:ext uri="{BB962C8B-B14F-4D97-AF65-F5344CB8AC3E}">
        <p14:creationId xmlns:p14="http://schemas.microsoft.com/office/powerpoint/2010/main" val="6499805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BC43123-913D-6D49-B013-858BFB5661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760" y="60245"/>
            <a:ext cx="9083040" cy="6806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6387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hart, line chart&#10;&#10;Description automatically generated">
            <a:extLst>
              <a:ext uri="{FF2B5EF4-FFF2-40B4-BE49-F238E27FC236}">
                <a16:creationId xmlns:a16="http://schemas.microsoft.com/office/drawing/2014/main" id="{EEC46EB5-CB3A-8E41-ACE4-C0DE35762F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7645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, line chart&#10;&#10;Description automatically generated">
            <a:extLst>
              <a:ext uri="{FF2B5EF4-FFF2-40B4-BE49-F238E27FC236}">
                <a16:creationId xmlns:a16="http://schemas.microsoft.com/office/drawing/2014/main" id="{B84D903D-4588-5F42-B12F-4E7BB11214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1061" y="0"/>
            <a:ext cx="914987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16161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UVaNioeQEy1srSxzx_jYw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heme/theme1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Firm Format - template_Blue">
  <a:themeElements>
    <a:clrScheme name="Cyan_blue">
      <a:dk1>
        <a:srgbClr val="000000"/>
      </a:dk1>
      <a:lt1>
        <a:srgbClr val="FFFFFF"/>
      </a:lt1>
      <a:dk2>
        <a:srgbClr val="002960"/>
      </a:dk2>
      <a:lt2>
        <a:srgbClr val="FFFFFF"/>
      </a:lt2>
      <a:accent1>
        <a:srgbClr val="C5C5C5"/>
      </a:accent1>
      <a:accent2>
        <a:srgbClr val="00ADEF"/>
      </a:accent2>
      <a:accent3>
        <a:srgbClr val="0065BD"/>
      </a:accent3>
      <a:accent4>
        <a:srgbClr val="002960"/>
      </a:accent4>
      <a:accent5>
        <a:srgbClr val="F27F00"/>
      </a:accent5>
      <a:accent6>
        <a:srgbClr val="808080"/>
      </a:accent6>
      <a:hlink>
        <a:srgbClr val="0065BD"/>
      </a:hlink>
      <a:folHlink>
        <a:srgbClr val="00296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McKinsey Grey-Blue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5C5C5"/>
        </a:accent1>
        <a:accent2>
          <a:srgbClr val="00ADEF"/>
        </a:accent2>
        <a:accent3>
          <a:srgbClr val="0065BD"/>
        </a:accent3>
        <a:accent4>
          <a:srgbClr val="002960"/>
        </a:accent4>
        <a:accent5>
          <a:srgbClr val="F27F00"/>
        </a:accent5>
        <a:accent6>
          <a:srgbClr val="808080"/>
        </a:accent6>
        <a:hlink>
          <a:srgbClr val="0065BD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cKinsey Cyan-Blue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9F0FF"/>
        </a:accent1>
        <a:accent2>
          <a:srgbClr val="00ADEF"/>
        </a:accent2>
        <a:accent3>
          <a:srgbClr val="0065BD"/>
        </a:accent3>
        <a:accent4>
          <a:srgbClr val="002960"/>
        </a:accent4>
        <a:accent5>
          <a:srgbClr val="F27F00"/>
        </a:accent5>
        <a:accent6>
          <a:srgbClr val="808080"/>
        </a:accent6>
        <a:hlink>
          <a:srgbClr val="006983"/>
        </a:hlink>
        <a:folHlink>
          <a:srgbClr val="3333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Firm Format - template - blue - normal" id="{C75ED597-A648-42ED-A4DC-A5D09CAD6C59}" vid="{F0629F24-3C58-41B5-9C5E-254256C7B134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201943</TotalTime>
  <Words>426</Words>
  <Application>Microsoft Macintosh PowerPoint</Application>
  <PresentationFormat>Widescreen</PresentationFormat>
  <Paragraphs>121</Paragraphs>
  <Slides>52</Slides>
  <Notes>52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59" baseType="lpstr">
      <vt:lpstr>Arial</vt:lpstr>
      <vt:lpstr>Calibri</vt:lpstr>
      <vt:lpstr>cmss10</vt:lpstr>
      <vt:lpstr>Wingdings</vt:lpstr>
      <vt:lpstr>6_Office Theme</vt:lpstr>
      <vt:lpstr>5_Firm Format - template_Blue</vt:lpstr>
      <vt:lpstr>think-cell Slide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Nathaniel Hendren</dc:creator>
  <cp:keywords/>
  <dc:description/>
  <cp:lastModifiedBy>Hendren, Nathaniel</cp:lastModifiedBy>
  <cp:revision>6006</cp:revision>
  <cp:lastPrinted>2019-04-04T02:03:05Z</cp:lastPrinted>
  <dcterms:created xsi:type="dcterms:W3CDTF">2017-09-25T22:39:41Z</dcterms:created>
  <dcterms:modified xsi:type="dcterms:W3CDTF">2023-03-19T13:52:08Z</dcterms:modified>
  <cp:category/>
</cp:coreProperties>
</file>