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4212" r:id="rId2"/>
  </p:sldMasterIdLst>
  <p:notesMasterIdLst>
    <p:notesMasterId r:id="rId46"/>
  </p:notesMasterIdLst>
  <p:handoutMasterIdLst>
    <p:handoutMasterId r:id="rId47"/>
  </p:handoutMasterIdLst>
  <p:sldIdLst>
    <p:sldId id="3003" r:id="rId3"/>
    <p:sldId id="3911" r:id="rId4"/>
    <p:sldId id="4148" r:id="rId5"/>
    <p:sldId id="4149" r:id="rId6"/>
    <p:sldId id="4150" r:id="rId7"/>
    <p:sldId id="4181" r:id="rId8"/>
    <p:sldId id="4151" r:id="rId9"/>
    <p:sldId id="4152" r:id="rId10"/>
    <p:sldId id="4153" r:id="rId11"/>
    <p:sldId id="4154" r:id="rId12"/>
    <p:sldId id="4155" r:id="rId13"/>
    <p:sldId id="4156" r:id="rId14"/>
    <p:sldId id="4157" r:id="rId15"/>
    <p:sldId id="4158" r:id="rId16"/>
    <p:sldId id="4167" r:id="rId17"/>
    <p:sldId id="4159" r:id="rId18"/>
    <p:sldId id="4168" r:id="rId19"/>
    <p:sldId id="4160" r:id="rId20"/>
    <p:sldId id="4161" r:id="rId21"/>
    <p:sldId id="4169" r:id="rId22"/>
    <p:sldId id="4162" r:id="rId23"/>
    <p:sldId id="4163" r:id="rId24"/>
    <p:sldId id="4170" r:id="rId25"/>
    <p:sldId id="4171" r:id="rId26"/>
    <p:sldId id="4164" r:id="rId27"/>
    <p:sldId id="4165" r:id="rId28"/>
    <p:sldId id="4179" r:id="rId29"/>
    <p:sldId id="3981" r:id="rId30"/>
    <p:sldId id="3982" r:id="rId31"/>
    <p:sldId id="4166" r:id="rId32"/>
    <p:sldId id="4180" r:id="rId33"/>
    <p:sldId id="4176" r:id="rId34"/>
    <p:sldId id="4175" r:id="rId35"/>
    <p:sldId id="4172" r:id="rId36"/>
    <p:sldId id="4173" r:id="rId37"/>
    <p:sldId id="4174" r:id="rId38"/>
    <p:sldId id="4183" r:id="rId39"/>
    <p:sldId id="4182" r:id="rId40"/>
    <p:sldId id="4184" r:id="rId41"/>
    <p:sldId id="4185" r:id="rId42"/>
    <p:sldId id="4186" r:id="rId43"/>
    <p:sldId id="4187" r:id="rId44"/>
    <p:sldId id="418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200"/>
    <a:srgbClr val="55752F"/>
    <a:srgbClr val="7B92A8"/>
    <a:srgbClr val="979797"/>
    <a:srgbClr val="BFA19C"/>
    <a:srgbClr val="6E8E84"/>
    <a:srgbClr val="B0B0B0"/>
    <a:srgbClr val="919191"/>
    <a:srgbClr val="1A476F"/>
    <a:srgbClr val="A05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42" autoAdjust="0"/>
    <p:restoredTop sz="67755" autoAdjust="0"/>
  </p:normalViewPr>
  <p:slideViewPr>
    <p:cSldViewPr snapToGrid="0">
      <p:cViewPr>
        <p:scale>
          <a:sx n="80" d="100"/>
          <a:sy n="80" d="100"/>
        </p:scale>
        <p:origin x="1528" y="280"/>
      </p:cViewPr>
      <p:guideLst>
        <p:guide orient="horz" pos="4032"/>
        <p:guide pos="3840"/>
      </p:guideLst>
    </p:cSldViewPr>
  </p:slideViewPr>
  <p:outlineViewPr>
    <p:cViewPr>
      <p:scale>
        <a:sx n="33" d="100"/>
        <a:sy n="33" d="100"/>
      </p:scale>
      <p:origin x="0" y="-23432"/>
    </p:cViewPr>
  </p:outlin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9AA8-D36D-4F67-9436-A873A3C75372}" type="datetimeFigureOut">
              <a:rPr lang="en-US" smtClean="0"/>
              <a:t>2/28/22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62FD2-F5A4-4F83-A604-3302715D87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3383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CFB68-99A2-4E43-A2BE-826EF4AB511B}" type="datetimeFigureOut">
              <a:rPr lang="en-US" smtClean="0"/>
              <a:t>2/28/22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84D52-C5E7-4A5C-9461-BFB19F2E11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40546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720725"/>
            <a:ext cx="6396038" cy="3598863"/>
          </a:xfrm>
          <a:ln/>
        </p:spPr>
      </p:sp>
      <p:sp>
        <p:nvSpPr>
          <p:cNvPr id="401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endParaRPr lang="en-CA" strike="noStrike" baseline="0" dirty="0">
              <a:latin typeface="Arial" pitchFamily="34" charset="0"/>
              <a:cs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8636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300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33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476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88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796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942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54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3060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157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398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1586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859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320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032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943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7279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083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9452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7570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4780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065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496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0464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6870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7693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3379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0047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3730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1937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0363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6180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617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64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0360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783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6716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751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492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503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7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16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587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15"/>
            <a:ext cx="10363200" cy="1470025"/>
          </a:xfrm>
        </p:spPr>
        <p:txBody>
          <a:bodyPr>
            <a:normAutofit/>
          </a:bodyPr>
          <a:lstStyle>
            <a:lvl1pPr>
              <a:defRPr lang="en-US" sz="3600" b="1" kern="1200" dirty="0">
                <a:solidFill>
                  <a:srgbClr val="1E2D53"/>
                </a:solidFill>
                <a:latin typeface="cmss10"/>
                <a:ea typeface="cmss1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438400"/>
            <a:ext cx="85344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6709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0207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181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92286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612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3" Type="http://schemas.openxmlformats.org/officeDocument/2006/relationships/tags" Target="../tags/tag1.xml"/><Relationship Id="rId21" Type="http://schemas.openxmlformats.org/officeDocument/2006/relationships/image" Target="../media/image1.emf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" Type="http://schemas.openxmlformats.org/officeDocument/2006/relationships/vmlDrawing" Target="../drawings/vmlDrawing1.vml"/><Relationship Id="rId16" Type="http://schemas.openxmlformats.org/officeDocument/2006/relationships/tags" Target="../tags/tag14.xml"/><Relationship Id="rId20" Type="http://schemas.openxmlformats.org/officeDocument/2006/relationships/oleObject" Target="../embeddings/oleObject1.bin"/><Relationship Id="rId1" Type="http://schemas.openxmlformats.org/officeDocument/2006/relationships/theme" Target="../theme/theme2.xml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9437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cmss1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cmss1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400" kern="1200">
          <a:solidFill>
            <a:schemeClr val="tx1"/>
          </a:solidFill>
          <a:latin typeface="cmss1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45"/>
          <a:ext cx="215979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23" name="think-cell Slide" r:id="rId20" imgW="270" imgH="270" progId="TCLayout.ActiveDocument.1">
                  <p:embed/>
                </p:oleObj>
              </mc:Choice>
              <mc:Fallback>
                <p:oleObj name="think-cell Slide" r:id="rId20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0" y="45"/>
                        <a:ext cx="215979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4"/>
            </p:custDataLst>
          </p:nvPr>
        </p:nvSpPr>
        <p:spPr bwMode="auto">
          <a:xfrm>
            <a:off x="0" y="45"/>
            <a:ext cx="215979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600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91" y="234867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en-US"/>
              <a:t>Click to edit Master title style</a:t>
            </a:r>
            <a:endParaRPr lang="en-US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2045" y="77450"/>
            <a:ext cx="49051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cap="all" dirty="0">
                <a:solidFill>
                  <a:srgbClr val="808080"/>
                </a:solidFill>
                <a:latin typeface="Arial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91" y="566283"/>
            <a:ext cx="117254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600" dirty="0">
                <a:solidFill>
                  <a:srgbClr val="808080"/>
                </a:solidFill>
                <a:latin typeface="Arial"/>
              </a:rPr>
              <a:t>Unit of measure</a:t>
            </a:r>
          </a:p>
        </p:txBody>
      </p:sp>
      <p:grpSp>
        <p:nvGrpSpPr>
          <p:cNvPr id="4" name="Slide Elements" hidden="1"/>
          <p:cNvGrpSpPr/>
          <p:nvPr userDrawn="1"/>
        </p:nvGrpSpPr>
        <p:grpSpPr bwMode="gray">
          <a:xfrm>
            <a:off x="161991" y="6437265"/>
            <a:ext cx="11725484" cy="328819"/>
            <a:chOff x="119063" y="6309110"/>
            <a:chExt cx="8618537" cy="322273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119063" y="6309110"/>
              <a:ext cx="8618537" cy="120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sz="800" dirty="0">
                  <a:solidFill>
                    <a:srgbClr val="808080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119063" y="6510723"/>
              <a:ext cx="7200000" cy="1206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marL="620084" indent="-620084" defTabSz="910839">
                <a:tabLst>
                  <a:tab pos="641135" algn="l"/>
                </a:tabLst>
              </a:pPr>
              <a:r>
                <a:rPr lang="en-US" sz="800" dirty="0">
                  <a:solidFill>
                    <a:srgbClr val="808080"/>
                  </a:solidFill>
                  <a:latin typeface="Arial"/>
                </a:rPr>
                <a:t>SOURCE: Source</a:t>
              </a: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976211" y="1991017"/>
            <a:ext cx="5853024" cy="115416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en-US"/>
              <a:t>Click to 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976212" y="1291547"/>
            <a:ext cx="5801189" cy="510220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Title</a:t>
              </a:r>
            </a:p>
            <a:p>
              <a:r>
                <a:rPr lang="en-US" sz="1600" dirty="0">
                  <a:solidFill>
                    <a:srgbClr val="808080"/>
                  </a:solidFill>
                  <a:latin typeface="Arial"/>
                </a:rPr>
                <a:t>Unit of measure</a:t>
              </a:r>
            </a:p>
          </p:txBody>
        </p:sp>
      </p:grpSp>
      <p:grpSp>
        <p:nvGrpSpPr>
          <p:cNvPr id="17" name="McKSticker" hidden="1"/>
          <p:cNvGrpSpPr/>
          <p:nvPr/>
        </p:nvGrpSpPr>
        <p:grpSpPr bwMode="gray">
          <a:xfrm>
            <a:off x="11405958" y="291837"/>
            <a:ext cx="481499" cy="160044"/>
            <a:chOff x="8386860" y="285750"/>
            <a:chExt cx="353915" cy="156864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92861" y="285750"/>
              <a:ext cx="347914" cy="1478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0839">
                <a:buClr>
                  <a:srgbClr val="002960"/>
                </a:buClr>
              </a:pPr>
              <a:r>
                <a:rPr lang="en-US" sz="800" dirty="0">
                  <a:solidFill>
                    <a:srgbClr val="808080"/>
                  </a:solidFill>
                  <a:latin typeface="Arial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86860" y="285750"/>
              <a:ext cx="0" cy="156864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86860" y="442614"/>
              <a:ext cx="353915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 userDrawn="1"/>
        </p:nvSpPr>
        <p:spPr>
          <a:xfrm>
            <a:off x="11576464" y="6455863"/>
            <a:ext cx="62200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059" tIns="46639" rIns="93059" bIns="46639" rtlCol="0" anchor="ctr"/>
          <a:lstStyle/>
          <a:p>
            <a:pPr algn="ctr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3" name="doc id" hidden="1"/>
          <p:cNvSpPr>
            <a:spLocks noChangeArrowheads="1"/>
          </p:cNvSpPr>
          <p:nvPr userDrawn="1"/>
        </p:nvSpPr>
        <p:spPr bwMode="auto">
          <a:xfrm>
            <a:off x="10995481" y="51833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0839"/>
            <a:endParaRPr lang="en-US" sz="800" dirty="0">
              <a:solidFill>
                <a:srgbClr val="808080"/>
              </a:solidFill>
              <a:latin typeface="Arial"/>
            </a:endParaRPr>
          </a:p>
        </p:txBody>
      </p:sp>
      <p:grpSp>
        <p:nvGrpSpPr>
          <p:cNvPr id="26" name="LegendBoxes" hidden="1"/>
          <p:cNvGrpSpPr/>
          <p:nvPr userDrawn="1"/>
        </p:nvGrpSpPr>
        <p:grpSpPr bwMode="gray">
          <a:xfrm>
            <a:off x="10768442" y="285079"/>
            <a:ext cx="855321" cy="1013976"/>
            <a:chOff x="7835905" y="279400"/>
            <a:chExt cx="628684" cy="993790"/>
          </a:xfrm>
        </p:grpSpPr>
        <p:sp>
          <p:nvSpPr>
            <p:cNvPr id="27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32" name="Legend2"/>
            <p:cNvSpPr>
              <a:spLocks noChangeArrowheads="1"/>
            </p:cNvSpPr>
            <p:nvPr/>
          </p:nvSpPr>
          <p:spPr bwMode="gray">
            <a:xfrm>
              <a:off x="8089905" y="549275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33" name="Legend3"/>
            <p:cNvSpPr>
              <a:spLocks noChangeArrowheads="1"/>
            </p:cNvSpPr>
            <p:nvPr/>
          </p:nvSpPr>
          <p:spPr bwMode="gray">
            <a:xfrm>
              <a:off x="8089905" y="820738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34" name="Legend4"/>
            <p:cNvSpPr>
              <a:spLocks noChangeArrowheads="1"/>
            </p:cNvSpPr>
            <p:nvPr/>
          </p:nvSpPr>
          <p:spPr bwMode="gray">
            <a:xfrm>
              <a:off x="8089905" y="1092200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</p:grpSp>
      <p:grpSp>
        <p:nvGrpSpPr>
          <p:cNvPr id="35" name="LegendLines" hidden="1"/>
          <p:cNvGrpSpPr/>
          <p:nvPr userDrawn="1"/>
        </p:nvGrpSpPr>
        <p:grpSpPr bwMode="gray">
          <a:xfrm>
            <a:off x="10349823" y="285075"/>
            <a:ext cx="1274319" cy="741861"/>
            <a:chOff x="7540629" y="279400"/>
            <a:chExt cx="936659" cy="727091"/>
          </a:xfrm>
        </p:grpSpPr>
        <p:sp>
          <p:nvSpPr>
            <p:cNvPr id="36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" name="Legend1"/>
            <p:cNvSpPr>
              <a:spLocks noChangeArrowheads="1"/>
            </p:cNvSpPr>
            <p:nvPr/>
          </p:nvSpPr>
          <p:spPr bwMode="gray">
            <a:xfrm>
              <a:off x="8102604" y="279400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40" name="Legend2"/>
            <p:cNvSpPr>
              <a:spLocks noChangeArrowheads="1"/>
            </p:cNvSpPr>
            <p:nvPr/>
          </p:nvSpPr>
          <p:spPr bwMode="gray">
            <a:xfrm>
              <a:off x="8102604" y="546100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41" name="Legend3"/>
            <p:cNvSpPr>
              <a:spLocks noChangeArrowheads="1"/>
            </p:cNvSpPr>
            <p:nvPr/>
          </p:nvSpPr>
          <p:spPr bwMode="gray">
            <a:xfrm>
              <a:off x="8102604" y="825501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</p:grpSp>
      <p:grpSp>
        <p:nvGrpSpPr>
          <p:cNvPr id="42" name="LegendMoons" hidden="1"/>
          <p:cNvGrpSpPr/>
          <p:nvPr userDrawn="1"/>
        </p:nvGrpSpPr>
        <p:grpSpPr bwMode="gray">
          <a:xfrm>
            <a:off x="10677890" y="255924"/>
            <a:ext cx="946032" cy="1333055"/>
            <a:chOff x="7769225" y="250825"/>
            <a:chExt cx="695359" cy="1306516"/>
          </a:xfrm>
        </p:grpSpPr>
        <p:grpSp>
          <p:nvGrpSpPr>
            <p:cNvPr id="43" name="MoonLegend1"/>
            <p:cNvGrpSpPr>
              <a:grpSpLocks noChangeAspect="1"/>
            </p:cNvGrpSpPr>
            <p:nvPr>
              <p:custDataLst>
                <p:tags r:id="rId5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61" name="Oval 38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2" name="Arc 39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44" name="MoonLegend2"/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9" name="Oval 41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Arc 42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45" name="MoonLegend4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7" name="Oval 47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8" name="Arc 48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46" name="MoonLegend5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5" name="Oval 50"/>
              <p:cNvSpPr>
                <a:spLocks noChangeAspect="1" noChangeArrowheads="1"/>
              </p:cNvSpPr>
              <p:nvPr>
                <p:custDataLst>
                  <p:tags r:id="rId12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6" name="Oval 51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47" name="MoonLegend3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3" name="Oval 47"/>
              <p:cNvSpPr>
                <a:spLocks noChangeAspect="1" noChangeArrowheads="1"/>
              </p:cNvSpPr>
              <p:nvPr>
                <p:custDataLst>
                  <p:tags r:id="rId10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4" name="Arc 48"/>
              <p:cNvSpPr>
                <a:spLocks noChangeAspect="1"/>
              </p:cNvSpPr>
              <p:nvPr>
                <p:custDataLst>
                  <p:tags r:id="rId11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48" name="Legend1"/>
            <p:cNvSpPr>
              <a:spLocks noChangeArrowheads="1"/>
            </p:cNvSpPr>
            <p:nvPr/>
          </p:nvSpPr>
          <p:spPr bwMode="gray">
            <a:xfrm>
              <a:off x="8089900" y="263524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49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50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51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  <p:sp>
          <p:nvSpPr>
            <p:cNvPr id="52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374684" cy="180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0839">
                <a:buClr>
                  <a:srgbClr val="002960"/>
                </a:buClr>
              </a:pPr>
              <a:r>
                <a:rPr lang="en-US" sz="1200" dirty="0">
                  <a:solidFill>
                    <a:srgbClr val="000000"/>
                  </a:solidFill>
                  <a:latin typeface="Arial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45419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l" defTabSz="910839" rtl="0" eaLnBrk="1" fontAlgn="base" hangingPunct="1">
        <a:spcBef>
          <a:spcPct val="0"/>
        </a:spcBef>
        <a:spcAft>
          <a:spcPct val="0"/>
        </a:spcAft>
        <a:tabLst>
          <a:tab pos="274561" algn="l"/>
        </a:tabLst>
        <a:defRPr sz="2000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0839" rtl="0" eaLnBrk="1" fontAlgn="base" hangingPunct="1">
        <a:spcBef>
          <a:spcPct val="0"/>
        </a:spcBef>
        <a:spcAft>
          <a:spcPct val="0"/>
        </a:spcAft>
        <a:defRPr sz="1867" b="1">
          <a:solidFill>
            <a:schemeClr val="tx2"/>
          </a:solidFill>
          <a:latin typeface="Arial" charset="0"/>
        </a:defRPr>
      </a:lvl2pPr>
      <a:lvl3pPr algn="l" defTabSz="910839" rtl="0" eaLnBrk="1" fontAlgn="base" hangingPunct="1">
        <a:spcBef>
          <a:spcPct val="0"/>
        </a:spcBef>
        <a:spcAft>
          <a:spcPct val="0"/>
        </a:spcAft>
        <a:defRPr sz="1867" b="1">
          <a:solidFill>
            <a:schemeClr val="tx2"/>
          </a:solidFill>
          <a:latin typeface="Arial" charset="0"/>
        </a:defRPr>
      </a:lvl3pPr>
      <a:lvl4pPr algn="l" defTabSz="910839" rtl="0" eaLnBrk="1" fontAlgn="base" hangingPunct="1">
        <a:spcBef>
          <a:spcPct val="0"/>
        </a:spcBef>
        <a:spcAft>
          <a:spcPct val="0"/>
        </a:spcAft>
        <a:defRPr sz="1867" b="1">
          <a:solidFill>
            <a:schemeClr val="tx2"/>
          </a:solidFill>
          <a:latin typeface="Arial" charset="0"/>
        </a:defRPr>
      </a:lvl4pPr>
      <a:lvl5pPr algn="l" defTabSz="910839" rtl="0" eaLnBrk="1" fontAlgn="base" hangingPunct="1">
        <a:spcBef>
          <a:spcPct val="0"/>
        </a:spcBef>
        <a:spcAft>
          <a:spcPct val="0"/>
        </a:spcAft>
        <a:defRPr sz="1867" b="1">
          <a:solidFill>
            <a:schemeClr val="tx2"/>
          </a:solidFill>
          <a:latin typeface="Arial" charset="0"/>
        </a:defRPr>
      </a:lvl5pPr>
      <a:lvl6pPr marL="465063" algn="l" defTabSz="910839" rtl="0" eaLnBrk="1" fontAlgn="base" hangingPunct="1">
        <a:spcBef>
          <a:spcPct val="0"/>
        </a:spcBef>
        <a:spcAft>
          <a:spcPct val="0"/>
        </a:spcAft>
        <a:defRPr sz="1867" b="1">
          <a:solidFill>
            <a:schemeClr val="tx2"/>
          </a:solidFill>
          <a:latin typeface="Arial" charset="0"/>
        </a:defRPr>
      </a:lvl6pPr>
      <a:lvl7pPr marL="930127" algn="l" defTabSz="910839" rtl="0" eaLnBrk="1" fontAlgn="base" hangingPunct="1">
        <a:spcBef>
          <a:spcPct val="0"/>
        </a:spcBef>
        <a:spcAft>
          <a:spcPct val="0"/>
        </a:spcAft>
        <a:defRPr sz="1867" b="1">
          <a:solidFill>
            <a:schemeClr val="tx2"/>
          </a:solidFill>
          <a:latin typeface="Arial" charset="0"/>
        </a:defRPr>
      </a:lvl7pPr>
      <a:lvl8pPr marL="1395333" algn="l" defTabSz="910839" rtl="0" eaLnBrk="1" fontAlgn="base" hangingPunct="1">
        <a:spcBef>
          <a:spcPct val="0"/>
        </a:spcBef>
        <a:spcAft>
          <a:spcPct val="0"/>
        </a:spcAft>
        <a:defRPr sz="1867" b="1">
          <a:solidFill>
            <a:schemeClr val="tx2"/>
          </a:solidFill>
          <a:latin typeface="Arial" charset="0"/>
        </a:defRPr>
      </a:lvl8pPr>
      <a:lvl9pPr marL="1860397" algn="l" defTabSz="910839" rtl="0" eaLnBrk="1" fontAlgn="base" hangingPunct="1">
        <a:spcBef>
          <a:spcPct val="0"/>
        </a:spcBef>
        <a:spcAft>
          <a:spcPct val="0"/>
        </a:spcAft>
        <a:defRPr sz="1867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083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67" baseline="0">
          <a:solidFill>
            <a:schemeClr val="tx1"/>
          </a:solidFill>
          <a:latin typeface="+mn-lt"/>
          <a:ea typeface="+mn-ea"/>
          <a:cs typeface="+mn-cs"/>
        </a:defRPr>
      </a:lvl1pPr>
      <a:lvl2pPr marL="197122" indent="-195506" algn="l" defTabSz="91083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67" baseline="0">
          <a:solidFill>
            <a:schemeClr val="tx1"/>
          </a:solidFill>
          <a:latin typeface="+mn-lt"/>
        </a:defRPr>
      </a:lvl2pPr>
      <a:lvl3pPr marL="465063" indent="-266465" algn="l" defTabSz="91083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67" baseline="0">
          <a:solidFill>
            <a:schemeClr val="tx1"/>
          </a:solidFill>
          <a:latin typeface="+mn-lt"/>
        </a:defRPr>
      </a:lvl3pPr>
      <a:lvl4pPr marL="624943" indent="-158260" algn="l" defTabSz="91083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67" baseline="0">
          <a:solidFill>
            <a:schemeClr val="tx1"/>
          </a:solidFill>
          <a:latin typeface="+mn-lt"/>
        </a:defRPr>
      </a:lvl4pPr>
      <a:lvl5pPr marL="762813" indent="-132351" algn="l" defTabSz="91083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67" baseline="0">
          <a:solidFill>
            <a:schemeClr val="tx1"/>
          </a:solidFill>
          <a:latin typeface="+mn-lt"/>
        </a:defRPr>
      </a:lvl5pPr>
      <a:lvl6pPr marL="762813" indent="-132351" algn="l" defTabSz="91083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62813" indent="-132351" algn="l" defTabSz="91083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62813" indent="-132351" algn="l" defTabSz="91083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62813" indent="-132351" algn="l" defTabSz="910839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0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65063" algn="l" defTabSz="930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30127" algn="l" defTabSz="930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95333" algn="l" defTabSz="930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60397" algn="l" defTabSz="930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325533" algn="l" defTabSz="930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90618" algn="l" defTabSz="930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55729" algn="l" defTabSz="930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720874" algn="l" defTabSz="930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princeton.edu/zidar/classes/mit-14472-graduate-public-economics-ii-guest-lectures-spatial-public-financ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iles.webservices.illinois.edu/6984/bastainjacob-paper-11-6-17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981200" y="2170863"/>
            <a:ext cx="8305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81200" y="2170863"/>
            <a:ext cx="8305800" cy="685800"/>
          </a:xfrm>
          <a:prstGeom prst="rect">
            <a:avLst/>
          </a:prstGeom>
        </p:spPr>
        <p:txBody>
          <a:bodyPr vert="horz" lIns="91404" tIns="45718" rIns="91404" bIns="45718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96190"/>
            <a:ext cx="12192000" cy="6093972"/>
          </a:xfrm>
          <a:prstGeom prst="rect">
            <a:avLst/>
          </a:prstGeom>
          <a:effectLst/>
        </p:spPr>
        <p:txBody>
          <a:bodyPr wrap="square" lIns="91404" tIns="45718" rIns="91404" bIns="45718">
            <a:spAutoFit/>
          </a:bodyPr>
          <a:lstStyle/>
          <a:p>
            <a:pPr algn="ctr"/>
            <a:endParaRPr lang="en-US" sz="4000" b="1" dirty="0">
              <a:solidFill>
                <a:srgbClr val="002060"/>
              </a:solidFill>
              <a:ea typeface="ＭＳ Ｐゴシック" pitchFamily="34" charset="-128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ea typeface="ＭＳ Ｐゴシック" pitchFamily="34" charset="-128"/>
              </a:rPr>
              <a:t>Public Economics (2450B)</a:t>
            </a:r>
          </a:p>
          <a:p>
            <a:pPr algn="ctr"/>
            <a:endParaRPr lang="en-US" sz="4000" b="1" dirty="0">
              <a:solidFill>
                <a:srgbClr val="002060"/>
              </a:solidFill>
              <a:ea typeface="ＭＳ Ｐゴシック" pitchFamily="34" charset="-128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ea typeface="ＭＳ Ｐゴシック" pitchFamily="34" charset="-128"/>
              </a:rPr>
              <a:t>Topic 7: The EITC</a:t>
            </a:r>
          </a:p>
          <a:p>
            <a:pPr algn="ctr"/>
            <a:endParaRPr lang="en-US" sz="4000" dirty="0">
              <a:solidFill>
                <a:srgbClr val="002060"/>
              </a:solidFill>
              <a:ea typeface="ＭＳ Ｐゴシック" pitchFamily="34" charset="-128"/>
            </a:endParaRPr>
          </a:p>
          <a:p>
            <a:pPr algn="ctr"/>
            <a:endParaRPr lang="en-US" sz="23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algn="ctr"/>
            <a:endParaRPr lang="en-US" sz="23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algn="ctr"/>
            <a:r>
              <a:rPr lang="en-US" sz="2300" dirty="0">
                <a:solidFill>
                  <a:prstClr val="black"/>
                </a:solidFill>
                <a:ea typeface="ＭＳ Ｐゴシック" pitchFamily="34" charset="-128"/>
              </a:rPr>
              <a:t>Nathaniel Hendren*</a:t>
            </a:r>
          </a:p>
          <a:p>
            <a:pPr algn="ctr"/>
            <a:endParaRPr lang="en-US" sz="2300" dirty="0">
              <a:solidFill>
                <a:prstClr val="black"/>
              </a:solidFill>
              <a:ea typeface="ＭＳ Ｐゴシック" pitchFamily="34" charset="-128"/>
            </a:endParaRPr>
          </a:p>
          <a:p>
            <a:pPr algn="ctr"/>
            <a:r>
              <a:rPr lang="en-US" sz="2300" dirty="0">
                <a:solidFill>
                  <a:prstClr val="black"/>
                </a:solidFill>
                <a:ea typeface="ＭＳ Ｐゴシック" pitchFamily="34" charset="-128"/>
              </a:rPr>
              <a:t>Spring, 2022</a:t>
            </a:r>
          </a:p>
          <a:p>
            <a:pPr algn="ctr"/>
            <a:endParaRPr lang="en-US" sz="1500" b="1" dirty="0">
              <a:solidFill>
                <a:srgbClr val="FF0000"/>
              </a:solidFill>
            </a:endParaRPr>
          </a:p>
          <a:p>
            <a:pPr algn="just"/>
            <a:endParaRPr lang="en-US" sz="1500" i="1" dirty="0">
              <a:solidFill>
                <a:prstClr val="black"/>
              </a:solidFill>
            </a:endParaRPr>
          </a:p>
          <a:p>
            <a:pPr algn="just"/>
            <a:endParaRPr lang="en-US" sz="1500" i="1" dirty="0">
              <a:solidFill>
                <a:prstClr val="black"/>
              </a:solidFill>
            </a:endParaRPr>
          </a:p>
          <a:p>
            <a:pPr algn="just"/>
            <a:endParaRPr lang="en-US" sz="1500" i="1" dirty="0">
              <a:solidFill>
                <a:prstClr val="black"/>
              </a:solidFill>
            </a:endParaRPr>
          </a:p>
          <a:p>
            <a:pPr algn="just"/>
            <a:endParaRPr lang="en-US" sz="1500" dirty="0">
              <a:solidFill>
                <a:srgbClr val="002060"/>
              </a:solidFill>
              <a:ea typeface="ＭＳ Ｐゴシック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899B81-1B4C-8848-86BE-C0B5273D5DC4}"/>
              </a:ext>
            </a:extLst>
          </p:cNvPr>
          <p:cNvSpPr txBox="1"/>
          <p:nvPr/>
        </p:nvSpPr>
        <p:spPr>
          <a:xfrm>
            <a:off x="-1" y="6211669"/>
            <a:ext cx="8023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*Much of these slides are based on wonderful </a:t>
            </a:r>
            <a:r>
              <a:rPr lang="en-US" dirty="0">
                <a:hlinkClick r:id="rId3"/>
              </a:rPr>
              <a:t>lectures</a:t>
            </a:r>
            <a:r>
              <a:rPr lang="en-US" dirty="0"/>
              <a:t> prepared by Owen </a:t>
            </a:r>
            <a:r>
              <a:rPr lang="en-US" dirty="0" err="1"/>
              <a:t>Zidar</a:t>
            </a:r>
            <a:r>
              <a:rPr lang="en-US" dirty="0"/>
              <a:t>, which are in turn based on lectures from Pat Kline and Juan Carlos </a:t>
            </a:r>
            <a:r>
              <a:rPr lang="en-US" dirty="0" err="1"/>
              <a:t>Suarrez</a:t>
            </a:r>
            <a:r>
              <a:rPr lang="en-US" dirty="0"/>
              <a:t> Serrato.</a:t>
            </a:r>
          </a:p>
        </p:txBody>
      </p:sp>
    </p:spTree>
    <p:extLst>
      <p:ext uri="{BB962C8B-B14F-4D97-AF65-F5344CB8AC3E}">
        <p14:creationId xmlns:p14="http://schemas.microsoft.com/office/powerpoint/2010/main" val="3836569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705F946-5EE5-D444-B9AF-5E8E62D03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89" y="0"/>
            <a:ext cx="9164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73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410EDE-B5F0-5241-A5EC-9A405866A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201" y="0"/>
            <a:ext cx="9167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31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0EA77-B959-AE40-8B2F-9B4F75F5D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83" y="0"/>
            <a:ext cx="9120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E5732FB-04FA-AD4B-A454-5992463F4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75" y="0"/>
            <a:ext cx="9141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59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478FFA3-2E4A-3745-B7A6-C3723D0AE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050" y="0"/>
            <a:ext cx="9149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332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704" y="1116717"/>
            <a:ext cx="10722595" cy="5410197"/>
          </a:xfrm>
        </p:spPr>
        <p:txBody>
          <a:bodyPr>
            <a:noAutofit/>
          </a:bodyPr>
          <a:lstStyle/>
          <a:p>
            <a:r>
              <a:rPr lang="en-US" dirty="0"/>
              <a:t>Why does impact of EITC on income vary so much across areas?</a:t>
            </a:r>
          </a:p>
          <a:p>
            <a:endParaRPr lang="en-US" dirty="0"/>
          </a:p>
          <a:p>
            <a:r>
              <a:rPr lang="en-US" dirty="0"/>
              <a:t>Plausible behavioral model: differences in knowledge about EITC To test this explanation, consider individuals who move</a:t>
            </a:r>
          </a:p>
          <a:p>
            <a:endParaRPr lang="en-US" sz="2400" dirty="0"/>
          </a:p>
          <a:p>
            <a:r>
              <a:rPr lang="en-US" dirty="0"/>
              <a:t>Knowledge model predicts asymmetric impact of moving: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Moving to a higher-bunching area should raise EITC refund </a:t>
            </a:r>
          </a:p>
          <a:p>
            <a:pPr lvl="1"/>
            <a:r>
              <a:rPr lang="en-US" dirty="0"/>
              <a:t>Moving to a lower-bunching area should not affect EITC refund </a:t>
            </a:r>
            <a:endParaRPr lang="en-US" sz="2000" dirty="0"/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2427" y="90714"/>
            <a:ext cx="1107583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a typeface="ＭＳ Ｐゴシック" pitchFamily="34" charset="-128"/>
              </a:rPr>
              <a:t>Differences in Knowledge about the EITC?</a:t>
            </a:r>
          </a:p>
        </p:txBody>
      </p:sp>
    </p:spTree>
    <p:extLst>
      <p:ext uri="{BB962C8B-B14F-4D97-AF65-F5344CB8AC3E}">
        <p14:creationId xmlns:p14="http://schemas.microsoft.com/office/powerpoint/2010/main" val="3645362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4E0900A7-0231-A74F-A7CA-8C1C4553C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70" y="0"/>
            <a:ext cx="9152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51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704" y="1116717"/>
            <a:ext cx="10722595" cy="5410197"/>
          </a:xfrm>
        </p:spPr>
        <p:txBody>
          <a:bodyPr>
            <a:noAutofit/>
          </a:bodyPr>
          <a:lstStyle/>
          <a:p>
            <a:r>
              <a:rPr lang="en-US" dirty="0"/>
              <a:t>Paper documents clear evidence of heterogeneous bunching across areas </a:t>
            </a:r>
          </a:p>
          <a:p>
            <a:pPr lvl="1"/>
            <a:r>
              <a:rPr lang="en-US" dirty="0"/>
              <a:t>Driven mainly by self-employed (</a:t>
            </a:r>
            <a:r>
              <a:rPr lang="en-US" dirty="0" err="1"/>
              <a:t>Saez</a:t>
            </a:r>
            <a:r>
              <a:rPr lang="en-US" dirty="0"/>
              <a:t> 2010) </a:t>
            </a:r>
          </a:p>
          <a:p>
            <a:pPr lvl="1"/>
            <a:r>
              <a:rPr lang="en-US" dirty="0"/>
              <a:t>Easy to manipulate income </a:t>
            </a:r>
          </a:p>
          <a:p>
            <a:endParaRPr lang="en-US" dirty="0"/>
          </a:p>
          <a:p>
            <a:r>
              <a:rPr lang="en-US" dirty="0"/>
              <a:t>Paper goes on to exploit bunching variation to ask a much deeper (more difficult) question: </a:t>
            </a:r>
          </a:p>
          <a:p>
            <a:endParaRPr lang="en-US" dirty="0"/>
          </a:p>
          <a:p>
            <a:r>
              <a:rPr lang="en-US" dirty="0"/>
              <a:t>How does EITC affect real labor supply?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2427" y="90714"/>
            <a:ext cx="1107583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a typeface="ＭＳ Ｐゴシック" pitchFamily="34" charset="-128"/>
              </a:rPr>
              <a:t>Differences in Knowledge about the EITC?</a:t>
            </a:r>
          </a:p>
        </p:txBody>
      </p:sp>
    </p:spTree>
    <p:extLst>
      <p:ext uri="{BB962C8B-B14F-4D97-AF65-F5344CB8AC3E}">
        <p14:creationId xmlns:p14="http://schemas.microsoft.com/office/powerpoint/2010/main" val="2386741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0791CC58-073C-A24B-953F-F8B439B3D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377" y="0"/>
            <a:ext cx="9091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45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0AF80F3-A47C-BB4D-BE29-EAF47B46F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54" y="0"/>
            <a:ext cx="9158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31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704" y="1116717"/>
            <a:ext cx="10722595" cy="54101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Lots of papers on the EITC. In class, we will discuss: 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Kleven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(2021)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Bastian and Jones (2021)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Bastian (2020)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(not assigned reading – slides follow)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2427" y="90714"/>
            <a:ext cx="1107583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a typeface="ＭＳ Ｐゴシック" pitchFamily="34" charset="-128"/>
              </a:rPr>
              <a:t>EITC Papers</a:t>
            </a:r>
          </a:p>
        </p:txBody>
      </p:sp>
    </p:spTree>
    <p:extLst>
      <p:ext uri="{BB962C8B-B14F-4D97-AF65-F5344CB8AC3E}">
        <p14:creationId xmlns:p14="http://schemas.microsoft.com/office/powerpoint/2010/main" val="3954559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704" y="1116717"/>
            <a:ext cx="10722595" cy="5410197"/>
          </a:xfrm>
        </p:spPr>
        <p:txBody>
          <a:bodyPr>
            <a:noAutofit/>
          </a:bodyPr>
          <a:lstStyle/>
          <a:p>
            <a:r>
              <a:rPr lang="en-US" dirty="0"/>
              <a:t>Comparisons across areas could be biased by omitted variables </a:t>
            </a:r>
          </a:p>
          <a:p>
            <a:endParaRPr lang="en-US" dirty="0"/>
          </a:p>
          <a:p>
            <a:r>
              <a:rPr lang="en-US" dirty="0"/>
              <a:t>Study changes in earnings around childbirth to address this concern </a:t>
            </a:r>
          </a:p>
          <a:p>
            <a:endParaRPr lang="en-US" dirty="0"/>
          </a:p>
          <a:p>
            <a:pPr lvl="1"/>
            <a:r>
              <a:rPr lang="en-US" dirty="0"/>
              <a:t>Individuals without children are essentially ineligible for the EITC </a:t>
            </a:r>
          </a:p>
          <a:p>
            <a:pPr lvl="1"/>
            <a:r>
              <a:rPr lang="en-US" dirty="0"/>
              <a:t>Birth of a child generates sharp variation in marginal incentives </a:t>
            </a:r>
            <a:endParaRPr lang="en-US" dirty="0">
              <a:effectLst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2427" y="90714"/>
            <a:ext cx="1107583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a typeface="ＭＳ Ｐゴシック" pitchFamily="34" charset="-128"/>
              </a:rPr>
              <a:t>Child Birth Research Design</a:t>
            </a:r>
          </a:p>
        </p:txBody>
      </p:sp>
    </p:spTree>
    <p:extLst>
      <p:ext uri="{BB962C8B-B14F-4D97-AF65-F5344CB8AC3E}">
        <p14:creationId xmlns:p14="http://schemas.microsoft.com/office/powerpoint/2010/main" val="688202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C4AC5BCE-940C-D04C-B298-1D28CA27B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20" y="0"/>
            <a:ext cx="9215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21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18BF784D-3E36-F447-806E-8AB1681CD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02" y="0"/>
            <a:ext cx="9182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6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704" y="1116717"/>
            <a:ext cx="10722595" cy="5410197"/>
          </a:xfrm>
        </p:spPr>
        <p:txBody>
          <a:bodyPr>
            <a:noAutofit/>
          </a:bodyPr>
          <a:lstStyle/>
          <a:p>
            <a:r>
              <a:rPr lang="en-US" dirty="0"/>
              <a:t>Paycheck Plus provides RCT-like incentives to singles without children</a:t>
            </a:r>
            <a:endParaRPr lang="en-US" sz="2000" dirty="0"/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2427" y="90714"/>
            <a:ext cx="1107583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a typeface="ＭＳ Ｐゴシック" pitchFamily="34" charset="-128"/>
              </a:rPr>
              <a:t>Paycheck Plus</a:t>
            </a:r>
          </a:p>
        </p:txBody>
      </p:sp>
    </p:spTree>
    <p:extLst>
      <p:ext uri="{BB962C8B-B14F-4D97-AF65-F5344CB8AC3E}">
        <p14:creationId xmlns:p14="http://schemas.microsoft.com/office/powerpoint/2010/main" val="2642508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427" y="90714"/>
            <a:ext cx="1107583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a typeface="ＭＳ Ｐゴシック" pitchFamily="34" charset="-128"/>
              </a:rPr>
              <a:t>Paycheck Plus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B055CF8-56C7-8A4E-9324-8535068F9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730"/>
            <a:ext cx="8537800" cy="685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50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45DC1E4-3081-7847-9ACA-C018C6024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40" y="851234"/>
            <a:ext cx="11018920" cy="550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59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C5E5916-37AC-7442-8674-D49318D35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033" y="0"/>
            <a:ext cx="7337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94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704" y="1116717"/>
            <a:ext cx="10722595" cy="5410197"/>
          </a:xfrm>
        </p:spPr>
        <p:txBody>
          <a:bodyPr>
            <a:noAutofit/>
          </a:bodyPr>
          <a:lstStyle/>
          <a:p>
            <a:r>
              <a:rPr lang="en-US" dirty="0"/>
              <a:t>What is the impact of EITC on kids? </a:t>
            </a:r>
          </a:p>
          <a:p>
            <a:endParaRPr lang="en-US" dirty="0"/>
          </a:p>
          <a:p>
            <a:r>
              <a:rPr lang="en-US" dirty="0"/>
              <a:t>Crucial for thinking about the MVPF of the EITC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2427" y="90714"/>
            <a:ext cx="1107583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a typeface="ＭＳ Ｐゴシック" pitchFamily="34" charset="-128"/>
              </a:rPr>
              <a:t>Impact on Kids</a:t>
            </a:r>
          </a:p>
        </p:txBody>
      </p:sp>
    </p:spTree>
    <p:extLst>
      <p:ext uri="{BB962C8B-B14F-4D97-AF65-F5344CB8AC3E}">
        <p14:creationId xmlns:p14="http://schemas.microsoft.com/office/powerpoint/2010/main" val="4020454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 134">
            <a:extLst>
              <a:ext uri="{FF2B5EF4-FFF2-40B4-BE49-F238E27FC236}">
                <a16:creationId xmlns:a16="http://schemas.microsoft.com/office/drawing/2014/main" id="{97D4A106-6AD9-4478-BBA8-FD4C2A5C2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21" y="95828"/>
            <a:ext cx="106209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MVPF Estimates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and Without Spillovers on Children</a:t>
            </a: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FD448E8B-85D1-447E-94F1-D7CD66A35828}"/>
              </a:ext>
            </a:extLst>
          </p:cNvPr>
          <p:cNvSpPr txBox="1"/>
          <p:nvPr/>
        </p:nvSpPr>
        <p:spPr>
          <a:xfrm>
            <a:off x="11379194" y="6338929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" action="ppaction://noaction"/>
              </a:rPr>
              <a:t>Back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F1665D4-DBB7-DB4D-B692-102656013DEC}"/>
              </a:ext>
            </a:extLst>
          </p:cNvPr>
          <p:cNvSpPr txBox="1"/>
          <p:nvPr/>
        </p:nvSpPr>
        <p:spPr>
          <a:xfrm>
            <a:off x="9122852" y="6414493"/>
            <a:ext cx="133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979797"/>
                </a:solidFill>
                <a:hlinkClick r:id="" action="ppaction://noaction"/>
              </a:rPr>
              <a:t>Theory Back</a:t>
            </a:r>
            <a:endParaRPr lang="en-US" u="sng" dirty="0">
              <a:solidFill>
                <a:srgbClr val="979797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3B1CD7-137D-440C-AE50-299A9A015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1092200"/>
            <a:ext cx="9688513" cy="4233863"/>
          </a:xfrm>
          <a:prstGeom prst="rect">
            <a:avLst/>
          </a:prstGeom>
          <a:solidFill>
            <a:srgbClr val="FFFFFF"/>
          </a:solidFill>
          <a:ln w="14288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30DDBC0A-2829-4363-B0E5-E9560F926C4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5175250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ED075640-FEE9-49BA-BFFF-D5D2A5AABBC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4613275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D94E007C-ADA0-456A-9EFE-F048407EA0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4051300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CAB2DD94-C7E6-43BF-ACC0-364CF36A655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3487738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12784DA7-D1F1-463D-A8B8-DC5A04D53AD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2925762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480A4C41-743A-4004-BBA0-7E68F007AD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2368550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F837B8C1-0D27-429D-9D61-9D7582E21FE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1806575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2D493E88-A110-4E0F-A571-E64FD941FF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1243012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0A185C47-4703-4C03-B8C5-67EFB56F68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1243012"/>
            <a:ext cx="9688513" cy="0"/>
          </a:xfrm>
          <a:prstGeom prst="line">
            <a:avLst/>
          </a:prstGeom>
          <a:noFill/>
          <a:ln w="9525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D14F28-3466-4133-867A-724A5F342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413" y="4100513"/>
            <a:ext cx="700088" cy="512763"/>
          </a:xfrm>
          <a:prstGeom prst="rect">
            <a:avLst/>
          </a:prstGeom>
          <a:solidFill>
            <a:srgbClr val="CD7371"/>
          </a:solidFill>
          <a:ln w="14288">
            <a:solidFill>
              <a:srgbClr val="C0504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2805A6-601E-4791-BA72-C2A9ADD97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2076" y="4105275"/>
            <a:ext cx="698500" cy="508000"/>
          </a:xfrm>
          <a:prstGeom prst="rect">
            <a:avLst/>
          </a:prstGeom>
          <a:solidFill>
            <a:srgbClr val="CD7371"/>
          </a:solidFill>
          <a:ln w="14288">
            <a:solidFill>
              <a:srgbClr val="C0504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79A9EC-7863-4D74-9AC1-92C0BD44E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9151" y="4248150"/>
            <a:ext cx="695325" cy="365125"/>
          </a:xfrm>
          <a:prstGeom prst="rect">
            <a:avLst/>
          </a:prstGeom>
          <a:solidFill>
            <a:srgbClr val="CD7371"/>
          </a:solidFill>
          <a:ln w="14288">
            <a:solidFill>
              <a:srgbClr val="C0504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36A4D9-D7BD-480B-BF91-0F56EA334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3051" y="4448175"/>
            <a:ext cx="698500" cy="165100"/>
          </a:xfrm>
          <a:prstGeom prst="rect">
            <a:avLst/>
          </a:prstGeom>
          <a:solidFill>
            <a:srgbClr val="CD7371"/>
          </a:solidFill>
          <a:ln w="14288">
            <a:solidFill>
              <a:srgbClr val="C0504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63B2C0-D459-4904-B601-75FB00D7D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90126" y="4051300"/>
            <a:ext cx="700088" cy="561975"/>
          </a:xfrm>
          <a:prstGeom prst="rect">
            <a:avLst/>
          </a:prstGeom>
          <a:solidFill>
            <a:srgbClr val="CD7371"/>
          </a:solidFill>
          <a:ln w="14288">
            <a:solidFill>
              <a:srgbClr val="C0504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C4F8A1-BE33-4EE0-8CCE-43609F96F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1" y="4100513"/>
            <a:ext cx="698500" cy="512763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63F6C90-3B54-48C7-9C00-9AF4F6304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576" y="4105275"/>
            <a:ext cx="695325" cy="508000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74E54D-4ECC-4B9B-9F5B-D4768A7E3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6" y="4229100"/>
            <a:ext cx="700088" cy="384175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6C1C18-F57A-4B78-9B37-2724B00F7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1551" y="4613275"/>
            <a:ext cx="700088" cy="4763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583AFE-EAD5-4043-AEA8-4CB2B60A51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0213" y="3840163"/>
            <a:ext cx="700088" cy="773113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7">
            <a:extLst>
              <a:ext uri="{FF2B5EF4-FFF2-40B4-BE49-F238E27FC236}">
                <a16:creationId xmlns:a16="http://schemas.microsoft.com/office/drawing/2014/main" id="{B00A5DA5-D706-4E95-AA94-DD324101C7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51076" y="4056063"/>
            <a:ext cx="0" cy="9525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8">
            <a:extLst>
              <a:ext uri="{FF2B5EF4-FFF2-40B4-BE49-F238E27FC236}">
                <a16:creationId xmlns:a16="http://schemas.microsoft.com/office/drawing/2014/main" id="{FB1E9D55-3695-4786-9BAA-2D6FC89E21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1" y="4056063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9">
            <a:extLst>
              <a:ext uri="{FF2B5EF4-FFF2-40B4-BE49-F238E27FC236}">
                <a16:creationId xmlns:a16="http://schemas.microsoft.com/office/drawing/2014/main" id="{A4F73FC5-F9B6-4A5D-808F-0C9F4D4C6C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1" y="4151313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0">
            <a:extLst>
              <a:ext uri="{FF2B5EF4-FFF2-40B4-BE49-F238E27FC236}">
                <a16:creationId xmlns:a16="http://schemas.microsoft.com/office/drawing/2014/main" id="{E1938C6B-A526-4C4C-A912-83EA1FACCF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51163" y="4056063"/>
            <a:ext cx="0" cy="9525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8" name="Line 31">
            <a:extLst>
              <a:ext uri="{FF2B5EF4-FFF2-40B4-BE49-F238E27FC236}">
                <a16:creationId xmlns:a16="http://schemas.microsoft.com/office/drawing/2014/main" id="{80DAD211-993F-4AC4-B294-93E8F7ACD7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9888" y="4056063"/>
            <a:ext cx="85725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9" name="Line 32">
            <a:extLst>
              <a:ext uri="{FF2B5EF4-FFF2-40B4-BE49-F238E27FC236}">
                <a16:creationId xmlns:a16="http://schemas.microsoft.com/office/drawing/2014/main" id="{8341443C-5C86-4653-AC1E-E222FC9CF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9888" y="4151313"/>
            <a:ext cx="85725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0" name="Line 33">
            <a:extLst>
              <a:ext uri="{FF2B5EF4-FFF2-40B4-BE49-F238E27FC236}">
                <a16:creationId xmlns:a16="http://schemas.microsoft.com/office/drawing/2014/main" id="{892BDE1A-DA65-4A20-A73F-F9212354A5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48151" y="4073525"/>
            <a:ext cx="0" cy="60325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" name="Line 34">
            <a:extLst>
              <a:ext uri="{FF2B5EF4-FFF2-40B4-BE49-F238E27FC236}">
                <a16:creationId xmlns:a16="http://schemas.microsoft.com/office/drawing/2014/main" id="{DC8D905A-20F8-4531-B886-9D361FA7E6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8463" y="4073525"/>
            <a:ext cx="85725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2" name="Line 35">
            <a:extLst>
              <a:ext uri="{FF2B5EF4-FFF2-40B4-BE49-F238E27FC236}">
                <a16:creationId xmlns:a16="http://schemas.microsoft.com/office/drawing/2014/main" id="{695672AF-E55F-422A-8B7D-D81AD96085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8463" y="4133850"/>
            <a:ext cx="85725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3" name="Line 36">
            <a:extLst>
              <a:ext uri="{FF2B5EF4-FFF2-40B4-BE49-F238E27FC236}">
                <a16:creationId xmlns:a16="http://schemas.microsoft.com/office/drawing/2014/main" id="{8BB2BAEA-D012-4348-A52C-6BE5DD7517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48238" y="4073525"/>
            <a:ext cx="0" cy="60325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4" name="Line 37">
            <a:extLst>
              <a:ext uri="{FF2B5EF4-FFF2-40B4-BE49-F238E27FC236}">
                <a16:creationId xmlns:a16="http://schemas.microsoft.com/office/drawing/2014/main" id="{04A6656B-7C7E-4583-84A2-9BA0C0F428D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6963" y="4073525"/>
            <a:ext cx="82550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" name="Line 38">
            <a:extLst>
              <a:ext uri="{FF2B5EF4-FFF2-40B4-BE49-F238E27FC236}">
                <a16:creationId xmlns:a16="http://schemas.microsoft.com/office/drawing/2014/main" id="{C64692BF-CF2D-4EA6-85BF-8C4E4CE67C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6963" y="4133850"/>
            <a:ext cx="82550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6" name="Line 39">
            <a:extLst>
              <a:ext uri="{FF2B5EF4-FFF2-40B4-BE49-F238E27FC236}">
                <a16:creationId xmlns:a16="http://schemas.microsoft.com/office/drawing/2014/main" id="{92324CC8-525A-4C48-B158-28806D360C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6813" y="4219575"/>
            <a:ext cx="0" cy="5080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" name="Line 40">
            <a:extLst>
              <a:ext uri="{FF2B5EF4-FFF2-40B4-BE49-F238E27FC236}">
                <a16:creationId xmlns:a16="http://schemas.microsoft.com/office/drawing/2014/main" id="{0A9A4675-B587-4B2C-8A44-1E78D0D39A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5538" y="4219575"/>
            <a:ext cx="82550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9" name="Line 41">
            <a:extLst>
              <a:ext uri="{FF2B5EF4-FFF2-40B4-BE49-F238E27FC236}">
                <a16:creationId xmlns:a16="http://schemas.microsoft.com/office/drawing/2014/main" id="{14AB7022-519B-4840-B1AB-1EC3A3036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5538" y="4270375"/>
            <a:ext cx="82550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0" name="Line 42">
            <a:extLst>
              <a:ext uri="{FF2B5EF4-FFF2-40B4-BE49-F238E27FC236}">
                <a16:creationId xmlns:a16="http://schemas.microsoft.com/office/drawing/2014/main" id="{8C11F038-2306-47CA-80B5-D1B537798A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46901" y="4183063"/>
            <a:ext cx="0" cy="87313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1" name="Line 43">
            <a:extLst>
              <a:ext uri="{FF2B5EF4-FFF2-40B4-BE49-F238E27FC236}">
                <a16:creationId xmlns:a16="http://schemas.microsoft.com/office/drawing/2014/main" id="{1BBF052D-04D2-4CEC-8FDD-E25C4334094C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5626" y="4183063"/>
            <a:ext cx="82550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2" name="Line 44">
            <a:extLst>
              <a:ext uri="{FF2B5EF4-FFF2-40B4-BE49-F238E27FC236}">
                <a16:creationId xmlns:a16="http://schemas.microsoft.com/office/drawing/2014/main" id="{EC6D6CD5-D203-4A43-B090-3605C13682C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5626" y="4270375"/>
            <a:ext cx="82550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3" name="Line 45">
            <a:extLst>
              <a:ext uri="{FF2B5EF4-FFF2-40B4-BE49-F238E27FC236}">
                <a16:creationId xmlns:a16="http://schemas.microsoft.com/office/drawing/2014/main" id="{B16ED909-7966-4592-B522-16504D239B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45476" y="4187825"/>
            <a:ext cx="0" cy="34290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4" name="Line 46">
            <a:extLst>
              <a:ext uri="{FF2B5EF4-FFF2-40B4-BE49-F238E27FC236}">
                <a16:creationId xmlns:a16="http://schemas.microsoft.com/office/drawing/2014/main" id="{E4D2B14E-A9AA-466C-9684-B663A38037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99438" y="4187825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5" name="Line 47">
            <a:extLst>
              <a:ext uri="{FF2B5EF4-FFF2-40B4-BE49-F238E27FC236}">
                <a16:creationId xmlns:a16="http://schemas.microsoft.com/office/drawing/2014/main" id="{FAD81C64-CD99-429F-BAE3-0EC7FCC9D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199438" y="4530725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6" name="Line 48">
            <a:extLst>
              <a:ext uri="{FF2B5EF4-FFF2-40B4-BE49-F238E27FC236}">
                <a16:creationId xmlns:a16="http://schemas.microsoft.com/office/drawing/2014/main" id="{4640690B-08AD-438E-920F-6FF344B609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943976" y="1806575"/>
            <a:ext cx="0" cy="3268663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" name="Line 49">
            <a:extLst>
              <a:ext uri="{FF2B5EF4-FFF2-40B4-BE49-F238E27FC236}">
                <a16:creationId xmlns:a16="http://schemas.microsoft.com/office/drawing/2014/main" id="{F6E7749C-9B90-47FA-8AF0-41EA1F58DE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897938" y="1806575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" name="Line 50">
            <a:extLst>
              <a:ext uri="{FF2B5EF4-FFF2-40B4-BE49-F238E27FC236}">
                <a16:creationId xmlns:a16="http://schemas.microsoft.com/office/drawing/2014/main" id="{FAC703B2-E6E6-49E2-A75A-E55BD81FAE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897938" y="5075238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" name="Line 51">
            <a:extLst>
              <a:ext uri="{FF2B5EF4-FFF2-40B4-BE49-F238E27FC236}">
                <a16:creationId xmlns:a16="http://schemas.microsoft.com/office/drawing/2014/main" id="{6274BE0F-E0C1-4CBE-9D33-B8C1E83FDD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42638" y="3679825"/>
            <a:ext cx="0" cy="320675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0" name="Line 52">
            <a:extLst>
              <a:ext uri="{FF2B5EF4-FFF2-40B4-BE49-F238E27FC236}">
                <a16:creationId xmlns:a16="http://schemas.microsoft.com/office/drawing/2014/main" id="{947D9787-E430-4090-B9BD-13A1D8C78D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96601" y="3679825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1" name="Line 53">
            <a:extLst>
              <a:ext uri="{FF2B5EF4-FFF2-40B4-BE49-F238E27FC236}">
                <a16:creationId xmlns:a16="http://schemas.microsoft.com/office/drawing/2014/main" id="{E1749812-D999-42DA-8CC5-B408D789BFA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96601" y="4000500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2" name="Line 54">
            <a:extLst>
              <a:ext uri="{FF2B5EF4-FFF2-40B4-BE49-F238E27FC236}">
                <a16:creationId xmlns:a16="http://schemas.microsoft.com/office/drawing/2014/main" id="{E33D51B8-C875-40E2-93B3-82F021E062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52601" y="1092200"/>
            <a:ext cx="0" cy="4233863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3" name="Line 55">
            <a:extLst>
              <a:ext uri="{FF2B5EF4-FFF2-40B4-BE49-F238E27FC236}">
                <a16:creationId xmlns:a16="http://schemas.microsoft.com/office/drawing/2014/main" id="{51678527-E5A1-404E-A7B9-6050835CA8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5175250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4" name="Rectangle 56">
            <a:extLst>
              <a:ext uri="{FF2B5EF4-FFF2-40B4-BE49-F238E27FC236}">
                <a16:creationId xmlns:a16="http://schemas.microsoft.com/office/drawing/2014/main" id="{A8598864-05B8-4908-93FF-9803AA706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838" y="5043488"/>
            <a:ext cx="4937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&lt;-1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5" name="Line 57">
            <a:extLst>
              <a:ext uri="{FF2B5EF4-FFF2-40B4-BE49-F238E27FC236}">
                <a16:creationId xmlns:a16="http://schemas.microsoft.com/office/drawing/2014/main" id="{DD14A163-CFD4-4D13-8C99-1ED979D3F7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4613275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6" name="Rectangle 58">
            <a:extLst>
              <a:ext uri="{FF2B5EF4-FFF2-40B4-BE49-F238E27FC236}">
                <a16:creationId xmlns:a16="http://schemas.microsoft.com/office/drawing/2014/main" id="{0FAA2186-160F-44E1-A1A2-5D62FBAF0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4479925"/>
            <a:ext cx="2555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7" name="Line 59">
            <a:extLst>
              <a:ext uri="{FF2B5EF4-FFF2-40B4-BE49-F238E27FC236}">
                <a16:creationId xmlns:a16="http://schemas.microsoft.com/office/drawing/2014/main" id="{6C6E1AE8-CCAF-4516-B389-59195E70BE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4051300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8" name="Rectangle 60">
            <a:extLst>
              <a:ext uri="{FF2B5EF4-FFF2-40B4-BE49-F238E27FC236}">
                <a16:creationId xmlns:a16="http://schemas.microsoft.com/office/drawing/2014/main" id="{836469E4-38DB-42B4-A6F5-68990074A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3917950"/>
            <a:ext cx="2555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9" name="Line 61">
            <a:extLst>
              <a:ext uri="{FF2B5EF4-FFF2-40B4-BE49-F238E27FC236}">
                <a16:creationId xmlns:a16="http://schemas.microsoft.com/office/drawing/2014/main" id="{31360B72-D19B-4BC0-A0D9-F16F3DFE86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3487738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0" name="Rectangle 62">
            <a:extLst>
              <a:ext uri="{FF2B5EF4-FFF2-40B4-BE49-F238E27FC236}">
                <a16:creationId xmlns:a16="http://schemas.microsoft.com/office/drawing/2014/main" id="{103685A0-0948-4045-81D1-F8BA8224B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3355975"/>
            <a:ext cx="2555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1" name="Line 63">
            <a:extLst>
              <a:ext uri="{FF2B5EF4-FFF2-40B4-BE49-F238E27FC236}">
                <a16:creationId xmlns:a16="http://schemas.microsoft.com/office/drawing/2014/main" id="{2DD61AB9-4A15-4150-BBC9-E8513CE586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2925762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2" name="Rectangle 64">
            <a:extLst>
              <a:ext uri="{FF2B5EF4-FFF2-40B4-BE49-F238E27FC236}">
                <a16:creationId xmlns:a16="http://schemas.microsoft.com/office/drawing/2014/main" id="{D77E0BBD-646F-43F4-8C5C-18073BD4B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2794000"/>
            <a:ext cx="2555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3" name="Line 65">
            <a:extLst>
              <a:ext uri="{FF2B5EF4-FFF2-40B4-BE49-F238E27FC236}">
                <a16:creationId xmlns:a16="http://schemas.microsoft.com/office/drawing/2014/main" id="{70EFC1AA-BEA9-42DB-ABB2-0874AB7D1F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2368550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" name="Rectangle 66">
            <a:extLst>
              <a:ext uri="{FF2B5EF4-FFF2-40B4-BE49-F238E27FC236}">
                <a16:creationId xmlns:a16="http://schemas.microsoft.com/office/drawing/2014/main" id="{DE2B4D2F-557C-42C4-AE61-DAF9E38CB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2230437"/>
            <a:ext cx="2555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3" name="Line 67">
            <a:extLst>
              <a:ext uri="{FF2B5EF4-FFF2-40B4-BE49-F238E27FC236}">
                <a16:creationId xmlns:a16="http://schemas.microsoft.com/office/drawing/2014/main" id="{955C0C2D-BD26-4C9B-B270-457AA2E46B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1806575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4" name="Rectangle 68">
            <a:extLst>
              <a:ext uri="{FF2B5EF4-FFF2-40B4-BE49-F238E27FC236}">
                <a16:creationId xmlns:a16="http://schemas.microsoft.com/office/drawing/2014/main" id="{14EBF825-FCFB-4065-A48E-78B990D61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388" y="1668462"/>
            <a:ext cx="4064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&gt;5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5" name="Line 69">
            <a:extLst>
              <a:ext uri="{FF2B5EF4-FFF2-40B4-BE49-F238E27FC236}">
                <a16:creationId xmlns:a16="http://schemas.microsoft.com/office/drawing/2014/main" id="{63DC97E2-0047-41BC-ACE7-A93D09E7C8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1243012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" name="Rectangle 71">
            <a:extLst>
              <a:ext uri="{FF2B5EF4-FFF2-40B4-BE49-F238E27FC236}">
                <a16:creationId xmlns:a16="http://schemas.microsoft.com/office/drawing/2014/main" id="{1E206322-D960-4C05-ADF2-6EF2B17A6A8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23875" y="2971800"/>
            <a:ext cx="8223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MVPF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8" name="Line 72">
            <a:extLst>
              <a:ext uri="{FF2B5EF4-FFF2-40B4-BE49-F238E27FC236}">
                <a16:creationId xmlns:a16="http://schemas.microsoft.com/office/drawing/2014/main" id="{E4E1285A-6029-4710-BBF0-5A018A182E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5326063"/>
            <a:ext cx="9688513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" name="Line 73">
            <a:extLst>
              <a:ext uri="{FF2B5EF4-FFF2-40B4-BE49-F238E27FC236}">
                <a16:creationId xmlns:a16="http://schemas.microsoft.com/office/drawing/2014/main" id="{F8E1CC95-1796-4448-B9E2-BFEF0ABD76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3501" y="5326063"/>
            <a:ext cx="0" cy="96838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0" name="Rectangle 74">
            <a:extLst>
              <a:ext uri="{FF2B5EF4-FFF2-40B4-BE49-F238E27FC236}">
                <a16:creationId xmlns:a16="http://schemas.microsoft.com/office/drawing/2014/main" id="{7B2801FC-2B85-4063-8B14-DBC5C4DE3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5838" y="5467350"/>
            <a:ext cx="80486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AFDC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1" name="Line 75">
            <a:extLst>
              <a:ext uri="{FF2B5EF4-FFF2-40B4-BE49-F238E27FC236}">
                <a16:creationId xmlns:a16="http://schemas.microsoft.com/office/drawing/2014/main" id="{88956EF6-8E5A-4D40-ABCA-B0DB3E1186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0576" y="5326063"/>
            <a:ext cx="0" cy="96838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" name="Rectangle 76">
            <a:extLst>
              <a:ext uri="{FF2B5EF4-FFF2-40B4-BE49-F238E27FC236}">
                <a16:creationId xmlns:a16="http://schemas.microsoft.com/office/drawing/2014/main" id="{7A05D3B8-904E-4FDA-BD9F-3D3AA7B45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3851" y="5467350"/>
            <a:ext cx="10509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Housing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3" name="Rectangle 77">
            <a:extLst>
              <a:ext uri="{FF2B5EF4-FFF2-40B4-BE49-F238E27FC236}">
                <a16:creationId xmlns:a16="http://schemas.microsoft.com/office/drawing/2014/main" id="{38ABA7AE-8560-437C-A3FD-6BFEE7E3C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826" y="5724525"/>
            <a:ext cx="11938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Vouchers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4" name="Rectangle 78">
            <a:extLst>
              <a:ext uri="{FF2B5EF4-FFF2-40B4-BE49-F238E27FC236}">
                <a16:creationId xmlns:a16="http://schemas.microsoft.com/office/drawing/2014/main" id="{4ADA3515-FCA4-491D-B6CE-B980310F6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913" y="5975350"/>
            <a:ext cx="80486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AFDC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5" name="Line 79">
            <a:extLst>
              <a:ext uri="{FF2B5EF4-FFF2-40B4-BE49-F238E27FC236}">
                <a16:creationId xmlns:a16="http://schemas.microsoft.com/office/drawing/2014/main" id="{91A6B0EC-BA7D-4CDE-B342-B6EFF33BE2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594476" y="5326063"/>
            <a:ext cx="0" cy="96838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" name="Rectangle 80">
            <a:extLst>
              <a:ext uri="{FF2B5EF4-FFF2-40B4-BE49-F238E27FC236}">
                <a16:creationId xmlns:a16="http://schemas.microsoft.com/office/drawing/2014/main" id="{A0D10593-287E-4BC3-A12A-36F52C2E1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513" y="5467350"/>
            <a:ext cx="10509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Housing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7" name="Rectangle 81">
            <a:extLst>
              <a:ext uri="{FF2B5EF4-FFF2-40B4-BE49-F238E27FC236}">
                <a16:creationId xmlns:a16="http://schemas.microsoft.com/office/drawing/2014/main" id="{7EF0A857-A6B1-454D-B191-C348C5704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488" y="5724525"/>
            <a:ext cx="11938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Vouchers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8" name="Rectangle 82">
            <a:extLst>
              <a:ext uri="{FF2B5EF4-FFF2-40B4-BE49-F238E27FC236}">
                <a16:creationId xmlns:a16="http://schemas.microsoft.com/office/drawing/2014/main" id="{09C2F3FA-A272-4935-BFD4-CA59A703F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513" y="5975350"/>
            <a:ext cx="10509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Chicago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9" name="Line 83">
            <a:extLst>
              <a:ext uri="{FF2B5EF4-FFF2-40B4-BE49-F238E27FC236}">
                <a16:creationId xmlns:a16="http://schemas.microsoft.com/office/drawing/2014/main" id="{F8A2B678-20A3-4DCB-B11D-D646EC55C625}"/>
              </a:ext>
            </a:extLst>
          </p:cNvPr>
          <p:cNvSpPr>
            <a:spLocks noChangeShapeType="1"/>
          </p:cNvSpPr>
          <p:nvPr/>
        </p:nvSpPr>
        <p:spPr bwMode="auto">
          <a:xfrm>
            <a:off x="8591551" y="5326063"/>
            <a:ext cx="0" cy="96838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0" name="Rectangle 84">
            <a:extLst>
              <a:ext uri="{FF2B5EF4-FFF2-40B4-BE49-F238E27FC236}">
                <a16:creationId xmlns:a16="http://schemas.microsoft.com/office/drawing/2014/main" id="{828AFE95-927E-444B-B47D-58F998041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4663" y="5467350"/>
            <a:ext cx="11287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Negative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1" name="Rectangle 85">
            <a:extLst>
              <a:ext uri="{FF2B5EF4-FFF2-40B4-BE49-F238E27FC236}">
                <a16:creationId xmlns:a16="http://schemas.microsoft.com/office/drawing/2014/main" id="{078D6111-DBE6-4FF6-9927-BF15FBBA6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26" y="5724525"/>
            <a:ext cx="9509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Income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6" name="Rectangle 86">
            <a:extLst>
              <a:ext uri="{FF2B5EF4-FFF2-40B4-BE49-F238E27FC236}">
                <a16:creationId xmlns:a16="http://schemas.microsoft.com/office/drawing/2014/main" id="{CE1E8654-6B80-4605-8D65-69BAF092B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6763" y="5975350"/>
            <a:ext cx="5445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Tax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7" name="Line 87">
            <a:extLst>
              <a:ext uri="{FF2B5EF4-FFF2-40B4-BE49-F238E27FC236}">
                <a16:creationId xmlns:a16="http://schemas.microsoft.com/office/drawing/2014/main" id="{CB504126-AD85-47FB-8279-E3A60BFD722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90213" y="5326063"/>
            <a:ext cx="0" cy="96838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Rectangle 88">
            <a:extLst>
              <a:ext uri="{FF2B5EF4-FFF2-40B4-BE49-F238E27FC236}">
                <a16:creationId xmlns:a16="http://schemas.microsoft.com/office/drawing/2014/main" id="{C399C68F-716C-4D88-980C-FE47AC943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4151" y="5467350"/>
            <a:ext cx="6223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WIC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9" name="Rectangle 89">
            <a:extLst>
              <a:ext uri="{FF2B5EF4-FFF2-40B4-BE49-F238E27FC236}">
                <a16:creationId xmlns:a16="http://schemas.microsoft.com/office/drawing/2014/main" id="{5C68B3E6-76A3-43EA-9809-36BDE4B57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5723" y="1422401"/>
            <a:ext cx="2733675" cy="777875"/>
          </a:xfrm>
          <a:prstGeom prst="rect">
            <a:avLst/>
          </a:prstGeom>
          <a:solidFill>
            <a:srgbClr val="FFFFFF"/>
          </a:solidFill>
          <a:ln w="14288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Rectangle 94">
            <a:extLst>
              <a:ext uri="{FF2B5EF4-FFF2-40B4-BE49-F238E27FC236}">
                <a16:creationId xmlns:a16="http://schemas.microsoft.com/office/drawing/2014/main" id="{23EA637D-06AF-4A71-B196-65E83A414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01" y="306387"/>
            <a:ext cx="4841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300" b="0" i="0" u="none" strike="noStrike" cap="none" normalizeH="0" baseline="0">
                <a:ln>
                  <a:noFill/>
                </a:ln>
                <a:solidFill>
                  <a:srgbClr val="1E2D53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7B897789-5101-4D24-8516-68711AF81BBA}"/>
              </a:ext>
            </a:extLst>
          </p:cNvPr>
          <p:cNvGrpSpPr/>
          <p:nvPr/>
        </p:nvGrpSpPr>
        <p:grpSpPr>
          <a:xfrm>
            <a:off x="1395793" y="1118570"/>
            <a:ext cx="589755" cy="549276"/>
            <a:chOff x="1431926" y="1243012"/>
            <a:chExt cx="589755" cy="549276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CD068AB1-A9CB-43CE-8AB6-F165A19DD3EA}"/>
                </a:ext>
              </a:extLst>
            </p:cNvPr>
            <p:cNvGrpSpPr/>
            <p:nvPr/>
          </p:nvGrpSpPr>
          <p:grpSpPr>
            <a:xfrm>
              <a:off x="1431926" y="1243012"/>
              <a:ext cx="318293" cy="422579"/>
              <a:chOff x="1431926" y="1243012"/>
              <a:chExt cx="318293" cy="422579"/>
            </a:xfrm>
          </p:grpSpPr>
          <p:sp>
            <p:nvSpPr>
              <p:cNvPr id="218" name="Rectangle 35">
                <a:extLst>
                  <a:ext uri="{FF2B5EF4-FFF2-40B4-BE49-F238E27FC236}">
                    <a16:creationId xmlns:a16="http://schemas.microsoft.com/office/drawing/2014/main" id="{A769C479-02C9-484F-8C37-35F88D0DB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1926" y="1243012"/>
                <a:ext cx="16510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/>
                <a:r>
                  <a:rPr lang="en-US" dirty="0">
                    <a:solidFill>
                      <a:srgbClr val="808080"/>
                    </a:solidFill>
                  </a:rPr>
                  <a:t>∞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808080"/>
                  </a:solidFill>
                  <a:effectLst/>
                </a:endParaRPr>
              </a:p>
            </p:txBody>
          </p: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A1906C51-BB30-45D7-A01D-DB037F6C18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50219" y="1605265"/>
                <a:ext cx="0" cy="60326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0B991E6C-D39C-4A92-BA06-62649E350265}"/>
                </a:ext>
              </a:extLst>
            </p:cNvPr>
            <p:cNvGrpSpPr/>
            <p:nvPr/>
          </p:nvGrpSpPr>
          <p:grpSpPr>
            <a:xfrm>
              <a:off x="1493043" y="1508682"/>
              <a:ext cx="528638" cy="283606"/>
              <a:chOff x="1493043" y="1508682"/>
              <a:chExt cx="528638" cy="283606"/>
            </a:xfrm>
          </p:grpSpPr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ECD9A07-2FDA-4D6D-AC8E-D993968AAE74}"/>
                  </a:ext>
                </a:extLst>
              </p:cNvPr>
              <p:cNvSpPr/>
              <p:nvPr/>
            </p:nvSpPr>
            <p:spPr>
              <a:xfrm>
                <a:off x="1493043" y="1508682"/>
                <a:ext cx="528638" cy="2836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690F2A29-478B-4A1D-83EF-FB9AA29854AC}"/>
                  </a:ext>
                </a:extLst>
              </p:cNvPr>
              <p:cNvCxnSpPr/>
              <p:nvPr/>
            </p:nvCxnSpPr>
            <p:spPr>
              <a:xfrm flipV="1">
                <a:off x="1666876" y="1564011"/>
                <a:ext cx="166687" cy="83364"/>
              </a:xfrm>
              <a:prstGeom prst="line">
                <a:avLst/>
              </a:prstGeom>
              <a:ln w="190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AB0A1326-7D36-4863-919E-BECC8836ED41}"/>
                  </a:ext>
                </a:extLst>
              </p:cNvPr>
              <p:cNvCxnSpPr/>
              <p:nvPr/>
            </p:nvCxnSpPr>
            <p:spPr>
              <a:xfrm flipV="1">
                <a:off x="1666876" y="1629871"/>
                <a:ext cx="166687" cy="83364"/>
              </a:xfrm>
              <a:prstGeom prst="line">
                <a:avLst/>
              </a:prstGeom>
              <a:ln w="190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0" name="Rectangle 90">
            <a:extLst>
              <a:ext uri="{FF2B5EF4-FFF2-40B4-BE49-F238E27FC236}">
                <a16:creationId xmlns:a16="http://schemas.microsoft.com/office/drawing/2014/main" id="{CEF574A4-F9C8-44B8-82A9-7245D89AD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590" y="1490392"/>
            <a:ext cx="892175" cy="236538"/>
          </a:xfrm>
          <a:prstGeom prst="rect">
            <a:avLst/>
          </a:prstGeom>
          <a:solidFill>
            <a:srgbClr val="CD7371"/>
          </a:solidFill>
          <a:ln w="14288">
            <a:solidFill>
              <a:srgbClr val="C0504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Rectangle 91">
            <a:extLst>
              <a:ext uri="{FF2B5EF4-FFF2-40B4-BE49-F238E27FC236}">
                <a16:creationId xmlns:a16="http://schemas.microsoft.com/office/drawing/2014/main" id="{D7D46260-4BDF-4026-86CE-B30B60357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4590" y="1823767"/>
            <a:ext cx="892175" cy="238125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Rectangle 92">
            <a:extLst>
              <a:ext uri="{FF2B5EF4-FFF2-40B4-BE49-F238E27FC236}">
                <a16:creationId xmlns:a16="http://schemas.microsoft.com/office/drawing/2014/main" id="{C6EDAC86-4D05-4BE3-9671-D08EDA101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815" y="1512617"/>
            <a:ext cx="14493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No Kid Impacts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4" name="Rectangle 93">
            <a:extLst>
              <a:ext uri="{FF2B5EF4-FFF2-40B4-BE49-F238E27FC236}">
                <a16:creationId xmlns:a16="http://schemas.microsoft.com/office/drawing/2014/main" id="{E1E5B933-6CDF-4495-B0C9-A1C76725D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815" y="1845992"/>
            <a:ext cx="16049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With Kid Impacts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386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 134">
            <a:extLst>
              <a:ext uri="{FF2B5EF4-FFF2-40B4-BE49-F238E27FC236}">
                <a16:creationId xmlns:a16="http://schemas.microsoft.com/office/drawing/2014/main" id="{97D4A106-6AD9-4478-BBA8-FD4C2A5C2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21" y="95828"/>
            <a:ext cx="106209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EITC OBRA 1993 MVPF Estimates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Incorporating Different Estimates of Spillovers on Children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85ED9CCE-9D52-4E3D-95FB-4973A92A521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09601" y="0"/>
            <a:ext cx="109728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B97B8-2399-49FB-BE21-94F8D65FD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1230312"/>
            <a:ext cx="9688513" cy="4233863"/>
          </a:xfrm>
          <a:prstGeom prst="rect">
            <a:avLst/>
          </a:prstGeom>
          <a:solidFill>
            <a:srgbClr val="FFFFFF"/>
          </a:solidFill>
          <a:ln w="14288">
            <a:solidFill>
              <a:srgbClr val="FFFFF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504D146E-5716-4114-8E06-AAB9F0556D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5313363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BD789B40-A104-4DEE-8B1D-22B56E4293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4749800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72935483-5CEA-4C41-ADAA-A7CC875D1CD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4187825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E3DE8CC3-4077-4A8B-AC73-FCA56D079E4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3625850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A5460BD5-7D01-4224-9A7B-0CCBCB8E87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3063875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86FF8BFC-661D-4EB7-B7F9-FCEEAFADC17E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2505075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146F9B4C-6ACA-4D93-ACCF-F0C4AEF7DC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1943100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59D29ED2-7BDB-4E95-89D2-9DE1D5041A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1381125"/>
            <a:ext cx="9688513" cy="0"/>
          </a:xfrm>
          <a:prstGeom prst="line">
            <a:avLst/>
          </a:prstGeom>
          <a:noFill/>
          <a:ln w="19050">
            <a:solidFill>
              <a:srgbClr val="EAF2F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10AB43C5-C065-4983-800E-AF8BD95766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1381125"/>
            <a:ext cx="9688513" cy="0"/>
          </a:xfrm>
          <a:prstGeom prst="line">
            <a:avLst/>
          </a:prstGeom>
          <a:noFill/>
          <a:ln w="9525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1B5934-8A66-4346-8795-20EB90454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413" y="4124325"/>
            <a:ext cx="508000" cy="625475"/>
          </a:xfrm>
          <a:prstGeom prst="rect">
            <a:avLst/>
          </a:prstGeom>
          <a:solidFill>
            <a:srgbClr val="CD7371"/>
          </a:solidFill>
          <a:ln w="14288">
            <a:solidFill>
              <a:srgbClr val="C0504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A94C39-31E8-4EF2-9B02-481AE08AE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413" y="4124325"/>
            <a:ext cx="508000" cy="625475"/>
          </a:xfrm>
          <a:prstGeom prst="rect">
            <a:avLst/>
          </a:prstGeom>
          <a:solidFill>
            <a:srgbClr val="CD7371"/>
          </a:solidFill>
          <a:ln w="14288">
            <a:solidFill>
              <a:srgbClr val="C0504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258132-DC7C-453E-9D42-628BCC4ED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5476" y="1381125"/>
            <a:ext cx="508000" cy="3368675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A1A93A-349E-445D-A4A0-8BCF71810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0238" y="1381125"/>
            <a:ext cx="506413" cy="3368675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6558A2-88BE-45B6-9035-AEAF95FDE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3209925"/>
            <a:ext cx="508000" cy="1539875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3FC13E-1A56-4030-A035-0574C7C0F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5476" y="1943100"/>
            <a:ext cx="506413" cy="2806700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F52565-B875-43B3-8922-8E096A2A7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2301" y="1381125"/>
            <a:ext cx="508000" cy="3368675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C49ED8-D476-4C5D-B0C3-6CF9084B1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8651" y="4251325"/>
            <a:ext cx="508000" cy="498475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0B6E58-D14C-4E1C-8C91-A8A631695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063" y="4219575"/>
            <a:ext cx="508000" cy="530225"/>
          </a:xfrm>
          <a:prstGeom prst="rect">
            <a:avLst/>
          </a:prstGeom>
          <a:solidFill>
            <a:srgbClr val="729ACA"/>
          </a:solidFill>
          <a:ln w="14288">
            <a:solidFill>
              <a:srgbClr val="4F81BD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26">
            <a:extLst>
              <a:ext uri="{FF2B5EF4-FFF2-40B4-BE49-F238E27FC236}">
                <a16:creationId xmlns:a16="http://schemas.microsoft.com/office/drawing/2014/main" id="{CD292F22-D1E8-462A-91EF-D42729322C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54238" y="4068763"/>
            <a:ext cx="0" cy="219075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7">
            <a:extLst>
              <a:ext uri="{FF2B5EF4-FFF2-40B4-BE49-F238E27FC236}">
                <a16:creationId xmlns:a16="http://schemas.microsoft.com/office/drawing/2014/main" id="{B20549A7-4EB9-4D8E-9208-ABFA94B494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4551" y="4068763"/>
            <a:ext cx="85725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28">
            <a:extLst>
              <a:ext uri="{FF2B5EF4-FFF2-40B4-BE49-F238E27FC236}">
                <a16:creationId xmlns:a16="http://schemas.microsoft.com/office/drawing/2014/main" id="{DF6191AC-D3CB-47F6-996D-92FB2D7CDC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4551" y="4287838"/>
            <a:ext cx="85725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29">
            <a:extLst>
              <a:ext uri="{FF2B5EF4-FFF2-40B4-BE49-F238E27FC236}">
                <a16:creationId xmlns:a16="http://schemas.microsoft.com/office/drawing/2014/main" id="{132F913F-0659-4136-97FF-952A44846D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54238" y="4068763"/>
            <a:ext cx="0" cy="219075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0">
            <a:extLst>
              <a:ext uri="{FF2B5EF4-FFF2-40B4-BE49-F238E27FC236}">
                <a16:creationId xmlns:a16="http://schemas.microsoft.com/office/drawing/2014/main" id="{2A60F235-2DEE-45CC-B117-E82668716A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4551" y="4068763"/>
            <a:ext cx="85725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Line 31">
            <a:extLst>
              <a:ext uri="{FF2B5EF4-FFF2-40B4-BE49-F238E27FC236}">
                <a16:creationId xmlns:a16="http://schemas.microsoft.com/office/drawing/2014/main" id="{E5215E48-7294-4D76-8F74-AE986A365F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4551" y="4287838"/>
            <a:ext cx="85725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Line 32">
            <a:extLst>
              <a:ext uri="{FF2B5EF4-FFF2-40B4-BE49-F238E27FC236}">
                <a16:creationId xmlns:a16="http://schemas.microsoft.com/office/drawing/2014/main" id="{242559D7-34AF-4D3F-B1FB-89FDFB02B7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67888" y="1381125"/>
            <a:ext cx="0" cy="561975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Line 33">
            <a:extLst>
              <a:ext uri="{FF2B5EF4-FFF2-40B4-BE49-F238E27FC236}">
                <a16:creationId xmlns:a16="http://schemas.microsoft.com/office/drawing/2014/main" id="{60A8DE3F-5823-416B-8A28-B86A50AAABE8}"/>
              </a:ext>
            </a:extLst>
          </p:cNvPr>
          <p:cNvSpPr>
            <a:spLocks noChangeShapeType="1"/>
          </p:cNvSpPr>
          <p:nvPr/>
        </p:nvSpPr>
        <p:spPr bwMode="auto">
          <a:xfrm>
            <a:off x="9726613" y="1381125"/>
            <a:ext cx="82550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Line 34">
            <a:extLst>
              <a:ext uri="{FF2B5EF4-FFF2-40B4-BE49-F238E27FC236}">
                <a16:creationId xmlns:a16="http://schemas.microsoft.com/office/drawing/2014/main" id="{B43853AF-6073-409F-B803-A24F89CCE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726613" y="1943100"/>
            <a:ext cx="82550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Line 35">
            <a:extLst>
              <a:ext uri="{FF2B5EF4-FFF2-40B4-BE49-F238E27FC236}">
                <a16:creationId xmlns:a16="http://schemas.microsoft.com/office/drawing/2014/main" id="{EB0BF6D6-C94D-48D5-B78F-2ADC85EA36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5826" y="1381125"/>
            <a:ext cx="0" cy="3932238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Line 36">
            <a:extLst>
              <a:ext uri="{FF2B5EF4-FFF2-40B4-BE49-F238E27FC236}">
                <a16:creationId xmlns:a16="http://schemas.microsoft.com/office/drawing/2014/main" id="{F247A063-43B1-4393-AD41-519FCD0513A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9788" y="1381125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Line 37">
            <a:extLst>
              <a:ext uri="{FF2B5EF4-FFF2-40B4-BE49-F238E27FC236}">
                <a16:creationId xmlns:a16="http://schemas.microsoft.com/office/drawing/2014/main" id="{FD23D89A-9A92-4982-B6F3-55C380CFE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9788" y="5313363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Line 38">
            <a:extLst>
              <a:ext uri="{FF2B5EF4-FFF2-40B4-BE49-F238E27FC236}">
                <a16:creationId xmlns:a16="http://schemas.microsoft.com/office/drawing/2014/main" id="{4A907C8A-7234-42F8-ACEE-EF7C7E150D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2651" y="1943100"/>
            <a:ext cx="0" cy="3370263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Line 39">
            <a:extLst>
              <a:ext uri="{FF2B5EF4-FFF2-40B4-BE49-F238E27FC236}">
                <a16:creationId xmlns:a16="http://schemas.microsoft.com/office/drawing/2014/main" id="{D4D398D5-E112-4DC3-BA8A-78AC083CA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1376" y="1943100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Line 40">
            <a:extLst>
              <a:ext uri="{FF2B5EF4-FFF2-40B4-BE49-F238E27FC236}">
                <a16:creationId xmlns:a16="http://schemas.microsoft.com/office/drawing/2014/main" id="{AE48657C-0893-4C68-8BE5-57244D46ED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1376" y="5313363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Line 41">
            <a:extLst>
              <a:ext uri="{FF2B5EF4-FFF2-40B4-BE49-F238E27FC236}">
                <a16:creationId xmlns:a16="http://schemas.microsoft.com/office/drawing/2014/main" id="{72B4E743-97B1-451B-AFB8-07A9ED0A5B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01063" y="1381125"/>
            <a:ext cx="0" cy="1590675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Line 42">
            <a:extLst>
              <a:ext uri="{FF2B5EF4-FFF2-40B4-BE49-F238E27FC236}">
                <a16:creationId xmlns:a16="http://schemas.microsoft.com/office/drawing/2014/main" id="{0AB64E35-6D57-4936-8B35-DCBD58D1C34C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5026" y="1381125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Line 43">
            <a:extLst>
              <a:ext uri="{FF2B5EF4-FFF2-40B4-BE49-F238E27FC236}">
                <a16:creationId xmlns:a16="http://schemas.microsoft.com/office/drawing/2014/main" id="{082483D6-1A53-4CB2-83AC-FA595A0E19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5026" y="2971800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Line 44">
            <a:extLst>
              <a:ext uri="{FF2B5EF4-FFF2-40B4-BE49-F238E27FC236}">
                <a16:creationId xmlns:a16="http://schemas.microsoft.com/office/drawing/2014/main" id="{06EB69FD-9F37-4F01-B63A-9ED2C4D20D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037888" y="1381125"/>
            <a:ext cx="0" cy="1576388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Line 45">
            <a:extLst>
              <a:ext uri="{FF2B5EF4-FFF2-40B4-BE49-F238E27FC236}">
                <a16:creationId xmlns:a16="http://schemas.microsoft.com/office/drawing/2014/main" id="{59CB1748-BDA4-485F-88C1-E74854F29B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91851" y="1381125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Line 46">
            <a:extLst>
              <a:ext uri="{FF2B5EF4-FFF2-40B4-BE49-F238E27FC236}">
                <a16:creationId xmlns:a16="http://schemas.microsoft.com/office/drawing/2014/main" id="{FDB2BC54-44F4-4709-A4EC-240829EFBD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91851" y="2957512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Line 47">
            <a:extLst>
              <a:ext uri="{FF2B5EF4-FFF2-40B4-BE49-F238E27FC236}">
                <a16:creationId xmlns:a16="http://schemas.microsoft.com/office/drawing/2014/main" id="{6D5DF802-117F-408A-B1DB-6A1ED61330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29476" y="1381125"/>
            <a:ext cx="0" cy="3932238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Line 48">
            <a:extLst>
              <a:ext uri="{FF2B5EF4-FFF2-40B4-BE49-F238E27FC236}">
                <a16:creationId xmlns:a16="http://schemas.microsoft.com/office/drawing/2014/main" id="{AA7C5177-4275-4BCD-953A-B062EFFCFA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188201" y="1381125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Line 49">
            <a:extLst>
              <a:ext uri="{FF2B5EF4-FFF2-40B4-BE49-F238E27FC236}">
                <a16:creationId xmlns:a16="http://schemas.microsoft.com/office/drawing/2014/main" id="{A9066359-A0B2-4D23-8662-8FE0E23817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88201" y="5313363"/>
            <a:ext cx="87313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Line 50">
            <a:extLst>
              <a:ext uri="{FF2B5EF4-FFF2-40B4-BE49-F238E27FC236}">
                <a16:creationId xmlns:a16="http://schemas.microsoft.com/office/drawing/2014/main" id="{17341350-AD2D-4664-A789-3C19E83306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62651" y="4119563"/>
            <a:ext cx="0" cy="204788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Line 51">
            <a:extLst>
              <a:ext uri="{FF2B5EF4-FFF2-40B4-BE49-F238E27FC236}">
                <a16:creationId xmlns:a16="http://schemas.microsoft.com/office/drawing/2014/main" id="{7A97931E-257B-4EC6-B069-BD2DE7E707E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8201" y="4119563"/>
            <a:ext cx="85725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Line 52">
            <a:extLst>
              <a:ext uri="{FF2B5EF4-FFF2-40B4-BE49-F238E27FC236}">
                <a16:creationId xmlns:a16="http://schemas.microsoft.com/office/drawing/2014/main" id="{8BA24016-DF86-4EAD-8E9C-2751642FEE2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8201" y="4324350"/>
            <a:ext cx="85725" cy="0"/>
          </a:xfrm>
          <a:prstGeom prst="line">
            <a:avLst/>
          </a:prstGeom>
          <a:noFill/>
          <a:ln w="31750">
            <a:solidFill>
              <a:srgbClr val="60606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Line 53">
            <a:extLst>
              <a:ext uri="{FF2B5EF4-FFF2-40B4-BE49-F238E27FC236}">
                <a16:creationId xmlns:a16="http://schemas.microsoft.com/office/drawing/2014/main" id="{4A9D3AD4-716D-48D7-89F4-998FF7F8D5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52601" y="1230312"/>
            <a:ext cx="0" cy="4233863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Line 54">
            <a:extLst>
              <a:ext uri="{FF2B5EF4-FFF2-40B4-BE49-F238E27FC236}">
                <a16:creationId xmlns:a16="http://schemas.microsoft.com/office/drawing/2014/main" id="{E64BCE60-47E0-4567-8E80-70B11DD4FE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5313363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Rectangle 55">
            <a:extLst>
              <a:ext uri="{FF2B5EF4-FFF2-40B4-BE49-F238E27FC236}">
                <a16:creationId xmlns:a16="http://schemas.microsoft.com/office/drawing/2014/main" id="{00DEA021-F893-484C-962B-E304D5F61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838" y="5180013"/>
            <a:ext cx="4937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&lt;-1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Line 56">
            <a:extLst>
              <a:ext uri="{FF2B5EF4-FFF2-40B4-BE49-F238E27FC236}">
                <a16:creationId xmlns:a16="http://schemas.microsoft.com/office/drawing/2014/main" id="{22A84A74-38C5-41CB-8B58-825872E5A0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4749800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Rectangle 57">
            <a:extLst>
              <a:ext uri="{FF2B5EF4-FFF2-40B4-BE49-F238E27FC236}">
                <a16:creationId xmlns:a16="http://schemas.microsoft.com/office/drawing/2014/main" id="{B626EBC2-D476-445F-83D1-E32EF4AEE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4618038"/>
            <a:ext cx="2555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4" name="Line 58">
            <a:extLst>
              <a:ext uri="{FF2B5EF4-FFF2-40B4-BE49-F238E27FC236}">
                <a16:creationId xmlns:a16="http://schemas.microsoft.com/office/drawing/2014/main" id="{20B87AF6-8366-4A2C-A28C-288DD57250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4187825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Rectangle 59">
            <a:extLst>
              <a:ext uri="{FF2B5EF4-FFF2-40B4-BE49-F238E27FC236}">
                <a16:creationId xmlns:a16="http://schemas.microsoft.com/office/drawing/2014/main" id="{B9EB3560-86AE-4FB7-BC6D-89ED92112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4056063"/>
            <a:ext cx="2555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6" name="Line 60">
            <a:extLst>
              <a:ext uri="{FF2B5EF4-FFF2-40B4-BE49-F238E27FC236}">
                <a16:creationId xmlns:a16="http://schemas.microsoft.com/office/drawing/2014/main" id="{740DC98C-C598-4993-8873-10F623722C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3625850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Rectangle 61">
            <a:extLst>
              <a:ext uri="{FF2B5EF4-FFF2-40B4-BE49-F238E27FC236}">
                <a16:creationId xmlns:a16="http://schemas.microsoft.com/office/drawing/2014/main" id="{44A589E2-DD76-4CBD-8F37-CC186D585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3492500"/>
            <a:ext cx="2555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0" name="Line 62">
            <a:extLst>
              <a:ext uri="{FF2B5EF4-FFF2-40B4-BE49-F238E27FC236}">
                <a16:creationId xmlns:a16="http://schemas.microsoft.com/office/drawing/2014/main" id="{5FD88B7B-C3BC-4AEE-B7D6-47A4492E7A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3063875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1" name="Rectangle 63">
            <a:extLst>
              <a:ext uri="{FF2B5EF4-FFF2-40B4-BE49-F238E27FC236}">
                <a16:creationId xmlns:a16="http://schemas.microsoft.com/office/drawing/2014/main" id="{C5363EB6-C342-40E3-A67B-D9B6F210F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2930525"/>
            <a:ext cx="2555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2" name="Line 64">
            <a:extLst>
              <a:ext uri="{FF2B5EF4-FFF2-40B4-BE49-F238E27FC236}">
                <a16:creationId xmlns:a16="http://schemas.microsoft.com/office/drawing/2014/main" id="{C47F6126-D268-470E-B651-A0BC724F7E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2505075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3" name="Rectangle 65">
            <a:extLst>
              <a:ext uri="{FF2B5EF4-FFF2-40B4-BE49-F238E27FC236}">
                <a16:creationId xmlns:a16="http://schemas.microsoft.com/office/drawing/2014/main" id="{F5248614-79B2-4E7C-A69D-2D6F8A580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8438" y="2368550"/>
            <a:ext cx="2555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2" name="Line 66">
            <a:extLst>
              <a:ext uri="{FF2B5EF4-FFF2-40B4-BE49-F238E27FC236}">
                <a16:creationId xmlns:a16="http://schemas.microsoft.com/office/drawing/2014/main" id="{AD732BA9-5937-4724-AF4F-721E5490DB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1943100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" name="Rectangle 67">
            <a:extLst>
              <a:ext uri="{FF2B5EF4-FFF2-40B4-BE49-F238E27FC236}">
                <a16:creationId xmlns:a16="http://schemas.microsoft.com/office/drawing/2014/main" id="{7F765DEE-1F69-420D-8C66-E50F57AAC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2388" y="1806575"/>
            <a:ext cx="4064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&gt;5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4" name="Line 68">
            <a:extLst>
              <a:ext uri="{FF2B5EF4-FFF2-40B4-BE49-F238E27FC236}">
                <a16:creationId xmlns:a16="http://schemas.microsoft.com/office/drawing/2014/main" id="{C4AD4949-2C9A-47B4-8223-80E6610DF8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57351" y="1381125"/>
            <a:ext cx="95250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6" name="Rectangle 70">
            <a:extLst>
              <a:ext uri="{FF2B5EF4-FFF2-40B4-BE49-F238E27FC236}">
                <a16:creationId xmlns:a16="http://schemas.microsoft.com/office/drawing/2014/main" id="{E2B68E61-B18A-426A-8AE9-C95E0EFB71D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23875" y="3108325"/>
            <a:ext cx="82232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MVPF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7" name="Line 71">
            <a:extLst>
              <a:ext uri="{FF2B5EF4-FFF2-40B4-BE49-F238E27FC236}">
                <a16:creationId xmlns:a16="http://schemas.microsoft.com/office/drawing/2014/main" id="{0FB42DE5-BFDB-4D99-9AB0-674874034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1" y="5464175"/>
            <a:ext cx="9688513" cy="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" name="Line 72">
            <a:extLst>
              <a:ext uri="{FF2B5EF4-FFF2-40B4-BE49-F238E27FC236}">
                <a16:creationId xmlns:a16="http://schemas.microsoft.com/office/drawing/2014/main" id="{A307EAAB-DCF1-4896-AC5E-63CC3120A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4238" y="5464175"/>
            <a:ext cx="0" cy="9525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9" name="Rectangle 73">
            <a:extLst>
              <a:ext uri="{FF2B5EF4-FFF2-40B4-BE49-F238E27FC236}">
                <a16:creationId xmlns:a16="http://schemas.microsoft.com/office/drawing/2014/main" id="{48C70250-2024-4E1B-965B-57CC7E7F1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763" y="5605463"/>
            <a:ext cx="342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No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0" name="Rectangle 74">
            <a:extLst>
              <a:ext uri="{FF2B5EF4-FFF2-40B4-BE49-F238E27FC236}">
                <a16:creationId xmlns:a16="http://schemas.microsoft.com/office/drawing/2014/main" id="{F75CD591-CC64-4116-BEA4-54FF2C2C3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901" y="5797550"/>
            <a:ext cx="6953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Impact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1" name="Line 75">
            <a:extLst>
              <a:ext uri="{FF2B5EF4-FFF2-40B4-BE49-F238E27FC236}">
                <a16:creationId xmlns:a16="http://schemas.microsoft.com/office/drawing/2014/main" id="{B281A89D-B2EB-4389-A87B-39DDB6F5BA1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5826" y="5464175"/>
            <a:ext cx="0" cy="9525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2" name="Rectangle 76">
            <a:extLst>
              <a:ext uri="{FF2B5EF4-FFF2-40B4-BE49-F238E27FC236}">
                <a16:creationId xmlns:a16="http://schemas.microsoft.com/office/drawing/2014/main" id="{475E3596-33A0-40C6-8377-107178B3B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2588" y="5605463"/>
            <a:ext cx="1133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Bastian and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3" name="Rectangle 77">
            <a:extLst>
              <a:ext uri="{FF2B5EF4-FFF2-40B4-BE49-F238E27FC236}">
                <a16:creationId xmlns:a16="http://schemas.microsoft.com/office/drawing/2014/main" id="{52BF1E51-A37E-4359-9736-F9E5924FE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1" y="5797550"/>
            <a:ext cx="1128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Michelmore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4" name="Rectangle 78">
            <a:extLst>
              <a:ext uri="{FF2B5EF4-FFF2-40B4-BE49-F238E27FC236}">
                <a16:creationId xmlns:a16="http://schemas.microsoft.com/office/drawing/2014/main" id="{A587292F-A7F5-4A79-9DB8-DF7EBDF81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88" y="5989638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(2018)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5" name="Rectangle 79">
            <a:extLst>
              <a:ext uri="{FF2B5EF4-FFF2-40B4-BE49-F238E27FC236}">
                <a16:creationId xmlns:a16="http://schemas.microsoft.com/office/drawing/2014/main" id="{06EDF5F1-E616-4746-89B9-6DCB1B9A1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613" y="6176963"/>
            <a:ext cx="987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[Earnings]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6" name="Line 80">
            <a:extLst>
              <a:ext uri="{FF2B5EF4-FFF2-40B4-BE49-F238E27FC236}">
                <a16:creationId xmlns:a16="http://schemas.microsoft.com/office/drawing/2014/main" id="{1F79715E-951A-407E-9BC2-6E0468A6B133}"/>
              </a:ext>
            </a:extLst>
          </p:cNvPr>
          <p:cNvSpPr>
            <a:spLocks noChangeShapeType="1"/>
          </p:cNvSpPr>
          <p:nvPr/>
        </p:nvSpPr>
        <p:spPr bwMode="auto">
          <a:xfrm>
            <a:off x="8501063" y="5464175"/>
            <a:ext cx="0" cy="9525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" name="Rectangle 81">
            <a:extLst>
              <a:ext uri="{FF2B5EF4-FFF2-40B4-BE49-F238E27FC236}">
                <a16:creationId xmlns:a16="http://schemas.microsoft.com/office/drawing/2014/main" id="{1F2F072B-6D54-4F15-90A8-DFF317A67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6888" y="5605463"/>
            <a:ext cx="8826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Dahl and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8" name="Rectangle 82">
            <a:extLst>
              <a:ext uri="{FF2B5EF4-FFF2-40B4-BE49-F238E27FC236}">
                <a16:creationId xmlns:a16="http://schemas.microsoft.com/office/drawing/2014/main" id="{E2D60066-A155-44D5-9A53-A4E728A2B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8163" y="5797550"/>
            <a:ext cx="8048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Lochner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9" name="Rectangle 83">
            <a:extLst>
              <a:ext uri="{FF2B5EF4-FFF2-40B4-BE49-F238E27FC236}">
                <a16:creationId xmlns:a16="http://schemas.microsoft.com/office/drawing/2014/main" id="{BCF4D7B1-E1DE-4D1B-A5B2-DB3C0E4F7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6426" y="5989638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(2018)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0" name="Rectangle 84">
            <a:extLst>
              <a:ext uri="{FF2B5EF4-FFF2-40B4-BE49-F238E27FC236}">
                <a16:creationId xmlns:a16="http://schemas.microsoft.com/office/drawing/2014/main" id="{D616D9EA-5803-4517-9FC3-7C1B5D266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551" y="6176963"/>
            <a:ext cx="1225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[Test scores]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1" name="Line 85">
            <a:extLst>
              <a:ext uri="{FF2B5EF4-FFF2-40B4-BE49-F238E27FC236}">
                <a16:creationId xmlns:a16="http://schemas.microsoft.com/office/drawing/2014/main" id="{6955232C-2126-482D-BCC6-F33578AE047D}"/>
              </a:ext>
            </a:extLst>
          </p:cNvPr>
          <p:cNvSpPr>
            <a:spLocks noChangeShapeType="1"/>
          </p:cNvSpPr>
          <p:nvPr/>
        </p:nvSpPr>
        <p:spPr bwMode="auto">
          <a:xfrm>
            <a:off x="9767888" y="5464175"/>
            <a:ext cx="0" cy="9525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4" name="Rectangle 86">
            <a:extLst>
              <a:ext uri="{FF2B5EF4-FFF2-40B4-BE49-F238E27FC236}">
                <a16:creationId xmlns:a16="http://schemas.microsoft.com/office/drawing/2014/main" id="{E6F7C9C7-9282-4967-AFE5-443D4C3C9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1038" y="5605463"/>
            <a:ext cx="5032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CFR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25" name="Rectangle 87">
            <a:extLst>
              <a:ext uri="{FF2B5EF4-FFF2-40B4-BE49-F238E27FC236}">
                <a16:creationId xmlns:a16="http://schemas.microsoft.com/office/drawing/2014/main" id="{4DD08C02-72F0-47E3-AE73-A5323CBE6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3251" y="5797550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(2011)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26" name="Rectangle 88">
            <a:extLst>
              <a:ext uri="{FF2B5EF4-FFF2-40B4-BE49-F238E27FC236}">
                <a16:creationId xmlns:a16="http://schemas.microsoft.com/office/drawing/2014/main" id="{BD90C637-37BE-460C-98F0-F305E65D8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76" y="5989638"/>
            <a:ext cx="1225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[Test scores]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27" name="Line 89">
            <a:extLst>
              <a:ext uri="{FF2B5EF4-FFF2-40B4-BE49-F238E27FC236}">
                <a16:creationId xmlns:a16="http://schemas.microsoft.com/office/drawing/2014/main" id="{39A3BD93-697A-4A61-A03C-3EB27FEA4D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37888" y="5464175"/>
            <a:ext cx="0" cy="9525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8" name="Rectangle 90">
            <a:extLst>
              <a:ext uri="{FF2B5EF4-FFF2-40B4-BE49-F238E27FC236}">
                <a16:creationId xmlns:a16="http://schemas.microsoft.com/office/drawing/2014/main" id="{B03A607D-4F60-412A-8E77-40F3C5F3E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2763" y="5605463"/>
            <a:ext cx="8366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Maxfield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29" name="Rectangle 91">
            <a:extLst>
              <a:ext uri="{FF2B5EF4-FFF2-40B4-BE49-F238E27FC236}">
                <a16:creationId xmlns:a16="http://schemas.microsoft.com/office/drawing/2014/main" id="{BAF8B560-CB63-4E9E-82E1-96C4F8AB3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3251" y="5797550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(2013)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30" name="Rectangle 92">
            <a:extLst>
              <a:ext uri="{FF2B5EF4-FFF2-40B4-BE49-F238E27FC236}">
                <a16:creationId xmlns:a16="http://schemas.microsoft.com/office/drawing/2014/main" id="{399D44F6-0F15-4960-BF08-0BD5B378E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4963" y="5989638"/>
            <a:ext cx="12255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[Test scores]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31" name="Line 93">
            <a:extLst>
              <a:ext uri="{FF2B5EF4-FFF2-40B4-BE49-F238E27FC236}">
                <a16:creationId xmlns:a16="http://schemas.microsoft.com/office/drawing/2014/main" id="{229516F7-64F0-4006-9591-A25A79E22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9476" y="5464175"/>
            <a:ext cx="0" cy="9525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32" name="Rectangle 94">
            <a:extLst>
              <a:ext uri="{FF2B5EF4-FFF2-40B4-BE49-F238E27FC236}">
                <a16:creationId xmlns:a16="http://schemas.microsoft.com/office/drawing/2014/main" id="{AB6E5E50-B202-4509-B139-1131F3CBA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1" y="5605463"/>
            <a:ext cx="1060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Manoli and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33" name="Rectangle 95">
            <a:extLst>
              <a:ext uri="{FF2B5EF4-FFF2-40B4-BE49-F238E27FC236}">
                <a16:creationId xmlns:a16="http://schemas.microsoft.com/office/drawing/2014/main" id="{62B404AB-505F-49B5-9BF3-C937C2A22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451" y="5797550"/>
            <a:ext cx="13033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Turner (2018)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34" name="Rectangle 96">
            <a:extLst>
              <a:ext uri="{FF2B5EF4-FFF2-40B4-BE49-F238E27FC236}">
                <a16:creationId xmlns:a16="http://schemas.microsoft.com/office/drawing/2014/main" id="{60B0D985-C700-492A-AE1E-876AB4824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063" y="5989638"/>
            <a:ext cx="877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[College]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35" name="Line 97">
            <a:extLst>
              <a:ext uri="{FF2B5EF4-FFF2-40B4-BE49-F238E27FC236}">
                <a16:creationId xmlns:a16="http://schemas.microsoft.com/office/drawing/2014/main" id="{6A5A4747-9269-4A6D-BFBB-4D5CD6677A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2651" y="5464175"/>
            <a:ext cx="0" cy="9525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36" name="Rectangle 98">
            <a:extLst>
              <a:ext uri="{FF2B5EF4-FFF2-40B4-BE49-F238E27FC236}">
                <a16:creationId xmlns:a16="http://schemas.microsoft.com/office/drawing/2014/main" id="{4083D514-9844-4CB8-9713-0EB2AE270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5763" y="5605463"/>
            <a:ext cx="1128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Michelmore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37" name="Rectangle 99">
            <a:extLst>
              <a:ext uri="{FF2B5EF4-FFF2-40B4-BE49-F238E27FC236}">
                <a16:creationId xmlns:a16="http://schemas.microsoft.com/office/drawing/2014/main" id="{747E1EE7-D236-449D-B3C3-9299DD0A7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601" y="5797550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(2018)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38" name="Rectangle 100">
            <a:extLst>
              <a:ext uri="{FF2B5EF4-FFF2-40B4-BE49-F238E27FC236}">
                <a16:creationId xmlns:a16="http://schemas.microsoft.com/office/drawing/2014/main" id="{6EB713E3-0827-4B3B-8586-F6E34847F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238" y="5989638"/>
            <a:ext cx="877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[College]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39" name="Line 101">
            <a:extLst>
              <a:ext uri="{FF2B5EF4-FFF2-40B4-BE49-F238E27FC236}">
                <a16:creationId xmlns:a16="http://schemas.microsoft.com/office/drawing/2014/main" id="{FD5B7BAA-5B3F-40F7-B999-DA11A25005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2651" y="5464175"/>
            <a:ext cx="0" cy="95250"/>
          </a:xfrm>
          <a:prstGeom prst="line">
            <a:avLst/>
          </a:prstGeom>
          <a:noFill/>
          <a:ln w="1905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0" name="Rectangle 102">
            <a:extLst>
              <a:ext uri="{FF2B5EF4-FFF2-40B4-BE49-F238E27FC236}">
                <a16:creationId xmlns:a16="http://schemas.microsoft.com/office/drawing/2014/main" id="{3272FE6E-3ABC-4EA8-BCB1-5824180AB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13" y="5605463"/>
            <a:ext cx="1133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Bastian and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1" name="Rectangle 103">
            <a:extLst>
              <a:ext uri="{FF2B5EF4-FFF2-40B4-BE49-F238E27FC236}">
                <a16:creationId xmlns:a16="http://schemas.microsoft.com/office/drawing/2014/main" id="{CCBB318D-CAF4-43E7-98AD-3DACCE401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4176" y="5797550"/>
            <a:ext cx="1128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Michelmore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2" name="Rectangle 104">
            <a:extLst>
              <a:ext uri="{FF2B5EF4-FFF2-40B4-BE49-F238E27FC236}">
                <a16:creationId xmlns:a16="http://schemas.microsoft.com/office/drawing/2014/main" id="{8F7DCE10-3540-4AE0-8031-C0B693822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8013" y="5989638"/>
            <a:ext cx="6635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(2018)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3" name="Rectangle 105">
            <a:extLst>
              <a:ext uri="{FF2B5EF4-FFF2-40B4-BE49-F238E27FC236}">
                <a16:creationId xmlns:a16="http://schemas.microsoft.com/office/drawing/2014/main" id="{88A4FF74-1DC5-4B5F-9AC7-4F1EE04B7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3238" y="6176963"/>
            <a:ext cx="8778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808080"/>
                </a:solidFill>
                <a:effectLst/>
                <a:latin typeface="Arial" panose="020B0604020202020204" pitchFamily="34" charset="0"/>
              </a:rPr>
              <a:t>[College]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44" name="Rectangle 106">
            <a:extLst>
              <a:ext uri="{FF2B5EF4-FFF2-40B4-BE49-F238E27FC236}">
                <a16:creationId xmlns:a16="http://schemas.microsoft.com/office/drawing/2014/main" id="{5FEC0029-E05E-4907-A2C3-0AA520D1C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401" y="444500"/>
            <a:ext cx="48418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300" b="0" i="0" u="none" strike="noStrike" cap="none" normalizeH="0" baseline="0">
                <a:ln>
                  <a:noFill/>
                </a:ln>
                <a:solidFill>
                  <a:srgbClr val="1E2D53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F469EC38-90D4-4696-A762-D5E6F4D1DC2D}"/>
              </a:ext>
            </a:extLst>
          </p:cNvPr>
          <p:cNvGrpSpPr/>
          <p:nvPr/>
        </p:nvGrpSpPr>
        <p:grpSpPr>
          <a:xfrm>
            <a:off x="1433119" y="1242217"/>
            <a:ext cx="589755" cy="549276"/>
            <a:chOff x="1431926" y="1243012"/>
            <a:chExt cx="589755" cy="549276"/>
          </a:xfrm>
        </p:grpSpPr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1E6F22DE-D1EF-4800-808B-137DD5A8E3A7}"/>
                </a:ext>
              </a:extLst>
            </p:cNvPr>
            <p:cNvGrpSpPr/>
            <p:nvPr/>
          </p:nvGrpSpPr>
          <p:grpSpPr>
            <a:xfrm>
              <a:off x="1431926" y="1243012"/>
              <a:ext cx="318293" cy="422579"/>
              <a:chOff x="1431926" y="1243012"/>
              <a:chExt cx="318293" cy="422579"/>
            </a:xfrm>
          </p:grpSpPr>
          <p:sp>
            <p:nvSpPr>
              <p:cNvPr id="230" name="Rectangle 35">
                <a:extLst>
                  <a:ext uri="{FF2B5EF4-FFF2-40B4-BE49-F238E27FC236}">
                    <a16:creationId xmlns:a16="http://schemas.microsoft.com/office/drawing/2014/main" id="{21468ED0-ED75-4791-8B2D-DFEFF7082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1926" y="1243012"/>
                <a:ext cx="165100" cy="276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/>
                <a:r>
                  <a:rPr lang="en-US" dirty="0">
                    <a:solidFill>
                      <a:srgbClr val="808080"/>
                    </a:solidFill>
                  </a:rPr>
                  <a:t>∞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rgbClr val="808080"/>
                  </a:solidFill>
                  <a:effectLst/>
                </a:endParaRPr>
              </a:p>
            </p:txBody>
          </p: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A4BD5FFC-BFD6-4D00-AA4A-190F07CD54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50219" y="1605265"/>
                <a:ext cx="0" cy="60326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99098A50-3CF6-4F6B-AEDD-6BFA0329F6E9}"/>
                </a:ext>
              </a:extLst>
            </p:cNvPr>
            <p:cNvGrpSpPr/>
            <p:nvPr/>
          </p:nvGrpSpPr>
          <p:grpSpPr>
            <a:xfrm>
              <a:off x="1493043" y="1508682"/>
              <a:ext cx="528638" cy="283606"/>
              <a:chOff x="1493043" y="1508682"/>
              <a:chExt cx="528638" cy="283606"/>
            </a:xfrm>
          </p:grpSpPr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B51D62AD-A369-4562-BDA3-C257952ED550}"/>
                  </a:ext>
                </a:extLst>
              </p:cNvPr>
              <p:cNvSpPr/>
              <p:nvPr/>
            </p:nvSpPr>
            <p:spPr>
              <a:xfrm>
                <a:off x="1493043" y="1508682"/>
                <a:ext cx="528638" cy="2836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B77334A3-954E-4BE5-9146-F3F5BE67D410}"/>
                  </a:ext>
                </a:extLst>
              </p:cNvPr>
              <p:cNvCxnSpPr/>
              <p:nvPr/>
            </p:nvCxnSpPr>
            <p:spPr>
              <a:xfrm flipV="1">
                <a:off x="1666876" y="1564011"/>
                <a:ext cx="166687" cy="83364"/>
              </a:xfrm>
              <a:prstGeom prst="line">
                <a:avLst/>
              </a:prstGeom>
              <a:ln w="190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CAAF706A-3AE6-4CBE-8B8E-B8245EE26CBA}"/>
                  </a:ext>
                </a:extLst>
              </p:cNvPr>
              <p:cNvCxnSpPr/>
              <p:nvPr/>
            </p:nvCxnSpPr>
            <p:spPr>
              <a:xfrm flipV="1">
                <a:off x="1666876" y="1629871"/>
                <a:ext cx="166687" cy="83364"/>
              </a:xfrm>
              <a:prstGeom prst="line">
                <a:avLst/>
              </a:prstGeom>
              <a:ln w="19050">
                <a:solidFill>
                  <a:srgbClr val="8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9313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427" y="90714"/>
            <a:ext cx="1107583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a typeface="ＭＳ Ｐゴシック" pitchFamily="34" charset="-128"/>
              </a:rPr>
              <a:t>EITC Papers</a:t>
            </a:r>
          </a:p>
        </p:txBody>
      </p:sp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1BFACB5D-683E-4F48-B235-AADE36020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4" y="396240"/>
            <a:ext cx="11992520" cy="60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20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AA419E3-0B95-5346-8FFB-2745F14F3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24" y="0"/>
            <a:ext cx="8540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19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29570-D059-7349-889A-228E92F4E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079500"/>
            <a:ext cx="106172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45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4B471C-3998-B745-96DF-FFC47786E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2" y="2117558"/>
            <a:ext cx="10498035" cy="221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61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 with medium confidence">
            <a:extLst>
              <a:ext uri="{FF2B5EF4-FFF2-40B4-BE49-F238E27FC236}">
                <a16:creationId xmlns:a16="http://schemas.microsoft.com/office/drawing/2014/main" id="{8A90D40F-F225-1148-8BBF-82C9264AF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3" y="351923"/>
            <a:ext cx="10924675" cy="614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92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A249F247-D95D-2C4D-B7FC-F45B0BE1F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69950"/>
            <a:ext cx="107696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48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5095C5C1-375B-7745-8FE7-8A285F1C2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93700"/>
            <a:ext cx="99060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31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9B9838-93D1-C54E-9C85-702891C79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49250"/>
            <a:ext cx="982980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25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2427" y="90714"/>
            <a:ext cx="1107583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a typeface="ＭＳ Ｐゴシック" pitchFamily="34" charset="-128"/>
              </a:rPr>
              <a:t>Tax Compliance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0C7B27-A3BC-2241-8AEA-B777E03C3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04" y="1116717"/>
            <a:ext cx="10722595" cy="5410197"/>
          </a:xfrm>
        </p:spPr>
        <p:txBody>
          <a:bodyPr>
            <a:noAutofit/>
          </a:bodyPr>
          <a:lstStyle/>
          <a:p>
            <a:r>
              <a:rPr lang="en-US" dirty="0"/>
              <a:t>This deserves a much longer lecture</a:t>
            </a:r>
          </a:p>
          <a:p>
            <a:endParaRPr lang="en-US" dirty="0"/>
          </a:p>
          <a:p>
            <a:r>
              <a:rPr lang="en-US" dirty="0"/>
              <a:t>Here, focus on the most puzzling angle: people not taking up EITC benefits.</a:t>
            </a:r>
          </a:p>
        </p:txBody>
      </p:sp>
    </p:spTree>
    <p:extLst>
      <p:ext uri="{BB962C8B-B14F-4D97-AF65-F5344CB8AC3E}">
        <p14:creationId xmlns:p14="http://schemas.microsoft.com/office/powerpoint/2010/main" val="14309349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9C0EED-716C-3B46-81A1-9ED133ABE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98" y="27190"/>
            <a:ext cx="9116118" cy="683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761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FE99C2-CB88-B348-8FF7-034B7C142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99" y="0"/>
            <a:ext cx="915240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34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24D0C40-C2E5-FA45-A9E3-CA941EB71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7199"/>
            <a:ext cx="12185938" cy="594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2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35EBE-D2C8-7847-86AF-11287A39B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98" y="0"/>
            <a:ext cx="9152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56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9F574C-2572-B44A-A645-3E9D14E00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98" y="0"/>
            <a:ext cx="9152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215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410D3-CADF-DF4C-A400-195569799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98" y="0"/>
            <a:ext cx="9152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90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EE413A-B02F-074A-879D-50D83296C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98" y="0"/>
            <a:ext cx="915240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3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A1046FD-162D-9C4E-A5C4-190E4171C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" y="-773"/>
            <a:ext cx="11963400" cy="686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33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704" y="1116717"/>
            <a:ext cx="10722595" cy="54101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Chetty et al (2013) study variation in knowledge about the EITC to estimate its impact on labor supply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2427" y="90714"/>
            <a:ext cx="11075831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ea typeface="ＭＳ Ｐゴシック" pitchFamily="34" charset="-128"/>
              </a:rPr>
              <a:t>Chetty et al 2013</a:t>
            </a:r>
          </a:p>
        </p:txBody>
      </p:sp>
    </p:spTree>
    <p:extLst>
      <p:ext uri="{BB962C8B-B14F-4D97-AF65-F5344CB8AC3E}">
        <p14:creationId xmlns:p14="http://schemas.microsoft.com/office/powerpoint/2010/main" val="649980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C43123-913D-6D49-B013-858BFB566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60245"/>
            <a:ext cx="9083040" cy="680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38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EEC46EB5-CB3A-8E41-ACE4-C0DE35762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64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B84D903D-4588-5F42-B12F-4E7BB1121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061" y="0"/>
            <a:ext cx="9149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616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Firm Format - template_Blue">
  <a:themeElements>
    <a:clrScheme name="Cyan_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5C5C5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5BD"/>
      </a:hlink>
      <a:folHlink>
        <a:srgbClr val="00296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C75ED597-A648-42ED-A4DC-A5D09CAD6C59}" vid="{F0629F24-3C58-41B5-9C5E-254256C7B13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201861</TotalTime>
  <Words>457</Words>
  <Application>Microsoft Macintosh PowerPoint</Application>
  <PresentationFormat>Widescreen</PresentationFormat>
  <Paragraphs>122</Paragraphs>
  <Slides>43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cmss10</vt:lpstr>
      <vt:lpstr>Wingdings</vt:lpstr>
      <vt:lpstr>6_Office Theme</vt:lpstr>
      <vt:lpstr>5_Firm Format - template_Blue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Nathaniel Hendren</dc:creator>
  <cp:keywords/>
  <dc:description/>
  <cp:lastModifiedBy>Hendren, Nathaniel</cp:lastModifiedBy>
  <cp:revision>6003</cp:revision>
  <cp:lastPrinted>2019-04-04T02:03:05Z</cp:lastPrinted>
  <dcterms:created xsi:type="dcterms:W3CDTF">2017-09-25T22:39:41Z</dcterms:created>
  <dcterms:modified xsi:type="dcterms:W3CDTF">2022-03-08T02:00:31Z</dcterms:modified>
  <cp:category/>
</cp:coreProperties>
</file>