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212" r:id="rId2"/>
  </p:sldMasterIdLst>
  <p:notesMasterIdLst>
    <p:notesMasterId r:id="rId62"/>
  </p:notesMasterIdLst>
  <p:handoutMasterIdLst>
    <p:handoutMasterId r:id="rId63"/>
  </p:handoutMasterIdLst>
  <p:sldIdLst>
    <p:sldId id="3003" r:id="rId3"/>
    <p:sldId id="3911" r:id="rId4"/>
    <p:sldId id="4091" r:id="rId5"/>
    <p:sldId id="4092" r:id="rId6"/>
    <p:sldId id="4094" r:id="rId7"/>
    <p:sldId id="4097" r:id="rId8"/>
    <p:sldId id="4098" r:id="rId9"/>
    <p:sldId id="4096" r:id="rId10"/>
    <p:sldId id="4099" r:id="rId11"/>
    <p:sldId id="3411" r:id="rId12"/>
    <p:sldId id="4095" r:id="rId13"/>
    <p:sldId id="4093" r:id="rId14"/>
    <p:sldId id="4085" r:id="rId15"/>
    <p:sldId id="4010" r:id="rId16"/>
    <p:sldId id="4086" r:id="rId17"/>
    <p:sldId id="4146" r:id="rId18"/>
    <p:sldId id="4147" r:id="rId19"/>
    <p:sldId id="4122" r:id="rId20"/>
    <p:sldId id="3991" r:id="rId21"/>
    <p:sldId id="4110" r:id="rId22"/>
    <p:sldId id="4111" r:id="rId23"/>
    <p:sldId id="4112" r:id="rId24"/>
    <p:sldId id="4113" r:id="rId25"/>
    <p:sldId id="4114" r:id="rId26"/>
    <p:sldId id="4115" r:id="rId27"/>
    <p:sldId id="4116" r:id="rId28"/>
    <p:sldId id="4118" r:id="rId29"/>
    <p:sldId id="4120" r:id="rId30"/>
    <p:sldId id="4121" r:id="rId31"/>
    <p:sldId id="4101" r:id="rId32"/>
    <p:sldId id="4102" r:id="rId33"/>
    <p:sldId id="4103" r:id="rId34"/>
    <p:sldId id="4104" r:id="rId35"/>
    <p:sldId id="4105" r:id="rId36"/>
    <p:sldId id="4106" r:id="rId37"/>
    <p:sldId id="4107" r:id="rId38"/>
    <p:sldId id="4108" r:id="rId39"/>
    <p:sldId id="4109" r:id="rId40"/>
    <p:sldId id="4090" r:id="rId41"/>
    <p:sldId id="4132" r:id="rId42"/>
    <p:sldId id="4133" r:id="rId43"/>
    <p:sldId id="4134" r:id="rId44"/>
    <p:sldId id="4135" r:id="rId45"/>
    <p:sldId id="4136" r:id="rId46"/>
    <p:sldId id="4137" r:id="rId47"/>
    <p:sldId id="4138" r:id="rId48"/>
    <p:sldId id="4126" r:id="rId49"/>
    <p:sldId id="4123" r:id="rId50"/>
    <p:sldId id="4124" r:id="rId51"/>
    <p:sldId id="4125" r:id="rId52"/>
    <p:sldId id="4089" r:id="rId53"/>
    <p:sldId id="4139" r:id="rId54"/>
    <p:sldId id="4128" r:id="rId55"/>
    <p:sldId id="4140" r:id="rId56"/>
    <p:sldId id="4142" r:id="rId57"/>
    <p:sldId id="4143" r:id="rId58"/>
    <p:sldId id="4144" r:id="rId59"/>
    <p:sldId id="4141" r:id="rId60"/>
    <p:sldId id="4145"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200"/>
    <a:srgbClr val="55752F"/>
    <a:srgbClr val="7B92A8"/>
    <a:srgbClr val="979797"/>
    <a:srgbClr val="BFA19C"/>
    <a:srgbClr val="6E8E84"/>
    <a:srgbClr val="B0B0B0"/>
    <a:srgbClr val="919191"/>
    <a:srgbClr val="1A476F"/>
    <a:srgbClr val="A052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36" autoAdjust="0"/>
    <p:restoredTop sz="67755" autoAdjust="0"/>
  </p:normalViewPr>
  <p:slideViewPr>
    <p:cSldViewPr snapToGrid="0">
      <p:cViewPr varScale="1">
        <p:scale>
          <a:sx n="84" d="100"/>
          <a:sy n="84" d="100"/>
        </p:scale>
        <p:origin x="2576" y="192"/>
      </p:cViewPr>
      <p:guideLst>
        <p:guide orient="horz" pos="4032"/>
        <p:guide pos="3840"/>
      </p:guideLst>
    </p:cSldViewPr>
  </p:slideViewPr>
  <p:outlineViewPr>
    <p:cViewPr>
      <p:scale>
        <a:sx n="33" d="100"/>
        <a:sy n="33" d="100"/>
      </p:scale>
      <p:origin x="0" y="-23432"/>
    </p:cViewPr>
  </p:outlineViewPr>
  <p:notesTextViewPr>
    <p:cViewPr>
      <p:scale>
        <a:sx n="120" d="100"/>
        <a:sy n="120" d="100"/>
      </p:scale>
      <p:origin x="0" y="0"/>
    </p:cViewPr>
  </p:notesTextViewPr>
  <p:sorterViewPr>
    <p:cViewPr>
      <p:scale>
        <a:sx n="190" d="100"/>
        <a:sy n="1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handoutMaster" Target="handoutMasters/handout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EC9AA8-D36D-4F67-9436-A873A3C75372}" type="datetimeFigureOut">
              <a:rPr lang="en-US" smtClean="0"/>
              <a:t>2/25/23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C62FD2-F5A4-4F83-A604-3302715D87F7}" type="slidenum">
              <a:rPr lang="en-US" smtClean="0"/>
              <a:t>‹#›</a:t>
            </a:fld>
            <a:endParaRPr lang="en-US" dirty="0"/>
          </a:p>
        </p:txBody>
      </p:sp>
    </p:spTree>
    <p:extLst>
      <p:ext uri="{BB962C8B-B14F-4D97-AF65-F5344CB8AC3E}">
        <p14:creationId xmlns:p14="http://schemas.microsoft.com/office/powerpoint/2010/main" val="2915338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CFB68-99A2-4E43-A2BE-826EF4AB511B}" type="datetimeFigureOut">
              <a:rPr lang="en-US" smtClean="0"/>
              <a:t>2/25/23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84D52-C5E7-4A5C-9461-BFB19F2E1115}" type="slidenum">
              <a:rPr lang="en-US" smtClean="0"/>
              <a:t>‹#›</a:t>
            </a:fld>
            <a:endParaRPr lang="en-US" dirty="0"/>
          </a:p>
        </p:txBody>
      </p:sp>
    </p:spTree>
    <p:extLst>
      <p:ext uri="{BB962C8B-B14F-4D97-AF65-F5344CB8AC3E}">
        <p14:creationId xmlns:p14="http://schemas.microsoft.com/office/powerpoint/2010/main" val="66940546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2"/>
          <p:cNvSpPr>
            <a:spLocks noGrp="1" noRot="1" noChangeAspect="1" noChangeArrowheads="1" noTextEdit="1"/>
          </p:cNvSpPr>
          <p:nvPr>
            <p:ph type="sldImg"/>
          </p:nvPr>
        </p:nvSpPr>
        <p:spPr>
          <a:xfrm>
            <a:off x="460375" y="720725"/>
            <a:ext cx="6396038" cy="3598863"/>
          </a:xfrm>
          <a:ln/>
        </p:spPr>
      </p:sp>
      <p:sp>
        <p:nvSpPr>
          <p:cNvPr id="40141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CA" strike="noStrike" baseline="0" dirty="0">
              <a:latin typeface="Arial" pitchFamily="34" charset="0"/>
              <a:cs typeface="ＭＳ Ｐゴシック" pitchFamily="34" charset="-128"/>
            </a:endParaRPr>
          </a:p>
        </p:txBody>
      </p:sp>
    </p:spTree>
    <p:extLst>
      <p:ext uri="{BB962C8B-B14F-4D97-AF65-F5344CB8AC3E}">
        <p14:creationId xmlns:p14="http://schemas.microsoft.com/office/powerpoint/2010/main" val="2278636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0375" y="720725"/>
            <a:ext cx="6396038" cy="3598863"/>
          </a:xfrm>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027784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8984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985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3980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042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6159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86496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98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4518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4682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7158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1361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98684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7862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2132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7778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3149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05021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71389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3012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59086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7799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1550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0537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21020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04843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1127292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540052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3248420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33097307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6368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1315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451692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4187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362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13387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4881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87255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50206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2696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13171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20211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0500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00654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785028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46403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924651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15145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48951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43376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91773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05091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94484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0478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1512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7899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36407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7765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15"/>
            <a:ext cx="10363200" cy="1470025"/>
          </a:xfrm>
        </p:spPr>
        <p:txBody>
          <a:bodyPr>
            <a:normAutofit/>
          </a:bodyPr>
          <a:lstStyle>
            <a:lvl1pPr>
              <a:defRPr lang="en-US" sz="3600" b="1" kern="1200" dirty="0">
                <a:solidFill>
                  <a:srgbClr val="1E2D53"/>
                </a:solidFill>
                <a:latin typeface="cmss10"/>
                <a:ea typeface="cmss10"/>
                <a:cs typeface="Arial" charset="0"/>
              </a:defRPr>
            </a:lvl1pPr>
          </a:lstStyle>
          <a:p>
            <a:r>
              <a:rPr lang="en-US" dirty="0"/>
              <a:t>Click to edit Master title style</a:t>
            </a:r>
          </a:p>
        </p:txBody>
      </p:sp>
      <p:sp>
        <p:nvSpPr>
          <p:cNvPr id="3" name="Subtitle 2"/>
          <p:cNvSpPr>
            <a:spLocks noGrp="1"/>
          </p:cNvSpPr>
          <p:nvPr>
            <p:ph type="subTitle" idx="1"/>
          </p:nvPr>
        </p:nvSpPr>
        <p:spPr>
          <a:xfrm>
            <a:off x="1828800" y="2438400"/>
            <a:ext cx="8534400" cy="1752600"/>
          </a:xfrm>
        </p:spPr>
        <p:txBody>
          <a:bodyPr/>
          <a:lstStyle>
            <a:lvl1pPr marL="0" indent="0" algn="ct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3670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20762"/>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9228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612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ags" Target="../tags/tag1.xml"/><Relationship Id="rId16" Type="http://schemas.openxmlformats.org/officeDocument/2006/relationships/tags" Target="../tags/tag15.xml"/><Relationship Id="rId20" Type="http://schemas.openxmlformats.org/officeDocument/2006/relationships/image" Target="../media/image1.emf"/><Relationship Id="rId1" Type="http://schemas.openxmlformats.org/officeDocument/2006/relationships/theme" Target="../theme/theme2.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oleObject" Target="../embeddings/oleObject1.bin"/><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121920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943795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ftr="0" dt="0"/>
  <p:txStyles>
    <p:titleStyle>
      <a:lvl1pPr algn="ctr" defTabSz="914400" rtl="0" eaLnBrk="1" latinLnBrk="0" hangingPunct="1">
        <a:spcBef>
          <a:spcPct val="0"/>
        </a:spcBef>
        <a:buNone/>
        <a:defRPr sz="3000" b="1" kern="1200">
          <a:solidFill>
            <a:schemeClr val="tx1"/>
          </a:solidFill>
          <a:latin typeface="cmss10"/>
          <a:ea typeface="+mj-ea"/>
          <a:cs typeface="+mj-cs"/>
        </a:defRPr>
      </a:lvl1pPr>
    </p:titleStyle>
    <p:bodyStyle>
      <a:lvl1pPr marL="342900" indent="-342900" algn="l" defTabSz="914400"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nvPr>
        </p:nvGraphicFramePr>
        <p:xfrm>
          <a:off x="0" y="45"/>
          <a:ext cx="215979" cy="161975"/>
        </p:xfrm>
        <a:graphic>
          <a:graphicData uri="http://schemas.openxmlformats.org/presentationml/2006/ole">
            <mc:AlternateContent xmlns:mc="http://schemas.openxmlformats.org/markup-compatibility/2006">
              <mc:Choice xmlns:v="urn:schemas-microsoft-com:vml" Requires="v">
                <p:oleObj name="think-cell Slide" r:id="rId19" imgW="270" imgH="270" progId="TCLayout.ActiveDocument.1">
                  <p:embed/>
                </p:oleObj>
              </mc:Choice>
              <mc:Fallback>
                <p:oleObj name="think-cell Slide" r:id="rId19" imgW="270" imgH="270" progId="TCLayout.ActiveDocument.1">
                  <p:embed/>
                  <p:pic>
                    <p:nvPicPr>
                      <p:cNvPr id="2" name="Object 1" hidden="1"/>
                      <p:cNvPicPr/>
                      <p:nvPr/>
                    </p:nvPicPr>
                    <p:blipFill>
                      <a:blip r:embed="rId20"/>
                      <a:stretch>
                        <a:fillRect/>
                      </a:stretch>
                    </p:blipFill>
                    <p:spPr>
                      <a:xfrm>
                        <a:off x="0" y="45"/>
                        <a:ext cx="215979" cy="161975"/>
                      </a:xfrm>
                      <a:prstGeom prst="rect">
                        <a:avLst/>
                      </a:prstGeom>
                    </p:spPr>
                  </p:pic>
                </p:oleObj>
              </mc:Fallback>
            </mc:AlternateContent>
          </a:graphicData>
        </a:graphic>
      </p:graphicFrame>
      <p:sp>
        <p:nvSpPr>
          <p:cNvPr id="6" name="Rectangle 5" hidden="1"/>
          <p:cNvSpPr/>
          <p:nvPr>
            <p:custDataLst>
              <p:tags r:id="rId3"/>
            </p:custDataLst>
          </p:nvPr>
        </p:nvSpPr>
        <p:spPr bwMode="auto">
          <a:xfrm>
            <a:off x="0" y="45"/>
            <a:ext cx="215979" cy="161975"/>
          </a:xfrm>
          <a:prstGeom prst="rect">
            <a:avLst/>
          </a:prstGeom>
          <a:solidFill>
            <a:schemeClr val="bg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600" dirty="0">
              <a:solidFill>
                <a:srgbClr val="000000"/>
              </a:solidFill>
              <a:sym typeface="Arial" panose="020B0604020202020204" pitchFamily="34" charset="0"/>
            </a:endParaRPr>
          </a:p>
        </p:txBody>
      </p:sp>
      <p:sp>
        <p:nvSpPr>
          <p:cNvPr id="19" name="Title Placeholder 2"/>
          <p:cNvSpPr>
            <a:spLocks noGrp="1" noChangeArrowheads="1"/>
          </p:cNvSpPr>
          <p:nvPr>
            <p:ph type="title"/>
          </p:nvPr>
        </p:nvSpPr>
        <p:spPr bwMode="gray">
          <a:xfrm>
            <a:off x="161991" y="234867"/>
            <a:ext cx="11725484" cy="314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latinLnBrk="0"/>
            <a:r>
              <a:rPr lang="en-US"/>
              <a:t>Click to edit Master title style</a:t>
            </a:r>
            <a:endParaRPr lang="en-US" noProof="0" dirty="0"/>
          </a:p>
        </p:txBody>
      </p:sp>
      <p:sp>
        <p:nvSpPr>
          <p:cNvPr id="10" name="1. On-page tracker" hidden="1"/>
          <p:cNvSpPr>
            <a:spLocks noChangeArrowheads="1"/>
          </p:cNvSpPr>
          <p:nvPr/>
        </p:nvSpPr>
        <p:spPr bwMode="gray">
          <a:xfrm>
            <a:off x="162045" y="77450"/>
            <a:ext cx="490519"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800" cap="all" dirty="0">
                <a:solidFill>
                  <a:srgbClr val="808080"/>
                </a:solidFill>
                <a:latin typeface="Arial"/>
              </a:rPr>
              <a:t>Tracker</a:t>
            </a:r>
          </a:p>
        </p:txBody>
      </p:sp>
      <p:sp>
        <p:nvSpPr>
          <p:cNvPr id="11" name="3. Unit of measure" hidden="1"/>
          <p:cNvSpPr txBox="1">
            <a:spLocks noChangeArrowheads="1"/>
          </p:cNvSpPr>
          <p:nvPr/>
        </p:nvSpPr>
        <p:spPr bwMode="gray">
          <a:xfrm>
            <a:off x="161991" y="566283"/>
            <a:ext cx="117254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4" name="Slide Elements" hidden="1"/>
          <p:cNvGrpSpPr/>
          <p:nvPr userDrawn="1"/>
        </p:nvGrpSpPr>
        <p:grpSpPr bwMode="gray">
          <a:xfrm>
            <a:off x="161991" y="6437265"/>
            <a:ext cx="11725484" cy="328819"/>
            <a:chOff x="119063" y="6309110"/>
            <a:chExt cx="8618537" cy="322273"/>
          </a:xfrm>
        </p:grpSpPr>
        <p:sp>
          <p:nvSpPr>
            <p:cNvPr id="13" name="4. Footnote"/>
            <p:cNvSpPr txBox="1">
              <a:spLocks noChangeArrowheads="1"/>
            </p:cNvSpPr>
            <p:nvPr/>
          </p:nvSpPr>
          <p:spPr bwMode="gray">
            <a:xfrm>
              <a:off x="119063" y="6309110"/>
              <a:ext cx="8618537"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800" dirty="0">
                  <a:solidFill>
                    <a:srgbClr val="808080"/>
                  </a:solidFill>
                  <a:latin typeface="Arial"/>
                </a:rPr>
                <a:t>1 Footnote</a:t>
              </a:r>
            </a:p>
          </p:txBody>
        </p:sp>
        <p:sp>
          <p:nvSpPr>
            <p:cNvPr id="14" name="5. Source"/>
            <p:cNvSpPr>
              <a:spLocks noChangeArrowheads="1"/>
            </p:cNvSpPr>
            <p:nvPr/>
          </p:nvSpPr>
          <p:spPr bwMode="gray">
            <a:xfrm>
              <a:off x="119063" y="6510723"/>
              <a:ext cx="7200000"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marL="620084" indent="-620084" defTabSz="910839">
                <a:tabLst>
                  <a:tab pos="641135" algn="l"/>
                </a:tabLst>
              </a:pPr>
              <a:r>
                <a:rPr lang="en-US" sz="800" dirty="0">
                  <a:solidFill>
                    <a:srgbClr val="808080"/>
                  </a:solidFill>
                  <a:latin typeface="Arial"/>
                </a:rPr>
                <a:t>SOURCE: Source</a:t>
              </a:r>
            </a:p>
          </p:txBody>
        </p:sp>
      </p:grpSp>
      <p:sp>
        <p:nvSpPr>
          <p:cNvPr id="3" name="Text Placeholder 2"/>
          <p:cNvSpPr>
            <a:spLocks noGrp="1"/>
          </p:cNvSpPr>
          <p:nvPr>
            <p:ph type="body" idx="1"/>
          </p:nvPr>
        </p:nvSpPr>
        <p:spPr bwMode="gray">
          <a:xfrm>
            <a:off x="1976211" y="1991017"/>
            <a:ext cx="5853024" cy="1154163"/>
          </a:xfrm>
          <a:prstGeom prst="rect">
            <a:avLst/>
          </a:prstGeom>
        </p:spPr>
        <p:txBody>
          <a:bodyPr vert="horz" lIns="0" tIns="0" rIns="0" bIns="0" rtlCol="0">
            <a:spAutoFit/>
          </a:bodyPr>
          <a:lstStyle/>
          <a:p>
            <a:pPr lvl="0" latinLnBrk="0"/>
            <a:r>
              <a:rPr lang="en-US"/>
              <a:t>Click to edit Master text styles</a:t>
            </a:r>
          </a:p>
          <a:p>
            <a:pPr lvl="1" latinLnBrk="0"/>
            <a:r>
              <a:rPr lang="en-US"/>
              <a:t>Second level</a:t>
            </a:r>
          </a:p>
          <a:p>
            <a:pPr lvl="2" latinLnBrk="0"/>
            <a:r>
              <a:rPr lang="en-US"/>
              <a:t>Third level</a:t>
            </a:r>
          </a:p>
          <a:p>
            <a:pPr lvl="3" latinLnBrk="0"/>
            <a:r>
              <a:rPr lang="en-US"/>
              <a:t>Fourth level</a:t>
            </a:r>
          </a:p>
          <a:p>
            <a:pPr lvl="4" latinLnBrk="0"/>
            <a:r>
              <a:rPr lang="en-US"/>
              <a:t>Fifth level</a:t>
            </a:r>
            <a:endParaRPr lang="en-US" dirty="0"/>
          </a:p>
        </p:txBody>
      </p:sp>
      <p:grpSp>
        <p:nvGrpSpPr>
          <p:cNvPr id="15" name="ACET" hidden="1"/>
          <p:cNvGrpSpPr>
            <a:grpSpLocks/>
          </p:cNvGrpSpPr>
          <p:nvPr/>
        </p:nvGrpSpPr>
        <p:grpSpPr bwMode="gray">
          <a:xfrm>
            <a:off x="1976212" y="1291547"/>
            <a:ext cx="5801189" cy="510220"/>
            <a:chOff x="915" y="715"/>
            <a:chExt cx="2686" cy="315"/>
          </a:xfrm>
        </p:grpSpPr>
        <p:cxnSp>
          <p:nvCxnSpPr>
            <p:cNvPr id="16" name="AutoShape 249"/>
            <p:cNvCxnSpPr>
              <a:cxnSpLocks noChangeShapeType="1"/>
              <a:stCxn id="18" idx="4"/>
              <a:endCxn id="18" idx="6"/>
            </p:cNvCxnSpPr>
            <p:nvPr/>
          </p:nvCxnSpPr>
          <p:spPr bwMode="gray">
            <a:xfrm>
              <a:off x="915" y="1030"/>
              <a:ext cx="2686" cy="0"/>
            </a:xfrm>
            <a:prstGeom prst="straightConnector1">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utoShape 250"/>
            <p:cNvSpPr>
              <a:spLocks noChangeArrowheads="1"/>
            </p:cNvSpPr>
            <p:nvPr/>
          </p:nvSpPr>
          <p:spPr bwMode="gray">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grpSp>
        <p:nvGrpSpPr>
          <p:cNvPr id="17" name="McKSticker" hidden="1"/>
          <p:cNvGrpSpPr/>
          <p:nvPr/>
        </p:nvGrpSpPr>
        <p:grpSpPr bwMode="gray">
          <a:xfrm>
            <a:off x="11405958" y="291837"/>
            <a:ext cx="481499" cy="160044"/>
            <a:chOff x="8386860" y="285750"/>
            <a:chExt cx="353915" cy="156864"/>
          </a:xfrm>
        </p:grpSpPr>
        <p:sp>
          <p:nvSpPr>
            <p:cNvPr id="20" name="StickerRectangle"/>
            <p:cNvSpPr>
              <a:spLocks noChangeArrowheads="1"/>
            </p:cNvSpPr>
            <p:nvPr/>
          </p:nvSpPr>
          <p:spPr bwMode="gray">
            <a:xfrm>
              <a:off x="8392861" y="285750"/>
              <a:ext cx="347914" cy="1478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0839">
                <a:buClr>
                  <a:srgbClr val="002960"/>
                </a:buClr>
              </a:pPr>
              <a:r>
                <a:rPr lang="en-US" sz="800" dirty="0">
                  <a:solidFill>
                    <a:srgbClr val="808080"/>
                  </a:solidFill>
                  <a:latin typeface="Arial"/>
                </a:rPr>
                <a:t>STICKER</a:t>
              </a:r>
            </a:p>
          </p:txBody>
        </p:sp>
        <p:cxnSp>
          <p:nvCxnSpPr>
            <p:cNvPr id="21" name="AutoShape 31"/>
            <p:cNvCxnSpPr>
              <a:cxnSpLocks noChangeShapeType="1"/>
              <a:stCxn id="20" idx="2"/>
              <a:endCxn id="20" idx="4"/>
            </p:cNvCxnSpPr>
            <p:nvPr/>
          </p:nvCxnSpPr>
          <p:spPr bwMode="gray">
            <a:xfrm>
              <a:off x="8386860" y="285750"/>
              <a:ext cx="0" cy="156864"/>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22" name="AutoShape 32"/>
            <p:cNvCxnSpPr>
              <a:cxnSpLocks noChangeShapeType="1"/>
              <a:stCxn id="20" idx="4"/>
              <a:endCxn id="20" idx="6"/>
            </p:cNvCxnSpPr>
            <p:nvPr/>
          </p:nvCxnSpPr>
          <p:spPr bwMode="gray">
            <a:xfrm>
              <a:off x="8386860" y="442614"/>
              <a:ext cx="353915"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sp>
        <p:nvSpPr>
          <p:cNvPr id="24" name="SlideBottomBar" hidden="1"/>
          <p:cNvSpPr/>
          <p:nvPr userDrawn="1"/>
        </p:nvSpPr>
        <p:spPr>
          <a:xfrm>
            <a:off x="11576464" y="6455863"/>
            <a:ext cx="62200" cy="126340"/>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3059" tIns="46639" rIns="93059" bIns="46639" rtlCol="0" anchor="ctr"/>
          <a:lstStyle/>
          <a:p>
            <a:pPr algn="ctr"/>
            <a:endParaRPr lang="en-US" sz="1600" dirty="0">
              <a:solidFill>
                <a:srgbClr val="000000"/>
              </a:solidFill>
            </a:endParaRPr>
          </a:p>
        </p:txBody>
      </p:sp>
      <p:sp>
        <p:nvSpPr>
          <p:cNvPr id="23" name="doc id" hidden="1"/>
          <p:cNvSpPr>
            <a:spLocks noChangeArrowheads="1"/>
          </p:cNvSpPr>
          <p:nvPr userDrawn="1"/>
        </p:nvSpPr>
        <p:spPr bwMode="auto">
          <a:xfrm>
            <a:off x="10995481" y="51833"/>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0839"/>
            <a:endParaRPr lang="en-US" sz="800" dirty="0">
              <a:solidFill>
                <a:srgbClr val="808080"/>
              </a:solidFill>
              <a:latin typeface="Arial"/>
            </a:endParaRPr>
          </a:p>
        </p:txBody>
      </p:sp>
      <p:grpSp>
        <p:nvGrpSpPr>
          <p:cNvPr id="26" name="LegendBoxes" hidden="1"/>
          <p:cNvGrpSpPr/>
          <p:nvPr userDrawn="1"/>
        </p:nvGrpSpPr>
        <p:grpSpPr bwMode="gray">
          <a:xfrm>
            <a:off x="10768442" y="285079"/>
            <a:ext cx="855321" cy="1013976"/>
            <a:chOff x="7835905" y="279400"/>
            <a:chExt cx="628684" cy="993790"/>
          </a:xfrm>
        </p:grpSpPr>
        <p:sp>
          <p:nvSpPr>
            <p:cNvPr id="27" name="RectangleLegend1"/>
            <p:cNvSpPr>
              <a:spLocks noChangeArrowheads="1"/>
            </p:cNvSpPr>
            <p:nvPr/>
          </p:nvSpPr>
          <p:spPr bwMode="gray">
            <a:xfrm>
              <a:off x="7835905" y="290513"/>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8" name="RectangleLegend2"/>
            <p:cNvSpPr>
              <a:spLocks noChangeArrowheads="1"/>
            </p:cNvSpPr>
            <p:nvPr/>
          </p:nvSpPr>
          <p:spPr bwMode="gray">
            <a:xfrm>
              <a:off x="7835905" y="560388"/>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9" name="RectangleLegend3"/>
            <p:cNvSpPr>
              <a:spLocks noChangeArrowheads="1"/>
            </p:cNvSpPr>
            <p:nvPr/>
          </p:nvSpPr>
          <p:spPr bwMode="gray">
            <a:xfrm>
              <a:off x="7835905" y="831851"/>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0" name="RectangleLegend4"/>
            <p:cNvSpPr>
              <a:spLocks noChangeArrowheads="1"/>
            </p:cNvSpPr>
            <p:nvPr/>
          </p:nvSpPr>
          <p:spPr bwMode="gray">
            <a:xfrm>
              <a:off x="7835905" y="1103313"/>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1" name="Legend1"/>
            <p:cNvSpPr>
              <a:spLocks noChangeArrowheads="1"/>
            </p:cNvSpPr>
            <p:nvPr/>
          </p:nvSpPr>
          <p:spPr bwMode="gray">
            <a:xfrm>
              <a:off x="8089905"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2" name="Legend2"/>
            <p:cNvSpPr>
              <a:spLocks noChangeArrowheads="1"/>
            </p:cNvSpPr>
            <p:nvPr/>
          </p:nvSpPr>
          <p:spPr bwMode="gray">
            <a:xfrm>
              <a:off x="8089905" y="54927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3" name="Legend3"/>
            <p:cNvSpPr>
              <a:spLocks noChangeArrowheads="1"/>
            </p:cNvSpPr>
            <p:nvPr/>
          </p:nvSpPr>
          <p:spPr bwMode="gray">
            <a:xfrm>
              <a:off x="8089905" y="820738"/>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4" name="Legend4"/>
            <p:cNvSpPr>
              <a:spLocks noChangeArrowheads="1"/>
            </p:cNvSpPr>
            <p:nvPr/>
          </p:nvSpPr>
          <p:spPr bwMode="gray">
            <a:xfrm>
              <a:off x="8089905" y="10922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35" name="LegendLines" hidden="1"/>
          <p:cNvGrpSpPr/>
          <p:nvPr userDrawn="1"/>
        </p:nvGrpSpPr>
        <p:grpSpPr bwMode="gray">
          <a:xfrm>
            <a:off x="10349823" y="285075"/>
            <a:ext cx="1274319" cy="741861"/>
            <a:chOff x="7540629" y="279400"/>
            <a:chExt cx="936659" cy="727091"/>
          </a:xfrm>
        </p:grpSpPr>
        <p:sp>
          <p:nvSpPr>
            <p:cNvPr id="36" name="LineLegend1"/>
            <p:cNvSpPr>
              <a:spLocks noChangeShapeType="1"/>
            </p:cNvSpPr>
            <p:nvPr/>
          </p:nvSpPr>
          <p:spPr bwMode="gray">
            <a:xfrm>
              <a:off x="7540629" y="369888"/>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7" name="LineLegend2"/>
            <p:cNvSpPr>
              <a:spLocks noChangeShapeType="1"/>
            </p:cNvSpPr>
            <p:nvPr/>
          </p:nvSpPr>
          <p:spPr bwMode="gray">
            <a:xfrm>
              <a:off x="7540629" y="638175"/>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8" name="LineLegend3"/>
            <p:cNvSpPr>
              <a:spLocks noChangeShapeType="1"/>
            </p:cNvSpPr>
            <p:nvPr/>
          </p:nvSpPr>
          <p:spPr bwMode="gray">
            <a:xfrm>
              <a:off x="7540629" y="915988"/>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9" name="Legend1"/>
            <p:cNvSpPr>
              <a:spLocks noChangeArrowheads="1"/>
            </p:cNvSpPr>
            <p:nvPr/>
          </p:nvSpPr>
          <p:spPr bwMode="gray">
            <a:xfrm>
              <a:off x="8102604"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0" name="Legend2"/>
            <p:cNvSpPr>
              <a:spLocks noChangeArrowheads="1"/>
            </p:cNvSpPr>
            <p:nvPr/>
          </p:nvSpPr>
          <p:spPr bwMode="gray">
            <a:xfrm>
              <a:off x="8102604" y="5461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1" name="Legend3"/>
            <p:cNvSpPr>
              <a:spLocks noChangeArrowheads="1"/>
            </p:cNvSpPr>
            <p:nvPr/>
          </p:nvSpPr>
          <p:spPr bwMode="gray">
            <a:xfrm>
              <a:off x="8102604" y="825501"/>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42" name="LegendMoons" hidden="1"/>
          <p:cNvGrpSpPr/>
          <p:nvPr userDrawn="1"/>
        </p:nvGrpSpPr>
        <p:grpSpPr bwMode="gray">
          <a:xfrm>
            <a:off x="10677890" y="255924"/>
            <a:ext cx="946032" cy="1333055"/>
            <a:chOff x="7769225" y="250825"/>
            <a:chExt cx="695359" cy="1306516"/>
          </a:xfrm>
        </p:grpSpPr>
        <p:grpSp>
          <p:nvGrpSpPr>
            <p:cNvPr id="43" name="MoonLegend1"/>
            <p:cNvGrpSpPr>
              <a:grpSpLocks noChangeAspect="1"/>
            </p:cNvGrpSpPr>
            <p:nvPr>
              <p:custDataLst>
                <p:tags r:id="rId4"/>
              </p:custDataLst>
            </p:nvPr>
          </p:nvGrpSpPr>
          <p:grpSpPr bwMode="gray">
            <a:xfrm>
              <a:off x="7769225" y="250825"/>
              <a:ext cx="209550" cy="209551"/>
              <a:chOff x="4533" y="183"/>
              <a:chExt cx="144" cy="144"/>
            </a:xfrm>
          </p:grpSpPr>
          <p:sp>
            <p:nvSpPr>
              <p:cNvPr id="61" name="Oval 38"/>
              <p:cNvSpPr>
                <a:spLocks noChangeAspect="1" noChangeArrowheads="1"/>
              </p:cNvSpPr>
              <p:nvPr>
                <p:custDataLst>
                  <p:tags r:id="rId17"/>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2" name="Arc 39"/>
              <p:cNvSpPr>
                <a:spLocks noChangeAspect="1"/>
              </p:cNvSpPr>
              <p:nvPr>
                <p:custDataLst>
                  <p:tags r:id="rId18"/>
                </p:custDataLst>
              </p:nvPr>
            </p:nvSpPr>
            <p:spPr bwMode="gray">
              <a:xfrm>
                <a:off x="4533" y="183"/>
                <a:ext cx="144" cy="144"/>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4" name="MoonLegend2"/>
            <p:cNvGrpSpPr>
              <a:grpSpLocks noChangeAspect="1"/>
            </p:cNvGrpSpPr>
            <p:nvPr>
              <p:custDataLst>
                <p:tags r:id="rId5"/>
              </p:custDataLst>
            </p:nvPr>
          </p:nvGrpSpPr>
          <p:grpSpPr bwMode="gray">
            <a:xfrm>
              <a:off x="7769225" y="525066"/>
              <a:ext cx="209550" cy="209551"/>
              <a:chOff x="1694" y="2044"/>
              <a:chExt cx="160" cy="160"/>
            </a:xfrm>
          </p:grpSpPr>
          <p:sp>
            <p:nvSpPr>
              <p:cNvPr id="59" name="Oval 41"/>
              <p:cNvSpPr>
                <a:spLocks noChangeAspect="1" noChangeArrowheads="1"/>
              </p:cNvSpPr>
              <p:nvPr>
                <p:custDataLst>
                  <p:tags r:id="rId15"/>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0" name="Arc 42"/>
              <p:cNvSpPr>
                <a:spLocks noChangeAspect="1"/>
              </p:cNvSpPr>
              <p:nvPr>
                <p:custDataLst>
                  <p:tags r:id="rId16"/>
                </p:custDataLst>
              </p:nvPr>
            </p:nvSpPr>
            <p:spPr bwMode="gray">
              <a:xfrm>
                <a:off x="1694" y="2044"/>
                <a:ext cx="160" cy="160"/>
              </a:xfrm>
              <a:prstGeom prst="arc">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5" name="MoonLegend4"/>
            <p:cNvGrpSpPr>
              <a:grpSpLocks noChangeAspect="1"/>
            </p:cNvGrpSpPr>
            <p:nvPr>
              <p:custDataLst>
                <p:tags r:id="rId6"/>
              </p:custDataLst>
            </p:nvPr>
          </p:nvGrpSpPr>
          <p:grpSpPr bwMode="gray">
            <a:xfrm>
              <a:off x="7769225" y="1073548"/>
              <a:ext cx="209550" cy="209551"/>
              <a:chOff x="4495" y="1198"/>
              <a:chExt cx="160" cy="160"/>
            </a:xfrm>
          </p:grpSpPr>
          <p:sp>
            <p:nvSpPr>
              <p:cNvPr id="57" name="Oval 47"/>
              <p:cNvSpPr>
                <a:spLocks noChangeAspect="1" noChangeArrowheads="1"/>
              </p:cNvSpPr>
              <p:nvPr>
                <p:custDataLst>
                  <p:tags r:id="rId13"/>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8" name="Arc 48"/>
              <p:cNvSpPr>
                <a:spLocks noChangeAspect="1"/>
              </p:cNvSpPr>
              <p:nvPr>
                <p:custDataLst>
                  <p:tags r:id="rId14"/>
                </p:custDataLst>
              </p:nvPr>
            </p:nvSpPr>
            <p:spPr bwMode="gray">
              <a:xfrm>
                <a:off x="4495" y="1198"/>
                <a:ext cx="160" cy="160"/>
              </a:xfrm>
              <a:prstGeom prst="arc">
                <a:avLst>
                  <a:gd name="adj1" fmla="val 16200000"/>
                  <a:gd name="adj2" fmla="val 108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6" name="MoonLegend5"/>
            <p:cNvGrpSpPr>
              <a:grpSpLocks noChangeAspect="1"/>
            </p:cNvGrpSpPr>
            <p:nvPr>
              <p:custDataLst>
                <p:tags r:id="rId7"/>
              </p:custDataLst>
            </p:nvPr>
          </p:nvGrpSpPr>
          <p:grpSpPr bwMode="gray">
            <a:xfrm>
              <a:off x="7769225" y="1347790"/>
              <a:ext cx="209550" cy="209551"/>
              <a:chOff x="4495" y="1440"/>
              <a:chExt cx="160" cy="160"/>
            </a:xfrm>
          </p:grpSpPr>
          <p:sp>
            <p:nvSpPr>
              <p:cNvPr id="55" name="Oval 50"/>
              <p:cNvSpPr>
                <a:spLocks noChangeAspect="1" noChangeArrowheads="1"/>
              </p:cNvSpPr>
              <p:nvPr>
                <p:custDataLst>
                  <p:tags r:id="rId11"/>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6" name="Oval 51"/>
              <p:cNvSpPr>
                <a:spLocks noChangeAspect="1" noChangeArrowheads="1"/>
              </p:cNvSpPr>
              <p:nvPr>
                <p:custDataLst>
                  <p:tags r:id="rId12"/>
                </p:custDataLst>
              </p:nvPr>
            </p:nvSpPr>
            <p:spPr bwMode="gray">
              <a:xfrm>
                <a:off x="4495" y="1440"/>
                <a:ext cx="160" cy="160"/>
              </a:xfrm>
              <a:prstGeom prst="arc">
                <a:avLst>
                  <a:gd name="adj1" fmla="val 16200000"/>
                  <a:gd name="adj2" fmla="val 162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7" name="MoonLegend3"/>
            <p:cNvGrpSpPr>
              <a:grpSpLocks noChangeAspect="1"/>
            </p:cNvGrpSpPr>
            <p:nvPr>
              <p:custDataLst>
                <p:tags r:id="rId8"/>
              </p:custDataLst>
            </p:nvPr>
          </p:nvGrpSpPr>
          <p:grpSpPr bwMode="gray">
            <a:xfrm>
              <a:off x="7769225" y="799307"/>
              <a:ext cx="209550" cy="209551"/>
              <a:chOff x="4495" y="1198"/>
              <a:chExt cx="160" cy="160"/>
            </a:xfrm>
          </p:grpSpPr>
          <p:sp>
            <p:nvSpPr>
              <p:cNvPr id="53" name="Oval 47"/>
              <p:cNvSpPr>
                <a:spLocks noChangeAspect="1" noChangeArrowheads="1"/>
              </p:cNvSpPr>
              <p:nvPr>
                <p:custDataLst>
                  <p:tags r:id="rId9"/>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4" name="Arc 48"/>
              <p:cNvSpPr>
                <a:spLocks noChangeAspect="1"/>
              </p:cNvSpPr>
              <p:nvPr>
                <p:custDataLst>
                  <p:tags r:id="rId10"/>
                </p:custDataLst>
              </p:nvPr>
            </p:nvSpPr>
            <p:spPr bwMode="gray">
              <a:xfrm>
                <a:off x="4495" y="1198"/>
                <a:ext cx="160" cy="160"/>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sp>
          <p:nvSpPr>
            <p:cNvPr id="48" name="Legend1"/>
            <p:cNvSpPr>
              <a:spLocks noChangeArrowheads="1"/>
            </p:cNvSpPr>
            <p:nvPr/>
          </p:nvSpPr>
          <p:spPr bwMode="gray">
            <a:xfrm>
              <a:off x="8089900" y="263524"/>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9" name="Legend2"/>
            <p:cNvSpPr>
              <a:spLocks noChangeArrowheads="1"/>
            </p:cNvSpPr>
            <p:nvPr/>
          </p:nvSpPr>
          <p:spPr bwMode="gray">
            <a:xfrm>
              <a:off x="8089900" y="538163"/>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0" name="Legend3"/>
            <p:cNvSpPr>
              <a:spLocks noChangeArrowheads="1"/>
            </p:cNvSpPr>
            <p:nvPr/>
          </p:nvSpPr>
          <p:spPr bwMode="gray">
            <a:xfrm>
              <a:off x="8089900" y="812802"/>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1" name="Legend4"/>
            <p:cNvSpPr>
              <a:spLocks noChangeArrowheads="1"/>
            </p:cNvSpPr>
            <p:nvPr/>
          </p:nvSpPr>
          <p:spPr bwMode="gray">
            <a:xfrm>
              <a:off x="8089900" y="108426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2" name="Legend5"/>
            <p:cNvSpPr>
              <a:spLocks noChangeArrowheads="1"/>
            </p:cNvSpPr>
            <p:nvPr/>
          </p:nvSpPr>
          <p:spPr bwMode="gray">
            <a:xfrm>
              <a:off x="8089900" y="136049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spTree>
    <p:extLst>
      <p:ext uri="{BB962C8B-B14F-4D97-AF65-F5344CB8AC3E}">
        <p14:creationId xmlns:p14="http://schemas.microsoft.com/office/powerpoint/2010/main" val="3764541951"/>
      </p:ext>
    </p:extLst>
  </p:cSld>
  <p:clrMap bg1="lt1" tx1="dk1" bg2="lt2" tx2="dk2" accent1="accent1" accent2="accent2" accent3="accent3" accent4="accent4" accent5="accent5" accent6="accent6" hlink="hlink" folHlink="folHlink"/>
  <p:hf sldNum="0" hdr="0" ftr="0" dt="0"/>
  <p:txStyles>
    <p:titleStyle>
      <a:lvl1pPr algn="l" defTabSz="910839" rtl="0" eaLnBrk="1" fontAlgn="base" hangingPunct="1">
        <a:spcBef>
          <a:spcPct val="0"/>
        </a:spcBef>
        <a:spcAft>
          <a:spcPct val="0"/>
        </a:spcAft>
        <a:tabLst>
          <a:tab pos="274561" algn="l"/>
        </a:tabLst>
        <a:defRPr sz="2000" b="0" baseline="0">
          <a:solidFill>
            <a:schemeClr val="tx2"/>
          </a:solidFill>
          <a:latin typeface="+mj-lt"/>
          <a:ea typeface="+mj-ea"/>
          <a:cs typeface="+mj-cs"/>
        </a:defRPr>
      </a:lvl1pPr>
      <a:lvl2pPr algn="l" defTabSz="910839" rtl="0" eaLnBrk="1" fontAlgn="base" hangingPunct="1">
        <a:spcBef>
          <a:spcPct val="0"/>
        </a:spcBef>
        <a:spcAft>
          <a:spcPct val="0"/>
        </a:spcAft>
        <a:defRPr sz="1867" b="1">
          <a:solidFill>
            <a:schemeClr val="tx2"/>
          </a:solidFill>
          <a:latin typeface="Arial" charset="0"/>
        </a:defRPr>
      </a:lvl2pPr>
      <a:lvl3pPr algn="l" defTabSz="910839" rtl="0" eaLnBrk="1" fontAlgn="base" hangingPunct="1">
        <a:spcBef>
          <a:spcPct val="0"/>
        </a:spcBef>
        <a:spcAft>
          <a:spcPct val="0"/>
        </a:spcAft>
        <a:defRPr sz="1867" b="1">
          <a:solidFill>
            <a:schemeClr val="tx2"/>
          </a:solidFill>
          <a:latin typeface="Arial" charset="0"/>
        </a:defRPr>
      </a:lvl3pPr>
      <a:lvl4pPr algn="l" defTabSz="910839" rtl="0" eaLnBrk="1" fontAlgn="base" hangingPunct="1">
        <a:spcBef>
          <a:spcPct val="0"/>
        </a:spcBef>
        <a:spcAft>
          <a:spcPct val="0"/>
        </a:spcAft>
        <a:defRPr sz="1867" b="1">
          <a:solidFill>
            <a:schemeClr val="tx2"/>
          </a:solidFill>
          <a:latin typeface="Arial" charset="0"/>
        </a:defRPr>
      </a:lvl4pPr>
      <a:lvl5pPr algn="l" defTabSz="910839" rtl="0" eaLnBrk="1" fontAlgn="base" hangingPunct="1">
        <a:spcBef>
          <a:spcPct val="0"/>
        </a:spcBef>
        <a:spcAft>
          <a:spcPct val="0"/>
        </a:spcAft>
        <a:defRPr sz="1867" b="1">
          <a:solidFill>
            <a:schemeClr val="tx2"/>
          </a:solidFill>
          <a:latin typeface="Arial" charset="0"/>
        </a:defRPr>
      </a:lvl5pPr>
      <a:lvl6pPr marL="465063" algn="l" defTabSz="910839" rtl="0" eaLnBrk="1" fontAlgn="base" hangingPunct="1">
        <a:spcBef>
          <a:spcPct val="0"/>
        </a:spcBef>
        <a:spcAft>
          <a:spcPct val="0"/>
        </a:spcAft>
        <a:defRPr sz="1867" b="1">
          <a:solidFill>
            <a:schemeClr val="tx2"/>
          </a:solidFill>
          <a:latin typeface="Arial" charset="0"/>
        </a:defRPr>
      </a:lvl6pPr>
      <a:lvl7pPr marL="930127" algn="l" defTabSz="910839" rtl="0" eaLnBrk="1" fontAlgn="base" hangingPunct="1">
        <a:spcBef>
          <a:spcPct val="0"/>
        </a:spcBef>
        <a:spcAft>
          <a:spcPct val="0"/>
        </a:spcAft>
        <a:defRPr sz="1867" b="1">
          <a:solidFill>
            <a:schemeClr val="tx2"/>
          </a:solidFill>
          <a:latin typeface="Arial" charset="0"/>
        </a:defRPr>
      </a:lvl7pPr>
      <a:lvl8pPr marL="1395333" algn="l" defTabSz="910839" rtl="0" eaLnBrk="1" fontAlgn="base" hangingPunct="1">
        <a:spcBef>
          <a:spcPct val="0"/>
        </a:spcBef>
        <a:spcAft>
          <a:spcPct val="0"/>
        </a:spcAft>
        <a:defRPr sz="1867" b="1">
          <a:solidFill>
            <a:schemeClr val="tx2"/>
          </a:solidFill>
          <a:latin typeface="Arial" charset="0"/>
        </a:defRPr>
      </a:lvl8pPr>
      <a:lvl9pPr marL="1860397" algn="l" defTabSz="910839" rtl="0" eaLnBrk="1" fontAlgn="base" hangingPunct="1">
        <a:spcBef>
          <a:spcPct val="0"/>
        </a:spcBef>
        <a:spcAft>
          <a:spcPct val="0"/>
        </a:spcAft>
        <a:defRPr sz="1867" b="1">
          <a:solidFill>
            <a:schemeClr val="tx2"/>
          </a:solidFill>
          <a:latin typeface="Arial" charset="0"/>
        </a:defRPr>
      </a:lvl9pPr>
    </p:titleStyle>
    <p:bodyStyle>
      <a:lvl1pPr marL="0" indent="0" algn="l" defTabSz="910839" rtl="0" eaLnBrk="1" fontAlgn="base" hangingPunct="1">
        <a:spcBef>
          <a:spcPct val="0"/>
        </a:spcBef>
        <a:spcAft>
          <a:spcPct val="0"/>
        </a:spcAft>
        <a:buClr>
          <a:schemeClr val="tx2"/>
        </a:buClr>
        <a:buSzPct val="100000"/>
        <a:defRPr sz="1467" baseline="0">
          <a:solidFill>
            <a:schemeClr val="tx1"/>
          </a:solidFill>
          <a:latin typeface="+mn-lt"/>
          <a:ea typeface="+mn-ea"/>
          <a:cs typeface="+mn-cs"/>
        </a:defRPr>
      </a:lvl1pPr>
      <a:lvl2pPr marL="197122" indent="-195506" algn="l" defTabSz="910839" rtl="0" eaLnBrk="1" fontAlgn="base" hangingPunct="1">
        <a:spcBef>
          <a:spcPct val="0"/>
        </a:spcBef>
        <a:spcAft>
          <a:spcPct val="0"/>
        </a:spcAft>
        <a:buClr>
          <a:schemeClr val="tx2"/>
        </a:buClr>
        <a:buSzPct val="125000"/>
        <a:buFont typeface="Arial" charset="0"/>
        <a:buChar char="▪"/>
        <a:defRPr sz="1467" baseline="0">
          <a:solidFill>
            <a:schemeClr val="tx1"/>
          </a:solidFill>
          <a:latin typeface="+mn-lt"/>
        </a:defRPr>
      </a:lvl2pPr>
      <a:lvl3pPr marL="465063" indent="-266465"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3pPr>
      <a:lvl4pPr marL="624943" indent="-158260"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4pPr>
      <a:lvl5pPr marL="762813" indent="-132351" algn="l" defTabSz="910839" rtl="0" eaLnBrk="1" fontAlgn="base" hangingPunct="1">
        <a:spcBef>
          <a:spcPct val="0"/>
        </a:spcBef>
        <a:spcAft>
          <a:spcPct val="0"/>
        </a:spcAft>
        <a:buClr>
          <a:schemeClr val="tx2"/>
        </a:buClr>
        <a:buSzPct val="89000"/>
        <a:buFont typeface="Arial" charset="0"/>
        <a:buChar char="-"/>
        <a:defRPr sz="1467" baseline="0">
          <a:solidFill>
            <a:schemeClr val="tx1"/>
          </a:solidFill>
          <a:latin typeface="+mn-lt"/>
        </a:defRPr>
      </a:lvl5pPr>
      <a:lvl6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0127" rtl="0" eaLnBrk="1" latinLnBrk="0" hangingPunct="1">
        <a:defRPr sz="1867" kern="1200">
          <a:solidFill>
            <a:schemeClr val="tx1"/>
          </a:solidFill>
          <a:latin typeface="+mn-lt"/>
          <a:ea typeface="+mn-ea"/>
          <a:cs typeface="+mn-cs"/>
        </a:defRPr>
      </a:lvl1pPr>
      <a:lvl2pPr marL="465063" algn="l" defTabSz="930127" rtl="0" eaLnBrk="1" latinLnBrk="0" hangingPunct="1">
        <a:defRPr sz="1867" kern="1200">
          <a:solidFill>
            <a:schemeClr val="tx1"/>
          </a:solidFill>
          <a:latin typeface="+mn-lt"/>
          <a:ea typeface="+mn-ea"/>
          <a:cs typeface="+mn-cs"/>
        </a:defRPr>
      </a:lvl2pPr>
      <a:lvl3pPr marL="930127" algn="l" defTabSz="930127" rtl="0" eaLnBrk="1" latinLnBrk="0" hangingPunct="1">
        <a:defRPr sz="1867" kern="1200">
          <a:solidFill>
            <a:schemeClr val="tx1"/>
          </a:solidFill>
          <a:latin typeface="+mn-lt"/>
          <a:ea typeface="+mn-ea"/>
          <a:cs typeface="+mn-cs"/>
        </a:defRPr>
      </a:lvl3pPr>
      <a:lvl4pPr marL="1395333" algn="l" defTabSz="930127" rtl="0" eaLnBrk="1" latinLnBrk="0" hangingPunct="1">
        <a:defRPr sz="1867" kern="1200">
          <a:solidFill>
            <a:schemeClr val="tx1"/>
          </a:solidFill>
          <a:latin typeface="+mn-lt"/>
          <a:ea typeface="+mn-ea"/>
          <a:cs typeface="+mn-cs"/>
        </a:defRPr>
      </a:lvl4pPr>
      <a:lvl5pPr marL="1860397" algn="l" defTabSz="930127" rtl="0" eaLnBrk="1" latinLnBrk="0" hangingPunct="1">
        <a:defRPr sz="1867" kern="1200">
          <a:solidFill>
            <a:schemeClr val="tx1"/>
          </a:solidFill>
          <a:latin typeface="+mn-lt"/>
          <a:ea typeface="+mn-ea"/>
          <a:cs typeface="+mn-cs"/>
        </a:defRPr>
      </a:lvl5pPr>
      <a:lvl6pPr marL="2325533" algn="l" defTabSz="930127" rtl="0" eaLnBrk="1" latinLnBrk="0" hangingPunct="1">
        <a:defRPr sz="1867" kern="1200">
          <a:solidFill>
            <a:schemeClr val="tx1"/>
          </a:solidFill>
          <a:latin typeface="+mn-lt"/>
          <a:ea typeface="+mn-ea"/>
          <a:cs typeface="+mn-cs"/>
        </a:defRPr>
      </a:lvl6pPr>
      <a:lvl7pPr marL="2790618" algn="l" defTabSz="930127" rtl="0" eaLnBrk="1" latinLnBrk="0" hangingPunct="1">
        <a:defRPr sz="1867" kern="1200">
          <a:solidFill>
            <a:schemeClr val="tx1"/>
          </a:solidFill>
          <a:latin typeface="+mn-lt"/>
          <a:ea typeface="+mn-ea"/>
          <a:cs typeface="+mn-cs"/>
        </a:defRPr>
      </a:lvl7pPr>
      <a:lvl8pPr marL="3255729" algn="l" defTabSz="930127" rtl="0" eaLnBrk="1" latinLnBrk="0" hangingPunct="1">
        <a:defRPr sz="1867" kern="1200">
          <a:solidFill>
            <a:schemeClr val="tx1"/>
          </a:solidFill>
          <a:latin typeface="+mn-lt"/>
          <a:ea typeface="+mn-ea"/>
          <a:cs typeface="+mn-cs"/>
        </a:defRPr>
      </a:lvl8pPr>
      <a:lvl9pPr marL="3720874" algn="l" defTabSz="93012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scholar.princeton.edu/zidar/classes/mit-14472-graduate-public-economics-ii-guest-lectures-spatial-public-finance"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https://www.nber.org/papers/w19659"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scholar.princeton.edu/zidar/classes/mit-14472-graduate-public-economics-ii-guest-lectures-spatial-public-financ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cholar.princeton.edu/sites/default/files/zidar/files/slides_jep_20200103.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ml.berkeley.edu/~moretti/handbook.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http://ericohrn.sites.grinnell.edu/files/local_bonus/GOSS_BONUS.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eb.stanford.edu/~diamondr/LIHTC_spillovers.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pdfs.semanticscholar.org/9e14/0a9da6c5b76fc6cc4491a6f92490a61f4628.pdf"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journals-uchicago-edu.ezp-prod1.hul.harvard.edu/doi/abs/10.1086/695468"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papers.ssrn.com/sol3/papers.cfm?abstract_id=3421581"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ml.berkeley.edu/~yagan/Hysteresi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jamanetwork.com/journals/jama/fullarticle/251356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1981200" y="2170863"/>
            <a:ext cx="83058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4" name="Rectangle 2"/>
          <p:cNvSpPr txBox="1">
            <a:spLocks noChangeArrowheads="1"/>
          </p:cNvSpPr>
          <p:nvPr/>
        </p:nvSpPr>
        <p:spPr>
          <a:xfrm>
            <a:off x="1981200" y="2170863"/>
            <a:ext cx="8305800" cy="685800"/>
          </a:xfrm>
          <a:prstGeom prst="rect">
            <a:avLst/>
          </a:prstGeom>
        </p:spPr>
        <p:txBody>
          <a:bodyPr vert="horz" lIns="91404" tIns="45718" rIns="9140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5" name="Rectangle 4"/>
          <p:cNvSpPr/>
          <p:nvPr/>
        </p:nvSpPr>
        <p:spPr>
          <a:xfrm>
            <a:off x="0" y="196190"/>
            <a:ext cx="12192000" cy="6093972"/>
          </a:xfrm>
          <a:prstGeom prst="rect">
            <a:avLst/>
          </a:prstGeom>
          <a:effectLst/>
        </p:spPr>
        <p:txBody>
          <a:bodyPr wrap="square" lIns="91404" tIns="45718" rIns="91404" bIns="45718">
            <a:spAutoFit/>
          </a:bodyPr>
          <a:lstStyle/>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Public Economics (2450B)</a:t>
            </a:r>
          </a:p>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Topic 6: Place-Based Policy</a:t>
            </a:r>
          </a:p>
          <a:p>
            <a:pPr algn="ctr"/>
            <a:endParaRPr lang="en-US" sz="4000" dirty="0">
              <a:solidFill>
                <a:srgbClr val="002060"/>
              </a:solidFill>
              <a:ea typeface="ＭＳ Ｐゴシック" pitchFamily="34" charset="-128"/>
            </a:endParaRPr>
          </a:p>
          <a:p>
            <a:pPr algn="ctr"/>
            <a:endParaRPr lang="en-US" sz="2300" dirty="0">
              <a:solidFill>
                <a:prstClr val="black"/>
              </a:solidFill>
              <a:ea typeface="ＭＳ Ｐゴシック" pitchFamily="34" charset="-128"/>
            </a:endParaRP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Nathaniel Hendren*</a:t>
            </a: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Spring, 2023</a:t>
            </a:r>
            <a:endParaRPr lang="en-US" sz="1500" b="1" dirty="0">
              <a:solidFill>
                <a:srgbClr val="FF0000"/>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dirty="0">
              <a:solidFill>
                <a:srgbClr val="002060"/>
              </a:solidFill>
              <a:ea typeface="ＭＳ Ｐゴシック" pitchFamily="34" charset="-128"/>
            </a:endParaRPr>
          </a:p>
        </p:txBody>
      </p:sp>
      <p:sp>
        <p:nvSpPr>
          <p:cNvPr id="2" name="TextBox 1">
            <a:extLst>
              <a:ext uri="{FF2B5EF4-FFF2-40B4-BE49-F238E27FC236}">
                <a16:creationId xmlns:a16="http://schemas.microsoft.com/office/drawing/2014/main" id="{45899B81-1B4C-8848-86BE-C0B5273D5DC4}"/>
              </a:ext>
            </a:extLst>
          </p:cNvPr>
          <p:cNvSpPr txBox="1"/>
          <p:nvPr/>
        </p:nvSpPr>
        <p:spPr>
          <a:xfrm>
            <a:off x="-1" y="6211669"/>
            <a:ext cx="8023123" cy="646331"/>
          </a:xfrm>
          <a:prstGeom prst="rect">
            <a:avLst/>
          </a:prstGeom>
          <a:noFill/>
        </p:spPr>
        <p:txBody>
          <a:bodyPr wrap="square" rtlCol="0">
            <a:spAutoFit/>
          </a:bodyPr>
          <a:lstStyle/>
          <a:p>
            <a:r>
              <a:rPr lang="en-US" dirty="0"/>
              <a:t>*Much of these slides are based on wonderful </a:t>
            </a:r>
            <a:r>
              <a:rPr lang="en-US" dirty="0">
                <a:hlinkClick r:id="rId3"/>
              </a:rPr>
              <a:t>lectures</a:t>
            </a:r>
            <a:r>
              <a:rPr lang="en-US" dirty="0"/>
              <a:t> prepared by Owen </a:t>
            </a:r>
            <a:r>
              <a:rPr lang="en-US" dirty="0" err="1"/>
              <a:t>Zidar</a:t>
            </a:r>
            <a:r>
              <a:rPr lang="en-US" dirty="0"/>
              <a:t>, which are in turn based on lectures from Pat Kline and Juan Carlos </a:t>
            </a:r>
            <a:r>
              <a:rPr lang="en-US" dirty="0" err="1"/>
              <a:t>Suarrez</a:t>
            </a:r>
            <a:r>
              <a:rPr lang="en-US" dirty="0"/>
              <a:t> Serrato.</a:t>
            </a:r>
          </a:p>
        </p:txBody>
      </p:sp>
    </p:spTree>
    <p:extLst>
      <p:ext uri="{BB962C8B-B14F-4D97-AF65-F5344CB8AC3E}">
        <p14:creationId xmlns:p14="http://schemas.microsoft.com/office/powerpoint/2010/main" val="383656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6F2FC5-AA62-4FE1-88B4-B7657AD7CD6F}"/>
              </a:ext>
            </a:extLst>
          </p:cNvPr>
          <p:cNvPicPr>
            <a:picLocks noChangeAspect="1"/>
          </p:cNvPicPr>
          <p:nvPr/>
        </p:nvPicPr>
        <p:blipFill>
          <a:blip r:embed="rId3"/>
          <a:stretch>
            <a:fillRect/>
          </a:stretch>
        </p:blipFill>
        <p:spPr>
          <a:xfrm>
            <a:off x="1016000" y="685800"/>
            <a:ext cx="9457877" cy="5835531"/>
          </a:xfrm>
          <a:prstGeom prst="rect">
            <a:avLst/>
          </a:prstGeom>
        </p:spPr>
      </p:pic>
      <p:sp>
        <p:nvSpPr>
          <p:cNvPr id="29" name="TextBox 28"/>
          <p:cNvSpPr txBox="1"/>
          <p:nvPr/>
        </p:nvSpPr>
        <p:spPr>
          <a:xfrm>
            <a:off x="31959" y="6398093"/>
            <a:ext cx="8839200" cy="430867"/>
          </a:xfrm>
          <a:prstGeom prst="rect">
            <a:avLst/>
          </a:prstGeom>
          <a:noFill/>
        </p:spPr>
        <p:txBody>
          <a:bodyPr wrap="square" lIns="91034" tIns="45710" rIns="91034" bIns="45710" rtlCol="0">
            <a:spAutoFit/>
          </a:bodyPr>
          <a:lstStyle/>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Note: Blue = More Upward Mobility, Red = Less Upward Mobility</a:t>
            </a:r>
          </a:p>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Source: Chetty, Friedman, Hendren, Jones, Porter 2018</a:t>
            </a:r>
          </a:p>
        </p:txBody>
      </p:sp>
      <p:sp>
        <p:nvSpPr>
          <p:cNvPr id="7" name="Oval 6"/>
          <p:cNvSpPr>
            <a:spLocks noChangeAspect="1"/>
          </p:cNvSpPr>
          <p:nvPr/>
        </p:nvSpPr>
        <p:spPr>
          <a:xfrm>
            <a:off x="9010207" y="3038561"/>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11" name="Oval 10"/>
          <p:cNvSpPr>
            <a:spLocks noChangeAspect="1"/>
          </p:cNvSpPr>
          <p:nvPr/>
        </p:nvSpPr>
        <p:spPr>
          <a:xfrm>
            <a:off x="8590331" y="3943212"/>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13" name="Oval 12"/>
          <p:cNvSpPr>
            <a:spLocks noChangeAspect="1"/>
          </p:cNvSpPr>
          <p:nvPr/>
        </p:nvSpPr>
        <p:spPr>
          <a:xfrm>
            <a:off x="3533023" y="2685489"/>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15" name="Oval 14"/>
          <p:cNvSpPr>
            <a:spLocks noChangeAspect="1"/>
          </p:cNvSpPr>
          <p:nvPr/>
        </p:nvSpPr>
        <p:spPr>
          <a:xfrm>
            <a:off x="2379614" y="917558"/>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23" name="Oval 22"/>
          <p:cNvSpPr>
            <a:spLocks noChangeAspect="1"/>
          </p:cNvSpPr>
          <p:nvPr/>
        </p:nvSpPr>
        <p:spPr>
          <a:xfrm>
            <a:off x="1779279" y="3048449"/>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27" name="Straight Arrow Connector 26"/>
          <p:cNvCxnSpPr/>
          <p:nvPr/>
        </p:nvCxnSpPr>
        <p:spPr>
          <a:xfrm flipH="1">
            <a:off x="3645342" y="1343184"/>
            <a:ext cx="1942735" cy="13422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Oval 27"/>
          <p:cNvSpPr>
            <a:spLocks noChangeAspect="1"/>
          </p:cNvSpPr>
          <p:nvPr/>
        </p:nvSpPr>
        <p:spPr>
          <a:xfrm>
            <a:off x="8115927" y="2724182"/>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30" name="Straight Arrow Connector 29"/>
          <p:cNvCxnSpPr>
            <a:cxnSpLocks/>
          </p:cNvCxnSpPr>
          <p:nvPr/>
        </p:nvCxnSpPr>
        <p:spPr>
          <a:xfrm flipH="1">
            <a:off x="7988544" y="1756106"/>
            <a:ext cx="127383" cy="13169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Oval 32"/>
          <p:cNvSpPr>
            <a:spLocks noChangeAspect="1"/>
          </p:cNvSpPr>
          <p:nvPr/>
        </p:nvSpPr>
        <p:spPr>
          <a:xfrm>
            <a:off x="2255751" y="3963048"/>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35" name="Oval 34">
            <a:extLst>
              <a:ext uri="{FF2B5EF4-FFF2-40B4-BE49-F238E27FC236}">
                <a16:creationId xmlns:a16="http://schemas.microsoft.com/office/drawing/2014/main" id="{C4763E7C-5605-4077-B57A-07D6E78AA69D}"/>
              </a:ext>
            </a:extLst>
          </p:cNvPr>
          <p:cNvSpPr>
            <a:spLocks noChangeAspect="1"/>
          </p:cNvSpPr>
          <p:nvPr/>
        </p:nvSpPr>
        <p:spPr>
          <a:xfrm>
            <a:off x="9404127" y="2514646"/>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34" name="Oval 33">
            <a:extLst>
              <a:ext uri="{FF2B5EF4-FFF2-40B4-BE49-F238E27FC236}">
                <a16:creationId xmlns:a16="http://schemas.microsoft.com/office/drawing/2014/main" id="{4078ACD9-F993-4B7F-9B11-BDDB98D3301C}"/>
              </a:ext>
            </a:extLst>
          </p:cNvPr>
          <p:cNvSpPr>
            <a:spLocks noChangeAspect="1"/>
          </p:cNvSpPr>
          <p:nvPr/>
        </p:nvSpPr>
        <p:spPr>
          <a:xfrm>
            <a:off x="6762527" y="2594401"/>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39" name="Straight Arrow Connector 38">
            <a:extLst>
              <a:ext uri="{FF2B5EF4-FFF2-40B4-BE49-F238E27FC236}">
                <a16:creationId xmlns:a16="http://schemas.microsoft.com/office/drawing/2014/main" id="{A52D4A0F-D03A-4DC0-B41A-2B6CDBB36463}"/>
              </a:ext>
            </a:extLst>
          </p:cNvPr>
          <p:cNvCxnSpPr>
            <a:cxnSpLocks/>
          </p:cNvCxnSpPr>
          <p:nvPr/>
        </p:nvCxnSpPr>
        <p:spPr>
          <a:xfrm flipH="1">
            <a:off x="6939646" y="1497819"/>
            <a:ext cx="346774" cy="1040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9083366" y="4461385"/>
            <a:ext cx="2724447"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Charlotte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$26.3k</a:t>
            </a:r>
          </a:p>
        </p:txBody>
      </p:sp>
      <p:sp>
        <p:nvSpPr>
          <p:cNvPr id="37" name="TextBox 36"/>
          <p:cNvSpPr txBox="1"/>
          <p:nvPr/>
        </p:nvSpPr>
        <p:spPr>
          <a:xfrm>
            <a:off x="9404129" y="3180045"/>
            <a:ext cx="2264515"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 Washington DC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$34.5k</a:t>
            </a:r>
          </a:p>
        </p:txBody>
      </p:sp>
      <p:sp>
        <p:nvSpPr>
          <p:cNvPr id="43" name="Rectangle 42"/>
          <p:cNvSpPr/>
          <p:nvPr/>
        </p:nvSpPr>
        <p:spPr>
          <a:xfrm>
            <a:off x="181013" y="2735457"/>
            <a:ext cx="1894819" cy="784827"/>
          </a:xfrm>
          <a:prstGeom prst="rect">
            <a:avLst/>
          </a:prstGeom>
        </p:spPr>
        <p:txBody>
          <a:bodyPr wrap="square" lIns="91054" tIns="45718" rIns="91054" bIns="45718">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San Francisco</a:t>
            </a:r>
          </a:p>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Bay Area</a:t>
            </a:r>
          </a:p>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$37.9k</a:t>
            </a:r>
          </a:p>
        </p:txBody>
      </p:sp>
      <p:sp>
        <p:nvSpPr>
          <p:cNvPr id="44" name="TextBox 43"/>
          <p:cNvSpPr txBox="1"/>
          <p:nvPr/>
        </p:nvSpPr>
        <p:spPr>
          <a:xfrm>
            <a:off x="1138379" y="861357"/>
            <a:ext cx="1041039"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Seattle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$35.8k</a:t>
            </a:r>
          </a:p>
        </p:txBody>
      </p:sp>
      <p:sp>
        <p:nvSpPr>
          <p:cNvPr id="45" name="TextBox 44"/>
          <p:cNvSpPr txBox="1"/>
          <p:nvPr/>
        </p:nvSpPr>
        <p:spPr>
          <a:xfrm>
            <a:off x="5155233" y="839705"/>
            <a:ext cx="2724447"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Salt Lake </a:t>
            </a:r>
          </a:p>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City $37.9k</a:t>
            </a:r>
          </a:p>
        </p:txBody>
      </p:sp>
      <p:sp>
        <p:nvSpPr>
          <p:cNvPr id="46" name="TextBox 45"/>
          <p:cNvSpPr txBox="1"/>
          <p:nvPr/>
        </p:nvSpPr>
        <p:spPr>
          <a:xfrm>
            <a:off x="8741269" y="1200524"/>
            <a:ext cx="1534455"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t>Cleveland </a:t>
            </a:r>
            <a:br>
              <a:rPr kumimoji="0" lang="en-US" sz="15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t>$30.0k</a:t>
            </a:r>
          </a:p>
        </p:txBody>
      </p:sp>
      <p:sp>
        <p:nvSpPr>
          <p:cNvPr id="47" name="TextBox 46"/>
          <p:cNvSpPr txBox="1"/>
          <p:nvPr/>
        </p:nvSpPr>
        <p:spPr>
          <a:xfrm>
            <a:off x="1008475" y="4114821"/>
            <a:ext cx="1834164"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Los Angeles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$34.8k</a:t>
            </a:r>
          </a:p>
        </p:txBody>
      </p:sp>
      <p:sp>
        <p:nvSpPr>
          <p:cNvPr id="49" name="Rectangle 48">
            <a:extLst>
              <a:ext uri="{FF2B5EF4-FFF2-40B4-BE49-F238E27FC236}">
                <a16:creationId xmlns:a16="http://schemas.microsoft.com/office/drawing/2014/main" id="{033F34EC-7499-4316-8E59-A160202F95BF}"/>
              </a:ext>
            </a:extLst>
          </p:cNvPr>
          <p:cNvSpPr/>
          <p:nvPr/>
        </p:nvSpPr>
        <p:spPr>
          <a:xfrm>
            <a:off x="6882695" y="913184"/>
            <a:ext cx="7515717" cy="584635"/>
          </a:xfrm>
          <a:prstGeom prst="rect">
            <a:avLst/>
          </a:prstGeom>
        </p:spPr>
        <p:txBody>
          <a:bodyPr wrap="square" lIns="121741" tIns="60870" rIns="121741" bIns="6087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Dubuque</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$46.1k</a:t>
            </a:r>
          </a:p>
        </p:txBody>
      </p:sp>
      <p:sp>
        <p:nvSpPr>
          <p:cNvPr id="51" name="Rectangle 50">
            <a:extLst>
              <a:ext uri="{FF2B5EF4-FFF2-40B4-BE49-F238E27FC236}">
                <a16:creationId xmlns:a16="http://schemas.microsoft.com/office/drawing/2014/main" id="{16012BAC-FDF3-473D-BC98-748C9DC3D7ED}"/>
              </a:ext>
            </a:extLst>
          </p:cNvPr>
          <p:cNvSpPr/>
          <p:nvPr/>
        </p:nvSpPr>
        <p:spPr>
          <a:xfrm>
            <a:off x="9707175" y="2447689"/>
            <a:ext cx="2981156" cy="584635"/>
          </a:xfrm>
          <a:prstGeom prst="rect">
            <a:avLst/>
          </a:prstGeom>
        </p:spPr>
        <p:txBody>
          <a:bodyPr wrap="square" lIns="121741" tIns="60870" rIns="121741" bIns="6087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New York City </a:t>
            </a:r>
          </a:p>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$36.6k</a:t>
            </a:r>
          </a:p>
        </p:txBody>
      </p:sp>
      <p:pic>
        <p:nvPicPr>
          <p:cNvPr id="12" name="Picture 11">
            <a:extLst>
              <a:ext uri="{FF2B5EF4-FFF2-40B4-BE49-F238E27FC236}">
                <a16:creationId xmlns:a16="http://schemas.microsoft.com/office/drawing/2014/main" id="{47841FAB-C377-422B-AB3D-CFE0D4231E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flipH="1">
            <a:off x="9976252" y="4841665"/>
            <a:ext cx="414041" cy="3558656"/>
          </a:xfrm>
          <a:prstGeom prst="rect">
            <a:avLst/>
          </a:prstGeom>
        </p:spPr>
      </p:pic>
      <p:sp>
        <p:nvSpPr>
          <p:cNvPr id="31" name="Rectangle 134"/>
          <p:cNvSpPr>
            <a:spLocks noChangeArrowheads="1"/>
          </p:cNvSpPr>
          <p:nvPr/>
        </p:nvSpPr>
        <p:spPr bwMode="auto">
          <a:xfrm>
            <a:off x="254000" y="127771"/>
            <a:ext cx="1092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7790" rtl="0" eaLnBrk="1" fontAlgn="base" latinLnBrk="0" hangingPunct="1">
              <a:lnSpc>
                <a:spcPct val="100000"/>
              </a:lnSpc>
              <a:spcBef>
                <a:spcPct val="0"/>
              </a:spcBef>
              <a:spcAft>
                <a:spcPct val="0"/>
              </a:spcAft>
              <a:buClrTx/>
              <a:buSzTx/>
              <a:buFontTx/>
              <a:buNone/>
              <a:tabLst/>
              <a:defRPr/>
            </a:pPr>
            <a:r>
              <a:rPr lang="en-US" sz="2400" b="1" dirty="0">
                <a:solidFill>
                  <a:srgbClr val="262626"/>
                </a:solidFill>
                <a:latin typeface="Lucida Sans" panose="020B0602030504020204" pitchFamily="34" charset="0"/>
                <a:cs typeface="Arial" pitchFamily="34" charset="0"/>
              </a:rPr>
              <a:t>Upward Mobility Varies Across the US</a:t>
            </a:r>
            <a:endParaRPr kumimoji="0" lang="en-US" sz="2400" b="1" i="0" u="none" strike="noStrike" kern="1200" cap="none" spc="0" normalizeH="0" baseline="0" noProof="0" dirty="0">
              <a:ln>
                <a:noFill/>
              </a:ln>
              <a:solidFill>
                <a:srgbClr val="262626"/>
              </a:solidFill>
              <a:effectLst/>
              <a:uLnTx/>
              <a:uFillTx/>
              <a:latin typeface="Lucida Sans" panose="020B0602030504020204" pitchFamily="34" charset="0"/>
              <a:ea typeface="+mn-ea"/>
              <a:cs typeface="Arial" pitchFamily="34" charset="0"/>
            </a:endParaRPr>
          </a:p>
          <a:p>
            <a:pPr marL="0" marR="0" lvl="0" indent="0" algn="ctr" defTabSz="121779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lumMod val="50000"/>
                  </a:prstClr>
                </a:solidFill>
                <a:effectLst/>
                <a:uLnTx/>
                <a:uFillTx/>
                <a:latin typeface="Lucida Sans" panose="020B0602030504020204" pitchFamily="34" charset="0"/>
                <a:ea typeface="+mn-ea"/>
                <a:cs typeface="Arial" pitchFamily="34" charset="0"/>
              </a:rPr>
              <a:t>Average Income at Age 35 for Children whose Parents Earned $27,000 (25</a:t>
            </a:r>
            <a:r>
              <a:rPr kumimoji="0" lang="en-US" sz="2000" b="0" i="0" u="none" strike="noStrike" kern="1200" cap="none" spc="0" normalizeH="0" baseline="30000" noProof="0" dirty="0">
                <a:ln>
                  <a:noFill/>
                </a:ln>
                <a:solidFill>
                  <a:prstClr val="white">
                    <a:lumMod val="50000"/>
                  </a:prstClr>
                </a:solidFill>
                <a:effectLst/>
                <a:uLnTx/>
                <a:uFillTx/>
                <a:latin typeface="Lucida Sans" panose="020B0602030504020204" pitchFamily="34" charset="0"/>
                <a:ea typeface="+mn-ea"/>
                <a:cs typeface="Arial" pitchFamily="34" charset="0"/>
              </a:rPr>
              <a:t>th</a:t>
            </a:r>
            <a:r>
              <a:rPr kumimoji="0" lang="en-US" sz="2000" b="0" i="0" u="none" strike="noStrike" kern="1200" cap="none" spc="0" normalizeH="0" baseline="0" noProof="0" dirty="0">
                <a:ln>
                  <a:noFill/>
                </a:ln>
                <a:solidFill>
                  <a:prstClr val="white">
                    <a:lumMod val="50000"/>
                  </a:prstClr>
                </a:solidFill>
                <a:effectLst/>
                <a:uLnTx/>
                <a:uFillTx/>
                <a:latin typeface="Lucida Sans" panose="020B0602030504020204" pitchFamily="34" charset="0"/>
                <a:ea typeface="+mn-ea"/>
                <a:cs typeface="Arial" pitchFamily="34" charset="0"/>
              </a:rPr>
              <a:t> percentile)</a:t>
            </a:r>
          </a:p>
        </p:txBody>
      </p:sp>
      <p:cxnSp>
        <p:nvCxnSpPr>
          <p:cNvPr id="32" name="Straight Arrow Connector 31">
            <a:extLst>
              <a:ext uri="{FF2B5EF4-FFF2-40B4-BE49-F238E27FC236}">
                <a16:creationId xmlns:a16="http://schemas.microsoft.com/office/drawing/2014/main" id="{B21DD2A7-F009-432C-97EC-8DCAFBBB5F75}"/>
              </a:ext>
            </a:extLst>
          </p:cNvPr>
          <p:cNvCxnSpPr>
            <a:cxnSpLocks/>
          </p:cNvCxnSpPr>
          <p:nvPr/>
        </p:nvCxnSpPr>
        <p:spPr>
          <a:xfrm flipH="1" flipV="1">
            <a:off x="8809599" y="4088547"/>
            <a:ext cx="416124" cy="39948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1389726" y="6201981"/>
            <a:ext cx="904687" cy="297499"/>
          </a:xfrm>
          <a:prstGeom prst="rect">
            <a:avLst/>
          </a:prstGeom>
          <a:noFill/>
        </p:spPr>
        <p:txBody>
          <a:bodyPr wrap="square" lIns="91034" tIns="45710" rIns="91034" bIns="45710" rtlCol="0">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&gt;$45.7k</a:t>
            </a:r>
          </a:p>
        </p:txBody>
      </p:sp>
      <p:sp>
        <p:nvSpPr>
          <p:cNvPr id="41" name="TextBox 40"/>
          <p:cNvSpPr txBox="1"/>
          <p:nvPr/>
        </p:nvSpPr>
        <p:spPr>
          <a:xfrm>
            <a:off x="9697590" y="6201981"/>
            <a:ext cx="904687" cy="297499"/>
          </a:xfrm>
          <a:prstGeom prst="rect">
            <a:avLst/>
          </a:prstGeom>
          <a:noFill/>
        </p:spPr>
        <p:txBody>
          <a:bodyPr wrap="square" lIns="91034" tIns="45710" rIns="91034" bIns="45710" rtlCol="0">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$33.8k</a:t>
            </a:r>
          </a:p>
        </p:txBody>
      </p:sp>
      <p:sp>
        <p:nvSpPr>
          <p:cNvPr id="42" name="TextBox 41"/>
          <p:cNvSpPr txBox="1"/>
          <p:nvPr/>
        </p:nvSpPr>
        <p:spPr>
          <a:xfrm>
            <a:off x="7943853" y="6190253"/>
            <a:ext cx="1009131" cy="297499"/>
          </a:xfrm>
          <a:prstGeom prst="rect">
            <a:avLst/>
          </a:prstGeom>
          <a:noFill/>
        </p:spPr>
        <p:txBody>
          <a:bodyPr wrap="square" lIns="91034" tIns="45710" rIns="91034" bIns="45710" rtlCol="0">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&lt;$27.3k</a:t>
            </a:r>
          </a:p>
        </p:txBody>
      </p:sp>
      <p:sp>
        <p:nvSpPr>
          <p:cNvPr id="38" name="Oval 37">
            <a:extLst>
              <a:ext uri="{FF2B5EF4-FFF2-40B4-BE49-F238E27FC236}">
                <a16:creationId xmlns:a16="http://schemas.microsoft.com/office/drawing/2014/main" id="{C4763E7C-5605-4077-B57A-07D6E78AA69D}"/>
              </a:ext>
            </a:extLst>
          </p:cNvPr>
          <p:cNvSpPr>
            <a:spLocks noChangeAspect="1"/>
          </p:cNvSpPr>
          <p:nvPr/>
        </p:nvSpPr>
        <p:spPr>
          <a:xfrm>
            <a:off x="9747447" y="2154585"/>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48" name="Rectangle 47">
            <a:extLst>
              <a:ext uri="{FF2B5EF4-FFF2-40B4-BE49-F238E27FC236}">
                <a16:creationId xmlns:a16="http://schemas.microsoft.com/office/drawing/2014/main" id="{16012BAC-FDF3-473D-BC98-748C9DC3D7ED}"/>
              </a:ext>
            </a:extLst>
          </p:cNvPr>
          <p:cNvSpPr/>
          <p:nvPr/>
        </p:nvSpPr>
        <p:spPr>
          <a:xfrm>
            <a:off x="10050495" y="1796225"/>
            <a:ext cx="2981156" cy="584635"/>
          </a:xfrm>
          <a:prstGeom prst="rect">
            <a:avLst/>
          </a:prstGeom>
        </p:spPr>
        <p:txBody>
          <a:bodyPr wrap="square" lIns="121741" tIns="60870" rIns="121741" bIns="6087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Boston</a:t>
            </a:r>
          </a:p>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$37.1k</a:t>
            </a:r>
          </a:p>
        </p:txBody>
      </p:sp>
      <p:sp>
        <p:nvSpPr>
          <p:cNvPr id="50" name="TextBox 49">
            <a:extLst>
              <a:ext uri="{FF2B5EF4-FFF2-40B4-BE49-F238E27FC236}">
                <a16:creationId xmlns:a16="http://schemas.microsoft.com/office/drawing/2014/main" id="{EC8040A1-D9AD-413A-B4F9-4F4FF5BAD070}"/>
              </a:ext>
            </a:extLst>
          </p:cNvPr>
          <p:cNvSpPr txBox="1"/>
          <p:nvPr/>
        </p:nvSpPr>
        <p:spPr>
          <a:xfrm>
            <a:off x="7721121" y="1184646"/>
            <a:ext cx="2724447" cy="553978"/>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Lucida Sans"/>
                <a:ea typeface="+mn-ea"/>
                <a:cs typeface="Arial" pitchFamily="34" charset="0"/>
              </a:rPr>
              <a:t>Cincinnati </a:t>
            </a:r>
            <a:br>
              <a:rPr kumimoji="0" lang="en-US" sz="1500" b="0" i="0" u="none" strike="noStrike" kern="1200" cap="none" spc="0" normalizeH="0" baseline="0" noProof="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a:ln>
                  <a:noFill/>
                </a:ln>
                <a:solidFill>
                  <a:prstClr val="black"/>
                </a:solidFill>
                <a:effectLst/>
                <a:uLnTx/>
                <a:uFillTx/>
                <a:latin typeface="Lucida Sans"/>
                <a:ea typeface="+mn-ea"/>
                <a:cs typeface="Arial" pitchFamily="34" charset="0"/>
              </a:rPr>
              <a:t>$27.8k</a:t>
            </a:r>
            <a:endPar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endParaRPr>
          </a:p>
        </p:txBody>
      </p:sp>
      <p:sp>
        <p:nvSpPr>
          <p:cNvPr id="52" name="Oval 51">
            <a:extLst>
              <a:ext uri="{FF2B5EF4-FFF2-40B4-BE49-F238E27FC236}">
                <a16:creationId xmlns:a16="http://schemas.microsoft.com/office/drawing/2014/main" id="{701607C2-1C34-40A6-8F7A-F25EE56F25BE}"/>
              </a:ext>
            </a:extLst>
          </p:cNvPr>
          <p:cNvSpPr>
            <a:spLocks noChangeAspect="1"/>
          </p:cNvSpPr>
          <p:nvPr/>
        </p:nvSpPr>
        <p:spPr>
          <a:xfrm>
            <a:off x="7842267" y="3121470"/>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54" name="Straight Arrow Connector 53">
            <a:extLst>
              <a:ext uri="{FF2B5EF4-FFF2-40B4-BE49-F238E27FC236}">
                <a16:creationId xmlns:a16="http://schemas.microsoft.com/office/drawing/2014/main" id="{88C02368-4584-47C5-962C-43AAEFC9F038}"/>
              </a:ext>
            </a:extLst>
          </p:cNvPr>
          <p:cNvCxnSpPr>
            <a:cxnSpLocks/>
          </p:cNvCxnSpPr>
          <p:nvPr/>
        </p:nvCxnSpPr>
        <p:spPr>
          <a:xfrm flipH="1">
            <a:off x="8232809" y="1855170"/>
            <a:ext cx="678925" cy="8097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0303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58084" y="0"/>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Education Spending Varies Across States</a:t>
            </a:r>
          </a:p>
          <a:p>
            <a:r>
              <a:rPr lang="en-US" sz="2400" b="0" dirty="0">
                <a:solidFill>
                  <a:srgbClr val="002060"/>
                </a:solidFill>
                <a:ea typeface="ＭＳ Ｐゴシック" pitchFamily="34" charset="-128"/>
              </a:rPr>
              <a:t>Per Pupil Spending by State (2020)</a:t>
            </a:r>
          </a:p>
        </p:txBody>
      </p:sp>
      <p:pic>
        <p:nvPicPr>
          <p:cNvPr id="4" name="Picture 3">
            <a:extLst>
              <a:ext uri="{FF2B5EF4-FFF2-40B4-BE49-F238E27FC236}">
                <a16:creationId xmlns:a16="http://schemas.microsoft.com/office/drawing/2014/main" id="{027AE420-3C79-6649-BBDE-D8C2BAC6A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100" y="1066800"/>
            <a:ext cx="8305800" cy="4724400"/>
          </a:xfrm>
          <a:prstGeom prst="rect">
            <a:avLst/>
          </a:prstGeom>
        </p:spPr>
      </p:pic>
      <p:sp>
        <p:nvSpPr>
          <p:cNvPr id="6" name="TextBox 5">
            <a:extLst>
              <a:ext uri="{FF2B5EF4-FFF2-40B4-BE49-F238E27FC236}">
                <a16:creationId xmlns:a16="http://schemas.microsoft.com/office/drawing/2014/main" id="{28AFDEC1-8E86-0348-B31A-18DABD1FBC1D}"/>
              </a:ext>
            </a:extLst>
          </p:cNvPr>
          <p:cNvSpPr txBox="1"/>
          <p:nvPr/>
        </p:nvSpPr>
        <p:spPr>
          <a:xfrm>
            <a:off x="0" y="6488668"/>
            <a:ext cx="9296400" cy="369332"/>
          </a:xfrm>
          <a:prstGeom prst="rect">
            <a:avLst/>
          </a:prstGeom>
          <a:noFill/>
        </p:spPr>
        <p:txBody>
          <a:bodyPr wrap="square" rtlCol="0">
            <a:spAutoFit/>
          </a:bodyPr>
          <a:lstStyle/>
          <a:p>
            <a:r>
              <a:rPr lang="en-US" dirty="0"/>
              <a:t>US Census Data from http://</a:t>
            </a:r>
            <a:r>
              <a:rPr lang="en-US" dirty="0" err="1"/>
              <a:t>worldpopulationreview.com</a:t>
            </a:r>
            <a:r>
              <a:rPr lang="en-US" dirty="0"/>
              <a:t>/states/per-pupil-spending-by-state/</a:t>
            </a:r>
          </a:p>
        </p:txBody>
      </p:sp>
    </p:spTree>
    <p:extLst>
      <p:ext uri="{BB962C8B-B14F-4D97-AF65-F5344CB8AC3E}">
        <p14:creationId xmlns:p14="http://schemas.microsoft.com/office/powerpoint/2010/main" val="1563592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02B79729-3122-7046-A178-3BBEF84C1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1574"/>
            <a:ext cx="12192000" cy="6363492"/>
          </a:xfrm>
          <a:prstGeom prst="rect">
            <a:avLst/>
          </a:prstGeom>
        </p:spPr>
      </p:pic>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Median Rent Varies Across the US (2012-2016 ACS)</a:t>
            </a:r>
          </a:p>
        </p:txBody>
      </p:sp>
      <p:pic>
        <p:nvPicPr>
          <p:cNvPr id="10" name="Picture 9">
            <a:extLst>
              <a:ext uri="{FF2B5EF4-FFF2-40B4-BE49-F238E27FC236}">
                <a16:creationId xmlns:a16="http://schemas.microsoft.com/office/drawing/2014/main" id="{D7830CCD-D070-8D48-93A2-F18C348EA4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8682" y="6568440"/>
            <a:ext cx="2883317" cy="316626"/>
          </a:xfrm>
          <a:prstGeom prst="rect">
            <a:avLst/>
          </a:prstGeom>
        </p:spPr>
      </p:pic>
    </p:spTree>
    <p:extLst>
      <p:ext uri="{BB962C8B-B14F-4D97-AF65-F5344CB8AC3E}">
        <p14:creationId xmlns:p14="http://schemas.microsoft.com/office/powerpoint/2010/main" val="3845052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Develop models that think about space and use them to think about optimal policy</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Key thing we need to incorporate into models: (endogenous) price of location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simple “Rosen Roback” model</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Extend to case with infra-marginal residents (</a:t>
            </a:r>
            <a:r>
              <a:rPr lang="en-US" sz="1800" dirty="0">
                <a:latin typeface="Arial" panose="020B0604020202020204" pitchFamily="34" charset="0"/>
                <a:cs typeface="Arial" panose="020B0604020202020204" pitchFamily="34" charset="0"/>
                <a:hlinkClick r:id="rId3"/>
              </a:rPr>
              <a:t>Kline and Moretti 2013</a:t>
            </a:r>
            <a:r>
              <a:rPr lang="en-US" sz="1800" dirty="0">
                <a:latin typeface="Arial" panose="020B0604020202020204" pitchFamily="34" charset="0"/>
                <a:cs typeface="Arial" panose="020B0604020202020204" pitchFamily="34" charset="0"/>
              </a:rPr>
              <a:t>)</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Discuss optimal policy / fiscal federalism: Oates and </a:t>
            </a:r>
            <a:r>
              <a:rPr lang="en-US" sz="1800" dirty="0" err="1">
                <a:latin typeface="Arial" panose="020B0604020202020204" pitchFamily="34" charset="0"/>
                <a:cs typeface="Arial" panose="020B0604020202020204" pitchFamily="34" charset="0"/>
              </a:rPr>
              <a:t>Tiebout</a:t>
            </a:r>
            <a:endParaRPr lang="en-US" sz="18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Discuss empirical evidence on impact of place-based policies</a:t>
            </a:r>
          </a:p>
          <a:p>
            <a:pPr marL="457200" lvl="1" indent="0">
              <a:buNone/>
            </a:pPr>
            <a:endParaRPr lang="en-US" sz="18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This lecture</a:t>
            </a:r>
          </a:p>
        </p:txBody>
      </p:sp>
    </p:spTree>
    <p:extLst>
      <p:ext uri="{BB962C8B-B14F-4D97-AF65-F5344CB8AC3E}">
        <p14:creationId xmlns:p14="http://schemas.microsoft.com/office/powerpoint/2010/main" val="233701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1485342"/>
            <a:ext cx="9918396"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Empirical Evidence on Impact of Place-Based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47275"/>
            <a:ext cx="9527364" cy="1563313"/>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Models Spatial Sorting and Optimal Policy</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spTree>
    <p:extLst>
      <p:ext uri="{BB962C8B-B14F-4D97-AF65-F5344CB8AC3E}">
        <p14:creationId xmlns:p14="http://schemas.microsoft.com/office/powerpoint/2010/main" val="978243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Rosen and Roback model outlines </a:t>
            </a:r>
            <a:r>
              <a:rPr lang="en-US" sz="2400" dirty="0">
                <a:latin typeface="Arial" panose="020B0604020202020204" pitchFamily="34" charset="0"/>
                <a:cs typeface="Arial" panose="020B0604020202020204" pitchFamily="34" charset="0"/>
              </a:rPr>
              <a:t>increased amenities in an area translate into incidence on land owners and workers</a:t>
            </a:r>
          </a:p>
          <a:p>
            <a:endParaRPr lang="en-US" sz="24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In class, I will </a:t>
            </a:r>
            <a:r>
              <a:rPr lang="en-US" sz="1800" dirty="0">
                <a:latin typeface="Arial" panose="020B0604020202020204" pitchFamily="34" charset="0"/>
                <a:cs typeface="Arial" panose="020B0604020202020204" pitchFamily="34" charset="0"/>
                <a:hlinkClick r:id="rId3"/>
              </a:rPr>
              <a:t>Owen Zidar’s 14.472 MIT Lectures</a:t>
            </a:r>
            <a:r>
              <a:rPr lang="en-US" sz="1800" dirty="0">
                <a:latin typeface="Arial" panose="020B0604020202020204" pitchFamily="34" charset="0"/>
                <a:cs typeface="Arial" panose="020B0604020202020204" pitchFamily="34" charset="0"/>
              </a:rPr>
              <a:t> for discussion of Rosen-Roback model and derive the pass through of changes in amenities on prices of labor and land</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Given people respond to differences in local policies, how should optimal policy respond? </a:t>
            </a:r>
          </a:p>
          <a:p>
            <a:endParaRPr lang="en-US" sz="2200" dirty="0">
              <a:latin typeface="Arial" panose="020B0604020202020204" pitchFamily="34" charset="0"/>
              <a:cs typeface="Arial" panose="020B0604020202020204" pitchFamily="34" charset="0"/>
            </a:endParaRPr>
          </a:p>
          <a:p>
            <a:r>
              <a:rPr lang="en-US" sz="2200" dirty="0" err="1">
                <a:latin typeface="Arial" panose="020B0604020202020204" pitchFamily="34" charset="0"/>
                <a:cs typeface="Arial" panose="020B0604020202020204" pitchFamily="34" charset="0"/>
              </a:rPr>
              <a:t>Tiebout</a:t>
            </a:r>
            <a:r>
              <a:rPr lang="en-US" sz="2200" dirty="0">
                <a:latin typeface="Arial" panose="020B0604020202020204" pitchFamily="34" charset="0"/>
                <a:cs typeface="Arial" panose="020B0604020202020204" pitchFamily="34" charset="0"/>
              </a:rPr>
              <a:t> JPE 1956 provides an answer: </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Rosen and Roback</a:t>
            </a:r>
          </a:p>
        </p:txBody>
      </p:sp>
    </p:spTree>
    <p:extLst>
      <p:ext uri="{BB962C8B-B14F-4D97-AF65-F5344CB8AC3E}">
        <p14:creationId xmlns:p14="http://schemas.microsoft.com/office/powerpoint/2010/main" val="1583391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Local government j provides a non-rival local public good available only to those in the locality</a:t>
            </a:r>
          </a:p>
          <a:p>
            <a:pPr lvl="1"/>
            <a:r>
              <a:rPr lang="en-US" sz="1800" dirty="0">
                <a:latin typeface="Arial" panose="020B0604020202020204" pitchFamily="34" charset="0"/>
                <a:cs typeface="Arial" panose="020B0604020202020204" pitchFamily="34" charset="0"/>
              </a:rPr>
              <a:t>Good is potentially non-rival but excludable via location (e.g. need to live in the place to benefit)</a:t>
            </a:r>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Individuals are perfectly mobile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Governments cover the cost of spending through uniform, jurisdiction-based lump-sum taxes on residents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There is a large # of jurisdictions relative to # of individuals with different preferences for gov spending so that everyone can find a place on the frontier of amenities and prices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 sorting across place leads to efficient allocation of individuals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Efficient equilibrium where everyone sorts to optimal preferred set of public goods</a:t>
            </a: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err="1">
                <a:solidFill>
                  <a:srgbClr val="002060"/>
                </a:solidFill>
                <a:ea typeface="ＭＳ Ｐゴシック" pitchFamily="34" charset="-128"/>
              </a:rPr>
              <a:t>Tiebout</a:t>
            </a:r>
            <a:r>
              <a:rPr lang="en-US" sz="2400" dirty="0">
                <a:solidFill>
                  <a:srgbClr val="002060"/>
                </a:solidFill>
                <a:ea typeface="ＭＳ Ｐゴシック" pitchFamily="34" charset="-128"/>
              </a:rPr>
              <a:t> (1954)</a:t>
            </a:r>
          </a:p>
        </p:txBody>
      </p:sp>
    </p:spTree>
    <p:extLst>
      <p:ext uri="{BB962C8B-B14F-4D97-AF65-F5344CB8AC3E}">
        <p14:creationId xmlns:p14="http://schemas.microsoft.com/office/powerpoint/2010/main" val="699712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Oates (1972) considers question of fiscal federalism: what levels of government should do each activity?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Redistribution: difficult to conduct locally because people can move </a:t>
            </a:r>
            <a:r>
              <a:rPr lang="en-US" sz="2200" dirty="0">
                <a:latin typeface="Arial" panose="020B0604020202020204" pitchFamily="34" charset="0"/>
                <a:cs typeface="Arial" panose="020B0604020202020204" pitchFamily="34" charset="0"/>
                <a:sym typeface="Wingdings" pitchFamily="2" charset="2"/>
              </a:rPr>
              <a:t> tax schedule redistributes at national level</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rPr>
              <a:t>Fiscal federalism: let spending decisions happen at a local level, but raise revenue nationally (and provide national public goods like defense)</a:t>
            </a:r>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Oates (1972)</a:t>
            </a:r>
          </a:p>
        </p:txBody>
      </p:sp>
    </p:spTree>
    <p:extLst>
      <p:ext uri="{BB962C8B-B14F-4D97-AF65-F5344CB8AC3E}">
        <p14:creationId xmlns:p14="http://schemas.microsoft.com/office/powerpoint/2010/main" val="2608965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09092" y="2610588"/>
            <a:ext cx="9918396"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Empirical Evidence on Impact of Place-Based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47275"/>
            <a:ext cx="9527364" cy="1563313"/>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Models Spatial Sorting and Optimal Policy</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spTree>
    <p:extLst>
      <p:ext uri="{BB962C8B-B14F-4D97-AF65-F5344CB8AC3E}">
        <p14:creationId xmlns:p14="http://schemas.microsoft.com/office/powerpoint/2010/main" val="1070194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Focus on two classes of empirical work: </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Firm Policies</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Housing Policies</a:t>
            </a:r>
          </a:p>
          <a:p>
            <a:pPr lvl="1"/>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Firm Policies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firm taxation on place location</a:t>
            </a:r>
          </a:p>
        </p:txBody>
      </p:sp>
    </p:spTree>
    <p:extLst>
      <p:ext uri="{BB962C8B-B14F-4D97-AF65-F5344CB8AC3E}">
        <p14:creationId xmlns:p14="http://schemas.microsoft.com/office/powerpoint/2010/main" val="677442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r>
              <a:rPr lang="en-US" sz="2200" dirty="0">
                <a:latin typeface="Arial" panose="020B0604020202020204" pitchFamily="34" charset="0"/>
                <a:cs typeface="Arial" panose="020B0604020202020204" pitchFamily="34" charset="0"/>
              </a:rPr>
              <a:t>Many policies are implemented at the local level</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Taxes (Property, sales, and corporate)</a:t>
            </a:r>
          </a:p>
          <a:p>
            <a:r>
              <a:rPr lang="en-US" sz="2200" dirty="0">
                <a:latin typeface="Arial" panose="020B0604020202020204" pitchFamily="34" charset="0"/>
                <a:cs typeface="Arial" panose="020B0604020202020204" pitchFamily="34" charset="0"/>
              </a:rPr>
              <a:t>Spending (Education, Health, UI, …)</a:t>
            </a:r>
          </a:p>
          <a:p>
            <a:r>
              <a:rPr lang="en-US" sz="2200" dirty="0">
                <a:latin typeface="Arial" panose="020B0604020202020204" pitchFamily="34" charset="0"/>
                <a:cs typeface="Arial" panose="020B0604020202020204" pitchFamily="34" charset="0"/>
              </a:rPr>
              <a:t>Regulations (e.g. zoning)</a:t>
            </a:r>
          </a:p>
          <a:p>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Many national policies have local implications (e.g. Section 8 / Housing Choice Vouchers, LIHTC, etc.)</a:t>
            </a:r>
          </a:p>
          <a:p>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How should layers of government be organized? How should local and fed govt interact? These are questions about ”Fiscal Federalism”:</a:t>
            </a:r>
          </a:p>
          <a:p>
            <a:r>
              <a:rPr lang="en-US" sz="2200" dirty="0">
                <a:latin typeface="Arial" panose="020B0604020202020204" pitchFamily="34" charset="0"/>
                <a:cs typeface="Arial" panose="020B0604020202020204" pitchFamily="34" charset="0"/>
              </a:rPr>
              <a:t>Should the federal government or local government set property taxes? </a:t>
            </a:r>
          </a:p>
          <a:p>
            <a:r>
              <a:rPr lang="en-US" sz="2200" dirty="0">
                <a:latin typeface="Arial" panose="020B0604020202020204" pitchFamily="34" charset="0"/>
                <a:cs typeface="Arial" panose="020B0604020202020204" pitchFamily="34" charset="0"/>
              </a:rPr>
              <a:t>Who should pay for schools? </a:t>
            </a:r>
          </a:p>
          <a:p>
            <a:r>
              <a:rPr lang="en-US" sz="2200" dirty="0">
                <a:latin typeface="Arial" panose="020B0604020202020204" pitchFamily="34" charset="0"/>
                <a:cs typeface="Arial" panose="020B0604020202020204" pitchFamily="34" charset="0"/>
              </a:rPr>
              <a:t>Should local or federal governments redistribute?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Policy</a:t>
            </a:r>
          </a:p>
        </p:txBody>
      </p:sp>
    </p:spTree>
    <p:extLst>
      <p:ext uri="{BB962C8B-B14F-4D97-AF65-F5344CB8AC3E}">
        <p14:creationId xmlns:p14="http://schemas.microsoft.com/office/powerpoint/2010/main" val="395455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Large firms often lobby for and receive subsidies from localities (e.g. tax cuts and credits)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e.g. Amazon competition</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Slattery and </a:t>
            </a:r>
            <a:r>
              <a:rPr lang="en-US" sz="2200" dirty="0" err="1">
                <a:latin typeface="Arial" panose="020B0604020202020204" pitchFamily="34" charset="0"/>
                <a:cs typeface="Arial" panose="020B0604020202020204" pitchFamily="34" charset="0"/>
              </a:rPr>
              <a:t>Zidar</a:t>
            </a:r>
            <a:r>
              <a:rPr lang="en-US" sz="22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hlinkClick r:id="rId3"/>
              </a:rPr>
              <a:t>2020 JEP</a:t>
            </a:r>
            <a:r>
              <a:rPr lang="en-US" sz="2200" dirty="0">
                <a:latin typeface="Arial" panose="020B0604020202020204" pitchFamily="34" charset="0"/>
                <a:cs typeface="Arial" panose="020B0604020202020204" pitchFamily="34" charset="0"/>
              </a:rPr>
              <a:t>) study subsidies for local firms using data on special tax deals between firms and localities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case study of 2008 </a:t>
            </a:r>
            <a:r>
              <a:rPr lang="en-US" sz="2200" dirty="0" err="1">
                <a:latin typeface="Arial" panose="020B0604020202020204" pitchFamily="34" charset="0"/>
                <a:cs typeface="Arial" panose="020B0604020202020204" pitchFamily="34" charset="0"/>
              </a:rPr>
              <a:t>Volkswagon</a:t>
            </a:r>
            <a:r>
              <a:rPr lang="en-US" sz="2200" dirty="0">
                <a:latin typeface="Arial" panose="020B0604020202020204" pitchFamily="34" charset="0"/>
                <a:cs typeface="Arial" panose="020B0604020202020204" pitchFamily="34" charset="0"/>
              </a:rPr>
              <a:t> deal</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spTree>
    <p:extLst>
      <p:ext uri="{BB962C8B-B14F-4D97-AF65-F5344CB8AC3E}">
        <p14:creationId xmlns:p14="http://schemas.microsoft.com/office/powerpoint/2010/main" val="239116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VW chooses Chattanooga for new assembly plant • Promises 2,000 emp and $1B investment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TN grants VW a subsidy worth $558 million</a:t>
            </a:r>
          </a:p>
          <a:p>
            <a:pPr lvl="1"/>
            <a:r>
              <a:rPr lang="en-US" sz="1800" dirty="0">
                <a:latin typeface="Arial" panose="020B0604020202020204" pitchFamily="34" charset="0"/>
                <a:cs typeface="Arial" panose="020B0604020202020204" pitchFamily="34" charset="0"/>
              </a:rPr>
              <a:t>Local property tax abatements over 30 years ($200M)</a:t>
            </a:r>
          </a:p>
          <a:p>
            <a:pPr lvl="1"/>
            <a:r>
              <a:rPr lang="en-US" sz="1800" dirty="0">
                <a:latin typeface="Arial" panose="020B0604020202020204" pitchFamily="34" charset="0"/>
                <a:cs typeface="Arial" panose="020B0604020202020204" pitchFamily="34" charset="0"/>
              </a:rPr>
              <a:t>Enhanced state job and investment tax credits over 20 years ($200M) • Property given to VW ($81M)</a:t>
            </a:r>
          </a:p>
          <a:p>
            <a:pPr lvl="1"/>
            <a:r>
              <a:rPr lang="en-US" sz="1800" dirty="0">
                <a:latin typeface="Arial" panose="020B0604020202020204" pitchFamily="34" charset="0"/>
                <a:cs typeface="Arial" panose="020B0604020202020204" pitchFamily="34" charset="0"/>
              </a:rPr>
              <a:t>Worker training ($30M)</a:t>
            </a:r>
          </a:p>
          <a:p>
            <a:pPr lvl="1"/>
            <a:r>
              <a:rPr lang="en-US" sz="1800" dirty="0">
                <a:latin typeface="Arial" panose="020B0604020202020204" pitchFamily="34" charset="0"/>
                <a:cs typeface="Arial" panose="020B0604020202020204" pitchFamily="34" charset="0"/>
              </a:rPr>
              <a:t>Highway and road construction ($43M) + Rail line upgrades ($3.5M)</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Runner up: Huntsville, AL offers $386 million package</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spTree>
    <p:extLst>
      <p:ext uri="{BB962C8B-B14F-4D97-AF65-F5344CB8AC3E}">
        <p14:creationId xmlns:p14="http://schemas.microsoft.com/office/powerpoint/2010/main" val="641076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pic>
        <p:nvPicPr>
          <p:cNvPr id="7" name="Picture 6" descr="A close up of a map&#10;&#10;Description automatically generated">
            <a:extLst>
              <a:ext uri="{FF2B5EF4-FFF2-40B4-BE49-F238E27FC236}">
                <a16:creationId xmlns:a16="http://schemas.microsoft.com/office/drawing/2014/main" id="{9C0EC64D-F5B6-E946-A07F-69C834410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77897"/>
            <a:ext cx="12192000" cy="5090925"/>
          </a:xfrm>
          <a:prstGeom prst="rect">
            <a:avLst/>
          </a:prstGeom>
        </p:spPr>
      </p:pic>
    </p:spTree>
    <p:extLst>
      <p:ext uri="{BB962C8B-B14F-4D97-AF65-F5344CB8AC3E}">
        <p14:creationId xmlns:p14="http://schemas.microsoft.com/office/powerpoint/2010/main" val="351119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Expand event study design to compare “winner” to “runner-up” counties for deals between 2002-2012</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pic>
        <p:nvPicPr>
          <p:cNvPr id="5" name="Picture 4" descr="A screenshot of a cell phone&#10;&#10;Description automatically generated">
            <a:extLst>
              <a:ext uri="{FF2B5EF4-FFF2-40B4-BE49-F238E27FC236}">
                <a16:creationId xmlns:a16="http://schemas.microsoft.com/office/drawing/2014/main" id="{C96AC190-C470-3849-80B8-96B96E8B4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426" y="2280024"/>
            <a:ext cx="11599573" cy="4355525"/>
          </a:xfrm>
          <a:prstGeom prst="rect">
            <a:avLst/>
          </a:prstGeom>
        </p:spPr>
      </p:pic>
    </p:spTree>
    <p:extLst>
      <p:ext uri="{BB962C8B-B14F-4D97-AF65-F5344CB8AC3E}">
        <p14:creationId xmlns:p14="http://schemas.microsoft.com/office/powerpoint/2010/main" val="1399575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Effect within Industry</a:t>
            </a:r>
          </a:p>
        </p:txBody>
      </p:sp>
      <p:pic>
        <p:nvPicPr>
          <p:cNvPr id="8" name="Picture 7" descr="A screenshot of a cell phone&#10;&#10;Description automatically generated">
            <a:extLst>
              <a:ext uri="{FF2B5EF4-FFF2-40B4-BE49-F238E27FC236}">
                <a16:creationId xmlns:a16="http://schemas.microsoft.com/office/drawing/2014/main" id="{B9D51DD0-27FD-144A-B119-CBF432FD79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0" y="1005308"/>
            <a:ext cx="10683240" cy="5761978"/>
          </a:xfrm>
          <a:prstGeom prst="rect">
            <a:avLst/>
          </a:prstGeom>
        </p:spPr>
      </p:pic>
    </p:spTree>
    <p:extLst>
      <p:ext uri="{BB962C8B-B14F-4D97-AF65-F5344CB8AC3E}">
        <p14:creationId xmlns:p14="http://schemas.microsoft.com/office/powerpoint/2010/main" val="3016370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No Evidence of Spillover Effects to Other Industries </a:t>
            </a:r>
          </a:p>
        </p:txBody>
      </p:sp>
      <p:pic>
        <p:nvPicPr>
          <p:cNvPr id="3" name="Picture 2" descr="A close up of a map&#10;&#10;Description automatically generated">
            <a:extLst>
              <a:ext uri="{FF2B5EF4-FFF2-40B4-BE49-F238E27FC236}">
                <a16:creationId xmlns:a16="http://schemas.microsoft.com/office/drawing/2014/main" id="{C072DF01-9993-C349-84C7-0498F8CD5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40" y="1354717"/>
            <a:ext cx="10180320" cy="5412569"/>
          </a:xfrm>
          <a:prstGeom prst="rect">
            <a:avLst/>
          </a:prstGeom>
        </p:spPr>
      </p:pic>
    </p:spTree>
    <p:extLst>
      <p:ext uri="{BB962C8B-B14F-4D97-AF65-F5344CB8AC3E}">
        <p14:creationId xmlns:p14="http://schemas.microsoft.com/office/powerpoint/2010/main" val="728645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No Evidence of Spillover Effects to Other Industries </a:t>
            </a:r>
          </a:p>
        </p:txBody>
      </p:sp>
      <p:pic>
        <p:nvPicPr>
          <p:cNvPr id="5" name="Picture 4" descr="A screenshot of a cell phone&#10;&#10;Description automatically generated">
            <a:extLst>
              <a:ext uri="{FF2B5EF4-FFF2-40B4-BE49-F238E27FC236}">
                <a16:creationId xmlns:a16="http://schemas.microsoft.com/office/drawing/2014/main" id="{DD26DA21-6DE3-4C4F-BA89-8D6C453B8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2309"/>
            <a:ext cx="12192000" cy="4997302"/>
          </a:xfrm>
          <a:prstGeom prst="rect">
            <a:avLst/>
          </a:prstGeom>
        </p:spPr>
      </p:pic>
    </p:spTree>
    <p:extLst>
      <p:ext uri="{BB962C8B-B14F-4D97-AF65-F5344CB8AC3E}">
        <p14:creationId xmlns:p14="http://schemas.microsoft.com/office/powerpoint/2010/main" val="2991328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“Million Dollar Plants” data: 82 subsidy deals from Site Selection Magazine, mostly manufacturing, in 1980s and 90s (Greenstone &amp; Moretti 2003)</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Relies on reported location rankings of large firms’ location choices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Compares top to 2</a:t>
            </a:r>
            <a:r>
              <a:rPr lang="en-US" sz="2200" baseline="30000" dirty="0">
                <a:latin typeface="Arial" panose="020B0604020202020204" pitchFamily="34" charset="0"/>
                <a:cs typeface="Arial" panose="020B0604020202020204" pitchFamily="34" charset="0"/>
              </a:rPr>
              <a:t>nd</a:t>
            </a:r>
            <a:r>
              <a:rPr lang="en-US" sz="2200" dirty="0">
                <a:latin typeface="Arial" panose="020B0604020202020204" pitchFamily="34" charset="0"/>
                <a:cs typeface="Arial" panose="020B0604020202020204" pitchFamily="34" charset="0"/>
              </a:rPr>
              <a:t> highest ranked places</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Lack of Spillovers Differs from Prior Literature</a:t>
            </a:r>
          </a:p>
        </p:txBody>
      </p:sp>
    </p:spTree>
    <p:extLst>
      <p:ext uri="{BB962C8B-B14F-4D97-AF65-F5344CB8AC3E}">
        <p14:creationId xmlns:p14="http://schemas.microsoft.com/office/powerpoint/2010/main" val="3907341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Lack of Spillovers Differs from Prior Literature</a:t>
            </a:r>
          </a:p>
        </p:txBody>
      </p:sp>
      <p:pic>
        <p:nvPicPr>
          <p:cNvPr id="3" name="Picture 2" descr="A close up of a map&#10;&#10;Description automatically generated">
            <a:extLst>
              <a:ext uri="{FF2B5EF4-FFF2-40B4-BE49-F238E27FC236}">
                <a16:creationId xmlns:a16="http://schemas.microsoft.com/office/drawing/2014/main" id="{635173F8-CDCC-9845-81B2-B539F0B61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181" y="869406"/>
            <a:ext cx="6610321" cy="5988594"/>
          </a:xfrm>
          <a:prstGeom prst="rect">
            <a:avLst/>
          </a:prstGeom>
        </p:spPr>
      </p:pic>
    </p:spTree>
    <p:extLst>
      <p:ext uri="{BB962C8B-B14F-4D97-AF65-F5344CB8AC3E}">
        <p14:creationId xmlns:p14="http://schemas.microsoft.com/office/powerpoint/2010/main" val="2633192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Lack of Spillovers Differs from Prior Literature</a:t>
            </a:r>
          </a:p>
        </p:txBody>
      </p:sp>
      <p:pic>
        <p:nvPicPr>
          <p:cNvPr id="7" name="Picture 6" descr="A close up of a map&#10;&#10;Description automatically generated">
            <a:extLst>
              <a:ext uri="{FF2B5EF4-FFF2-40B4-BE49-F238E27FC236}">
                <a16:creationId xmlns:a16="http://schemas.microsoft.com/office/drawing/2014/main" id="{284DDBBC-4498-0A47-9670-77B46A17C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5444" y="823422"/>
            <a:ext cx="6529795" cy="6034578"/>
          </a:xfrm>
          <a:prstGeom prst="rect">
            <a:avLst/>
          </a:prstGeom>
        </p:spPr>
      </p:pic>
    </p:spTree>
    <p:extLst>
      <p:ext uri="{BB962C8B-B14F-4D97-AF65-F5344CB8AC3E}">
        <p14:creationId xmlns:p14="http://schemas.microsoft.com/office/powerpoint/2010/main" val="140830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Economic Activity is Geographically Concentrated (</a:t>
            </a:r>
            <a:r>
              <a:rPr lang="en-US" sz="2400" dirty="0">
                <a:solidFill>
                  <a:srgbClr val="002060"/>
                </a:solidFill>
                <a:ea typeface="ＭＳ Ｐゴシック" pitchFamily="34" charset="-128"/>
                <a:hlinkClick r:id="rId3"/>
              </a:rPr>
              <a:t>Moretti 2011</a:t>
            </a:r>
            <a:r>
              <a:rPr lang="en-US" sz="2400" dirty="0">
                <a:solidFill>
                  <a:srgbClr val="002060"/>
                </a:solidFill>
                <a:ea typeface="ＭＳ Ｐゴシック" pitchFamily="34" charset="-128"/>
              </a:rPr>
              <a:t>)</a:t>
            </a:r>
          </a:p>
        </p:txBody>
      </p:sp>
      <p:pic>
        <p:nvPicPr>
          <p:cNvPr id="27649" name="Picture 1" descr="page6image53032768">
            <a:extLst>
              <a:ext uri="{FF2B5EF4-FFF2-40B4-BE49-F238E27FC236}">
                <a16:creationId xmlns:a16="http://schemas.microsoft.com/office/drawing/2014/main" id="{9745DFF2-213C-C84D-AFB7-8D81C2BF0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1680" y="836083"/>
            <a:ext cx="8671560" cy="602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915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Federal subsidies can also have heterogeneous local effects (and can help isolate potential spillover effects)</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Garnett, </a:t>
            </a:r>
            <a:r>
              <a:rPr lang="en-US" sz="2200" dirty="0" err="1">
                <a:latin typeface="Arial" panose="020B0604020202020204" pitchFamily="34" charset="0"/>
                <a:cs typeface="Arial" panose="020B0604020202020204" pitchFamily="34" charset="0"/>
              </a:rPr>
              <a:t>Ohrn</a:t>
            </a:r>
            <a:r>
              <a:rPr lang="en-US" sz="2200" dirty="0">
                <a:latin typeface="Arial" panose="020B0604020202020204" pitchFamily="34" charset="0"/>
                <a:cs typeface="Arial" panose="020B0604020202020204" pitchFamily="34" charset="0"/>
              </a:rPr>
              <a:t>, and Suarez Serrato (</a:t>
            </a:r>
            <a:r>
              <a:rPr lang="en-US" sz="2200" dirty="0">
                <a:latin typeface="Arial" panose="020B0604020202020204" pitchFamily="34" charset="0"/>
                <a:cs typeface="Arial" panose="020B0604020202020204" pitchFamily="34" charset="0"/>
                <a:hlinkClick r:id="rId3"/>
              </a:rPr>
              <a:t>2019</a:t>
            </a:r>
            <a:r>
              <a:rPr lang="en-US" sz="2200" dirty="0">
                <a:latin typeface="Arial" panose="020B0604020202020204" pitchFamily="34" charset="0"/>
                <a:cs typeface="Arial" panose="020B0604020202020204" pitchFamily="34" charset="0"/>
              </a:rPr>
              <a:t>) study the impact of accelerated depreciation on local labor markets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Study “bonus depreciation” that allows firms to deduct an additional percentage of capital expenditures in the first year of an asset’s tax life.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Bonus depreciation has larger effects where firms invest in longer-lived assets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Measure a county’s exposure to bonus depreciation by interacting industry-level heterogeneity in the benefit of bonus depreciation with industry location data</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spTree>
    <p:extLst>
      <p:ext uri="{BB962C8B-B14F-4D97-AF65-F5344CB8AC3E}">
        <p14:creationId xmlns:p14="http://schemas.microsoft.com/office/powerpoint/2010/main" val="923349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Exploit 2002 Job Creation and Worker Assistance Act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Enacted 30% bonus depreciation, later increased to 50% in 2003-2004, then canceled in 2005 and re-implemented at 50% in response to 2008 recession for 2008-17 (aside from 100% in 2011).</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Large body of work shows increased firm investment in response to bonus depreciation</a:t>
            </a:r>
          </a:p>
          <a:p>
            <a:pPr lvl="1"/>
            <a:r>
              <a:rPr lang="en-US" sz="1800" dirty="0">
                <a:latin typeface="Arial" panose="020B0604020202020204" pitchFamily="34" charset="0"/>
                <a:cs typeface="Arial" panose="020B0604020202020204" pitchFamily="34" charset="0"/>
              </a:rPr>
              <a:t>House and Shapiro (2008), Edgerton (2010), Cummings et al (2004)</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Transition estimates to exposure in local labor markets using shift-share design</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spTree>
    <p:extLst>
      <p:ext uri="{BB962C8B-B14F-4D97-AF65-F5344CB8AC3E}">
        <p14:creationId xmlns:p14="http://schemas.microsoft.com/office/powerpoint/2010/main" val="3835229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Construct local labor market measure of exposure to bonus depreciation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Classify industries by those with long-lived assets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Construct fraction of local employment in 2001 that is in these industries</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6" name="Picture 5" descr="A close up of a logo&#10;&#10;Description automatically generated">
            <a:extLst>
              <a:ext uri="{FF2B5EF4-FFF2-40B4-BE49-F238E27FC236}">
                <a16:creationId xmlns:a16="http://schemas.microsoft.com/office/drawing/2014/main" id="{852F978A-89F3-C341-A1E4-238C22F03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1150" y="4157095"/>
            <a:ext cx="6489700" cy="1193800"/>
          </a:xfrm>
          <a:prstGeom prst="rect">
            <a:avLst/>
          </a:prstGeom>
        </p:spPr>
      </p:pic>
    </p:spTree>
    <p:extLst>
      <p:ext uri="{BB962C8B-B14F-4D97-AF65-F5344CB8AC3E}">
        <p14:creationId xmlns:p14="http://schemas.microsoft.com/office/powerpoint/2010/main" val="1768825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Run regression of employment growth in county c industry j in year t: </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	where</a:t>
            </a: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5" name="Picture 4" descr="A close up of a logo&#10;&#10;Description automatically generated">
            <a:extLst>
              <a:ext uri="{FF2B5EF4-FFF2-40B4-BE49-F238E27FC236}">
                <a16:creationId xmlns:a16="http://schemas.microsoft.com/office/drawing/2014/main" id="{A8B1AC4A-88F0-B946-B0D7-66F6A354B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150" y="4181003"/>
            <a:ext cx="4965700" cy="914400"/>
          </a:xfrm>
          <a:prstGeom prst="rect">
            <a:avLst/>
          </a:prstGeom>
        </p:spPr>
      </p:pic>
      <p:pic>
        <p:nvPicPr>
          <p:cNvPr id="8" name="Picture 7">
            <a:extLst>
              <a:ext uri="{FF2B5EF4-FFF2-40B4-BE49-F238E27FC236}">
                <a16:creationId xmlns:a16="http://schemas.microsoft.com/office/drawing/2014/main" id="{1E882C73-5312-0B40-A095-4C8A142628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384" y="2325010"/>
            <a:ext cx="11112500" cy="1104900"/>
          </a:xfrm>
          <a:prstGeom prst="rect">
            <a:avLst/>
          </a:prstGeom>
        </p:spPr>
      </p:pic>
    </p:spTree>
    <p:extLst>
      <p:ext uri="{BB962C8B-B14F-4D97-AF65-F5344CB8AC3E}">
        <p14:creationId xmlns:p14="http://schemas.microsoft.com/office/powerpoint/2010/main" val="106054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15" name="Picture 14" descr="A screenshot of a cell phone&#10;&#10;Description automatically generated">
            <a:extLst>
              <a:ext uri="{FF2B5EF4-FFF2-40B4-BE49-F238E27FC236}">
                <a16:creationId xmlns:a16="http://schemas.microsoft.com/office/drawing/2014/main" id="{443286AF-6AC0-3246-938E-850ED86A2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879846"/>
            <a:ext cx="7162800" cy="5715000"/>
          </a:xfrm>
          <a:prstGeom prst="rect">
            <a:avLst/>
          </a:prstGeom>
        </p:spPr>
      </p:pic>
    </p:spTree>
    <p:extLst>
      <p:ext uri="{BB962C8B-B14F-4D97-AF65-F5344CB8AC3E}">
        <p14:creationId xmlns:p14="http://schemas.microsoft.com/office/powerpoint/2010/main" val="2723466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13" name="Picture 12" descr="A screenshot of a cell phone&#10;&#10;Description automatically generated">
            <a:extLst>
              <a:ext uri="{FF2B5EF4-FFF2-40B4-BE49-F238E27FC236}">
                <a16:creationId xmlns:a16="http://schemas.microsoft.com/office/drawing/2014/main" id="{4670071A-F5D5-7646-8D17-BAD5A5804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992" y="974316"/>
            <a:ext cx="6870700" cy="5638800"/>
          </a:xfrm>
          <a:prstGeom prst="rect">
            <a:avLst/>
          </a:prstGeom>
        </p:spPr>
      </p:pic>
    </p:spTree>
    <p:extLst>
      <p:ext uri="{BB962C8B-B14F-4D97-AF65-F5344CB8AC3E}">
        <p14:creationId xmlns:p14="http://schemas.microsoft.com/office/powerpoint/2010/main" val="1806503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11" name="Picture 10" descr="A screenshot of a cell phone&#10;&#10;Description automatically generated">
            <a:extLst>
              <a:ext uri="{FF2B5EF4-FFF2-40B4-BE49-F238E27FC236}">
                <a16:creationId xmlns:a16="http://schemas.microsoft.com/office/drawing/2014/main" id="{121BF999-2447-2A4B-8B5A-A278139D0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892" y="1026886"/>
            <a:ext cx="7454900" cy="5740400"/>
          </a:xfrm>
          <a:prstGeom prst="rect">
            <a:avLst/>
          </a:prstGeom>
        </p:spPr>
      </p:pic>
    </p:spTree>
    <p:extLst>
      <p:ext uri="{BB962C8B-B14F-4D97-AF65-F5344CB8AC3E}">
        <p14:creationId xmlns:p14="http://schemas.microsoft.com/office/powerpoint/2010/main" val="972679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Placebo using “Structures and IP” exposure, which are not subject to bonus depreciation</a:t>
            </a:r>
          </a:p>
        </p:txBody>
      </p:sp>
      <p:pic>
        <p:nvPicPr>
          <p:cNvPr id="9" name="Picture 8" descr="A screenshot of a cell phone&#10;&#10;Description automatically generated">
            <a:extLst>
              <a:ext uri="{FF2B5EF4-FFF2-40B4-BE49-F238E27FC236}">
                <a16:creationId xmlns:a16="http://schemas.microsoft.com/office/drawing/2014/main" id="{03D84391-02D3-E64A-8570-3192EB575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1900" y="1064986"/>
            <a:ext cx="7188200" cy="5702300"/>
          </a:xfrm>
          <a:prstGeom prst="rect">
            <a:avLst/>
          </a:prstGeom>
        </p:spPr>
      </p:pic>
    </p:spTree>
    <p:extLst>
      <p:ext uri="{BB962C8B-B14F-4D97-AF65-F5344CB8AC3E}">
        <p14:creationId xmlns:p14="http://schemas.microsoft.com/office/powerpoint/2010/main" val="30309483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firms local investments leads to positive impacts on employment and local earnings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Paper calculates a “$20,000 cost per job”</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A common welfare metric – is this reasonable? </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does this mean for models of perfect labor sorting? (e.g. Rosen-Roback?)</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Does this imply local workers benefit?</a:t>
            </a:r>
          </a:p>
          <a:p>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Summary</a:t>
            </a:r>
          </a:p>
        </p:txBody>
      </p:sp>
    </p:spTree>
    <p:extLst>
      <p:ext uri="{BB962C8B-B14F-4D97-AF65-F5344CB8AC3E}">
        <p14:creationId xmlns:p14="http://schemas.microsoft.com/office/powerpoint/2010/main" val="683357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Many government spending and tax credits target housing and local development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Consider two policies here: </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Section 8 / Housing Choice Vouchers (Jacob and Ludwig 2012)</a:t>
            </a:r>
          </a:p>
          <a:p>
            <a:pPr marL="400050" lvl="1" indent="0">
              <a:buNone/>
            </a:pPr>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Hope VI – Laura Tach</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FYI there is a large literature on other policies, such as LIHTC (</a:t>
            </a:r>
            <a:r>
              <a:rPr lang="en-US" sz="2200" dirty="0">
                <a:latin typeface="Arial" panose="020B0604020202020204" pitchFamily="34" charset="0"/>
                <a:cs typeface="Arial" panose="020B0604020202020204" pitchFamily="34" charset="0"/>
                <a:hlinkClick r:id="rId3"/>
              </a:rPr>
              <a:t>Diamond and McQuade 2017</a:t>
            </a:r>
            <a:r>
              <a:rPr lang="en-US" sz="2200" dirty="0">
                <a:latin typeface="Arial" panose="020B0604020202020204" pitchFamily="34" charset="0"/>
                <a:cs typeface="Arial" panose="020B0604020202020204" pitchFamily="34" charset="0"/>
              </a:rPr>
              <a:t>)</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Policy</a:t>
            </a:r>
          </a:p>
        </p:txBody>
      </p:sp>
    </p:spTree>
    <p:extLst>
      <p:ext uri="{BB962C8B-B14F-4D97-AF65-F5344CB8AC3E}">
        <p14:creationId xmlns:p14="http://schemas.microsoft.com/office/powerpoint/2010/main" val="2275975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Poverty is Geographically Concentrated (2012-2016 Poverty Rates from ACS)</a:t>
            </a:r>
          </a:p>
        </p:txBody>
      </p:sp>
      <p:pic>
        <p:nvPicPr>
          <p:cNvPr id="3" name="Picture 2" descr="A close up of a map&#10;&#10;Description automatically generated">
            <a:extLst>
              <a:ext uri="{FF2B5EF4-FFF2-40B4-BE49-F238E27FC236}">
                <a16:creationId xmlns:a16="http://schemas.microsoft.com/office/drawing/2014/main" id="{FE34DD54-4803-C94D-893E-8D08C5B61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42" y="523033"/>
            <a:ext cx="12192000" cy="6334967"/>
          </a:xfrm>
          <a:prstGeom prst="rect">
            <a:avLst/>
          </a:prstGeom>
        </p:spPr>
      </p:pic>
      <p:pic>
        <p:nvPicPr>
          <p:cNvPr id="6" name="Picture 5">
            <a:extLst>
              <a:ext uri="{FF2B5EF4-FFF2-40B4-BE49-F238E27FC236}">
                <a16:creationId xmlns:a16="http://schemas.microsoft.com/office/drawing/2014/main" id="{40BE2B90-AFD1-674C-99AF-16EDFFDEB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1596" y="6507480"/>
            <a:ext cx="2934746" cy="350520"/>
          </a:xfrm>
          <a:prstGeom prst="rect">
            <a:avLst/>
          </a:prstGeom>
        </p:spPr>
      </p:pic>
    </p:spTree>
    <p:extLst>
      <p:ext uri="{BB962C8B-B14F-4D97-AF65-F5344CB8AC3E}">
        <p14:creationId xmlns:p14="http://schemas.microsoft.com/office/powerpoint/2010/main" val="2913545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Housing Choice Vouchers provide subsidized rent to eligible families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Family income may not exceed 50% of median income in county (preference given to those below 30%)</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right to voucher – must apply and allocated based on preferential lottery</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Voucher holders pay 30% of income on rent</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Leads to additional tax on earnings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Jacob and Ludwig (2012) study impact on labor supply</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spTree>
    <p:extLst>
      <p:ext uri="{BB962C8B-B14F-4D97-AF65-F5344CB8AC3E}">
        <p14:creationId xmlns:p14="http://schemas.microsoft.com/office/powerpoint/2010/main" val="1478261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pic>
        <p:nvPicPr>
          <p:cNvPr id="9" name="Picture 8" descr="A picture containing text, map&#10;&#10;Description automatically generated">
            <a:extLst>
              <a:ext uri="{FF2B5EF4-FFF2-40B4-BE49-F238E27FC236}">
                <a16:creationId xmlns:a16="http://schemas.microsoft.com/office/drawing/2014/main" id="{967BC318-08EC-0B4B-A212-038BA0754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949" y="0"/>
            <a:ext cx="5650102" cy="6858000"/>
          </a:xfrm>
          <a:prstGeom prst="rect">
            <a:avLst/>
          </a:prstGeom>
        </p:spPr>
      </p:pic>
    </p:spTree>
    <p:extLst>
      <p:ext uri="{BB962C8B-B14F-4D97-AF65-F5344CB8AC3E}">
        <p14:creationId xmlns:p14="http://schemas.microsoft.com/office/powerpoint/2010/main" val="40349450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pic>
        <p:nvPicPr>
          <p:cNvPr id="7" name="Picture 6" descr="A picture containing map, text&#10;&#10;Description automatically generated">
            <a:extLst>
              <a:ext uri="{FF2B5EF4-FFF2-40B4-BE49-F238E27FC236}">
                <a16:creationId xmlns:a16="http://schemas.microsoft.com/office/drawing/2014/main" id="{C197CAE6-CDBD-F54D-B6D0-798FB7729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792" y="0"/>
            <a:ext cx="8486416" cy="6858000"/>
          </a:xfrm>
          <a:prstGeom prst="rect">
            <a:avLst/>
          </a:prstGeom>
        </p:spPr>
      </p:pic>
    </p:spTree>
    <p:extLst>
      <p:ext uri="{BB962C8B-B14F-4D97-AF65-F5344CB8AC3E}">
        <p14:creationId xmlns:p14="http://schemas.microsoft.com/office/powerpoint/2010/main" val="40351044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Jacob, Kapustin, and Ludwig (</a:t>
            </a:r>
            <a:r>
              <a:rPr lang="en-US" sz="2200" dirty="0">
                <a:latin typeface="Arial" panose="020B0604020202020204" pitchFamily="34" charset="0"/>
                <a:cs typeface="Arial" panose="020B0604020202020204" pitchFamily="34" charset="0"/>
                <a:hlinkClick r:id="rId3"/>
              </a:rPr>
              <a:t>2015</a:t>
            </a:r>
            <a:r>
              <a:rPr lang="en-US" sz="2200" dirty="0">
                <a:latin typeface="Arial" panose="020B0604020202020204" pitchFamily="34" charset="0"/>
                <a:cs typeface="Arial" panose="020B0604020202020204" pitchFamily="34" charset="0"/>
              </a:rPr>
              <a:t>) study impact on children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evidence of impacts on test scores, graduation, etc.</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spTree>
    <p:extLst>
      <p:ext uri="{BB962C8B-B14F-4D97-AF65-F5344CB8AC3E}">
        <p14:creationId xmlns:p14="http://schemas.microsoft.com/office/powerpoint/2010/main" val="2665656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pic>
        <p:nvPicPr>
          <p:cNvPr id="7" name="Picture 6" descr="A screenshot of a cell phone&#10;&#10;Description automatically generated">
            <a:extLst>
              <a:ext uri="{FF2B5EF4-FFF2-40B4-BE49-F238E27FC236}">
                <a16:creationId xmlns:a16="http://schemas.microsoft.com/office/drawing/2014/main" id="{EB798F23-181C-7C45-96A3-A129FF54A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9684"/>
            <a:ext cx="12192000" cy="5203200"/>
          </a:xfrm>
          <a:prstGeom prst="rect">
            <a:avLst/>
          </a:prstGeom>
        </p:spPr>
      </p:pic>
    </p:spTree>
    <p:extLst>
      <p:ext uri="{BB962C8B-B14F-4D97-AF65-F5344CB8AC3E}">
        <p14:creationId xmlns:p14="http://schemas.microsoft.com/office/powerpoint/2010/main" val="2481962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no impact on “neighborhood quality” from Section 8 vouchers in Chicago</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Negative impacts on labor earnings and spillover impacts on public assistance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Hendren and Sprung-Keyser (2020) calculate MVPF of 0.65</a:t>
            </a:r>
            <a:endParaRPr lang="en-US" sz="18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impacts on children (maybe something for youngest 0-6?)</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Consistent with fact that vouchers didn’t change where families moved</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Recall evidence from MTO and CMTO from previous lecture suggests vouchers paired with services will change neighborhood locations</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investment</a:t>
            </a:r>
          </a:p>
        </p:txBody>
      </p:sp>
    </p:spTree>
    <p:extLst>
      <p:ext uri="{BB962C8B-B14F-4D97-AF65-F5344CB8AC3E}">
        <p14:creationId xmlns:p14="http://schemas.microsoft.com/office/powerpoint/2010/main" val="2487223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Tach and Emory (</a:t>
            </a:r>
            <a:r>
              <a:rPr lang="en-US" sz="2200" dirty="0">
                <a:latin typeface="Arial" panose="020B0604020202020204" pitchFamily="34" charset="0"/>
                <a:cs typeface="Arial" panose="020B0604020202020204" pitchFamily="34" charset="0"/>
                <a:hlinkClick r:id="rId3"/>
              </a:rPr>
              <a:t>2017 AJS</a:t>
            </a:r>
            <a:r>
              <a:rPr lang="en-US" sz="2200" dirty="0">
                <a:latin typeface="Arial" panose="020B0604020202020204" pitchFamily="34" charset="0"/>
                <a:cs typeface="Arial" panose="020B0604020202020204" pitchFamily="34" charset="0"/>
              </a:rPr>
              <a:t>) study Hope VI, a program to revitalize the most distressed public housing units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Generally involved destruction of existing public housing and building of new buildings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Existing residents were sometimes given vouchers or alternate locations</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investment</a:t>
            </a:r>
          </a:p>
        </p:txBody>
      </p:sp>
    </p:spTree>
    <p:extLst>
      <p:ext uri="{BB962C8B-B14F-4D97-AF65-F5344CB8AC3E}">
        <p14:creationId xmlns:p14="http://schemas.microsoft.com/office/powerpoint/2010/main" val="19569099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investment</a:t>
            </a:r>
          </a:p>
        </p:txBody>
      </p:sp>
      <p:pic>
        <p:nvPicPr>
          <p:cNvPr id="7" name="Picture 6" descr="A screenshot of a cell phone&#10;&#10;Description automatically generated">
            <a:extLst>
              <a:ext uri="{FF2B5EF4-FFF2-40B4-BE49-F238E27FC236}">
                <a16:creationId xmlns:a16="http://schemas.microsoft.com/office/drawing/2014/main" id="{0F66A428-4354-3D40-8A2B-71E04D7CE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 y="1690503"/>
            <a:ext cx="10226041" cy="4529957"/>
          </a:xfrm>
          <a:prstGeom prst="rect">
            <a:avLst/>
          </a:prstGeom>
        </p:spPr>
      </p:pic>
    </p:spTree>
    <p:extLst>
      <p:ext uri="{BB962C8B-B14F-4D97-AF65-F5344CB8AC3E}">
        <p14:creationId xmlns:p14="http://schemas.microsoft.com/office/powerpoint/2010/main" val="3056404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 Poverty Rate</a:t>
            </a:r>
          </a:p>
        </p:txBody>
      </p:sp>
      <p:pic>
        <p:nvPicPr>
          <p:cNvPr id="11" name="Picture 10" descr="A picture containing sitting, large, man, white&#10;&#10;Description automatically generated">
            <a:extLst>
              <a:ext uri="{FF2B5EF4-FFF2-40B4-BE49-F238E27FC236}">
                <a16:creationId xmlns:a16="http://schemas.microsoft.com/office/drawing/2014/main" id="{01A4BB80-B1E3-3243-8092-7272E68BC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5600" y="763865"/>
            <a:ext cx="7840800" cy="6094135"/>
          </a:xfrm>
          <a:prstGeom prst="rect">
            <a:avLst/>
          </a:prstGeom>
        </p:spPr>
      </p:pic>
    </p:spTree>
    <p:extLst>
      <p:ext uri="{BB962C8B-B14F-4D97-AF65-F5344CB8AC3E}">
        <p14:creationId xmlns:p14="http://schemas.microsoft.com/office/powerpoint/2010/main" val="42485608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 % White</a:t>
            </a:r>
          </a:p>
        </p:txBody>
      </p:sp>
      <p:pic>
        <p:nvPicPr>
          <p:cNvPr id="9" name="Picture 8" descr="A screenshot of a cell phone&#10;&#10;Description automatically generated">
            <a:extLst>
              <a:ext uri="{FF2B5EF4-FFF2-40B4-BE49-F238E27FC236}">
                <a16:creationId xmlns:a16="http://schemas.microsoft.com/office/drawing/2014/main" id="{BEB0B836-726A-0643-8644-293D23887F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890" y="993726"/>
            <a:ext cx="7834220" cy="5773560"/>
          </a:xfrm>
          <a:prstGeom prst="rect">
            <a:avLst/>
          </a:prstGeom>
        </p:spPr>
      </p:pic>
    </p:spTree>
    <p:extLst>
      <p:ext uri="{BB962C8B-B14F-4D97-AF65-F5344CB8AC3E}">
        <p14:creationId xmlns:p14="http://schemas.microsoft.com/office/powerpoint/2010/main" val="3494219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Exposure to Trade Competition from China is Geographically Concentrated</a:t>
            </a:r>
          </a:p>
        </p:txBody>
      </p:sp>
      <p:pic>
        <p:nvPicPr>
          <p:cNvPr id="3" name="Picture 2" descr="A close up of a map&#10;&#10;Description automatically generated">
            <a:extLst>
              <a:ext uri="{FF2B5EF4-FFF2-40B4-BE49-F238E27FC236}">
                <a16:creationId xmlns:a16="http://schemas.microsoft.com/office/drawing/2014/main" id="{8292DCC9-1739-E747-A672-2F197BFAD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23" y="520617"/>
            <a:ext cx="11075831" cy="6337383"/>
          </a:xfrm>
          <a:prstGeom prst="rect">
            <a:avLst/>
          </a:prstGeom>
        </p:spPr>
      </p:pic>
      <p:sp>
        <p:nvSpPr>
          <p:cNvPr id="4" name="Rectangle 3">
            <a:extLst>
              <a:ext uri="{FF2B5EF4-FFF2-40B4-BE49-F238E27FC236}">
                <a16:creationId xmlns:a16="http://schemas.microsoft.com/office/drawing/2014/main" id="{761DC3F3-0B42-B24F-A858-6C49EB95D73E}"/>
              </a:ext>
            </a:extLst>
          </p:cNvPr>
          <p:cNvSpPr/>
          <p:nvPr/>
        </p:nvSpPr>
        <p:spPr>
          <a:xfrm>
            <a:off x="-15240" y="6488668"/>
            <a:ext cx="2398413" cy="369332"/>
          </a:xfrm>
          <a:prstGeom prst="rect">
            <a:avLst/>
          </a:prstGeom>
        </p:spPr>
        <p:txBody>
          <a:bodyPr wrap="none">
            <a:spAutoFit/>
          </a:bodyPr>
          <a:lstStyle/>
          <a:p>
            <a:r>
              <a:rPr lang="en-US" dirty="0">
                <a:solidFill>
                  <a:srgbClr val="002060"/>
                </a:solidFill>
                <a:ea typeface="ＭＳ Ｐゴシック" pitchFamily="34" charset="-128"/>
              </a:rPr>
              <a:t>Source: </a:t>
            </a:r>
            <a:r>
              <a:rPr lang="en-US" dirty="0" err="1">
                <a:solidFill>
                  <a:srgbClr val="002060"/>
                </a:solidFill>
                <a:ea typeface="ＭＳ Ｐゴシック" pitchFamily="34" charset="-128"/>
              </a:rPr>
              <a:t>chinashock.info</a:t>
            </a:r>
            <a:endParaRPr lang="en-US" dirty="0"/>
          </a:p>
        </p:txBody>
      </p:sp>
    </p:spTree>
    <p:extLst>
      <p:ext uri="{BB962C8B-B14F-4D97-AF65-F5344CB8AC3E}">
        <p14:creationId xmlns:p14="http://schemas.microsoft.com/office/powerpoint/2010/main" val="2979881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a:t>
            </a:r>
          </a:p>
        </p:txBody>
      </p:sp>
      <p:pic>
        <p:nvPicPr>
          <p:cNvPr id="7" name="Picture 6" descr="A screenshot of a cell phone&#10;&#10;Description automatically generated">
            <a:extLst>
              <a:ext uri="{FF2B5EF4-FFF2-40B4-BE49-F238E27FC236}">
                <a16:creationId xmlns:a16="http://schemas.microsoft.com/office/drawing/2014/main" id="{853405FC-1142-824E-889E-2B9E1C5E4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8597"/>
            <a:ext cx="12192000" cy="5960806"/>
          </a:xfrm>
          <a:prstGeom prst="rect">
            <a:avLst/>
          </a:prstGeom>
        </p:spPr>
      </p:pic>
    </p:spTree>
    <p:extLst>
      <p:ext uri="{BB962C8B-B14F-4D97-AF65-F5344CB8AC3E}">
        <p14:creationId xmlns:p14="http://schemas.microsoft.com/office/powerpoint/2010/main" val="706446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Hope VI led to “revitalization” of local neighborhoods but displacement of existing low-income black residents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existing work has documented impact on pre-existing residents (although work is ongoing)</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Note Hope VI displacements led to increases in children’s test scores: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Jacob (2004) finds impacts on test scores</a:t>
            </a:r>
          </a:p>
          <a:p>
            <a:pPr lvl="1"/>
            <a:r>
              <a:rPr lang="en-US" sz="1800" dirty="0" err="1">
                <a:latin typeface="Arial" panose="020B0604020202020204" pitchFamily="34" charset="0"/>
                <a:cs typeface="Arial" panose="020B0604020202020204" pitchFamily="34" charset="0"/>
              </a:rPr>
              <a:t>Chyn</a:t>
            </a:r>
            <a:r>
              <a:rPr lang="en-US" sz="1800" dirty="0">
                <a:latin typeface="Arial" panose="020B0604020202020204" pitchFamily="34" charset="0"/>
                <a:cs typeface="Arial" panose="020B0604020202020204" pitchFamily="34" charset="0"/>
              </a:rPr>
              <a:t> (2018) documents impact of Hope VI demolitions on children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Next lecture - Compare children whose parents’ buildings are demolished vs. those who are not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 Summary</a:t>
            </a:r>
          </a:p>
        </p:txBody>
      </p:sp>
    </p:spTree>
    <p:extLst>
      <p:ext uri="{BB962C8B-B14F-4D97-AF65-F5344CB8AC3E}">
        <p14:creationId xmlns:p14="http://schemas.microsoft.com/office/powerpoint/2010/main" val="291316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Summing up, Hope VI led to displacement of pre-existing residents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next lecture will suggest positive effects on children and a “revitalization” or “gentrification” of the neighborhood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Key question: what were the impacts on previous residents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Summary and Gentrification</a:t>
            </a:r>
          </a:p>
        </p:txBody>
      </p:sp>
    </p:spTree>
    <p:extLst>
      <p:ext uri="{BB962C8B-B14F-4D97-AF65-F5344CB8AC3E}">
        <p14:creationId xmlns:p14="http://schemas.microsoft.com/office/powerpoint/2010/main" val="18052109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Burgeoning new work studying systematic impact of gentrification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Brummet and Reed (2019)</a:t>
            </a:r>
            <a:r>
              <a:rPr lang="en-US" sz="2200" dirty="0">
                <a:latin typeface="Arial" panose="020B0604020202020204" pitchFamily="34" charset="0"/>
                <a:cs typeface="Arial" panose="020B0604020202020204" pitchFamily="34" charset="0"/>
              </a:rPr>
              <a:t> use linked census data to compare changes in outcomes for pre-existing residents to changes in neighborhood composition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Measure “gentrification” as change in over-25 population % with bachelor’s degree</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5" name="Picture 4" descr="A picture containing knife&#10;&#10;Description automatically generated">
            <a:extLst>
              <a:ext uri="{FF2B5EF4-FFF2-40B4-BE49-F238E27FC236}">
                <a16:creationId xmlns:a16="http://schemas.microsoft.com/office/drawing/2014/main" id="{397FEA04-2F65-324F-874F-6EF391F674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0697" y="4607910"/>
            <a:ext cx="5610605" cy="985889"/>
          </a:xfrm>
          <a:prstGeom prst="rect">
            <a:avLst/>
          </a:prstGeom>
        </p:spPr>
      </p:pic>
    </p:spTree>
    <p:extLst>
      <p:ext uri="{BB962C8B-B14F-4D97-AF65-F5344CB8AC3E}">
        <p14:creationId xmlns:p14="http://schemas.microsoft.com/office/powerpoint/2010/main" val="2890002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8" name="Picture 7" descr="A close up of a map&#10;&#10;Description automatically generated">
            <a:extLst>
              <a:ext uri="{FF2B5EF4-FFF2-40B4-BE49-F238E27FC236}">
                <a16:creationId xmlns:a16="http://schemas.microsoft.com/office/drawing/2014/main" id="{4A93A524-B7E1-AD4F-9D27-9C558CF95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9150" y="0"/>
            <a:ext cx="5633699" cy="6858000"/>
          </a:xfrm>
          <a:prstGeom prst="rect">
            <a:avLst/>
          </a:prstGeom>
        </p:spPr>
      </p:pic>
    </p:spTree>
    <p:extLst>
      <p:ext uri="{BB962C8B-B14F-4D97-AF65-F5344CB8AC3E}">
        <p14:creationId xmlns:p14="http://schemas.microsoft.com/office/powerpoint/2010/main" val="18271799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3" name="Picture 2" descr="A close up of a map&#10;&#10;Description automatically generated">
            <a:extLst>
              <a:ext uri="{FF2B5EF4-FFF2-40B4-BE49-F238E27FC236}">
                <a16:creationId xmlns:a16="http://schemas.microsoft.com/office/drawing/2014/main" id="{3DB51BD6-AF1F-9C4A-A7CF-9E68136DF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224" y="0"/>
            <a:ext cx="5249552" cy="6858000"/>
          </a:xfrm>
          <a:prstGeom prst="rect">
            <a:avLst/>
          </a:prstGeom>
        </p:spPr>
      </p:pic>
    </p:spTree>
    <p:extLst>
      <p:ext uri="{BB962C8B-B14F-4D97-AF65-F5344CB8AC3E}">
        <p14:creationId xmlns:p14="http://schemas.microsoft.com/office/powerpoint/2010/main" val="8513864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5" name="Picture 4" descr="A close up of text on a white background&#10;&#10;Description automatically generated">
            <a:extLst>
              <a:ext uri="{FF2B5EF4-FFF2-40B4-BE49-F238E27FC236}">
                <a16:creationId xmlns:a16="http://schemas.microsoft.com/office/drawing/2014/main" id="{B8166EA0-1E19-B144-B132-50E75B8C9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194" y="0"/>
            <a:ext cx="6749612" cy="6858000"/>
          </a:xfrm>
          <a:prstGeom prst="rect">
            <a:avLst/>
          </a:prstGeom>
        </p:spPr>
      </p:pic>
    </p:spTree>
    <p:extLst>
      <p:ext uri="{BB962C8B-B14F-4D97-AF65-F5344CB8AC3E}">
        <p14:creationId xmlns:p14="http://schemas.microsoft.com/office/powerpoint/2010/main" val="280300747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3" name="Picture 2" descr="A close up of text on a white background&#10;&#10;Description automatically generated">
            <a:extLst>
              <a:ext uri="{FF2B5EF4-FFF2-40B4-BE49-F238E27FC236}">
                <a16:creationId xmlns:a16="http://schemas.microsoft.com/office/drawing/2014/main" id="{7E7CF1AC-B019-304D-A43F-32E1B5C0E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777" y="0"/>
            <a:ext cx="7610445" cy="6858000"/>
          </a:xfrm>
          <a:prstGeom prst="rect">
            <a:avLst/>
          </a:prstGeom>
        </p:spPr>
      </p:pic>
    </p:spTree>
    <p:extLst>
      <p:ext uri="{BB962C8B-B14F-4D97-AF65-F5344CB8AC3E}">
        <p14:creationId xmlns:p14="http://schemas.microsoft.com/office/powerpoint/2010/main" val="31526207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Evidence of: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Displacement especially of low-income renters, statistically insignificant impact on employment and earnings.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Positive impacts on house values for owners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Exposure to poverty decreases for both owners and renters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Some evidence of positive impacts on children, especially among owners</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spTree>
    <p:extLst>
      <p:ext uri="{BB962C8B-B14F-4D97-AF65-F5344CB8AC3E}">
        <p14:creationId xmlns:p14="http://schemas.microsoft.com/office/powerpoint/2010/main" val="26573726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Many open questions: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Welfare impacts of “gentrification”? What’s the right </a:t>
            </a:r>
            <a:r>
              <a:rPr lang="en-US" sz="2200" i="1" dirty="0">
                <a:latin typeface="Arial" panose="020B0604020202020204" pitchFamily="34" charset="0"/>
                <a:cs typeface="Arial" panose="020B0604020202020204" pitchFamily="34" charset="0"/>
              </a:rPr>
              <a:t>definition</a:t>
            </a:r>
            <a:r>
              <a:rPr lang="en-US" sz="2200" dirty="0">
                <a:latin typeface="Arial" panose="020B0604020202020204" pitchFamily="34" charset="0"/>
                <a:cs typeface="Arial" panose="020B0604020202020204" pitchFamily="34" charset="0"/>
              </a:rPr>
              <a:t> of “gentrification”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Is place-based policy more “efficient” than national-based policy</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Target people vs. places?</a:t>
            </a:r>
          </a:p>
          <a:p>
            <a:pPr lvl="1"/>
            <a:r>
              <a:rPr lang="en-US" sz="1800" dirty="0">
                <a:latin typeface="Arial" panose="020B0604020202020204" pitchFamily="34" charset="0"/>
                <a:cs typeface="Arial" panose="020B0604020202020204" pitchFamily="34" charset="0"/>
              </a:rPr>
              <a:t>Fiscal externalities from local to national policies?</a:t>
            </a:r>
          </a:p>
          <a:p>
            <a:pPr lvl="1"/>
            <a:r>
              <a:rPr lang="en-US" sz="1800" dirty="0">
                <a:latin typeface="Arial" panose="020B0604020202020204" pitchFamily="34" charset="0"/>
                <a:cs typeface="Arial" panose="020B0604020202020204" pitchFamily="34" charset="0"/>
              </a:rPr>
              <a:t>Optimal response to place-based “shocks” vs. level differences</a:t>
            </a:r>
          </a:p>
          <a:p>
            <a:pPr marL="0" indent="0">
              <a:buNone/>
            </a:pPr>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Summary</a:t>
            </a:r>
          </a:p>
        </p:txBody>
      </p:sp>
    </p:spTree>
    <p:extLst>
      <p:ext uri="{BB962C8B-B14F-4D97-AF65-F5344CB8AC3E}">
        <p14:creationId xmlns:p14="http://schemas.microsoft.com/office/powerpoint/2010/main" val="915728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Recovery from Recession varies by Geography (</a:t>
            </a:r>
            <a:r>
              <a:rPr lang="en-US" sz="2400" dirty="0">
                <a:solidFill>
                  <a:srgbClr val="002060"/>
                </a:solidFill>
                <a:ea typeface="ＭＳ Ｐゴシック" pitchFamily="34" charset="-128"/>
                <a:hlinkClick r:id="rId3"/>
              </a:rPr>
              <a:t>Yagan 2019 JPE</a:t>
            </a:r>
            <a:r>
              <a:rPr lang="en-US" sz="2400" dirty="0">
                <a:solidFill>
                  <a:srgbClr val="002060"/>
                </a:solidFill>
                <a:ea typeface="ＭＳ Ｐゴシック" pitchFamily="34" charset="-128"/>
              </a:rPr>
              <a:t>)</a:t>
            </a:r>
          </a:p>
        </p:txBody>
      </p:sp>
      <p:pic>
        <p:nvPicPr>
          <p:cNvPr id="4" name="Picture 3" descr="A close up of a map&#10;&#10;Description automatically generated">
            <a:extLst>
              <a:ext uri="{FF2B5EF4-FFF2-40B4-BE49-F238E27FC236}">
                <a16:creationId xmlns:a16="http://schemas.microsoft.com/office/drawing/2014/main" id="{83D7F615-B9E0-2249-9B2E-93603F1287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257" y="702251"/>
            <a:ext cx="10768743" cy="6155749"/>
          </a:xfrm>
          <a:prstGeom prst="rect">
            <a:avLst/>
          </a:prstGeom>
        </p:spPr>
      </p:pic>
    </p:spTree>
    <p:extLst>
      <p:ext uri="{BB962C8B-B14F-4D97-AF65-F5344CB8AC3E}">
        <p14:creationId xmlns:p14="http://schemas.microsoft.com/office/powerpoint/2010/main" val="3800340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UI Expansion During the Recession Responded Heterogeneously</a:t>
            </a:r>
          </a:p>
        </p:txBody>
      </p:sp>
      <p:pic>
        <p:nvPicPr>
          <p:cNvPr id="35841" name="Picture 1" descr="page14image52942736">
            <a:extLst>
              <a:ext uri="{FF2B5EF4-FFF2-40B4-BE49-F238E27FC236}">
                <a16:creationId xmlns:a16="http://schemas.microsoft.com/office/drawing/2014/main" id="{21E29079-0001-DD4B-A19D-46E3B52BD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485" y="445876"/>
            <a:ext cx="9519029" cy="6412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860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Life Expectancy varies by Geography (</a:t>
            </a:r>
            <a:r>
              <a:rPr lang="en-US" sz="2400" dirty="0">
                <a:solidFill>
                  <a:srgbClr val="002060"/>
                </a:solidFill>
                <a:ea typeface="ＭＳ Ｐゴシック" pitchFamily="34" charset="-128"/>
                <a:hlinkClick r:id="rId3"/>
              </a:rPr>
              <a:t>Chetty et al. (2016)</a:t>
            </a:r>
            <a:r>
              <a:rPr lang="en-US" sz="2400" dirty="0">
                <a:solidFill>
                  <a:srgbClr val="002060"/>
                </a:solidFill>
                <a:ea typeface="ＭＳ Ｐゴシック" pitchFamily="34" charset="-128"/>
              </a:rPr>
              <a:t>)</a:t>
            </a:r>
          </a:p>
        </p:txBody>
      </p:sp>
      <p:pic>
        <p:nvPicPr>
          <p:cNvPr id="5" name="Picture 4" descr="A picture containing text, map, toy, food&#10;&#10;Description automatically generated">
            <a:extLst>
              <a:ext uri="{FF2B5EF4-FFF2-40B4-BE49-F238E27FC236}">
                <a16:creationId xmlns:a16="http://schemas.microsoft.com/office/drawing/2014/main" id="{802721DC-E498-BE4A-BBD3-F202470C8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7320" y="446814"/>
            <a:ext cx="9768840" cy="6180076"/>
          </a:xfrm>
          <a:prstGeom prst="rect">
            <a:avLst/>
          </a:prstGeom>
        </p:spPr>
      </p:pic>
      <p:sp>
        <p:nvSpPr>
          <p:cNvPr id="7" name="TextBox 6">
            <a:extLst>
              <a:ext uri="{FF2B5EF4-FFF2-40B4-BE49-F238E27FC236}">
                <a16:creationId xmlns:a16="http://schemas.microsoft.com/office/drawing/2014/main" id="{F7E3D687-3806-C140-9FC8-8BAF1337C020}"/>
              </a:ext>
            </a:extLst>
          </p:cNvPr>
          <p:cNvSpPr txBox="1"/>
          <p:nvPr/>
        </p:nvSpPr>
        <p:spPr>
          <a:xfrm>
            <a:off x="0" y="6596410"/>
            <a:ext cx="8839200" cy="261590"/>
          </a:xfrm>
          <a:prstGeom prst="rect">
            <a:avLst/>
          </a:prstGeom>
          <a:noFill/>
        </p:spPr>
        <p:txBody>
          <a:bodyPr wrap="square" lIns="91034" tIns="45710" rIns="91034" bIns="45710" rtlCol="0">
            <a:spAutoFit/>
          </a:bodyPr>
          <a:lstStyle/>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Source: </a:t>
            </a:r>
            <a:r>
              <a:rPr kumimoji="0" lang="en-US" sz="1100" b="0" u="none" strike="noStrike" kern="1200" cap="none" spc="0" normalizeH="0" baseline="0" noProof="0" dirty="0" err="1">
                <a:ln>
                  <a:noFill/>
                </a:ln>
                <a:solidFill>
                  <a:srgbClr val="000000"/>
                </a:solidFill>
                <a:effectLst/>
                <a:uLnTx/>
                <a:uFillTx/>
                <a:latin typeface="Lucida Sans" panose="020B0602030504020204" pitchFamily="34" charset="0"/>
                <a:ea typeface="Lato" panose="020F0502020204030203" pitchFamily="34" charset="0"/>
                <a:cs typeface="Arial" pitchFamily="34" charset="0"/>
              </a:rPr>
              <a:t>Heathinequality.org</a:t>
            </a:r>
            <a:endPar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endParaRPr>
          </a:p>
        </p:txBody>
      </p:sp>
    </p:spTree>
    <p:extLst>
      <p:ext uri="{BB962C8B-B14F-4D97-AF65-F5344CB8AC3E}">
        <p14:creationId xmlns:p14="http://schemas.microsoft.com/office/powerpoint/2010/main" val="207826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ACA Medicaid Expansions Varied Across States</a:t>
            </a:r>
          </a:p>
        </p:txBody>
      </p:sp>
      <p:sp>
        <p:nvSpPr>
          <p:cNvPr id="7" name="TextBox 6">
            <a:extLst>
              <a:ext uri="{FF2B5EF4-FFF2-40B4-BE49-F238E27FC236}">
                <a16:creationId xmlns:a16="http://schemas.microsoft.com/office/drawing/2014/main" id="{F7E3D687-3806-C140-9FC8-8BAF1337C020}"/>
              </a:ext>
            </a:extLst>
          </p:cNvPr>
          <p:cNvSpPr txBox="1"/>
          <p:nvPr/>
        </p:nvSpPr>
        <p:spPr>
          <a:xfrm>
            <a:off x="0" y="6596410"/>
            <a:ext cx="8839200" cy="261590"/>
          </a:xfrm>
          <a:prstGeom prst="rect">
            <a:avLst/>
          </a:prstGeom>
          <a:noFill/>
        </p:spPr>
        <p:txBody>
          <a:bodyPr wrap="square" lIns="91034" tIns="45710" rIns="91034" bIns="45710" rtlCol="0">
            <a:spAutoFit/>
          </a:bodyPr>
          <a:lstStyle/>
          <a:p>
            <a:pPr lvl="0" defTabSz="1217790">
              <a:defRPr/>
            </a:pPr>
            <a:r>
              <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Source</a:t>
            </a:r>
            <a:r>
              <a:rPr lang="en-US" sz="1100" dirty="0">
                <a:solidFill>
                  <a:srgbClr val="000000"/>
                </a:solidFill>
                <a:latin typeface="Lucida Sans" panose="020B0602030504020204" pitchFamily="34" charset="0"/>
                <a:ea typeface="Lato" panose="020F0502020204030203" pitchFamily="34" charset="0"/>
                <a:cs typeface="Arial" pitchFamily="34" charset="0"/>
              </a:rPr>
              <a:t>: https://</a:t>
            </a:r>
            <a:r>
              <a:rPr lang="en-US" sz="1100" dirty="0" err="1">
                <a:solidFill>
                  <a:srgbClr val="000000"/>
                </a:solidFill>
                <a:latin typeface="Lucida Sans" panose="020B0602030504020204" pitchFamily="34" charset="0"/>
                <a:ea typeface="Lato" panose="020F0502020204030203" pitchFamily="34" charset="0"/>
                <a:cs typeface="Arial" pitchFamily="34" charset="0"/>
              </a:rPr>
              <a:t>www.kff.org</a:t>
            </a:r>
            <a:r>
              <a:rPr lang="en-US" sz="1100" dirty="0">
                <a:solidFill>
                  <a:srgbClr val="000000"/>
                </a:solidFill>
                <a:latin typeface="Lucida Sans" panose="020B0602030504020204" pitchFamily="34" charset="0"/>
                <a:ea typeface="Lato" panose="020F0502020204030203" pitchFamily="34" charset="0"/>
                <a:cs typeface="Arial" pitchFamily="34" charset="0"/>
              </a:rPr>
              <a:t>/</a:t>
            </a:r>
            <a:r>
              <a:rPr lang="en-US" sz="1100" dirty="0" err="1">
                <a:solidFill>
                  <a:srgbClr val="000000"/>
                </a:solidFill>
                <a:latin typeface="Lucida Sans" panose="020B0602030504020204" pitchFamily="34" charset="0"/>
                <a:ea typeface="Lato" panose="020F0502020204030203" pitchFamily="34" charset="0"/>
                <a:cs typeface="Arial" pitchFamily="34" charset="0"/>
              </a:rPr>
              <a:t>medicaid</a:t>
            </a:r>
            <a:r>
              <a:rPr lang="en-US" sz="1100" dirty="0">
                <a:solidFill>
                  <a:srgbClr val="000000"/>
                </a:solidFill>
                <a:latin typeface="Lucida Sans" panose="020B0602030504020204" pitchFamily="34" charset="0"/>
                <a:ea typeface="Lato" panose="020F0502020204030203" pitchFamily="34" charset="0"/>
                <a:cs typeface="Arial" pitchFamily="34" charset="0"/>
              </a:rPr>
              <a:t>/issue-brief/status-of-state-</a:t>
            </a:r>
            <a:r>
              <a:rPr lang="en-US" sz="1100" dirty="0" err="1">
                <a:solidFill>
                  <a:srgbClr val="000000"/>
                </a:solidFill>
                <a:latin typeface="Lucida Sans" panose="020B0602030504020204" pitchFamily="34" charset="0"/>
                <a:ea typeface="Lato" panose="020F0502020204030203" pitchFamily="34" charset="0"/>
                <a:cs typeface="Arial" pitchFamily="34" charset="0"/>
              </a:rPr>
              <a:t>medicaid</a:t>
            </a:r>
            <a:r>
              <a:rPr lang="en-US" sz="1100" dirty="0">
                <a:solidFill>
                  <a:srgbClr val="000000"/>
                </a:solidFill>
                <a:latin typeface="Lucida Sans" panose="020B0602030504020204" pitchFamily="34" charset="0"/>
                <a:ea typeface="Lato" panose="020F0502020204030203" pitchFamily="34" charset="0"/>
                <a:cs typeface="Arial" pitchFamily="34" charset="0"/>
              </a:rPr>
              <a:t>-expansion-decisions-interactive-map/</a:t>
            </a:r>
            <a:endPar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endParaRPr>
          </a:p>
        </p:txBody>
      </p:sp>
      <p:pic>
        <p:nvPicPr>
          <p:cNvPr id="3" name="Picture 2" descr="A close up of a map&#10;&#10;Description automatically generated">
            <a:extLst>
              <a:ext uri="{FF2B5EF4-FFF2-40B4-BE49-F238E27FC236}">
                <a16:creationId xmlns:a16="http://schemas.microsoft.com/office/drawing/2014/main" id="{4BE94D34-E09F-0F46-B55B-9A4A4E676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002" y="650189"/>
            <a:ext cx="9504680" cy="5946221"/>
          </a:xfrm>
          <a:prstGeom prst="rect">
            <a:avLst/>
          </a:prstGeom>
        </p:spPr>
      </p:pic>
    </p:spTree>
    <p:extLst>
      <p:ext uri="{BB962C8B-B14F-4D97-AF65-F5344CB8AC3E}">
        <p14:creationId xmlns:p14="http://schemas.microsoft.com/office/powerpoint/2010/main" val="41591737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UVaNioeQEy1srSxzx_jYw"/>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Firm Format - template_Blue">
  <a:themeElements>
    <a:clrScheme name="Cyan_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McKinsey Grey-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clrMap bg1="lt1" tx1="dk1" bg2="lt2" tx2="dk2" accent1="accent1" accent2="accent2" accent3="accent3" accent4="accent4" accent5="accent5" accent6="accent6" hlink="hlink" folHlink="folHlink"/>
    </a:extraClrScheme>
    <a:extraClrScheme>
      <a:clrScheme name="McKinsey Cyan-Blue">
        <a:dk1>
          <a:srgbClr val="000000"/>
        </a:dk1>
        <a:lt1>
          <a:srgbClr val="FFFFFF"/>
        </a:lt1>
        <a:dk2>
          <a:srgbClr val="002960"/>
        </a:dk2>
        <a:lt2>
          <a:srgbClr val="FFFFFF"/>
        </a:lt2>
        <a:accent1>
          <a:srgbClr val="C9F0FF"/>
        </a:accent1>
        <a:accent2>
          <a:srgbClr val="00ADEF"/>
        </a:accent2>
        <a:accent3>
          <a:srgbClr val="0065BD"/>
        </a:accent3>
        <a:accent4>
          <a:srgbClr val="002960"/>
        </a:accent4>
        <a:accent5>
          <a:srgbClr val="F27F00"/>
        </a:accent5>
        <a:accent6>
          <a:srgbClr val="808080"/>
        </a:accent6>
        <a:hlink>
          <a:srgbClr val="006983"/>
        </a:hlink>
        <a:folHlink>
          <a:srgbClr val="3333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irm Format - template - blue - normal" id="{C75ED597-A648-42ED-A4DC-A5D09CAD6C59}" vid="{F0629F24-3C58-41B5-9C5E-254256C7B13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195777</TotalTime>
  <Words>3083</Words>
  <Application>Microsoft Macintosh PowerPoint</Application>
  <PresentationFormat>Widescreen</PresentationFormat>
  <Paragraphs>325</Paragraphs>
  <Slides>59</Slides>
  <Notes>59</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59</vt:i4>
      </vt:variant>
    </vt:vector>
  </HeadingPairs>
  <TitlesOfParts>
    <vt:vector size="68" baseType="lpstr">
      <vt:lpstr>Arial</vt:lpstr>
      <vt:lpstr>Calibri</vt:lpstr>
      <vt:lpstr>Chalkboard</vt:lpstr>
      <vt:lpstr>cmss10</vt:lpstr>
      <vt:lpstr>Lucida Sans</vt:lpstr>
      <vt:lpstr>Wingdings</vt:lpstr>
      <vt:lpstr>6_Office Theme</vt:lpstr>
      <vt:lpstr>5_Firm Format - template_Blue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Nathaniel Hendren</dc:creator>
  <cp:keywords/>
  <dc:description/>
  <cp:lastModifiedBy>Hendren, Nathaniel</cp:lastModifiedBy>
  <cp:revision>5987</cp:revision>
  <cp:lastPrinted>2019-04-04T02:03:05Z</cp:lastPrinted>
  <dcterms:created xsi:type="dcterms:W3CDTF">2017-09-25T22:39:41Z</dcterms:created>
  <dcterms:modified xsi:type="dcterms:W3CDTF">2023-02-25T22:40:47Z</dcterms:modified>
  <cp:category/>
</cp:coreProperties>
</file>