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4212" r:id="rId2"/>
  </p:sldMasterIdLst>
  <p:notesMasterIdLst>
    <p:notesMasterId r:id="rId68"/>
  </p:notesMasterIdLst>
  <p:handoutMasterIdLst>
    <p:handoutMasterId r:id="rId69"/>
  </p:handoutMasterIdLst>
  <p:sldIdLst>
    <p:sldId id="3003" r:id="rId3"/>
    <p:sldId id="3911" r:id="rId4"/>
    <p:sldId id="4091" r:id="rId5"/>
    <p:sldId id="4092" r:id="rId6"/>
    <p:sldId id="4094" r:id="rId7"/>
    <p:sldId id="4097" r:id="rId8"/>
    <p:sldId id="4098" r:id="rId9"/>
    <p:sldId id="4096" r:id="rId10"/>
    <p:sldId id="4099" r:id="rId11"/>
    <p:sldId id="3411" r:id="rId12"/>
    <p:sldId id="4095" r:id="rId13"/>
    <p:sldId id="4093" r:id="rId14"/>
    <p:sldId id="4085" r:id="rId15"/>
    <p:sldId id="4010" r:id="rId16"/>
    <p:sldId id="4086" r:id="rId17"/>
    <p:sldId id="4146" r:id="rId18"/>
    <p:sldId id="4147" r:id="rId19"/>
    <p:sldId id="4122" r:id="rId20"/>
    <p:sldId id="3991" r:id="rId21"/>
    <p:sldId id="4110" r:id="rId22"/>
    <p:sldId id="4111" r:id="rId23"/>
    <p:sldId id="4112" r:id="rId24"/>
    <p:sldId id="4113" r:id="rId25"/>
    <p:sldId id="4114" r:id="rId26"/>
    <p:sldId id="4115" r:id="rId27"/>
    <p:sldId id="4116" r:id="rId28"/>
    <p:sldId id="4118" r:id="rId29"/>
    <p:sldId id="4120" r:id="rId30"/>
    <p:sldId id="4121" r:id="rId31"/>
    <p:sldId id="4101" r:id="rId32"/>
    <p:sldId id="4102" r:id="rId33"/>
    <p:sldId id="4103" r:id="rId34"/>
    <p:sldId id="4104" r:id="rId35"/>
    <p:sldId id="4105" r:id="rId36"/>
    <p:sldId id="4106" r:id="rId37"/>
    <p:sldId id="4107" r:id="rId38"/>
    <p:sldId id="4108" r:id="rId39"/>
    <p:sldId id="4109" r:id="rId40"/>
    <p:sldId id="4090" r:id="rId41"/>
    <p:sldId id="4132" r:id="rId42"/>
    <p:sldId id="4133" r:id="rId43"/>
    <p:sldId id="4134" r:id="rId44"/>
    <p:sldId id="4135" r:id="rId45"/>
    <p:sldId id="4136" r:id="rId46"/>
    <p:sldId id="4137" r:id="rId47"/>
    <p:sldId id="3550" r:id="rId48"/>
    <p:sldId id="4138" r:id="rId49"/>
    <p:sldId id="4126" r:id="rId50"/>
    <p:sldId id="4123" r:id="rId51"/>
    <p:sldId id="4124" r:id="rId52"/>
    <p:sldId id="4125" r:id="rId53"/>
    <p:sldId id="4089" r:id="rId54"/>
    <p:sldId id="2601" r:id="rId55"/>
    <p:sldId id="4130" r:id="rId56"/>
    <p:sldId id="4131" r:id="rId57"/>
    <p:sldId id="2514" r:id="rId58"/>
    <p:sldId id="2508" r:id="rId59"/>
    <p:sldId id="4139" r:id="rId60"/>
    <p:sldId id="4128" r:id="rId61"/>
    <p:sldId id="4140" r:id="rId62"/>
    <p:sldId id="4142" r:id="rId63"/>
    <p:sldId id="4143" r:id="rId64"/>
    <p:sldId id="4144" r:id="rId65"/>
    <p:sldId id="4141" r:id="rId66"/>
    <p:sldId id="414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200"/>
    <a:srgbClr val="55752F"/>
    <a:srgbClr val="7B92A8"/>
    <a:srgbClr val="979797"/>
    <a:srgbClr val="BFA19C"/>
    <a:srgbClr val="6E8E84"/>
    <a:srgbClr val="B0B0B0"/>
    <a:srgbClr val="919191"/>
    <a:srgbClr val="1A476F"/>
    <a:srgbClr val="A05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42" autoAdjust="0"/>
    <p:restoredTop sz="67776" autoAdjust="0"/>
  </p:normalViewPr>
  <p:slideViewPr>
    <p:cSldViewPr snapToGrid="0">
      <p:cViewPr varScale="1">
        <p:scale>
          <a:sx n="86" d="100"/>
          <a:sy n="86" d="100"/>
        </p:scale>
        <p:origin x="640" y="200"/>
      </p:cViewPr>
      <p:guideLst>
        <p:guide orient="horz" pos="4032"/>
        <p:guide pos="3840"/>
      </p:guideLst>
    </p:cSldViewPr>
  </p:slideViewPr>
  <p:outlineViewPr>
    <p:cViewPr>
      <p:scale>
        <a:sx n="33" d="100"/>
        <a:sy n="33" d="100"/>
      </p:scale>
      <p:origin x="0" y="-23432"/>
    </p:cViewPr>
  </p:outlineViewPr>
  <p:notesTextViewPr>
    <p:cViewPr>
      <p:scale>
        <a:sx n="120" d="100"/>
        <a:sy n="120" d="100"/>
      </p:scale>
      <p:origin x="0" y="0"/>
    </p:cViewPr>
  </p:notesTextViewPr>
  <p:sorterViewPr>
    <p:cViewPr>
      <p:scale>
        <a:sx n="190" d="100"/>
        <a:sy n="1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EC9AA8-D36D-4F67-9436-A873A3C75372}" type="datetimeFigureOut">
              <a:rPr lang="en-US" smtClean="0"/>
              <a:t>3/10/20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C62FD2-F5A4-4F83-A604-3302715D87F7}" type="slidenum">
              <a:rPr lang="en-US" smtClean="0"/>
              <a:t>‹#›</a:t>
            </a:fld>
            <a:endParaRPr lang="en-US" dirty="0"/>
          </a:p>
        </p:txBody>
      </p:sp>
    </p:spTree>
    <p:extLst>
      <p:ext uri="{BB962C8B-B14F-4D97-AF65-F5344CB8AC3E}">
        <p14:creationId xmlns:p14="http://schemas.microsoft.com/office/powerpoint/2010/main" val="29153383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CFB68-99A2-4E43-A2BE-826EF4AB511B}" type="datetimeFigureOut">
              <a:rPr lang="en-US" smtClean="0"/>
              <a:t>3/10/20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84D52-C5E7-4A5C-9461-BFB19F2E1115}" type="slidenum">
              <a:rPr lang="en-US" smtClean="0"/>
              <a:t>‹#›</a:t>
            </a:fld>
            <a:endParaRPr lang="en-US" dirty="0"/>
          </a:p>
        </p:txBody>
      </p:sp>
    </p:spTree>
    <p:extLst>
      <p:ext uri="{BB962C8B-B14F-4D97-AF65-F5344CB8AC3E}">
        <p14:creationId xmlns:p14="http://schemas.microsoft.com/office/powerpoint/2010/main" val="66940546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Rot="1" noChangeAspect="1" noChangeArrowheads="1" noTextEdit="1"/>
          </p:cNvSpPr>
          <p:nvPr>
            <p:ph type="sldImg"/>
          </p:nvPr>
        </p:nvSpPr>
        <p:spPr>
          <a:xfrm>
            <a:off x="460375" y="720725"/>
            <a:ext cx="6396038" cy="3598863"/>
          </a:xfrm>
          <a:ln/>
        </p:spPr>
      </p:sp>
      <p:sp>
        <p:nvSpPr>
          <p:cNvPr id="4014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endParaRPr lang="en-CA" strike="noStrike" baseline="0" dirty="0">
              <a:latin typeface="Arial" pitchFamily="34" charset="0"/>
              <a:cs typeface="ＭＳ Ｐゴシック" pitchFamily="34" charset="-128"/>
            </a:endParaRPr>
          </a:p>
        </p:txBody>
      </p:sp>
    </p:spTree>
    <p:extLst>
      <p:ext uri="{BB962C8B-B14F-4D97-AF65-F5344CB8AC3E}">
        <p14:creationId xmlns:p14="http://schemas.microsoft.com/office/powerpoint/2010/main" val="2278636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lstStyle/>
          <a:p>
            <a:endParaRPr lang="en-US" strike="noStrike" dirty="0"/>
          </a:p>
        </p:txBody>
      </p:sp>
      <p:sp>
        <p:nvSpPr>
          <p:cNvPr id="4" name="Slide Number Placeholder 3"/>
          <p:cNvSpPr>
            <a:spLocks noGrp="1"/>
          </p:cNvSpPr>
          <p:nvPr>
            <p:ph type="sldNum" sz="quarter" idx="10"/>
          </p:nvPr>
        </p:nvSpPr>
        <p:spPr/>
        <p:txBody>
          <a:bodyPr/>
          <a:lstStyle/>
          <a:p>
            <a:pPr marL="0" marR="0" lvl="0" indent="0" algn="r" defTabSz="965200" rtl="0" eaLnBrk="0" fontAlgn="base" latinLnBrk="0" hangingPunct="0">
              <a:lnSpc>
                <a:spcPct val="100000"/>
              </a:lnSpc>
              <a:spcBef>
                <a:spcPct val="0"/>
              </a:spcBef>
              <a:spcAft>
                <a:spcPct val="0"/>
              </a:spcAft>
              <a:buClrTx/>
              <a:buSzTx/>
              <a:buFontTx/>
              <a:buNone/>
              <a:tabLst/>
              <a:defRPr/>
            </a:pPr>
            <a:fld id="{00712CF3-E26A-4AC6-973D-B772AF83308B}" type="slidenum">
              <a:rPr kumimoji="0" lang="en-US" sz="1200" b="0" i="0" u="none" strike="noStrike" kern="1200" cap="none" spc="0" normalizeH="0" baseline="0" noProof="0" smtClean="0">
                <a:ln>
                  <a:noFill/>
                </a:ln>
                <a:solidFill>
                  <a:prstClr val="black"/>
                </a:solidFill>
                <a:effectLst/>
                <a:uLnTx/>
                <a:uFillTx/>
                <a:latin typeface="Chalkboard"/>
                <a:ea typeface="ＭＳ Ｐゴシック" pitchFamily="34" charset="-128"/>
                <a:cs typeface="+mn-cs"/>
              </a:rPr>
              <a:pPr marL="0" marR="0" lvl="0" indent="0" algn="r" defTabSz="9652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halkboard"/>
              <a:ea typeface="ＭＳ Ｐゴシック" pitchFamily="34" charset="-128"/>
              <a:cs typeface="+mn-cs"/>
            </a:endParaRPr>
          </a:p>
        </p:txBody>
      </p:sp>
    </p:spTree>
    <p:extLst>
      <p:ext uri="{BB962C8B-B14F-4D97-AF65-F5344CB8AC3E}">
        <p14:creationId xmlns:p14="http://schemas.microsoft.com/office/powerpoint/2010/main" val="3027784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8984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1985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3980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042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6159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6496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98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4518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682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7158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1361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9868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7862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2132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7778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3149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0502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7138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3012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9086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7799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1550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0537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1020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0484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Author’s calculations using data from QCEW and Zwick and Mahon (2017). This figure shows the annual coefficients from an event study around the implementation of bonus depreciation following the structure of Equation 2. The dependent variable is Employment in Figure 2A, earnings in Figure 2B, earnings-per-worker in Figure 2C, and a placebo for all outcomes in Figure 2D. The variable of interest is the percent of employment that resides in long duration industries normalized to the inter-quartile range (IQR). See Section III for more discussion regarding the interpretation of the event study results. Figure 2D shows the coefficients from regressions of outcomes on exposure to long duration industries that use more than five times more structures and intellectual property products than equipment in 2001. Structures and intellectual property products are not eligible for bonus depreciation. The set of long duration industries that use relatively little equipment includes the following NAICS codes: 2111, 4821, 5311, 7111, 7112, 7211, 7212, and all of 81. The results of Figure 2D give evidence that structures and land investment are not driving the results. All of the results are robust to the exclusion of the local controls as shown in Figures E3, E4, and E5, as well as the definition of a long-duration industry exposure as shown in Figures E6 and E7. Tables E4, E5, and E6 show the annual coefficients for employment, earnings, and earnings-per-worker, respectively, with additional specifications. Standard errors are clustered at the county level. </a:t>
            </a:r>
            <a:endParaRPr lang="en-US" dirty="0"/>
          </a:p>
          <a:p>
            <a:endParaRPr lang="en-US" dirty="0"/>
          </a:p>
        </p:txBody>
      </p:sp>
    </p:spTree>
    <p:extLst>
      <p:ext uri="{BB962C8B-B14F-4D97-AF65-F5344CB8AC3E}">
        <p14:creationId xmlns:p14="http://schemas.microsoft.com/office/powerpoint/2010/main" val="112729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Author’s calculations using data from QCEW and Zwick and Mahon (2017). This figure shows the annual coefficients from an event study around the implementation of bonus depreciation following the structure of Equation 2. The dependent variable is Employment in Figure 2A, earnings in Figure 2B, earnings-per-worker in Figure 2C, and a placebo for all outcomes in Figure 2D. The variable of interest is the percent of employment that resides in long duration industries normalized to the inter-quartile range (IQR). See Section III for more discussion regarding the interpretation of the event study results. Figure 2D shows the coefficients from regressions of outcomes on exposure to long duration industries that use more than five times more structures and intellectual property products than equipment in 2001. Structures and intellectual property products are not eligible for bonus depreciation. The set of long duration industries that use relatively little equipment includes the following NAICS codes: 2111, 4821, 5311, 7111, 7112, 7211, 7212, and all of 81. The results of Figure 2D give evidence that structures and land investment are not driving the results. All of the results are robust to the exclusion of the local controls as shown in Figures E3, E4, and E5, as well as the definition of a long-duration industry exposure as shown in Figures E6 and E7. Tables E4, E5, and E6 show the annual coefficients for employment, earnings, and earnings-per-worker, respectively, with additional specifications. Standard errors are clustered at the county level. </a:t>
            </a:r>
            <a:endParaRPr lang="en-US" dirty="0"/>
          </a:p>
          <a:p>
            <a:endParaRPr lang="en-US" dirty="0"/>
          </a:p>
        </p:txBody>
      </p:sp>
    </p:spTree>
    <p:extLst>
      <p:ext uri="{BB962C8B-B14F-4D97-AF65-F5344CB8AC3E}">
        <p14:creationId xmlns:p14="http://schemas.microsoft.com/office/powerpoint/2010/main" val="540052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Author’s calculations using data from QCEW and Zwick and Mahon (2017). This figure shows the annual coefficients from an event study around the implementation of bonus depreciation following the structure of Equation 2. The dependent variable is Employment in Figure 2A, earnings in Figure 2B, earnings-per-worker in Figure 2C, and a placebo for all outcomes in Figure 2D. The variable of interest is the percent of employment that resides in long duration industries normalized to the inter-quartile range (IQR). See Section III for more discussion regarding the interpretation of the event study results. Figure 2D shows the coefficients from regressions of outcomes on exposure to long duration industries that use more than five times more structures and intellectual property products than equipment in 2001. Structures and intellectual property products are not eligible for bonus depreciation. The set of long duration industries that use relatively little equipment includes the following NAICS codes: 2111, 4821, 5311, 7111, 7112, 7211, 7212, and all of 81. The results of Figure 2D give evidence that structures and land investment are not driving the results. All of the results are robust to the exclusion of the local controls as shown in Figures E3, E4, and E5, as well as the definition of a long-duration industry exposure as shown in Figures E6 and E7. Tables E4, E5, and E6 show the annual coefficients for employment, earnings, and earnings-per-worker, respectively, with additional specifications. Standard errors are clustered at the county level. </a:t>
            </a:r>
            <a:endParaRPr lang="en-US" dirty="0"/>
          </a:p>
          <a:p>
            <a:endParaRPr lang="en-US" dirty="0"/>
          </a:p>
        </p:txBody>
      </p:sp>
    </p:spTree>
    <p:extLst>
      <p:ext uri="{BB962C8B-B14F-4D97-AF65-F5344CB8AC3E}">
        <p14:creationId xmlns:p14="http://schemas.microsoft.com/office/powerpoint/2010/main" val="3248420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Author’s calculations using data from QCEW and Zwick and Mahon (2017). This figure shows the annual coefficients from an event study around the implementation of bonus depreciation following the structure of Equation 2. The dependent variable is Employment in Figure 2A, earnings in Figure 2B, earnings-per-worker in Figure 2C, and a placebo for all outcomes in Figure 2D. The variable of interest is the percent of employment that resides in long duration industries normalized to the inter-quartile range (IQR). See Section III for more discussion regarding the interpretation of the event study results. Figure 2D shows the coefficients from regressions of outcomes on exposure to long duration industries that use more than five times more structures and intellectual property products than equipment in 2001. Structures and intellectual property products are not eligible for bonus depreciation. The set of long duration industries that use relatively little equipment includes the following NAICS codes: 2111, 4821, 5311, 7111, 7112, 7211, 7212, and all of 81. The results of Figure 2D give evidence that structures and land investment are not driving the results. All of the results are robust to the exclusion of the local controls as shown in Figures E3, E4, and E5, as well as the definition of a long-duration industry exposure as shown in Figures E6 and E7. Tables E4, E5, and E6 show the annual coefficients for employment, earnings, and earnings-per-worker, respectively, with additional specifications. Standard errors are clustered at the county level. </a:t>
            </a:r>
            <a:endParaRPr lang="en-US" dirty="0"/>
          </a:p>
          <a:p>
            <a:endParaRPr lang="en-US" dirty="0"/>
          </a:p>
        </p:txBody>
      </p:sp>
    </p:spTree>
    <p:extLst>
      <p:ext uri="{BB962C8B-B14F-4D97-AF65-F5344CB8AC3E}">
        <p14:creationId xmlns:p14="http://schemas.microsoft.com/office/powerpoint/2010/main" val="3309730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63689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131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5169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4187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31362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1338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4881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725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50206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BC3B3-0FE3-40BF-B5EA-480E29D5DC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8197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269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1317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2021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00654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05004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78502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46403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9401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2389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65800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2158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F5536-7C40-4D79-8D59-3C9CBA8A02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77273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92465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1514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15122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48951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43376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91773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05091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9448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0478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7899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6407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7765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15"/>
            <a:ext cx="10363200" cy="1470025"/>
          </a:xfrm>
        </p:spPr>
        <p:txBody>
          <a:bodyPr>
            <a:normAutofit/>
          </a:bodyPr>
          <a:lstStyle>
            <a:lvl1pPr>
              <a:defRPr lang="en-US" sz="3600" b="1" kern="1200" dirty="0">
                <a:solidFill>
                  <a:srgbClr val="1E2D53"/>
                </a:solidFill>
                <a:latin typeface="cmss10"/>
                <a:ea typeface="cmss10"/>
                <a:cs typeface="Arial" charset="0"/>
              </a:defRPr>
            </a:lvl1pPr>
          </a:lstStyle>
          <a:p>
            <a:r>
              <a:rPr lang="en-US" dirty="0"/>
              <a:t>Click to edit Master title style</a:t>
            </a:r>
          </a:p>
        </p:txBody>
      </p:sp>
      <p:sp>
        <p:nvSpPr>
          <p:cNvPr id="3" name="Subtitle 2"/>
          <p:cNvSpPr>
            <a:spLocks noGrp="1"/>
          </p:cNvSpPr>
          <p:nvPr>
            <p:ph type="subTitle" idx="1"/>
          </p:nvPr>
        </p:nvSpPr>
        <p:spPr>
          <a:xfrm>
            <a:off x="1828800" y="2438400"/>
            <a:ext cx="8534400" cy="17526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36709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020762"/>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09600" y="1447800"/>
            <a:ext cx="10972800" cy="518160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392286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12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3" Type="http://schemas.openxmlformats.org/officeDocument/2006/relationships/tags" Target="../tags/tag1.xml"/><Relationship Id="rId21" Type="http://schemas.openxmlformats.org/officeDocument/2006/relationships/image" Target="../media/image1.emf"/><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 Type="http://schemas.openxmlformats.org/officeDocument/2006/relationships/vmlDrawing" Target="../drawings/vmlDrawing1.vml"/><Relationship Id="rId16" Type="http://schemas.openxmlformats.org/officeDocument/2006/relationships/tags" Target="../tags/tag14.xml"/><Relationship Id="rId20" Type="http://schemas.openxmlformats.org/officeDocument/2006/relationships/oleObject" Target="../embeddings/oleObject1.bin"/><Relationship Id="rId1" Type="http://schemas.openxmlformats.org/officeDocument/2006/relationships/theme" Target="../theme/theme2.xml"/><Relationship Id="rId6" Type="http://schemas.openxmlformats.org/officeDocument/2006/relationships/tags" Target="../tags/tag4.xml"/><Relationship Id="rId11" Type="http://schemas.openxmlformats.org/officeDocument/2006/relationships/tags" Target="../tags/tag9.xml"/><Relationship Id="rId5" Type="http://schemas.openxmlformats.org/officeDocument/2006/relationships/tags" Target="../tags/tag3.xml"/><Relationship Id="rId15" Type="http://schemas.openxmlformats.org/officeDocument/2006/relationships/tags" Target="../tags/tag13.xml"/><Relationship Id="rId10" Type="http://schemas.openxmlformats.org/officeDocument/2006/relationships/tags" Target="../tags/tag8.xml"/><Relationship Id="rId19" Type="http://schemas.openxmlformats.org/officeDocument/2006/relationships/tags" Target="../tags/tag17.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4638"/>
            <a:ext cx="12192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943795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sldNum="0" hdr="0" ftr="0" dt="0"/>
  <p:txStyles>
    <p:titleStyle>
      <a:lvl1pPr algn="ctr" defTabSz="914400" rtl="0" eaLnBrk="1" latinLnBrk="0" hangingPunct="1">
        <a:spcBef>
          <a:spcPct val="0"/>
        </a:spcBef>
        <a:buNone/>
        <a:defRPr sz="3000" b="1" kern="1200">
          <a:solidFill>
            <a:schemeClr val="tx1"/>
          </a:solidFill>
          <a:latin typeface="cmss10"/>
          <a:ea typeface="+mj-ea"/>
          <a:cs typeface="+mj-cs"/>
        </a:defRPr>
      </a:lvl1pPr>
    </p:titleStyle>
    <p:bodyStyle>
      <a:lvl1pPr marL="342900" indent="-342900" algn="l" defTabSz="914400" rtl="0" eaLnBrk="1" latinLnBrk="0" hangingPunct="1">
        <a:spcBef>
          <a:spcPct val="20000"/>
        </a:spcBef>
        <a:buClr>
          <a:schemeClr val="tx2"/>
        </a:buClr>
        <a:buFont typeface="Wingdings" panose="05000000000000000000" pitchFamily="2" charset="2"/>
        <a:buChar char="§"/>
        <a:defRPr sz="2800" kern="1200">
          <a:solidFill>
            <a:schemeClr val="tx1"/>
          </a:solidFill>
          <a:latin typeface="cmss10"/>
          <a:ea typeface="+mn-ea"/>
          <a:cs typeface="+mn-cs"/>
        </a:defRPr>
      </a:lvl1pPr>
      <a:lvl2pPr marL="742950" indent="-285750" algn="l" defTabSz="914400" rtl="0" eaLnBrk="1" latinLnBrk="0" hangingPunct="1">
        <a:spcBef>
          <a:spcPct val="20000"/>
        </a:spcBef>
        <a:buClr>
          <a:schemeClr val="tx2"/>
        </a:buClr>
        <a:buFont typeface="Arial" pitchFamily="34" charset="0"/>
        <a:buChar char="–"/>
        <a:defRPr sz="2400" kern="1200">
          <a:solidFill>
            <a:schemeClr val="tx1"/>
          </a:solidFill>
          <a:latin typeface="cmss1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3"/>
            </p:custDataLst>
          </p:nvPr>
        </p:nvGraphicFramePr>
        <p:xfrm>
          <a:off x="0" y="45"/>
          <a:ext cx="215979" cy="161975"/>
        </p:xfrm>
        <a:graphic>
          <a:graphicData uri="http://schemas.openxmlformats.org/presentationml/2006/ole">
            <mc:AlternateContent xmlns:mc="http://schemas.openxmlformats.org/markup-compatibility/2006">
              <mc:Choice xmlns:v="urn:schemas-microsoft-com:vml" Requires="v">
                <p:oleObj spid="_x0000_s27298" name="think-cell Slide" r:id="rId20" imgW="270" imgH="270" progId="TCLayout.ActiveDocument.1">
                  <p:embed/>
                </p:oleObj>
              </mc:Choice>
              <mc:Fallback>
                <p:oleObj name="think-cell Slide" r:id="rId20" imgW="270" imgH="270" progId="TCLayout.ActiveDocument.1">
                  <p:embed/>
                  <p:pic>
                    <p:nvPicPr>
                      <p:cNvPr id="2" name="Object 1" hidden="1"/>
                      <p:cNvPicPr/>
                      <p:nvPr/>
                    </p:nvPicPr>
                    <p:blipFill>
                      <a:blip r:embed="rId21"/>
                      <a:stretch>
                        <a:fillRect/>
                      </a:stretch>
                    </p:blipFill>
                    <p:spPr>
                      <a:xfrm>
                        <a:off x="0" y="45"/>
                        <a:ext cx="215979" cy="161975"/>
                      </a:xfrm>
                      <a:prstGeom prst="rect">
                        <a:avLst/>
                      </a:prstGeom>
                    </p:spPr>
                  </p:pic>
                </p:oleObj>
              </mc:Fallback>
            </mc:AlternateContent>
          </a:graphicData>
        </a:graphic>
      </p:graphicFrame>
      <p:sp>
        <p:nvSpPr>
          <p:cNvPr id="6" name="Rectangle 5" hidden="1"/>
          <p:cNvSpPr/>
          <p:nvPr>
            <p:custDataLst>
              <p:tags r:id="rId4"/>
            </p:custDataLst>
          </p:nvPr>
        </p:nvSpPr>
        <p:spPr bwMode="auto">
          <a:xfrm>
            <a:off x="0" y="45"/>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00" dirty="0">
              <a:solidFill>
                <a:srgbClr val="000000"/>
              </a:solidFill>
              <a:sym typeface="Arial" panose="020B0604020202020204" pitchFamily="34" charset="0"/>
            </a:endParaRPr>
          </a:p>
        </p:txBody>
      </p:sp>
      <p:sp>
        <p:nvSpPr>
          <p:cNvPr id="19" name="Title Placeholder 2"/>
          <p:cNvSpPr>
            <a:spLocks noGrp="1" noChangeArrowheads="1"/>
          </p:cNvSpPr>
          <p:nvPr>
            <p:ph type="title"/>
          </p:nvPr>
        </p:nvSpPr>
        <p:spPr bwMode="gray">
          <a:xfrm>
            <a:off x="161991" y="234867"/>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dirty="0"/>
          </a:p>
        </p:txBody>
      </p:sp>
      <p:sp>
        <p:nvSpPr>
          <p:cNvPr id="10" name="1. On-page tracker" hidden="1"/>
          <p:cNvSpPr>
            <a:spLocks noChangeArrowheads="1"/>
          </p:cNvSpPr>
          <p:nvPr/>
        </p:nvSpPr>
        <p:spPr bwMode="gray">
          <a:xfrm>
            <a:off x="162045" y="77450"/>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dirty="0">
                <a:solidFill>
                  <a:srgbClr val="808080"/>
                </a:solidFill>
                <a:latin typeface="Arial"/>
              </a:rPr>
              <a:t>Tracker</a:t>
            </a:r>
          </a:p>
        </p:txBody>
      </p:sp>
      <p:sp>
        <p:nvSpPr>
          <p:cNvPr id="11" name="3. Unit of measure" hidden="1"/>
          <p:cNvSpPr txBox="1">
            <a:spLocks noChangeArrowheads="1"/>
          </p:cNvSpPr>
          <p:nvPr/>
        </p:nvSpPr>
        <p:spPr bwMode="gray">
          <a:xfrm>
            <a:off x="161991" y="566283"/>
            <a:ext cx="11725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dirty="0">
                <a:solidFill>
                  <a:srgbClr val="808080"/>
                </a:solidFill>
                <a:latin typeface="Arial"/>
              </a:rPr>
              <a:t>Unit of measure</a:t>
            </a:r>
          </a:p>
        </p:txBody>
      </p:sp>
      <p:grpSp>
        <p:nvGrpSpPr>
          <p:cNvPr id="4" name="Slide Elements" hidden="1"/>
          <p:cNvGrpSpPr/>
          <p:nvPr userDrawn="1"/>
        </p:nvGrpSpPr>
        <p:grpSpPr bwMode="gray">
          <a:xfrm>
            <a:off x="161991" y="6437265"/>
            <a:ext cx="11725484" cy="328819"/>
            <a:chOff x="119063" y="6309110"/>
            <a:chExt cx="8618537" cy="322273"/>
          </a:xfrm>
        </p:grpSpPr>
        <p:sp>
          <p:nvSpPr>
            <p:cNvPr id="13" name="4. Footnote"/>
            <p:cNvSpPr txBox="1">
              <a:spLocks noChangeArrowheads="1"/>
            </p:cNvSpPr>
            <p:nvPr/>
          </p:nvSpPr>
          <p:spPr bwMode="gray">
            <a:xfrm>
              <a:off x="119063" y="6309110"/>
              <a:ext cx="8618537" cy="12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dirty="0">
                  <a:solidFill>
                    <a:srgbClr val="808080"/>
                  </a:solidFill>
                  <a:latin typeface="Arial"/>
                </a:rPr>
                <a:t>1 Footnote</a:t>
              </a:r>
            </a:p>
          </p:txBody>
        </p:sp>
        <p:sp>
          <p:nvSpPr>
            <p:cNvPr id="14" name="5. Source"/>
            <p:cNvSpPr>
              <a:spLocks noChangeArrowheads="1"/>
            </p:cNvSpPr>
            <p:nvPr/>
          </p:nvSpPr>
          <p:spPr bwMode="gray">
            <a:xfrm>
              <a:off x="119063" y="6510723"/>
              <a:ext cx="7200000" cy="12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20084" indent="-620084" defTabSz="910839">
                <a:tabLst>
                  <a:tab pos="641135" algn="l"/>
                </a:tabLst>
              </a:pPr>
              <a:r>
                <a:rPr lang="en-US" sz="800" dirty="0">
                  <a:solidFill>
                    <a:srgbClr val="808080"/>
                  </a:solidFill>
                  <a:latin typeface="Arial"/>
                </a:rPr>
                <a:t>SOURCE: Source</a:t>
              </a:r>
            </a:p>
          </p:txBody>
        </p:sp>
      </p:grpSp>
      <p:sp>
        <p:nvSpPr>
          <p:cNvPr id="3" name="Text Placeholder 2"/>
          <p:cNvSpPr>
            <a:spLocks noGrp="1"/>
          </p:cNvSpPr>
          <p:nvPr>
            <p:ph type="body" idx="1"/>
          </p:nvPr>
        </p:nvSpPr>
        <p:spPr bwMode="gray">
          <a:xfrm>
            <a:off x="1976211" y="1991017"/>
            <a:ext cx="5853024" cy="1154163"/>
          </a:xfrm>
          <a:prstGeom prst="rect">
            <a:avLst/>
          </a:prstGeom>
        </p:spPr>
        <p:txBody>
          <a:bodyPr vert="horz"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n-US" dirty="0"/>
          </a:p>
        </p:txBody>
      </p:sp>
      <p:grpSp>
        <p:nvGrpSpPr>
          <p:cNvPr id="15" name="ACET" hidden="1"/>
          <p:cNvGrpSpPr>
            <a:grpSpLocks/>
          </p:cNvGrpSpPr>
          <p:nvPr/>
        </p:nvGrpSpPr>
        <p:grpSpPr bwMode="gray">
          <a:xfrm>
            <a:off x="1976212" y="1291547"/>
            <a:ext cx="5801189" cy="510220"/>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dirty="0">
                  <a:solidFill>
                    <a:srgbClr val="000000"/>
                  </a:solidFill>
                  <a:latin typeface="Arial"/>
                </a:rPr>
                <a:t>Title</a:t>
              </a:r>
            </a:p>
            <a:p>
              <a:r>
                <a:rPr lang="en-US" sz="1600" dirty="0">
                  <a:solidFill>
                    <a:srgbClr val="808080"/>
                  </a:solidFill>
                  <a:latin typeface="Arial"/>
                </a:rPr>
                <a:t>Unit of measure</a:t>
              </a:r>
            </a:p>
          </p:txBody>
        </p:sp>
      </p:grpSp>
      <p:grpSp>
        <p:nvGrpSpPr>
          <p:cNvPr id="17" name="McKSticker" hidden="1"/>
          <p:cNvGrpSpPr/>
          <p:nvPr/>
        </p:nvGrpSpPr>
        <p:grpSpPr bwMode="gray">
          <a:xfrm>
            <a:off x="11405958" y="291837"/>
            <a:ext cx="481499" cy="160044"/>
            <a:chOff x="8386860" y="285750"/>
            <a:chExt cx="353915" cy="156864"/>
          </a:xfrm>
        </p:grpSpPr>
        <p:sp>
          <p:nvSpPr>
            <p:cNvPr id="20" name="StickerRectangle"/>
            <p:cNvSpPr>
              <a:spLocks noChangeArrowheads="1"/>
            </p:cNvSpPr>
            <p:nvPr/>
          </p:nvSpPr>
          <p:spPr bwMode="gray">
            <a:xfrm>
              <a:off x="8392861" y="285750"/>
              <a:ext cx="347914" cy="1478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10839">
                <a:buClr>
                  <a:srgbClr val="002960"/>
                </a:buClr>
              </a:pPr>
              <a:r>
                <a:rPr lang="en-US" sz="800" dirty="0">
                  <a:solidFill>
                    <a:srgbClr val="808080"/>
                  </a:solidFill>
                  <a:latin typeface="Arial"/>
                </a:rPr>
                <a:t>STICKER</a:t>
              </a:r>
            </a:p>
          </p:txBody>
        </p:sp>
        <p:cxnSp>
          <p:nvCxnSpPr>
            <p:cNvPr id="21" name="AutoShape 31"/>
            <p:cNvCxnSpPr>
              <a:cxnSpLocks noChangeShapeType="1"/>
              <a:stCxn id="20" idx="2"/>
              <a:endCxn id="20" idx="4"/>
            </p:cNvCxnSpPr>
            <p:nvPr/>
          </p:nvCxnSpPr>
          <p:spPr bwMode="gray">
            <a:xfrm>
              <a:off x="8386860" y="285750"/>
              <a:ext cx="0" cy="156864"/>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386860" y="442614"/>
              <a:ext cx="35391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4" name="SlideBottomBar" hidden="1"/>
          <p:cNvSpPr/>
          <p:nvPr userDrawn="1"/>
        </p:nvSpPr>
        <p:spPr>
          <a:xfrm>
            <a:off x="11576464" y="6455863"/>
            <a:ext cx="62200" cy="12634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59" tIns="46639" rIns="93059" bIns="46639" rtlCol="0" anchor="ctr"/>
          <a:lstStyle/>
          <a:p>
            <a:pPr algn="ctr"/>
            <a:endParaRPr lang="en-US" sz="1600" dirty="0">
              <a:solidFill>
                <a:srgbClr val="000000"/>
              </a:solidFill>
            </a:endParaRPr>
          </a:p>
        </p:txBody>
      </p:sp>
      <p:sp>
        <p:nvSpPr>
          <p:cNvPr id="23" name="doc id" hidden="1"/>
          <p:cNvSpPr>
            <a:spLocks noChangeArrowheads="1"/>
          </p:cNvSpPr>
          <p:nvPr userDrawn="1"/>
        </p:nvSpPr>
        <p:spPr bwMode="auto">
          <a:xfrm>
            <a:off x="10995481"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0839"/>
            <a:endParaRPr lang="en-US" sz="800" dirty="0">
              <a:solidFill>
                <a:srgbClr val="808080"/>
              </a:solidFill>
              <a:latin typeface="Arial"/>
            </a:endParaRPr>
          </a:p>
        </p:txBody>
      </p:sp>
      <p:grpSp>
        <p:nvGrpSpPr>
          <p:cNvPr id="26" name="LegendBoxes" hidden="1"/>
          <p:cNvGrpSpPr/>
          <p:nvPr userDrawn="1"/>
        </p:nvGrpSpPr>
        <p:grpSpPr bwMode="gray">
          <a:xfrm>
            <a:off x="10768442" y="285079"/>
            <a:ext cx="855321" cy="1013976"/>
            <a:chOff x="7835905" y="279400"/>
            <a:chExt cx="628684" cy="993790"/>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31" name="Legend1"/>
            <p:cNvSpPr>
              <a:spLocks noChangeArrowheads="1"/>
            </p:cNvSpPr>
            <p:nvPr/>
          </p:nvSpPr>
          <p:spPr bwMode="gray">
            <a:xfrm>
              <a:off x="8089905" y="27940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32" name="Legend2"/>
            <p:cNvSpPr>
              <a:spLocks noChangeArrowheads="1"/>
            </p:cNvSpPr>
            <p:nvPr/>
          </p:nvSpPr>
          <p:spPr bwMode="gray">
            <a:xfrm>
              <a:off x="8089905" y="549275"/>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33" name="Legend3"/>
            <p:cNvSpPr>
              <a:spLocks noChangeArrowheads="1"/>
            </p:cNvSpPr>
            <p:nvPr/>
          </p:nvSpPr>
          <p:spPr bwMode="gray">
            <a:xfrm>
              <a:off x="8089905" y="820738"/>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34" name="Legend4"/>
            <p:cNvSpPr>
              <a:spLocks noChangeArrowheads="1"/>
            </p:cNvSpPr>
            <p:nvPr/>
          </p:nvSpPr>
          <p:spPr bwMode="gray">
            <a:xfrm>
              <a:off x="8089905" y="109220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grpSp>
      <p:grpSp>
        <p:nvGrpSpPr>
          <p:cNvPr id="35" name="LegendLines" hidden="1"/>
          <p:cNvGrpSpPr/>
          <p:nvPr userDrawn="1"/>
        </p:nvGrpSpPr>
        <p:grpSpPr bwMode="gray">
          <a:xfrm>
            <a:off x="10349823" y="285075"/>
            <a:ext cx="1274319" cy="741861"/>
            <a:chOff x="7540629" y="279400"/>
            <a:chExt cx="936659" cy="72709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solidFill>
                  <a:srgbClr val="000000"/>
                </a:solidFill>
                <a:latin typeface="Arial"/>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solidFill>
                  <a:srgbClr val="000000"/>
                </a:solidFill>
                <a:latin typeface="Arial"/>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solidFill>
                  <a:srgbClr val="000000"/>
                </a:solidFill>
                <a:latin typeface="Arial"/>
              </a:endParaRPr>
            </a:p>
          </p:txBody>
        </p:sp>
        <p:sp>
          <p:nvSpPr>
            <p:cNvPr id="39" name="Legend1"/>
            <p:cNvSpPr>
              <a:spLocks noChangeArrowheads="1"/>
            </p:cNvSpPr>
            <p:nvPr/>
          </p:nvSpPr>
          <p:spPr bwMode="gray">
            <a:xfrm>
              <a:off x="8102604" y="27940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40" name="Legend2"/>
            <p:cNvSpPr>
              <a:spLocks noChangeArrowheads="1"/>
            </p:cNvSpPr>
            <p:nvPr/>
          </p:nvSpPr>
          <p:spPr bwMode="gray">
            <a:xfrm>
              <a:off x="8102604" y="54610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41" name="Legend3"/>
            <p:cNvSpPr>
              <a:spLocks noChangeArrowheads="1"/>
            </p:cNvSpPr>
            <p:nvPr/>
          </p:nvSpPr>
          <p:spPr bwMode="gray">
            <a:xfrm>
              <a:off x="8102604" y="825501"/>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grpSp>
      <p:grpSp>
        <p:nvGrpSpPr>
          <p:cNvPr id="42" name="LegendMoons" hidden="1"/>
          <p:cNvGrpSpPr/>
          <p:nvPr userDrawn="1"/>
        </p:nvGrpSpPr>
        <p:grpSpPr bwMode="gray">
          <a:xfrm>
            <a:off x="10677890" y="255924"/>
            <a:ext cx="946032" cy="1333055"/>
            <a:chOff x="7769225" y="250825"/>
            <a:chExt cx="695359" cy="1306516"/>
          </a:xfrm>
        </p:grpSpPr>
        <p:grpSp>
          <p:nvGrpSpPr>
            <p:cNvPr id="43" name="MoonLegend1"/>
            <p:cNvGrpSpPr>
              <a:grpSpLocks noChangeAspect="1"/>
            </p:cNvGrpSpPr>
            <p:nvPr>
              <p:custDataLst>
                <p:tags r:id="rId5"/>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18"/>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62" name="Arc 39"/>
              <p:cNvSpPr>
                <a:spLocks noChangeAspect="1"/>
              </p:cNvSpPr>
              <p:nvPr>
                <p:custDataLst>
                  <p:tags r:id="rId19"/>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grpSp>
          <p:nvGrpSpPr>
            <p:cNvPr id="44" name="MoonLegend2"/>
            <p:cNvGrpSpPr>
              <a:grpSpLocks noChangeAspect="1"/>
            </p:cNvGrpSpPr>
            <p:nvPr>
              <p:custDataLst>
                <p:tags r:id="rId6"/>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16"/>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60" name="Arc 42"/>
              <p:cNvSpPr>
                <a:spLocks noChangeAspect="1"/>
              </p:cNvSpPr>
              <p:nvPr>
                <p:custDataLst>
                  <p:tags r:id="rId17"/>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grpSp>
          <p:nvGrpSpPr>
            <p:cNvPr id="45" name="MoonLegend4"/>
            <p:cNvGrpSpPr>
              <a:grpSpLocks noChangeAspect="1"/>
            </p:cNvGrpSpPr>
            <p:nvPr>
              <p:custDataLst>
                <p:tags r:id="rId7"/>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4"/>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58" name="Arc 48"/>
              <p:cNvSpPr>
                <a:spLocks noChangeAspect="1"/>
              </p:cNvSpPr>
              <p:nvPr>
                <p:custDataLst>
                  <p:tags r:id="rId15"/>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grpSp>
          <p:nvGrpSpPr>
            <p:cNvPr id="46" name="MoonLegend5"/>
            <p:cNvGrpSpPr>
              <a:grpSpLocks noChangeAspect="1"/>
            </p:cNvGrpSpPr>
            <p:nvPr>
              <p:custDataLst>
                <p:tags r:id="rId8"/>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2"/>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56" name="Oval 51"/>
              <p:cNvSpPr>
                <a:spLocks noChangeAspect="1" noChangeArrowheads="1"/>
              </p:cNvSpPr>
              <p:nvPr>
                <p:custDataLst>
                  <p:tags r:id="rId13"/>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grpSp>
          <p:nvGrpSpPr>
            <p:cNvPr id="47" name="MoonLegend3"/>
            <p:cNvGrpSpPr>
              <a:grpSpLocks noChangeAspect="1"/>
            </p:cNvGrpSpPr>
            <p:nvPr>
              <p:custDataLst>
                <p:tags r:id="rId9"/>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0"/>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sp>
            <p:nvSpPr>
              <p:cNvPr id="54" name="Arc 48"/>
              <p:cNvSpPr>
                <a:spLocks noChangeAspect="1"/>
              </p:cNvSpPr>
              <p:nvPr>
                <p:custDataLst>
                  <p:tags r:id="rId11"/>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solidFill>
                    <a:srgbClr val="000000"/>
                  </a:solidFill>
                  <a:latin typeface="Arial"/>
                </a:endParaRPr>
              </a:p>
            </p:txBody>
          </p:sp>
        </p:grpSp>
        <p:sp>
          <p:nvSpPr>
            <p:cNvPr id="48" name="Legend1"/>
            <p:cNvSpPr>
              <a:spLocks noChangeArrowheads="1"/>
            </p:cNvSpPr>
            <p:nvPr/>
          </p:nvSpPr>
          <p:spPr bwMode="gray">
            <a:xfrm>
              <a:off x="8089900" y="263524"/>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49" name="Legend2"/>
            <p:cNvSpPr>
              <a:spLocks noChangeArrowheads="1"/>
            </p:cNvSpPr>
            <p:nvPr/>
          </p:nvSpPr>
          <p:spPr bwMode="gray">
            <a:xfrm>
              <a:off x="8089900" y="538163"/>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50" name="Legend3"/>
            <p:cNvSpPr>
              <a:spLocks noChangeArrowheads="1"/>
            </p:cNvSpPr>
            <p:nvPr/>
          </p:nvSpPr>
          <p:spPr bwMode="gray">
            <a:xfrm>
              <a:off x="8089900" y="812802"/>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51" name="Legend4"/>
            <p:cNvSpPr>
              <a:spLocks noChangeArrowheads="1"/>
            </p:cNvSpPr>
            <p:nvPr/>
          </p:nvSpPr>
          <p:spPr bwMode="gray">
            <a:xfrm>
              <a:off x="8089900" y="1084265"/>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sp>
          <p:nvSpPr>
            <p:cNvPr id="52" name="Legend5"/>
            <p:cNvSpPr>
              <a:spLocks noChangeArrowheads="1"/>
            </p:cNvSpPr>
            <p:nvPr/>
          </p:nvSpPr>
          <p:spPr bwMode="gray">
            <a:xfrm>
              <a:off x="8089900" y="1360490"/>
              <a:ext cx="374684"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0839">
                <a:buClr>
                  <a:srgbClr val="002960"/>
                </a:buClr>
              </a:pPr>
              <a:r>
                <a:rPr lang="en-US" sz="1200" dirty="0">
                  <a:solidFill>
                    <a:srgbClr val="000000"/>
                  </a:solidFill>
                  <a:latin typeface="Arial"/>
                </a:rPr>
                <a:t>Legend</a:t>
              </a:r>
            </a:p>
          </p:txBody>
        </p:sp>
      </p:grpSp>
    </p:spTree>
    <p:extLst>
      <p:ext uri="{BB962C8B-B14F-4D97-AF65-F5344CB8AC3E}">
        <p14:creationId xmlns:p14="http://schemas.microsoft.com/office/powerpoint/2010/main" val="3764541951"/>
      </p:ext>
    </p:extLst>
  </p:cSld>
  <p:clrMap bg1="lt1" tx1="dk1" bg2="lt2" tx2="dk2" accent1="accent1" accent2="accent2" accent3="accent3" accent4="accent4" accent5="accent5" accent6="accent6" hlink="hlink" folHlink="folHlink"/>
  <p:hf sldNum="0" hdr="0" ftr="0" dt="0"/>
  <p:txStyles>
    <p:titleStyle>
      <a:lvl1pPr algn="l" defTabSz="910839" rtl="0" eaLnBrk="1" fontAlgn="base" hangingPunct="1">
        <a:spcBef>
          <a:spcPct val="0"/>
        </a:spcBef>
        <a:spcAft>
          <a:spcPct val="0"/>
        </a:spcAft>
        <a:tabLst>
          <a:tab pos="274561" algn="l"/>
        </a:tabLst>
        <a:defRPr sz="2000" b="0" baseline="0">
          <a:solidFill>
            <a:schemeClr val="tx2"/>
          </a:solidFill>
          <a:latin typeface="+mj-lt"/>
          <a:ea typeface="+mj-ea"/>
          <a:cs typeface="+mj-cs"/>
        </a:defRPr>
      </a:lvl1pPr>
      <a:lvl2pPr algn="l" defTabSz="910839" rtl="0" eaLnBrk="1" fontAlgn="base" hangingPunct="1">
        <a:spcBef>
          <a:spcPct val="0"/>
        </a:spcBef>
        <a:spcAft>
          <a:spcPct val="0"/>
        </a:spcAft>
        <a:defRPr sz="1867" b="1">
          <a:solidFill>
            <a:schemeClr val="tx2"/>
          </a:solidFill>
          <a:latin typeface="Arial" charset="0"/>
        </a:defRPr>
      </a:lvl2pPr>
      <a:lvl3pPr algn="l" defTabSz="910839" rtl="0" eaLnBrk="1" fontAlgn="base" hangingPunct="1">
        <a:spcBef>
          <a:spcPct val="0"/>
        </a:spcBef>
        <a:spcAft>
          <a:spcPct val="0"/>
        </a:spcAft>
        <a:defRPr sz="1867" b="1">
          <a:solidFill>
            <a:schemeClr val="tx2"/>
          </a:solidFill>
          <a:latin typeface="Arial" charset="0"/>
        </a:defRPr>
      </a:lvl3pPr>
      <a:lvl4pPr algn="l" defTabSz="910839" rtl="0" eaLnBrk="1" fontAlgn="base" hangingPunct="1">
        <a:spcBef>
          <a:spcPct val="0"/>
        </a:spcBef>
        <a:spcAft>
          <a:spcPct val="0"/>
        </a:spcAft>
        <a:defRPr sz="1867" b="1">
          <a:solidFill>
            <a:schemeClr val="tx2"/>
          </a:solidFill>
          <a:latin typeface="Arial" charset="0"/>
        </a:defRPr>
      </a:lvl4pPr>
      <a:lvl5pPr algn="l" defTabSz="910839" rtl="0" eaLnBrk="1" fontAlgn="base" hangingPunct="1">
        <a:spcBef>
          <a:spcPct val="0"/>
        </a:spcBef>
        <a:spcAft>
          <a:spcPct val="0"/>
        </a:spcAft>
        <a:defRPr sz="1867" b="1">
          <a:solidFill>
            <a:schemeClr val="tx2"/>
          </a:solidFill>
          <a:latin typeface="Arial" charset="0"/>
        </a:defRPr>
      </a:lvl5pPr>
      <a:lvl6pPr marL="465063" algn="l" defTabSz="910839" rtl="0" eaLnBrk="1" fontAlgn="base" hangingPunct="1">
        <a:spcBef>
          <a:spcPct val="0"/>
        </a:spcBef>
        <a:spcAft>
          <a:spcPct val="0"/>
        </a:spcAft>
        <a:defRPr sz="1867" b="1">
          <a:solidFill>
            <a:schemeClr val="tx2"/>
          </a:solidFill>
          <a:latin typeface="Arial" charset="0"/>
        </a:defRPr>
      </a:lvl6pPr>
      <a:lvl7pPr marL="930127" algn="l" defTabSz="910839" rtl="0" eaLnBrk="1" fontAlgn="base" hangingPunct="1">
        <a:spcBef>
          <a:spcPct val="0"/>
        </a:spcBef>
        <a:spcAft>
          <a:spcPct val="0"/>
        </a:spcAft>
        <a:defRPr sz="1867" b="1">
          <a:solidFill>
            <a:schemeClr val="tx2"/>
          </a:solidFill>
          <a:latin typeface="Arial" charset="0"/>
        </a:defRPr>
      </a:lvl7pPr>
      <a:lvl8pPr marL="1395333" algn="l" defTabSz="910839" rtl="0" eaLnBrk="1" fontAlgn="base" hangingPunct="1">
        <a:spcBef>
          <a:spcPct val="0"/>
        </a:spcBef>
        <a:spcAft>
          <a:spcPct val="0"/>
        </a:spcAft>
        <a:defRPr sz="1867" b="1">
          <a:solidFill>
            <a:schemeClr val="tx2"/>
          </a:solidFill>
          <a:latin typeface="Arial" charset="0"/>
        </a:defRPr>
      </a:lvl8pPr>
      <a:lvl9pPr marL="1860397" algn="l" defTabSz="910839" rtl="0" eaLnBrk="1" fontAlgn="base" hangingPunct="1">
        <a:spcBef>
          <a:spcPct val="0"/>
        </a:spcBef>
        <a:spcAft>
          <a:spcPct val="0"/>
        </a:spcAft>
        <a:defRPr sz="1867" b="1">
          <a:solidFill>
            <a:schemeClr val="tx2"/>
          </a:solidFill>
          <a:latin typeface="Arial" charset="0"/>
        </a:defRPr>
      </a:lvl9pPr>
    </p:titleStyle>
    <p:bodyStyle>
      <a:lvl1pPr marL="0" indent="0" algn="l" defTabSz="910839" rtl="0" eaLnBrk="1" fontAlgn="base" hangingPunct="1">
        <a:spcBef>
          <a:spcPct val="0"/>
        </a:spcBef>
        <a:spcAft>
          <a:spcPct val="0"/>
        </a:spcAft>
        <a:buClr>
          <a:schemeClr val="tx2"/>
        </a:buClr>
        <a:buSzPct val="100000"/>
        <a:defRPr sz="1467" baseline="0">
          <a:solidFill>
            <a:schemeClr val="tx1"/>
          </a:solidFill>
          <a:latin typeface="+mn-lt"/>
          <a:ea typeface="+mn-ea"/>
          <a:cs typeface="+mn-cs"/>
        </a:defRPr>
      </a:lvl1pPr>
      <a:lvl2pPr marL="197122" indent="-195506" algn="l" defTabSz="910839" rtl="0" eaLnBrk="1" fontAlgn="base" hangingPunct="1">
        <a:spcBef>
          <a:spcPct val="0"/>
        </a:spcBef>
        <a:spcAft>
          <a:spcPct val="0"/>
        </a:spcAft>
        <a:buClr>
          <a:schemeClr val="tx2"/>
        </a:buClr>
        <a:buSzPct val="125000"/>
        <a:buFont typeface="Arial" charset="0"/>
        <a:buChar char="▪"/>
        <a:defRPr sz="1467" baseline="0">
          <a:solidFill>
            <a:schemeClr val="tx1"/>
          </a:solidFill>
          <a:latin typeface="+mn-lt"/>
        </a:defRPr>
      </a:lvl2pPr>
      <a:lvl3pPr marL="465063" indent="-266465" algn="l" defTabSz="910839" rtl="0" eaLnBrk="1" fontAlgn="base" hangingPunct="1">
        <a:spcBef>
          <a:spcPct val="0"/>
        </a:spcBef>
        <a:spcAft>
          <a:spcPct val="0"/>
        </a:spcAft>
        <a:buClr>
          <a:schemeClr val="tx2"/>
        </a:buClr>
        <a:buSzPct val="120000"/>
        <a:buFont typeface="Arial" charset="0"/>
        <a:buChar char="–"/>
        <a:defRPr sz="1467" baseline="0">
          <a:solidFill>
            <a:schemeClr val="tx1"/>
          </a:solidFill>
          <a:latin typeface="+mn-lt"/>
        </a:defRPr>
      </a:lvl3pPr>
      <a:lvl4pPr marL="624943" indent="-158260" algn="l" defTabSz="910839" rtl="0" eaLnBrk="1" fontAlgn="base" hangingPunct="1">
        <a:spcBef>
          <a:spcPct val="0"/>
        </a:spcBef>
        <a:spcAft>
          <a:spcPct val="0"/>
        </a:spcAft>
        <a:buClr>
          <a:schemeClr val="tx2"/>
        </a:buClr>
        <a:buSzPct val="120000"/>
        <a:buFont typeface="Arial" charset="0"/>
        <a:buChar char="▫"/>
        <a:defRPr sz="1467" baseline="0">
          <a:solidFill>
            <a:schemeClr val="tx1"/>
          </a:solidFill>
          <a:latin typeface="+mn-lt"/>
        </a:defRPr>
      </a:lvl4pPr>
      <a:lvl5pPr marL="762813" indent="-132351" algn="l" defTabSz="910839" rtl="0" eaLnBrk="1" fontAlgn="base" hangingPunct="1">
        <a:spcBef>
          <a:spcPct val="0"/>
        </a:spcBef>
        <a:spcAft>
          <a:spcPct val="0"/>
        </a:spcAft>
        <a:buClr>
          <a:schemeClr val="tx2"/>
        </a:buClr>
        <a:buSzPct val="89000"/>
        <a:buFont typeface="Arial" charset="0"/>
        <a:buChar char="-"/>
        <a:defRPr sz="1467" baseline="0">
          <a:solidFill>
            <a:schemeClr val="tx1"/>
          </a:solidFill>
          <a:latin typeface="+mn-lt"/>
        </a:defRPr>
      </a:lvl5pPr>
      <a:lvl6pPr marL="762813" indent="-132351" algn="l" defTabSz="91083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2813" indent="-132351" algn="l" defTabSz="91083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2813" indent="-132351" algn="l" defTabSz="91083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2813" indent="-132351" algn="l" defTabSz="91083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0127" rtl="0" eaLnBrk="1" latinLnBrk="0" hangingPunct="1">
        <a:defRPr sz="1867" kern="1200">
          <a:solidFill>
            <a:schemeClr val="tx1"/>
          </a:solidFill>
          <a:latin typeface="+mn-lt"/>
          <a:ea typeface="+mn-ea"/>
          <a:cs typeface="+mn-cs"/>
        </a:defRPr>
      </a:lvl1pPr>
      <a:lvl2pPr marL="465063" algn="l" defTabSz="930127" rtl="0" eaLnBrk="1" latinLnBrk="0" hangingPunct="1">
        <a:defRPr sz="1867" kern="1200">
          <a:solidFill>
            <a:schemeClr val="tx1"/>
          </a:solidFill>
          <a:latin typeface="+mn-lt"/>
          <a:ea typeface="+mn-ea"/>
          <a:cs typeface="+mn-cs"/>
        </a:defRPr>
      </a:lvl2pPr>
      <a:lvl3pPr marL="930127" algn="l" defTabSz="930127" rtl="0" eaLnBrk="1" latinLnBrk="0" hangingPunct="1">
        <a:defRPr sz="1867" kern="1200">
          <a:solidFill>
            <a:schemeClr val="tx1"/>
          </a:solidFill>
          <a:latin typeface="+mn-lt"/>
          <a:ea typeface="+mn-ea"/>
          <a:cs typeface="+mn-cs"/>
        </a:defRPr>
      </a:lvl3pPr>
      <a:lvl4pPr marL="1395333" algn="l" defTabSz="930127" rtl="0" eaLnBrk="1" latinLnBrk="0" hangingPunct="1">
        <a:defRPr sz="1867" kern="1200">
          <a:solidFill>
            <a:schemeClr val="tx1"/>
          </a:solidFill>
          <a:latin typeface="+mn-lt"/>
          <a:ea typeface="+mn-ea"/>
          <a:cs typeface="+mn-cs"/>
        </a:defRPr>
      </a:lvl4pPr>
      <a:lvl5pPr marL="1860397" algn="l" defTabSz="930127" rtl="0" eaLnBrk="1" latinLnBrk="0" hangingPunct="1">
        <a:defRPr sz="1867" kern="1200">
          <a:solidFill>
            <a:schemeClr val="tx1"/>
          </a:solidFill>
          <a:latin typeface="+mn-lt"/>
          <a:ea typeface="+mn-ea"/>
          <a:cs typeface="+mn-cs"/>
        </a:defRPr>
      </a:lvl5pPr>
      <a:lvl6pPr marL="2325533" algn="l" defTabSz="930127" rtl="0" eaLnBrk="1" latinLnBrk="0" hangingPunct="1">
        <a:defRPr sz="1867" kern="1200">
          <a:solidFill>
            <a:schemeClr val="tx1"/>
          </a:solidFill>
          <a:latin typeface="+mn-lt"/>
          <a:ea typeface="+mn-ea"/>
          <a:cs typeface="+mn-cs"/>
        </a:defRPr>
      </a:lvl6pPr>
      <a:lvl7pPr marL="2790618" algn="l" defTabSz="930127" rtl="0" eaLnBrk="1" latinLnBrk="0" hangingPunct="1">
        <a:defRPr sz="1867" kern="1200">
          <a:solidFill>
            <a:schemeClr val="tx1"/>
          </a:solidFill>
          <a:latin typeface="+mn-lt"/>
          <a:ea typeface="+mn-ea"/>
          <a:cs typeface="+mn-cs"/>
        </a:defRPr>
      </a:lvl7pPr>
      <a:lvl8pPr marL="3255729" algn="l" defTabSz="930127" rtl="0" eaLnBrk="1" latinLnBrk="0" hangingPunct="1">
        <a:defRPr sz="1867" kern="1200">
          <a:solidFill>
            <a:schemeClr val="tx1"/>
          </a:solidFill>
          <a:latin typeface="+mn-lt"/>
          <a:ea typeface="+mn-ea"/>
          <a:cs typeface="+mn-cs"/>
        </a:defRPr>
      </a:lvl8pPr>
      <a:lvl9pPr marL="3720874" algn="l" defTabSz="930127"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scholar.princeton.edu/zidar/classes/mit-14472-graduate-public-economics-ii-guest-lectures-spatial-public-finance"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www.nber.org/papers/w1965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scholar.princeton.edu/zidar/classes/mit-14472-graduate-public-economics-ii-guest-lectures-spatial-public-financ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cholar.princeton.edu/sites/default/files/zidar/files/slides_jep_20200103.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ml.berkeley.edu/~moretti/handbook.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ericohrn.sites.grinnell.edu/files/local_bonus/GOSS_BONUS.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eb.stanford.edu/~diamondr/LIHTC_spillovers.pdf"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dfs.semanticscholar.org/9e14/0a9da6c5b76fc6cc4491a6f92490a61f4628.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hyperlink" Target="https://www-journals-uchicago-edu.ezp-prod1.hul.harvard.edu/doi/abs/10.1086/695468"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papers.ssrn.com/sol3/papers.cfm?abstract_id=3421581"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hyperlink" Target="https://eml.berkeley.edu/~yagan/Hysteresis.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jamanetwork.com/journals/jama/fullarticle/251356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1981200" y="2170863"/>
            <a:ext cx="8305800"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000" dirty="0">
              <a:solidFill>
                <a:prstClr val="white"/>
              </a:solidFill>
              <a:ea typeface="ＭＳ Ｐゴシック" pitchFamily="34" charset="-128"/>
            </a:endParaRPr>
          </a:p>
        </p:txBody>
      </p:sp>
      <p:sp>
        <p:nvSpPr>
          <p:cNvPr id="4" name="Rectangle 2"/>
          <p:cNvSpPr txBox="1">
            <a:spLocks noChangeArrowheads="1"/>
          </p:cNvSpPr>
          <p:nvPr/>
        </p:nvSpPr>
        <p:spPr>
          <a:xfrm>
            <a:off x="1981200" y="2170863"/>
            <a:ext cx="8305800" cy="685800"/>
          </a:xfrm>
          <a:prstGeom prst="rect">
            <a:avLst/>
          </a:prstGeom>
        </p:spPr>
        <p:txBody>
          <a:bodyPr vert="horz" lIns="91404" tIns="45718" rIns="91404"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000" dirty="0">
              <a:solidFill>
                <a:prstClr val="white"/>
              </a:solidFill>
              <a:ea typeface="ＭＳ Ｐゴシック" pitchFamily="34" charset="-128"/>
            </a:endParaRPr>
          </a:p>
        </p:txBody>
      </p:sp>
      <p:sp>
        <p:nvSpPr>
          <p:cNvPr id="5" name="Rectangle 4"/>
          <p:cNvSpPr/>
          <p:nvPr/>
        </p:nvSpPr>
        <p:spPr>
          <a:xfrm>
            <a:off x="0" y="196190"/>
            <a:ext cx="12192000" cy="6093972"/>
          </a:xfrm>
          <a:prstGeom prst="rect">
            <a:avLst/>
          </a:prstGeom>
          <a:effectLst/>
        </p:spPr>
        <p:txBody>
          <a:bodyPr wrap="square" lIns="91404" tIns="45718" rIns="91404" bIns="45718">
            <a:spAutoFit/>
          </a:bodyPr>
          <a:lstStyle/>
          <a:p>
            <a:pPr algn="ctr"/>
            <a:endParaRPr lang="en-US" sz="4000" b="1" dirty="0">
              <a:solidFill>
                <a:srgbClr val="002060"/>
              </a:solidFill>
              <a:ea typeface="ＭＳ Ｐゴシック" pitchFamily="34" charset="-128"/>
            </a:endParaRPr>
          </a:p>
          <a:p>
            <a:pPr algn="ctr"/>
            <a:r>
              <a:rPr lang="en-US" sz="4000" b="1" dirty="0">
                <a:solidFill>
                  <a:srgbClr val="002060"/>
                </a:solidFill>
                <a:ea typeface="ＭＳ Ｐゴシック" pitchFamily="34" charset="-128"/>
              </a:rPr>
              <a:t>Public Economics (2450B)</a:t>
            </a:r>
          </a:p>
          <a:p>
            <a:pPr algn="ctr"/>
            <a:endParaRPr lang="en-US" sz="4000" b="1" dirty="0">
              <a:solidFill>
                <a:srgbClr val="002060"/>
              </a:solidFill>
              <a:ea typeface="ＭＳ Ｐゴシック" pitchFamily="34" charset="-128"/>
            </a:endParaRPr>
          </a:p>
          <a:p>
            <a:pPr algn="ctr"/>
            <a:r>
              <a:rPr lang="en-US" sz="4000" b="1" dirty="0">
                <a:solidFill>
                  <a:srgbClr val="002060"/>
                </a:solidFill>
                <a:ea typeface="ＭＳ Ｐゴシック" pitchFamily="34" charset="-128"/>
              </a:rPr>
              <a:t>Topic 6: Place-Based Policy</a:t>
            </a:r>
          </a:p>
          <a:p>
            <a:pPr algn="ctr"/>
            <a:endParaRPr lang="en-US" sz="4000" dirty="0">
              <a:solidFill>
                <a:srgbClr val="002060"/>
              </a:solidFill>
              <a:ea typeface="ＭＳ Ｐゴシック" pitchFamily="34" charset="-128"/>
            </a:endParaRPr>
          </a:p>
          <a:p>
            <a:pPr algn="ctr"/>
            <a:endParaRPr lang="en-US" sz="2300" dirty="0">
              <a:solidFill>
                <a:prstClr val="black"/>
              </a:solidFill>
              <a:ea typeface="ＭＳ Ｐゴシック" pitchFamily="34" charset="-128"/>
            </a:endParaRPr>
          </a:p>
          <a:p>
            <a:pPr algn="ctr"/>
            <a:endParaRPr lang="en-US" sz="2300" dirty="0">
              <a:solidFill>
                <a:prstClr val="black"/>
              </a:solidFill>
              <a:ea typeface="ＭＳ Ｐゴシック" pitchFamily="34" charset="-128"/>
            </a:endParaRPr>
          </a:p>
          <a:p>
            <a:pPr algn="ctr"/>
            <a:r>
              <a:rPr lang="en-US" sz="2300" dirty="0">
                <a:solidFill>
                  <a:prstClr val="black"/>
                </a:solidFill>
                <a:ea typeface="ＭＳ Ｐゴシック" pitchFamily="34" charset="-128"/>
              </a:rPr>
              <a:t>Nathaniel Hendren*</a:t>
            </a:r>
          </a:p>
          <a:p>
            <a:pPr algn="ctr"/>
            <a:endParaRPr lang="en-US" sz="2300" dirty="0">
              <a:solidFill>
                <a:prstClr val="black"/>
              </a:solidFill>
              <a:ea typeface="ＭＳ Ｐゴシック" pitchFamily="34" charset="-128"/>
            </a:endParaRPr>
          </a:p>
          <a:p>
            <a:pPr algn="ctr"/>
            <a:r>
              <a:rPr lang="en-US" sz="2300" dirty="0">
                <a:solidFill>
                  <a:prstClr val="black"/>
                </a:solidFill>
                <a:ea typeface="ＭＳ Ｐゴシック" pitchFamily="34" charset="-128"/>
              </a:rPr>
              <a:t>Spring, 2020</a:t>
            </a:r>
          </a:p>
          <a:p>
            <a:pPr algn="ctr"/>
            <a:endParaRPr lang="en-US" sz="1500" b="1" dirty="0">
              <a:solidFill>
                <a:srgbClr val="FF0000"/>
              </a:solidFill>
            </a:endParaRPr>
          </a:p>
          <a:p>
            <a:pPr algn="just"/>
            <a:endParaRPr lang="en-US" sz="1500" i="1" dirty="0">
              <a:solidFill>
                <a:prstClr val="black"/>
              </a:solidFill>
            </a:endParaRPr>
          </a:p>
          <a:p>
            <a:pPr algn="just"/>
            <a:endParaRPr lang="en-US" sz="1500" i="1" dirty="0">
              <a:solidFill>
                <a:prstClr val="black"/>
              </a:solidFill>
            </a:endParaRPr>
          </a:p>
          <a:p>
            <a:pPr algn="just"/>
            <a:endParaRPr lang="en-US" sz="1500" i="1" dirty="0">
              <a:solidFill>
                <a:prstClr val="black"/>
              </a:solidFill>
            </a:endParaRPr>
          </a:p>
          <a:p>
            <a:pPr algn="just"/>
            <a:endParaRPr lang="en-US" sz="1500" dirty="0">
              <a:solidFill>
                <a:srgbClr val="002060"/>
              </a:solidFill>
              <a:ea typeface="ＭＳ Ｐゴシック" pitchFamily="34" charset="-128"/>
            </a:endParaRPr>
          </a:p>
        </p:txBody>
      </p:sp>
      <p:sp>
        <p:nvSpPr>
          <p:cNvPr id="2" name="TextBox 1">
            <a:extLst>
              <a:ext uri="{FF2B5EF4-FFF2-40B4-BE49-F238E27FC236}">
                <a16:creationId xmlns:a16="http://schemas.microsoft.com/office/drawing/2014/main" id="{45899B81-1B4C-8848-86BE-C0B5273D5DC4}"/>
              </a:ext>
            </a:extLst>
          </p:cNvPr>
          <p:cNvSpPr txBox="1"/>
          <p:nvPr/>
        </p:nvSpPr>
        <p:spPr>
          <a:xfrm>
            <a:off x="-1" y="6211669"/>
            <a:ext cx="8023123" cy="646331"/>
          </a:xfrm>
          <a:prstGeom prst="rect">
            <a:avLst/>
          </a:prstGeom>
          <a:noFill/>
        </p:spPr>
        <p:txBody>
          <a:bodyPr wrap="square" rtlCol="0">
            <a:spAutoFit/>
          </a:bodyPr>
          <a:lstStyle/>
          <a:p>
            <a:r>
              <a:rPr lang="en-US" dirty="0"/>
              <a:t>*Much of these slides are based on wonderful </a:t>
            </a:r>
            <a:r>
              <a:rPr lang="en-US" dirty="0">
                <a:hlinkClick r:id="rId3"/>
              </a:rPr>
              <a:t>lectures</a:t>
            </a:r>
            <a:r>
              <a:rPr lang="en-US" dirty="0"/>
              <a:t> prepared by Owen </a:t>
            </a:r>
            <a:r>
              <a:rPr lang="en-US" dirty="0" err="1"/>
              <a:t>Zidar</a:t>
            </a:r>
            <a:r>
              <a:rPr lang="en-US" dirty="0"/>
              <a:t>, which are in turn based on lectures from Pat Kline and Juan Carlos </a:t>
            </a:r>
            <a:r>
              <a:rPr lang="en-US" dirty="0" err="1"/>
              <a:t>Suarrez</a:t>
            </a:r>
            <a:r>
              <a:rPr lang="en-US" dirty="0"/>
              <a:t> Serrato.</a:t>
            </a:r>
          </a:p>
        </p:txBody>
      </p:sp>
    </p:spTree>
    <p:extLst>
      <p:ext uri="{BB962C8B-B14F-4D97-AF65-F5344CB8AC3E}">
        <p14:creationId xmlns:p14="http://schemas.microsoft.com/office/powerpoint/2010/main" val="3836569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6F2FC5-AA62-4FE1-88B4-B7657AD7CD6F}"/>
              </a:ext>
            </a:extLst>
          </p:cNvPr>
          <p:cNvPicPr>
            <a:picLocks noChangeAspect="1"/>
          </p:cNvPicPr>
          <p:nvPr/>
        </p:nvPicPr>
        <p:blipFill>
          <a:blip r:embed="rId3"/>
          <a:stretch>
            <a:fillRect/>
          </a:stretch>
        </p:blipFill>
        <p:spPr>
          <a:xfrm>
            <a:off x="1016000" y="685800"/>
            <a:ext cx="9457877" cy="5835531"/>
          </a:xfrm>
          <a:prstGeom prst="rect">
            <a:avLst/>
          </a:prstGeom>
        </p:spPr>
      </p:pic>
      <p:sp>
        <p:nvSpPr>
          <p:cNvPr id="29" name="TextBox 28"/>
          <p:cNvSpPr txBox="1"/>
          <p:nvPr/>
        </p:nvSpPr>
        <p:spPr>
          <a:xfrm>
            <a:off x="31959" y="6398093"/>
            <a:ext cx="8839200" cy="430867"/>
          </a:xfrm>
          <a:prstGeom prst="rect">
            <a:avLst/>
          </a:prstGeom>
          <a:noFill/>
        </p:spPr>
        <p:txBody>
          <a:bodyPr wrap="square" lIns="91034" tIns="45710" rIns="91034" bIns="45710" rtlCol="0">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Lucida Sans" panose="020B0602030504020204" pitchFamily="34" charset="0"/>
                <a:ea typeface="Lato" panose="020F0502020204030203" pitchFamily="34" charset="0"/>
                <a:cs typeface="Arial" pitchFamily="34" charset="0"/>
              </a:rPr>
              <a:t>Note: Blue = More Upward Mobility, Red = Less Upward Mobility</a:t>
            </a:r>
          </a:p>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Lucida Sans" panose="020B0602030504020204" pitchFamily="34" charset="0"/>
                <a:ea typeface="Lato" panose="020F0502020204030203" pitchFamily="34" charset="0"/>
                <a:cs typeface="Arial" pitchFamily="34" charset="0"/>
              </a:rPr>
              <a:t>Source: Chetty, Friedman, Hendren, Jones, Porter 2018</a:t>
            </a:r>
          </a:p>
        </p:txBody>
      </p:sp>
      <p:sp>
        <p:nvSpPr>
          <p:cNvPr id="7" name="Oval 6"/>
          <p:cNvSpPr>
            <a:spLocks noChangeAspect="1"/>
          </p:cNvSpPr>
          <p:nvPr/>
        </p:nvSpPr>
        <p:spPr>
          <a:xfrm>
            <a:off x="9010207" y="3038561"/>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sp>
        <p:nvSpPr>
          <p:cNvPr id="11" name="Oval 10"/>
          <p:cNvSpPr>
            <a:spLocks noChangeAspect="1"/>
          </p:cNvSpPr>
          <p:nvPr/>
        </p:nvSpPr>
        <p:spPr>
          <a:xfrm>
            <a:off x="8590331" y="3943212"/>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sp>
        <p:nvSpPr>
          <p:cNvPr id="13" name="Oval 12"/>
          <p:cNvSpPr>
            <a:spLocks noChangeAspect="1"/>
          </p:cNvSpPr>
          <p:nvPr/>
        </p:nvSpPr>
        <p:spPr>
          <a:xfrm>
            <a:off x="3533023" y="2685489"/>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sp>
        <p:nvSpPr>
          <p:cNvPr id="15" name="Oval 14"/>
          <p:cNvSpPr>
            <a:spLocks noChangeAspect="1"/>
          </p:cNvSpPr>
          <p:nvPr/>
        </p:nvSpPr>
        <p:spPr>
          <a:xfrm>
            <a:off x="2379614" y="917558"/>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sp>
        <p:nvSpPr>
          <p:cNvPr id="23" name="Oval 22"/>
          <p:cNvSpPr>
            <a:spLocks noChangeAspect="1"/>
          </p:cNvSpPr>
          <p:nvPr/>
        </p:nvSpPr>
        <p:spPr>
          <a:xfrm>
            <a:off x="1779279" y="3048449"/>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cxnSp>
        <p:nvCxnSpPr>
          <p:cNvPr id="27" name="Straight Arrow Connector 26"/>
          <p:cNvCxnSpPr/>
          <p:nvPr/>
        </p:nvCxnSpPr>
        <p:spPr>
          <a:xfrm flipH="1">
            <a:off x="3645342" y="1343184"/>
            <a:ext cx="1942735" cy="13422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Oval 27"/>
          <p:cNvSpPr>
            <a:spLocks noChangeAspect="1"/>
          </p:cNvSpPr>
          <p:nvPr/>
        </p:nvSpPr>
        <p:spPr>
          <a:xfrm>
            <a:off x="8115927" y="2724182"/>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44" tIns="45710" rIns="9104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cxnSp>
        <p:nvCxnSpPr>
          <p:cNvPr id="30" name="Straight Arrow Connector 29"/>
          <p:cNvCxnSpPr>
            <a:cxnSpLocks/>
          </p:cNvCxnSpPr>
          <p:nvPr/>
        </p:nvCxnSpPr>
        <p:spPr>
          <a:xfrm flipH="1">
            <a:off x="7988544" y="1756106"/>
            <a:ext cx="127383" cy="13169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Oval 32"/>
          <p:cNvSpPr>
            <a:spLocks noChangeAspect="1"/>
          </p:cNvSpPr>
          <p:nvPr/>
        </p:nvSpPr>
        <p:spPr>
          <a:xfrm>
            <a:off x="2255751" y="3963048"/>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sp>
        <p:nvSpPr>
          <p:cNvPr id="35" name="Oval 34">
            <a:extLst>
              <a:ext uri="{FF2B5EF4-FFF2-40B4-BE49-F238E27FC236}">
                <a16:creationId xmlns:a16="http://schemas.microsoft.com/office/drawing/2014/main" id="{C4763E7C-5605-4077-B57A-07D6E78AA69D}"/>
              </a:ext>
            </a:extLst>
          </p:cNvPr>
          <p:cNvSpPr>
            <a:spLocks noChangeAspect="1"/>
          </p:cNvSpPr>
          <p:nvPr/>
        </p:nvSpPr>
        <p:spPr>
          <a:xfrm>
            <a:off x="9404127" y="2514646"/>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44" tIns="45710" rIns="9104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sp>
        <p:nvSpPr>
          <p:cNvPr id="34" name="Oval 33">
            <a:extLst>
              <a:ext uri="{FF2B5EF4-FFF2-40B4-BE49-F238E27FC236}">
                <a16:creationId xmlns:a16="http://schemas.microsoft.com/office/drawing/2014/main" id="{4078ACD9-F993-4B7F-9B11-BDDB98D3301C}"/>
              </a:ext>
            </a:extLst>
          </p:cNvPr>
          <p:cNvSpPr>
            <a:spLocks noChangeAspect="1"/>
          </p:cNvSpPr>
          <p:nvPr/>
        </p:nvSpPr>
        <p:spPr>
          <a:xfrm>
            <a:off x="6762527" y="2594401"/>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34" tIns="45710" rIns="9103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cxnSp>
        <p:nvCxnSpPr>
          <p:cNvPr id="39" name="Straight Arrow Connector 38">
            <a:extLst>
              <a:ext uri="{FF2B5EF4-FFF2-40B4-BE49-F238E27FC236}">
                <a16:creationId xmlns:a16="http://schemas.microsoft.com/office/drawing/2014/main" id="{A52D4A0F-D03A-4DC0-B41A-2B6CDBB36463}"/>
              </a:ext>
            </a:extLst>
          </p:cNvPr>
          <p:cNvCxnSpPr>
            <a:cxnSpLocks/>
          </p:cNvCxnSpPr>
          <p:nvPr/>
        </p:nvCxnSpPr>
        <p:spPr>
          <a:xfrm flipH="1">
            <a:off x="6939646" y="1497819"/>
            <a:ext cx="346774" cy="1040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9083366" y="4461385"/>
            <a:ext cx="2724447" cy="55397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Charlotte </a:t>
            </a:r>
            <a:b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b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$26.3k</a:t>
            </a:r>
          </a:p>
        </p:txBody>
      </p:sp>
      <p:sp>
        <p:nvSpPr>
          <p:cNvPr id="37" name="TextBox 36"/>
          <p:cNvSpPr txBox="1"/>
          <p:nvPr/>
        </p:nvSpPr>
        <p:spPr>
          <a:xfrm>
            <a:off x="9404129" y="3180045"/>
            <a:ext cx="2264515" cy="55397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 Washington DC </a:t>
            </a:r>
            <a:b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b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$34.5k</a:t>
            </a:r>
          </a:p>
        </p:txBody>
      </p:sp>
      <p:sp>
        <p:nvSpPr>
          <p:cNvPr id="43" name="Rectangle 42"/>
          <p:cNvSpPr/>
          <p:nvPr/>
        </p:nvSpPr>
        <p:spPr>
          <a:xfrm>
            <a:off x="181013" y="2735457"/>
            <a:ext cx="1894819" cy="784827"/>
          </a:xfrm>
          <a:prstGeom prst="rect">
            <a:avLst/>
          </a:prstGeom>
        </p:spPr>
        <p:txBody>
          <a:bodyPr wrap="square" lIns="91054" tIns="45718" rIns="91054" bIns="45718">
            <a:spAutoFit/>
          </a:bodyPr>
          <a:lstStyle/>
          <a:p>
            <a:pPr marL="0" marR="0" lvl="0" indent="0" algn="ctr"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San Francisco</a:t>
            </a:r>
          </a:p>
          <a:p>
            <a:pPr marL="0" marR="0" lvl="0" indent="0" algn="ctr"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Bay Area</a:t>
            </a:r>
          </a:p>
          <a:p>
            <a:pPr marL="0" marR="0" lvl="0" indent="0" algn="ctr"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$37.9k</a:t>
            </a:r>
          </a:p>
        </p:txBody>
      </p:sp>
      <p:sp>
        <p:nvSpPr>
          <p:cNvPr id="44" name="TextBox 43"/>
          <p:cNvSpPr txBox="1"/>
          <p:nvPr/>
        </p:nvSpPr>
        <p:spPr>
          <a:xfrm>
            <a:off x="1138379" y="861357"/>
            <a:ext cx="1041039" cy="55397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Seattle </a:t>
            </a:r>
            <a:b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b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$35.8k</a:t>
            </a:r>
          </a:p>
        </p:txBody>
      </p:sp>
      <p:sp>
        <p:nvSpPr>
          <p:cNvPr id="45" name="TextBox 44"/>
          <p:cNvSpPr txBox="1"/>
          <p:nvPr/>
        </p:nvSpPr>
        <p:spPr>
          <a:xfrm>
            <a:off x="5155233" y="839705"/>
            <a:ext cx="2724447" cy="55397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Salt Lake </a:t>
            </a:r>
          </a:p>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City $37.9k</a:t>
            </a:r>
          </a:p>
        </p:txBody>
      </p:sp>
      <p:sp>
        <p:nvSpPr>
          <p:cNvPr id="46" name="TextBox 45"/>
          <p:cNvSpPr txBox="1"/>
          <p:nvPr/>
        </p:nvSpPr>
        <p:spPr>
          <a:xfrm>
            <a:off x="8741269" y="1200524"/>
            <a:ext cx="1534455" cy="55397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itchFamily="34" charset="0"/>
              </a:rPr>
              <a:t>Cleveland </a:t>
            </a:r>
            <a:br>
              <a:rPr kumimoji="0" lang="en-US" sz="1500" b="0"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itchFamily="34" charset="0"/>
              </a:rPr>
            </a:br>
            <a:r>
              <a:rPr kumimoji="0" lang="en-US" sz="1500" b="0" i="0" u="none" strike="noStrike" kern="1200" cap="none" spc="0" normalizeH="0" baseline="0" noProof="0" dirty="0">
                <a:ln>
                  <a:noFill/>
                </a:ln>
                <a:solidFill>
                  <a:prstClr val="black"/>
                </a:solidFill>
                <a:effectLst/>
                <a:uLnTx/>
                <a:uFillTx/>
                <a:latin typeface="Lucida Sans" panose="020B0602030504020204" pitchFamily="34" charset="0"/>
                <a:ea typeface="+mn-ea"/>
                <a:cs typeface="Arial" pitchFamily="34" charset="0"/>
              </a:rPr>
              <a:t>$30.0k</a:t>
            </a:r>
          </a:p>
        </p:txBody>
      </p:sp>
      <p:sp>
        <p:nvSpPr>
          <p:cNvPr id="47" name="TextBox 46"/>
          <p:cNvSpPr txBox="1"/>
          <p:nvPr/>
        </p:nvSpPr>
        <p:spPr>
          <a:xfrm>
            <a:off x="1008475" y="4114821"/>
            <a:ext cx="1834164" cy="553979"/>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Los Angeles </a:t>
            </a:r>
            <a:b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b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$34.8k</a:t>
            </a:r>
          </a:p>
        </p:txBody>
      </p:sp>
      <p:sp>
        <p:nvSpPr>
          <p:cNvPr id="49" name="Rectangle 48">
            <a:extLst>
              <a:ext uri="{FF2B5EF4-FFF2-40B4-BE49-F238E27FC236}">
                <a16:creationId xmlns:a16="http://schemas.microsoft.com/office/drawing/2014/main" id="{033F34EC-7499-4316-8E59-A160202F95BF}"/>
              </a:ext>
            </a:extLst>
          </p:cNvPr>
          <p:cNvSpPr/>
          <p:nvPr/>
        </p:nvSpPr>
        <p:spPr>
          <a:xfrm>
            <a:off x="6882695" y="913184"/>
            <a:ext cx="7515717" cy="584635"/>
          </a:xfrm>
          <a:prstGeom prst="rect">
            <a:avLst/>
          </a:prstGeom>
        </p:spPr>
        <p:txBody>
          <a:bodyPr wrap="square" lIns="121741" tIns="60870" rIns="121741" bIns="6087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Dubuque</a:t>
            </a:r>
            <a:b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b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$46.1k</a:t>
            </a:r>
          </a:p>
        </p:txBody>
      </p:sp>
      <p:sp>
        <p:nvSpPr>
          <p:cNvPr id="51" name="Rectangle 50">
            <a:extLst>
              <a:ext uri="{FF2B5EF4-FFF2-40B4-BE49-F238E27FC236}">
                <a16:creationId xmlns:a16="http://schemas.microsoft.com/office/drawing/2014/main" id="{16012BAC-FDF3-473D-BC98-748C9DC3D7ED}"/>
              </a:ext>
            </a:extLst>
          </p:cNvPr>
          <p:cNvSpPr/>
          <p:nvPr/>
        </p:nvSpPr>
        <p:spPr>
          <a:xfrm>
            <a:off x="9707175" y="2447689"/>
            <a:ext cx="2981156" cy="584635"/>
          </a:xfrm>
          <a:prstGeom prst="rect">
            <a:avLst/>
          </a:prstGeom>
        </p:spPr>
        <p:txBody>
          <a:bodyPr wrap="square" lIns="121741" tIns="60870" rIns="121741" bIns="6087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New York City </a:t>
            </a:r>
          </a:p>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$36.6k</a:t>
            </a:r>
          </a:p>
        </p:txBody>
      </p:sp>
      <p:pic>
        <p:nvPicPr>
          <p:cNvPr id="12" name="Picture 11">
            <a:extLst>
              <a:ext uri="{FF2B5EF4-FFF2-40B4-BE49-F238E27FC236}">
                <a16:creationId xmlns:a16="http://schemas.microsoft.com/office/drawing/2014/main" id="{47841FAB-C377-422B-AB3D-CFE0D4231E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9976252" y="4841665"/>
            <a:ext cx="414041" cy="3558656"/>
          </a:xfrm>
          <a:prstGeom prst="rect">
            <a:avLst/>
          </a:prstGeom>
        </p:spPr>
      </p:pic>
      <p:sp>
        <p:nvSpPr>
          <p:cNvPr id="31" name="Rectangle 134"/>
          <p:cNvSpPr>
            <a:spLocks noChangeArrowheads="1"/>
          </p:cNvSpPr>
          <p:nvPr/>
        </p:nvSpPr>
        <p:spPr bwMode="auto">
          <a:xfrm>
            <a:off x="254000" y="127771"/>
            <a:ext cx="109220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1217790" rtl="0" eaLnBrk="1" fontAlgn="base" latinLnBrk="0" hangingPunct="1">
              <a:lnSpc>
                <a:spcPct val="100000"/>
              </a:lnSpc>
              <a:spcBef>
                <a:spcPct val="0"/>
              </a:spcBef>
              <a:spcAft>
                <a:spcPct val="0"/>
              </a:spcAft>
              <a:buClrTx/>
              <a:buSzTx/>
              <a:buFontTx/>
              <a:buNone/>
              <a:tabLst/>
              <a:defRPr/>
            </a:pPr>
            <a:r>
              <a:rPr lang="en-US" sz="2400" b="1" dirty="0">
                <a:solidFill>
                  <a:srgbClr val="262626"/>
                </a:solidFill>
                <a:latin typeface="Lucida Sans" panose="020B0602030504020204" pitchFamily="34" charset="0"/>
                <a:cs typeface="Arial" pitchFamily="34" charset="0"/>
              </a:rPr>
              <a:t>Upward Mobility Varies Across the US</a:t>
            </a:r>
            <a:endParaRPr kumimoji="0" lang="en-US" sz="2400" b="1" i="0" u="none" strike="noStrike" kern="1200" cap="none" spc="0" normalizeH="0" baseline="0" noProof="0" dirty="0">
              <a:ln>
                <a:noFill/>
              </a:ln>
              <a:solidFill>
                <a:srgbClr val="262626"/>
              </a:solidFill>
              <a:effectLst/>
              <a:uLnTx/>
              <a:uFillTx/>
              <a:latin typeface="Lucida Sans" panose="020B0602030504020204" pitchFamily="34" charset="0"/>
              <a:ea typeface="+mn-ea"/>
              <a:cs typeface="Arial" pitchFamily="34" charset="0"/>
            </a:endParaRPr>
          </a:p>
          <a:p>
            <a:pPr marL="0" marR="0" lvl="0" indent="0" algn="ctr" defTabSz="121779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Lucida Sans" panose="020B0602030504020204" pitchFamily="34" charset="0"/>
                <a:ea typeface="+mn-ea"/>
                <a:cs typeface="Arial" pitchFamily="34" charset="0"/>
              </a:rPr>
              <a:t>Average Income at Age 35 for Children whose Parents Earned $27,000 (25</a:t>
            </a:r>
            <a:r>
              <a:rPr kumimoji="0" lang="en-US" sz="2000" b="0" i="0" u="none" strike="noStrike" kern="1200" cap="none" spc="0" normalizeH="0" baseline="30000" noProof="0" dirty="0">
                <a:ln>
                  <a:noFill/>
                </a:ln>
                <a:solidFill>
                  <a:prstClr val="white">
                    <a:lumMod val="50000"/>
                  </a:prstClr>
                </a:solidFill>
                <a:effectLst/>
                <a:uLnTx/>
                <a:uFillTx/>
                <a:latin typeface="Lucida Sans" panose="020B0602030504020204" pitchFamily="34" charset="0"/>
                <a:ea typeface="+mn-ea"/>
                <a:cs typeface="Arial" pitchFamily="34" charset="0"/>
              </a:rPr>
              <a:t>th</a:t>
            </a:r>
            <a:r>
              <a:rPr kumimoji="0" lang="en-US" sz="2000" b="0" i="0" u="none" strike="noStrike" kern="1200" cap="none" spc="0" normalizeH="0" baseline="0" noProof="0" dirty="0">
                <a:ln>
                  <a:noFill/>
                </a:ln>
                <a:solidFill>
                  <a:prstClr val="white">
                    <a:lumMod val="50000"/>
                  </a:prstClr>
                </a:solidFill>
                <a:effectLst/>
                <a:uLnTx/>
                <a:uFillTx/>
                <a:latin typeface="Lucida Sans" panose="020B0602030504020204" pitchFamily="34" charset="0"/>
                <a:ea typeface="+mn-ea"/>
                <a:cs typeface="Arial" pitchFamily="34" charset="0"/>
              </a:rPr>
              <a:t> percentile)</a:t>
            </a:r>
          </a:p>
        </p:txBody>
      </p:sp>
      <p:cxnSp>
        <p:nvCxnSpPr>
          <p:cNvPr id="32" name="Straight Arrow Connector 31">
            <a:extLst>
              <a:ext uri="{FF2B5EF4-FFF2-40B4-BE49-F238E27FC236}">
                <a16:creationId xmlns:a16="http://schemas.microsoft.com/office/drawing/2014/main" id="{B21DD2A7-F009-432C-97EC-8DCAFBBB5F75}"/>
              </a:ext>
            </a:extLst>
          </p:cNvPr>
          <p:cNvCxnSpPr>
            <a:cxnSpLocks/>
          </p:cNvCxnSpPr>
          <p:nvPr/>
        </p:nvCxnSpPr>
        <p:spPr>
          <a:xfrm flipH="1" flipV="1">
            <a:off x="8809599" y="4088547"/>
            <a:ext cx="416124" cy="3994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1389726" y="6201981"/>
            <a:ext cx="904687" cy="297499"/>
          </a:xfrm>
          <a:prstGeom prst="rect">
            <a:avLst/>
          </a:prstGeom>
          <a:noFill/>
        </p:spPr>
        <p:txBody>
          <a:bodyPr wrap="square" lIns="91034" tIns="45710" rIns="91034" bIns="45710" rtlCol="0">
            <a:spAutoFit/>
          </a:bodyPr>
          <a:lstStyle/>
          <a:p>
            <a:pPr marL="0" marR="0" lvl="0" indent="0" algn="ctr" defTabSz="121869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&gt;$45.7k</a:t>
            </a:r>
          </a:p>
        </p:txBody>
      </p:sp>
      <p:sp>
        <p:nvSpPr>
          <p:cNvPr id="41" name="TextBox 40"/>
          <p:cNvSpPr txBox="1"/>
          <p:nvPr/>
        </p:nvSpPr>
        <p:spPr>
          <a:xfrm>
            <a:off x="9697590" y="6201981"/>
            <a:ext cx="904687" cy="297499"/>
          </a:xfrm>
          <a:prstGeom prst="rect">
            <a:avLst/>
          </a:prstGeom>
          <a:noFill/>
        </p:spPr>
        <p:txBody>
          <a:bodyPr wrap="square" lIns="91034" tIns="45710" rIns="91034" bIns="45710" rtlCol="0">
            <a:spAutoFit/>
          </a:bodyPr>
          <a:lstStyle/>
          <a:p>
            <a:pPr marL="0" marR="0" lvl="0" indent="0" algn="ctr" defTabSz="121869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$33.8k</a:t>
            </a:r>
          </a:p>
        </p:txBody>
      </p:sp>
      <p:sp>
        <p:nvSpPr>
          <p:cNvPr id="42" name="TextBox 41"/>
          <p:cNvSpPr txBox="1"/>
          <p:nvPr/>
        </p:nvSpPr>
        <p:spPr>
          <a:xfrm>
            <a:off x="7943853" y="6190253"/>
            <a:ext cx="1009131" cy="297499"/>
          </a:xfrm>
          <a:prstGeom prst="rect">
            <a:avLst/>
          </a:prstGeom>
          <a:noFill/>
        </p:spPr>
        <p:txBody>
          <a:bodyPr wrap="square" lIns="91034" tIns="45710" rIns="91034" bIns="45710" rtlCol="0">
            <a:spAutoFit/>
          </a:bodyPr>
          <a:lstStyle/>
          <a:p>
            <a:pPr marL="0" marR="0" lvl="0" indent="0" algn="ctr" defTabSz="121869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Lucida Sans" panose="020B0602030504020204" pitchFamily="34" charset="0"/>
                <a:ea typeface="Lato" panose="020F0502020204030203" pitchFamily="34" charset="0"/>
                <a:cs typeface="Arial" pitchFamily="34" charset="0"/>
              </a:rPr>
              <a:t>&lt;$27.3k</a:t>
            </a:r>
          </a:p>
        </p:txBody>
      </p:sp>
      <p:sp>
        <p:nvSpPr>
          <p:cNvPr id="38" name="Oval 37">
            <a:extLst>
              <a:ext uri="{FF2B5EF4-FFF2-40B4-BE49-F238E27FC236}">
                <a16:creationId xmlns:a16="http://schemas.microsoft.com/office/drawing/2014/main" id="{C4763E7C-5605-4077-B57A-07D6E78AA69D}"/>
              </a:ext>
            </a:extLst>
          </p:cNvPr>
          <p:cNvSpPr>
            <a:spLocks noChangeAspect="1"/>
          </p:cNvSpPr>
          <p:nvPr/>
        </p:nvSpPr>
        <p:spPr>
          <a:xfrm>
            <a:off x="9747447" y="2154585"/>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44" tIns="45710" rIns="9104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16012BAC-FDF3-473D-BC98-748C9DC3D7ED}"/>
              </a:ext>
            </a:extLst>
          </p:cNvPr>
          <p:cNvSpPr/>
          <p:nvPr/>
        </p:nvSpPr>
        <p:spPr>
          <a:xfrm>
            <a:off x="10050495" y="1796225"/>
            <a:ext cx="2981156" cy="584635"/>
          </a:xfrm>
          <a:prstGeom prst="rect">
            <a:avLst/>
          </a:prstGeom>
        </p:spPr>
        <p:txBody>
          <a:bodyPr wrap="square" lIns="121741" tIns="60870" rIns="121741" bIns="6087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Boston</a:t>
            </a:r>
          </a:p>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rPr>
              <a:t>$37.1k</a:t>
            </a:r>
          </a:p>
        </p:txBody>
      </p:sp>
      <p:sp>
        <p:nvSpPr>
          <p:cNvPr id="50" name="TextBox 49">
            <a:extLst>
              <a:ext uri="{FF2B5EF4-FFF2-40B4-BE49-F238E27FC236}">
                <a16:creationId xmlns:a16="http://schemas.microsoft.com/office/drawing/2014/main" id="{EC8040A1-D9AD-413A-B4F9-4F4FF5BAD070}"/>
              </a:ext>
            </a:extLst>
          </p:cNvPr>
          <p:cNvSpPr txBox="1"/>
          <p:nvPr/>
        </p:nvSpPr>
        <p:spPr>
          <a:xfrm>
            <a:off x="7721121" y="1184646"/>
            <a:ext cx="2724447" cy="553978"/>
          </a:xfrm>
          <a:prstGeom prst="rect">
            <a:avLst/>
          </a:prstGeom>
          <a:noFill/>
        </p:spPr>
        <p:txBody>
          <a:bodyPr wrap="square" lIns="91034" tIns="45710" rIns="91034" bIns="45710" rtlCol="0">
            <a:spAutoFit/>
          </a:bodyPr>
          <a:lstStyle/>
          <a:p>
            <a:pPr marL="0" marR="0" lvl="0" indent="0" algn="l" defTabSz="121869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Lucida Sans"/>
                <a:ea typeface="+mn-ea"/>
                <a:cs typeface="Arial" pitchFamily="34" charset="0"/>
              </a:rPr>
              <a:t>Cincinnati </a:t>
            </a:r>
            <a:br>
              <a:rPr kumimoji="0" lang="en-US" sz="1500" b="0" i="0" u="none" strike="noStrike" kern="1200" cap="none" spc="0" normalizeH="0" baseline="0" noProof="0">
                <a:ln>
                  <a:noFill/>
                </a:ln>
                <a:solidFill>
                  <a:prstClr val="black"/>
                </a:solidFill>
                <a:effectLst/>
                <a:uLnTx/>
                <a:uFillTx/>
                <a:latin typeface="Lucida Sans"/>
                <a:ea typeface="+mn-ea"/>
                <a:cs typeface="Arial" pitchFamily="34" charset="0"/>
              </a:rPr>
            </a:br>
            <a:r>
              <a:rPr kumimoji="0" lang="en-US" sz="1500" b="0" i="0" u="none" strike="noStrike" kern="1200" cap="none" spc="0" normalizeH="0" baseline="0" noProof="0">
                <a:ln>
                  <a:noFill/>
                </a:ln>
                <a:solidFill>
                  <a:prstClr val="black"/>
                </a:solidFill>
                <a:effectLst/>
                <a:uLnTx/>
                <a:uFillTx/>
                <a:latin typeface="Lucida Sans"/>
                <a:ea typeface="+mn-ea"/>
                <a:cs typeface="Arial" pitchFamily="34" charset="0"/>
              </a:rPr>
              <a:t>$27.8k</a:t>
            </a:r>
            <a:endParaRPr kumimoji="0" lang="en-US" sz="1500" b="0" i="0" u="none" strike="noStrike" kern="1200" cap="none" spc="0" normalizeH="0" baseline="0" noProof="0" dirty="0">
              <a:ln>
                <a:noFill/>
              </a:ln>
              <a:solidFill>
                <a:prstClr val="black"/>
              </a:solidFill>
              <a:effectLst/>
              <a:uLnTx/>
              <a:uFillTx/>
              <a:latin typeface="Lucida Sans"/>
              <a:ea typeface="+mn-ea"/>
              <a:cs typeface="Arial" pitchFamily="34" charset="0"/>
            </a:endParaRPr>
          </a:p>
        </p:txBody>
      </p:sp>
      <p:sp>
        <p:nvSpPr>
          <p:cNvPr id="52" name="Oval 51">
            <a:extLst>
              <a:ext uri="{FF2B5EF4-FFF2-40B4-BE49-F238E27FC236}">
                <a16:creationId xmlns:a16="http://schemas.microsoft.com/office/drawing/2014/main" id="{701607C2-1C34-40A6-8F7A-F25EE56F25BE}"/>
              </a:ext>
            </a:extLst>
          </p:cNvPr>
          <p:cNvSpPr>
            <a:spLocks noChangeAspect="1"/>
          </p:cNvSpPr>
          <p:nvPr/>
        </p:nvSpPr>
        <p:spPr>
          <a:xfrm>
            <a:off x="7842267" y="3121470"/>
            <a:ext cx="146276" cy="141079"/>
          </a:xfrm>
          <a:prstGeom prst="ellipse">
            <a:avLst/>
          </a:prstGeom>
        </p:spPr>
        <p:style>
          <a:lnRef idx="1">
            <a:schemeClr val="accent1"/>
          </a:lnRef>
          <a:fillRef idx="3">
            <a:schemeClr val="accent1"/>
          </a:fillRef>
          <a:effectRef idx="2">
            <a:schemeClr val="accent1"/>
          </a:effectRef>
          <a:fontRef idx="minor">
            <a:schemeClr val="lt1"/>
          </a:fontRef>
        </p:style>
        <p:txBody>
          <a:bodyPr lIns="91044" tIns="45710" rIns="91044" bIns="45710" rtlCol="0" anchor="ctr"/>
          <a:lstStyle/>
          <a:p>
            <a:pPr marL="0" marR="0" lvl="0" indent="0" algn="ctr" defTabSz="121869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44546A"/>
              </a:solidFill>
              <a:effectLst/>
              <a:uLnTx/>
              <a:uFillTx/>
              <a:latin typeface="Lucida Sans" panose="020B0602030504020204" pitchFamily="34" charset="0"/>
              <a:ea typeface="+mn-ea"/>
              <a:cs typeface="Arial" panose="020B0604020202020204" pitchFamily="34" charset="0"/>
            </a:endParaRPr>
          </a:p>
        </p:txBody>
      </p:sp>
      <p:cxnSp>
        <p:nvCxnSpPr>
          <p:cNvPr id="54" name="Straight Arrow Connector 53">
            <a:extLst>
              <a:ext uri="{FF2B5EF4-FFF2-40B4-BE49-F238E27FC236}">
                <a16:creationId xmlns:a16="http://schemas.microsoft.com/office/drawing/2014/main" id="{88C02368-4584-47C5-962C-43AAEFC9F038}"/>
              </a:ext>
            </a:extLst>
          </p:cNvPr>
          <p:cNvCxnSpPr>
            <a:cxnSpLocks/>
          </p:cNvCxnSpPr>
          <p:nvPr/>
        </p:nvCxnSpPr>
        <p:spPr>
          <a:xfrm flipH="1">
            <a:off x="8232809" y="1855170"/>
            <a:ext cx="678925" cy="8097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0303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0BE1F5-B0A6-754F-A10F-B3779762B104}"/>
              </a:ext>
            </a:extLst>
          </p:cNvPr>
          <p:cNvSpPr txBox="1">
            <a:spLocks/>
          </p:cNvSpPr>
          <p:nvPr/>
        </p:nvSpPr>
        <p:spPr>
          <a:xfrm>
            <a:off x="558084" y="0"/>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Education Spending Varies Across States</a:t>
            </a:r>
          </a:p>
          <a:p>
            <a:r>
              <a:rPr lang="en-US" sz="2400" b="0" dirty="0">
                <a:solidFill>
                  <a:srgbClr val="002060"/>
                </a:solidFill>
                <a:ea typeface="ＭＳ Ｐゴシック" pitchFamily="34" charset="-128"/>
              </a:rPr>
              <a:t>Per Pupil Spending by State (2020)</a:t>
            </a:r>
          </a:p>
        </p:txBody>
      </p:sp>
      <p:pic>
        <p:nvPicPr>
          <p:cNvPr id="4" name="Picture 3">
            <a:extLst>
              <a:ext uri="{FF2B5EF4-FFF2-40B4-BE49-F238E27FC236}">
                <a16:creationId xmlns:a16="http://schemas.microsoft.com/office/drawing/2014/main" id="{027AE420-3C79-6649-BBDE-D8C2BAC6A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066800"/>
            <a:ext cx="8305800" cy="4724400"/>
          </a:xfrm>
          <a:prstGeom prst="rect">
            <a:avLst/>
          </a:prstGeom>
        </p:spPr>
      </p:pic>
      <p:sp>
        <p:nvSpPr>
          <p:cNvPr id="6" name="TextBox 5">
            <a:extLst>
              <a:ext uri="{FF2B5EF4-FFF2-40B4-BE49-F238E27FC236}">
                <a16:creationId xmlns:a16="http://schemas.microsoft.com/office/drawing/2014/main" id="{28AFDEC1-8E86-0348-B31A-18DABD1FBC1D}"/>
              </a:ext>
            </a:extLst>
          </p:cNvPr>
          <p:cNvSpPr txBox="1"/>
          <p:nvPr/>
        </p:nvSpPr>
        <p:spPr>
          <a:xfrm>
            <a:off x="0" y="6488668"/>
            <a:ext cx="9296400" cy="369332"/>
          </a:xfrm>
          <a:prstGeom prst="rect">
            <a:avLst/>
          </a:prstGeom>
          <a:noFill/>
        </p:spPr>
        <p:txBody>
          <a:bodyPr wrap="square" rtlCol="0">
            <a:spAutoFit/>
          </a:bodyPr>
          <a:lstStyle/>
          <a:p>
            <a:r>
              <a:rPr lang="en-US" dirty="0"/>
              <a:t>US Census Data from http://</a:t>
            </a:r>
            <a:r>
              <a:rPr lang="en-US" dirty="0" err="1"/>
              <a:t>worldpopulationreview.com</a:t>
            </a:r>
            <a:r>
              <a:rPr lang="en-US" dirty="0"/>
              <a:t>/states/per-pupil-spending-by-state/</a:t>
            </a:r>
          </a:p>
        </p:txBody>
      </p:sp>
    </p:spTree>
    <p:extLst>
      <p:ext uri="{BB962C8B-B14F-4D97-AF65-F5344CB8AC3E}">
        <p14:creationId xmlns:p14="http://schemas.microsoft.com/office/powerpoint/2010/main" val="1563592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02B79729-3122-7046-A178-3BBEF84C1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1574"/>
            <a:ext cx="12192000" cy="6363492"/>
          </a:xfrm>
          <a:prstGeom prst="rect">
            <a:avLst/>
          </a:prstGeom>
        </p:spPr>
      </p:pic>
      <p:sp>
        <p:nvSpPr>
          <p:cNvPr id="8" name="Title 1">
            <a:extLst>
              <a:ext uri="{FF2B5EF4-FFF2-40B4-BE49-F238E27FC236}">
                <a16:creationId xmlns:a16="http://schemas.microsoft.com/office/drawing/2014/main" id="{CF0BE1F5-B0A6-754F-A10F-B3779762B104}"/>
              </a:ext>
            </a:extLst>
          </p:cNvPr>
          <p:cNvSpPr txBox="1">
            <a:spLocks/>
          </p:cNvSpPr>
          <p:nvPr/>
        </p:nvSpPr>
        <p:spPr>
          <a:xfrm>
            <a:off x="592427" y="-259806"/>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Median Rent Varies Across the US (2012-2016 ACS)</a:t>
            </a:r>
          </a:p>
        </p:txBody>
      </p:sp>
      <p:pic>
        <p:nvPicPr>
          <p:cNvPr id="10" name="Picture 9">
            <a:extLst>
              <a:ext uri="{FF2B5EF4-FFF2-40B4-BE49-F238E27FC236}">
                <a16:creationId xmlns:a16="http://schemas.microsoft.com/office/drawing/2014/main" id="{D7830CCD-D070-8D48-93A2-F18C348EA4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8682" y="6568440"/>
            <a:ext cx="2883317" cy="316626"/>
          </a:xfrm>
          <a:prstGeom prst="rect">
            <a:avLst/>
          </a:prstGeom>
        </p:spPr>
      </p:pic>
    </p:spTree>
    <p:extLst>
      <p:ext uri="{BB962C8B-B14F-4D97-AF65-F5344CB8AC3E}">
        <p14:creationId xmlns:p14="http://schemas.microsoft.com/office/powerpoint/2010/main" val="3845052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Develop models that think about space and use them to think about optimal policy</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Key thing we need to incorporate into models: (endogenous) price of location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Begin with simple “Rosen Roback” model</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Extend to case with infra-marginal residents (</a:t>
            </a:r>
            <a:r>
              <a:rPr lang="en-US" sz="1800" dirty="0">
                <a:latin typeface="Arial" panose="020B0604020202020204" pitchFamily="34" charset="0"/>
                <a:cs typeface="Arial" panose="020B0604020202020204" pitchFamily="34" charset="0"/>
                <a:hlinkClick r:id="rId3"/>
              </a:rPr>
              <a:t>Kline and Moretti 2013</a:t>
            </a:r>
            <a:r>
              <a:rPr lang="en-US" sz="1800" dirty="0">
                <a:latin typeface="Arial" panose="020B0604020202020204" pitchFamily="34" charset="0"/>
                <a:cs typeface="Arial" panose="020B0604020202020204" pitchFamily="34" charset="0"/>
              </a:rPr>
              <a:t>)</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Discuss optimal policy / fiscal federalism: Oates and </a:t>
            </a:r>
            <a:r>
              <a:rPr lang="en-US" sz="1800" dirty="0" err="1">
                <a:latin typeface="Arial" panose="020B0604020202020204" pitchFamily="34" charset="0"/>
                <a:cs typeface="Arial" panose="020B0604020202020204" pitchFamily="34" charset="0"/>
              </a:rPr>
              <a:t>Tiebout</a:t>
            </a:r>
            <a:endParaRPr lang="en-US" sz="18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Discuss empirical evidence on impact of place-based policies</a:t>
            </a:r>
          </a:p>
          <a:p>
            <a:pPr marL="457200" lvl="1" indent="0">
              <a:buNone/>
            </a:pPr>
            <a:endParaRPr lang="en-US" sz="18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This lecture</a:t>
            </a:r>
          </a:p>
        </p:txBody>
      </p:sp>
    </p:spTree>
    <p:extLst>
      <p:ext uri="{BB962C8B-B14F-4D97-AF65-F5344CB8AC3E}">
        <p14:creationId xmlns:p14="http://schemas.microsoft.com/office/powerpoint/2010/main" val="233701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D2FA5A0-CEE6-6146-A13D-2212C6CC0DAB}"/>
              </a:ext>
            </a:extLst>
          </p:cNvPr>
          <p:cNvSpPr/>
          <p:nvPr/>
        </p:nvSpPr>
        <p:spPr>
          <a:xfrm>
            <a:off x="749604" y="1485342"/>
            <a:ext cx="9918396" cy="771525"/>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hlinkClick r:id="" action="ppaction://noaction"/>
            <a:extLst>
              <a:ext uri="{FF2B5EF4-FFF2-40B4-BE49-F238E27FC236}">
                <a16:creationId xmlns:a16="http://schemas.microsoft.com/office/drawing/2014/main" id="{03FE699B-2454-44BF-929B-9136065CD605}"/>
              </a:ext>
            </a:extLst>
          </p:cNvPr>
          <p:cNvSpPr/>
          <p:nvPr/>
        </p:nvSpPr>
        <p:spPr>
          <a:xfrm>
            <a:off x="933458" y="1597090"/>
            <a:ext cx="548640" cy="548640"/>
          </a:xfrm>
          <a:prstGeom prst="ellipse">
            <a:avLst/>
          </a:prstGeom>
          <a:solidFill>
            <a:schemeClr val="bg1"/>
          </a:solidFill>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1</a:t>
            </a:r>
          </a:p>
        </p:txBody>
      </p:sp>
      <p:grpSp>
        <p:nvGrpSpPr>
          <p:cNvPr id="2" name="Group 1">
            <a:extLst>
              <a:ext uri="{FF2B5EF4-FFF2-40B4-BE49-F238E27FC236}">
                <a16:creationId xmlns:a16="http://schemas.microsoft.com/office/drawing/2014/main" id="{A06996FA-FCD9-4043-BEC6-9497F4887B44}"/>
              </a:ext>
            </a:extLst>
          </p:cNvPr>
          <p:cNvGrpSpPr/>
          <p:nvPr/>
        </p:nvGrpSpPr>
        <p:grpSpPr>
          <a:xfrm>
            <a:off x="933458" y="2712560"/>
            <a:ext cx="9067273" cy="548640"/>
            <a:chOff x="933458" y="2809669"/>
            <a:chExt cx="9067273" cy="548640"/>
          </a:xfrm>
        </p:grpSpPr>
        <p:sp>
          <p:nvSpPr>
            <p:cNvPr id="9" name="Oval 8">
              <a:extLst>
                <a:ext uri="{FF2B5EF4-FFF2-40B4-BE49-F238E27FC236}">
                  <a16:creationId xmlns:a16="http://schemas.microsoft.com/office/drawing/2014/main" id="{47AAB757-AAB8-462E-9BE1-BA72378BBC87}"/>
                </a:ext>
              </a:extLst>
            </p:cNvPr>
            <p:cNvSpPr/>
            <p:nvPr/>
          </p:nvSpPr>
          <p:spPr>
            <a:xfrm>
              <a:off x="933458" y="2809669"/>
              <a:ext cx="548640" cy="548640"/>
            </a:xfrm>
            <a:prstGeom prst="ellipse">
              <a:avLst/>
            </a:prstGeom>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2</a:t>
              </a:r>
            </a:p>
          </p:txBody>
        </p:sp>
        <p:sp>
          <p:nvSpPr>
            <p:cNvPr id="26" name="TextBox 25">
              <a:extLst>
                <a:ext uri="{FF2B5EF4-FFF2-40B4-BE49-F238E27FC236}">
                  <a16:creationId xmlns:a16="http://schemas.microsoft.com/office/drawing/2014/main" id="{853458C9-203C-48E2-B32C-F3256BC5B2B1}"/>
                </a:ext>
              </a:extLst>
            </p:cNvPr>
            <p:cNvSpPr txBox="1"/>
            <p:nvPr/>
          </p:nvSpPr>
          <p:spPr>
            <a:xfrm>
              <a:off x="1597836" y="2868545"/>
              <a:ext cx="8402895" cy="430887"/>
            </a:xfrm>
            <a:prstGeom prst="rect">
              <a:avLst/>
            </a:prstGeom>
            <a:noFill/>
          </p:spPr>
          <p:txBody>
            <a:bodyPr wrap="square" rtlCol="0" anchor="ctr" anchorCtr="0">
              <a:spAutoFit/>
            </a:bodyPr>
            <a:lstStyle/>
            <a:p>
              <a:pPr>
                <a:defRPr/>
              </a:pPr>
              <a:r>
                <a:rPr lang="en-US" sz="2200" b="1" dirty="0">
                  <a:solidFill>
                    <a:srgbClr val="1F497D"/>
                  </a:solidFill>
                  <a:latin typeface="Arial" panose="020B0604020202020204" pitchFamily="34" charset="0"/>
                  <a:cs typeface="Arial" panose="020B0604020202020204" pitchFamily="34" charset="0"/>
                </a:rPr>
                <a:t>Empirical Evidence on Impact of Place-Based Policies</a:t>
              </a:r>
            </a:p>
          </p:txBody>
        </p:sp>
      </p:grpSp>
      <p:sp>
        <p:nvSpPr>
          <p:cNvPr id="32" name="TextBox 31">
            <a:hlinkClick r:id="" action="ppaction://noaction"/>
            <a:extLst>
              <a:ext uri="{FF2B5EF4-FFF2-40B4-BE49-F238E27FC236}">
                <a16:creationId xmlns:a16="http://schemas.microsoft.com/office/drawing/2014/main" id="{8EEED83C-B774-4BDB-B083-082F6602FF5E}"/>
              </a:ext>
            </a:extLst>
          </p:cNvPr>
          <p:cNvSpPr txBox="1"/>
          <p:nvPr/>
        </p:nvSpPr>
        <p:spPr>
          <a:xfrm>
            <a:off x="1597836" y="1047275"/>
            <a:ext cx="9527364" cy="1563313"/>
          </a:xfrm>
          <a:prstGeom prst="rect">
            <a:avLst/>
          </a:prstGeom>
          <a:noFill/>
        </p:spPr>
        <p:txBody>
          <a:bodyPr wrap="square" rtlCol="0" anchor="ctr"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lvl="0" algn="just">
              <a:lnSpc>
                <a:spcPct val="150000"/>
              </a:lnSpc>
              <a:defRPr/>
            </a:pPr>
            <a:r>
              <a:rPr lang="en-US" sz="2200" b="1" dirty="0">
                <a:solidFill>
                  <a:srgbClr val="1F497D"/>
                </a:solidFill>
                <a:latin typeface="Arial" panose="020B0604020202020204" pitchFamily="34" charset="0"/>
                <a:cs typeface="Arial" panose="020B0604020202020204" pitchFamily="34" charset="0"/>
              </a:rPr>
              <a:t>Models Spatial Sorting and Optimal Policy</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1F497D"/>
              </a:solidFill>
              <a:effectLst/>
              <a:uLnTx/>
              <a:uFillTx/>
              <a:latin typeface="Calibri"/>
              <a:ea typeface="+mn-ea"/>
              <a:cs typeface="+mn-cs"/>
            </a:endParaRPr>
          </a:p>
        </p:txBody>
      </p:sp>
      <p:sp>
        <p:nvSpPr>
          <p:cNvPr id="15" name="Title 1">
            <a:extLst>
              <a:ext uri="{FF2B5EF4-FFF2-40B4-BE49-F238E27FC236}">
                <a16:creationId xmlns:a16="http://schemas.microsoft.com/office/drawing/2014/main" id="{DE125571-163B-A047-9710-9FAE6D1F333C}"/>
              </a:ext>
            </a:extLst>
          </p:cNvPr>
          <p:cNvSpPr txBox="1">
            <a:spLocks/>
          </p:cNvSpPr>
          <p:nvPr/>
        </p:nvSpPr>
        <p:spPr>
          <a:xfrm>
            <a:off x="1524000" y="90714"/>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Outline</a:t>
            </a:r>
          </a:p>
        </p:txBody>
      </p:sp>
    </p:spTree>
    <p:extLst>
      <p:ext uri="{BB962C8B-B14F-4D97-AF65-F5344CB8AC3E}">
        <p14:creationId xmlns:p14="http://schemas.microsoft.com/office/powerpoint/2010/main" val="978243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Rosen and Roback model outlines </a:t>
            </a:r>
            <a:r>
              <a:rPr lang="en-US" sz="2400" dirty="0">
                <a:latin typeface="Arial" panose="020B0604020202020204" pitchFamily="34" charset="0"/>
                <a:cs typeface="Arial" panose="020B0604020202020204" pitchFamily="34" charset="0"/>
              </a:rPr>
              <a:t>increased amenities in an area translate into incidence on land owners and workers</a:t>
            </a:r>
          </a:p>
          <a:p>
            <a:endParaRPr lang="en-US" sz="24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In class, I will </a:t>
            </a:r>
            <a:r>
              <a:rPr lang="en-US" sz="1800" dirty="0">
                <a:latin typeface="Arial" panose="020B0604020202020204" pitchFamily="34" charset="0"/>
                <a:cs typeface="Arial" panose="020B0604020202020204" pitchFamily="34" charset="0"/>
                <a:hlinkClick r:id="rId3"/>
              </a:rPr>
              <a:t>Owen Zidar’s 14.472 MIT Lectures</a:t>
            </a:r>
            <a:r>
              <a:rPr lang="en-US" sz="1800" dirty="0">
                <a:latin typeface="Arial" panose="020B0604020202020204" pitchFamily="34" charset="0"/>
                <a:cs typeface="Arial" panose="020B0604020202020204" pitchFamily="34" charset="0"/>
              </a:rPr>
              <a:t> for discussion of Rosen-Roback model and derive the pass through of changes in amenities on prices of labor and land</a:t>
            </a:r>
          </a:p>
          <a:p>
            <a:pPr lvl="1"/>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Given people respond to differences in local policies, how should optimal policy respond? </a:t>
            </a:r>
          </a:p>
          <a:p>
            <a:endParaRPr lang="en-US" sz="2200" dirty="0">
              <a:latin typeface="Arial" panose="020B0604020202020204" pitchFamily="34" charset="0"/>
              <a:cs typeface="Arial" panose="020B0604020202020204" pitchFamily="34" charset="0"/>
            </a:endParaRPr>
          </a:p>
          <a:p>
            <a:r>
              <a:rPr lang="en-US" sz="2200" dirty="0" err="1">
                <a:latin typeface="Arial" panose="020B0604020202020204" pitchFamily="34" charset="0"/>
                <a:cs typeface="Arial" panose="020B0604020202020204" pitchFamily="34" charset="0"/>
              </a:rPr>
              <a:t>Tiebout</a:t>
            </a:r>
            <a:r>
              <a:rPr lang="en-US" sz="2200" dirty="0">
                <a:latin typeface="Arial" panose="020B0604020202020204" pitchFamily="34" charset="0"/>
                <a:cs typeface="Arial" panose="020B0604020202020204" pitchFamily="34" charset="0"/>
              </a:rPr>
              <a:t> JPE 1956 provides an answer: </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Rosen and Roback</a:t>
            </a:r>
          </a:p>
        </p:txBody>
      </p:sp>
    </p:spTree>
    <p:extLst>
      <p:ext uri="{BB962C8B-B14F-4D97-AF65-F5344CB8AC3E}">
        <p14:creationId xmlns:p14="http://schemas.microsoft.com/office/powerpoint/2010/main" val="1583391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Local government j provides a non-rival local public good available only to those in the locality</a:t>
            </a:r>
          </a:p>
          <a:p>
            <a:pPr lvl="1"/>
            <a:r>
              <a:rPr lang="en-US" sz="1800" dirty="0">
                <a:latin typeface="Arial" panose="020B0604020202020204" pitchFamily="34" charset="0"/>
                <a:cs typeface="Arial" panose="020B0604020202020204" pitchFamily="34" charset="0"/>
              </a:rPr>
              <a:t>Good is potentially non-rival but excludable via location (e.g. need to live in the place to benefit)</a:t>
            </a:r>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Individuals are perfectly mobile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Governments cover the cost of spending through uniform, jurisdiction-based lump-sum taxes on residents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There is a large # of jurisdictions relative to # of individuals with different preferences for gov spending so that everyone can find a place on the frontier of amenities and prices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Result: sorting across place leads to efficient allocation of individuals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Efficient equilibrium where everyone sorts to optimal preferred set of public goods</a:t>
            </a:r>
          </a:p>
          <a:p>
            <a:pPr marL="0" indent="0">
              <a:buNone/>
            </a:pPr>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err="1">
                <a:solidFill>
                  <a:srgbClr val="002060"/>
                </a:solidFill>
                <a:ea typeface="ＭＳ Ｐゴシック" pitchFamily="34" charset="-128"/>
              </a:rPr>
              <a:t>Tiebout</a:t>
            </a:r>
            <a:r>
              <a:rPr lang="en-US" sz="2400" dirty="0">
                <a:solidFill>
                  <a:srgbClr val="002060"/>
                </a:solidFill>
                <a:ea typeface="ＭＳ Ｐゴシック" pitchFamily="34" charset="-128"/>
              </a:rPr>
              <a:t> (1954)</a:t>
            </a:r>
          </a:p>
        </p:txBody>
      </p:sp>
    </p:spTree>
    <p:extLst>
      <p:ext uri="{BB962C8B-B14F-4D97-AF65-F5344CB8AC3E}">
        <p14:creationId xmlns:p14="http://schemas.microsoft.com/office/powerpoint/2010/main" val="699712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Oates (1972) considers question of fiscal federalism: what levels of government should do each activity?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Redistribution: difficult to conduct locally because people can move </a:t>
            </a:r>
            <a:r>
              <a:rPr lang="en-US" sz="2200" dirty="0">
                <a:latin typeface="Arial" panose="020B0604020202020204" pitchFamily="34" charset="0"/>
                <a:cs typeface="Arial" panose="020B0604020202020204" pitchFamily="34" charset="0"/>
                <a:sym typeface="Wingdings" pitchFamily="2" charset="2"/>
              </a:rPr>
              <a:t> tax schedule redistributes at national level</a:t>
            </a:r>
          </a:p>
          <a:p>
            <a:endParaRPr lang="en-US" sz="2200" dirty="0">
              <a:latin typeface="Arial" panose="020B0604020202020204" pitchFamily="34" charset="0"/>
              <a:cs typeface="Arial" panose="020B0604020202020204" pitchFamily="34" charset="0"/>
              <a:sym typeface="Wingdings" pitchFamily="2" charset="2"/>
            </a:endParaRPr>
          </a:p>
          <a:p>
            <a:r>
              <a:rPr lang="en-US" sz="2200" dirty="0">
                <a:latin typeface="Arial" panose="020B0604020202020204" pitchFamily="34" charset="0"/>
                <a:cs typeface="Arial" panose="020B0604020202020204" pitchFamily="34" charset="0"/>
                <a:sym typeface="Wingdings" pitchFamily="2" charset="2"/>
              </a:rPr>
              <a:t>Fiscal federalism: let spending decisions happen at a local level, but raise revenue nationally (and provide national public goods like defense)</a:t>
            </a:r>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Oates (1972)</a:t>
            </a:r>
          </a:p>
        </p:txBody>
      </p:sp>
    </p:spTree>
    <p:extLst>
      <p:ext uri="{BB962C8B-B14F-4D97-AF65-F5344CB8AC3E}">
        <p14:creationId xmlns:p14="http://schemas.microsoft.com/office/powerpoint/2010/main" val="2608965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D2FA5A0-CEE6-6146-A13D-2212C6CC0DAB}"/>
              </a:ext>
            </a:extLst>
          </p:cNvPr>
          <p:cNvSpPr/>
          <p:nvPr/>
        </p:nvSpPr>
        <p:spPr>
          <a:xfrm>
            <a:off x="709092" y="2610588"/>
            <a:ext cx="9918396" cy="771525"/>
          </a:xfrm>
          <a:prstGeom prst="round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hlinkClick r:id="" action="ppaction://noaction"/>
            <a:extLst>
              <a:ext uri="{FF2B5EF4-FFF2-40B4-BE49-F238E27FC236}">
                <a16:creationId xmlns:a16="http://schemas.microsoft.com/office/drawing/2014/main" id="{03FE699B-2454-44BF-929B-9136065CD605}"/>
              </a:ext>
            </a:extLst>
          </p:cNvPr>
          <p:cNvSpPr/>
          <p:nvPr/>
        </p:nvSpPr>
        <p:spPr>
          <a:xfrm>
            <a:off x="933458" y="1597090"/>
            <a:ext cx="548640" cy="548640"/>
          </a:xfrm>
          <a:prstGeom prst="ellipse">
            <a:avLst/>
          </a:prstGeom>
          <a:solidFill>
            <a:schemeClr val="bg1"/>
          </a:solidFill>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1</a:t>
            </a:r>
          </a:p>
        </p:txBody>
      </p:sp>
      <p:grpSp>
        <p:nvGrpSpPr>
          <p:cNvPr id="2" name="Group 1">
            <a:extLst>
              <a:ext uri="{FF2B5EF4-FFF2-40B4-BE49-F238E27FC236}">
                <a16:creationId xmlns:a16="http://schemas.microsoft.com/office/drawing/2014/main" id="{A06996FA-FCD9-4043-BEC6-9497F4887B44}"/>
              </a:ext>
            </a:extLst>
          </p:cNvPr>
          <p:cNvGrpSpPr/>
          <p:nvPr/>
        </p:nvGrpSpPr>
        <p:grpSpPr>
          <a:xfrm>
            <a:off x="933458" y="2712560"/>
            <a:ext cx="9067273" cy="548640"/>
            <a:chOff x="933458" y="2809669"/>
            <a:chExt cx="9067273" cy="548640"/>
          </a:xfrm>
        </p:grpSpPr>
        <p:sp>
          <p:nvSpPr>
            <p:cNvPr id="9" name="Oval 8">
              <a:extLst>
                <a:ext uri="{FF2B5EF4-FFF2-40B4-BE49-F238E27FC236}">
                  <a16:creationId xmlns:a16="http://schemas.microsoft.com/office/drawing/2014/main" id="{47AAB757-AAB8-462E-9BE1-BA72378BBC87}"/>
                </a:ext>
              </a:extLst>
            </p:cNvPr>
            <p:cNvSpPr/>
            <p:nvPr/>
          </p:nvSpPr>
          <p:spPr>
            <a:xfrm>
              <a:off x="933458" y="2809669"/>
              <a:ext cx="548640" cy="548640"/>
            </a:xfrm>
            <a:prstGeom prst="ellipse">
              <a:avLst/>
            </a:prstGeom>
            <a:ln w="38100">
              <a:solidFill>
                <a:srgbClr val="4F81BD"/>
              </a:solidFill>
            </a:ln>
          </p:spPr>
          <p:style>
            <a:lnRef idx="2">
              <a:schemeClr val="accent1"/>
            </a:lnRef>
            <a:fillRef idx="1">
              <a:schemeClr val="lt1"/>
            </a:fillRef>
            <a:effectRef idx="0">
              <a:schemeClr val="accent1"/>
            </a:effectRef>
            <a:fontRef idx="minor">
              <a:schemeClr val="dk1"/>
            </a:fontRef>
          </p:style>
          <p:txBody>
            <a:bodyPr lIns="91432" tIns="45718" rIns="91432"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2</a:t>
              </a:r>
            </a:p>
          </p:txBody>
        </p:sp>
        <p:sp>
          <p:nvSpPr>
            <p:cNvPr id="26" name="TextBox 25">
              <a:extLst>
                <a:ext uri="{FF2B5EF4-FFF2-40B4-BE49-F238E27FC236}">
                  <a16:creationId xmlns:a16="http://schemas.microsoft.com/office/drawing/2014/main" id="{853458C9-203C-48E2-B32C-F3256BC5B2B1}"/>
                </a:ext>
              </a:extLst>
            </p:cNvPr>
            <p:cNvSpPr txBox="1"/>
            <p:nvPr/>
          </p:nvSpPr>
          <p:spPr>
            <a:xfrm>
              <a:off x="1597836" y="2868545"/>
              <a:ext cx="8402895" cy="430887"/>
            </a:xfrm>
            <a:prstGeom prst="rect">
              <a:avLst/>
            </a:prstGeom>
            <a:noFill/>
          </p:spPr>
          <p:txBody>
            <a:bodyPr wrap="square" rtlCol="0" anchor="ctr" anchorCtr="0">
              <a:spAutoFit/>
            </a:bodyPr>
            <a:lstStyle/>
            <a:p>
              <a:pPr>
                <a:defRPr/>
              </a:pPr>
              <a:r>
                <a:rPr lang="en-US" sz="2200" b="1" dirty="0">
                  <a:solidFill>
                    <a:srgbClr val="1F497D"/>
                  </a:solidFill>
                  <a:latin typeface="Arial" panose="020B0604020202020204" pitchFamily="34" charset="0"/>
                  <a:cs typeface="Arial" panose="020B0604020202020204" pitchFamily="34" charset="0"/>
                </a:rPr>
                <a:t>Empirical Evidence on Impact of Place-Based Policies</a:t>
              </a:r>
            </a:p>
          </p:txBody>
        </p:sp>
      </p:grpSp>
      <p:sp>
        <p:nvSpPr>
          <p:cNvPr id="32" name="TextBox 31">
            <a:hlinkClick r:id="" action="ppaction://noaction"/>
            <a:extLst>
              <a:ext uri="{FF2B5EF4-FFF2-40B4-BE49-F238E27FC236}">
                <a16:creationId xmlns:a16="http://schemas.microsoft.com/office/drawing/2014/main" id="{8EEED83C-B774-4BDB-B083-082F6602FF5E}"/>
              </a:ext>
            </a:extLst>
          </p:cNvPr>
          <p:cNvSpPr txBox="1"/>
          <p:nvPr/>
        </p:nvSpPr>
        <p:spPr>
          <a:xfrm>
            <a:off x="1597836" y="1047275"/>
            <a:ext cx="9527364" cy="1563313"/>
          </a:xfrm>
          <a:prstGeom prst="rect">
            <a:avLst/>
          </a:prstGeom>
          <a:noFill/>
        </p:spPr>
        <p:txBody>
          <a:bodyPr wrap="square" rtlCol="0" anchor="ctr"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lvl="0" algn="just">
              <a:lnSpc>
                <a:spcPct val="150000"/>
              </a:lnSpc>
              <a:defRPr/>
            </a:pPr>
            <a:r>
              <a:rPr lang="en-US" sz="2200" b="1" dirty="0">
                <a:solidFill>
                  <a:srgbClr val="1F497D"/>
                </a:solidFill>
                <a:latin typeface="Arial" panose="020B0604020202020204" pitchFamily="34" charset="0"/>
                <a:cs typeface="Arial" panose="020B0604020202020204" pitchFamily="34" charset="0"/>
              </a:rPr>
              <a:t>Models Spatial Sorting and Optimal Policy</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1F497D"/>
              </a:solidFill>
              <a:effectLst/>
              <a:uLnTx/>
              <a:uFillTx/>
              <a:latin typeface="Calibri"/>
              <a:ea typeface="+mn-ea"/>
              <a:cs typeface="+mn-cs"/>
            </a:endParaRPr>
          </a:p>
        </p:txBody>
      </p:sp>
      <p:sp>
        <p:nvSpPr>
          <p:cNvPr id="15" name="Title 1">
            <a:extLst>
              <a:ext uri="{FF2B5EF4-FFF2-40B4-BE49-F238E27FC236}">
                <a16:creationId xmlns:a16="http://schemas.microsoft.com/office/drawing/2014/main" id="{DE125571-163B-A047-9710-9FAE6D1F333C}"/>
              </a:ext>
            </a:extLst>
          </p:cNvPr>
          <p:cNvSpPr txBox="1">
            <a:spLocks/>
          </p:cNvSpPr>
          <p:nvPr/>
        </p:nvSpPr>
        <p:spPr>
          <a:xfrm>
            <a:off x="1524000" y="90714"/>
            <a:ext cx="9144000"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Outline</a:t>
            </a:r>
          </a:p>
        </p:txBody>
      </p:sp>
    </p:spTree>
    <p:extLst>
      <p:ext uri="{BB962C8B-B14F-4D97-AF65-F5344CB8AC3E}">
        <p14:creationId xmlns:p14="http://schemas.microsoft.com/office/powerpoint/2010/main" val="1070194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Focus on two classes of empirical work: </a:t>
            </a:r>
          </a:p>
          <a:p>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Firm Policies</a:t>
            </a:r>
          </a:p>
          <a:p>
            <a:pPr lvl="1"/>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Housing Policies</a:t>
            </a:r>
          </a:p>
          <a:p>
            <a:pPr lvl="1"/>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Begin with Firm Policies </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of firm taxation on place location</a:t>
            </a:r>
          </a:p>
        </p:txBody>
      </p:sp>
    </p:spTree>
    <p:extLst>
      <p:ext uri="{BB962C8B-B14F-4D97-AF65-F5344CB8AC3E}">
        <p14:creationId xmlns:p14="http://schemas.microsoft.com/office/powerpoint/2010/main" val="677442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r>
              <a:rPr lang="en-US" sz="2200" dirty="0">
                <a:latin typeface="Arial" panose="020B0604020202020204" pitchFamily="34" charset="0"/>
                <a:cs typeface="Arial" panose="020B0604020202020204" pitchFamily="34" charset="0"/>
              </a:rPr>
              <a:t>Many policies are implemented at the local level</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Taxes (Property, sales, and corporate)</a:t>
            </a:r>
          </a:p>
          <a:p>
            <a:r>
              <a:rPr lang="en-US" sz="2200" dirty="0">
                <a:latin typeface="Arial" panose="020B0604020202020204" pitchFamily="34" charset="0"/>
                <a:cs typeface="Arial" panose="020B0604020202020204" pitchFamily="34" charset="0"/>
              </a:rPr>
              <a:t>Spending (Education, Health, UI, …)</a:t>
            </a:r>
          </a:p>
          <a:p>
            <a:r>
              <a:rPr lang="en-US" sz="2200" dirty="0">
                <a:latin typeface="Arial" panose="020B0604020202020204" pitchFamily="34" charset="0"/>
                <a:cs typeface="Arial" panose="020B0604020202020204" pitchFamily="34" charset="0"/>
              </a:rPr>
              <a:t>Regulations (e.g. zoning)</a:t>
            </a:r>
          </a:p>
          <a:p>
            <a:endParaRPr lang="en-US" sz="22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Many national policies have local implications (e.g. Section 8 / Housing Choice Vouchers, LIHTC, etc.)</a:t>
            </a:r>
          </a:p>
          <a:p>
            <a:endParaRPr lang="en-US" sz="22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How should layers of government be organized? How should local and fed govt interact? These are questions about ”Fiscal Federalism”:</a:t>
            </a:r>
          </a:p>
          <a:p>
            <a:r>
              <a:rPr lang="en-US" sz="2200" dirty="0">
                <a:latin typeface="Arial" panose="020B0604020202020204" pitchFamily="34" charset="0"/>
                <a:cs typeface="Arial" panose="020B0604020202020204" pitchFamily="34" charset="0"/>
              </a:rPr>
              <a:t>Should the federal government or local government set property taxes? </a:t>
            </a:r>
          </a:p>
          <a:p>
            <a:r>
              <a:rPr lang="en-US" sz="2200" dirty="0">
                <a:latin typeface="Arial" panose="020B0604020202020204" pitchFamily="34" charset="0"/>
                <a:cs typeface="Arial" panose="020B0604020202020204" pitchFamily="34" charset="0"/>
              </a:rPr>
              <a:t>Who should pay for schools? </a:t>
            </a:r>
          </a:p>
          <a:p>
            <a:r>
              <a:rPr lang="en-US" sz="2200" dirty="0">
                <a:latin typeface="Arial" panose="020B0604020202020204" pitchFamily="34" charset="0"/>
                <a:cs typeface="Arial" panose="020B0604020202020204" pitchFamily="34" charset="0"/>
              </a:rPr>
              <a:t>Should local or federal governments redistribute? </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Place–Based Policy</a:t>
            </a:r>
          </a:p>
        </p:txBody>
      </p:sp>
    </p:spTree>
    <p:extLst>
      <p:ext uri="{BB962C8B-B14F-4D97-AF65-F5344CB8AC3E}">
        <p14:creationId xmlns:p14="http://schemas.microsoft.com/office/powerpoint/2010/main" val="3954559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Large firms often lobby for and receive subsidies from localities (e.g. tax cuts and credits)</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e.g. Amazon competition</a:t>
            </a:r>
          </a:p>
          <a:p>
            <a:pPr lvl="1"/>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Slattery and </a:t>
            </a:r>
            <a:r>
              <a:rPr lang="en-US" sz="2200" dirty="0" err="1">
                <a:latin typeface="Arial" panose="020B0604020202020204" pitchFamily="34" charset="0"/>
                <a:cs typeface="Arial" panose="020B0604020202020204" pitchFamily="34" charset="0"/>
              </a:rPr>
              <a:t>Zidar</a:t>
            </a:r>
            <a:r>
              <a:rPr lang="en-US" sz="22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hlinkClick r:id="rId3"/>
              </a:rPr>
              <a:t>2020 JEP</a:t>
            </a:r>
            <a:r>
              <a:rPr lang="en-US" sz="2200" dirty="0">
                <a:latin typeface="Arial" panose="020B0604020202020204" pitchFamily="34" charset="0"/>
                <a:cs typeface="Arial" panose="020B0604020202020204" pitchFamily="34" charset="0"/>
              </a:rPr>
              <a:t>) study subsidies for local firms using data on special tax deals between firms and localities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Begin with case study of 2008 </a:t>
            </a:r>
            <a:r>
              <a:rPr lang="en-US" sz="2200" dirty="0" err="1">
                <a:latin typeface="Arial" panose="020B0604020202020204" pitchFamily="34" charset="0"/>
                <a:cs typeface="Arial" panose="020B0604020202020204" pitchFamily="34" charset="0"/>
              </a:rPr>
              <a:t>Volkswagon</a:t>
            </a:r>
            <a:r>
              <a:rPr lang="en-US" sz="2200" dirty="0">
                <a:latin typeface="Arial" panose="020B0604020202020204" pitchFamily="34" charset="0"/>
                <a:cs typeface="Arial" panose="020B0604020202020204" pitchFamily="34" charset="0"/>
              </a:rPr>
              <a:t> deal</a:t>
            </a: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Direct Firm Subsidies</a:t>
            </a:r>
          </a:p>
        </p:txBody>
      </p:sp>
    </p:spTree>
    <p:extLst>
      <p:ext uri="{BB962C8B-B14F-4D97-AF65-F5344CB8AC3E}">
        <p14:creationId xmlns:p14="http://schemas.microsoft.com/office/powerpoint/2010/main" val="239116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VW chooses Chattanooga for new assembly plant • Promises 2,000 emp and $1B investment</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TN grants VW a subsidy worth $558 million</a:t>
            </a:r>
          </a:p>
          <a:p>
            <a:pPr lvl="1"/>
            <a:r>
              <a:rPr lang="en-US" sz="1800" dirty="0">
                <a:latin typeface="Arial" panose="020B0604020202020204" pitchFamily="34" charset="0"/>
                <a:cs typeface="Arial" panose="020B0604020202020204" pitchFamily="34" charset="0"/>
              </a:rPr>
              <a:t>Local property tax abatements over 30 years ($200M)</a:t>
            </a:r>
          </a:p>
          <a:p>
            <a:pPr lvl="1"/>
            <a:r>
              <a:rPr lang="en-US" sz="1800" dirty="0">
                <a:latin typeface="Arial" panose="020B0604020202020204" pitchFamily="34" charset="0"/>
                <a:cs typeface="Arial" panose="020B0604020202020204" pitchFamily="34" charset="0"/>
              </a:rPr>
              <a:t>Enhanced state job and investment tax credits over 20 years ($200M) • Property given to VW ($81M)</a:t>
            </a:r>
          </a:p>
          <a:p>
            <a:pPr lvl="1"/>
            <a:r>
              <a:rPr lang="en-US" sz="1800" dirty="0">
                <a:latin typeface="Arial" panose="020B0604020202020204" pitchFamily="34" charset="0"/>
                <a:cs typeface="Arial" panose="020B0604020202020204" pitchFamily="34" charset="0"/>
              </a:rPr>
              <a:t>Worker training ($30M)</a:t>
            </a:r>
          </a:p>
          <a:p>
            <a:pPr lvl="1"/>
            <a:r>
              <a:rPr lang="en-US" sz="1800" dirty="0">
                <a:latin typeface="Arial" panose="020B0604020202020204" pitchFamily="34" charset="0"/>
                <a:cs typeface="Arial" panose="020B0604020202020204" pitchFamily="34" charset="0"/>
              </a:rPr>
              <a:t>Highway and road construction ($43M) + Rail line upgrades ($3.5M)</a:t>
            </a:r>
          </a:p>
          <a:p>
            <a:pPr lvl="1"/>
            <a:endParaRPr lang="en-US" sz="18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Runner up: Huntsville, AL offers $386 million package</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Direct Firm Subsidies</a:t>
            </a:r>
          </a:p>
        </p:txBody>
      </p:sp>
    </p:spTree>
    <p:extLst>
      <p:ext uri="{BB962C8B-B14F-4D97-AF65-F5344CB8AC3E}">
        <p14:creationId xmlns:p14="http://schemas.microsoft.com/office/powerpoint/2010/main" val="641076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Direct Firm Subsidies</a:t>
            </a:r>
          </a:p>
        </p:txBody>
      </p:sp>
      <p:pic>
        <p:nvPicPr>
          <p:cNvPr id="7" name="Picture 6" descr="A close up of a map&#10;&#10;Description automatically generated">
            <a:extLst>
              <a:ext uri="{FF2B5EF4-FFF2-40B4-BE49-F238E27FC236}">
                <a16:creationId xmlns:a16="http://schemas.microsoft.com/office/drawing/2014/main" id="{9C0EC64D-F5B6-E946-A07F-69C834410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7897"/>
            <a:ext cx="12192000" cy="5090925"/>
          </a:xfrm>
          <a:prstGeom prst="rect">
            <a:avLst/>
          </a:prstGeom>
        </p:spPr>
      </p:pic>
    </p:spTree>
    <p:extLst>
      <p:ext uri="{BB962C8B-B14F-4D97-AF65-F5344CB8AC3E}">
        <p14:creationId xmlns:p14="http://schemas.microsoft.com/office/powerpoint/2010/main" val="351119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r>
              <a:rPr lang="en-US" sz="2200" dirty="0">
                <a:latin typeface="Arial" panose="020B0604020202020204" pitchFamily="34" charset="0"/>
                <a:cs typeface="Arial" panose="020B0604020202020204" pitchFamily="34" charset="0"/>
              </a:rPr>
              <a:t>Expand event study design to compare “winner” to “runner-up” counties for deals between 2002-2012</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Direct Firm Subsidies</a:t>
            </a:r>
          </a:p>
        </p:txBody>
      </p:sp>
      <p:pic>
        <p:nvPicPr>
          <p:cNvPr id="5" name="Picture 4" descr="A screenshot of a cell phone&#10;&#10;Description automatically generated">
            <a:extLst>
              <a:ext uri="{FF2B5EF4-FFF2-40B4-BE49-F238E27FC236}">
                <a16:creationId xmlns:a16="http://schemas.microsoft.com/office/drawing/2014/main" id="{C96AC190-C470-3849-80B8-96B96E8B4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26" y="2280024"/>
            <a:ext cx="11599573" cy="4355525"/>
          </a:xfrm>
          <a:prstGeom prst="rect">
            <a:avLst/>
          </a:prstGeom>
        </p:spPr>
      </p:pic>
    </p:spTree>
    <p:extLst>
      <p:ext uri="{BB962C8B-B14F-4D97-AF65-F5344CB8AC3E}">
        <p14:creationId xmlns:p14="http://schemas.microsoft.com/office/powerpoint/2010/main" val="1399575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Effect within Industry</a:t>
            </a:r>
          </a:p>
        </p:txBody>
      </p:sp>
      <p:pic>
        <p:nvPicPr>
          <p:cNvPr id="8" name="Picture 7" descr="A screenshot of a cell phone&#10;&#10;Description automatically generated">
            <a:extLst>
              <a:ext uri="{FF2B5EF4-FFF2-40B4-BE49-F238E27FC236}">
                <a16:creationId xmlns:a16="http://schemas.microsoft.com/office/drawing/2014/main" id="{B9D51DD0-27FD-144A-B119-CBF432FD7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 y="1005308"/>
            <a:ext cx="10683240" cy="5761978"/>
          </a:xfrm>
          <a:prstGeom prst="rect">
            <a:avLst/>
          </a:prstGeom>
        </p:spPr>
      </p:pic>
    </p:spTree>
    <p:extLst>
      <p:ext uri="{BB962C8B-B14F-4D97-AF65-F5344CB8AC3E}">
        <p14:creationId xmlns:p14="http://schemas.microsoft.com/office/powerpoint/2010/main" val="3016370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No Evidence of Spillover Effects to Other Industries </a:t>
            </a:r>
          </a:p>
        </p:txBody>
      </p:sp>
      <p:pic>
        <p:nvPicPr>
          <p:cNvPr id="3" name="Picture 2" descr="A close up of a map&#10;&#10;Description automatically generated">
            <a:extLst>
              <a:ext uri="{FF2B5EF4-FFF2-40B4-BE49-F238E27FC236}">
                <a16:creationId xmlns:a16="http://schemas.microsoft.com/office/drawing/2014/main" id="{C072DF01-9993-C349-84C7-0498F8CD5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 y="1354717"/>
            <a:ext cx="10180320" cy="5412569"/>
          </a:xfrm>
          <a:prstGeom prst="rect">
            <a:avLst/>
          </a:prstGeom>
        </p:spPr>
      </p:pic>
    </p:spTree>
    <p:extLst>
      <p:ext uri="{BB962C8B-B14F-4D97-AF65-F5344CB8AC3E}">
        <p14:creationId xmlns:p14="http://schemas.microsoft.com/office/powerpoint/2010/main" val="728645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No Evidence of Spillover Effects to Other Industries </a:t>
            </a:r>
          </a:p>
        </p:txBody>
      </p:sp>
      <p:pic>
        <p:nvPicPr>
          <p:cNvPr id="5" name="Picture 4" descr="A screenshot of a cell phone&#10;&#10;Description automatically generated">
            <a:extLst>
              <a:ext uri="{FF2B5EF4-FFF2-40B4-BE49-F238E27FC236}">
                <a16:creationId xmlns:a16="http://schemas.microsoft.com/office/drawing/2014/main" id="{DD26DA21-6DE3-4C4F-BA89-8D6C453B8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2309"/>
            <a:ext cx="12192000" cy="4997302"/>
          </a:xfrm>
          <a:prstGeom prst="rect">
            <a:avLst/>
          </a:prstGeom>
        </p:spPr>
      </p:pic>
    </p:spTree>
    <p:extLst>
      <p:ext uri="{BB962C8B-B14F-4D97-AF65-F5344CB8AC3E}">
        <p14:creationId xmlns:p14="http://schemas.microsoft.com/office/powerpoint/2010/main" val="2991328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“Million Dollar Plants” data: 82 subsidy deals from Site Selection Magazine, mostly manufacturing, in 1980s and 90s (Greenstone &amp; Moretti 2003)</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Relies on reported location rankings of large firms’ location choices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Compares top to 2</a:t>
            </a:r>
            <a:r>
              <a:rPr lang="en-US" sz="2200" baseline="30000" dirty="0">
                <a:latin typeface="Arial" panose="020B0604020202020204" pitchFamily="34" charset="0"/>
                <a:cs typeface="Arial" panose="020B0604020202020204" pitchFamily="34" charset="0"/>
              </a:rPr>
              <a:t>nd</a:t>
            </a:r>
            <a:r>
              <a:rPr lang="en-US" sz="2200" dirty="0">
                <a:latin typeface="Arial" panose="020B0604020202020204" pitchFamily="34" charset="0"/>
                <a:cs typeface="Arial" panose="020B0604020202020204" pitchFamily="34" charset="0"/>
              </a:rPr>
              <a:t> highest ranked places</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Lack of Spillovers Differs from Prior Literature</a:t>
            </a:r>
          </a:p>
        </p:txBody>
      </p:sp>
    </p:spTree>
    <p:extLst>
      <p:ext uri="{BB962C8B-B14F-4D97-AF65-F5344CB8AC3E}">
        <p14:creationId xmlns:p14="http://schemas.microsoft.com/office/powerpoint/2010/main" val="3907341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Lack of Spillovers Differs from Prior Literature</a:t>
            </a:r>
          </a:p>
        </p:txBody>
      </p:sp>
      <p:pic>
        <p:nvPicPr>
          <p:cNvPr id="3" name="Picture 2" descr="A close up of a map&#10;&#10;Description automatically generated">
            <a:extLst>
              <a:ext uri="{FF2B5EF4-FFF2-40B4-BE49-F238E27FC236}">
                <a16:creationId xmlns:a16="http://schemas.microsoft.com/office/drawing/2014/main" id="{635173F8-CDCC-9845-81B2-B539F0B61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181" y="869406"/>
            <a:ext cx="6610321" cy="5988594"/>
          </a:xfrm>
          <a:prstGeom prst="rect">
            <a:avLst/>
          </a:prstGeom>
        </p:spPr>
      </p:pic>
    </p:spTree>
    <p:extLst>
      <p:ext uri="{BB962C8B-B14F-4D97-AF65-F5344CB8AC3E}">
        <p14:creationId xmlns:p14="http://schemas.microsoft.com/office/powerpoint/2010/main" val="2633192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Lack of Spillovers Differs from Prior Literature</a:t>
            </a:r>
          </a:p>
        </p:txBody>
      </p:sp>
      <p:pic>
        <p:nvPicPr>
          <p:cNvPr id="7" name="Picture 6" descr="A close up of a map&#10;&#10;Description automatically generated">
            <a:extLst>
              <a:ext uri="{FF2B5EF4-FFF2-40B4-BE49-F238E27FC236}">
                <a16:creationId xmlns:a16="http://schemas.microsoft.com/office/drawing/2014/main" id="{284DDBBC-4498-0A47-9670-77B46A17C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444" y="823422"/>
            <a:ext cx="6529795" cy="6034578"/>
          </a:xfrm>
          <a:prstGeom prst="rect">
            <a:avLst/>
          </a:prstGeom>
        </p:spPr>
      </p:pic>
    </p:spTree>
    <p:extLst>
      <p:ext uri="{BB962C8B-B14F-4D97-AF65-F5344CB8AC3E}">
        <p14:creationId xmlns:p14="http://schemas.microsoft.com/office/powerpoint/2010/main" val="1408304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Economic Activity is Geographically Concentrated (</a:t>
            </a:r>
            <a:r>
              <a:rPr lang="en-US" sz="2400" dirty="0">
                <a:solidFill>
                  <a:srgbClr val="002060"/>
                </a:solidFill>
                <a:ea typeface="ＭＳ Ｐゴシック" pitchFamily="34" charset="-128"/>
                <a:hlinkClick r:id="rId3"/>
              </a:rPr>
              <a:t>Moretti 2011</a:t>
            </a:r>
            <a:r>
              <a:rPr lang="en-US" sz="2400" dirty="0">
                <a:solidFill>
                  <a:srgbClr val="002060"/>
                </a:solidFill>
                <a:ea typeface="ＭＳ Ｐゴシック" pitchFamily="34" charset="-128"/>
              </a:rPr>
              <a:t>)</a:t>
            </a:r>
          </a:p>
        </p:txBody>
      </p:sp>
      <p:pic>
        <p:nvPicPr>
          <p:cNvPr id="27649" name="Picture 1" descr="page6image53032768">
            <a:extLst>
              <a:ext uri="{FF2B5EF4-FFF2-40B4-BE49-F238E27FC236}">
                <a16:creationId xmlns:a16="http://schemas.microsoft.com/office/drawing/2014/main" id="{9745DFF2-213C-C84D-AFB7-8D81C2BF0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680" y="836083"/>
            <a:ext cx="8671560" cy="6021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915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Federal subsidies can also have heterogeneous local effects (and can help isolate potential spillover effects)</a:t>
            </a:r>
          </a:p>
          <a:p>
            <a:pPr marL="0" indent="0">
              <a:buNone/>
            </a:pP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Garnett, </a:t>
            </a:r>
            <a:r>
              <a:rPr lang="en-US" sz="2200" dirty="0" err="1">
                <a:latin typeface="Arial" panose="020B0604020202020204" pitchFamily="34" charset="0"/>
                <a:cs typeface="Arial" panose="020B0604020202020204" pitchFamily="34" charset="0"/>
              </a:rPr>
              <a:t>Ohrn</a:t>
            </a:r>
            <a:r>
              <a:rPr lang="en-US" sz="2200" dirty="0">
                <a:latin typeface="Arial" panose="020B0604020202020204" pitchFamily="34" charset="0"/>
                <a:cs typeface="Arial" panose="020B0604020202020204" pitchFamily="34" charset="0"/>
              </a:rPr>
              <a:t>, and Suarez Serrato (</a:t>
            </a:r>
            <a:r>
              <a:rPr lang="en-US" sz="2200" dirty="0">
                <a:latin typeface="Arial" panose="020B0604020202020204" pitchFamily="34" charset="0"/>
                <a:cs typeface="Arial" panose="020B0604020202020204" pitchFamily="34" charset="0"/>
                <a:hlinkClick r:id="rId3"/>
              </a:rPr>
              <a:t>2019</a:t>
            </a:r>
            <a:r>
              <a:rPr lang="en-US" sz="2200" dirty="0">
                <a:latin typeface="Arial" panose="020B0604020202020204" pitchFamily="34" charset="0"/>
                <a:cs typeface="Arial" panose="020B0604020202020204" pitchFamily="34" charset="0"/>
              </a:rPr>
              <a:t>) study the impact of accelerated depreciation on local labor markets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Study “bonus depreciation” that allows firms to deduct an additional percentage of capital expenditures in the first year of an asset’s tax life.</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Bonus depreciation has larger effects where firms invest in longer-lived assets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Measure a county’s exposure to bonus depreciation by interacting industry-level heterogeneity in the benefit of bonus depreciation with industry location data</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of Depreciation Generosity on Local Labor Markets</a:t>
            </a:r>
          </a:p>
        </p:txBody>
      </p:sp>
    </p:spTree>
    <p:extLst>
      <p:ext uri="{BB962C8B-B14F-4D97-AF65-F5344CB8AC3E}">
        <p14:creationId xmlns:p14="http://schemas.microsoft.com/office/powerpoint/2010/main" val="923349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Exploit 2002 Job Creation and Worker Assistance Act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Enacted 30% bonus depreciation, later increased to 50% in 2003-2004, then canceled in 2005 and re-implemented at 50% in response to 2008 recession for 2008-17 (aside from 100% in 2011).</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Large body of work shows increased firm investment in response to bonus depreciation</a:t>
            </a:r>
          </a:p>
          <a:p>
            <a:pPr lvl="1"/>
            <a:r>
              <a:rPr lang="en-US" sz="1800" dirty="0">
                <a:latin typeface="Arial" panose="020B0604020202020204" pitchFamily="34" charset="0"/>
                <a:cs typeface="Arial" panose="020B0604020202020204" pitchFamily="34" charset="0"/>
              </a:rPr>
              <a:t>House and Shapiro (2008), Edgerton (2010), Cummings et al (2004)</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Transition estimates to exposure in local labor markets using shift-share design</a:t>
            </a: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of Depreciation Generosity on Local Labor Markets</a:t>
            </a:r>
          </a:p>
        </p:txBody>
      </p:sp>
    </p:spTree>
    <p:extLst>
      <p:ext uri="{BB962C8B-B14F-4D97-AF65-F5344CB8AC3E}">
        <p14:creationId xmlns:p14="http://schemas.microsoft.com/office/powerpoint/2010/main" val="3835229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Construct local labor market measure of exposure to bonus depreciation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Classify industries by those with long-lived assets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Construct fraction of local employment in 2001 that is in these industries</a:t>
            </a: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of Depreciation Generosity on Local Labor Markets</a:t>
            </a:r>
          </a:p>
        </p:txBody>
      </p:sp>
      <p:pic>
        <p:nvPicPr>
          <p:cNvPr id="6" name="Picture 5" descr="A close up of a logo&#10;&#10;Description automatically generated">
            <a:extLst>
              <a:ext uri="{FF2B5EF4-FFF2-40B4-BE49-F238E27FC236}">
                <a16:creationId xmlns:a16="http://schemas.microsoft.com/office/drawing/2014/main" id="{852F978A-89F3-C341-A1E4-238C22F03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150" y="4157095"/>
            <a:ext cx="6489700" cy="1193800"/>
          </a:xfrm>
          <a:prstGeom prst="rect">
            <a:avLst/>
          </a:prstGeom>
        </p:spPr>
      </p:pic>
    </p:spTree>
    <p:extLst>
      <p:ext uri="{BB962C8B-B14F-4D97-AF65-F5344CB8AC3E}">
        <p14:creationId xmlns:p14="http://schemas.microsoft.com/office/powerpoint/2010/main" val="1768825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Run regression of employment growth in county c industry j in year t: </a:t>
            </a: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	where</a:t>
            </a:r>
          </a:p>
          <a:p>
            <a:pPr marL="0" indent="0">
              <a:buNone/>
            </a:pPr>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of Depreciation Generosity on Local Labor Markets</a:t>
            </a:r>
          </a:p>
        </p:txBody>
      </p:sp>
      <p:pic>
        <p:nvPicPr>
          <p:cNvPr id="5" name="Picture 4" descr="A close up of a logo&#10;&#10;Description automatically generated">
            <a:extLst>
              <a:ext uri="{FF2B5EF4-FFF2-40B4-BE49-F238E27FC236}">
                <a16:creationId xmlns:a16="http://schemas.microsoft.com/office/drawing/2014/main" id="{A8B1AC4A-88F0-B946-B0D7-66F6A354B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150" y="4181003"/>
            <a:ext cx="4965700" cy="914400"/>
          </a:xfrm>
          <a:prstGeom prst="rect">
            <a:avLst/>
          </a:prstGeom>
        </p:spPr>
      </p:pic>
      <p:pic>
        <p:nvPicPr>
          <p:cNvPr id="8" name="Picture 7">
            <a:extLst>
              <a:ext uri="{FF2B5EF4-FFF2-40B4-BE49-F238E27FC236}">
                <a16:creationId xmlns:a16="http://schemas.microsoft.com/office/drawing/2014/main" id="{1E882C73-5312-0B40-A095-4C8A14262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384" y="2325010"/>
            <a:ext cx="11112500" cy="1104900"/>
          </a:xfrm>
          <a:prstGeom prst="rect">
            <a:avLst/>
          </a:prstGeom>
        </p:spPr>
      </p:pic>
    </p:spTree>
    <p:extLst>
      <p:ext uri="{BB962C8B-B14F-4D97-AF65-F5344CB8AC3E}">
        <p14:creationId xmlns:p14="http://schemas.microsoft.com/office/powerpoint/2010/main" val="106054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of Depreciation Generosity on Local Labor Markets</a:t>
            </a:r>
          </a:p>
        </p:txBody>
      </p:sp>
      <p:pic>
        <p:nvPicPr>
          <p:cNvPr id="15" name="Picture 14" descr="A screenshot of a cell phone&#10;&#10;Description automatically generated">
            <a:extLst>
              <a:ext uri="{FF2B5EF4-FFF2-40B4-BE49-F238E27FC236}">
                <a16:creationId xmlns:a16="http://schemas.microsoft.com/office/drawing/2014/main" id="{443286AF-6AC0-3246-938E-850ED86A2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879846"/>
            <a:ext cx="7162800" cy="5715000"/>
          </a:xfrm>
          <a:prstGeom prst="rect">
            <a:avLst/>
          </a:prstGeom>
        </p:spPr>
      </p:pic>
    </p:spTree>
    <p:extLst>
      <p:ext uri="{BB962C8B-B14F-4D97-AF65-F5344CB8AC3E}">
        <p14:creationId xmlns:p14="http://schemas.microsoft.com/office/powerpoint/2010/main" val="2723466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of Depreciation Generosity on Local Labor Markets</a:t>
            </a:r>
          </a:p>
        </p:txBody>
      </p:sp>
      <p:pic>
        <p:nvPicPr>
          <p:cNvPr id="13" name="Picture 12" descr="A screenshot of a cell phone&#10;&#10;Description automatically generated">
            <a:extLst>
              <a:ext uri="{FF2B5EF4-FFF2-40B4-BE49-F238E27FC236}">
                <a16:creationId xmlns:a16="http://schemas.microsoft.com/office/drawing/2014/main" id="{4670071A-F5D5-7646-8D17-BAD5A5804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992" y="974316"/>
            <a:ext cx="6870700" cy="5638800"/>
          </a:xfrm>
          <a:prstGeom prst="rect">
            <a:avLst/>
          </a:prstGeom>
        </p:spPr>
      </p:pic>
    </p:spTree>
    <p:extLst>
      <p:ext uri="{BB962C8B-B14F-4D97-AF65-F5344CB8AC3E}">
        <p14:creationId xmlns:p14="http://schemas.microsoft.com/office/powerpoint/2010/main" val="1806503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Impact of Depreciation Generosity on Local Labor Markets</a:t>
            </a:r>
          </a:p>
        </p:txBody>
      </p:sp>
      <p:pic>
        <p:nvPicPr>
          <p:cNvPr id="11" name="Picture 10" descr="A screenshot of a cell phone&#10;&#10;Description automatically generated">
            <a:extLst>
              <a:ext uri="{FF2B5EF4-FFF2-40B4-BE49-F238E27FC236}">
                <a16:creationId xmlns:a16="http://schemas.microsoft.com/office/drawing/2014/main" id="{121BF999-2447-2A4B-8B5A-A278139D0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892" y="1026886"/>
            <a:ext cx="7454900" cy="5740400"/>
          </a:xfrm>
          <a:prstGeom prst="rect">
            <a:avLst/>
          </a:prstGeom>
        </p:spPr>
      </p:pic>
    </p:spTree>
    <p:extLst>
      <p:ext uri="{BB962C8B-B14F-4D97-AF65-F5344CB8AC3E}">
        <p14:creationId xmlns:p14="http://schemas.microsoft.com/office/powerpoint/2010/main" val="972679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Placebo using “Structures and IP” exposure, which are not subject to bonus depreciation</a:t>
            </a:r>
          </a:p>
        </p:txBody>
      </p:sp>
      <p:pic>
        <p:nvPicPr>
          <p:cNvPr id="9" name="Picture 8" descr="A screenshot of a cell phone&#10;&#10;Description automatically generated">
            <a:extLst>
              <a:ext uri="{FF2B5EF4-FFF2-40B4-BE49-F238E27FC236}">
                <a16:creationId xmlns:a16="http://schemas.microsoft.com/office/drawing/2014/main" id="{03D84391-02D3-E64A-8570-3192EB575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900" y="1064986"/>
            <a:ext cx="7188200" cy="5702300"/>
          </a:xfrm>
          <a:prstGeom prst="rect">
            <a:avLst/>
          </a:prstGeom>
        </p:spPr>
      </p:pic>
    </p:spTree>
    <p:extLst>
      <p:ext uri="{BB962C8B-B14F-4D97-AF65-F5344CB8AC3E}">
        <p14:creationId xmlns:p14="http://schemas.microsoft.com/office/powerpoint/2010/main" val="3030948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Results suggest firms local investments leads to positive impacts on employment and local earnings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Paper calculates a “$20,000 cost per job”</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A common welfare metric – is this reasonable? </a:t>
            </a:r>
          </a:p>
          <a:p>
            <a:pPr marL="0" indent="0">
              <a:buNone/>
            </a:pP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What does this mean for models of perfect labor sorting? (e.g. Rosen-Roback?)</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Does this imply local workers benefit?</a:t>
            </a:r>
          </a:p>
          <a:p>
            <a:endParaRPr lang="en-US" sz="22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Summary</a:t>
            </a:r>
          </a:p>
        </p:txBody>
      </p:sp>
    </p:spTree>
    <p:extLst>
      <p:ext uri="{BB962C8B-B14F-4D97-AF65-F5344CB8AC3E}">
        <p14:creationId xmlns:p14="http://schemas.microsoft.com/office/powerpoint/2010/main" val="683357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Many government spending and tax credits target housing and local development</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Consider two policies here: </a:t>
            </a:r>
          </a:p>
          <a:p>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Section 8 / Housing Choice Vouchers (Jacob and Ludwig 2012)</a:t>
            </a:r>
          </a:p>
          <a:p>
            <a:pPr marL="400050" lvl="1" indent="0">
              <a:buNone/>
            </a:pPr>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Hope VI – Laura Tach</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FYI there is a large literature on other policies, such as LIHTC (</a:t>
            </a:r>
            <a:r>
              <a:rPr lang="en-US" sz="2200" dirty="0">
                <a:latin typeface="Arial" panose="020B0604020202020204" pitchFamily="34" charset="0"/>
                <a:cs typeface="Arial" panose="020B0604020202020204" pitchFamily="34" charset="0"/>
                <a:hlinkClick r:id="rId3"/>
              </a:rPr>
              <a:t>Diamond and McQuade 2017</a:t>
            </a:r>
            <a:r>
              <a:rPr lang="en-US" sz="2200" dirty="0">
                <a:latin typeface="Arial" panose="020B0604020202020204" pitchFamily="34" charset="0"/>
                <a:cs typeface="Arial" panose="020B0604020202020204" pitchFamily="34" charset="0"/>
              </a:rPr>
              <a:t>)</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Housing Policy</a:t>
            </a:r>
          </a:p>
        </p:txBody>
      </p:sp>
    </p:spTree>
    <p:extLst>
      <p:ext uri="{BB962C8B-B14F-4D97-AF65-F5344CB8AC3E}">
        <p14:creationId xmlns:p14="http://schemas.microsoft.com/office/powerpoint/2010/main" val="2275975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259806"/>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Poverty is Geographically Concentrated (2012-2016 Poverty Rates from ACS)</a:t>
            </a:r>
          </a:p>
        </p:txBody>
      </p:sp>
      <p:pic>
        <p:nvPicPr>
          <p:cNvPr id="3" name="Picture 2" descr="A close up of a map&#10;&#10;Description automatically generated">
            <a:extLst>
              <a:ext uri="{FF2B5EF4-FFF2-40B4-BE49-F238E27FC236}">
                <a16:creationId xmlns:a16="http://schemas.microsoft.com/office/drawing/2014/main" id="{FE34DD54-4803-C94D-893E-8D08C5B61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2" y="523033"/>
            <a:ext cx="12192000" cy="6334967"/>
          </a:xfrm>
          <a:prstGeom prst="rect">
            <a:avLst/>
          </a:prstGeom>
        </p:spPr>
      </p:pic>
      <p:pic>
        <p:nvPicPr>
          <p:cNvPr id="6" name="Picture 5">
            <a:extLst>
              <a:ext uri="{FF2B5EF4-FFF2-40B4-BE49-F238E27FC236}">
                <a16:creationId xmlns:a16="http://schemas.microsoft.com/office/drawing/2014/main" id="{40BE2B90-AFD1-674C-99AF-16EDFFDEB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1596" y="6507480"/>
            <a:ext cx="2934746" cy="350520"/>
          </a:xfrm>
          <a:prstGeom prst="rect">
            <a:avLst/>
          </a:prstGeom>
        </p:spPr>
      </p:pic>
    </p:spTree>
    <p:extLst>
      <p:ext uri="{BB962C8B-B14F-4D97-AF65-F5344CB8AC3E}">
        <p14:creationId xmlns:p14="http://schemas.microsoft.com/office/powerpoint/2010/main" val="2913545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Housing Choice Vouchers provide subsidized rent to eligible families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Family income may not exceed 50% of median income in county (preference given to those below 30%)</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No right to voucher – must apply and allocated based on preferential lottery</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Voucher holders pay 30% of income on rent</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Leads to additional tax on earnings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Jacob and Ludwig (2012) study impact on labor supply</a:t>
            </a: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Housing Choice Voucher / Section 8 Program</a:t>
            </a:r>
          </a:p>
        </p:txBody>
      </p:sp>
    </p:spTree>
    <p:extLst>
      <p:ext uri="{BB962C8B-B14F-4D97-AF65-F5344CB8AC3E}">
        <p14:creationId xmlns:p14="http://schemas.microsoft.com/office/powerpoint/2010/main" val="1478261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Housing Choice Voucher / Section 8 Program</a:t>
            </a:r>
          </a:p>
        </p:txBody>
      </p:sp>
      <p:pic>
        <p:nvPicPr>
          <p:cNvPr id="9" name="Picture 8" descr="A picture containing text, map&#10;&#10;Description automatically generated">
            <a:extLst>
              <a:ext uri="{FF2B5EF4-FFF2-40B4-BE49-F238E27FC236}">
                <a16:creationId xmlns:a16="http://schemas.microsoft.com/office/drawing/2014/main" id="{967BC318-08EC-0B4B-A212-038BA0754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949" y="0"/>
            <a:ext cx="5650102" cy="6858000"/>
          </a:xfrm>
          <a:prstGeom prst="rect">
            <a:avLst/>
          </a:prstGeom>
        </p:spPr>
      </p:pic>
    </p:spTree>
    <p:extLst>
      <p:ext uri="{BB962C8B-B14F-4D97-AF65-F5344CB8AC3E}">
        <p14:creationId xmlns:p14="http://schemas.microsoft.com/office/powerpoint/2010/main" val="4034945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Housing Choice Voucher / Section 8 Program</a:t>
            </a:r>
          </a:p>
        </p:txBody>
      </p:sp>
      <p:pic>
        <p:nvPicPr>
          <p:cNvPr id="7" name="Picture 6" descr="A picture containing map, text&#10;&#10;Description automatically generated">
            <a:extLst>
              <a:ext uri="{FF2B5EF4-FFF2-40B4-BE49-F238E27FC236}">
                <a16:creationId xmlns:a16="http://schemas.microsoft.com/office/drawing/2014/main" id="{C197CAE6-CDBD-F54D-B6D0-798FB7729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2792" y="0"/>
            <a:ext cx="8486416" cy="6858000"/>
          </a:xfrm>
          <a:prstGeom prst="rect">
            <a:avLst/>
          </a:prstGeom>
        </p:spPr>
      </p:pic>
    </p:spTree>
    <p:extLst>
      <p:ext uri="{BB962C8B-B14F-4D97-AF65-F5344CB8AC3E}">
        <p14:creationId xmlns:p14="http://schemas.microsoft.com/office/powerpoint/2010/main" val="4035104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Jacob, Kapustin, and Ludwig (</a:t>
            </a:r>
            <a:r>
              <a:rPr lang="en-US" sz="2200" dirty="0">
                <a:latin typeface="Arial" panose="020B0604020202020204" pitchFamily="34" charset="0"/>
                <a:cs typeface="Arial" panose="020B0604020202020204" pitchFamily="34" charset="0"/>
                <a:hlinkClick r:id="rId3"/>
              </a:rPr>
              <a:t>2015</a:t>
            </a:r>
            <a:r>
              <a:rPr lang="en-US" sz="2200" dirty="0">
                <a:latin typeface="Arial" panose="020B0604020202020204" pitchFamily="34" charset="0"/>
                <a:cs typeface="Arial" panose="020B0604020202020204" pitchFamily="34" charset="0"/>
              </a:rPr>
              <a:t>) study impact on children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No evidence of impacts on test scores, graduation, etc.</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Housing Choice Voucher / Section 8 Program</a:t>
            </a:r>
          </a:p>
        </p:txBody>
      </p:sp>
    </p:spTree>
    <p:extLst>
      <p:ext uri="{BB962C8B-B14F-4D97-AF65-F5344CB8AC3E}">
        <p14:creationId xmlns:p14="http://schemas.microsoft.com/office/powerpoint/2010/main" val="2665656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Housing Choice Voucher / Section 8 Program</a:t>
            </a:r>
          </a:p>
        </p:txBody>
      </p:sp>
      <p:pic>
        <p:nvPicPr>
          <p:cNvPr id="7" name="Picture 6" descr="A screenshot of a cell phone&#10;&#10;Description automatically generated">
            <a:extLst>
              <a:ext uri="{FF2B5EF4-FFF2-40B4-BE49-F238E27FC236}">
                <a16:creationId xmlns:a16="http://schemas.microsoft.com/office/drawing/2014/main" id="{EB798F23-181C-7C45-96A3-A129FF54A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9684"/>
            <a:ext cx="12192000" cy="5203200"/>
          </a:xfrm>
          <a:prstGeom prst="rect">
            <a:avLst/>
          </a:prstGeom>
        </p:spPr>
      </p:pic>
    </p:spTree>
    <p:extLst>
      <p:ext uri="{BB962C8B-B14F-4D97-AF65-F5344CB8AC3E}">
        <p14:creationId xmlns:p14="http://schemas.microsoft.com/office/powerpoint/2010/main" val="2481962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Results suggest no impact on “neighborhood quality” from Section 8 vouchers in Chicago</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Negative impacts on labor earnings and spillover impacts on public assistance</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Hendren and Sprung-Keyser (2020) calculate MVPF of 0.65</a:t>
            </a:r>
            <a:endParaRPr lang="en-US" sz="18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No impacts on children (maybe something for youngest 0-6?)</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Consistent with fact that vouchers didn’t change where families moved</a:t>
            </a:r>
          </a:p>
          <a:p>
            <a:pPr lvl="1"/>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Recall evidence from MTO and CMTO from previous lecture suggests vouchers paired with services will change neighborhood locations</a:t>
            </a: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Place-based investment</a:t>
            </a:r>
          </a:p>
        </p:txBody>
      </p:sp>
    </p:spTree>
    <p:extLst>
      <p:ext uri="{BB962C8B-B14F-4D97-AF65-F5344CB8AC3E}">
        <p14:creationId xmlns:p14="http://schemas.microsoft.com/office/powerpoint/2010/main" val="2487223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2.png">
            <a:extLst>
              <a:ext uri="{FF2B5EF4-FFF2-40B4-BE49-F238E27FC236}">
                <a16:creationId xmlns:a16="http://schemas.microsoft.com/office/drawing/2014/main" id="{6BDD0194-427A-4B4B-97BE-1CF8BEA5A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58" y="4299618"/>
            <a:ext cx="3552459" cy="2503329"/>
          </a:xfrm>
          <a:prstGeom prst="rect">
            <a:avLst/>
          </a:prstGeom>
        </p:spPr>
      </p:pic>
      <p:sp>
        <p:nvSpPr>
          <p:cNvPr id="5" name="TextBox 4">
            <a:extLst>
              <a:ext uri="{FF2B5EF4-FFF2-40B4-BE49-F238E27FC236}">
                <a16:creationId xmlns:a16="http://schemas.microsoft.com/office/drawing/2014/main" id="{230C8F2F-3C5A-446E-8C52-FF60D1D939CB}"/>
              </a:ext>
            </a:extLst>
          </p:cNvPr>
          <p:cNvSpPr txBox="1"/>
          <p:nvPr/>
        </p:nvSpPr>
        <p:spPr>
          <a:xfrm>
            <a:off x="467025" y="378132"/>
            <a:ext cx="3562409" cy="379654"/>
          </a:xfrm>
          <a:prstGeom prst="rect">
            <a:avLst/>
          </a:prstGeom>
          <a:noFill/>
        </p:spPr>
        <p:txBody>
          <a:bodyPr wrap="square" lIns="91195" tIns="45719" rIns="91195" bIns="45719" rtlCol="0">
            <a:spAutoFit/>
          </a:bodyPr>
          <a:lstStyle/>
          <a:p>
            <a:pPr marL="0" marR="0" lvl="0" indent="0" algn="ctr" defTabSz="911589"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United States</a:t>
            </a:r>
          </a:p>
        </p:txBody>
      </p:sp>
      <p:sp>
        <p:nvSpPr>
          <p:cNvPr id="6" name="TextBox 5">
            <a:extLst>
              <a:ext uri="{FF2B5EF4-FFF2-40B4-BE49-F238E27FC236}">
                <a16:creationId xmlns:a16="http://schemas.microsoft.com/office/drawing/2014/main" id="{F537018C-37F4-4E00-8A20-8C0EB2B5A852}"/>
              </a:ext>
            </a:extLst>
          </p:cNvPr>
          <p:cNvSpPr txBox="1"/>
          <p:nvPr/>
        </p:nvSpPr>
        <p:spPr>
          <a:xfrm>
            <a:off x="4201638" y="522655"/>
            <a:ext cx="3562409" cy="400108"/>
          </a:xfrm>
          <a:prstGeom prst="rect">
            <a:avLst/>
          </a:prstGeom>
          <a:noFill/>
        </p:spPr>
        <p:txBody>
          <a:bodyPr wrap="square" lIns="91195" tIns="45719" rIns="91195" bIns="45719" rtlCol="0">
            <a:spAutoFit/>
          </a:bodyPr>
          <a:lstStyle/>
          <a:p>
            <a:pPr marL="0" marR="0" lvl="0" indent="0" algn="ctr" defTabSz="91158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1E2D53"/>
              </a:solidFill>
              <a:effectLst/>
              <a:uLnTx/>
              <a:uFillTx/>
              <a:latin typeface="Arial" pitchFamily="34" charset="0"/>
              <a:ea typeface="+mn-ea"/>
              <a:cs typeface="Arial" pitchFamily="34" charset="0"/>
            </a:endParaRPr>
          </a:p>
        </p:txBody>
      </p:sp>
      <p:sp>
        <p:nvSpPr>
          <p:cNvPr id="7" name="TextBox 6">
            <a:extLst>
              <a:ext uri="{FF2B5EF4-FFF2-40B4-BE49-F238E27FC236}">
                <a16:creationId xmlns:a16="http://schemas.microsoft.com/office/drawing/2014/main" id="{D67D56C7-668E-42E8-ABC7-CB5B9373A0AF}"/>
              </a:ext>
            </a:extLst>
          </p:cNvPr>
          <p:cNvSpPr txBox="1"/>
          <p:nvPr/>
        </p:nvSpPr>
        <p:spPr>
          <a:xfrm>
            <a:off x="307893" y="3315354"/>
            <a:ext cx="2917316" cy="215442"/>
          </a:xfrm>
          <a:prstGeom prst="rect">
            <a:avLst/>
          </a:prstGeom>
          <a:noFill/>
        </p:spPr>
        <p:txBody>
          <a:bodyPr wrap="square" lIns="91195" tIns="45719" rIns="91195" bIns="45719" rtlCol="0">
            <a:spAutoFit/>
          </a:bodyPr>
          <a:lstStyle/>
          <a:p>
            <a:pPr marL="0" marR="0" lvl="0" indent="0" algn="l" defTabSz="911589"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Chetty, Friedman, Hendren, Jones, Porter (2018)</a:t>
            </a:r>
          </a:p>
        </p:txBody>
      </p:sp>
      <p:grpSp>
        <p:nvGrpSpPr>
          <p:cNvPr id="8" name="Group 7">
            <a:extLst>
              <a:ext uri="{FF2B5EF4-FFF2-40B4-BE49-F238E27FC236}">
                <a16:creationId xmlns:a16="http://schemas.microsoft.com/office/drawing/2014/main" id="{999F21DD-DD47-4C25-99C9-9AADB8C1AD93}"/>
              </a:ext>
            </a:extLst>
          </p:cNvPr>
          <p:cNvGrpSpPr/>
          <p:nvPr/>
        </p:nvGrpSpPr>
        <p:grpSpPr>
          <a:xfrm>
            <a:off x="3945025" y="316597"/>
            <a:ext cx="3901963" cy="3214199"/>
            <a:chOff x="2023408" y="3577609"/>
            <a:chExt cx="3901962" cy="3214197"/>
          </a:xfrm>
        </p:grpSpPr>
        <p:grpSp>
          <p:nvGrpSpPr>
            <p:cNvPr id="9" name="Group 8">
              <a:extLst>
                <a:ext uri="{FF2B5EF4-FFF2-40B4-BE49-F238E27FC236}">
                  <a16:creationId xmlns:a16="http://schemas.microsoft.com/office/drawing/2014/main" id="{1D4DD261-B206-4995-A9B2-CF2B629A8642}"/>
                </a:ext>
              </a:extLst>
            </p:cNvPr>
            <p:cNvGrpSpPr/>
            <p:nvPr/>
          </p:nvGrpSpPr>
          <p:grpSpPr>
            <a:xfrm>
              <a:off x="2266949" y="3577609"/>
              <a:ext cx="3658421" cy="3012071"/>
              <a:chOff x="2266949" y="3577609"/>
              <a:chExt cx="3658421" cy="3012071"/>
            </a:xfrm>
          </p:grpSpPr>
          <p:pic>
            <p:nvPicPr>
              <p:cNvPr id="11" name="Picture 10">
                <a:extLst>
                  <a:ext uri="{FF2B5EF4-FFF2-40B4-BE49-F238E27FC236}">
                    <a16:creationId xmlns:a16="http://schemas.microsoft.com/office/drawing/2014/main" id="{F66022E7-0751-4C3C-842D-7D524E18E8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949" y="3946786"/>
                <a:ext cx="3658421" cy="2642894"/>
              </a:xfrm>
              <a:prstGeom prst="rect">
                <a:avLst/>
              </a:prstGeom>
            </p:spPr>
          </p:pic>
          <p:sp>
            <p:nvSpPr>
              <p:cNvPr id="12" name="TextBox 11">
                <a:extLst>
                  <a:ext uri="{FF2B5EF4-FFF2-40B4-BE49-F238E27FC236}">
                    <a16:creationId xmlns:a16="http://schemas.microsoft.com/office/drawing/2014/main" id="{2C7C0791-58C0-451A-A1B6-F4EDB1A8A0D5}"/>
                  </a:ext>
                </a:extLst>
              </p:cNvPr>
              <p:cNvSpPr txBox="1"/>
              <p:nvPr/>
            </p:nvSpPr>
            <p:spPr>
              <a:xfrm>
                <a:off x="2373740" y="3577609"/>
                <a:ext cx="3436733" cy="379656"/>
              </a:xfrm>
              <a:prstGeom prst="rect">
                <a:avLst/>
              </a:prstGeom>
              <a:noFill/>
            </p:spPr>
            <p:txBody>
              <a:bodyPr wrap="square" rtlCol="0">
                <a:spAutoFit/>
              </a:bodyPr>
              <a:lstStyle/>
              <a:p>
                <a:pPr marL="0" marR="0" lvl="0" indent="0" algn="ctr" defTabSz="911589"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Australia</a:t>
                </a:r>
              </a:p>
            </p:txBody>
          </p:sp>
        </p:grpSp>
        <p:sp>
          <p:nvSpPr>
            <p:cNvPr id="10" name="TextBox 9">
              <a:extLst>
                <a:ext uri="{FF2B5EF4-FFF2-40B4-BE49-F238E27FC236}">
                  <a16:creationId xmlns:a16="http://schemas.microsoft.com/office/drawing/2014/main" id="{D7123B42-D639-49D7-9207-F01B185D5314}"/>
                </a:ext>
              </a:extLst>
            </p:cNvPr>
            <p:cNvSpPr txBox="1"/>
            <p:nvPr/>
          </p:nvSpPr>
          <p:spPr>
            <a:xfrm>
              <a:off x="2023408" y="6576362"/>
              <a:ext cx="1541374" cy="215444"/>
            </a:xfrm>
            <a:prstGeom prst="rect">
              <a:avLst/>
            </a:prstGeom>
            <a:noFill/>
          </p:spPr>
          <p:txBody>
            <a:bodyPr wrap="square" rtlCol="0">
              <a:spAutoFit/>
            </a:bodyPr>
            <a:lstStyle/>
            <a:p>
              <a:pPr marL="0" marR="0" lvl="0" indent="0" algn="l" defTabSz="911589"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a:t>
              </a:r>
              <a:r>
                <a:rPr kumimoji="0" lang="en-US" sz="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Deutscher</a:t>
              </a: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(2018)</a:t>
              </a:r>
            </a:p>
          </p:txBody>
        </p:sp>
      </p:grpSp>
      <p:grpSp>
        <p:nvGrpSpPr>
          <p:cNvPr id="13" name="Group 12">
            <a:extLst>
              <a:ext uri="{FF2B5EF4-FFF2-40B4-BE49-F238E27FC236}">
                <a16:creationId xmlns:a16="http://schemas.microsoft.com/office/drawing/2014/main" id="{C6CEC8AF-2DE0-4565-8D91-081A78DBA785}"/>
              </a:ext>
            </a:extLst>
          </p:cNvPr>
          <p:cNvGrpSpPr/>
          <p:nvPr/>
        </p:nvGrpSpPr>
        <p:grpSpPr>
          <a:xfrm>
            <a:off x="8146019" y="311927"/>
            <a:ext cx="3847184" cy="3172760"/>
            <a:chOff x="6462016" y="3638083"/>
            <a:chExt cx="3847184" cy="3172759"/>
          </a:xfrm>
        </p:grpSpPr>
        <p:grpSp>
          <p:nvGrpSpPr>
            <p:cNvPr id="14" name="Group 13">
              <a:extLst>
                <a:ext uri="{FF2B5EF4-FFF2-40B4-BE49-F238E27FC236}">
                  <a16:creationId xmlns:a16="http://schemas.microsoft.com/office/drawing/2014/main" id="{52F183D0-EC5B-4EA5-8CAA-F2AF87343F59}"/>
                </a:ext>
              </a:extLst>
            </p:cNvPr>
            <p:cNvGrpSpPr/>
            <p:nvPr/>
          </p:nvGrpSpPr>
          <p:grpSpPr>
            <a:xfrm>
              <a:off x="6529903" y="3638083"/>
              <a:ext cx="3779297" cy="2936784"/>
              <a:chOff x="6529903" y="3638083"/>
              <a:chExt cx="3779297" cy="2936784"/>
            </a:xfrm>
          </p:grpSpPr>
          <p:pic>
            <p:nvPicPr>
              <p:cNvPr id="16" name="Picture 15">
                <a:extLst>
                  <a:ext uri="{FF2B5EF4-FFF2-40B4-BE49-F238E27FC236}">
                    <a16:creationId xmlns:a16="http://schemas.microsoft.com/office/drawing/2014/main" id="{89CA7D27-53A6-4920-8885-82C233F6E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9903" y="3929359"/>
                <a:ext cx="3779297" cy="2645508"/>
              </a:xfrm>
              <a:prstGeom prst="rect">
                <a:avLst/>
              </a:prstGeom>
            </p:spPr>
          </p:pic>
          <p:sp>
            <p:nvSpPr>
              <p:cNvPr id="17" name="TextBox 16">
                <a:extLst>
                  <a:ext uri="{FF2B5EF4-FFF2-40B4-BE49-F238E27FC236}">
                    <a16:creationId xmlns:a16="http://schemas.microsoft.com/office/drawing/2014/main" id="{2F0F5D32-DEF7-4936-87AA-D471D7C1676C}"/>
                  </a:ext>
                </a:extLst>
              </p:cNvPr>
              <p:cNvSpPr txBox="1"/>
              <p:nvPr/>
            </p:nvSpPr>
            <p:spPr>
              <a:xfrm>
                <a:off x="6729015" y="3638083"/>
                <a:ext cx="3562409" cy="379656"/>
              </a:xfrm>
              <a:prstGeom prst="rect">
                <a:avLst/>
              </a:prstGeom>
              <a:noFill/>
            </p:spPr>
            <p:txBody>
              <a:bodyPr wrap="square" rtlCol="0">
                <a:spAutoFit/>
              </a:bodyPr>
              <a:lstStyle/>
              <a:p>
                <a:pPr marL="0" marR="0" lvl="0" indent="0" algn="ctr" defTabSz="911589"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Montreal, Canada</a:t>
                </a:r>
              </a:p>
            </p:txBody>
          </p:sp>
        </p:grpSp>
        <p:sp>
          <p:nvSpPr>
            <p:cNvPr id="15" name="TextBox 14">
              <a:extLst>
                <a:ext uri="{FF2B5EF4-FFF2-40B4-BE49-F238E27FC236}">
                  <a16:creationId xmlns:a16="http://schemas.microsoft.com/office/drawing/2014/main" id="{2DEF043B-DA4A-482C-9764-D4249E632F05}"/>
                </a:ext>
              </a:extLst>
            </p:cNvPr>
            <p:cNvSpPr txBox="1"/>
            <p:nvPr/>
          </p:nvSpPr>
          <p:spPr>
            <a:xfrm>
              <a:off x="6462016" y="6595398"/>
              <a:ext cx="1292341" cy="215444"/>
            </a:xfrm>
            <a:prstGeom prst="rect">
              <a:avLst/>
            </a:prstGeom>
            <a:noFill/>
          </p:spPr>
          <p:txBody>
            <a:bodyPr wrap="none" rtlCol="0">
              <a:spAutoFit/>
            </a:bodyPr>
            <a:lstStyle/>
            <a:p>
              <a:pPr marL="0" marR="0" lvl="0" indent="0" algn="l" defTabSz="911589"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a:t>
              </a:r>
              <a:r>
                <a:rPr kumimoji="0" lang="en-US" sz="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Lalibert</a:t>
              </a:r>
              <a:r>
                <a:rPr kumimoji="0" lang="en-US" sz="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é</a:t>
              </a:r>
              <a:r>
                <a:rPr kumimoji="0" lang="en-US"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(2018)</a:t>
              </a:r>
              <a:endPar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pic>
        <p:nvPicPr>
          <p:cNvPr id="18" name="Picture 17">
            <a:extLst>
              <a:ext uri="{FF2B5EF4-FFF2-40B4-BE49-F238E27FC236}">
                <a16:creationId xmlns:a16="http://schemas.microsoft.com/office/drawing/2014/main" id="{B33360DB-C9AC-48D5-895F-173826F767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900" y="4104951"/>
            <a:ext cx="3768832" cy="2638695"/>
          </a:xfrm>
          <a:prstGeom prst="rect">
            <a:avLst/>
          </a:prstGeom>
        </p:spPr>
      </p:pic>
      <p:sp>
        <p:nvSpPr>
          <p:cNvPr id="19" name="TextBox 18">
            <a:extLst>
              <a:ext uri="{FF2B5EF4-FFF2-40B4-BE49-F238E27FC236}">
                <a16:creationId xmlns:a16="http://schemas.microsoft.com/office/drawing/2014/main" id="{0313CC03-A073-4FCF-A2D3-D3A57A83D165}"/>
              </a:ext>
            </a:extLst>
          </p:cNvPr>
          <p:cNvSpPr txBox="1"/>
          <p:nvPr/>
        </p:nvSpPr>
        <p:spPr>
          <a:xfrm>
            <a:off x="4015419" y="3567520"/>
            <a:ext cx="3716672" cy="666977"/>
          </a:xfrm>
          <a:prstGeom prst="rect">
            <a:avLst/>
          </a:prstGeom>
          <a:noFill/>
        </p:spPr>
        <p:txBody>
          <a:bodyPr wrap="square" rtlCol="0">
            <a:spAutoFit/>
          </a:bodyPr>
          <a:lstStyle/>
          <a:p>
            <a:pPr marL="0" marR="0" lvl="0" indent="0" algn="ctr" defTabSz="911589"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MTO: Baltimore, Boston, Chicago, LA, NYC</a:t>
            </a:r>
          </a:p>
        </p:txBody>
      </p:sp>
      <p:sp>
        <p:nvSpPr>
          <p:cNvPr id="20" name="Rectangle 19">
            <a:extLst>
              <a:ext uri="{FF2B5EF4-FFF2-40B4-BE49-F238E27FC236}">
                <a16:creationId xmlns:a16="http://schemas.microsoft.com/office/drawing/2014/main" id="{9B6185D1-E747-4456-A329-F7180DDBA712}"/>
              </a:ext>
            </a:extLst>
          </p:cNvPr>
          <p:cNvSpPr/>
          <p:nvPr/>
        </p:nvSpPr>
        <p:spPr>
          <a:xfrm>
            <a:off x="3927900" y="6695225"/>
            <a:ext cx="2358929" cy="215444"/>
          </a:xfrm>
          <a:prstGeom prst="rect">
            <a:avLst/>
          </a:prstGeom>
        </p:spPr>
        <p:txBody>
          <a:bodyPr wrap="square">
            <a:spAutoFit/>
          </a:bodyPr>
          <a:lstStyle/>
          <a:p>
            <a:pPr marL="0" marR="0" lvl="0" indent="0" algn="l" defTabSz="911589"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Chetty, </a:t>
            </a:r>
            <a:r>
              <a:rPr kumimoji="0" lang="en-US" sz="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Hendren</a:t>
            </a: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Katz (AER 2016)</a:t>
            </a:r>
          </a:p>
        </p:txBody>
      </p:sp>
      <p:pic>
        <p:nvPicPr>
          <p:cNvPr id="21" name="Picture 20">
            <a:extLst>
              <a:ext uri="{FF2B5EF4-FFF2-40B4-BE49-F238E27FC236}">
                <a16:creationId xmlns:a16="http://schemas.microsoft.com/office/drawing/2014/main" id="{12D663A7-BE05-46D6-A23A-F7C30CCFDB0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76822" y="3937769"/>
            <a:ext cx="3940675" cy="2868954"/>
          </a:xfrm>
          <a:prstGeom prst="rect">
            <a:avLst/>
          </a:prstGeom>
        </p:spPr>
      </p:pic>
      <p:sp>
        <p:nvSpPr>
          <p:cNvPr id="22" name="TextBox 21">
            <a:extLst>
              <a:ext uri="{FF2B5EF4-FFF2-40B4-BE49-F238E27FC236}">
                <a16:creationId xmlns:a16="http://schemas.microsoft.com/office/drawing/2014/main" id="{284464C9-24B1-4FE9-9CB2-F9E663643BFB}"/>
              </a:ext>
            </a:extLst>
          </p:cNvPr>
          <p:cNvSpPr txBox="1"/>
          <p:nvPr/>
        </p:nvSpPr>
        <p:spPr>
          <a:xfrm>
            <a:off x="8235717" y="3554719"/>
            <a:ext cx="3562410" cy="666977"/>
          </a:xfrm>
          <a:prstGeom prst="rect">
            <a:avLst/>
          </a:prstGeom>
          <a:noFill/>
        </p:spPr>
        <p:txBody>
          <a:bodyPr wrap="square" rtlCol="0">
            <a:spAutoFit/>
          </a:bodyPr>
          <a:lstStyle/>
          <a:p>
            <a:pPr marL="0" marR="0" lvl="0" indent="0" algn="ctr" defTabSz="911589"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1E2D53"/>
                </a:solidFill>
                <a:effectLst/>
                <a:uLnTx/>
                <a:uFillTx/>
                <a:latin typeface="Arial" pitchFamily="34" charset="0"/>
                <a:ea typeface="+mn-ea"/>
                <a:cs typeface="Arial" pitchFamily="34" charset="0"/>
              </a:rPr>
              <a:t>Chicago Public Housing Demolitions</a:t>
            </a:r>
          </a:p>
        </p:txBody>
      </p:sp>
      <p:sp>
        <p:nvSpPr>
          <p:cNvPr id="23" name="TextBox 22">
            <a:extLst>
              <a:ext uri="{FF2B5EF4-FFF2-40B4-BE49-F238E27FC236}">
                <a16:creationId xmlns:a16="http://schemas.microsoft.com/office/drawing/2014/main" id="{488DA588-B4C3-4004-BA26-576EBD8EB54E}"/>
              </a:ext>
            </a:extLst>
          </p:cNvPr>
          <p:cNvSpPr txBox="1"/>
          <p:nvPr/>
        </p:nvSpPr>
        <p:spPr>
          <a:xfrm>
            <a:off x="7976822" y="6682424"/>
            <a:ext cx="1751326" cy="215444"/>
          </a:xfrm>
          <a:prstGeom prst="rect">
            <a:avLst/>
          </a:prstGeom>
          <a:noFill/>
        </p:spPr>
        <p:txBody>
          <a:bodyPr wrap="square" rtlCol="0">
            <a:spAutoFit/>
          </a:bodyPr>
          <a:lstStyle/>
          <a:p>
            <a:pPr marL="0" marR="0" lvl="0" indent="0" algn="l" defTabSz="911589"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a:t>
            </a:r>
            <a:r>
              <a:rPr kumimoji="0" lang="en-US" sz="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Chyn</a:t>
            </a: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(AER 2018)</a:t>
            </a:r>
          </a:p>
        </p:txBody>
      </p:sp>
      <p:sp>
        <p:nvSpPr>
          <p:cNvPr id="24" name="TextBox 23">
            <a:extLst>
              <a:ext uri="{FF2B5EF4-FFF2-40B4-BE49-F238E27FC236}">
                <a16:creationId xmlns:a16="http://schemas.microsoft.com/office/drawing/2014/main" id="{F35FA679-CD0F-4798-89BD-E85821E004EF}"/>
              </a:ext>
            </a:extLst>
          </p:cNvPr>
          <p:cNvSpPr txBox="1"/>
          <p:nvPr/>
        </p:nvSpPr>
        <p:spPr>
          <a:xfrm>
            <a:off x="393873" y="3696702"/>
            <a:ext cx="3562409" cy="379654"/>
          </a:xfrm>
          <a:prstGeom prst="rect">
            <a:avLst/>
          </a:prstGeom>
          <a:noFill/>
        </p:spPr>
        <p:txBody>
          <a:bodyPr wrap="square" lIns="91195" tIns="45719" rIns="91195" bIns="45719" rtlCol="0">
            <a:spAutoFit/>
          </a:bodyPr>
          <a:lstStyle/>
          <a:p>
            <a:pPr marL="0" marR="0" lvl="0" indent="0" algn="ctr" defTabSz="911589"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a:ln>
                  <a:noFill/>
                </a:ln>
                <a:solidFill>
                  <a:srgbClr val="1E2D53"/>
                </a:solidFill>
                <a:effectLst/>
                <a:uLnTx/>
                <a:uFillTx/>
                <a:latin typeface="Arial" pitchFamily="34" charset="0"/>
                <a:ea typeface="+mn-ea"/>
                <a:cs typeface="Arial" pitchFamily="34" charset="0"/>
              </a:rPr>
              <a:t>Denmark</a:t>
            </a:r>
            <a:endParaRPr kumimoji="0" lang="en-US" sz="1867" b="0" i="0" u="none" strike="noStrike" kern="1200" cap="none" spc="0" normalizeH="0" baseline="0" noProof="0" dirty="0">
              <a:ln>
                <a:noFill/>
              </a:ln>
              <a:solidFill>
                <a:srgbClr val="1E2D53"/>
              </a:solidFill>
              <a:effectLst/>
              <a:uLnTx/>
              <a:uFillTx/>
              <a:latin typeface="Arial" pitchFamily="34" charset="0"/>
              <a:ea typeface="+mn-ea"/>
              <a:cs typeface="Arial" pitchFamily="34" charset="0"/>
            </a:endParaRPr>
          </a:p>
        </p:txBody>
      </p:sp>
      <p:sp>
        <p:nvSpPr>
          <p:cNvPr id="25" name="Rectangle 24">
            <a:extLst>
              <a:ext uri="{FF2B5EF4-FFF2-40B4-BE49-F238E27FC236}">
                <a16:creationId xmlns:a16="http://schemas.microsoft.com/office/drawing/2014/main" id="{84C0D645-25E6-40AC-9FA1-114863EAF23F}"/>
              </a:ext>
            </a:extLst>
          </p:cNvPr>
          <p:cNvSpPr/>
          <p:nvPr/>
        </p:nvSpPr>
        <p:spPr>
          <a:xfrm>
            <a:off x="193648" y="6690407"/>
            <a:ext cx="2358929" cy="215444"/>
          </a:xfrm>
          <a:prstGeom prst="rect">
            <a:avLst/>
          </a:prstGeom>
        </p:spPr>
        <p:txBody>
          <a:bodyPr wrap="square">
            <a:spAutoFit/>
          </a:bodyPr>
          <a:lstStyle/>
          <a:p>
            <a:pPr marL="0" marR="0" lvl="0" indent="0" algn="l" defTabSz="911589"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a:t>
            </a:r>
            <a:r>
              <a:rPr kumimoji="0" lang="en-US" sz="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Faurschou</a:t>
            </a:r>
            <a:r>
              <a:rPr kumimoji="0" lang="en-US" sz="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(2018)</a:t>
            </a:r>
          </a:p>
        </p:txBody>
      </p:sp>
      <p:pic>
        <p:nvPicPr>
          <p:cNvPr id="26" name="Picture 25">
            <a:extLst>
              <a:ext uri="{FF2B5EF4-FFF2-40B4-BE49-F238E27FC236}">
                <a16:creationId xmlns:a16="http://schemas.microsoft.com/office/drawing/2014/main" id="{BB18F45C-A77C-48CD-BA75-BCECEF762664}"/>
              </a:ext>
            </a:extLst>
          </p:cNvPr>
          <p:cNvPicPr>
            <a:picLocks noChangeAspect="1"/>
          </p:cNvPicPr>
          <p:nvPr/>
        </p:nvPicPr>
        <p:blipFill>
          <a:blip r:embed="rId8"/>
          <a:stretch>
            <a:fillRect/>
          </a:stretch>
        </p:blipFill>
        <p:spPr>
          <a:xfrm>
            <a:off x="307893" y="682778"/>
            <a:ext cx="3588493" cy="2467089"/>
          </a:xfrm>
          <a:prstGeom prst="rect">
            <a:avLst/>
          </a:prstGeom>
        </p:spPr>
      </p:pic>
      <p:sp>
        <p:nvSpPr>
          <p:cNvPr id="27" name="Rectangle 26">
            <a:extLst>
              <a:ext uri="{FF2B5EF4-FFF2-40B4-BE49-F238E27FC236}">
                <a16:creationId xmlns:a16="http://schemas.microsoft.com/office/drawing/2014/main" id="{EB4AC3DE-F510-4CE5-AD51-63F803513459}"/>
              </a:ext>
            </a:extLst>
          </p:cNvPr>
          <p:cNvSpPr>
            <a:spLocks noChangeArrowheads="1"/>
          </p:cNvSpPr>
          <p:nvPr/>
        </p:nvSpPr>
        <p:spPr bwMode="auto">
          <a:xfrm>
            <a:off x="267023" y="73549"/>
            <a:ext cx="112763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121866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Estimates of Childhood Exposure Effects</a:t>
            </a:r>
          </a:p>
        </p:txBody>
      </p:sp>
    </p:spTree>
    <p:extLst>
      <p:ext uri="{BB962C8B-B14F-4D97-AF65-F5344CB8AC3E}">
        <p14:creationId xmlns:p14="http://schemas.microsoft.com/office/powerpoint/2010/main" val="3163583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Tach and Emory (</a:t>
            </a:r>
            <a:r>
              <a:rPr lang="en-US" sz="2200" dirty="0">
                <a:latin typeface="Arial" panose="020B0604020202020204" pitchFamily="34" charset="0"/>
                <a:cs typeface="Arial" panose="020B0604020202020204" pitchFamily="34" charset="0"/>
                <a:hlinkClick r:id="rId3"/>
              </a:rPr>
              <a:t>2017 AJS</a:t>
            </a:r>
            <a:r>
              <a:rPr lang="en-US" sz="2200" dirty="0">
                <a:latin typeface="Arial" panose="020B0604020202020204" pitchFamily="34" charset="0"/>
                <a:cs typeface="Arial" panose="020B0604020202020204" pitchFamily="34" charset="0"/>
              </a:rPr>
              <a:t>) study Hope VI, a program to revitalize the most distressed public housing units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Generally involved destruction of existing public housing and building of new buildings</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Existing residents were sometimes given vouchers or alternate locations</a:t>
            </a: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Place-based investment</a:t>
            </a:r>
          </a:p>
        </p:txBody>
      </p:sp>
    </p:spTree>
    <p:extLst>
      <p:ext uri="{BB962C8B-B14F-4D97-AF65-F5344CB8AC3E}">
        <p14:creationId xmlns:p14="http://schemas.microsoft.com/office/powerpoint/2010/main" val="1956909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Place-based investment</a:t>
            </a:r>
          </a:p>
        </p:txBody>
      </p:sp>
      <p:pic>
        <p:nvPicPr>
          <p:cNvPr id="7" name="Picture 6" descr="A screenshot of a cell phone&#10;&#10;Description automatically generated">
            <a:extLst>
              <a:ext uri="{FF2B5EF4-FFF2-40B4-BE49-F238E27FC236}">
                <a16:creationId xmlns:a16="http://schemas.microsoft.com/office/drawing/2014/main" id="{0F66A428-4354-3D40-8A2B-71E04D7CE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19" y="1690503"/>
            <a:ext cx="10226041" cy="4529957"/>
          </a:xfrm>
          <a:prstGeom prst="rect">
            <a:avLst/>
          </a:prstGeom>
        </p:spPr>
      </p:pic>
    </p:spTree>
    <p:extLst>
      <p:ext uri="{BB962C8B-B14F-4D97-AF65-F5344CB8AC3E}">
        <p14:creationId xmlns:p14="http://schemas.microsoft.com/office/powerpoint/2010/main" val="305640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Hope VI: Poverty Rate</a:t>
            </a:r>
          </a:p>
        </p:txBody>
      </p:sp>
      <p:pic>
        <p:nvPicPr>
          <p:cNvPr id="11" name="Picture 10" descr="A picture containing sitting, large, man, white&#10;&#10;Description automatically generated">
            <a:extLst>
              <a:ext uri="{FF2B5EF4-FFF2-40B4-BE49-F238E27FC236}">
                <a16:creationId xmlns:a16="http://schemas.microsoft.com/office/drawing/2014/main" id="{01A4BB80-B1E3-3243-8092-7272E68BC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5600" y="763865"/>
            <a:ext cx="7840800" cy="6094135"/>
          </a:xfrm>
          <a:prstGeom prst="rect">
            <a:avLst/>
          </a:prstGeom>
        </p:spPr>
      </p:pic>
    </p:spTree>
    <p:extLst>
      <p:ext uri="{BB962C8B-B14F-4D97-AF65-F5344CB8AC3E}">
        <p14:creationId xmlns:p14="http://schemas.microsoft.com/office/powerpoint/2010/main" val="4248560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0BE1F5-B0A6-754F-A10F-B3779762B104}"/>
              </a:ext>
            </a:extLst>
          </p:cNvPr>
          <p:cNvSpPr txBox="1">
            <a:spLocks/>
          </p:cNvSpPr>
          <p:nvPr/>
        </p:nvSpPr>
        <p:spPr>
          <a:xfrm>
            <a:off x="592427" y="-259806"/>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Exposure to Trade Competition from China is Geographically Concentrated</a:t>
            </a:r>
          </a:p>
        </p:txBody>
      </p:sp>
      <p:pic>
        <p:nvPicPr>
          <p:cNvPr id="3" name="Picture 2" descr="A close up of a map&#10;&#10;Description automatically generated">
            <a:extLst>
              <a:ext uri="{FF2B5EF4-FFF2-40B4-BE49-F238E27FC236}">
                <a16:creationId xmlns:a16="http://schemas.microsoft.com/office/drawing/2014/main" id="{8292DCC9-1739-E747-A672-2F197BFAD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23" y="520617"/>
            <a:ext cx="11075831" cy="6337383"/>
          </a:xfrm>
          <a:prstGeom prst="rect">
            <a:avLst/>
          </a:prstGeom>
        </p:spPr>
      </p:pic>
      <p:sp>
        <p:nvSpPr>
          <p:cNvPr id="4" name="Rectangle 3">
            <a:extLst>
              <a:ext uri="{FF2B5EF4-FFF2-40B4-BE49-F238E27FC236}">
                <a16:creationId xmlns:a16="http://schemas.microsoft.com/office/drawing/2014/main" id="{761DC3F3-0B42-B24F-A858-6C49EB95D73E}"/>
              </a:ext>
            </a:extLst>
          </p:cNvPr>
          <p:cNvSpPr/>
          <p:nvPr/>
        </p:nvSpPr>
        <p:spPr>
          <a:xfrm>
            <a:off x="-15240" y="6488668"/>
            <a:ext cx="2398413" cy="369332"/>
          </a:xfrm>
          <a:prstGeom prst="rect">
            <a:avLst/>
          </a:prstGeom>
        </p:spPr>
        <p:txBody>
          <a:bodyPr wrap="none">
            <a:spAutoFit/>
          </a:bodyPr>
          <a:lstStyle/>
          <a:p>
            <a:r>
              <a:rPr lang="en-US" dirty="0">
                <a:solidFill>
                  <a:srgbClr val="002060"/>
                </a:solidFill>
                <a:ea typeface="ＭＳ Ｐゴシック" pitchFamily="34" charset="-128"/>
              </a:rPr>
              <a:t>Source: </a:t>
            </a:r>
            <a:r>
              <a:rPr lang="en-US" dirty="0" err="1">
                <a:solidFill>
                  <a:srgbClr val="002060"/>
                </a:solidFill>
                <a:ea typeface="ＭＳ Ｐゴシック" pitchFamily="34" charset="-128"/>
              </a:rPr>
              <a:t>chinashock.info</a:t>
            </a:r>
            <a:endParaRPr lang="en-US" dirty="0"/>
          </a:p>
        </p:txBody>
      </p:sp>
    </p:spTree>
    <p:extLst>
      <p:ext uri="{BB962C8B-B14F-4D97-AF65-F5344CB8AC3E}">
        <p14:creationId xmlns:p14="http://schemas.microsoft.com/office/powerpoint/2010/main" val="2979881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Hope VI: % White</a:t>
            </a:r>
          </a:p>
        </p:txBody>
      </p:sp>
      <p:pic>
        <p:nvPicPr>
          <p:cNvPr id="9" name="Picture 8" descr="A screenshot of a cell phone&#10;&#10;Description automatically generated">
            <a:extLst>
              <a:ext uri="{FF2B5EF4-FFF2-40B4-BE49-F238E27FC236}">
                <a16:creationId xmlns:a16="http://schemas.microsoft.com/office/drawing/2014/main" id="{BEB0B836-726A-0643-8644-293D23887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890" y="993726"/>
            <a:ext cx="7834220" cy="5773560"/>
          </a:xfrm>
          <a:prstGeom prst="rect">
            <a:avLst/>
          </a:prstGeom>
        </p:spPr>
      </p:pic>
    </p:spTree>
    <p:extLst>
      <p:ext uri="{BB962C8B-B14F-4D97-AF65-F5344CB8AC3E}">
        <p14:creationId xmlns:p14="http://schemas.microsoft.com/office/powerpoint/2010/main" val="3494219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Hope VI</a:t>
            </a:r>
          </a:p>
        </p:txBody>
      </p:sp>
      <p:pic>
        <p:nvPicPr>
          <p:cNvPr id="7" name="Picture 6" descr="A screenshot of a cell phone&#10;&#10;Description automatically generated">
            <a:extLst>
              <a:ext uri="{FF2B5EF4-FFF2-40B4-BE49-F238E27FC236}">
                <a16:creationId xmlns:a16="http://schemas.microsoft.com/office/drawing/2014/main" id="{853405FC-1142-824E-889E-2B9E1C5E4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8597"/>
            <a:ext cx="12192000" cy="5960806"/>
          </a:xfrm>
          <a:prstGeom prst="rect">
            <a:avLst/>
          </a:prstGeom>
        </p:spPr>
      </p:pic>
    </p:spTree>
    <p:extLst>
      <p:ext uri="{BB962C8B-B14F-4D97-AF65-F5344CB8AC3E}">
        <p14:creationId xmlns:p14="http://schemas.microsoft.com/office/powerpoint/2010/main" val="706446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Results suggest Hope VI led to “revitalization” of local neighborhoods but displacement of existing low-income black residents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No existing work has documented impact on pre-existing residents (although work is ongoing)</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Recall from earlier lecture that Hope VI displacements led to increases in children’s test scores:</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Jacob (2004) finds impacts on test scores</a:t>
            </a:r>
          </a:p>
          <a:p>
            <a:pPr lvl="1"/>
            <a:r>
              <a:rPr lang="en-US" sz="1800" dirty="0" err="1">
                <a:latin typeface="Arial" panose="020B0604020202020204" pitchFamily="34" charset="0"/>
                <a:cs typeface="Arial" panose="020B0604020202020204" pitchFamily="34" charset="0"/>
              </a:rPr>
              <a:t>Chyn</a:t>
            </a:r>
            <a:r>
              <a:rPr lang="en-US" sz="1800" dirty="0">
                <a:latin typeface="Arial" panose="020B0604020202020204" pitchFamily="34" charset="0"/>
                <a:cs typeface="Arial" panose="020B0604020202020204" pitchFamily="34" charset="0"/>
              </a:rPr>
              <a:t> (2018) documents impact of Hope VI demolitions on children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Compare children whose parents’ buildings are demolished vs. those who are not </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Hope VI Summary</a:t>
            </a:r>
          </a:p>
        </p:txBody>
      </p:sp>
    </p:spTree>
    <p:extLst>
      <p:ext uri="{BB962C8B-B14F-4D97-AF65-F5344CB8AC3E}">
        <p14:creationId xmlns:p14="http://schemas.microsoft.com/office/powerpoint/2010/main" val="291316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2"/>
          <p:cNvSpPr>
            <a:spLocks noChangeArrowheads="1"/>
          </p:cNvSpPr>
          <p:nvPr/>
        </p:nvSpPr>
        <p:spPr bwMode="auto">
          <a:xfrm>
            <a:off x="6051550" y="254002"/>
            <a:ext cx="897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1E2D53"/>
                </a:solidFill>
              </a:rPr>
              <a:t> </a:t>
            </a:r>
            <a:endParaRPr lang="en-US" altLang="en-US">
              <a:solidFill>
                <a:prstClr val="black"/>
              </a:solidFill>
            </a:endParaRPr>
          </a:p>
        </p:txBody>
      </p:sp>
      <p:sp>
        <p:nvSpPr>
          <p:cNvPr id="181" name="Rectangle 92"/>
          <p:cNvSpPr>
            <a:spLocks noChangeArrowheads="1"/>
          </p:cNvSpPr>
          <p:nvPr/>
        </p:nvSpPr>
        <p:spPr bwMode="auto">
          <a:xfrm>
            <a:off x="6051552" y="254002"/>
            <a:ext cx="897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500">
                <a:solidFill>
                  <a:srgbClr val="1E2D53"/>
                </a:solidFill>
              </a:rPr>
              <a:t> </a:t>
            </a:r>
            <a:endParaRPr lang="en-US" altLang="en-US">
              <a:solidFill>
                <a:prstClr val="black"/>
              </a:solidFill>
            </a:endParaRPr>
          </a:p>
        </p:txBody>
      </p:sp>
      <p:pic>
        <p:nvPicPr>
          <p:cNvPr id="4" name="Picture 3"/>
          <p:cNvPicPr>
            <a:picLocks noChangeAspect="1"/>
          </p:cNvPicPr>
          <p:nvPr/>
        </p:nvPicPr>
        <p:blipFill>
          <a:blip r:embed="rId3"/>
          <a:stretch>
            <a:fillRect/>
          </a:stretch>
        </p:blipFill>
        <p:spPr>
          <a:xfrm>
            <a:off x="1676401" y="0"/>
            <a:ext cx="8838943" cy="6858000"/>
          </a:xfrm>
          <a:prstGeom prst="rect">
            <a:avLst/>
          </a:prstGeom>
        </p:spPr>
      </p:pic>
    </p:spTree>
    <p:extLst>
      <p:ext uri="{BB962C8B-B14F-4D97-AF65-F5344CB8AC3E}">
        <p14:creationId xmlns:p14="http://schemas.microsoft.com/office/powerpoint/2010/main" val="32264416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2"/>
          <p:cNvSpPr>
            <a:spLocks noChangeArrowheads="1"/>
          </p:cNvSpPr>
          <p:nvPr/>
        </p:nvSpPr>
        <p:spPr bwMode="auto">
          <a:xfrm>
            <a:off x="6051550" y="254002"/>
            <a:ext cx="897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1E2D53"/>
                </a:solidFill>
              </a:rPr>
              <a:t> </a:t>
            </a:r>
            <a:endParaRPr lang="en-US" altLang="en-US">
              <a:solidFill>
                <a:prstClr val="black"/>
              </a:solidFill>
            </a:endParaRPr>
          </a:p>
        </p:txBody>
      </p:sp>
      <p:sp>
        <p:nvSpPr>
          <p:cNvPr id="181" name="Rectangle 92"/>
          <p:cNvSpPr>
            <a:spLocks noChangeArrowheads="1"/>
          </p:cNvSpPr>
          <p:nvPr/>
        </p:nvSpPr>
        <p:spPr bwMode="auto">
          <a:xfrm>
            <a:off x="6051552" y="254002"/>
            <a:ext cx="897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500">
                <a:solidFill>
                  <a:srgbClr val="1E2D53"/>
                </a:solidFill>
              </a:rPr>
              <a:t> </a:t>
            </a:r>
            <a:endParaRPr lang="en-US" altLang="en-US">
              <a:solidFill>
                <a:prstClr val="black"/>
              </a:solidFill>
            </a:endParaRPr>
          </a:p>
        </p:txBody>
      </p:sp>
      <p:pic>
        <p:nvPicPr>
          <p:cNvPr id="3" name="Picture 2"/>
          <p:cNvPicPr>
            <a:picLocks noChangeAspect="1"/>
          </p:cNvPicPr>
          <p:nvPr/>
        </p:nvPicPr>
        <p:blipFill>
          <a:blip r:embed="rId3"/>
          <a:stretch>
            <a:fillRect/>
          </a:stretch>
        </p:blipFill>
        <p:spPr>
          <a:xfrm>
            <a:off x="1524000" y="342900"/>
            <a:ext cx="9144000" cy="6148800"/>
          </a:xfrm>
          <a:prstGeom prst="rect">
            <a:avLst/>
          </a:prstGeom>
        </p:spPr>
      </p:pic>
    </p:spTree>
    <p:extLst>
      <p:ext uri="{BB962C8B-B14F-4D97-AF65-F5344CB8AC3E}">
        <p14:creationId xmlns:p14="http://schemas.microsoft.com/office/powerpoint/2010/main" val="3770428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2"/>
          <p:cNvSpPr>
            <a:spLocks noChangeArrowheads="1"/>
          </p:cNvSpPr>
          <p:nvPr/>
        </p:nvSpPr>
        <p:spPr bwMode="auto">
          <a:xfrm>
            <a:off x="6051550" y="254002"/>
            <a:ext cx="897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1E2D53"/>
                </a:solidFill>
              </a:rPr>
              <a:t> </a:t>
            </a:r>
            <a:endParaRPr lang="en-US" altLang="en-US">
              <a:solidFill>
                <a:prstClr val="black"/>
              </a:solidFill>
            </a:endParaRPr>
          </a:p>
        </p:txBody>
      </p:sp>
      <p:sp>
        <p:nvSpPr>
          <p:cNvPr id="181" name="Rectangle 92"/>
          <p:cNvSpPr>
            <a:spLocks noChangeArrowheads="1"/>
          </p:cNvSpPr>
          <p:nvPr/>
        </p:nvSpPr>
        <p:spPr bwMode="auto">
          <a:xfrm>
            <a:off x="6051552" y="254002"/>
            <a:ext cx="897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500">
                <a:solidFill>
                  <a:srgbClr val="1E2D53"/>
                </a:solidFill>
              </a:rPr>
              <a:t> </a:t>
            </a:r>
            <a:endParaRPr lang="en-US" altLang="en-US">
              <a:solidFill>
                <a:prstClr val="black"/>
              </a:solidFill>
            </a:endParaRPr>
          </a:p>
        </p:txBody>
      </p:sp>
      <p:pic>
        <p:nvPicPr>
          <p:cNvPr id="2" name="Picture 1"/>
          <p:cNvPicPr>
            <a:picLocks noChangeAspect="1"/>
          </p:cNvPicPr>
          <p:nvPr/>
        </p:nvPicPr>
        <p:blipFill>
          <a:blip r:embed="rId3"/>
          <a:stretch>
            <a:fillRect/>
          </a:stretch>
        </p:blipFill>
        <p:spPr>
          <a:xfrm>
            <a:off x="1524000" y="241301"/>
            <a:ext cx="9144000" cy="6354585"/>
          </a:xfrm>
          <a:prstGeom prst="rect">
            <a:avLst/>
          </a:prstGeom>
        </p:spPr>
      </p:pic>
    </p:spTree>
    <p:extLst>
      <p:ext uri="{BB962C8B-B14F-4D97-AF65-F5344CB8AC3E}">
        <p14:creationId xmlns:p14="http://schemas.microsoft.com/office/powerpoint/2010/main" val="16491661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2"/>
          <p:cNvSpPr>
            <a:spLocks noChangeArrowheads="1"/>
          </p:cNvSpPr>
          <p:nvPr/>
        </p:nvSpPr>
        <p:spPr bwMode="auto">
          <a:xfrm>
            <a:off x="6051550" y="254002"/>
            <a:ext cx="897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1E2D53"/>
                </a:solidFill>
              </a:rPr>
              <a:t> </a:t>
            </a:r>
            <a:endParaRPr lang="en-US" altLang="en-US">
              <a:solidFill>
                <a:prstClr val="black"/>
              </a:solidFill>
            </a:endParaRPr>
          </a:p>
        </p:txBody>
      </p:sp>
      <p:sp>
        <p:nvSpPr>
          <p:cNvPr id="181" name="Rectangle 92"/>
          <p:cNvSpPr>
            <a:spLocks noChangeArrowheads="1"/>
          </p:cNvSpPr>
          <p:nvPr/>
        </p:nvSpPr>
        <p:spPr bwMode="auto">
          <a:xfrm>
            <a:off x="6051552" y="254002"/>
            <a:ext cx="897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500">
                <a:solidFill>
                  <a:srgbClr val="1E2D53"/>
                </a:solidFill>
              </a:rPr>
              <a:t> </a:t>
            </a:r>
            <a:endParaRPr lang="en-US" altLang="en-US">
              <a:solidFill>
                <a:prstClr val="black"/>
              </a:solidFill>
            </a:endParaRPr>
          </a:p>
        </p:txBody>
      </p:sp>
      <p:pic>
        <p:nvPicPr>
          <p:cNvPr id="2" name="Picture 1"/>
          <p:cNvPicPr>
            <a:picLocks noChangeAspect="1"/>
          </p:cNvPicPr>
          <p:nvPr/>
        </p:nvPicPr>
        <p:blipFill>
          <a:blip r:embed="rId3"/>
          <a:stretch>
            <a:fillRect/>
          </a:stretch>
        </p:blipFill>
        <p:spPr>
          <a:xfrm>
            <a:off x="1524000" y="850901"/>
            <a:ext cx="9144000" cy="5140343"/>
          </a:xfrm>
          <a:prstGeom prst="rect">
            <a:avLst/>
          </a:prstGeom>
        </p:spPr>
      </p:pic>
    </p:spTree>
    <p:extLst>
      <p:ext uri="{BB962C8B-B14F-4D97-AF65-F5344CB8AC3E}">
        <p14:creationId xmlns:p14="http://schemas.microsoft.com/office/powerpoint/2010/main" val="3083432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2"/>
          <p:cNvSpPr>
            <a:spLocks noChangeArrowheads="1"/>
          </p:cNvSpPr>
          <p:nvPr/>
        </p:nvSpPr>
        <p:spPr bwMode="auto">
          <a:xfrm>
            <a:off x="6051550" y="254002"/>
            <a:ext cx="897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1E2D53"/>
                </a:solidFill>
              </a:rPr>
              <a:t> </a:t>
            </a:r>
            <a:endParaRPr lang="en-US" altLang="en-US">
              <a:solidFill>
                <a:prstClr val="black"/>
              </a:solidFill>
            </a:endParaRPr>
          </a:p>
        </p:txBody>
      </p:sp>
      <p:sp>
        <p:nvSpPr>
          <p:cNvPr id="181" name="Rectangle 92"/>
          <p:cNvSpPr>
            <a:spLocks noChangeArrowheads="1"/>
          </p:cNvSpPr>
          <p:nvPr/>
        </p:nvSpPr>
        <p:spPr bwMode="auto">
          <a:xfrm>
            <a:off x="6051552" y="254002"/>
            <a:ext cx="897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500">
                <a:solidFill>
                  <a:srgbClr val="1E2D53"/>
                </a:solidFill>
              </a:rPr>
              <a:t> </a:t>
            </a:r>
            <a:endParaRPr lang="en-US" altLang="en-US">
              <a:solidFill>
                <a:prstClr val="black"/>
              </a:solidFill>
            </a:endParaRPr>
          </a:p>
        </p:txBody>
      </p:sp>
      <p:pic>
        <p:nvPicPr>
          <p:cNvPr id="2" name="Picture 1"/>
          <p:cNvPicPr>
            <a:picLocks noChangeAspect="1"/>
          </p:cNvPicPr>
          <p:nvPr/>
        </p:nvPicPr>
        <p:blipFill>
          <a:blip r:embed="rId3"/>
          <a:stretch>
            <a:fillRect/>
          </a:stretch>
        </p:blipFill>
        <p:spPr>
          <a:xfrm>
            <a:off x="1536701" y="0"/>
            <a:ext cx="9106829" cy="6858000"/>
          </a:xfrm>
          <a:prstGeom prst="rect">
            <a:avLst/>
          </a:prstGeom>
        </p:spPr>
      </p:pic>
    </p:spTree>
    <p:extLst>
      <p:ext uri="{BB962C8B-B14F-4D97-AF65-F5344CB8AC3E}">
        <p14:creationId xmlns:p14="http://schemas.microsoft.com/office/powerpoint/2010/main" val="444482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Summing up, Hope VI led to displacement of pre-existing residents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Results suggest positive effects on children and a “revitalization” or “gentrification” of the neighborhood</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Key question: what were the impacts on previous residents </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Summary and Gentrification</a:t>
            </a:r>
          </a:p>
        </p:txBody>
      </p:sp>
    </p:spTree>
    <p:extLst>
      <p:ext uri="{BB962C8B-B14F-4D97-AF65-F5344CB8AC3E}">
        <p14:creationId xmlns:p14="http://schemas.microsoft.com/office/powerpoint/2010/main" val="18052109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Burgeoning new work studying systematic impact of gentrification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hlinkClick r:id="rId3"/>
              </a:rPr>
              <a:t>Brummet and Reed (2019)</a:t>
            </a:r>
            <a:r>
              <a:rPr lang="en-US" sz="2200" dirty="0">
                <a:latin typeface="Arial" panose="020B0604020202020204" pitchFamily="34" charset="0"/>
                <a:cs typeface="Arial" panose="020B0604020202020204" pitchFamily="34" charset="0"/>
              </a:rPr>
              <a:t> use linked census data to compare changes in outcomes for pre-existing residents to changes in neighborhood composition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Measure “gentrification” as change in over-25 population % with bachelor’s degree</a:t>
            </a: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Gentrification</a:t>
            </a:r>
          </a:p>
        </p:txBody>
      </p:sp>
      <p:pic>
        <p:nvPicPr>
          <p:cNvPr id="5" name="Picture 4" descr="A picture containing knife&#10;&#10;Description automatically generated">
            <a:extLst>
              <a:ext uri="{FF2B5EF4-FFF2-40B4-BE49-F238E27FC236}">
                <a16:creationId xmlns:a16="http://schemas.microsoft.com/office/drawing/2014/main" id="{397FEA04-2F65-324F-874F-6EF391F674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0697" y="4607910"/>
            <a:ext cx="5610605" cy="985889"/>
          </a:xfrm>
          <a:prstGeom prst="rect">
            <a:avLst/>
          </a:prstGeom>
        </p:spPr>
      </p:pic>
    </p:spTree>
    <p:extLst>
      <p:ext uri="{BB962C8B-B14F-4D97-AF65-F5344CB8AC3E}">
        <p14:creationId xmlns:p14="http://schemas.microsoft.com/office/powerpoint/2010/main" val="2890002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0BE1F5-B0A6-754F-A10F-B3779762B104}"/>
              </a:ext>
            </a:extLst>
          </p:cNvPr>
          <p:cNvSpPr txBox="1">
            <a:spLocks/>
          </p:cNvSpPr>
          <p:nvPr/>
        </p:nvSpPr>
        <p:spPr>
          <a:xfrm>
            <a:off x="592427" y="-259806"/>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Recovery from Recession varies by Geography (</a:t>
            </a:r>
            <a:r>
              <a:rPr lang="en-US" sz="2400" dirty="0">
                <a:solidFill>
                  <a:srgbClr val="002060"/>
                </a:solidFill>
                <a:ea typeface="ＭＳ Ｐゴシック" pitchFamily="34" charset="-128"/>
                <a:hlinkClick r:id="rId3"/>
              </a:rPr>
              <a:t>Yagan 2019 JPE</a:t>
            </a:r>
            <a:r>
              <a:rPr lang="en-US" sz="2400" dirty="0">
                <a:solidFill>
                  <a:srgbClr val="002060"/>
                </a:solidFill>
                <a:ea typeface="ＭＳ Ｐゴシック" pitchFamily="34" charset="-128"/>
              </a:rPr>
              <a:t>)</a:t>
            </a:r>
          </a:p>
        </p:txBody>
      </p:sp>
      <p:pic>
        <p:nvPicPr>
          <p:cNvPr id="4" name="Picture 3" descr="A close up of a map&#10;&#10;Description automatically generated">
            <a:extLst>
              <a:ext uri="{FF2B5EF4-FFF2-40B4-BE49-F238E27FC236}">
                <a16:creationId xmlns:a16="http://schemas.microsoft.com/office/drawing/2014/main" id="{83D7F615-B9E0-2249-9B2E-93603F128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257" y="702251"/>
            <a:ext cx="10768743" cy="6155749"/>
          </a:xfrm>
          <a:prstGeom prst="rect">
            <a:avLst/>
          </a:prstGeom>
        </p:spPr>
      </p:pic>
    </p:spTree>
    <p:extLst>
      <p:ext uri="{BB962C8B-B14F-4D97-AF65-F5344CB8AC3E}">
        <p14:creationId xmlns:p14="http://schemas.microsoft.com/office/powerpoint/2010/main" val="38003404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Gentrification</a:t>
            </a:r>
          </a:p>
        </p:txBody>
      </p:sp>
      <p:pic>
        <p:nvPicPr>
          <p:cNvPr id="8" name="Picture 7" descr="A close up of a map&#10;&#10;Description automatically generated">
            <a:extLst>
              <a:ext uri="{FF2B5EF4-FFF2-40B4-BE49-F238E27FC236}">
                <a16:creationId xmlns:a16="http://schemas.microsoft.com/office/drawing/2014/main" id="{4A93A524-B7E1-AD4F-9D27-9C558CF95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9150" y="0"/>
            <a:ext cx="5633699" cy="6858000"/>
          </a:xfrm>
          <a:prstGeom prst="rect">
            <a:avLst/>
          </a:prstGeom>
        </p:spPr>
      </p:pic>
    </p:spTree>
    <p:extLst>
      <p:ext uri="{BB962C8B-B14F-4D97-AF65-F5344CB8AC3E}">
        <p14:creationId xmlns:p14="http://schemas.microsoft.com/office/powerpoint/2010/main" val="18271799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Gentrification</a:t>
            </a:r>
          </a:p>
        </p:txBody>
      </p:sp>
      <p:pic>
        <p:nvPicPr>
          <p:cNvPr id="3" name="Picture 2" descr="A close up of a map&#10;&#10;Description automatically generated">
            <a:extLst>
              <a:ext uri="{FF2B5EF4-FFF2-40B4-BE49-F238E27FC236}">
                <a16:creationId xmlns:a16="http://schemas.microsoft.com/office/drawing/2014/main" id="{3DB51BD6-AF1F-9C4A-A7CF-9E68136DF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224" y="0"/>
            <a:ext cx="5249552" cy="6858000"/>
          </a:xfrm>
          <a:prstGeom prst="rect">
            <a:avLst/>
          </a:prstGeom>
        </p:spPr>
      </p:pic>
    </p:spTree>
    <p:extLst>
      <p:ext uri="{BB962C8B-B14F-4D97-AF65-F5344CB8AC3E}">
        <p14:creationId xmlns:p14="http://schemas.microsoft.com/office/powerpoint/2010/main" val="851386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Gentrification</a:t>
            </a:r>
          </a:p>
        </p:txBody>
      </p:sp>
      <p:pic>
        <p:nvPicPr>
          <p:cNvPr id="5" name="Picture 4" descr="A close up of text on a white background&#10;&#10;Description automatically generated">
            <a:extLst>
              <a:ext uri="{FF2B5EF4-FFF2-40B4-BE49-F238E27FC236}">
                <a16:creationId xmlns:a16="http://schemas.microsoft.com/office/drawing/2014/main" id="{B8166EA0-1E19-B144-B132-50E75B8C9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1194" y="0"/>
            <a:ext cx="6749612" cy="6858000"/>
          </a:xfrm>
          <a:prstGeom prst="rect">
            <a:avLst/>
          </a:prstGeom>
        </p:spPr>
      </p:pic>
    </p:spTree>
    <p:extLst>
      <p:ext uri="{BB962C8B-B14F-4D97-AF65-F5344CB8AC3E}">
        <p14:creationId xmlns:p14="http://schemas.microsoft.com/office/powerpoint/2010/main" val="2803007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Gentrification</a:t>
            </a:r>
          </a:p>
        </p:txBody>
      </p:sp>
      <p:pic>
        <p:nvPicPr>
          <p:cNvPr id="3" name="Picture 2" descr="A close up of text on a white background&#10;&#10;Description automatically generated">
            <a:extLst>
              <a:ext uri="{FF2B5EF4-FFF2-40B4-BE49-F238E27FC236}">
                <a16:creationId xmlns:a16="http://schemas.microsoft.com/office/drawing/2014/main" id="{7E7CF1AC-B019-304D-A43F-32E1B5C0E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777" y="0"/>
            <a:ext cx="7610445" cy="6858000"/>
          </a:xfrm>
          <a:prstGeom prst="rect">
            <a:avLst/>
          </a:prstGeom>
        </p:spPr>
      </p:pic>
    </p:spTree>
    <p:extLst>
      <p:ext uri="{BB962C8B-B14F-4D97-AF65-F5344CB8AC3E}">
        <p14:creationId xmlns:p14="http://schemas.microsoft.com/office/powerpoint/2010/main" val="31526207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Evidence of: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Displacement especially of low-income renters, statistically insignificant impact on employment and earnings. </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Positive impacts on house values for owners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Exposure to poverty decreases for both owners and renters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Some evidence of positive impacts on children, especially among owners</a:t>
            </a: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Gentrification</a:t>
            </a:r>
          </a:p>
        </p:txBody>
      </p:sp>
    </p:spTree>
    <p:extLst>
      <p:ext uri="{BB962C8B-B14F-4D97-AF65-F5344CB8AC3E}">
        <p14:creationId xmlns:p14="http://schemas.microsoft.com/office/powerpoint/2010/main" val="26573726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704" y="1116717"/>
            <a:ext cx="10722595" cy="5410197"/>
          </a:xfrm>
        </p:spPr>
        <p:txBody>
          <a:bodyPr>
            <a:noAutofit/>
          </a:bodyPr>
          <a:lstStyle/>
          <a:p>
            <a:pPr marL="0" indent="0">
              <a:buNone/>
            </a:pPr>
            <a:endParaRPr lang="en-US" sz="2200" b="1"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Many open questions: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Welfare impacts of “gentrification”? What’s the right </a:t>
            </a:r>
            <a:r>
              <a:rPr lang="en-US" sz="2200" i="1" dirty="0">
                <a:latin typeface="Arial" panose="020B0604020202020204" pitchFamily="34" charset="0"/>
                <a:cs typeface="Arial" panose="020B0604020202020204" pitchFamily="34" charset="0"/>
              </a:rPr>
              <a:t>definition</a:t>
            </a:r>
            <a:r>
              <a:rPr lang="en-US" sz="2200" dirty="0">
                <a:latin typeface="Arial" panose="020B0604020202020204" pitchFamily="34" charset="0"/>
                <a:cs typeface="Arial" panose="020B0604020202020204" pitchFamily="34" charset="0"/>
              </a:rPr>
              <a:t> of “gentrification”</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Is place-based policy more “efficient” than national-based policy</a:t>
            </a:r>
          </a:p>
          <a:p>
            <a:endParaRPr lang="en-US" sz="22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Target people vs. places?</a:t>
            </a:r>
          </a:p>
          <a:p>
            <a:pPr lvl="1"/>
            <a:r>
              <a:rPr lang="en-US" sz="1800" dirty="0">
                <a:latin typeface="Arial" panose="020B0604020202020204" pitchFamily="34" charset="0"/>
                <a:cs typeface="Arial" panose="020B0604020202020204" pitchFamily="34" charset="0"/>
              </a:rPr>
              <a:t>Fiscal externalities from local to national policies?</a:t>
            </a:r>
          </a:p>
          <a:p>
            <a:pPr lvl="1"/>
            <a:r>
              <a:rPr lang="en-US" sz="1800" dirty="0">
                <a:latin typeface="Arial" panose="020B0604020202020204" pitchFamily="34" charset="0"/>
                <a:cs typeface="Arial" panose="020B0604020202020204" pitchFamily="34" charset="0"/>
              </a:rPr>
              <a:t>Optimal response to place-based “shocks” vs. level differences</a:t>
            </a:r>
          </a:p>
          <a:p>
            <a:pPr marL="0" indent="0">
              <a:buNone/>
            </a:pPr>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
        <p:nvSpPr>
          <p:cNvPr id="4" name="Title 1"/>
          <p:cNvSpPr txBox="1">
            <a:spLocks/>
          </p:cNvSpPr>
          <p:nvPr/>
        </p:nvSpPr>
        <p:spPr>
          <a:xfrm>
            <a:off x="592427" y="90714"/>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Summary</a:t>
            </a:r>
          </a:p>
        </p:txBody>
      </p:sp>
    </p:spTree>
    <p:extLst>
      <p:ext uri="{BB962C8B-B14F-4D97-AF65-F5344CB8AC3E}">
        <p14:creationId xmlns:p14="http://schemas.microsoft.com/office/powerpoint/2010/main" val="915728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0BE1F5-B0A6-754F-A10F-B3779762B104}"/>
              </a:ext>
            </a:extLst>
          </p:cNvPr>
          <p:cNvSpPr txBox="1">
            <a:spLocks/>
          </p:cNvSpPr>
          <p:nvPr/>
        </p:nvSpPr>
        <p:spPr>
          <a:xfrm>
            <a:off x="592427" y="-259806"/>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UI Expansion During the Recession Responded Heterogeneously</a:t>
            </a:r>
          </a:p>
        </p:txBody>
      </p:sp>
      <p:pic>
        <p:nvPicPr>
          <p:cNvPr id="35841" name="Picture 1" descr="page14image52942736">
            <a:extLst>
              <a:ext uri="{FF2B5EF4-FFF2-40B4-BE49-F238E27FC236}">
                <a16:creationId xmlns:a16="http://schemas.microsoft.com/office/drawing/2014/main" id="{21E29079-0001-DD4B-A19D-46E3B52BD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485" y="445876"/>
            <a:ext cx="9519029" cy="641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860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0BE1F5-B0A6-754F-A10F-B3779762B104}"/>
              </a:ext>
            </a:extLst>
          </p:cNvPr>
          <p:cNvSpPr txBox="1">
            <a:spLocks/>
          </p:cNvSpPr>
          <p:nvPr/>
        </p:nvSpPr>
        <p:spPr>
          <a:xfrm>
            <a:off x="592427" y="-259806"/>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Life Expectancy varies by Geography (</a:t>
            </a:r>
            <a:r>
              <a:rPr lang="en-US" sz="2400" dirty="0">
                <a:solidFill>
                  <a:srgbClr val="002060"/>
                </a:solidFill>
                <a:ea typeface="ＭＳ Ｐゴシック" pitchFamily="34" charset="-128"/>
                <a:hlinkClick r:id="rId3"/>
              </a:rPr>
              <a:t>Chetty et al. (2016)</a:t>
            </a:r>
            <a:r>
              <a:rPr lang="en-US" sz="2400" dirty="0">
                <a:solidFill>
                  <a:srgbClr val="002060"/>
                </a:solidFill>
                <a:ea typeface="ＭＳ Ｐゴシック" pitchFamily="34" charset="-128"/>
              </a:rPr>
              <a:t>)</a:t>
            </a:r>
          </a:p>
        </p:txBody>
      </p:sp>
      <p:pic>
        <p:nvPicPr>
          <p:cNvPr id="5" name="Picture 4" descr="A picture containing text, map, toy, food&#10;&#10;Description automatically generated">
            <a:extLst>
              <a:ext uri="{FF2B5EF4-FFF2-40B4-BE49-F238E27FC236}">
                <a16:creationId xmlns:a16="http://schemas.microsoft.com/office/drawing/2014/main" id="{802721DC-E498-BE4A-BBD3-F202470C8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320" y="446814"/>
            <a:ext cx="9768840" cy="6180076"/>
          </a:xfrm>
          <a:prstGeom prst="rect">
            <a:avLst/>
          </a:prstGeom>
        </p:spPr>
      </p:pic>
      <p:sp>
        <p:nvSpPr>
          <p:cNvPr id="7" name="TextBox 6">
            <a:extLst>
              <a:ext uri="{FF2B5EF4-FFF2-40B4-BE49-F238E27FC236}">
                <a16:creationId xmlns:a16="http://schemas.microsoft.com/office/drawing/2014/main" id="{F7E3D687-3806-C140-9FC8-8BAF1337C020}"/>
              </a:ext>
            </a:extLst>
          </p:cNvPr>
          <p:cNvSpPr txBox="1"/>
          <p:nvPr/>
        </p:nvSpPr>
        <p:spPr>
          <a:xfrm>
            <a:off x="0" y="6596410"/>
            <a:ext cx="8839200" cy="261590"/>
          </a:xfrm>
          <a:prstGeom prst="rect">
            <a:avLst/>
          </a:prstGeom>
          <a:noFill/>
        </p:spPr>
        <p:txBody>
          <a:bodyPr wrap="square" lIns="91034" tIns="45710" rIns="91034" bIns="45710" rtlCol="0">
            <a:spAutoFit/>
          </a:bodyPr>
          <a:lstStyle/>
          <a:p>
            <a:pPr marL="0" marR="0" lvl="0" indent="0" algn="l" defTabSz="121779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a:ln>
                  <a:noFill/>
                </a:ln>
                <a:solidFill>
                  <a:srgbClr val="000000"/>
                </a:solidFill>
                <a:effectLst/>
                <a:uLnTx/>
                <a:uFillTx/>
                <a:latin typeface="Lucida Sans" panose="020B0602030504020204" pitchFamily="34" charset="0"/>
                <a:ea typeface="Lato" panose="020F0502020204030203" pitchFamily="34" charset="0"/>
                <a:cs typeface="Arial" pitchFamily="34" charset="0"/>
              </a:rPr>
              <a:t>Source: </a:t>
            </a:r>
            <a:r>
              <a:rPr kumimoji="0" lang="en-US" sz="1100" b="0" u="none" strike="noStrike" kern="1200" cap="none" spc="0" normalizeH="0" baseline="0" noProof="0" dirty="0" err="1">
                <a:ln>
                  <a:noFill/>
                </a:ln>
                <a:solidFill>
                  <a:srgbClr val="000000"/>
                </a:solidFill>
                <a:effectLst/>
                <a:uLnTx/>
                <a:uFillTx/>
                <a:latin typeface="Lucida Sans" panose="020B0602030504020204" pitchFamily="34" charset="0"/>
                <a:ea typeface="Lato" panose="020F0502020204030203" pitchFamily="34" charset="0"/>
                <a:cs typeface="Arial" pitchFamily="34" charset="0"/>
              </a:rPr>
              <a:t>Heathinequality.org</a:t>
            </a:r>
            <a:endParaRPr kumimoji="0" lang="en-US" sz="1100" b="0" u="none" strike="noStrike" kern="1200" cap="none" spc="0" normalizeH="0" baseline="0" noProof="0" dirty="0">
              <a:ln>
                <a:noFill/>
              </a:ln>
              <a:solidFill>
                <a:srgbClr val="000000"/>
              </a:solidFill>
              <a:effectLst/>
              <a:uLnTx/>
              <a:uFillTx/>
              <a:latin typeface="Lucida Sans" panose="020B0602030504020204" pitchFamily="34" charset="0"/>
              <a:ea typeface="Lato" panose="020F0502020204030203" pitchFamily="34" charset="0"/>
              <a:cs typeface="Arial" pitchFamily="34" charset="0"/>
            </a:endParaRPr>
          </a:p>
        </p:txBody>
      </p:sp>
    </p:spTree>
    <p:extLst>
      <p:ext uri="{BB962C8B-B14F-4D97-AF65-F5344CB8AC3E}">
        <p14:creationId xmlns:p14="http://schemas.microsoft.com/office/powerpoint/2010/main" val="2078268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0BE1F5-B0A6-754F-A10F-B3779762B104}"/>
              </a:ext>
            </a:extLst>
          </p:cNvPr>
          <p:cNvSpPr txBox="1">
            <a:spLocks/>
          </p:cNvSpPr>
          <p:nvPr/>
        </p:nvSpPr>
        <p:spPr>
          <a:xfrm>
            <a:off x="592427" y="-259806"/>
            <a:ext cx="11075831" cy="1020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a:solidFill>
                  <a:srgbClr val="002060"/>
                </a:solidFill>
                <a:ea typeface="ＭＳ Ｐゴシック" pitchFamily="34" charset="-128"/>
              </a:rPr>
              <a:t>ACA Medicaid Expansions Varied Across States</a:t>
            </a:r>
          </a:p>
        </p:txBody>
      </p:sp>
      <p:sp>
        <p:nvSpPr>
          <p:cNvPr id="7" name="TextBox 6">
            <a:extLst>
              <a:ext uri="{FF2B5EF4-FFF2-40B4-BE49-F238E27FC236}">
                <a16:creationId xmlns:a16="http://schemas.microsoft.com/office/drawing/2014/main" id="{F7E3D687-3806-C140-9FC8-8BAF1337C020}"/>
              </a:ext>
            </a:extLst>
          </p:cNvPr>
          <p:cNvSpPr txBox="1"/>
          <p:nvPr/>
        </p:nvSpPr>
        <p:spPr>
          <a:xfrm>
            <a:off x="0" y="6596410"/>
            <a:ext cx="8839200" cy="261590"/>
          </a:xfrm>
          <a:prstGeom prst="rect">
            <a:avLst/>
          </a:prstGeom>
          <a:noFill/>
        </p:spPr>
        <p:txBody>
          <a:bodyPr wrap="square" lIns="91034" tIns="45710" rIns="91034" bIns="45710" rtlCol="0">
            <a:spAutoFit/>
          </a:bodyPr>
          <a:lstStyle/>
          <a:p>
            <a:pPr lvl="0" defTabSz="1217790">
              <a:defRPr/>
            </a:pPr>
            <a:r>
              <a:rPr kumimoji="0" lang="en-US" sz="1100" b="0" u="none" strike="noStrike" kern="1200" cap="none" spc="0" normalizeH="0" baseline="0" noProof="0" dirty="0">
                <a:ln>
                  <a:noFill/>
                </a:ln>
                <a:solidFill>
                  <a:srgbClr val="000000"/>
                </a:solidFill>
                <a:effectLst/>
                <a:uLnTx/>
                <a:uFillTx/>
                <a:latin typeface="Lucida Sans" panose="020B0602030504020204" pitchFamily="34" charset="0"/>
                <a:ea typeface="Lato" panose="020F0502020204030203" pitchFamily="34" charset="0"/>
                <a:cs typeface="Arial" pitchFamily="34" charset="0"/>
              </a:rPr>
              <a:t>Source</a:t>
            </a:r>
            <a:r>
              <a:rPr lang="en-US" sz="1100" dirty="0">
                <a:solidFill>
                  <a:srgbClr val="000000"/>
                </a:solidFill>
                <a:latin typeface="Lucida Sans" panose="020B0602030504020204" pitchFamily="34" charset="0"/>
                <a:ea typeface="Lato" panose="020F0502020204030203" pitchFamily="34" charset="0"/>
                <a:cs typeface="Arial" pitchFamily="34" charset="0"/>
              </a:rPr>
              <a:t>: https://</a:t>
            </a:r>
            <a:r>
              <a:rPr lang="en-US" sz="1100" dirty="0" err="1">
                <a:solidFill>
                  <a:srgbClr val="000000"/>
                </a:solidFill>
                <a:latin typeface="Lucida Sans" panose="020B0602030504020204" pitchFamily="34" charset="0"/>
                <a:ea typeface="Lato" panose="020F0502020204030203" pitchFamily="34" charset="0"/>
                <a:cs typeface="Arial" pitchFamily="34" charset="0"/>
              </a:rPr>
              <a:t>www.kff.org</a:t>
            </a:r>
            <a:r>
              <a:rPr lang="en-US" sz="1100" dirty="0">
                <a:solidFill>
                  <a:srgbClr val="000000"/>
                </a:solidFill>
                <a:latin typeface="Lucida Sans" panose="020B0602030504020204" pitchFamily="34" charset="0"/>
                <a:ea typeface="Lato" panose="020F0502020204030203" pitchFamily="34" charset="0"/>
                <a:cs typeface="Arial" pitchFamily="34" charset="0"/>
              </a:rPr>
              <a:t>/</a:t>
            </a:r>
            <a:r>
              <a:rPr lang="en-US" sz="1100" dirty="0" err="1">
                <a:solidFill>
                  <a:srgbClr val="000000"/>
                </a:solidFill>
                <a:latin typeface="Lucida Sans" panose="020B0602030504020204" pitchFamily="34" charset="0"/>
                <a:ea typeface="Lato" panose="020F0502020204030203" pitchFamily="34" charset="0"/>
                <a:cs typeface="Arial" pitchFamily="34" charset="0"/>
              </a:rPr>
              <a:t>medicaid</a:t>
            </a:r>
            <a:r>
              <a:rPr lang="en-US" sz="1100" dirty="0">
                <a:solidFill>
                  <a:srgbClr val="000000"/>
                </a:solidFill>
                <a:latin typeface="Lucida Sans" panose="020B0602030504020204" pitchFamily="34" charset="0"/>
                <a:ea typeface="Lato" panose="020F0502020204030203" pitchFamily="34" charset="0"/>
                <a:cs typeface="Arial" pitchFamily="34" charset="0"/>
              </a:rPr>
              <a:t>/issue-brief/status-of-state-</a:t>
            </a:r>
            <a:r>
              <a:rPr lang="en-US" sz="1100" dirty="0" err="1">
                <a:solidFill>
                  <a:srgbClr val="000000"/>
                </a:solidFill>
                <a:latin typeface="Lucida Sans" panose="020B0602030504020204" pitchFamily="34" charset="0"/>
                <a:ea typeface="Lato" panose="020F0502020204030203" pitchFamily="34" charset="0"/>
                <a:cs typeface="Arial" pitchFamily="34" charset="0"/>
              </a:rPr>
              <a:t>medicaid</a:t>
            </a:r>
            <a:r>
              <a:rPr lang="en-US" sz="1100" dirty="0">
                <a:solidFill>
                  <a:srgbClr val="000000"/>
                </a:solidFill>
                <a:latin typeface="Lucida Sans" panose="020B0602030504020204" pitchFamily="34" charset="0"/>
                <a:ea typeface="Lato" panose="020F0502020204030203" pitchFamily="34" charset="0"/>
                <a:cs typeface="Arial" pitchFamily="34" charset="0"/>
              </a:rPr>
              <a:t>-expansion-decisions-interactive-map/</a:t>
            </a:r>
            <a:endParaRPr kumimoji="0" lang="en-US" sz="1100" b="0" u="none" strike="noStrike" kern="1200" cap="none" spc="0" normalizeH="0" baseline="0" noProof="0" dirty="0">
              <a:ln>
                <a:noFill/>
              </a:ln>
              <a:solidFill>
                <a:srgbClr val="000000"/>
              </a:solidFill>
              <a:effectLst/>
              <a:uLnTx/>
              <a:uFillTx/>
              <a:latin typeface="Lucida Sans" panose="020B0602030504020204" pitchFamily="34" charset="0"/>
              <a:ea typeface="Lato" panose="020F0502020204030203" pitchFamily="34" charset="0"/>
              <a:cs typeface="Arial" pitchFamily="34" charset="0"/>
            </a:endParaRPr>
          </a:p>
        </p:txBody>
      </p:sp>
      <p:pic>
        <p:nvPicPr>
          <p:cNvPr id="3" name="Picture 2" descr="A close up of a map&#10;&#10;Description automatically generated">
            <a:extLst>
              <a:ext uri="{FF2B5EF4-FFF2-40B4-BE49-F238E27FC236}">
                <a16:creationId xmlns:a16="http://schemas.microsoft.com/office/drawing/2014/main" id="{4BE94D34-E09F-0F46-B55B-9A4A4E676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002" y="650189"/>
            <a:ext cx="9504680" cy="5946221"/>
          </a:xfrm>
          <a:prstGeom prst="rect">
            <a:avLst/>
          </a:prstGeom>
        </p:spPr>
      </p:pic>
    </p:spTree>
    <p:extLst>
      <p:ext uri="{BB962C8B-B14F-4D97-AF65-F5344CB8AC3E}">
        <p14:creationId xmlns:p14="http://schemas.microsoft.com/office/powerpoint/2010/main" val="41591737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Firm Format - template_Blu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Grey-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Cyan-Blue">
        <a:dk1>
          <a:srgbClr val="000000"/>
        </a:dk1>
        <a:lt1>
          <a:srgbClr val="FFFFFF"/>
        </a:lt1>
        <a:dk2>
          <a:srgbClr val="002960"/>
        </a:dk2>
        <a:lt2>
          <a:srgbClr val="FFFFFF"/>
        </a:lt2>
        <a:accent1>
          <a:srgbClr val="C9F0FF"/>
        </a:accent1>
        <a:accent2>
          <a:srgbClr val="00ADEF"/>
        </a:accent2>
        <a:accent3>
          <a:srgbClr val="0065BD"/>
        </a:accent3>
        <a:accent4>
          <a:srgbClr val="002960"/>
        </a:accent4>
        <a:accent5>
          <a:srgbClr val="F27F00"/>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blue - normal" id="{C75ED597-A648-42ED-A4DC-A5D09CAD6C59}" vid="{F0629F24-3C58-41B5-9C5E-254256C7B13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191879</TotalTime>
  <Words>3151</Words>
  <Application>Microsoft Macintosh PowerPoint</Application>
  <PresentationFormat>Widescreen</PresentationFormat>
  <Paragraphs>355</Paragraphs>
  <Slides>65</Slides>
  <Notes>65</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65</vt:i4>
      </vt:variant>
    </vt:vector>
  </HeadingPairs>
  <TitlesOfParts>
    <vt:vector size="76" baseType="lpstr">
      <vt:lpstr>ＭＳ Ｐゴシック</vt:lpstr>
      <vt:lpstr>Arial</vt:lpstr>
      <vt:lpstr>Calibri</vt:lpstr>
      <vt:lpstr>Chalkboard</vt:lpstr>
      <vt:lpstr>cmss10</vt:lpstr>
      <vt:lpstr>Lato</vt:lpstr>
      <vt:lpstr>Lucida Sans</vt:lpstr>
      <vt:lpstr>Wingdings</vt:lpstr>
      <vt:lpstr>6_Office Theme</vt:lpstr>
      <vt:lpstr>5_Firm Format - template_Blue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Nathaniel Hendren</dc:creator>
  <cp:keywords/>
  <dc:description/>
  <cp:lastModifiedBy>Nathaniel Hendren</cp:lastModifiedBy>
  <cp:revision>5983</cp:revision>
  <cp:lastPrinted>2019-04-04T02:03:05Z</cp:lastPrinted>
  <dcterms:created xsi:type="dcterms:W3CDTF">2017-09-25T22:39:41Z</dcterms:created>
  <dcterms:modified xsi:type="dcterms:W3CDTF">2020-03-10T21:41:28Z</dcterms:modified>
  <cp:category/>
</cp:coreProperties>
</file>