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212" r:id="rId2"/>
  </p:sldMasterIdLst>
  <p:notesMasterIdLst>
    <p:notesMasterId r:id="rId109"/>
  </p:notesMasterIdLst>
  <p:handoutMasterIdLst>
    <p:handoutMasterId r:id="rId110"/>
  </p:handoutMasterIdLst>
  <p:sldIdLst>
    <p:sldId id="3003" r:id="rId3"/>
    <p:sldId id="3911" r:id="rId4"/>
    <p:sldId id="4010" r:id="rId5"/>
    <p:sldId id="3991" r:id="rId6"/>
    <p:sldId id="4089" r:id="rId7"/>
    <p:sldId id="4101" r:id="rId8"/>
    <p:sldId id="4090" r:id="rId9"/>
    <p:sldId id="4091" r:id="rId10"/>
    <p:sldId id="3910" r:id="rId11"/>
    <p:sldId id="2556" r:id="rId12"/>
    <p:sldId id="4013" r:id="rId13"/>
    <p:sldId id="4014" r:id="rId14"/>
    <p:sldId id="4092" r:id="rId15"/>
    <p:sldId id="4015" r:id="rId16"/>
    <p:sldId id="4016" r:id="rId17"/>
    <p:sldId id="4017" r:id="rId18"/>
    <p:sldId id="4018" r:id="rId19"/>
    <p:sldId id="4019" r:id="rId20"/>
    <p:sldId id="4020" r:id="rId21"/>
    <p:sldId id="3992" r:id="rId22"/>
    <p:sldId id="4021" r:id="rId23"/>
    <p:sldId id="4098" r:id="rId24"/>
    <p:sldId id="4022" r:id="rId25"/>
    <p:sldId id="4023" r:id="rId26"/>
    <p:sldId id="4102" r:id="rId27"/>
    <p:sldId id="4024" r:id="rId28"/>
    <p:sldId id="4025" r:id="rId29"/>
    <p:sldId id="4026" r:id="rId30"/>
    <p:sldId id="4099" r:id="rId31"/>
    <p:sldId id="4103" r:id="rId32"/>
    <p:sldId id="4028" r:id="rId33"/>
    <p:sldId id="4029" r:id="rId34"/>
    <p:sldId id="4030" r:id="rId35"/>
    <p:sldId id="4031" r:id="rId36"/>
    <p:sldId id="4032" r:id="rId37"/>
    <p:sldId id="4027" r:id="rId38"/>
    <p:sldId id="4042" r:id="rId39"/>
    <p:sldId id="4034" r:id="rId40"/>
    <p:sldId id="4035" r:id="rId41"/>
    <p:sldId id="4036" r:id="rId42"/>
    <p:sldId id="4094" r:id="rId43"/>
    <p:sldId id="4093" r:id="rId44"/>
    <p:sldId id="4095" r:id="rId45"/>
    <p:sldId id="3450" r:id="rId46"/>
    <p:sldId id="4037" r:id="rId47"/>
    <p:sldId id="4038" r:id="rId48"/>
    <p:sldId id="4039" r:id="rId49"/>
    <p:sldId id="4040" r:id="rId50"/>
    <p:sldId id="4041" r:id="rId51"/>
    <p:sldId id="4033" r:id="rId52"/>
    <p:sldId id="4044" r:id="rId53"/>
    <p:sldId id="4105" r:id="rId54"/>
    <p:sldId id="4106" r:id="rId55"/>
    <p:sldId id="4107" r:id="rId56"/>
    <p:sldId id="4108" r:id="rId57"/>
    <p:sldId id="4104" r:id="rId58"/>
    <p:sldId id="4045" r:id="rId59"/>
    <p:sldId id="4046" r:id="rId60"/>
    <p:sldId id="4047" r:id="rId61"/>
    <p:sldId id="4048" r:id="rId62"/>
    <p:sldId id="4049" r:id="rId63"/>
    <p:sldId id="4050" r:id="rId64"/>
    <p:sldId id="4054" r:id="rId65"/>
    <p:sldId id="4055" r:id="rId66"/>
    <p:sldId id="4088" r:id="rId67"/>
    <p:sldId id="4056" r:id="rId68"/>
    <p:sldId id="4057" r:id="rId69"/>
    <p:sldId id="4058" r:id="rId70"/>
    <p:sldId id="4059" r:id="rId71"/>
    <p:sldId id="4100" r:id="rId72"/>
    <p:sldId id="4060" r:id="rId73"/>
    <p:sldId id="4065" r:id="rId74"/>
    <p:sldId id="4061" r:id="rId75"/>
    <p:sldId id="4062" r:id="rId76"/>
    <p:sldId id="4063" r:id="rId77"/>
    <p:sldId id="4051" r:id="rId78"/>
    <p:sldId id="4064" r:id="rId79"/>
    <p:sldId id="4053" r:id="rId80"/>
    <p:sldId id="4052" r:id="rId81"/>
    <p:sldId id="4066" r:id="rId82"/>
    <p:sldId id="4067" r:id="rId83"/>
    <p:sldId id="4069" r:id="rId84"/>
    <p:sldId id="4070" r:id="rId85"/>
    <p:sldId id="4068" r:id="rId86"/>
    <p:sldId id="4043" r:id="rId87"/>
    <p:sldId id="4085" r:id="rId88"/>
    <p:sldId id="4086" r:id="rId89"/>
    <p:sldId id="4087" r:id="rId90"/>
    <p:sldId id="4071" r:id="rId91"/>
    <p:sldId id="4072" r:id="rId92"/>
    <p:sldId id="4073" r:id="rId93"/>
    <p:sldId id="4074" r:id="rId94"/>
    <p:sldId id="4075" r:id="rId95"/>
    <p:sldId id="4076" r:id="rId96"/>
    <p:sldId id="4077" r:id="rId97"/>
    <p:sldId id="4078" r:id="rId98"/>
    <p:sldId id="4079" r:id="rId99"/>
    <p:sldId id="4080" r:id="rId100"/>
    <p:sldId id="4081" r:id="rId101"/>
    <p:sldId id="4082" r:id="rId102"/>
    <p:sldId id="4084" r:id="rId103"/>
    <p:sldId id="4096" r:id="rId104"/>
    <p:sldId id="3972" r:id="rId105"/>
    <p:sldId id="3881" r:id="rId106"/>
    <p:sldId id="4097" r:id="rId107"/>
    <p:sldId id="3982"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200"/>
    <a:srgbClr val="55752F"/>
    <a:srgbClr val="7B92A8"/>
    <a:srgbClr val="979797"/>
    <a:srgbClr val="BFA19C"/>
    <a:srgbClr val="6E8E84"/>
    <a:srgbClr val="B0B0B0"/>
    <a:srgbClr val="919191"/>
    <a:srgbClr val="1A476F"/>
    <a:srgbClr val="A05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2" autoAdjust="0"/>
    <p:restoredTop sz="96484" autoAdjust="0"/>
  </p:normalViewPr>
  <p:slideViewPr>
    <p:cSldViewPr snapToGrid="0">
      <p:cViewPr varScale="1">
        <p:scale>
          <a:sx n="129" d="100"/>
          <a:sy n="129" d="100"/>
        </p:scale>
        <p:origin x="1136" y="200"/>
      </p:cViewPr>
      <p:guideLst>
        <p:guide orient="horz" pos="4032"/>
        <p:guide pos="3840"/>
      </p:guideLst>
    </p:cSldViewPr>
  </p:slideViewPr>
  <p:outlineViewPr>
    <p:cViewPr>
      <p:scale>
        <a:sx n="33" d="100"/>
        <a:sy n="33" d="100"/>
      </p:scale>
      <p:origin x="0" y="-23432"/>
    </p:cViewPr>
  </p:outlineViewPr>
  <p:notesTextViewPr>
    <p:cViewPr>
      <p:scale>
        <a:sx n="120" d="100"/>
        <a:sy n="120" d="100"/>
      </p:scale>
      <p:origin x="0" y="0"/>
    </p:cViewPr>
  </p:notesTextViewPr>
  <p:sorterViewPr>
    <p:cViewPr>
      <p:scale>
        <a:sx n="190" d="100"/>
        <a:sy n="1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EC9AA8-D36D-4F67-9436-A873A3C75372}" type="datetimeFigureOut">
              <a:rPr lang="en-US" smtClean="0"/>
              <a:t>2/24/20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C62FD2-F5A4-4F83-A604-3302715D87F7}" type="slidenum">
              <a:rPr lang="en-US" smtClean="0"/>
              <a:t>‹#›</a:t>
            </a:fld>
            <a:endParaRPr lang="en-US" dirty="0"/>
          </a:p>
        </p:txBody>
      </p:sp>
    </p:spTree>
    <p:extLst>
      <p:ext uri="{BB962C8B-B14F-4D97-AF65-F5344CB8AC3E}">
        <p14:creationId xmlns:p14="http://schemas.microsoft.com/office/powerpoint/2010/main" val="29153383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CFB68-99A2-4E43-A2BE-826EF4AB511B}" type="datetimeFigureOut">
              <a:rPr lang="en-US" smtClean="0"/>
              <a:t>2/24/20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84D52-C5E7-4A5C-9461-BFB19F2E1115}" type="slidenum">
              <a:rPr lang="en-US" smtClean="0"/>
              <a:t>‹#›</a:t>
            </a:fld>
            <a:endParaRPr lang="en-US" dirty="0"/>
          </a:p>
        </p:txBody>
      </p:sp>
    </p:spTree>
    <p:extLst>
      <p:ext uri="{BB962C8B-B14F-4D97-AF65-F5344CB8AC3E}">
        <p14:creationId xmlns:p14="http://schemas.microsoft.com/office/powerpoint/2010/main" val="66940546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xfrm>
            <a:off x="460375" y="720725"/>
            <a:ext cx="6396038" cy="3598863"/>
          </a:xfrm>
          <a:ln/>
        </p:spPr>
      </p:sp>
      <p:sp>
        <p:nvSpPr>
          <p:cNvPr id="401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en-CA" strike="noStrike" baseline="0" dirty="0">
              <a:latin typeface="Arial" pitchFamily="34" charset="0"/>
              <a:cs typeface="ＭＳ Ｐゴシック" pitchFamily="34" charset="-128"/>
            </a:endParaRPr>
          </a:p>
        </p:txBody>
      </p:sp>
    </p:spTree>
    <p:extLst>
      <p:ext uri="{BB962C8B-B14F-4D97-AF65-F5344CB8AC3E}">
        <p14:creationId xmlns:p14="http://schemas.microsoft.com/office/powerpoint/2010/main" val="2278636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3584" rtl="0" eaLnBrk="1" fontAlgn="auto" latinLnBrk="0" hangingPunct="1">
              <a:lnSpc>
                <a:spcPct val="100000"/>
              </a:lnSpc>
              <a:spcBef>
                <a:spcPts val="0"/>
              </a:spcBef>
              <a:spcAft>
                <a:spcPts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58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7283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31557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96552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98396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52071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dirty="0"/>
          </a:p>
        </p:txBody>
      </p:sp>
    </p:spTree>
    <p:extLst>
      <p:ext uri="{BB962C8B-B14F-4D97-AF65-F5344CB8AC3E}">
        <p14:creationId xmlns:p14="http://schemas.microsoft.com/office/powerpoint/2010/main" val="29031347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71417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7065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794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06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9379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7728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8925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0420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5137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094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092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7158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7799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1712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8802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6438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599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886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3766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9687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083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03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042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6650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9728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3408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0578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4757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0930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7235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0646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3757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711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682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1385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1295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4003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2198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35285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7712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2649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7334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5626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0722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36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4990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6173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8630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42010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0748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7806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98760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4531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0029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267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Answer: there is a higher stock of investment in later life so that by increasing theta_1 we get a higher mean return.</a:t>
            </a:r>
          </a:p>
        </p:txBody>
      </p:sp>
    </p:spTree>
    <p:extLst>
      <p:ext uri="{BB962C8B-B14F-4D97-AF65-F5344CB8AC3E}">
        <p14:creationId xmlns:p14="http://schemas.microsoft.com/office/powerpoint/2010/main" val="1997251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73970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12854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88483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2532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91701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12800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9714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92861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52456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079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45147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0713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44014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98950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40442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391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06259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63864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7893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96538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696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7110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16192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84817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67396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5641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37214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“Double Days” reform, implemented on January 1, 2012, relaxed this restriction by allowing both parents to use full-time leave benefits at the same time for up to 30 additional days during the child’s first year of life. Importantly, these “Double Days” could be taken intermittently; thus, fathers were effectively granted more flexibility to choose, on a day-to-day basis, whether to claim paid leave to stay home together with the mother and child.</a:t>
            </a:r>
            <a:br>
              <a:rPr lang="en-US" sz="1200" kern="1200" dirty="0">
                <a:solidFill>
                  <a:schemeClr val="tx1"/>
                </a:solidFill>
                <a:effectLst/>
                <a:latin typeface="+mn-lt"/>
                <a:ea typeface="+mn-ea"/>
                <a:cs typeface="+mn-cs"/>
              </a:rPr>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9732869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3885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12022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72194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813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Tree>
    <p:extLst>
      <p:ext uri="{BB962C8B-B14F-4D97-AF65-F5344CB8AC3E}">
        <p14:creationId xmlns:p14="http://schemas.microsoft.com/office/powerpoint/2010/main" val="35816331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86886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53101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98162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52882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41597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2620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0242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92961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26557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9255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15"/>
            <a:ext cx="10363200" cy="1470025"/>
          </a:xfrm>
        </p:spPr>
        <p:txBody>
          <a:bodyPr>
            <a:normAutofit/>
          </a:bodyPr>
          <a:lstStyle>
            <a:lvl1pPr>
              <a:defRPr lang="en-US" sz="3600" b="1" kern="1200" dirty="0">
                <a:solidFill>
                  <a:srgbClr val="1E2D53"/>
                </a:solidFill>
                <a:latin typeface="cmss10"/>
                <a:ea typeface="cmss10"/>
                <a:cs typeface="Arial" charset="0"/>
              </a:defRPr>
            </a:lvl1pPr>
          </a:lstStyle>
          <a:p>
            <a:r>
              <a:rPr lang="en-US" dirty="0"/>
              <a:t>Click to edit Master title style</a:t>
            </a:r>
          </a:p>
        </p:txBody>
      </p:sp>
      <p:sp>
        <p:nvSpPr>
          <p:cNvPr id="3" name="Subtitle 2"/>
          <p:cNvSpPr>
            <a:spLocks noGrp="1"/>
          </p:cNvSpPr>
          <p:nvPr>
            <p:ph type="subTitle" idx="1"/>
          </p:nvPr>
        </p:nvSpPr>
        <p:spPr>
          <a:xfrm>
            <a:off x="1828800" y="2438400"/>
            <a:ext cx="8534400" cy="17526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36709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020762"/>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09600" y="1447800"/>
            <a:ext cx="10972800" cy="5181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9228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12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3" Type="http://schemas.openxmlformats.org/officeDocument/2006/relationships/tags" Target="../tags/tag1.xml"/><Relationship Id="rId21" Type="http://schemas.openxmlformats.org/officeDocument/2006/relationships/image" Target="../media/image1.emf"/><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 Type="http://schemas.openxmlformats.org/officeDocument/2006/relationships/vmlDrawing" Target="../drawings/vmlDrawing1.vml"/><Relationship Id="rId16" Type="http://schemas.openxmlformats.org/officeDocument/2006/relationships/tags" Target="../tags/tag14.xml"/><Relationship Id="rId20" Type="http://schemas.openxmlformats.org/officeDocument/2006/relationships/oleObject" Target="../embeddings/oleObject1.bin"/><Relationship Id="rId1" Type="http://schemas.openxmlformats.org/officeDocument/2006/relationships/theme" Target="../theme/theme2.xml"/><Relationship Id="rId6" Type="http://schemas.openxmlformats.org/officeDocument/2006/relationships/tags" Target="../tags/tag4.xml"/><Relationship Id="rId11" Type="http://schemas.openxmlformats.org/officeDocument/2006/relationships/tags" Target="../tags/tag9.xml"/><Relationship Id="rId5" Type="http://schemas.openxmlformats.org/officeDocument/2006/relationships/tags" Target="../tags/tag3.xml"/><Relationship Id="rId15" Type="http://schemas.openxmlformats.org/officeDocument/2006/relationships/tags" Target="../tags/tag13.xml"/><Relationship Id="rId10" Type="http://schemas.openxmlformats.org/officeDocument/2006/relationships/tags" Target="../tags/tag8.xml"/><Relationship Id="rId19" Type="http://schemas.openxmlformats.org/officeDocument/2006/relationships/tags" Target="../tags/tag17.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8"/>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943795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sldNum="0" hdr="0" ftr="0" dt="0"/>
  <p:txStyles>
    <p:titleStyle>
      <a:lvl1pPr algn="ctr" defTabSz="914400" rtl="0" eaLnBrk="1" latinLnBrk="0" hangingPunct="1">
        <a:spcBef>
          <a:spcPct val="0"/>
        </a:spcBef>
        <a:buNone/>
        <a:defRPr sz="3000" b="1" kern="1200">
          <a:solidFill>
            <a:schemeClr val="tx1"/>
          </a:solidFill>
          <a:latin typeface="cmss10"/>
          <a:ea typeface="+mj-ea"/>
          <a:cs typeface="+mj-cs"/>
        </a:defRPr>
      </a:lvl1pPr>
    </p:titleStyle>
    <p:bodyStyle>
      <a:lvl1pPr marL="342900" indent="-342900" algn="l" defTabSz="914400" rtl="0" eaLnBrk="1" latinLnBrk="0" hangingPunct="1">
        <a:spcBef>
          <a:spcPct val="20000"/>
        </a:spcBef>
        <a:buClr>
          <a:schemeClr val="tx2"/>
        </a:buClr>
        <a:buFont typeface="Wingdings" panose="05000000000000000000" pitchFamily="2" charset="2"/>
        <a:buChar char="§"/>
        <a:defRPr sz="2800" kern="1200">
          <a:solidFill>
            <a:schemeClr val="tx1"/>
          </a:solidFill>
          <a:latin typeface="cmss10"/>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400" kern="1200">
          <a:solidFill>
            <a:schemeClr val="tx1"/>
          </a:solidFill>
          <a:latin typeface="cmss1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3"/>
            </p:custDataLst>
          </p:nvPr>
        </p:nvGraphicFramePr>
        <p:xfrm>
          <a:off x="0" y="45"/>
          <a:ext cx="215979" cy="161975"/>
        </p:xfrm>
        <a:graphic>
          <a:graphicData uri="http://schemas.openxmlformats.org/presentationml/2006/ole">
            <mc:AlternateContent xmlns:mc="http://schemas.openxmlformats.org/markup-compatibility/2006">
              <mc:Choice xmlns:v="urn:schemas-microsoft-com:vml" Requires="v">
                <p:oleObj spid="_x0000_s27247" name="think-cell Slide" r:id="rId20" imgW="270" imgH="270" progId="TCLayout.ActiveDocument.1">
                  <p:embed/>
                </p:oleObj>
              </mc:Choice>
              <mc:Fallback>
                <p:oleObj name="think-cell Slide" r:id="rId20" imgW="270" imgH="270" progId="TCLayout.ActiveDocument.1">
                  <p:embed/>
                  <p:pic>
                    <p:nvPicPr>
                      <p:cNvPr id="2" name="Object 1" hidden="1"/>
                      <p:cNvPicPr/>
                      <p:nvPr/>
                    </p:nvPicPr>
                    <p:blipFill>
                      <a:blip r:embed="rId21"/>
                      <a:stretch>
                        <a:fillRect/>
                      </a:stretch>
                    </p:blipFill>
                    <p:spPr>
                      <a:xfrm>
                        <a:off x="0" y="45"/>
                        <a:ext cx="215979" cy="161975"/>
                      </a:xfrm>
                      <a:prstGeom prst="rect">
                        <a:avLst/>
                      </a:prstGeom>
                    </p:spPr>
                  </p:pic>
                </p:oleObj>
              </mc:Fallback>
            </mc:AlternateContent>
          </a:graphicData>
        </a:graphic>
      </p:graphicFrame>
      <p:sp>
        <p:nvSpPr>
          <p:cNvPr id="6" name="Rectangle 5" hidden="1"/>
          <p:cNvSpPr/>
          <p:nvPr>
            <p:custDataLst>
              <p:tags r:id="rId4"/>
            </p:custDataLst>
          </p:nvPr>
        </p:nvSpPr>
        <p:spPr bwMode="auto">
          <a:xfrm>
            <a:off x="0" y="45"/>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dirty="0">
              <a:solidFill>
                <a:srgbClr val="000000"/>
              </a:solidFill>
              <a:sym typeface="Arial" panose="020B0604020202020204" pitchFamily="34" charset="0"/>
            </a:endParaRPr>
          </a:p>
        </p:txBody>
      </p:sp>
      <p:sp>
        <p:nvSpPr>
          <p:cNvPr id="19" name="Title Placeholder 2"/>
          <p:cNvSpPr>
            <a:spLocks noGrp="1" noChangeArrowheads="1"/>
          </p:cNvSpPr>
          <p:nvPr>
            <p:ph type="title"/>
          </p:nvPr>
        </p:nvSpPr>
        <p:spPr bwMode="gray">
          <a:xfrm>
            <a:off x="161991" y="234867"/>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dirty="0"/>
          </a:p>
        </p:txBody>
      </p:sp>
      <p:sp>
        <p:nvSpPr>
          <p:cNvPr id="10" name="1. On-page tracker" hidden="1"/>
          <p:cNvSpPr>
            <a:spLocks noChangeArrowheads="1"/>
          </p:cNvSpPr>
          <p:nvPr/>
        </p:nvSpPr>
        <p:spPr bwMode="gray">
          <a:xfrm>
            <a:off x="162045" y="77450"/>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dirty="0">
                <a:solidFill>
                  <a:srgbClr val="808080"/>
                </a:solidFill>
                <a:latin typeface="Arial"/>
              </a:rPr>
              <a:t>Tracker</a:t>
            </a:r>
          </a:p>
        </p:txBody>
      </p:sp>
      <p:sp>
        <p:nvSpPr>
          <p:cNvPr id="11" name="3. Unit of measure" hidden="1"/>
          <p:cNvSpPr txBox="1">
            <a:spLocks noChangeArrowheads="1"/>
          </p:cNvSpPr>
          <p:nvPr/>
        </p:nvSpPr>
        <p:spPr bwMode="gray">
          <a:xfrm>
            <a:off x="161991" y="566283"/>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4" name="Slide Elements" hidden="1"/>
          <p:cNvGrpSpPr/>
          <p:nvPr userDrawn="1"/>
        </p:nvGrpSpPr>
        <p:grpSpPr bwMode="gray">
          <a:xfrm>
            <a:off x="161991" y="6437265"/>
            <a:ext cx="11725484" cy="328819"/>
            <a:chOff x="119063" y="6309110"/>
            <a:chExt cx="8618537" cy="322273"/>
          </a:xfrm>
        </p:grpSpPr>
        <p:sp>
          <p:nvSpPr>
            <p:cNvPr id="13" name="4. Footnote"/>
            <p:cNvSpPr txBox="1">
              <a:spLocks noChangeArrowheads="1"/>
            </p:cNvSpPr>
            <p:nvPr/>
          </p:nvSpPr>
          <p:spPr bwMode="gray">
            <a:xfrm>
              <a:off x="119063" y="6309110"/>
              <a:ext cx="8618537" cy="12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dirty="0">
                  <a:solidFill>
                    <a:srgbClr val="808080"/>
                  </a:solidFill>
                  <a:latin typeface="Arial"/>
                </a:rPr>
                <a:t>1 Footnote</a:t>
              </a:r>
            </a:p>
          </p:txBody>
        </p:sp>
        <p:sp>
          <p:nvSpPr>
            <p:cNvPr id="14" name="5. Source"/>
            <p:cNvSpPr>
              <a:spLocks noChangeArrowheads="1"/>
            </p:cNvSpPr>
            <p:nvPr/>
          </p:nvSpPr>
          <p:spPr bwMode="gray">
            <a:xfrm>
              <a:off x="119063" y="6510723"/>
              <a:ext cx="7200000" cy="12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20084" indent="-620084" defTabSz="910839">
                <a:tabLst>
                  <a:tab pos="641135" algn="l"/>
                </a:tabLst>
              </a:pPr>
              <a:r>
                <a:rPr lang="en-US" sz="800" dirty="0">
                  <a:solidFill>
                    <a:srgbClr val="808080"/>
                  </a:solidFill>
                  <a:latin typeface="Arial"/>
                </a:rPr>
                <a:t>SOURCE: Source</a:t>
              </a:r>
            </a:p>
          </p:txBody>
        </p:sp>
      </p:grpSp>
      <p:sp>
        <p:nvSpPr>
          <p:cNvPr id="3" name="Text Placeholder 2"/>
          <p:cNvSpPr>
            <a:spLocks noGrp="1"/>
          </p:cNvSpPr>
          <p:nvPr>
            <p:ph type="body" idx="1"/>
          </p:nvPr>
        </p:nvSpPr>
        <p:spPr bwMode="gray">
          <a:xfrm>
            <a:off x="1976211" y="1991017"/>
            <a:ext cx="5853024" cy="1154163"/>
          </a:xfrm>
          <a:prstGeom prst="rect">
            <a:avLst/>
          </a:prstGeom>
        </p:spPr>
        <p:txBody>
          <a:bodyPr vert="horz"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US" dirty="0"/>
          </a:p>
        </p:txBody>
      </p:sp>
      <p:grpSp>
        <p:nvGrpSpPr>
          <p:cNvPr id="15" name="ACET" hidden="1"/>
          <p:cNvGrpSpPr>
            <a:grpSpLocks/>
          </p:cNvGrpSpPr>
          <p:nvPr/>
        </p:nvGrpSpPr>
        <p:grpSpPr bwMode="gray">
          <a:xfrm>
            <a:off x="1976212" y="1291547"/>
            <a:ext cx="5801189" cy="510220"/>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dirty="0">
                  <a:solidFill>
                    <a:srgbClr val="000000"/>
                  </a:solidFill>
                  <a:latin typeface="Arial"/>
                </a:rPr>
                <a:t>Title</a:t>
              </a:r>
            </a:p>
            <a:p>
              <a:r>
                <a:rPr lang="en-US" sz="1600" dirty="0">
                  <a:solidFill>
                    <a:srgbClr val="808080"/>
                  </a:solidFill>
                  <a:latin typeface="Arial"/>
                </a:rPr>
                <a:t>Unit of measure</a:t>
              </a:r>
            </a:p>
          </p:txBody>
        </p:sp>
      </p:grpSp>
      <p:grpSp>
        <p:nvGrpSpPr>
          <p:cNvPr id="17" name="McKSticker" hidden="1"/>
          <p:cNvGrpSpPr/>
          <p:nvPr/>
        </p:nvGrpSpPr>
        <p:grpSpPr bwMode="gray">
          <a:xfrm>
            <a:off x="11405958" y="291837"/>
            <a:ext cx="481499" cy="160044"/>
            <a:chOff x="8386860" y="285750"/>
            <a:chExt cx="353915" cy="156864"/>
          </a:xfrm>
        </p:grpSpPr>
        <p:sp>
          <p:nvSpPr>
            <p:cNvPr id="20" name="StickerRectangle"/>
            <p:cNvSpPr>
              <a:spLocks noChangeArrowheads="1"/>
            </p:cNvSpPr>
            <p:nvPr/>
          </p:nvSpPr>
          <p:spPr bwMode="gray">
            <a:xfrm>
              <a:off x="8392861" y="285750"/>
              <a:ext cx="347914" cy="1478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0839">
                <a:buClr>
                  <a:srgbClr val="002960"/>
                </a:buClr>
              </a:pPr>
              <a:r>
                <a:rPr lang="en-US" sz="800" dirty="0">
                  <a:solidFill>
                    <a:srgbClr val="808080"/>
                  </a:solidFill>
                  <a:latin typeface="Arial"/>
                </a:rPr>
                <a:t>STICKER</a:t>
              </a:r>
            </a:p>
          </p:txBody>
        </p:sp>
        <p:cxnSp>
          <p:nvCxnSpPr>
            <p:cNvPr id="21" name="AutoShape 31"/>
            <p:cNvCxnSpPr>
              <a:cxnSpLocks noChangeShapeType="1"/>
              <a:stCxn id="20" idx="2"/>
              <a:endCxn id="20" idx="4"/>
            </p:cNvCxnSpPr>
            <p:nvPr/>
          </p:nvCxnSpPr>
          <p:spPr bwMode="gray">
            <a:xfrm>
              <a:off x="8386860" y="285750"/>
              <a:ext cx="0" cy="156864"/>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86860" y="442614"/>
              <a:ext cx="35391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4" name="SlideBottomBar" hidden="1"/>
          <p:cNvSpPr/>
          <p:nvPr userDrawn="1"/>
        </p:nvSpPr>
        <p:spPr>
          <a:xfrm>
            <a:off x="11576464" y="6455863"/>
            <a:ext cx="62200"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59" tIns="46639" rIns="93059" bIns="46639" rtlCol="0" anchor="ctr"/>
          <a:lstStyle/>
          <a:p>
            <a:pPr algn="ctr"/>
            <a:endParaRPr lang="en-US" sz="1600" dirty="0">
              <a:solidFill>
                <a:srgbClr val="000000"/>
              </a:solidFill>
            </a:endParaRPr>
          </a:p>
        </p:txBody>
      </p:sp>
      <p:sp>
        <p:nvSpPr>
          <p:cNvPr id="23" name="doc id" hidden="1"/>
          <p:cNvSpPr>
            <a:spLocks noChangeArrowheads="1"/>
          </p:cNvSpPr>
          <p:nvPr userDrawn="1"/>
        </p:nvSpPr>
        <p:spPr bwMode="auto">
          <a:xfrm>
            <a:off x="10995481"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0839"/>
            <a:endParaRPr lang="en-US" sz="800" dirty="0">
              <a:solidFill>
                <a:srgbClr val="808080"/>
              </a:solidFill>
              <a:latin typeface="Arial"/>
            </a:endParaRPr>
          </a:p>
        </p:txBody>
      </p:sp>
      <p:grpSp>
        <p:nvGrpSpPr>
          <p:cNvPr id="26" name="LegendBoxes" hidden="1"/>
          <p:cNvGrpSpPr/>
          <p:nvPr userDrawn="1"/>
        </p:nvGrpSpPr>
        <p:grpSpPr bwMode="gray">
          <a:xfrm>
            <a:off x="10768442" y="285079"/>
            <a:ext cx="855321" cy="1013976"/>
            <a:chOff x="7835905" y="279400"/>
            <a:chExt cx="628684" cy="993790"/>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31" name="Legend1"/>
            <p:cNvSpPr>
              <a:spLocks noChangeArrowheads="1"/>
            </p:cNvSpPr>
            <p:nvPr/>
          </p:nvSpPr>
          <p:spPr bwMode="gray">
            <a:xfrm>
              <a:off x="8089905" y="2794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2" name="Legend2"/>
            <p:cNvSpPr>
              <a:spLocks noChangeArrowheads="1"/>
            </p:cNvSpPr>
            <p:nvPr/>
          </p:nvSpPr>
          <p:spPr bwMode="gray">
            <a:xfrm>
              <a:off x="8089905" y="549275"/>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3" name="Legend3"/>
            <p:cNvSpPr>
              <a:spLocks noChangeArrowheads="1"/>
            </p:cNvSpPr>
            <p:nvPr/>
          </p:nvSpPr>
          <p:spPr bwMode="gray">
            <a:xfrm>
              <a:off x="8089905" y="820738"/>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4" name="Legend4"/>
            <p:cNvSpPr>
              <a:spLocks noChangeArrowheads="1"/>
            </p:cNvSpPr>
            <p:nvPr/>
          </p:nvSpPr>
          <p:spPr bwMode="gray">
            <a:xfrm>
              <a:off x="8089905" y="10922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grpSp>
        <p:nvGrpSpPr>
          <p:cNvPr id="35" name="LegendLines" hidden="1"/>
          <p:cNvGrpSpPr/>
          <p:nvPr userDrawn="1"/>
        </p:nvGrpSpPr>
        <p:grpSpPr bwMode="gray">
          <a:xfrm>
            <a:off x="10349823" y="285075"/>
            <a:ext cx="1274319" cy="741861"/>
            <a:chOff x="7540629" y="279400"/>
            <a:chExt cx="936659" cy="72709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9" name="Legend1"/>
            <p:cNvSpPr>
              <a:spLocks noChangeArrowheads="1"/>
            </p:cNvSpPr>
            <p:nvPr/>
          </p:nvSpPr>
          <p:spPr bwMode="gray">
            <a:xfrm>
              <a:off x="8102604" y="2794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0" name="Legend2"/>
            <p:cNvSpPr>
              <a:spLocks noChangeArrowheads="1"/>
            </p:cNvSpPr>
            <p:nvPr/>
          </p:nvSpPr>
          <p:spPr bwMode="gray">
            <a:xfrm>
              <a:off x="8102604" y="5461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1" name="Legend3"/>
            <p:cNvSpPr>
              <a:spLocks noChangeArrowheads="1"/>
            </p:cNvSpPr>
            <p:nvPr/>
          </p:nvSpPr>
          <p:spPr bwMode="gray">
            <a:xfrm>
              <a:off x="8102604" y="825501"/>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grpSp>
        <p:nvGrpSpPr>
          <p:cNvPr id="42" name="LegendMoons" hidden="1"/>
          <p:cNvGrpSpPr/>
          <p:nvPr userDrawn="1"/>
        </p:nvGrpSpPr>
        <p:grpSpPr bwMode="gray">
          <a:xfrm>
            <a:off x="10677890" y="255924"/>
            <a:ext cx="946032" cy="1333055"/>
            <a:chOff x="7769225" y="250825"/>
            <a:chExt cx="695359" cy="1306516"/>
          </a:xfrm>
        </p:grpSpPr>
        <p:grpSp>
          <p:nvGrpSpPr>
            <p:cNvPr id="43" name="MoonLegend1"/>
            <p:cNvGrpSpPr>
              <a:grpSpLocks noChangeAspect="1"/>
            </p:cNvGrpSpPr>
            <p:nvPr>
              <p:custDataLst>
                <p:tags r:id="rId5"/>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18"/>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62" name="Arc 39"/>
              <p:cNvSpPr>
                <a:spLocks noChangeAspect="1"/>
              </p:cNvSpPr>
              <p:nvPr>
                <p:custDataLst>
                  <p:tags r:id="rId19"/>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4" name="MoonLegend2"/>
            <p:cNvGrpSpPr>
              <a:grpSpLocks noChangeAspect="1"/>
            </p:cNvGrpSpPr>
            <p:nvPr>
              <p:custDataLst>
                <p:tags r:id="rId6"/>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16"/>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60" name="Arc 42"/>
              <p:cNvSpPr>
                <a:spLocks noChangeAspect="1"/>
              </p:cNvSpPr>
              <p:nvPr>
                <p:custDataLst>
                  <p:tags r:id="rId17"/>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5" name="MoonLegend4"/>
            <p:cNvGrpSpPr>
              <a:grpSpLocks noChangeAspect="1"/>
            </p:cNvGrpSpPr>
            <p:nvPr>
              <p:custDataLst>
                <p:tags r:id="rId7"/>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4"/>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8" name="Arc 48"/>
              <p:cNvSpPr>
                <a:spLocks noChangeAspect="1"/>
              </p:cNvSpPr>
              <p:nvPr>
                <p:custDataLst>
                  <p:tags r:id="rId15"/>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6" name="MoonLegend5"/>
            <p:cNvGrpSpPr>
              <a:grpSpLocks noChangeAspect="1"/>
            </p:cNvGrpSpPr>
            <p:nvPr>
              <p:custDataLst>
                <p:tags r:id="rId8"/>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2"/>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6" name="Oval 51"/>
              <p:cNvSpPr>
                <a:spLocks noChangeAspect="1" noChangeArrowheads="1"/>
              </p:cNvSpPr>
              <p:nvPr>
                <p:custDataLst>
                  <p:tags r:id="rId13"/>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7" name="MoonLegend3"/>
            <p:cNvGrpSpPr>
              <a:grpSpLocks noChangeAspect="1"/>
            </p:cNvGrpSpPr>
            <p:nvPr>
              <p:custDataLst>
                <p:tags r:id="rId9"/>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0"/>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4" name="Arc 48"/>
              <p:cNvSpPr>
                <a:spLocks noChangeAspect="1"/>
              </p:cNvSpPr>
              <p:nvPr>
                <p:custDataLst>
                  <p:tags r:id="rId11"/>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sp>
          <p:nvSpPr>
            <p:cNvPr id="48" name="Legend1"/>
            <p:cNvSpPr>
              <a:spLocks noChangeArrowheads="1"/>
            </p:cNvSpPr>
            <p:nvPr/>
          </p:nvSpPr>
          <p:spPr bwMode="gray">
            <a:xfrm>
              <a:off x="8089900" y="263524"/>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9" name="Legend2"/>
            <p:cNvSpPr>
              <a:spLocks noChangeArrowheads="1"/>
            </p:cNvSpPr>
            <p:nvPr/>
          </p:nvSpPr>
          <p:spPr bwMode="gray">
            <a:xfrm>
              <a:off x="8089900" y="538163"/>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0" name="Legend3"/>
            <p:cNvSpPr>
              <a:spLocks noChangeArrowheads="1"/>
            </p:cNvSpPr>
            <p:nvPr/>
          </p:nvSpPr>
          <p:spPr bwMode="gray">
            <a:xfrm>
              <a:off x="8089900" y="812802"/>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1" name="Legend4"/>
            <p:cNvSpPr>
              <a:spLocks noChangeArrowheads="1"/>
            </p:cNvSpPr>
            <p:nvPr/>
          </p:nvSpPr>
          <p:spPr bwMode="gray">
            <a:xfrm>
              <a:off x="8089900" y="1084265"/>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2" name="Legend5"/>
            <p:cNvSpPr>
              <a:spLocks noChangeArrowheads="1"/>
            </p:cNvSpPr>
            <p:nvPr/>
          </p:nvSpPr>
          <p:spPr bwMode="gray">
            <a:xfrm>
              <a:off x="8089900" y="136049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spTree>
    <p:extLst>
      <p:ext uri="{BB962C8B-B14F-4D97-AF65-F5344CB8AC3E}">
        <p14:creationId xmlns:p14="http://schemas.microsoft.com/office/powerpoint/2010/main" val="3764541951"/>
      </p:ext>
    </p:extLst>
  </p:cSld>
  <p:clrMap bg1="lt1" tx1="dk1" bg2="lt2" tx2="dk2" accent1="accent1" accent2="accent2" accent3="accent3" accent4="accent4" accent5="accent5" accent6="accent6" hlink="hlink" folHlink="folHlink"/>
  <p:hf sldNum="0" hdr="0" ftr="0" dt="0"/>
  <p:txStyles>
    <p:titleStyle>
      <a:lvl1pPr algn="l" defTabSz="910839" rtl="0" eaLnBrk="1" fontAlgn="base" hangingPunct="1">
        <a:spcBef>
          <a:spcPct val="0"/>
        </a:spcBef>
        <a:spcAft>
          <a:spcPct val="0"/>
        </a:spcAft>
        <a:tabLst>
          <a:tab pos="274561" algn="l"/>
        </a:tabLst>
        <a:defRPr sz="2000" b="0" baseline="0">
          <a:solidFill>
            <a:schemeClr val="tx2"/>
          </a:solidFill>
          <a:latin typeface="+mj-lt"/>
          <a:ea typeface="+mj-ea"/>
          <a:cs typeface="+mj-cs"/>
        </a:defRPr>
      </a:lvl1pPr>
      <a:lvl2pPr algn="l" defTabSz="910839" rtl="0" eaLnBrk="1" fontAlgn="base" hangingPunct="1">
        <a:spcBef>
          <a:spcPct val="0"/>
        </a:spcBef>
        <a:spcAft>
          <a:spcPct val="0"/>
        </a:spcAft>
        <a:defRPr sz="1867" b="1">
          <a:solidFill>
            <a:schemeClr val="tx2"/>
          </a:solidFill>
          <a:latin typeface="Arial" charset="0"/>
        </a:defRPr>
      </a:lvl2pPr>
      <a:lvl3pPr algn="l" defTabSz="910839" rtl="0" eaLnBrk="1" fontAlgn="base" hangingPunct="1">
        <a:spcBef>
          <a:spcPct val="0"/>
        </a:spcBef>
        <a:spcAft>
          <a:spcPct val="0"/>
        </a:spcAft>
        <a:defRPr sz="1867" b="1">
          <a:solidFill>
            <a:schemeClr val="tx2"/>
          </a:solidFill>
          <a:latin typeface="Arial" charset="0"/>
        </a:defRPr>
      </a:lvl3pPr>
      <a:lvl4pPr algn="l" defTabSz="910839" rtl="0" eaLnBrk="1" fontAlgn="base" hangingPunct="1">
        <a:spcBef>
          <a:spcPct val="0"/>
        </a:spcBef>
        <a:spcAft>
          <a:spcPct val="0"/>
        </a:spcAft>
        <a:defRPr sz="1867" b="1">
          <a:solidFill>
            <a:schemeClr val="tx2"/>
          </a:solidFill>
          <a:latin typeface="Arial" charset="0"/>
        </a:defRPr>
      </a:lvl4pPr>
      <a:lvl5pPr algn="l" defTabSz="910839" rtl="0" eaLnBrk="1" fontAlgn="base" hangingPunct="1">
        <a:spcBef>
          <a:spcPct val="0"/>
        </a:spcBef>
        <a:spcAft>
          <a:spcPct val="0"/>
        </a:spcAft>
        <a:defRPr sz="1867" b="1">
          <a:solidFill>
            <a:schemeClr val="tx2"/>
          </a:solidFill>
          <a:latin typeface="Arial" charset="0"/>
        </a:defRPr>
      </a:lvl5pPr>
      <a:lvl6pPr marL="465063" algn="l" defTabSz="910839" rtl="0" eaLnBrk="1" fontAlgn="base" hangingPunct="1">
        <a:spcBef>
          <a:spcPct val="0"/>
        </a:spcBef>
        <a:spcAft>
          <a:spcPct val="0"/>
        </a:spcAft>
        <a:defRPr sz="1867" b="1">
          <a:solidFill>
            <a:schemeClr val="tx2"/>
          </a:solidFill>
          <a:latin typeface="Arial" charset="0"/>
        </a:defRPr>
      </a:lvl6pPr>
      <a:lvl7pPr marL="930127" algn="l" defTabSz="910839" rtl="0" eaLnBrk="1" fontAlgn="base" hangingPunct="1">
        <a:spcBef>
          <a:spcPct val="0"/>
        </a:spcBef>
        <a:spcAft>
          <a:spcPct val="0"/>
        </a:spcAft>
        <a:defRPr sz="1867" b="1">
          <a:solidFill>
            <a:schemeClr val="tx2"/>
          </a:solidFill>
          <a:latin typeface="Arial" charset="0"/>
        </a:defRPr>
      </a:lvl7pPr>
      <a:lvl8pPr marL="1395333" algn="l" defTabSz="910839" rtl="0" eaLnBrk="1" fontAlgn="base" hangingPunct="1">
        <a:spcBef>
          <a:spcPct val="0"/>
        </a:spcBef>
        <a:spcAft>
          <a:spcPct val="0"/>
        </a:spcAft>
        <a:defRPr sz="1867" b="1">
          <a:solidFill>
            <a:schemeClr val="tx2"/>
          </a:solidFill>
          <a:latin typeface="Arial" charset="0"/>
        </a:defRPr>
      </a:lvl8pPr>
      <a:lvl9pPr marL="1860397" algn="l" defTabSz="910839" rtl="0" eaLnBrk="1" fontAlgn="base" hangingPunct="1">
        <a:spcBef>
          <a:spcPct val="0"/>
        </a:spcBef>
        <a:spcAft>
          <a:spcPct val="0"/>
        </a:spcAft>
        <a:defRPr sz="1867" b="1">
          <a:solidFill>
            <a:schemeClr val="tx2"/>
          </a:solidFill>
          <a:latin typeface="Arial" charset="0"/>
        </a:defRPr>
      </a:lvl9pPr>
    </p:titleStyle>
    <p:bodyStyle>
      <a:lvl1pPr marL="0" indent="0" algn="l" defTabSz="910839" rtl="0" eaLnBrk="1" fontAlgn="base" hangingPunct="1">
        <a:spcBef>
          <a:spcPct val="0"/>
        </a:spcBef>
        <a:spcAft>
          <a:spcPct val="0"/>
        </a:spcAft>
        <a:buClr>
          <a:schemeClr val="tx2"/>
        </a:buClr>
        <a:buSzPct val="100000"/>
        <a:defRPr sz="1467" baseline="0">
          <a:solidFill>
            <a:schemeClr val="tx1"/>
          </a:solidFill>
          <a:latin typeface="+mn-lt"/>
          <a:ea typeface="+mn-ea"/>
          <a:cs typeface="+mn-cs"/>
        </a:defRPr>
      </a:lvl1pPr>
      <a:lvl2pPr marL="197122" indent="-195506" algn="l" defTabSz="910839" rtl="0" eaLnBrk="1" fontAlgn="base" hangingPunct="1">
        <a:spcBef>
          <a:spcPct val="0"/>
        </a:spcBef>
        <a:spcAft>
          <a:spcPct val="0"/>
        </a:spcAft>
        <a:buClr>
          <a:schemeClr val="tx2"/>
        </a:buClr>
        <a:buSzPct val="125000"/>
        <a:buFont typeface="Arial" charset="0"/>
        <a:buChar char="▪"/>
        <a:defRPr sz="1467" baseline="0">
          <a:solidFill>
            <a:schemeClr val="tx1"/>
          </a:solidFill>
          <a:latin typeface="+mn-lt"/>
        </a:defRPr>
      </a:lvl2pPr>
      <a:lvl3pPr marL="465063" indent="-266465" algn="l" defTabSz="910839" rtl="0" eaLnBrk="1" fontAlgn="base" hangingPunct="1">
        <a:spcBef>
          <a:spcPct val="0"/>
        </a:spcBef>
        <a:spcAft>
          <a:spcPct val="0"/>
        </a:spcAft>
        <a:buClr>
          <a:schemeClr val="tx2"/>
        </a:buClr>
        <a:buSzPct val="120000"/>
        <a:buFont typeface="Arial" charset="0"/>
        <a:buChar char="–"/>
        <a:defRPr sz="1467" baseline="0">
          <a:solidFill>
            <a:schemeClr val="tx1"/>
          </a:solidFill>
          <a:latin typeface="+mn-lt"/>
        </a:defRPr>
      </a:lvl3pPr>
      <a:lvl4pPr marL="624943" indent="-158260" algn="l" defTabSz="910839" rtl="0" eaLnBrk="1" fontAlgn="base" hangingPunct="1">
        <a:spcBef>
          <a:spcPct val="0"/>
        </a:spcBef>
        <a:spcAft>
          <a:spcPct val="0"/>
        </a:spcAft>
        <a:buClr>
          <a:schemeClr val="tx2"/>
        </a:buClr>
        <a:buSzPct val="120000"/>
        <a:buFont typeface="Arial" charset="0"/>
        <a:buChar char="▫"/>
        <a:defRPr sz="1467" baseline="0">
          <a:solidFill>
            <a:schemeClr val="tx1"/>
          </a:solidFill>
          <a:latin typeface="+mn-lt"/>
        </a:defRPr>
      </a:lvl4pPr>
      <a:lvl5pPr marL="762813" indent="-132351" algn="l" defTabSz="910839" rtl="0" eaLnBrk="1" fontAlgn="base" hangingPunct="1">
        <a:spcBef>
          <a:spcPct val="0"/>
        </a:spcBef>
        <a:spcAft>
          <a:spcPct val="0"/>
        </a:spcAft>
        <a:buClr>
          <a:schemeClr val="tx2"/>
        </a:buClr>
        <a:buSzPct val="89000"/>
        <a:buFont typeface="Arial" charset="0"/>
        <a:buChar char="-"/>
        <a:defRPr sz="1467" baseline="0">
          <a:solidFill>
            <a:schemeClr val="tx1"/>
          </a:solidFill>
          <a:latin typeface="+mn-lt"/>
        </a:defRPr>
      </a:lvl5pPr>
      <a:lvl6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0127" rtl="0" eaLnBrk="1" latinLnBrk="0" hangingPunct="1">
        <a:defRPr sz="1867" kern="1200">
          <a:solidFill>
            <a:schemeClr val="tx1"/>
          </a:solidFill>
          <a:latin typeface="+mn-lt"/>
          <a:ea typeface="+mn-ea"/>
          <a:cs typeface="+mn-cs"/>
        </a:defRPr>
      </a:lvl1pPr>
      <a:lvl2pPr marL="465063" algn="l" defTabSz="930127" rtl="0" eaLnBrk="1" latinLnBrk="0" hangingPunct="1">
        <a:defRPr sz="1867" kern="1200">
          <a:solidFill>
            <a:schemeClr val="tx1"/>
          </a:solidFill>
          <a:latin typeface="+mn-lt"/>
          <a:ea typeface="+mn-ea"/>
          <a:cs typeface="+mn-cs"/>
        </a:defRPr>
      </a:lvl2pPr>
      <a:lvl3pPr marL="930127" algn="l" defTabSz="930127" rtl="0" eaLnBrk="1" latinLnBrk="0" hangingPunct="1">
        <a:defRPr sz="1867" kern="1200">
          <a:solidFill>
            <a:schemeClr val="tx1"/>
          </a:solidFill>
          <a:latin typeface="+mn-lt"/>
          <a:ea typeface="+mn-ea"/>
          <a:cs typeface="+mn-cs"/>
        </a:defRPr>
      </a:lvl3pPr>
      <a:lvl4pPr marL="1395333" algn="l" defTabSz="930127" rtl="0" eaLnBrk="1" latinLnBrk="0" hangingPunct="1">
        <a:defRPr sz="1867" kern="1200">
          <a:solidFill>
            <a:schemeClr val="tx1"/>
          </a:solidFill>
          <a:latin typeface="+mn-lt"/>
          <a:ea typeface="+mn-ea"/>
          <a:cs typeface="+mn-cs"/>
        </a:defRPr>
      </a:lvl4pPr>
      <a:lvl5pPr marL="1860397" algn="l" defTabSz="930127" rtl="0" eaLnBrk="1" latinLnBrk="0" hangingPunct="1">
        <a:defRPr sz="1867" kern="1200">
          <a:solidFill>
            <a:schemeClr val="tx1"/>
          </a:solidFill>
          <a:latin typeface="+mn-lt"/>
          <a:ea typeface="+mn-ea"/>
          <a:cs typeface="+mn-cs"/>
        </a:defRPr>
      </a:lvl5pPr>
      <a:lvl6pPr marL="2325533" algn="l" defTabSz="930127" rtl="0" eaLnBrk="1" latinLnBrk="0" hangingPunct="1">
        <a:defRPr sz="1867" kern="1200">
          <a:solidFill>
            <a:schemeClr val="tx1"/>
          </a:solidFill>
          <a:latin typeface="+mn-lt"/>
          <a:ea typeface="+mn-ea"/>
          <a:cs typeface="+mn-cs"/>
        </a:defRPr>
      </a:lvl6pPr>
      <a:lvl7pPr marL="2790618" algn="l" defTabSz="930127" rtl="0" eaLnBrk="1" latinLnBrk="0" hangingPunct="1">
        <a:defRPr sz="1867" kern="1200">
          <a:solidFill>
            <a:schemeClr val="tx1"/>
          </a:solidFill>
          <a:latin typeface="+mn-lt"/>
          <a:ea typeface="+mn-ea"/>
          <a:cs typeface="+mn-cs"/>
        </a:defRPr>
      </a:lvl7pPr>
      <a:lvl8pPr marL="3255729" algn="l" defTabSz="930127" rtl="0" eaLnBrk="1" latinLnBrk="0" hangingPunct="1">
        <a:defRPr sz="1867" kern="1200">
          <a:solidFill>
            <a:schemeClr val="tx1"/>
          </a:solidFill>
          <a:latin typeface="+mn-lt"/>
          <a:ea typeface="+mn-ea"/>
          <a:cs typeface="+mn-cs"/>
        </a:defRPr>
      </a:lvl8pPr>
      <a:lvl9pPr marL="3720874" algn="l" defTabSz="93012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acf.hhs.gov/sites/default/files/opre/head_start_report.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ber.org/papers/w15471.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pmc/articles/PMC398992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people.fas.harvard.edu/~deming/papers/Deming_HeadStart.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personal.umich.edu/~baileymj/Bailey_Sun_Timpe.pdf" TargetMode="External"/><Relationship Id="rId5" Type="http://schemas.openxmlformats.org/officeDocument/2006/relationships/hyperlink" Target="https://gsppi.berkeley.edu/~ruckerj/RJabstract_LRHeadStartSchoolQuality.pdf" TargetMode="External"/><Relationship Id="rId4" Type="http://schemas.openxmlformats.org/officeDocument/2006/relationships/hyperlink" Target="https://academic.oup.com/qje/article-abstract/131/4/1795/2468877?redirectedFrom=fulltex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acf.hhs.gov/opre/research/project/head-start-impact-study-and-follow-up"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aeaweb.org/articles?id=10.1257/pol.20180510"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nber.org/papers/w12840.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hyperlink" Target="https://econpapers.repec.org/article/ucpjlabec/doi_3a10.1086_2f684851.htm" TargetMode="External"/><Relationship Id="rId7" Type="http://schemas.openxmlformats.org/officeDocument/2006/relationships/hyperlink" Target="https://pubs.aeaweb.org/doi/pdf/10.1257/jep.31.1.205"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nber.org/papers/w25524" TargetMode="External"/><Relationship Id="rId5" Type="http://schemas.openxmlformats.org/officeDocument/2006/relationships/hyperlink" Target="https://www.zora.uzh.ch/id/eprint/169138/7/Child_penalties_Zweimuller.pdf" TargetMode="External"/><Relationship Id="rId4" Type="http://schemas.openxmlformats.org/officeDocument/2006/relationships/hyperlink" Target="https://www.henrikkleven.com/uploads/3/7/3/1/37310663/kleven-landais-sogaard_aej-applied_sep2018.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reader.elsevier.com/reader/sd/pii/S0927537115000330?token=98E048A6A627ED53F09E080D93147333B4E93615BC1E85FFA44F7D61AD3E2796305A405502DAFE8AF8C6687364626246"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econpapers.repec.org/article/eeelabeco/v_3a16_3ay_3a2009_3ai_3a5_3ap_3a490-502.ht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pubs.aeaweb.org/doi/pdfplus/10.1257/pol.3.2.97"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faculty.smu.edu/millimet/classes/eco7377/papers/havnes%20mogstad%202015.pdf"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eb.stanford.edu/~mrossin/BanaBedardRossin-Slater_RK_Jan2020.pdf"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www.jstor.org/stable/25053932?seq=1#metadata_info_tab_contents"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aeaweb.org/articles?id=10.1257/app.3.1.65"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981200" y="2170863"/>
            <a:ext cx="83058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dirty="0">
              <a:solidFill>
                <a:prstClr val="white"/>
              </a:solidFill>
              <a:ea typeface="ＭＳ Ｐゴシック" pitchFamily="34" charset="-128"/>
            </a:endParaRPr>
          </a:p>
        </p:txBody>
      </p:sp>
      <p:sp>
        <p:nvSpPr>
          <p:cNvPr id="4" name="Rectangle 2"/>
          <p:cNvSpPr txBox="1">
            <a:spLocks noChangeArrowheads="1"/>
          </p:cNvSpPr>
          <p:nvPr/>
        </p:nvSpPr>
        <p:spPr>
          <a:xfrm>
            <a:off x="1981200" y="2170863"/>
            <a:ext cx="8305800" cy="685800"/>
          </a:xfrm>
          <a:prstGeom prst="rect">
            <a:avLst/>
          </a:prstGeom>
        </p:spPr>
        <p:txBody>
          <a:bodyPr vert="horz" lIns="91404" tIns="45718" rIns="91404"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dirty="0">
              <a:solidFill>
                <a:prstClr val="white"/>
              </a:solidFill>
              <a:ea typeface="ＭＳ Ｐゴシック" pitchFamily="34" charset="-128"/>
            </a:endParaRPr>
          </a:p>
        </p:txBody>
      </p:sp>
      <p:sp>
        <p:nvSpPr>
          <p:cNvPr id="5" name="Rectangle 4"/>
          <p:cNvSpPr/>
          <p:nvPr/>
        </p:nvSpPr>
        <p:spPr>
          <a:xfrm>
            <a:off x="0" y="181200"/>
            <a:ext cx="12192000" cy="6093972"/>
          </a:xfrm>
          <a:prstGeom prst="rect">
            <a:avLst/>
          </a:prstGeom>
          <a:effectLst/>
        </p:spPr>
        <p:txBody>
          <a:bodyPr wrap="square" lIns="91404" tIns="45718" rIns="91404" bIns="45718">
            <a:spAutoFit/>
          </a:bodyPr>
          <a:lstStyle/>
          <a:p>
            <a:pPr algn="ctr"/>
            <a:endParaRPr lang="en-US" sz="4000" b="1" dirty="0">
              <a:solidFill>
                <a:srgbClr val="002060"/>
              </a:solidFill>
              <a:ea typeface="ＭＳ Ｐゴシック" pitchFamily="34" charset="-128"/>
            </a:endParaRPr>
          </a:p>
          <a:p>
            <a:pPr algn="ctr"/>
            <a:r>
              <a:rPr lang="en-US" sz="4000" b="1" dirty="0">
                <a:solidFill>
                  <a:srgbClr val="002060"/>
                </a:solidFill>
                <a:ea typeface="ＭＳ Ｐゴシック" pitchFamily="34" charset="-128"/>
              </a:rPr>
              <a:t>Public Economics (2450B)</a:t>
            </a:r>
          </a:p>
          <a:p>
            <a:pPr algn="ctr"/>
            <a:endParaRPr lang="en-US" sz="4000" b="1" dirty="0">
              <a:solidFill>
                <a:srgbClr val="002060"/>
              </a:solidFill>
              <a:ea typeface="ＭＳ Ｐゴシック" pitchFamily="34" charset="-128"/>
            </a:endParaRPr>
          </a:p>
          <a:p>
            <a:pPr algn="ctr"/>
            <a:r>
              <a:rPr lang="en-US" sz="4000" b="1" dirty="0">
                <a:solidFill>
                  <a:srgbClr val="002060"/>
                </a:solidFill>
                <a:ea typeface="ＭＳ Ｐゴシック" pitchFamily="34" charset="-128"/>
              </a:rPr>
              <a:t>Topic 5: Children and Family Policies</a:t>
            </a:r>
          </a:p>
          <a:p>
            <a:pPr algn="ctr"/>
            <a:endParaRPr lang="en-US" sz="4000" dirty="0">
              <a:solidFill>
                <a:srgbClr val="002060"/>
              </a:solidFill>
              <a:ea typeface="ＭＳ Ｐゴシック" pitchFamily="34" charset="-128"/>
            </a:endParaRPr>
          </a:p>
          <a:p>
            <a:pPr algn="ctr"/>
            <a:endParaRPr lang="en-US" sz="2300" dirty="0">
              <a:solidFill>
                <a:prstClr val="black"/>
              </a:solidFill>
              <a:ea typeface="ＭＳ Ｐゴシック" pitchFamily="34" charset="-128"/>
            </a:endParaRPr>
          </a:p>
          <a:p>
            <a:pPr algn="ctr"/>
            <a:endParaRPr lang="en-US" sz="2300" dirty="0">
              <a:solidFill>
                <a:prstClr val="black"/>
              </a:solidFill>
              <a:ea typeface="ＭＳ Ｐゴシック" pitchFamily="34" charset="-128"/>
            </a:endParaRPr>
          </a:p>
          <a:p>
            <a:pPr algn="ctr"/>
            <a:r>
              <a:rPr lang="en-US" sz="2300" dirty="0">
                <a:solidFill>
                  <a:prstClr val="black"/>
                </a:solidFill>
                <a:ea typeface="ＭＳ Ｐゴシック" pitchFamily="34" charset="-128"/>
              </a:rPr>
              <a:t>Nathaniel Hendren</a:t>
            </a:r>
          </a:p>
          <a:p>
            <a:pPr algn="ctr"/>
            <a:endParaRPr lang="en-US" sz="2300" dirty="0">
              <a:solidFill>
                <a:prstClr val="black"/>
              </a:solidFill>
              <a:ea typeface="ＭＳ Ｐゴシック" pitchFamily="34" charset="-128"/>
            </a:endParaRPr>
          </a:p>
          <a:p>
            <a:pPr algn="ctr"/>
            <a:r>
              <a:rPr lang="en-US" sz="2300" dirty="0">
                <a:solidFill>
                  <a:prstClr val="black"/>
                </a:solidFill>
                <a:ea typeface="ＭＳ Ｐゴシック" pitchFamily="34" charset="-128"/>
              </a:rPr>
              <a:t>Spring, 2020</a:t>
            </a:r>
          </a:p>
          <a:p>
            <a:pPr algn="ctr"/>
            <a:endParaRPr lang="en-US" sz="1500" b="1" dirty="0">
              <a:solidFill>
                <a:srgbClr val="FF0000"/>
              </a:solidFill>
            </a:endParaRPr>
          </a:p>
          <a:p>
            <a:pPr algn="just"/>
            <a:endParaRPr lang="en-US" sz="1500" i="1" dirty="0">
              <a:solidFill>
                <a:prstClr val="black"/>
              </a:solidFill>
            </a:endParaRPr>
          </a:p>
          <a:p>
            <a:pPr algn="just"/>
            <a:endParaRPr lang="en-US" sz="1500" i="1" dirty="0">
              <a:solidFill>
                <a:prstClr val="black"/>
              </a:solidFill>
            </a:endParaRPr>
          </a:p>
          <a:p>
            <a:pPr algn="just"/>
            <a:endParaRPr lang="en-US" sz="1500" i="1" dirty="0">
              <a:solidFill>
                <a:prstClr val="black"/>
              </a:solidFill>
            </a:endParaRPr>
          </a:p>
          <a:p>
            <a:pPr algn="just"/>
            <a:endParaRPr lang="en-US" sz="1500" dirty="0">
              <a:solidFill>
                <a:srgbClr val="002060"/>
              </a:solidFill>
              <a:ea typeface="ＭＳ Ｐゴシック" pitchFamily="34" charset="-128"/>
            </a:endParaRPr>
          </a:p>
        </p:txBody>
      </p:sp>
    </p:spTree>
    <p:extLst>
      <p:ext uri="{BB962C8B-B14F-4D97-AF65-F5344CB8AC3E}">
        <p14:creationId xmlns:p14="http://schemas.microsoft.com/office/powerpoint/2010/main" val="3836569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374775" y="-6350"/>
            <a:ext cx="9442450" cy="6870700"/>
            <a:chOff x="866" y="-4"/>
            <a:chExt cx="5948" cy="4328"/>
          </a:xfrm>
        </p:grpSpPr>
        <p:sp>
          <p:nvSpPr>
            <p:cNvPr id="4" name="AutoShape 3"/>
            <p:cNvSpPr>
              <a:spLocks noChangeAspect="1" noChangeArrowheads="1" noTextEdit="1"/>
            </p:cNvSpPr>
            <p:nvPr/>
          </p:nvSpPr>
          <p:spPr bwMode="auto">
            <a:xfrm>
              <a:off x="870" y="0"/>
              <a:ext cx="59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 name="Rectangle 5"/>
            <p:cNvSpPr>
              <a:spLocks noChangeArrowheads="1"/>
            </p:cNvSpPr>
            <p:nvPr/>
          </p:nvSpPr>
          <p:spPr bwMode="auto">
            <a:xfrm>
              <a:off x="866" y="-4"/>
              <a:ext cx="5948" cy="43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 name="Rectangle 6"/>
            <p:cNvSpPr>
              <a:spLocks noChangeArrowheads="1"/>
            </p:cNvSpPr>
            <p:nvPr/>
          </p:nvSpPr>
          <p:spPr bwMode="auto">
            <a:xfrm>
              <a:off x="870" y="0"/>
              <a:ext cx="5936" cy="43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8" name="Rectangle 7"/>
            <p:cNvSpPr>
              <a:spLocks noChangeArrowheads="1"/>
            </p:cNvSpPr>
            <p:nvPr/>
          </p:nvSpPr>
          <p:spPr bwMode="auto">
            <a:xfrm>
              <a:off x="1435" y="482"/>
              <a:ext cx="5242" cy="322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9" name="Line 8"/>
            <p:cNvSpPr>
              <a:spLocks noChangeShapeType="1"/>
            </p:cNvSpPr>
            <p:nvPr/>
          </p:nvSpPr>
          <p:spPr bwMode="auto">
            <a:xfrm>
              <a:off x="1435" y="3611"/>
              <a:ext cx="524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 name="Line 9"/>
            <p:cNvSpPr>
              <a:spLocks noChangeShapeType="1"/>
            </p:cNvSpPr>
            <p:nvPr/>
          </p:nvSpPr>
          <p:spPr bwMode="auto">
            <a:xfrm>
              <a:off x="1435" y="2855"/>
              <a:ext cx="524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 name="Line 10"/>
            <p:cNvSpPr>
              <a:spLocks noChangeShapeType="1"/>
            </p:cNvSpPr>
            <p:nvPr/>
          </p:nvSpPr>
          <p:spPr bwMode="auto">
            <a:xfrm>
              <a:off x="1435" y="2095"/>
              <a:ext cx="524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 name="Line 11"/>
            <p:cNvSpPr>
              <a:spLocks noChangeShapeType="1"/>
            </p:cNvSpPr>
            <p:nvPr/>
          </p:nvSpPr>
          <p:spPr bwMode="auto">
            <a:xfrm>
              <a:off x="1435" y="1336"/>
              <a:ext cx="524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 name="Line 12"/>
            <p:cNvSpPr>
              <a:spLocks noChangeShapeType="1"/>
            </p:cNvSpPr>
            <p:nvPr/>
          </p:nvSpPr>
          <p:spPr bwMode="auto">
            <a:xfrm>
              <a:off x="1435" y="576"/>
              <a:ext cx="524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 name="Line 13"/>
            <p:cNvSpPr>
              <a:spLocks noChangeShapeType="1"/>
            </p:cNvSpPr>
            <p:nvPr/>
          </p:nvSpPr>
          <p:spPr bwMode="auto">
            <a:xfrm flipV="1">
              <a:off x="5489" y="3622"/>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 name="Line 14"/>
            <p:cNvSpPr>
              <a:spLocks noChangeShapeType="1"/>
            </p:cNvSpPr>
            <p:nvPr/>
          </p:nvSpPr>
          <p:spPr bwMode="auto">
            <a:xfrm flipV="1">
              <a:off x="5489" y="3492"/>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 name="Line 15"/>
            <p:cNvSpPr>
              <a:spLocks noChangeShapeType="1"/>
            </p:cNvSpPr>
            <p:nvPr/>
          </p:nvSpPr>
          <p:spPr bwMode="auto">
            <a:xfrm flipV="1">
              <a:off x="5489" y="3362"/>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 name="Line 16"/>
            <p:cNvSpPr>
              <a:spLocks noChangeShapeType="1"/>
            </p:cNvSpPr>
            <p:nvPr/>
          </p:nvSpPr>
          <p:spPr bwMode="auto">
            <a:xfrm flipV="1">
              <a:off x="5489" y="3233"/>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 name="Line 17"/>
            <p:cNvSpPr>
              <a:spLocks noChangeShapeType="1"/>
            </p:cNvSpPr>
            <p:nvPr/>
          </p:nvSpPr>
          <p:spPr bwMode="auto">
            <a:xfrm flipV="1">
              <a:off x="5489" y="3103"/>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 name="Line 18"/>
            <p:cNvSpPr>
              <a:spLocks noChangeShapeType="1"/>
            </p:cNvSpPr>
            <p:nvPr/>
          </p:nvSpPr>
          <p:spPr bwMode="auto">
            <a:xfrm flipV="1">
              <a:off x="5489" y="2974"/>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 name="Line 19"/>
            <p:cNvSpPr>
              <a:spLocks noChangeShapeType="1"/>
            </p:cNvSpPr>
            <p:nvPr/>
          </p:nvSpPr>
          <p:spPr bwMode="auto">
            <a:xfrm flipV="1">
              <a:off x="5489" y="2844"/>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 name="Line 20"/>
            <p:cNvSpPr>
              <a:spLocks noChangeShapeType="1"/>
            </p:cNvSpPr>
            <p:nvPr/>
          </p:nvSpPr>
          <p:spPr bwMode="auto">
            <a:xfrm flipV="1">
              <a:off x="5489" y="2714"/>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 name="Line 21"/>
            <p:cNvSpPr>
              <a:spLocks noChangeShapeType="1"/>
            </p:cNvSpPr>
            <p:nvPr/>
          </p:nvSpPr>
          <p:spPr bwMode="auto">
            <a:xfrm flipV="1">
              <a:off x="5489" y="2585"/>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3" name="Line 22"/>
            <p:cNvSpPr>
              <a:spLocks noChangeShapeType="1"/>
            </p:cNvSpPr>
            <p:nvPr/>
          </p:nvSpPr>
          <p:spPr bwMode="auto">
            <a:xfrm flipV="1">
              <a:off x="5489" y="2455"/>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4" name="Line 23"/>
            <p:cNvSpPr>
              <a:spLocks noChangeShapeType="1"/>
            </p:cNvSpPr>
            <p:nvPr/>
          </p:nvSpPr>
          <p:spPr bwMode="auto">
            <a:xfrm flipV="1">
              <a:off x="5489" y="2326"/>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5" name="Line 24"/>
            <p:cNvSpPr>
              <a:spLocks noChangeShapeType="1"/>
            </p:cNvSpPr>
            <p:nvPr/>
          </p:nvSpPr>
          <p:spPr bwMode="auto">
            <a:xfrm flipV="1">
              <a:off x="5489" y="2196"/>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6" name="Line 25"/>
            <p:cNvSpPr>
              <a:spLocks noChangeShapeType="1"/>
            </p:cNvSpPr>
            <p:nvPr/>
          </p:nvSpPr>
          <p:spPr bwMode="auto">
            <a:xfrm flipV="1">
              <a:off x="5489" y="2066"/>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7" name="Line 26"/>
            <p:cNvSpPr>
              <a:spLocks noChangeShapeType="1"/>
            </p:cNvSpPr>
            <p:nvPr/>
          </p:nvSpPr>
          <p:spPr bwMode="auto">
            <a:xfrm flipV="1">
              <a:off x="5489" y="1937"/>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8" name="Line 27"/>
            <p:cNvSpPr>
              <a:spLocks noChangeShapeType="1"/>
            </p:cNvSpPr>
            <p:nvPr/>
          </p:nvSpPr>
          <p:spPr bwMode="auto">
            <a:xfrm flipV="1">
              <a:off x="5489" y="1807"/>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9" name="Line 28"/>
            <p:cNvSpPr>
              <a:spLocks noChangeShapeType="1"/>
            </p:cNvSpPr>
            <p:nvPr/>
          </p:nvSpPr>
          <p:spPr bwMode="auto">
            <a:xfrm flipV="1">
              <a:off x="5489" y="1678"/>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0" name="Line 29"/>
            <p:cNvSpPr>
              <a:spLocks noChangeShapeType="1"/>
            </p:cNvSpPr>
            <p:nvPr/>
          </p:nvSpPr>
          <p:spPr bwMode="auto">
            <a:xfrm flipV="1">
              <a:off x="5489" y="1548"/>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1" name="Line 30"/>
            <p:cNvSpPr>
              <a:spLocks noChangeShapeType="1"/>
            </p:cNvSpPr>
            <p:nvPr/>
          </p:nvSpPr>
          <p:spPr bwMode="auto">
            <a:xfrm flipV="1">
              <a:off x="5489" y="1418"/>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48" name="Line 31"/>
            <p:cNvSpPr>
              <a:spLocks noChangeShapeType="1"/>
            </p:cNvSpPr>
            <p:nvPr/>
          </p:nvSpPr>
          <p:spPr bwMode="auto">
            <a:xfrm flipV="1">
              <a:off x="5489" y="1289"/>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49" name="Line 32"/>
            <p:cNvSpPr>
              <a:spLocks noChangeShapeType="1"/>
            </p:cNvSpPr>
            <p:nvPr/>
          </p:nvSpPr>
          <p:spPr bwMode="auto">
            <a:xfrm flipV="1">
              <a:off x="5489" y="1159"/>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0" name="Line 33"/>
            <p:cNvSpPr>
              <a:spLocks noChangeShapeType="1"/>
            </p:cNvSpPr>
            <p:nvPr/>
          </p:nvSpPr>
          <p:spPr bwMode="auto">
            <a:xfrm flipV="1">
              <a:off x="5489" y="1033"/>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1" name="Line 34"/>
            <p:cNvSpPr>
              <a:spLocks noChangeShapeType="1"/>
            </p:cNvSpPr>
            <p:nvPr/>
          </p:nvSpPr>
          <p:spPr bwMode="auto">
            <a:xfrm flipV="1">
              <a:off x="5489" y="904"/>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2" name="Line 35"/>
            <p:cNvSpPr>
              <a:spLocks noChangeShapeType="1"/>
            </p:cNvSpPr>
            <p:nvPr/>
          </p:nvSpPr>
          <p:spPr bwMode="auto">
            <a:xfrm flipV="1">
              <a:off x="5489" y="774"/>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3" name="Line 36"/>
            <p:cNvSpPr>
              <a:spLocks noChangeShapeType="1"/>
            </p:cNvSpPr>
            <p:nvPr/>
          </p:nvSpPr>
          <p:spPr bwMode="auto">
            <a:xfrm flipV="1">
              <a:off x="5489" y="644"/>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4" name="Line 37"/>
            <p:cNvSpPr>
              <a:spLocks noChangeShapeType="1"/>
            </p:cNvSpPr>
            <p:nvPr/>
          </p:nvSpPr>
          <p:spPr bwMode="auto">
            <a:xfrm flipV="1">
              <a:off x="5489" y="515"/>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5" name="Line 38"/>
            <p:cNvSpPr>
              <a:spLocks noChangeShapeType="1"/>
            </p:cNvSpPr>
            <p:nvPr/>
          </p:nvSpPr>
          <p:spPr bwMode="auto">
            <a:xfrm>
              <a:off x="1435"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6" name="Line 39"/>
            <p:cNvSpPr>
              <a:spLocks noChangeShapeType="1"/>
            </p:cNvSpPr>
            <p:nvPr/>
          </p:nvSpPr>
          <p:spPr bwMode="auto">
            <a:xfrm>
              <a:off x="1565"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7" name="Line 40"/>
            <p:cNvSpPr>
              <a:spLocks noChangeShapeType="1"/>
            </p:cNvSpPr>
            <p:nvPr/>
          </p:nvSpPr>
          <p:spPr bwMode="auto">
            <a:xfrm>
              <a:off x="1694"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8" name="Line 41"/>
            <p:cNvSpPr>
              <a:spLocks noChangeShapeType="1"/>
            </p:cNvSpPr>
            <p:nvPr/>
          </p:nvSpPr>
          <p:spPr bwMode="auto">
            <a:xfrm>
              <a:off x="1824"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9" name="Line 42"/>
            <p:cNvSpPr>
              <a:spLocks noChangeShapeType="1"/>
            </p:cNvSpPr>
            <p:nvPr/>
          </p:nvSpPr>
          <p:spPr bwMode="auto">
            <a:xfrm>
              <a:off x="1954"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0" name="Line 43"/>
            <p:cNvSpPr>
              <a:spLocks noChangeShapeType="1"/>
            </p:cNvSpPr>
            <p:nvPr/>
          </p:nvSpPr>
          <p:spPr bwMode="auto">
            <a:xfrm>
              <a:off x="2083"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1" name="Line 44"/>
            <p:cNvSpPr>
              <a:spLocks noChangeShapeType="1"/>
            </p:cNvSpPr>
            <p:nvPr/>
          </p:nvSpPr>
          <p:spPr bwMode="auto">
            <a:xfrm>
              <a:off x="2213"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4" name="Line 45"/>
            <p:cNvSpPr>
              <a:spLocks noChangeShapeType="1"/>
            </p:cNvSpPr>
            <p:nvPr/>
          </p:nvSpPr>
          <p:spPr bwMode="auto">
            <a:xfrm>
              <a:off x="2342"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5" name="Line 46"/>
            <p:cNvSpPr>
              <a:spLocks noChangeShapeType="1"/>
            </p:cNvSpPr>
            <p:nvPr/>
          </p:nvSpPr>
          <p:spPr bwMode="auto">
            <a:xfrm>
              <a:off x="2472"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6" name="Line 47"/>
            <p:cNvSpPr>
              <a:spLocks noChangeShapeType="1"/>
            </p:cNvSpPr>
            <p:nvPr/>
          </p:nvSpPr>
          <p:spPr bwMode="auto">
            <a:xfrm>
              <a:off x="2602"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7" name="Line 48"/>
            <p:cNvSpPr>
              <a:spLocks noChangeShapeType="1"/>
            </p:cNvSpPr>
            <p:nvPr/>
          </p:nvSpPr>
          <p:spPr bwMode="auto">
            <a:xfrm>
              <a:off x="2731"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8" name="Line 49"/>
            <p:cNvSpPr>
              <a:spLocks noChangeShapeType="1"/>
            </p:cNvSpPr>
            <p:nvPr/>
          </p:nvSpPr>
          <p:spPr bwMode="auto">
            <a:xfrm>
              <a:off x="2861"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9" name="Line 50"/>
            <p:cNvSpPr>
              <a:spLocks noChangeShapeType="1"/>
            </p:cNvSpPr>
            <p:nvPr/>
          </p:nvSpPr>
          <p:spPr bwMode="auto">
            <a:xfrm>
              <a:off x="2990"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0" name="Line 51"/>
            <p:cNvSpPr>
              <a:spLocks noChangeShapeType="1"/>
            </p:cNvSpPr>
            <p:nvPr/>
          </p:nvSpPr>
          <p:spPr bwMode="auto">
            <a:xfrm>
              <a:off x="3120"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1" name="Line 52"/>
            <p:cNvSpPr>
              <a:spLocks noChangeShapeType="1"/>
            </p:cNvSpPr>
            <p:nvPr/>
          </p:nvSpPr>
          <p:spPr bwMode="auto">
            <a:xfrm>
              <a:off x="3250"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2" name="Line 53"/>
            <p:cNvSpPr>
              <a:spLocks noChangeShapeType="1"/>
            </p:cNvSpPr>
            <p:nvPr/>
          </p:nvSpPr>
          <p:spPr bwMode="auto">
            <a:xfrm>
              <a:off x="3379"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3" name="Line 54"/>
            <p:cNvSpPr>
              <a:spLocks noChangeShapeType="1"/>
            </p:cNvSpPr>
            <p:nvPr/>
          </p:nvSpPr>
          <p:spPr bwMode="auto">
            <a:xfrm>
              <a:off x="3509"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4" name="Line 55"/>
            <p:cNvSpPr>
              <a:spLocks noChangeShapeType="1"/>
            </p:cNvSpPr>
            <p:nvPr/>
          </p:nvSpPr>
          <p:spPr bwMode="auto">
            <a:xfrm>
              <a:off x="3638"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5" name="Line 56"/>
            <p:cNvSpPr>
              <a:spLocks noChangeShapeType="1"/>
            </p:cNvSpPr>
            <p:nvPr/>
          </p:nvSpPr>
          <p:spPr bwMode="auto">
            <a:xfrm>
              <a:off x="3768"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6" name="Line 57"/>
            <p:cNvSpPr>
              <a:spLocks noChangeShapeType="1"/>
            </p:cNvSpPr>
            <p:nvPr/>
          </p:nvSpPr>
          <p:spPr bwMode="auto">
            <a:xfrm>
              <a:off x="3898"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7" name="Line 58"/>
            <p:cNvSpPr>
              <a:spLocks noChangeShapeType="1"/>
            </p:cNvSpPr>
            <p:nvPr/>
          </p:nvSpPr>
          <p:spPr bwMode="auto">
            <a:xfrm>
              <a:off x="4027"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8" name="Line 59"/>
            <p:cNvSpPr>
              <a:spLocks noChangeShapeType="1"/>
            </p:cNvSpPr>
            <p:nvPr/>
          </p:nvSpPr>
          <p:spPr bwMode="auto">
            <a:xfrm>
              <a:off x="4157"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9" name="Line 60"/>
            <p:cNvSpPr>
              <a:spLocks noChangeShapeType="1"/>
            </p:cNvSpPr>
            <p:nvPr/>
          </p:nvSpPr>
          <p:spPr bwMode="auto">
            <a:xfrm>
              <a:off x="4286"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0" name="Line 61"/>
            <p:cNvSpPr>
              <a:spLocks noChangeShapeType="1"/>
            </p:cNvSpPr>
            <p:nvPr/>
          </p:nvSpPr>
          <p:spPr bwMode="auto">
            <a:xfrm>
              <a:off x="4416"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1" name="Line 62"/>
            <p:cNvSpPr>
              <a:spLocks noChangeShapeType="1"/>
            </p:cNvSpPr>
            <p:nvPr/>
          </p:nvSpPr>
          <p:spPr bwMode="auto">
            <a:xfrm>
              <a:off x="4546"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2" name="Line 63"/>
            <p:cNvSpPr>
              <a:spLocks noChangeShapeType="1"/>
            </p:cNvSpPr>
            <p:nvPr/>
          </p:nvSpPr>
          <p:spPr bwMode="auto">
            <a:xfrm>
              <a:off x="4675"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3" name="Line 64"/>
            <p:cNvSpPr>
              <a:spLocks noChangeShapeType="1"/>
            </p:cNvSpPr>
            <p:nvPr/>
          </p:nvSpPr>
          <p:spPr bwMode="auto">
            <a:xfrm>
              <a:off x="4805" y="3060"/>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08" name="Line 65"/>
            <p:cNvSpPr>
              <a:spLocks noChangeShapeType="1"/>
            </p:cNvSpPr>
            <p:nvPr/>
          </p:nvSpPr>
          <p:spPr bwMode="auto">
            <a:xfrm>
              <a:off x="4931"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09" name="Line 66"/>
            <p:cNvSpPr>
              <a:spLocks noChangeShapeType="1"/>
            </p:cNvSpPr>
            <p:nvPr/>
          </p:nvSpPr>
          <p:spPr bwMode="auto">
            <a:xfrm>
              <a:off x="5060"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10" name="Line 67"/>
            <p:cNvSpPr>
              <a:spLocks noChangeShapeType="1"/>
            </p:cNvSpPr>
            <p:nvPr/>
          </p:nvSpPr>
          <p:spPr bwMode="auto">
            <a:xfrm>
              <a:off x="5190"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11" name="Line 68"/>
            <p:cNvSpPr>
              <a:spLocks noChangeShapeType="1"/>
            </p:cNvSpPr>
            <p:nvPr/>
          </p:nvSpPr>
          <p:spPr bwMode="auto">
            <a:xfrm>
              <a:off x="5320"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12" name="Line 69"/>
            <p:cNvSpPr>
              <a:spLocks noChangeShapeType="1"/>
            </p:cNvSpPr>
            <p:nvPr/>
          </p:nvSpPr>
          <p:spPr bwMode="auto">
            <a:xfrm>
              <a:off x="5449"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24" name="Line 70"/>
            <p:cNvSpPr>
              <a:spLocks noChangeShapeType="1"/>
            </p:cNvSpPr>
            <p:nvPr/>
          </p:nvSpPr>
          <p:spPr bwMode="auto">
            <a:xfrm>
              <a:off x="5579"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36" name="Line 71"/>
            <p:cNvSpPr>
              <a:spLocks noChangeShapeType="1"/>
            </p:cNvSpPr>
            <p:nvPr/>
          </p:nvSpPr>
          <p:spPr bwMode="auto">
            <a:xfrm>
              <a:off x="5708"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37" name="Line 72"/>
            <p:cNvSpPr>
              <a:spLocks noChangeShapeType="1"/>
            </p:cNvSpPr>
            <p:nvPr/>
          </p:nvSpPr>
          <p:spPr bwMode="auto">
            <a:xfrm>
              <a:off x="5838"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38" name="Line 73"/>
            <p:cNvSpPr>
              <a:spLocks noChangeShapeType="1"/>
            </p:cNvSpPr>
            <p:nvPr/>
          </p:nvSpPr>
          <p:spPr bwMode="auto">
            <a:xfrm>
              <a:off x="5968"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39" name="Line 74"/>
            <p:cNvSpPr>
              <a:spLocks noChangeShapeType="1"/>
            </p:cNvSpPr>
            <p:nvPr/>
          </p:nvSpPr>
          <p:spPr bwMode="auto">
            <a:xfrm>
              <a:off x="6097"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0" name="Line 75"/>
            <p:cNvSpPr>
              <a:spLocks noChangeShapeType="1"/>
            </p:cNvSpPr>
            <p:nvPr/>
          </p:nvSpPr>
          <p:spPr bwMode="auto">
            <a:xfrm>
              <a:off x="6227"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1" name="Line 76"/>
            <p:cNvSpPr>
              <a:spLocks noChangeShapeType="1"/>
            </p:cNvSpPr>
            <p:nvPr/>
          </p:nvSpPr>
          <p:spPr bwMode="auto">
            <a:xfrm>
              <a:off x="6356"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2" name="Line 77"/>
            <p:cNvSpPr>
              <a:spLocks noChangeShapeType="1"/>
            </p:cNvSpPr>
            <p:nvPr/>
          </p:nvSpPr>
          <p:spPr bwMode="auto">
            <a:xfrm>
              <a:off x="6486"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3" name="Line 78"/>
            <p:cNvSpPr>
              <a:spLocks noChangeShapeType="1"/>
            </p:cNvSpPr>
            <p:nvPr/>
          </p:nvSpPr>
          <p:spPr bwMode="auto">
            <a:xfrm>
              <a:off x="6616" y="3060"/>
              <a:ext cx="61"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4" name="Oval 79"/>
            <p:cNvSpPr>
              <a:spLocks noChangeArrowheads="1"/>
            </p:cNvSpPr>
            <p:nvPr/>
          </p:nvSpPr>
          <p:spPr bwMode="auto">
            <a:xfrm>
              <a:off x="1831" y="954"/>
              <a:ext cx="72"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5" name="Oval 80"/>
            <p:cNvSpPr>
              <a:spLocks noChangeArrowheads="1"/>
            </p:cNvSpPr>
            <p:nvPr/>
          </p:nvSpPr>
          <p:spPr bwMode="auto">
            <a:xfrm>
              <a:off x="2000" y="824"/>
              <a:ext cx="72"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6" name="Oval 81"/>
            <p:cNvSpPr>
              <a:spLocks noChangeArrowheads="1"/>
            </p:cNvSpPr>
            <p:nvPr/>
          </p:nvSpPr>
          <p:spPr bwMode="auto">
            <a:xfrm>
              <a:off x="2170" y="1008"/>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7" name="Oval 82"/>
            <p:cNvSpPr>
              <a:spLocks noChangeArrowheads="1"/>
            </p:cNvSpPr>
            <p:nvPr/>
          </p:nvSpPr>
          <p:spPr bwMode="auto">
            <a:xfrm>
              <a:off x="2339" y="1242"/>
              <a:ext cx="68"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8" name="Oval 83"/>
            <p:cNvSpPr>
              <a:spLocks noChangeArrowheads="1"/>
            </p:cNvSpPr>
            <p:nvPr/>
          </p:nvSpPr>
          <p:spPr bwMode="auto">
            <a:xfrm>
              <a:off x="2508" y="1278"/>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9" name="Oval 84"/>
            <p:cNvSpPr>
              <a:spLocks noChangeArrowheads="1"/>
            </p:cNvSpPr>
            <p:nvPr/>
          </p:nvSpPr>
          <p:spPr bwMode="auto">
            <a:xfrm>
              <a:off x="2674" y="1271"/>
              <a:ext cx="72"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0" name="Oval 85"/>
            <p:cNvSpPr>
              <a:spLocks noChangeArrowheads="1"/>
            </p:cNvSpPr>
            <p:nvPr/>
          </p:nvSpPr>
          <p:spPr bwMode="auto">
            <a:xfrm>
              <a:off x="2843" y="1300"/>
              <a:ext cx="68"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1" name="Oval 86"/>
            <p:cNvSpPr>
              <a:spLocks noChangeArrowheads="1"/>
            </p:cNvSpPr>
            <p:nvPr/>
          </p:nvSpPr>
          <p:spPr bwMode="auto">
            <a:xfrm>
              <a:off x="3012" y="1559"/>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2" name="Oval 87"/>
            <p:cNvSpPr>
              <a:spLocks noChangeArrowheads="1"/>
            </p:cNvSpPr>
            <p:nvPr/>
          </p:nvSpPr>
          <p:spPr bwMode="auto">
            <a:xfrm>
              <a:off x="3181" y="1411"/>
              <a:ext cx="69"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3" name="Oval 88"/>
            <p:cNvSpPr>
              <a:spLocks noChangeArrowheads="1"/>
            </p:cNvSpPr>
            <p:nvPr/>
          </p:nvSpPr>
          <p:spPr bwMode="auto">
            <a:xfrm>
              <a:off x="3347" y="1440"/>
              <a:ext cx="72"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4" name="Oval 89"/>
            <p:cNvSpPr>
              <a:spLocks noChangeArrowheads="1"/>
            </p:cNvSpPr>
            <p:nvPr/>
          </p:nvSpPr>
          <p:spPr bwMode="auto">
            <a:xfrm>
              <a:off x="3516" y="1469"/>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5" name="Oval 90"/>
            <p:cNvSpPr>
              <a:spLocks noChangeArrowheads="1"/>
            </p:cNvSpPr>
            <p:nvPr/>
          </p:nvSpPr>
          <p:spPr bwMode="auto">
            <a:xfrm>
              <a:off x="3685" y="1642"/>
              <a:ext cx="69"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8" name="Oval 91"/>
            <p:cNvSpPr>
              <a:spLocks noChangeArrowheads="1"/>
            </p:cNvSpPr>
            <p:nvPr/>
          </p:nvSpPr>
          <p:spPr bwMode="auto">
            <a:xfrm>
              <a:off x="3854" y="1692"/>
              <a:ext cx="69"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9" name="Oval 92"/>
            <p:cNvSpPr>
              <a:spLocks noChangeArrowheads="1"/>
            </p:cNvSpPr>
            <p:nvPr/>
          </p:nvSpPr>
          <p:spPr bwMode="auto">
            <a:xfrm>
              <a:off x="4020" y="1843"/>
              <a:ext cx="72"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0" name="Oval 93"/>
            <p:cNvSpPr>
              <a:spLocks noChangeArrowheads="1"/>
            </p:cNvSpPr>
            <p:nvPr/>
          </p:nvSpPr>
          <p:spPr bwMode="auto">
            <a:xfrm>
              <a:off x="4189" y="1854"/>
              <a:ext cx="72"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1" name="Oval 94"/>
            <p:cNvSpPr>
              <a:spLocks noChangeArrowheads="1"/>
            </p:cNvSpPr>
            <p:nvPr/>
          </p:nvSpPr>
          <p:spPr bwMode="auto">
            <a:xfrm>
              <a:off x="4358" y="2138"/>
              <a:ext cx="69"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2" name="Oval 95"/>
            <p:cNvSpPr>
              <a:spLocks noChangeArrowheads="1"/>
            </p:cNvSpPr>
            <p:nvPr/>
          </p:nvSpPr>
          <p:spPr bwMode="auto">
            <a:xfrm>
              <a:off x="4528" y="2329"/>
              <a:ext cx="68"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3" name="Oval 96"/>
            <p:cNvSpPr>
              <a:spLocks noChangeArrowheads="1"/>
            </p:cNvSpPr>
            <p:nvPr/>
          </p:nvSpPr>
          <p:spPr bwMode="auto">
            <a:xfrm>
              <a:off x="4693" y="2437"/>
              <a:ext cx="72"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4" name="Oval 97"/>
            <p:cNvSpPr>
              <a:spLocks noChangeArrowheads="1"/>
            </p:cNvSpPr>
            <p:nvPr/>
          </p:nvSpPr>
          <p:spPr bwMode="auto">
            <a:xfrm>
              <a:off x="4862" y="2689"/>
              <a:ext cx="72"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6" name="Oval 98"/>
            <p:cNvSpPr>
              <a:spLocks noChangeArrowheads="1"/>
            </p:cNvSpPr>
            <p:nvPr/>
          </p:nvSpPr>
          <p:spPr bwMode="auto">
            <a:xfrm>
              <a:off x="5032" y="2920"/>
              <a:ext cx="68"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7" name="Oval 99"/>
            <p:cNvSpPr>
              <a:spLocks noChangeArrowheads="1"/>
            </p:cNvSpPr>
            <p:nvPr/>
          </p:nvSpPr>
          <p:spPr bwMode="auto">
            <a:xfrm>
              <a:off x="5201" y="2794"/>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8" name="Oval 100"/>
            <p:cNvSpPr>
              <a:spLocks noChangeArrowheads="1"/>
            </p:cNvSpPr>
            <p:nvPr/>
          </p:nvSpPr>
          <p:spPr bwMode="auto">
            <a:xfrm>
              <a:off x="5370" y="2862"/>
              <a:ext cx="68"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9" name="Oval 101"/>
            <p:cNvSpPr>
              <a:spLocks noChangeArrowheads="1"/>
            </p:cNvSpPr>
            <p:nvPr/>
          </p:nvSpPr>
          <p:spPr bwMode="auto">
            <a:xfrm>
              <a:off x="5536" y="2977"/>
              <a:ext cx="72"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0" name="Oval 102"/>
            <p:cNvSpPr>
              <a:spLocks noChangeArrowheads="1"/>
            </p:cNvSpPr>
            <p:nvPr/>
          </p:nvSpPr>
          <p:spPr bwMode="auto">
            <a:xfrm>
              <a:off x="5705" y="3024"/>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1" name="Oval 103"/>
            <p:cNvSpPr>
              <a:spLocks noChangeArrowheads="1"/>
            </p:cNvSpPr>
            <p:nvPr/>
          </p:nvSpPr>
          <p:spPr bwMode="auto">
            <a:xfrm>
              <a:off x="5874" y="2927"/>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2" name="Oval 104"/>
            <p:cNvSpPr>
              <a:spLocks noChangeArrowheads="1"/>
            </p:cNvSpPr>
            <p:nvPr/>
          </p:nvSpPr>
          <p:spPr bwMode="auto">
            <a:xfrm>
              <a:off x="6043" y="3103"/>
              <a:ext cx="69"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3" name="Oval 105"/>
            <p:cNvSpPr>
              <a:spLocks noChangeArrowheads="1"/>
            </p:cNvSpPr>
            <p:nvPr/>
          </p:nvSpPr>
          <p:spPr bwMode="auto">
            <a:xfrm>
              <a:off x="6209" y="3085"/>
              <a:ext cx="72"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4" name="Freeform 106"/>
            <p:cNvSpPr>
              <a:spLocks/>
            </p:cNvSpPr>
            <p:nvPr/>
          </p:nvSpPr>
          <p:spPr bwMode="auto">
            <a:xfrm>
              <a:off x="1867" y="904"/>
              <a:ext cx="3535" cy="2091"/>
            </a:xfrm>
            <a:custGeom>
              <a:avLst/>
              <a:gdLst>
                <a:gd name="T0" fmla="*/ 0 w 982"/>
                <a:gd name="T1" fmla="*/ 0 h 581"/>
                <a:gd name="T2" fmla="*/ 47 w 982"/>
                <a:gd name="T3" fmla="*/ 26 h 581"/>
                <a:gd name="T4" fmla="*/ 94 w 982"/>
                <a:gd name="T5" fmla="*/ 50 h 581"/>
                <a:gd name="T6" fmla="*/ 140 w 982"/>
                <a:gd name="T7" fmla="*/ 72 h 581"/>
                <a:gd name="T8" fmla="*/ 187 w 982"/>
                <a:gd name="T9" fmla="*/ 92 h 581"/>
                <a:gd name="T10" fmla="*/ 234 w 982"/>
                <a:gd name="T11" fmla="*/ 110 h 581"/>
                <a:gd name="T12" fmla="*/ 281 w 982"/>
                <a:gd name="T13" fmla="*/ 128 h 581"/>
                <a:gd name="T14" fmla="*/ 327 w 982"/>
                <a:gd name="T15" fmla="*/ 145 h 581"/>
                <a:gd name="T16" fmla="*/ 374 w 982"/>
                <a:gd name="T17" fmla="*/ 164 h 581"/>
                <a:gd name="T18" fmla="*/ 421 w 982"/>
                <a:gd name="T19" fmla="*/ 182 h 581"/>
                <a:gd name="T20" fmla="*/ 468 w 982"/>
                <a:gd name="T21" fmla="*/ 203 h 581"/>
                <a:gd name="T22" fmla="*/ 515 w 982"/>
                <a:gd name="T23" fmla="*/ 227 h 581"/>
                <a:gd name="T24" fmla="*/ 561 w 982"/>
                <a:gd name="T25" fmla="*/ 254 h 581"/>
                <a:gd name="T26" fmla="*/ 608 w 982"/>
                <a:gd name="T27" fmla="*/ 286 h 581"/>
                <a:gd name="T28" fmla="*/ 655 w 982"/>
                <a:gd name="T29" fmla="*/ 322 h 581"/>
                <a:gd name="T30" fmla="*/ 702 w 982"/>
                <a:gd name="T31" fmla="*/ 359 h 581"/>
                <a:gd name="T32" fmla="*/ 748 w 982"/>
                <a:gd name="T33" fmla="*/ 397 h 581"/>
                <a:gd name="T34" fmla="*/ 795 w 982"/>
                <a:gd name="T35" fmla="*/ 437 h 581"/>
                <a:gd name="T36" fmla="*/ 842 w 982"/>
                <a:gd name="T37" fmla="*/ 477 h 581"/>
                <a:gd name="T38" fmla="*/ 889 w 982"/>
                <a:gd name="T39" fmla="*/ 516 h 581"/>
                <a:gd name="T40" fmla="*/ 935 w 982"/>
                <a:gd name="T41" fmla="*/ 552 h 581"/>
                <a:gd name="T42" fmla="*/ 982 w 982"/>
                <a:gd name="T43" fmla="*/ 581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2" h="581">
                  <a:moveTo>
                    <a:pt x="0" y="0"/>
                  </a:moveTo>
                  <a:lnTo>
                    <a:pt x="47" y="26"/>
                  </a:lnTo>
                  <a:lnTo>
                    <a:pt x="94" y="50"/>
                  </a:lnTo>
                  <a:lnTo>
                    <a:pt x="140" y="72"/>
                  </a:lnTo>
                  <a:lnTo>
                    <a:pt x="187" y="92"/>
                  </a:lnTo>
                  <a:lnTo>
                    <a:pt x="234" y="110"/>
                  </a:lnTo>
                  <a:lnTo>
                    <a:pt x="281" y="128"/>
                  </a:lnTo>
                  <a:lnTo>
                    <a:pt x="327" y="145"/>
                  </a:lnTo>
                  <a:lnTo>
                    <a:pt x="374" y="164"/>
                  </a:lnTo>
                  <a:lnTo>
                    <a:pt x="421" y="182"/>
                  </a:lnTo>
                  <a:lnTo>
                    <a:pt x="468" y="203"/>
                  </a:lnTo>
                  <a:lnTo>
                    <a:pt x="515" y="227"/>
                  </a:lnTo>
                  <a:lnTo>
                    <a:pt x="561" y="254"/>
                  </a:lnTo>
                  <a:lnTo>
                    <a:pt x="608" y="286"/>
                  </a:lnTo>
                  <a:lnTo>
                    <a:pt x="655" y="322"/>
                  </a:lnTo>
                  <a:lnTo>
                    <a:pt x="702" y="359"/>
                  </a:lnTo>
                  <a:lnTo>
                    <a:pt x="748" y="397"/>
                  </a:lnTo>
                  <a:lnTo>
                    <a:pt x="795" y="437"/>
                  </a:lnTo>
                  <a:lnTo>
                    <a:pt x="842" y="477"/>
                  </a:lnTo>
                  <a:lnTo>
                    <a:pt x="889" y="516"/>
                  </a:lnTo>
                  <a:lnTo>
                    <a:pt x="935" y="552"/>
                  </a:lnTo>
                  <a:lnTo>
                    <a:pt x="982" y="581"/>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5" name="Freeform 107"/>
            <p:cNvSpPr>
              <a:spLocks/>
            </p:cNvSpPr>
            <p:nvPr/>
          </p:nvSpPr>
          <p:spPr bwMode="auto">
            <a:xfrm>
              <a:off x="5572" y="3060"/>
              <a:ext cx="673" cy="0"/>
            </a:xfrm>
            <a:custGeom>
              <a:avLst/>
              <a:gdLst>
                <a:gd name="T0" fmla="*/ 2 w 187"/>
                <a:gd name="T1" fmla="*/ 6 w 187"/>
                <a:gd name="T2" fmla="*/ 9 w 187"/>
                <a:gd name="T3" fmla="*/ 12 w 187"/>
                <a:gd name="T4" fmla="*/ 15 w 187"/>
                <a:gd name="T5" fmla="*/ 18 w 187"/>
                <a:gd name="T6" fmla="*/ 21 w 187"/>
                <a:gd name="T7" fmla="*/ 24 w 187"/>
                <a:gd name="T8" fmla="*/ 27 w 187"/>
                <a:gd name="T9" fmla="*/ 31 w 187"/>
                <a:gd name="T10" fmla="*/ 34 w 187"/>
                <a:gd name="T11" fmla="*/ 37 w 187"/>
                <a:gd name="T12" fmla="*/ 40 w 187"/>
                <a:gd name="T13" fmla="*/ 43 w 187"/>
                <a:gd name="T14" fmla="*/ 46 w 187"/>
                <a:gd name="T15" fmla="*/ 49 w 187"/>
                <a:gd name="T16" fmla="*/ 53 w 187"/>
                <a:gd name="T17" fmla="*/ 56 w 187"/>
                <a:gd name="T18" fmla="*/ 59 w 187"/>
                <a:gd name="T19" fmla="*/ 62 w 187"/>
                <a:gd name="T20" fmla="*/ 65 w 187"/>
                <a:gd name="T21" fmla="*/ 68 w 187"/>
                <a:gd name="T22" fmla="*/ 71 w 187"/>
                <a:gd name="T23" fmla="*/ 74 w 187"/>
                <a:gd name="T24" fmla="*/ 78 w 187"/>
                <a:gd name="T25" fmla="*/ 81 w 187"/>
                <a:gd name="T26" fmla="*/ 84 w 187"/>
                <a:gd name="T27" fmla="*/ 87 w 187"/>
                <a:gd name="T28" fmla="*/ 90 w 187"/>
                <a:gd name="T29" fmla="*/ 93 w 187"/>
                <a:gd name="T30" fmla="*/ 96 w 187"/>
                <a:gd name="T31" fmla="*/ 99 w 187"/>
                <a:gd name="T32" fmla="*/ 103 w 187"/>
                <a:gd name="T33" fmla="*/ 106 w 187"/>
                <a:gd name="T34" fmla="*/ 109 w 187"/>
                <a:gd name="T35" fmla="*/ 112 w 187"/>
                <a:gd name="T36" fmla="*/ 115 w 187"/>
                <a:gd name="T37" fmla="*/ 118 w 187"/>
                <a:gd name="T38" fmla="*/ 121 w 187"/>
                <a:gd name="T39" fmla="*/ 124 w 187"/>
                <a:gd name="T40" fmla="*/ 128 w 187"/>
                <a:gd name="T41" fmla="*/ 131 w 187"/>
                <a:gd name="T42" fmla="*/ 134 w 187"/>
                <a:gd name="T43" fmla="*/ 137 w 187"/>
                <a:gd name="T44" fmla="*/ 140 w 187"/>
                <a:gd name="T45" fmla="*/ 143 w 187"/>
                <a:gd name="T46" fmla="*/ 146 w 187"/>
                <a:gd name="T47" fmla="*/ 150 w 187"/>
                <a:gd name="T48" fmla="*/ 153 w 187"/>
                <a:gd name="T49" fmla="*/ 156 w 187"/>
                <a:gd name="T50" fmla="*/ 159 w 187"/>
                <a:gd name="T51" fmla="*/ 162 w 187"/>
                <a:gd name="T52" fmla="*/ 165 w 187"/>
                <a:gd name="T53" fmla="*/ 168 w 187"/>
                <a:gd name="T54" fmla="*/ 171 w 187"/>
                <a:gd name="T55" fmla="*/ 174 w 187"/>
                <a:gd name="T56" fmla="*/ 178 w 187"/>
                <a:gd name="T57" fmla="*/ 181 w 187"/>
                <a:gd name="T58" fmla="*/ 184 w 187"/>
                <a:gd name="T59" fmla="*/ 187 w 18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Lst>
              <a:rect l="0" t="0" r="r" b="b"/>
              <a:pathLst>
                <a:path w="187">
                  <a:moveTo>
                    <a:pt x="0" y="0"/>
                  </a:moveTo>
                  <a:lnTo>
                    <a:pt x="1" y="0"/>
                  </a:lnTo>
                  <a:lnTo>
                    <a:pt x="1" y="0"/>
                  </a:lnTo>
                  <a:lnTo>
                    <a:pt x="2" y="0"/>
                  </a:lnTo>
                  <a:lnTo>
                    <a:pt x="2" y="0"/>
                  </a:lnTo>
                  <a:lnTo>
                    <a:pt x="3" y="0"/>
                  </a:lnTo>
                  <a:lnTo>
                    <a:pt x="4" y="0"/>
                  </a:lnTo>
                  <a:lnTo>
                    <a:pt x="4" y="0"/>
                  </a:lnTo>
                  <a:lnTo>
                    <a:pt x="5" y="0"/>
                  </a:lnTo>
                  <a:lnTo>
                    <a:pt x="6" y="0"/>
                  </a:lnTo>
                  <a:lnTo>
                    <a:pt x="6" y="0"/>
                  </a:lnTo>
                  <a:lnTo>
                    <a:pt x="7" y="0"/>
                  </a:lnTo>
                  <a:lnTo>
                    <a:pt x="7" y="0"/>
                  </a:lnTo>
                  <a:lnTo>
                    <a:pt x="8" y="0"/>
                  </a:lnTo>
                  <a:lnTo>
                    <a:pt x="9" y="0"/>
                  </a:lnTo>
                  <a:lnTo>
                    <a:pt x="9" y="0"/>
                  </a:lnTo>
                  <a:lnTo>
                    <a:pt x="10" y="0"/>
                  </a:lnTo>
                  <a:lnTo>
                    <a:pt x="11" y="0"/>
                  </a:lnTo>
                  <a:lnTo>
                    <a:pt x="11" y="0"/>
                  </a:lnTo>
                  <a:lnTo>
                    <a:pt x="12" y="0"/>
                  </a:lnTo>
                  <a:lnTo>
                    <a:pt x="12" y="0"/>
                  </a:lnTo>
                  <a:lnTo>
                    <a:pt x="13" y="0"/>
                  </a:lnTo>
                  <a:lnTo>
                    <a:pt x="14" y="0"/>
                  </a:lnTo>
                  <a:lnTo>
                    <a:pt x="14" y="0"/>
                  </a:lnTo>
                  <a:lnTo>
                    <a:pt x="15" y="0"/>
                  </a:lnTo>
                  <a:lnTo>
                    <a:pt x="16" y="0"/>
                  </a:lnTo>
                  <a:lnTo>
                    <a:pt x="16" y="0"/>
                  </a:lnTo>
                  <a:lnTo>
                    <a:pt x="17" y="0"/>
                  </a:lnTo>
                  <a:lnTo>
                    <a:pt x="17" y="0"/>
                  </a:lnTo>
                  <a:lnTo>
                    <a:pt x="18" y="0"/>
                  </a:lnTo>
                  <a:lnTo>
                    <a:pt x="19" y="0"/>
                  </a:lnTo>
                  <a:lnTo>
                    <a:pt x="19" y="0"/>
                  </a:lnTo>
                  <a:lnTo>
                    <a:pt x="20" y="0"/>
                  </a:lnTo>
                  <a:lnTo>
                    <a:pt x="21" y="0"/>
                  </a:lnTo>
                  <a:lnTo>
                    <a:pt x="21" y="0"/>
                  </a:lnTo>
                  <a:lnTo>
                    <a:pt x="22" y="0"/>
                  </a:lnTo>
                  <a:lnTo>
                    <a:pt x="22" y="0"/>
                  </a:lnTo>
                  <a:lnTo>
                    <a:pt x="23" y="0"/>
                  </a:lnTo>
                  <a:lnTo>
                    <a:pt x="24" y="0"/>
                  </a:lnTo>
                  <a:lnTo>
                    <a:pt x="24" y="0"/>
                  </a:lnTo>
                  <a:lnTo>
                    <a:pt x="25" y="0"/>
                  </a:lnTo>
                  <a:lnTo>
                    <a:pt x="26" y="0"/>
                  </a:lnTo>
                  <a:lnTo>
                    <a:pt x="26" y="0"/>
                  </a:lnTo>
                  <a:lnTo>
                    <a:pt x="27" y="0"/>
                  </a:lnTo>
                  <a:lnTo>
                    <a:pt x="27" y="0"/>
                  </a:lnTo>
                  <a:lnTo>
                    <a:pt x="28" y="0"/>
                  </a:lnTo>
                  <a:lnTo>
                    <a:pt x="29" y="0"/>
                  </a:lnTo>
                  <a:lnTo>
                    <a:pt x="29" y="0"/>
                  </a:lnTo>
                  <a:lnTo>
                    <a:pt x="30" y="0"/>
                  </a:lnTo>
                  <a:lnTo>
                    <a:pt x="31" y="0"/>
                  </a:lnTo>
                  <a:lnTo>
                    <a:pt x="31" y="0"/>
                  </a:lnTo>
                  <a:lnTo>
                    <a:pt x="32" y="0"/>
                  </a:lnTo>
                  <a:lnTo>
                    <a:pt x="33" y="0"/>
                  </a:lnTo>
                  <a:lnTo>
                    <a:pt x="33" y="0"/>
                  </a:lnTo>
                  <a:lnTo>
                    <a:pt x="34" y="0"/>
                  </a:lnTo>
                  <a:lnTo>
                    <a:pt x="34" y="0"/>
                  </a:lnTo>
                  <a:lnTo>
                    <a:pt x="35" y="0"/>
                  </a:lnTo>
                  <a:lnTo>
                    <a:pt x="36" y="0"/>
                  </a:lnTo>
                  <a:lnTo>
                    <a:pt x="36" y="0"/>
                  </a:lnTo>
                  <a:lnTo>
                    <a:pt x="37" y="0"/>
                  </a:lnTo>
                  <a:lnTo>
                    <a:pt x="38" y="0"/>
                  </a:lnTo>
                  <a:lnTo>
                    <a:pt x="38" y="0"/>
                  </a:lnTo>
                  <a:lnTo>
                    <a:pt x="39" y="0"/>
                  </a:lnTo>
                  <a:lnTo>
                    <a:pt x="39" y="0"/>
                  </a:lnTo>
                  <a:lnTo>
                    <a:pt x="40" y="0"/>
                  </a:lnTo>
                  <a:lnTo>
                    <a:pt x="41" y="0"/>
                  </a:lnTo>
                  <a:lnTo>
                    <a:pt x="41" y="0"/>
                  </a:lnTo>
                  <a:lnTo>
                    <a:pt x="42" y="0"/>
                  </a:lnTo>
                  <a:lnTo>
                    <a:pt x="43" y="0"/>
                  </a:lnTo>
                  <a:lnTo>
                    <a:pt x="43" y="0"/>
                  </a:lnTo>
                  <a:lnTo>
                    <a:pt x="44" y="0"/>
                  </a:lnTo>
                  <a:lnTo>
                    <a:pt x="44" y="0"/>
                  </a:lnTo>
                  <a:lnTo>
                    <a:pt x="45" y="0"/>
                  </a:lnTo>
                  <a:lnTo>
                    <a:pt x="46" y="0"/>
                  </a:lnTo>
                  <a:lnTo>
                    <a:pt x="46" y="0"/>
                  </a:lnTo>
                  <a:lnTo>
                    <a:pt x="47" y="0"/>
                  </a:lnTo>
                  <a:lnTo>
                    <a:pt x="48" y="0"/>
                  </a:lnTo>
                  <a:lnTo>
                    <a:pt x="48" y="0"/>
                  </a:lnTo>
                  <a:lnTo>
                    <a:pt x="49" y="0"/>
                  </a:lnTo>
                  <a:lnTo>
                    <a:pt x="49" y="0"/>
                  </a:lnTo>
                  <a:lnTo>
                    <a:pt x="50" y="0"/>
                  </a:lnTo>
                  <a:lnTo>
                    <a:pt x="51" y="0"/>
                  </a:lnTo>
                  <a:lnTo>
                    <a:pt x="51" y="0"/>
                  </a:lnTo>
                  <a:lnTo>
                    <a:pt x="52" y="0"/>
                  </a:lnTo>
                  <a:lnTo>
                    <a:pt x="53" y="0"/>
                  </a:lnTo>
                  <a:lnTo>
                    <a:pt x="53" y="0"/>
                  </a:lnTo>
                  <a:lnTo>
                    <a:pt x="54" y="0"/>
                  </a:lnTo>
                  <a:lnTo>
                    <a:pt x="54" y="0"/>
                  </a:lnTo>
                  <a:lnTo>
                    <a:pt x="55" y="0"/>
                  </a:lnTo>
                  <a:lnTo>
                    <a:pt x="56" y="0"/>
                  </a:lnTo>
                  <a:lnTo>
                    <a:pt x="56" y="0"/>
                  </a:lnTo>
                  <a:lnTo>
                    <a:pt x="57" y="0"/>
                  </a:lnTo>
                  <a:lnTo>
                    <a:pt x="58" y="0"/>
                  </a:lnTo>
                  <a:lnTo>
                    <a:pt x="58" y="0"/>
                  </a:lnTo>
                  <a:lnTo>
                    <a:pt x="59" y="0"/>
                  </a:lnTo>
                  <a:lnTo>
                    <a:pt x="59" y="0"/>
                  </a:lnTo>
                  <a:lnTo>
                    <a:pt x="60" y="0"/>
                  </a:lnTo>
                  <a:lnTo>
                    <a:pt x="61" y="0"/>
                  </a:lnTo>
                  <a:lnTo>
                    <a:pt x="61" y="0"/>
                  </a:lnTo>
                  <a:lnTo>
                    <a:pt x="62" y="0"/>
                  </a:lnTo>
                  <a:lnTo>
                    <a:pt x="63" y="0"/>
                  </a:lnTo>
                  <a:lnTo>
                    <a:pt x="63" y="0"/>
                  </a:lnTo>
                  <a:lnTo>
                    <a:pt x="64" y="0"/>
                  </a:lnTo>
                  <a:lnTo>
                    <a:pt x="64" y="0"/>
                  </a:lnTo>
                  <a:lnTo>
                    <a:pt x="65" y="0"/>
                  </a:lnTo>
                  <a:lnTo>
                    <a:pt x="66" y="0"/>
                  </a:lnTo>
                  <a:lnTo>
                    <a:pt x="66" y="0"/>
                  </a:lnTo>
                  <a:lnTo>
                    <a:pt x="67" y="0"/>
                  </a:lnTo>
                  <a:lnTo>
                    <a:pt x="68" y="0"/>
                  </a:lnTo>
                  <a:lnTo>
                    <a:pt x="68" y="0"/>
                  </a:lnTo>
                  <a:lnTo>
                    <a:pt x="69" y="0"/>
                  </a:lnTo>
                  <a:lnTo>
                    <a:pt x="69" y="0"/>
                  </a:lnTo>
                  <a:lnTo>
                    <a:pt x="70" y="0"/>
                  </a:lnTo>
                  <a:lnTo>
                    <a:pt x="71" y="0"/>
                  </a:lnTo>
                  <a:lnTo>
                    <a:pt x="71" y="0"/>
                  </a:lnTo>
                  <a:lnTo>
                    <a:pt x="72" y="0"/>
                  </a:lnTo>
                  <a:lnTo>
                    <a:pt x="73" y="0"/>
                  </a:lnTo>
                  <a:lnTo>
                    <a:pt x="73" y="0"/>
                  </a:lnTo>
                  <a:lnTo>
                    <a:pt x="74" y="0"/>
                  </a:lnTo>
                  <a:lnTo>
                    <a:pt x="74" y="0"/>
                  </a:lnTo>
                  <a:lnTo>
                    <a:pt x="75" y="0"/>
                  </a:lnTo>
                  <a:lnTo>
                    <a:pt x="76" y="0"/>
                  </a:lnTo>
                  <a:lnTo>
                    <a:pt x="76" y="0"/>
                  </a:lnTo>
                  <a:lnTo>
                    <a:pt x="77" y="0"/>
                  </a:lnTo>
                  <a:lnTo>
                    <a:pt x="78" y="0"/>
                  </a:lnTo>
                  <a:lnTo>
                    <a:pt x="78" y="0"/>
                  </a:lnTo>
                  <a:lnTo>
                    <a:pt x="79" y="0"/>
                  </a:lnTo>
                  <a:lnTo>
                    <a:pt x="79" y="0"/>
                  </a:lnTo>
                  <a:lnTo>
                    <a:pt x="80" y="0"/>
                  </a:lnTo>
                  <a:lnTo>
                    <a:pt x="81" y="0"/>
                  </a:lnTo>
                  <a:lnTo>
                    <a:pt x="81" y="0"/>
                  </a:lnTo>
                  <a:lnTo>
                    <a:pt x="82" y="0"/>
                  </a:lnTo>
                  <a:lnTo>
                    <a:pt x="83" y="0"/>
                  </a:lnTo>
                  <a:lnTo>
                    <a:pt x="83" y="0"/>
                  </a:lnTo>
                  <a:lnTo>
                    <a:pt x="84" y="0"/>
                  </a:lnTo>
                  <a:lnTo>
                    <a:pt x="84" y="0"/>
                  </a:lnTo>
                  <a:lnTo>
                    <a:pt x="85" y="0"/>
                  </a:lnTo>
                  <a:lnTo>
                    <a:pt x="86" y="0"/>
                  </a:lnTo>
                  <a:lnTo>
                    <a:pt x="86" y="0"/>
                  </a:lnTo>
                  <a:lnTo>
                    <a:pt x="87" y="0"/>
                  </a:lnTo>
                  <a:lnTo>
                    <a:pt x="88" y="0"/>
                  </a:lnTo>
                  <a:lnTo>
                    <a:pt x="88" y="0"/>
                  </a:lnTo>
                  <a:lnTo>
                    <a:pt x="89" y="0"/>
                  </a:lnTo>
                  <a:lnTo>
                    <a:pt x="89" y="0"/>
                  </a:lnTo>
                  <a:lnTo>
                    <a:pt x="90" y="0"/>
                  </a:lnTo>
                  <a:lnTo>
                    <a:pt x="91" y="0"/>
                  </a:lnTo>
                  <a:lnTo>
                    <a:pt x="91" y="0"/>
                  </a:lnTo>
                  <a:lnTo>
                    <a:pt x="92" y="0"/>
                  </a:lnTo>
                  <a:lnTo>
                    <a:pt x="93" y="0"/>
                  </a:lnTo>
                  <a:lnTo>
                    <a:pt x="93" y="0"/>
                  </a:lnTo>
                  <a:lnTo>
                    <a:pt x="94" y="0"/>
                  </a:lnTo>
                  <a:lnTo>
                    <a:pt x="94" y="0"/>
                  </a:lnTo>
                  <a:lnTo>
                    <a:pt x="95" y="0"/>
                  </a:lnTo>
                  <a:lnTo>
                    <a:pt x="96" y="0"/>
                  </a:lnTo>
                  <a:lnTo>
                    <a:pt x="96" y="0"/>
                  </a:lnTo>
                  <a:lnTo>
                    <a:pt x="97" y="0"/>
                  </a:lnTo>
                  <a:lnTo>
                    <a:pt x="98" y="0"/>
                  </a:lnTo>
                  <a:lnTo>
                    <a:pt x="98" y="0"/>
                  </a:lnTo>
                  <a:lnTo>
                    <a:pt x="99" y="0"/>
                  </a:lnTo>
                  <a:lnTo>
                    <a:pt x="99" y="0"/>
                  </a:lnTo>
                  <a:lnTo>
                    <a:pt x="100" y="0"/>
                  </a:lnTo>
                  <a:lnTo>
                    <a:pt x="101" y="0"/>
                  </a:lnTo>
                  <a:lnTo>
                    <a:pt x="101" y="0"/>
                  </a:lnTo>
                  <a:lnTo>
                    <a:pt x="102" y="0"/>
                  </a:lnTo>
                  <a:lnTo>
                    <a:pt x="103" y="0"/>
                  </a:lnTo>
                  <a:lnTo>
                    <a:pt x="103" y="0"/>
                  </a:lnTo>
                  <a:lnTo>
                    <a:pt x="104" y="0"/>
                  </a:lnTo>
                  <a:lnTo>
                    <a:pt x="104" y="0"/>
                  </a:lnTo>
                  <a:lnTo>
                    <a:pt x="105" y="0"/>
                  </a:lnTo>
                  <a:lnTo>
                    <a:pt x="106" y="0"/>
                  </a:lnTo>
                  <a:lnTo>
                    <a:pt x="106" y="0"/>
                  </a:lnTo>
                  <a:lnTo>
                    <a:pt x="107" y="0"/>
                  </a:lnTo>
                  <a:lnTo>
                    <a:pt x="108" y="0"/>
                  </a:lnTo>
                  <a:lnTo>
                    <a:pt x="108" y="0"/>
                  </a:lnTo>
                  <a:lnTo>
                    <a:pt x="109" y="0"/>
                  </a:lnTo>
                  <a:lnTo>
                    <a:pt x="109" y="0"/>
                  </a:lnTo>
                  <a:lnTo>
                    <a:pt x="110" y="0"/>
                  </a:lnTo>
                  <a:lnTo>
                    <a:pt x="111" y="0"/>
                  </a:lnTo>
                  <a:lnTo>
                    <a:pt x="111" y="0"/>
                  </a:lnTo>
                  <a:lnTo>
                    <a:pt x="112" y="0"/>
                  </a:lnTo>
                  <a:lnTo>
                    <a:pt x="113" y="0"/>
                  </a:lnTo>
                  <a:lnTo>
                    <a:pt x="113" y="0"/>
                  </a:lnTo>
                  <a:lnTo>
                    <a:pt x="114" y="0"/>
                  </a:lnTo>
                  <a:lnTo>
                    <a:pt x="114" y="0"/>
                  </a:lnTo>
                  <a:lnTo>
                    <a:pt x="115" y="0"/>
                  </a:lnTo>
                  <a:lnTo>
                    <a:pt x="116" y="0"/>
                  </a:lnTo>
                  <a:lnTo>
                    <a:pt x="116" y="0"/>
                  </a:lnTo>
                  <a:lnTo>
                    <a:pt x="117" y="0"/>
                  </a:lnTo>
                  <a:lnTo>
                    <a:pt x="118" y="0"/>
                  </a:lnTo>
                  <a:lnTo>
                    <a:pt x="118" y="0"/>
                  </a:lnTo>
                  <a:lnTo>
                    <a:pt x="119" y="0"/>
                  </a:lnTo>
                  <a:lnTo>
                    <a:pt x="119" y="0"/>
                  </a:lnTo>
                  <a:lnTo>
                    <a:pt x="120" y="0"/>
                  </a:lnTo>
                  <a:lnTo>
                    <a:pt x="121" y="0"/>
                  </a:lnTo>
                  <a:lnTo>
                    <a:pt x="121" y="0"/>
                  </a:lnTo>
                  <a:lnTo>
                    <a:pt x="122" y="0"/>
                  </a:lnTo>
                  <a:lnTo>
                    <a:pt x="123" y="0"/>
                  </a:lnTo>
                  <a:lnTo>
                    <a:pt x="123" y="0"/>
                  </a:lnTo>
                  <a:lnTo>
                    <a:pt x="124" y="0"/>
                  </a:lnTo>
                  <a:lnTo>
                    <a:pt x="124" y="0"/>
                  </a:lnTo>
                  <a:lnTo>
                    <a:pt x="125" y="0"/>
                  </a:lnTo>
                  <a:lnTo>
                    <a:pt x="126" y="0"/>
                  </a:lnTo>
                  <a:lnTo>
                    <a:pt x="126" y="0"/>
                  </a:lnTo>
                  <a:lnTo>
                    <a:pt x="127" y="0"/>
                  </a:lnTo>
                  <a:lnTo>
                    <a:pt x="128" y="0"/>
                  </a:lnTo>
                  <a:lnTo>
                    <a:pt x="128" y="0"/>
                  </a:lnTo>
                  <a:lnTo>
                    <a:pt x="129" y="0"/>
                  </a:lnTo>
                  <a:lnTo>
                    <a:pt x="129" y="0"/>
                  </a:lnTo>
                  <a:lnTo>
                    <a:pt x="130" y="0"/>
                  </a:lnTo>
                  <a:lnTo>
                    <a:pt x="131" y="0"/>
                  </a:lnTo>
                  <a:lnTo>
                    <a:pt x="131" y="0"/>
                  </a:lnTo>
                  <a:lnTo>
                    <a:pt x="132" y="0"/>
                  </a:lnTo>
                  <a:lnTo>
                    <a:pt x="133" y="0"/>
                  </a:lnTo>
                  <a:lnTo>
                    <a:pt x="133" y="0"/>
                  </a:lnTo>
                  <a:lnTo>
                    <a:pt x="134" y="0"/>
                  </a:lnTo>
                  <a:lnTo>
                    <a:pt x="134" y="0"/>
                  </a:lnTo>
                  <a:lnTo>
                    <a:pt x="135" y="0"/>
                  </a:lnTo>
                  <a:lnTo>
                    <a:pt x="136" y="0"/>
                  </a:lnTo>
                  <a:lnTo>
                    <a:pt x="136" y="0"/>
                  </a:lnTo>
                  <a:lnTo>
                    <a:pt x="137" y="0"/>
                  </a:lnTo>
                  <a:lnTo>
                    <a:pt x="138" y="0"/>
                  </a:lnTo>
                  <a:lnTo>
                    <a:pt x="138" y="0"/>
                  </a:lnTo>
                  <a:lnTo>
                    <a:pt x="139" y="0"/>
                  </a:lnTo>
                  <a:lnTo>
                    <a:pt x="140" y="0"/>
                  </a:lnTo>
                  <a:lnTo>
                    <a:pt x="140" y="0"/>
                  </a:lnTo>
                  <a:lnTo>
                    <a:pt x="141" y="0"/>
                  </a:lnTo>
                  <a:lnTo>
                    <a:pt x="141" y="0"/>
                  </a:lnTo>
                  <a:lnTo>
                    <a:pt x="142" y="0"/>
                  </a:lnTo>
                  <a:lnTo>
                    <a:pt x="143" y="0"/>
                  </a:lnTo>
                  <a:lnTo>
                    <a:pt x="143" y="0"/>
                  </a:lnTo>
                  <a:lnTo>
                    <a:pt x="144" y="0"/>
                  </a:lnTo>
                  <a:lnTo>
                    <a:pt x="145" y="0"/>
                  </a:lnTo>
                  <a:lnTo>
                    <a:pt x="145" y="0"/>
                  </a:lnTo>
                  <a:lnTo>
                    <a:pt x="146" y="0"/>
                  </a:lnTo>
                  <a:lnTo>
                    <a:pt x="146" y="0"/>
                  </a:lnTo>
                  <a:lnTo>
                    <a:pt x="147" y="0"/>
                  </a:lnTo>
                  <a:lnTo>
                    <a:pt x="148" y="0"/>
                  </a:lnTo>
                  <a:lnTo>
                    <a:pt x="148" y="0"/>
                  </a:lnTo>
                  <a:lnTo>
                    <a:pt x="149" y="0"/>
                  </a:lnTo>
                  <a:lnTo>
                    <a:pt x="150" y="0"/>
                  </a:lnTo>
                  <a:lnTo>
                    <a:pt x="150" y="0"/>
                  </a:lnTo>
                  <a:lnTo>
                    <a:pt x="151" y="0"/>
                  </a:lnTo>
                  <a:lnTo>
                    <a:pt x="151" y="0"/>
                  </a:lnTo>
                  <a:lnTo>
                    <a:pt x="152" y="0"/>
                  </a:lnTo>
                  <a:lnTo>
                    <a:pt x="153" y="0"/>
                  </a:lnTo>
                  <a:lnTo>
                    <a:pt x="153" y="0"/>
                  </a:lnTo>
                  <a:lnTo>
                    <a:pt x="154" y="0"/>
                  </a:lnTo>
                  <a:lnTo>
                    <a:pt x="154" y="0"/>
                  </a:lnTo>
                  <a:lnTo>
                    <a:pt x="155" y="0"/>
                  </a:lnTo>
                  <a:lnTo>
                    <a:pt x="156" y="0"/>
                  </a:lnTo>
                  <a:lnTo>
                    <a:pt x="156" y="0"/>
                  </a:lnTo>
                  <a:lnTo>
                    <a:pt x="157" y="0"/>
                  </a:lnTo>
                  <a:lnTo>
                    <a:pt x="158" y="0"/>
                  </a:lnTo>
                  <a:lnTo>
                    <a:pt x="158" y="0"/>
                  </a:lnTo>
                  <a:lnTo>
                    <a:pt x="159" y="0"/>
                  </a:lnTo>
                  <a:lnTo>
                    <a:pt x="159" y="0"/>
                  </a:lnTo>
                  <a:lnTo>
                    <a:pt x="160" y="0"/>
                  </a:lnTo>
                  <a:lnTo>
                    <a:pt x="161" y="0"/>
                  </a:lnTo>
                  <a:lnTo>
                    <a:pt x="161" y="0"/>
                  </a:lnTo>
                  <a:lnTo>
                    <a:pt x="162" y="0"/>
                  </a:lnTo>
                  <a:lnTo>
                    <a:pt x="163" y="0"/>
                  </a:lnTo>
                  <a:lnTo>
                    <a:pt x="163" y="0"/>
                  </a:lnTo>
                  <a:lnTo>
                    <a:pt x="164" y="0"/>
                  </a:lnTo>
                  <a:lnTo>
                    <a:pt x="164" y="0"/>
                  </a:lnTo>
                  <a:lnTo>
                    <a:pt x="165" y="0"/>
                  </a:lnTo>
                  <a:lnTo>
                    <a:pt x="166" y="0"/>
                  </a:lnTo>
                  <a:lnTo>
                    <a:pt x="166" y="0"/>
                  </a:lnTo>
                  <a:lnTo>
                    <a:pt x="167" y="0"/>
                  </a:lnTo>
                  <a:lnTo>
                    <a:pt x="168" y="0"/>
                  </a:lnTo>
                  <a:lnTo>
                    <a:pt x="168" y="0"/>
                  </a:lnTo>
                  <a:lnTo>
                    <a:pt x="169" y="0"/>
                  </a:lnTo>
                  <a:lnTo>
                    <a:pt x="169" y="0"/>
                  </a:lnTo>
                  <a:lnTo>
                    <a:pt x="170" y="0"/>
                  </a:lnTo>
                  <a:lnTo>
                    <a:pt x="171" y="0"/>
                  </a:lnTo>
                  <a:lnTo>
                    <a:pt x="171" y="0"/>
                  </a:lnTo>
                  <a:lnTo>
                    <a:pt x="172" y="0"/>
                  </a:lnTo>
                  <a:lnTo>
                    <a:pt x="173" y="0"/>
                  </a:lnTo>
                  <a:lnTo>
                    <a:pt x="173" y="0"/>
                  </a:lnTo>
                  <a:lnTo>
                    <a:pt x="174" y="0"/>
                  </a:lnTo>
                  <a:lnTo>
                    <a:pt x="174" y="0"/>
                  </a:lnTo>
                  <a:lnTo>
                    <a:pt x="175" y="0"/>
                  </a:lnTo>
                  <a:lnTo>
                    <a:pt x="176" y="0"/>
                  </a:lnTo>
                  <a:lnTo>
                    <a:pt x="176" y="0"/>
                  </a:lnTo>
                  <a:lnTo>
                    <a:pt x="177" y="0"/>
                  </a:lnTo>
                  <a:lnTo>
                    <a:pt x="178" y="0"/>
                  </a:lnTo>
                  <a:lnTo>
                    <a:pt x="178" y="0"/>
                  </a:lnTo>
                  <a:lnTo>
                    <a:pt x="179" y="0"/>
                  </a:lnTo>
                  <a:lnTo>
                    <a:pt x="180" y="0"/>
                  </a:lnTo>
                  <a:lnTo>
                    <a:pt x="180" y="0"/>
                  </a:lnTo>
                  <a:lnTo>
                    <a:pt x="181" y="0"/>
                  </a:lnTo>
                  <a:lnTo>
                    <a:pt x="181" y="0"/>
                  </a:lnTo>
                  <a:lnTo>
                    <a:pt x="182" y="0"/>
                  </a:lnTo>
                  <a:lnTo>
                    <a:pt x="183" y="0"/>
                  </a:lnTo>
                  <a:lnTo>
                    <a:pt x="183" y="0"/>
                  </a:lnTo>
                  <a:lnTo>
                    <a:pt x="184" y="0"/>
                  </a:lnTo>
                  <a:lnTo>
                    <a:pt x="185" y="0"/>
                  </a:lnTo>
                  <a:lnTo>
                    <a:pt x="185" y="0"/>
                  </a:lnTo>
                  <a:lnTo>
                    <a:pt x="186" y="0"/>
                  </a:lnTo>
                  <a:lnTo>
                    <a:pt x="186" y="0"/>
                  </a:lnTo>
                  <a:lnTo>
                    <a:pt x="187" y="0"/>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1" name="Rectangle 113"/>
            <p:cNvSpPr>
              <a:spLocks noChangeArrowheads="1"/>
            </p:cNvSpPr>
            <p:nvPr/>
          </p:nvSpPr>
          <p:spPr bwMode="auto">
            <a:xfrm>
              <a:off x="5809" y="2585"/>
              <a:ext cx="57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l-GR" altLang="en-US" sz="1700" dirty="0">
                  <a:solidFill>
                    <a:srgbClr val="000000"/>
                  </a:solidFill>
                  <a:cs typeface="Arial" panose="020B0604020202020204" pitchFamily="34" charset="0"/>
                </a:rPr>
                <a:t>δ</a:t>
              </a:r>
              <a:r>
                <a:rPr kumimoji="0" lang="en-US" altLang="en-US" sz="1700" b="0" i="0" u="none" strike="noStrike" cap="none" normalizeH="0" baseline="0" dirty="0">
                  <a:ln>
                    <a:noFill/>
                  </a:ln>
                  <a:solidFill>
                    <a:srgbClr val="000000"/>
                  </a:solidFill>
                  <a:effectLst/>
                  <a:cs typeface="Arial" panose="020B0604020202020204" pitchFamily="34" charset="0"/>
                </a:rPr>
                <a:t> = 0.346</a:t>
              </a:r>
              <a:endParaRPr kumimoji="0" lang="en-US" altLang="en-US" sz="1700" b="0" i="0" u="none" strike="noStrike" cap="none" normalizeH="0" baseline="0" dirty="0">
                <a:ln>
                  <a:noFill/>
                </a:ln>
                <a:solidFill>
                  <a:schemeClr val="tx1"/>
                </a:solidFill>
                <a:effectLst/>
                <a:cs typeface="Arial" panose="020B0604020202020204" pitchFamily="34" charset="0"/>
              </a:endParaRPr>
            </a:p>
          </p:txBody>
        </p:sp>
        <p:sp>
          <p:nvSpPr>
            <p:cNvPr id="152" name="Line 114"/>
            <p:cNvSpPr>
              <a:spLocks noChangeShapeType="1"/>
            </p:cNvSpPr>
            <p:nvPr/>
          </p:nvSpPr>
          <p:spPr bwMode="auto">
            <a:xfrm flipV="1">
              <a:off x="1435" y="482"/>
              <a:ext cx="0" cy="32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3" name="Line 115"/>
            <p:cNvSpPr>
              <a:spLocks noChangeShapeType="1"/>
            </p:cNvSpPr>
            <p:nvPr/>
          </p:nvSpPr>
          <p:spPr bwMode="auto">
            <a:xfrm flipH="1">
              <a:off x="1378" y="3611"/>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4" name="Rectangle 116"/>
            <p:cNvSpPr>
              <a:spLocks noChangeArrowheads="1"/>
            </p:cNvSpPr>
            <p:nvPr/>
          </p:nvSpPr>
          <p:spPr bwMode="auto">
            <a:xfrm rot="16200000">
              <a:off x="1174" y="3494"/>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0.2</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155" name="Line 117"/>
            <p:cNvSpPr>
              <a:spLocks noChangeShapeType="1"/>
            </p:cNvSpPr>
            <p:nvPr/>
          </p:nvSpPr>
          <p:spPr bwMode="auto">
            <a:xfrm flipH="1">
              <a:off x="1378" y="2855"/>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6" name="Rectangle 118"/>
            <p:cNvSpPr>
              <a:spLocks noChangeArrowheads="1"/>
            </p:cNvSpPr>
            <p:nvPr/>
          </p:nvSpPr>
          <p:spPr bwMode="auto">
            <a:xfrm rot="16200000">
              <a:off x="1174" y="2737"/>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0.4</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157" name="Line 119"/>
            <p:cNvSpPr>
              <a:spLocks noChangeShapeType="1"/>
            </p:cNvSpPr>
            <p:nvPr/>
          </p:nvSpPr>
          <p:spPr bwMode="auto">
            <a:xfrm flipH="1">
              <a:off x="1378" y="2095"/>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8" name="Rectangle 120"/>
            <p:cNvSpPr>
              <a:spLocks noChangeArrowheads="1"/>
            </p:cNvSpPr>
            <p:nvPr/>
          </p:nvSpPr>
          <p:spPr bwMode="auto">
            <a:xfrm rot="16200000">
              <a:off x="1174" y="1979"/>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0.6</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159" name="Line 121"/>
            <p:cNvSpPr>
              <a:spLocks noChangeShapeType="1"/>
            </p:cNvSpPr>
            <p:nvPr/>
          </p:nvSpPr>
          <p:spPr bwMode="auto">
            <a:xfrm flipH="1">
              <a:off x="1378" y="1336"/>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76" name="Rectangle 122"/>
            <p:cNvSpPr>
              <a:spLocks noChangeArrowheads="1"/>
            </p:cNvSpPr>
            <p:nvPr/>
          </p:nvSpPr>
          <p:spPr bwMode="auto">
            <a:xfrm rot="16200000">
              <a:off x="1174" y="1218"/>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0.8</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78" name="Line 123"/>
            <p:cNvSpPr>
              <a:spLocks noChangeShapeType="1"/>
            </p:cNvSpPr>
            <p:nvPr/>
          </p:nvSpPr>
          <p:spPr bwMode="auto">
            <a:xfrm flipH="1">
              <a:off x="1378" y="576"/>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79" name="Rectangle 124"/>
            <p:cNvSpPr>
              <a:spLocks noChangeArrowheads="1"/>
            </p:cNvSpPr>
            <p:nvPr/>
          </p:nvSpPr>
          <p:spPr bwMode="auto">
            <a:xfrm rot="16200000">
              <a:off x="1174" y="459"/>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1.0</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80" name="Rectangle 125"/>
            <p:cNvSpPr>
              <a:spLocks noChangeArrowheads="1"/>
            </p:cNvSpPr>
            <p:nvPr/>
          </p:nvSpPr>
          <p:spPr bwMode="auto">
            <a:xfrm rot="16200000">
              <a:off x="-539" y="1961"/>
              <a:ext cx="31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cs typeface="Arial" panose="020B0604020202020204" pitchFamily="34" charset="0"/>
                </a:rPr>
                <a:t>Coefficient on Observational Outcome in Destination</a:t>
              </a:r>
              <a:endParaRPr kumimoji="0" lang="en-US" altLang="en-US" sz="1700" b="0" i="0" u="none" strike="noStrike" cap="none" normalizeH="0" baseline="0" dirty="0">
                <a:ln>
                  <a:noFill/>
                </a:ln>
                <a:solidFill>
                  <a:schemeClr val="tx1"/>
                </a:solidFill>
                <a:effectLst/>
                <a:cs typeface="Arial" panose="020B0604020202020204" pitchFamily="34" charset="0"/>
              </a:endParaRPr>
            </a:p>
          </p:txBody>
        </p:sp>
        <p:sp>
          <p:nvSpPr>
            <p:cNvPr id="581" name="Line 126"/>
            <p:cNvSpPr>
              <a:spLocks noChangeShapeType="1"/>
            </p:cNvSpPr>
            <p:nvPr/>
          </p:nvSpPr>
          <p:spPr bwMode="auto">
            <a:xfrm>
              <a:off x="1435" y="3708"/>
              <a:ext cx="5242"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2" name="Line 127"/>
            <p:cNvSpPr>
              <a:spLocks noChangeShapeType="1"/>
            </p:cNvSpPr>
            <p:nvPr/>
          </p:nvSpPr>
          <p:spPr bwMode="auto">
            <a:xfrm>
              <a:off x="1532"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3" name="Rectangle 128"/>
            <p:cNvSpPr>
              <a:spLocks noChangeArrowheads="1"/>
            </p:cNvSpPr>
            <p:nvPr/>
          </p:nvSpPr>
          <p:spPr bwMode="auto">
            <a:xfrm>
              <a:off x="1489" y="3798"/>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0</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84" name="Line 129"/>
            <p:cNvSpPr>
              <a:spLocks noChangeShapeType="1"/>
            </p:cNvSpPr>
            <p:nvPr/>
          </p:nvSpPr>
          <p:spPr bwMode="auto">
            <a:xfrm>
              <a:off x="2371"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5" name="Rectangle 130"/>
            <p:cNvSpPr>
              <a:spLocks noChangeArrowheads="1"/>
            </p:cNvSpPr>
            <p:nvPr/>
          </p:nvSpPr>
          <p:spPr bwMode="auto">
            <a:xfrm>
              <a:off x="2332" y="3798"/>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5</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86" name="Line 131"/>
            <p:cNvSpPr>
              <a:spLocks noChangeShapeType="1"/>
            </p:cNvSpPr>
            <p:nvPr/>
          </p:nvSpPr>
          <p:spPr bwMode="auto">
            <a:xfrm>
              <a:off x="3214"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7" name="Rectangle 132"/>
            <p:cNvSpPr>
              <a:spLocks noChangeArrowheads="1"/>
            </p:cNvSpPr>
            <p:nvPr/>
          </p:nvSpPr>
          <p:spPr bwMode="auto">
            <a:xfrm>
              <a:off x="3131" y="3798"/>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10</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88" name="Line 133"/>
            <p:cNvSpPr>
              <a:spLocks noChangeShapeType="1"/>
            </p:cNvSpPr>
            <p:nvPr/>
          </p:nvSpPr>
          <p:spPr bwMode="auto">
            <a:xfrm>
              <a:off x="4056"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9" name="Rectangle 134"/>
            <p:cNvSpPr>
              <a:spLocks noChangeArrowheads="1"/>
            </p:cNvSpPr>
            <p:nvPr/>
          </p:nvSpPr>
          <p:spPr bwMode="auto">
            <a:xfrm>
              <a:off x="3973" y="3798"/>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15</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90" name="Line 135"/>
            <p:cNvSpPr>
              <a:spLocks noChangeShapeType="1"/>
            </p:cNvSpPr>
            <p:nvPr/>
          </p:nvSpPr>
          <p:spPr bwMode="auto">
            <a:xfrm>
              <a:off x="4898"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91" name="Rectangle 136"/>
            <p:cNvSpPr>
              <a:spLocks noChangeArrowheads="1"/>
            </p:cNvSpPr>
            <p:nvPr/>
          </p:nvSpPr>
          <p:spPr bwMode="auto">
            <a:xfrm>
              <a:off x="4816" y="3798"/>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20</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92" name="Line 137"/>
            <p:cNvSpPr>
              <a:spLocks noChangeShapeType="1"/>
            </p:cNvSpPr>
            <p:nvPr/>
          </p:nvSpPr>
          <p:spPr bwMode="auto">
            <a:xfrm>
              <a:off x="5741"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93" name="Rectangle 138"/>
            <p:cNvSpPr>
              <a:spLocks noChangeArrowheads="1"/>
            </p:cNvSpPr>
            <p:nvPr/>
          </p:nvSpPr>
          <p:spPr bwMode="auto">
            <a:xfrm>
              <a:off x="5658" y="3798"/>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25</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94" name="Line 139"/>
            <p:cNvSpPr>
              <a:spLocks noChangeShapeType="1"/>
            </p:cNvSpPr>
            <p:nvPr/>
          </p:nvSpPr>
          <p:spPr bwMode="auto">
            <a:xfrm>
              <a:off x="6583"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95" name="Rectangle 140"/>
            <p:cNvSpPr>
              <a:spLocks noChangeArrowheads="1"/>
            </p:cNvSpPr>
            <p:nvPr/>
          </p:nvSpPr>
          <p:spPr bwMode="auto">
            <a:xfrm>
              <a:off x="6500" y="3798"/>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30</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96" name="Rectangle 141"/>
            <p:cNvSpPr>
              <a:spLocks noChangeArrowheads="1"/>
            </p:cNvSpPr>
            <p:nvPr/>
          </p:nvSpPr>
          <p:spPr bwMode="auto">
            <a:xfrm>
              <a:off x="2933" y="3989"/>
              <a:ext cx="203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cs typeface="Arial" panose="020B0604020202020204" pitchFamily="34" charset="0"/>
                </a:rPr>
                <a:t>Age of Child When Parents Move</a:t>
              </a:r>
              <a:endParaRPr kumimoji="0" lang="en-US" altLang="en-US" sz="1700" b="0" i="0" u="none" strike="noStrike" cap="none" normalizeH="0" baseline="0" dirty="0">
                <a:ln>
                  <a:noFill/>
                </a:ln>
                <a:solidFill>
                  <a:schemeClr val="tx1"/>
                </a:solidFill>
                <a:effectLst/>
                <a:cs typeface="Arial" panose="020B0604020202020204" pitchFamily="34" charset="0"/>
              </a:endParaRPr>
            </a:p>
          </p:txBody>
        </p:sp>
        <p:sp>
          <p:nvSpPr>
            <p:cNvPr id="597" name="Rectangle 142"/>
            <p:cNvSpPr>
              <a:spLocks noChangeArrowheads="1"/>
            </p:cNvSpPr>
            <p:nvPr/>
          </p:nvSpPr>
          <p:spPr bwMode="auto">
            <a:xfrm>
              <a:off x="4016" y="123"/>
              <a:ext cx="68"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a:ln>
                    <a:noFill/>
                  </a:ln>
                  <a:solidFill>
                    <a:srgbClr val="1E2D53"/>
                  </a:solidFill>
                  <a:effectLst/>
                  <a:latin typeface="+mj-lt"/>
                </a:rPr>
                <a:t> </a:t>
              </a:r>
              <a:endParaRPr kumimoji="0" lang="en-US" altLang="en-US" sz="1800" b="0" i="0" u="none" strike="noStrike" cap="none" normalizeH="0" baseline="0">
                <a:ln>
                  <a:noFill/>
                </a:ln>
                <a:solidFill>
                  <a:schemeClr val="tx1"/>
                </a:solidFill>
                <a:effectLst/>
                <a:latin typeface="+mj-lt"/>
              </a:endParaRPr>
            </a:p>
          </p:txBody>
        </p:sp>
      </p:grpSp>
      <p:sp>
        <p:nvSpPr>
          <p:cNvPr id="135" name="TextBox 134"/>
          <p:cNvSpPr txBox="1"/>
          <p:nvPr/>
        </p:nvSpPr>
        <p:spPr>
          <a:xfrm>
            <a:off x="2319059" y="4917498"/>
            <a:ext cx="5884799" cy="615549"/>
          </a:xfrm>
          <a:prstGeom prst="rect">
            <a:avLst/>
          </a:prstGeom>
          <a:noFill/>
        </p:spPr>
        <p:txBody>
          <a:bodyPr wrap="none" lIns="91368" tIns="45718" rIns="91368" bIns="45718" rtlCol="0">
            <a:spAutoFit/>
          </a:bodyPr>
          <a:lstStyle/>
          <a:p>
            <a:pPr marL="0" marR="0" lvl="0" indent="0" algn="l" defTabSz="913584"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Ident. Assumption: Selection effect constant across ages</a:t>
            </a:r>
          </a:p>
          <a:p>
            <a:pPr marL="285510" marR="0" lvl="0" indent="-285510" algn="l" defTabSz="913584"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t>Shape before age 23 reflects causal effects of exposure</a:t>
            </a:r>
          </a:p>
        </p:txBody>
      </p:sp>
      <p:sp>
        <p:nvSpPr>
          <p:cNvPr id="146" name="Rectangle 112"/>
          <p:cNvSpPr>
            <a:spLocks noChangeArrowheads="1"/>
          </p:cNvSpPr>
          <p:nvPr/>
        </p:nvSpPr>
        <p:spPr bwMode="auto">
          <a:xfrm>
            <a:off x="8885238" y="3829050"/>
            <a:ext cx="15160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cs typeface="Arial" panose="020B0604020202020204" pitchFamily="34" charset="0"/>
              </a:rPr>
              <a:t>Selection Effect</a:t>
            </a:r>
            <a:endParaRPr kumimoji="0" lang="en-US" altLang="en-US" sz="1700" b="0" i="0" u="none" strike="noStrike" cap="none" normalizeH="0" baseline="0" dirty="0">
              <a:ln>
                <a:noFill/>
              </a:ln>
              <a:solidFill>
                <a:schemeClr val="tx1"/>
              </a:solidFill>
              <a:effectLst/>
              <a:cs typeface="Arial" panose="020B0604020202020204" pitchFamily="34" charset="0"/>
            </a:endParaRPr>
          </a:p>
        </p:txBody>
      </p:sp>
      <p:sp>
        <p:nvSpPr>
          <p:cNvPr id="147" name="Rectangle 146"/>
          <p:cNvSpPr>
            <a:spLocks noChangeArrowheads="1"/>
          </p:cNvSpPr>
          <p:nvPr/>
        </p:nvSpPr>
        <p:spPr bwMode="auto">
          <a:xfrm>
            <a:off x="8774282" y="5092700"/>
            <a:ext cx="23916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Slope (Age&gt;23): -0.008</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8" name="Rectangle 147"/>
          <p:cNvSpPr>
            <a:spLocks noChangeArrowheads="1"/>
          </p:cNvSpPr>
          <p:nvPr/>
        </p:nvSpPr>
        <p:spPr bwMode="auto">
          <a:xfrm>
            <a:off x="10495856" y="5321300"/>
            <a:ext cx="730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(0.005)</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9" name="Rectangle 148"/>
          <p:cNvSpPr>
            <a:spLocks noChangeArrowheads="1"/>
          </p:cNvSpPr>
          <p:nvPr/>
        </p:nvSpPr>
        <p:spPr bwMode="auto">
          <a:xfrm>
            <a:off x="3124200" y="2892425"/>
            <a:ext cx="25263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Slope (Age&lt;=23): -0.025</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50" name="Rectangle 149"/>
          <p:cNvSpPr>
            <a:spLocks noChangeArrowheads="1"/>
          </p:cNvSpPr>
          <p:nvPr/>
        </p:nvSpPr>
        <p:spPr bwMode="auto">
          <a:xfrm>
            <a:off x="4981290" y="3121025"/>
            <a:ext cx="730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(0.002)</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60" name="Rectangle 134">
            <a:extLst>
              <a:ext uri="{FF2B5EF4-FFF2-40B4-BE49-F238E27FC236}">
                <a16:creationId xmlns:a16="http://schemas.microsoft.com/office/drawing/2014/main" id="{571478CB-0005-7C40-B052-66D4C61B8DFD}"/>
              </a:ext>
            </a:extLst>
          </p:cNvPr>
          <p:cNvSpPr>
            <a:spLocks noChangeArrowheads="1"/>
          </p:cNvSpPr>
          <p:nvPr/>
        </p:nvSpPr>
        <p:spPr bwMode="auto">
          <a:xfrm>
            <a:off x="190520" y="95828"/>
            <a:ext cx="12001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defRPr/>
            </a:pPr>
            <a:r>
              <a:rPr lang="en-US" sz="2400" b="1" dirty="0">
                <a:solidFill>
                  <a:srgbClr val="002060"/>
                </a:solidFill>
                <a:latin typeface="Arial" panose="020B0604020202020204" pitchFamily="34" charset="0"/>
                <a:cs typeface="Arial" panose="020B0604020202020204" pitchFamily="34" charset="0"/>
              </a:rPr>
              <a:t>What does the data say? Neighborhood Exposure Effects (CFHJP2019)</a:t>
            </a:r>
          </a:p>
        </p:txBody>
      </p:sp>
    </p:spTree>
    <p:extLst>
      <p:ext uri="{BB962C8B-B14F-4D97-AF65-F5344CB8AC3E}">
        <p14:creationId xmlns:p14="http://schemas.microsoft.com/office/powerpoint/2010/main" val="19533013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6D40D5F-0423-FD48-96DF-37F654B30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050" y="781050"/>
            <a:ext cx="6565900" cy="5295900"/>
          </a:xfrm>
          <a:prstGeom prst="rect">
            <a:avLst/>
          </a:prstGeom>
        </p:spPr>
      </p:pic>
      <p:sp>
        <p:nvSpPr>
          <p:cNvPr id="5" name="Title 1">
            <a:extLst>
              <a:ext uri="{FF2B5EF4-FFF2-40B4-BE49-F238E27FC236}">
                <a16:creationId xmlns:a16="http://schemas.microsoft.com/office/drawing/2014/main" id="{58C44182-B314-604F-A4D2-A0C720BE6AAC}"/>
              </a:ext>
            </a:extLst>
          </p:cNvPr>
          <p:cNvSpPr txBox="1">
            <a:spLocks/>
          </p:cNvSpPr>
          <p:nvPr/>
        </p:nvSpPr>
        <p:spPr>
          <a:xfrm>
            <a:off x="1" y="90714"/>
            <a:ext cx="12192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Difference in Difference outcomes for Exposed vs Unexposed Regions by Cohort</a:t>
            </a:r>
          </a:p>
        </p:txBody>
      </p:sp>
    </p:spTree>
    <p:extLst>
      <p:ext uri="{BB962C8B-B14F-4D97-AF65-F5344CB8AC3E}">
        <p14:creationId xmlns:p14="http://schemas.microsoft.com/office/powerpoint/2010/main" val="38124797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Summary</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Childhood matters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Environment matters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Policies promoting childcare have mixed evidence of impacts on parents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But strong evidence they are an efficient method of redistribution to low-income families because of spillover effects on kids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Some evidence promoting labor force attachment for high income families can have large returns (and potentially large FEs)</a:t>
            </a:r>
          </a:p>
        </p:txBody>
      </p:sp>
    </p:spTree>
    <p:extLst>
      <p:ext uri="{BB962C8B-B14F-4D97-AF65-F5344CB8AC3E}">
        <p14:creationId xmlns:p14="http://schemas.microsoft.com/office/powerpoint/2010/main" val="16127886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Implications for Optimal Policy</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Let y denote income, x denote consumption of normal goods, c denote childcare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Do we have evidence that:</a:t>
                </a:r>
              </a:p>
              <a:p>
                <a:endParaRPr lang="en-US" sz="2200" dirty="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𝑢</m:t>
                          </m:r>
                        </m:e>
                        <m:sub>
                          <m:r>
                            <a:rPr lang="en-US" sz="2200" b="0" i="1" smtClean="0">
                              <a:latin typeface="Cambria Math" panose="02040503050406030204" pitchFamily="18" charset="0"/>
                              <a:cs typeface="Arial" panose="020B0604020202020204" pitchFamily="34" charset="0"/>
                            </a:rPr>
                            <m:t>𝑖</m:t>
                          </m:r>
                        </m:sub>
                      </m:sSub>
                      <m:d>
                        <m:dPr>
                          <m:ctrlPr>
                            <a:rPr lang="en-US" sz="2200" b="0" i="1" smtClean="0">
                              <a:latin typeface="Cambria Math" panose="02040503050406030204" pitchFamily="18" charset="0"/>
                              <a:cs typeface="Arial" panose="020B0604020202020204" pitchFamily="34" charset="0"/>
                            </a:rPr>
                          </m:ctrlPr>
                        </m:dPr>
                        <m:e>
                          <m:r>
                            <a:rPr lang="en-US" sz="2200" b="0" i="1" smtClean="0">
                              <a:latin typeface="Cambria Math" panose="02040503050406030204" pitchFamily="18" charset="0"/>
                              <a:cs typeface="Arial" panose="020B0604020202020204" pitchFamily="34" charset="0"/>
                            </a:rPr>
                            <m:t>𝑐</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𝑥</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𝑦</m:t>
                          </m:r>
                        </m:e>
                      </m:d>
                      <m:r>
                        <a:rPr lang="en-US" sz="2200" b="0" i="1" smtClean="0">
                          <a:latin typeface="Cambria Math" panose="02040503050406030204" pitchFamily="18" charset="0"/>
                          <a:cs typeface="Arial" panose="020B0604020202020204" pitchFamily="34" charset="0"/>
                        </a:rPr>
                        <m:t>=</m:t>
                      </m:r>
                      <m:sSub>
                        <m:sSubPr>
                          <m:ctrlPr>
                            <a:rPr lang="en-US" sz="2200" b="0" i="1" smtClean="0">
                              <a:latin typeface="Cambria Math" panose="02040503050406030204" pitchFamily="18" charset="0"/>
                              <a:cs typeface="Arial" panose="020B0604020202020204" pitchFamily="34" charset="0"/>
                            </a:rPr>
                          </m:ctrlPr>
                        </m:sSubPr>
                        <m:e>
                          <m:acc>
                            <m:accPr>
                              <m:chr m:val="̃"/>
                              <m:ctrlPr>
                                <a:rPr lang="en-US" sz="2200" b="0" i="1" smtClean="0">
                                  <a:latin typeface="Cambria Math" panose="02040503050406030204" pitchFamily="18" charset="0"/>
                                  <a:cs typeface="Arial" panose="020B0604020202020204" pitchFamily="34" charset="0"/>
                                </a:rPr>
                              </m:ctrlPr>
                            </m:accPr>
                            <m:e>
                              <m:r>
                                <a:rPr lang="en-US" sz="2200" b="0" i="1" smtClean="0">
                                  <a:latin typeface="Cambria Math" panose="02040503050406030204" pitchFamily="18" charset="0"/>
                                  <a:cs typeface="Arial" panose="020B0604020202020204" pitchFamily="34" charset="0"/>
                                </a:rPr>
                                <m:t>𝑢</m:t>
                              </m:r>
                            </m:e>
                          </m:acc>
                        </m:e>
                        <m:sub>
                          <m:r>
                            <a:rPr lang="en-US" sz="2200" b="0" i="1" smtClean="0">
                              <a:latin typeface="Cambria Math" panose="02040503050406030204" pitchFamily="18" charset="0"/>
                              <a:cs typeface="Arial" panose="020B0604020202020204" pitchFamily="34" charset="0"/>
                            </a:rPr>
                            <m:t>𝑖</m:t>
                          </m:r>
                        </m:sub>
                      </m:sSub>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𝑔</m:t>
                      </m:r>
                      <m:d>
                        <m:dPr>
                          <m:ctrlPr>
                            <a:rPr lang="en-US" sz="2200" b="0" i="1" smtClean="0">
                              <a:latin typeface="Cambria Math" panose="02040503050406030204" pitchFamily="18" charset="0"/>
                              <a:cs typeface="Arial" panose="020B0604020202020204" pitchFamily="34" charset="0"/>
                            </a:rPr>
                          </m:ctrlPr>
                        </m:dPr>
                        <m:e>
                          <m:r>
                            <a:rPr lang="en-US" sz="2200" b="0" i="1" smtClean="0">
                              <a:latin typeface="Cambria Math" panose="02040503050406030204" pitchFamily="18" charset="0"/>
                              <a:cs typeface="Arial" panose="020B0604020202020204" pitchFamily="34" charset="0"/>
                            </a:rPr>
                            <m:t>𝑐</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𝑥</m:t>
                          </m:r>
                        </m:e>
                      </m:d>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𝑦</m:t>
                      </m:r>
                      <m:r>
                        <a:rPr lang="en-US" sz="2200" b="0" i="1" smtClean="0">
                          <a:latin typeface="Cambria Math" panose="02040503050406030204" pitchFamily="18" charset="0"/>
                          <a:cs typeface="Arial" panose="020B0604020202020204" pitchFamily="34" charset="0"/>
                        </a:rPr>
                        <m:t>)</m:t>
                      </m:r>
                    </m:oMath>
                  </m:oMathPara>
                </a14:m>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about:</a:t>
                </a:r>
              </a:p>
              <a:p>
                <a:endParaRPr lang="en-US" sz="2200" dirty="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2200" i="1">
                              <a:latin typeface="Cambria Math" panose="02040503050406030204" pitchFamily="18" charset="0"/>
                              <a:cs typeface="Arial" panose="020B0604020202020204" pitchFamily="34" charset="0"/>
                            </a:rPr>
                          </m:ctrlPr>
                        </m:sSubPr>
                        <m:e>
                          <m:r>
                            <a:rPr lang="en-US" sz="2200" i="1">
                              <a:latin typeface="Cambria Math" panose="02040503050406030204" pitchFamily="18" charset="0"/>
                              <a:cs typeface="Arial" panose="020B0604020202020204" pitchFamily="34" charset="0"/>
                            </a:rPr>
                            <m:t>𝑢</m:t>
                          </m:r>
                        </m:e>
                        <m:sub>
                          <m:r>
                            <a:rPr lang="en-US" sz="2200" i="1">
                              <a:latin typeface="Cambria Math" panose="02040503050406030204" pitchFamily="18" charset="0"/>
                              <a:cs typeface="Arial" panose="020B0604020202020204" pitchFamily="34" charset="0"/>
                            </a:rPr>
                            <m:t>𝑖</m:t>
                          </m:r>
                        </m:sub>
                      </m:sSub>
                      <m:d>
                        <m:dPr>
                          <m:ctrlPr>
                            <a:rPr lang="en-US" sz="2200" i="1">
                              <a:latin typeface="Cambria Math" panose="02040503050406030204" pitchFamily="18" charset="0"/>
                              <a:cs typeface="Arial" panose="020B0604020202020204" pitchFamily="34" charset="0"/>
                            </a:rPr>
                          </m:ctrlPr>
                        </m:dPr>
                        <m:e>
                          <m:r>
                            <a:rPr lang="en-US" sz="2200" i="1">
                              <a:latin typeface="Cambria Math" panose="02040503050406030204" pitchFamily="18" charset="0"/>
                              <a:cs typeface="Arial" panose="020B0604020202020204" pitchFamily="34" charset="0"/>
                            </a:rPr>
                            <m:t>𝑐</m:t>
                          </m:r>
                          <m:r>
                            <a:rPr lang="en-US" sz="2200" i="1">
                              <a:latin typeface="Cambria Math" panose="02040503050406030204" pitchFamily="18" charset="0"/>
                              <a:cs typeface="Arial" panose="020B0604020202020204" pitchFamily="34" charset="0"/>
                            </a:rPr>
                            <m:t>,</m:t>
                          </m:r>
                          <m:r>
                            <a:rPr lang="en-US" sz="2200" i="1">
                              <a:latin typeface="Cambria Math" panose="02040503050406030204" pitchFamily="18" charset="0"/>
                              <a:cs typeface="Arial" panose="020B0604020202020204" pitchFamily="34" charset="0"/>
                            </a:rPr>
                            <m:t>𝑥</m:t>
                          </m:r>
                          <m:r>
                            <a:rPr lang="en-US" sz="2200" i="1">
                              <a:latin typeface="Cambria Math" panose="02040503050406030204" pitchFamily="18" charset="0"/>
                              <a:cs typeface="Arial" panose="020B0604020202020204" pitchFamily="34" charset="0"/>
                            </a:rPr>
                            <m:t>,</m:t>
                          </m:r>
                          <m:r>
                            <a:rPr lang="en-US" sz="2200" i="1">
                              <a:latin typeface="Cambria Math" panose="02040503050406030204" pitchFamily="18" charset="0"/>
                              <a:cs typeface="Arial" panose="020B0604020202020204" pitchFamily="34" charset="0"/>
                            </a:rPr>
                            <m:t>𝑦</m:t>
                          </m:r>
                        </m:e>
                      </m:d>
                      <m:r>
                        <a:rPr lang="en-US" sz="2200" i="1">
                          <a:latin typeface="Cambria Math" panose="02040503050406030204" pitchFamily="18" charset="0"/>
                          <a:cs typeface="Arial" panose="020B0604020202020204" pitchFamily="34" charset="0"/>
                        </a:rPr>
                        <m:t>=</m:t>
                      </m:r>
                      <m:sSub>
                        <m:sSubPr>
                          <m:ctrlPr>
                            <a:rPr lang="en-US" sz="2200" i="1">
                              <a:latin typeface="Cambria Math" panose="02040503050406030204" pitchFamily="18" charset="0"/>
                              <a:cs typeface="Arial" panose="020B0604020202020204" pitchFamily="34" charset="0"/>
                            </a:rPr>
                          </m:ctrlPr>
                        </m:sSubPr>
                        <m:e>
                          <m:acc>
                            <m:accPr>
                              <m:chr m:val="̃"/>
                              <m:ctrlPr>
                                <a:rPr lang="en-US" sz="2200" i="1">
                                  <a:latin typeface="Cambria Math" panose="02040503050406030204" pitchFamily="18" charset="0"/>
                                  <a:cs typeface="Arial" panose="020B0604020202020204" pitchFamily="34" charset="0"/>
                                </a:rPr>
                              </m:ctrlPr>
                            </m:accPr>
                            <m:e>
                              <m:r>
                                <a:rPr lang="en-US" sz="2200" i="1">
                                  <a:latin typeface="Cambria Math" panose="02040503050406030204" pitchFamily="18" charset="0"/>
                                  <a:cs typeface="Arial" panose="020B0604020202020204" pitchFamily="34" charset="0"/>
                                </a:rPr>
                                <m:t>𝑢</m:t>
                              </m:r>
                            </m:e>
                          </m:acc>
                        </m:e>
                        <m:sub>
                          <m:r>
                            <a:rPr lang="en-US" sz="2200" i="1">
                              <a:latin typeface="Cambria Math" panose="02040503050406030204" pitchFamily="18" charset="0"/>
                              <a:cs typeface="Arial" panose="020B0604020202020204" pitchFamily="34" charset="0"/>
                            </a:rPr>
                            <m:t>𝑖</m:t>
                          </m:r>
                        </m:sub>
                      </m:sSub>
                      <m:r>
                        <a:rPr lang="en-US" sz="2200" i="1">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𝑥</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𝑔</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𝑐</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𝑦</m:t>
                      </m:r>
                      <m:r>
                        <a:rPr lang="en-US" sz="2200" b="0" i="1" smtClean="0">
                          <a:latin typeface="Cambria Math" panose="02040503050406030204" pitchFamily="18" charset="0"/>
                          <a:cs typeface="Arial" panose="020B0604020202020204" pitchFamily="34" charset="0"/>
                        </a:rPr>
                        <m:t>))</m:t>
                      </m:r>
                    </m:oMath>
                  </m:oMathPara>
                </a14:m>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How can we test this?</a:t>
                </a:r>
              </a:p>
            </p:txBody>
          </p:sp>
        </mc:Choice>
        <mc:Fallback xmlns="">
          <p:sp>
            <p:nvSpPr>
              <p:cNvPr id="6" name="Content Placeholder 2">
                <a:extLst>
                  <a:ext uri="{FF2B5EF4-FFF2-40B4-BE49-F238E27FC236}">
                    <a16:creationId xmlns:a16="http://schemas.microsoft.com/office/drawing/2014/main" id="{15710CB6-8820-064F-A9DF-139DCBFBFF21}"/>
                  </a:ext>
                </a:extLst>
              </p:cNvPr>
              <p:cNvSpPr>
                <a:spLocks noGrp="1" noRot="1" noChangeAspect="1" noMove="1" noResize="1" noEditPoints="1" noAdjustHandles="1" noChangeArrowheads="1" noChangeShapeType="1" noTextEdit="1"/>
              </p:cNvSpPr>
              <p:nvPr>
                <p:ph idx="1"/>
              </p:nvPr>
            </p:nvSpPr>
            <p:spPr>
              <a:xfrm>
                <a:off x="821704" y="1116717"/>
                <a:ext cx="10722595" cy="5410197"/>
              </a:xfrm>
              <a:blipFill>
                <a:blip r:embed="rId3"/>
                <a:stretch>
                  <a:fillRect l="-592" t="-703"/>
                </a:stretch>
              </a:blipFill>
            </p:spPr>
            <p:txBody>
              <a:bodyPr/>
              <a:lstStyle/>
              <a:p>
                <a:r>
                  <a:rPr lang="en-US">
                    <a:noFill/>
                  </a:rPr>
                  <a:t> </a:t>
                </a:r>
              </a:p>
            </p:txBody>
          </p:sp>
        </mc:Fallback>
      </mc:AlternateContent>
    </p:spTree>
    <p:extLst>
      <p:ext uri="{BB962C8B-B14F-4D97-AF65-F5344CB8AC3E}">
        <p14:creationId xmlns:p14="http://schemas.microsoft.com/office/powerpoint/2010/main" val="34699744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134">
            <a:extLst>
              <a:ext uri="{FF2B5EF4-FFF2-40B4-BE49-F238E27FC236}">
                <a16:creationId xmlns:a16="http://schemas.microsoft.com/office/drawing/2014/main" id="{17399A4C-8301-4B87-A096-D7EAA67C4CA7}"/>
              </a:ext>
            </a:extLst>
          </p:cNvPr>
          <p:cNvSpPr>
            <a:spLocks noChangeArrowheads="1"/>
          </p:cNvSpPr>
          <p:nvPr/>
        </p:nvSpPr>
        <p:spPr bwMode="auto">
          <a:xfrm>
            <a:off x="190521" y="95828"/>
            <a:ext cx="10620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defRPr/>
            </a:pPr>
            <a:r>
              <a:rPr lang="en-US" sz="2400" b="1" dirty="0">
                <a:solidFill>
                  <a:srgbClr val="002060"/>
                </a:solidFill>
                <a:latin typeface="Arial" panose="020B0604020202020204" pitchFamily="34" charset="0"/>
                <a:cs typeface="Arial" panose="020B0604020202020204" pitchFamily="34" charset="0"/>
              </a:rPr>
              <a:t>Quantifying the Tradeoffs of Redistribution through the Tax Schedule</a:t>
            </a:r>
            <a:endParaRPr lang="en-US" sz="2400" dirty="0">
              <a:solidFill>
                <a:srgbClr val="002060"/>
              </a:solidFill>
              <a:latin typeface="Arial" panose="020B0604020202020204" pitchFamily="34" charset="0"/>
              <a:cs typeface="Arial" panose="020B0604020202020204" pitchFamily="34" charset="0"/>
            </a:endParaRPr>
          </a:p>
        </p:txBody>
      </p:sp>
      <p:sp>
        <p:nvSpPr>
          <p:cNvPr id="167" name="Rectangle 100">
            <a:extLst>
              <a:ext uri="{FF2B5EF4-FFF2-40B4-BE49-F238E27FC236}">
                <a16:creationId xmlns:a16="http://schemas.microsoft.com/office/drawing/2014/main" id="{ABA89C1F-7E58-4549-B935-DFB13053DF58}"/>
              </a:ext>
            </a:extLst>
          </p:cNvPr>
          <p:cNvSpPr>
            <a:spLocks noChangeArrowheads="1"/>
          </p:cNvSpPr>
          <p:nvPr/>
        </p:nvSpPr>
        <p:spPr bwMode="auto">
          <a:xfrm>
            <a:off x="6572251" y="4445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74C0EF15-9F24-4165-828C-214FB2E2814F}"/>
              </a:ext>
            </a:extLst>
          </p:cNvPr>
          <p:cNvSpPr>
            <a:spLocks noChangeArrowheads="1"/>
          </p:cNvSpPr>
          <p:nvPr/>
        </p:nvSpPr>
        <p:spPr bwMode="auto">
          <a:xfrm>
            <a:off x="1885951" y="1230312"/>
            <a:ext cx="9555163" cy="4489451"/>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Line 8">
            <a:extLst>
              <a:ext uri="{FF2B5EF4-FFF2-40B4-BE49-F238E27FC236}">
                <a16:creationId xmlns:a16="http://schemas.microsoft.com/office/drawing/2014/main" id="{3B00F4E9-74B7-42DF-8AC1-529F8D60F45D}"/>
              </a:ext>
            </a:extLst>
          </p:cNvPr>
          <p:cNvSpPr>
            <a:spLocks noChangeShapeType="1"/>
          </p:cNvSpPr>
          <p:nvPr/>
        </p:nvSpPr>
        <p:spPr bwMode="auto">
          <a:xfrm>
            <a:off x="1885951" y="5568950"/>
            <a:ext cx="955516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9">
            <a:extLst>
              <a:ext uri="{FF2B5EF4-FFF2-40B4-BE49-F238E27FC236}">
                <a16:creationId xmlns:a16="http://schemas.microsoft.com/office/drawing/2014/main" id="{CEC847E0-EB70-44E9-B7B5-D5124F30C2DC}"/>
              </a:ext>
            </a:extLst>
          </p:cNvPr>
          <p:cNvSpPr>
            <a:spLocks noChangeShapeType="1"/>
          </p:cNvSpPr>
          <p:nvPr/>
        </p:nvSpPr>
        <p:spPr bwMode="auto">
          <a:xfrm>
            <a:off x="1885951" y="4521200"/>
            <a:ext cx="955516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Line 10">
            <a:extLst>
              <a:ext uri="{FF2B5EF4-FFF2-40B4-BE49-F238E27FC236}">
                <a16:creationId xmlns:a16="http://schemas.microsoft.com/office/drawing/2014/main" id="{5C7B2571-6ED2-470C-8574-9E6397F924B0}"/>
              </a:ext>
            </a:extLst>
          </p:cNvPr>
          <p:cNvSpPr>
            <a:spLocks noChangeShapeType="1"/>
          </p:cNvSpPr>
          <p:nvPr/>
        </p:nvSpPr>
        <p:spPr bwMode="auto">
          <a:xfrm>
            <a:off x="1885951" y="3475038"/>
            <a:ext cx="955516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Line 11">
            <a:extLst>
              <a:ext uri="{FF2B5EF4-FFF2-40B4-BE49-F238E27FC236}">
                <a16:creationId xmlns:a16="http://schemas.microsoft.com/office/drawing/2014/main" id="{67EBD525-11FC-49B4-BF89-60A122741F5F}"/>
              </a:ext>
            </a:extLst>
          </p:cNvPr>
          <p:cNvSpPr>
            <a:spLocks noChangeShapeType="1"/>
          </p:cNvSpPr>
          <p:nvPr/>
        </p:nvSpPr>
        <p:spPr bwMode="auto">
          <a:xfrm>
            <a:off x="1885951" y="2427287"/>
            <a:ext cx="955516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Line 12">
            <a:extLst>
              <a:ext uri="{FF2B5EF4-FFF2-40B4-BE49-F238E27FC236}">
                <a16:creationId xmlns:a16="http://schemas.microsoft.com/office/drawing/2014/main" id="{9E00FCB2-0E56-41D1-B659-98C88E35D1DE}"/>
              </a:ext>
            </a:extLst>
          </p:cNvPr>
          <p:cNvSpPr>
            <a:spLocks noChangeShapeType="1"/>
          </p:cNvSpPr>
          <p:nvPr/>
        </p:nvSpPr>
        <p:spPr bwMode="auto">
          <a:xfrm>
            <a:off x="1885951" y="1381125"/>
            <a:ext cx="955516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Line 13">
            <a:extLst>
              <a:ext uri="{FF2B5EF4-FFF2-40B4-BE49-F238E27FC236}">
                <a16:creationId xmlns:a16="http://schemas.microsoft.com/office/drawing/2014/main" id="{3A903243-78B0-4440-89E4-26BC01ACA1E8}"/>
              </a:ext>
            </a:extLst>
          </p:cNvPr>
          <p:cNvSpPr>
            <a:spLocks noChangeShapeType="1"/>
          </p:cNvSpPr>
          <p:nvPr/>
        </p:nvSpPr>
        <p:spPr bwMode="auto">
          <a:xfrm>
            <a:off x="1885951" y="1381125"/>
            <a:ext cx="9555163" cy="0"/>
          </a:xfrm>
          <a:prstGeom prst="line">
            <a:avLst/>
          </a:prstGeom>
          <a:noFill/>
          <a:ln w="9525">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Line 14">
            <a:extLst>
              <a:ext uri="{FF2B5EF4-FFF2-40B4-BE49-F238E27FC236}">
                <a16:creationId xmlns:a16="http://schemas.microsoft.com/office/drawing/2014/main" id="{FA559E03-8165-42BE-916B-17567453F7F4}"/>
              </a:ext>
            </a:extLst>
          </p:cNvPr>
          <p:cNvSpPr>
            <a:spLocks noChangeShapeType="1"/>
          </p:cNvSpPr>
          <p:nvPr/>
        </p:nvSpPr>
        <p:spPr bwMode="auto">
          <a:xfrm flipV="1">
            <a:off x="3951288" y="4119563"/>
            <a:ext cx="0" cy="671513"/>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Line 15">
            <a:extLst>
              <a:ext uri="{FF2B5EF4-FFF2-40B4-BE49-F238E27FC236}">
                <a16:creationId xmlns:a16="http://schemas.microsoft.com/office/drawing/2014/main" id="{695D90D5-C9E1-4A62-A039-AC4903C0C063}"/>
              </a:ext>
            </a:extLst>
          </p:cNvPr>
          <p:cNvSpPr>
            <a:spLocks noChangeShapeType="1"/>
          </p:cNvSpPr>
          <p:nvPr/>
        </p:nvSpPr>
        <p:spPr bwMode="auto">
          <a:xfrm>
            <a:off x="3933826" y="4119563"/>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Line 16">
            <a:extLst>
              <a:ext uri="{FF2B5EF4-FFF2-40B4-BE49-F238E27FC236}">
                <a16:creationId xmlns:a16="http://schemas.microsoft.com/office/drawing/2014/main" id="{22FBB06F-1901-4384-9051-BF3C4BE501A2}"/>
              </a:ext>
            </a:extLst>
          </p:cNvPr>
          <p:cNvSpPr>
            <a:spLocks noChangeShapeType="1"/>
          </p:cNvSpPr>
          <p:nvPr/>
        </p:nvSpPr>
        <p:spPr bwMode="auto">
          <a:xfrm>
            <a:off x="3933826" y="4791075"/>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Line 17">
            <a:extLst>
              <a:ext uri="{FF2B5EF4-FFF2-40B4-BE49-F238E27FC236}">
                <a16:creationId xmlns:a16="http://schemas.microsoft.com/office/drawing/2014/main" id="{C070CCFB-0121-4B4F-9F0F-B5518E1E302C}"/>
              </a:ext>
            </a:extLst>
          </p:cNvPr>
          <p:cNvSpPr>
            <a:spLocks noChangeShapeType="1"/>
          </p:cNvSpPr>
          <p:nvPr/>
        </p:nvSpPr>
        <p:spPr bwMode="auto">
          <a:xfrm flipV="1">
            <a:off x="4587876" y="2427287"/>
            <a:ext cx="0" cy="3141663"/>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Line 18">
            <a:extLst>
              <a:ext uri="{FF2B5EF4-FFF2-40B4-BE49-F238E27FC236}">
                <a16:creationId xmlns:a16="http://schemas.microsoft.com/office/drawing/2014/main" id="{F9420FDC-C129-4D30-8E90-1CDFE9A7C951}"/>
              </a:ext>
            </a:extLst>
          </p:cNvPr>
          <p:cNvSpPr>
            <a:spLocks noChangeShapeType="1"/>
          </p:cNvSpPr>
          <p:nvPr/>
        </p:nvSpPr>
        <p:spPr bwMode="auto">
          <a:xfrm>
            <a:off x="4573588" y="2427287"/>
            <a:ext cx="31750"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Line 19">
            <a:extLst>
              <a:ext uri="{FF2B5EF4-FFF2-40B4-BE49-F238E27FC236}">
                <a16:creationId xmlns:a16="http://schemas.microsoft.com/office/drawing/2014/main" id="{43A5FC2E-F4B7-427F-B6C0-2FBFF67B6DEE}"/>
              </a:ext>
            </a:extLst>
          </p:cNvPr>
          <p:cNvSpPr>
            <a:spLocks noChangeShapeType="1"/>
          </p:cNvSpPr>
          <p:nvPr/>
        </p:nvSpPr>
        <p:spPr bwMode="auto">
          <a:xfrm>
            <a:off x="4573588" y="5568950"/>
            <a:ext cx="31750"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Line 20">
            <a:extLst>
              <a:ext uri="{FF2B5EF4-FFF2-40B4-BE49-F238E27FC236}">
                <a16:creationId xmlns:a16="http://schemas.microsoft.com/office/drawing/2014/main" id="{FC70AE17-1EC0-425E-905E-70AE4780F04E}"/>
              </a:ext>
            </a:extLst>
          </p:cNvPr>
          <p:cNvSpPr>
            <a:spLocks noChangeShapeType="1"/>
          </p:cNvSpPr>
          <p:nvPr/>
        </p:nvSpPr>
        <p:spPr bwMode="auto">
          <a:xfrm flipV="1">
            <a:off x="6361113" y="4718050"/>
            <a:ext cx="0" cy="37465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Line 21">
            <a:extLst>
              <a:ext uri="{FF2B5EF4-FFF2-40B4-BE49-F238E27FC236}">
                <a16:creationId xmlns:a16="http://schemas.microsoft.com/office/drawing/2014/main" id="{0CDE8634-132B-4AD7-AF6B-01B50EB00DDD}"/>
              </a:ext>
            </a:extLst>
          </p:cNvPr>
          <p:cNvSpPr>
            <a:spLocks noChangeShapeType="1"/>
          </p:cNvSpPr>
          <p:nvPr/>
        </p:nvSpPr>
        <p:spPr bwMode="auto">
          <a:xfrm>
            <a:off x="6346826" y="4718050"/>
            <a:ext cx="33338"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Line 22">
            <a:extLst>
              <a:ext uri="{FF2B5EF4-FFF2-40B4-BE49-F238E27FC236}">
                <a16:creationId xmlns:a16="http://schemas.microsoft.com/office/drawing/2014/main" id="{CBCDE12E-3655-4A06-B586-B4C08B507DA2}"/>
              </a:ext>
            </a:extLst>
          </p:cNvPr>
          <p:cNvSpPr>
            <a:spLocks noChangeShapeType="1"/>
          </p:cNvSpPr>
          <p:nvPr/>
        </p:nvSpPr>
        <p:spPr bwMode="auto">
          <a:xfrm>
            <a:off x="6346826" y="5092700"/>
            <a:ext cx="33338"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Line 23">
            <a:extLst>
              <a:ext uri="{FF2B5EF4-FFF2-40B4-BE49-F238E27FC236}">
                <a16:creationId xmlns:a16="http://schemas.microsoft.com/office/drawing/2014/main" id="{D4C0B2E0-5A84-4986-BAEB-AB26A4E8D012}"/>
              </a:ext>
            </a:extLst>
          </p:cNvPr>
          <p:cNvSpPr>
            <a:spLocks noChangeShapeType="1"/>
          </p:cNvSpPr>
          <p:nvPr/>
        </p:nvSpPr>
        <p:spPr bwMode="auto">
          <a:xfrm flipV="1">
            <a:off x="6516688" y="3721100"/>
            <a:ext cx="0" cy="695325"/>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Line 24">
            <a:extLst>
              <a:ext uri="{FF2B5EF4-FFF2-40B4-BE49-F238E27FC236}">
                <a16:creationId xmlns:a16="http://schemas.microsoft.com/office/drawing/2014/main" id="{92709236-51CB-47B2-873E-470901880F24}"/>
              </a:ext>
            </a:extLst>
          </p:cNvPr>
          <p:cNvSpPr>
            <a:spLocks noChangeShapeType="1"/>
          </p:cNvSpPr>
          <p:nvPr/>
        </p:nvSpPr>
        <p:spPr bwMode="auto">
          <a:xfrm>
            <a:off x="6497638" y="3721100"/>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Line 25">
            <a:extLst>
              <a:ext uri="{FF2B5EF4-FFF2-40B4-BE49-F238E27FC236}">
                <a16:creationId xmlns:a16="http://schemas.microsoft.com/office/drawing/2014/main" id="{AB48C408-EF9F-48F4-AD63-482B3C30232F}"/>
              </a:ext>
            </a:extLst>
          </p:cNvPr>
          <p:cNvSpPr>
            <a:spLocks noChangeShapeType="1"/>
          </p:cNvSpPr>
          <p:nvPr/>
        </p:nvSpPr>
        <p:spPr bwMode="auto">
          <a:xfrm>
            <a:off x="6497638" y="4416425"/>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Line 26">
            <a:extLst>
              <a:ext uri="{FF2B5EF4-FFF2-40B4-BE49-F238E27FC236}">
                <a16:creationId xmlns:a16="http://schemas.microsoft.com/office/drawing/2014/main" id="{43F8B6F5-C6C7-4D1F-AF61-D34554D76660}"/>
              </a:ext>
            </a:extLst>
          </p:cNvPr>
          <p:cNvSpPr>
            <a:spLocks noChangeShapeType="1"/>
          </p:cNvSpPr>
          <p:nvPr/>
        </p:nvSpPr>
        <p:spPr bwMode="auto">
          <a:xfrm flipV="1">
            <a:off x="7134226" y="4073525"/>
            <a:ext cx="0" cy="822325"/>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Line 27">
            <a:extLst>
              <a:ext uri="{FF2B5EF4-FFF2-40B4-BE49-F238E27FC236}">
                <a16:creationId xmlns:a16="http://schemas.microsoft.com/office/drawing/2014/main" id="{BF12E31B-4570-48D2-A351-41790475BAA5}"/>
              </a:ext>
            </a:extLst>
          </p:cNvPr>
          <p:cNvSpPr>
            <a:spLocks noChangeShapeType="1"/>
          </p:cNvSpPr>
          <p:nvPr/>
        </p:nvSpPr>
        <p:spPr bwMode="auto">
          <a:xfrm>
            <a:off x="7115176" y="4073525"/>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Line 28">
            <a:extLst>
              <a:ext uri="{FF2B5EF4-FFF2-40B4-BE49-F238E27FC236}">
                <a16:creationId xmlns:a16="http://schemas.microsoft.com/office/drawing/2014/main" id="{7F5DD870-A16E-4596-988C-2405E56E50F0}"/>
              </a:ext>
            </a:extLst>
          </p:cNvPr>
          <p:cNvSpPr>
            <a:spLocks noChangeShapeType="1"/>
          </p:cNvSpPr>
          <p:nvPr/>
        </p:nvSpPr>
        <p:spPr bwMode="auto">
          <a:xfrm>
            <a:off x="7115176" y="4895850"/>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9">
            <a:extLst>
              <a:ext uri="{FF2B5EF4-FFF2-40B4-BE49-F238E27FC236}">
                <a16:creationId xmlns:a16="http://schemas.microsoft.com/office/drawing/2014/main" id="{1112BB26-DDB4-46C4-BE46-9A5E06DD66F4}"/>
              </a:ext>
            </a:extLst>
          </p:cNvPr>
          <p:cNvSpPr>
            <a:spLocks noChangeShapeType="1"/>
          </p:cNvSpPr>
          <p:nvPr/>
        </p:nvSpPr>
        <p:spPr bwMode="auto">
          <a:xfrm flipV="1">
            <a:off x="8432801" y="4608513"/>
            <a:ext cx="0" cy="136525"/>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30">
            <a:extLst>
              <a:ext uri="{FF2B5EF4-FFF2-40B4-BE49-F238E27FC236}">
                <a16:creationId xmlns:a16="http://schemas.microsoft.com/office/drawing/2014/main" id="{438FA671-488D-4A6E-9AB3-6342545FBC2B}"/>
              </a:ext>
            </a:extLst>
          </p:cNvPr>
          <p:cNvSpPr>
            <a:spLocks noChangeShapeType="1"/>
          </p:cNvSpPr>
          <p:nvPr/>
        </p:nvSpPr>
        <p:spPr bwMode="auto">
          <a:xfrm>
            <a:off x="8418513" y="4608513"/>
            <a:ext cx="31750"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1">
            <a:extLst>
              <a:ext uri="{FF2B5EF4-FFF2-40B4-BE49-F238E27FC236}">
                <a16:creationId xmlns:a16="http://schemas.microsoft.com/office/drawing/2014/main" id="{80756DC7-BA78-456D-8376-4CE8BFDC0BE3}"/>
              </a:ext>
            </a:extLst>
          </p:cNvPr>
          <p:cNvSpPr>
            <a:spLocks noChangeShapeType="1"/>
          </p:cNvSpPr>
          <p:nvPr/>
        </p:nvSpPr>
        <p:spPr bwMode="auto">
          <a:xfrm>
            <a:off x="8418513" y="4745038"/>
            <a:ext cx="31750"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2">
            <a:extLst>
              <a:ext uri="{FF2B5EF4-FFF2-40B4-BE49-F238E27FC236}">
                <a16:creationId xmlns:a16="http://schemas.microsoft.com/office/drawing/2014/main" id="{32EF3190-768E-4B3E-86B6-FF655B7C507D}"/>
              </a:ext>
            </a:extLst>
          </p:cNvPr>
          <p:cNvSpPr>
            <a:spLocks noChangeShapeType="1"/>
          </p:cNvSpPr>
          <p:nvPr/>
        </p:nvSpPr>
        <p:spPr bwMode="auto">
          <a:xfrm flipV="1">
            <a:off x="8980488" y="4525963"/>
            <a:ext cx="0" cy="357188"/>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33">
            <a:extLst>
              <a:ext uri="{FF2B5EF4-FFF2-40B4-BE49-F238E27FC236}">
                <a16:creationId xmlns:a16="http://schemas.microsoft.com/office/drawing/2014/main" id="{E5441F02-6724-4716-AB53-72ED3FDF82C8}"/>
              </a:ext>
            </a:extLst>
          </p:cNvPr>
          <p:cNvSpPr>
            <a:spLocks noChangeShapeType="1"/>
          </p:cNvSpPr>
          <p:nvPr/>
        </p:nvSpPr>
        <p:spPr bwMode="auto">
          <a:xfrm>
            <a:off x="8963026" y="4525963"/>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34">
            <a:extLst>
              <a:ext uri="{FF2B5EF4-FFF2-40B4-BE49-F238E27FC236}">
                <a16:creationId xmlns:a16="http://schemas.microsoft.com/office/drawing/2014/main" id="{BABBDF00-A70C-40D3-BF5E-BD9123439F21}"/>
              </a:ext>
            </a:extLst>
          </p:cNvPr>
          <p:cNvSpPr>
            <a:spLocks noChangeShapeType="1"/>
          </p:cNvSpPr>
          <p:nvPr/>
        </p:nvSpPr>
        <p:spPr bwMode="auto">
          <a:xfrm>
            <a:off x="8963026" y="4883150"/>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35">
            <a:extLst>
              <a:ext uri="{FF2B5EF4-FFF2-40B4-BE49-F238E27FC236}">
                <a16:creationId xmlns:a16="http://schemas.microsoft.com/office/drawing/2014/main" id="{8C8AFE50-3A7B-4F99-B382-B2664CA82A86}"/>
              </a:ext>
            </a:extLst>
          </p:cNvPr>
          <p:cNvSpPr>
            <a:spLocks noChangeShapeType="1"/>
          </p:cNvSpPr>
          <p:nvPr/>
        </p:nvSpPr>
        <p:spPr bwMode="auto">
          <a:xfrm flipV="1">
            <a:off x="11056938" y="2582862"/>
            <a:ext cx="0" cy="220345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36">
            <a:extLst>
              <a:ext uri="{FF2B5EF4-FFF2-40B4-BE49-F238E27FC236}">
                <a16:creationId xmlns:a16="http://schemas.microsoft.com/office/drawing/2014/main" id="{26B8837C-B767-4476-BF11-7E40FA7A97F9}"/>
              </a:ext>
            </a:extLst>
          </p:cNvPr>
          <p:cNvSpPr>
            <a:spLocks noChangeShapeType="1"/>
          </p:cNvSpPr>
          <p:nvPr/>
        </p:nvSpPr>
        <p:spPr bwMode="auto">
          <a:xfrm>
            <a:off x="11037888" y="2582862"/>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37">
            <a:extLst>
              <a:ext uri="{FF2B5EF4-FFF2-40B4-BE49-F238E27FC236}">
                <a16:creationId xmlns:a16="http://schemas.microsoft.com/office/drawing/2014/main" id="{36435C09-63BB-4679-9DBD-512A6D3F40BD}"/>
              </a:ext>
            </a:extLst>
          </p:cNvPr>
          <p:cNvSpPr>
            <a:spLocks noChangeShapeType="1"/>
          </p:cNvSpPr>
          <p:nvPr/>
        </p:nvSpPr>
        <p:spPr bwMode="auto">
          <a:xfrm>
            <a:off x="11037888" y="4786313"/>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38">
            <a:extLst>
              <a:ext uri="{FF2B5EF4-FFF2-40B4-BE49-F238E27FC236}">
                <a16:creationId xmlns:a16="http://schemas.microsoft.com/office/drawing/2014/main" id="{A7795F1E-4688-4E6E-9CD9-B6A7D8EDCB7A}"/>
              </a:ext>
            </a:extLst>
          </p:cNvPr>
          <p:cNvSpPr>
            <a:spLocks noChangeShapeType="1"/>
          </p:cNvSpPr>
          <p:nvPr/>
        </p:nvSpPr>
        <p:spPr bwMode="auto">
          <a:xfrm flipV="1">
            <a:off x="11129963" y="2427287"/>
            <a:ext cx="0" cy="2263775"/>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39">
            <a:extLst>
              <a:ext uri="{FF2B5EF4-FFF2-40B4-BE49-F238E27FC236}">
                <a16:creationId xmlns:a16="http://schemas.microsoft.com/office/drawing/2014/main" id="{76F034A2-571B-49F6-815F-A610739037F3}"/>
              </a:ext>
            </a:extLst>
          </p:cNvPr>
          <p:cNvSpPr>
            <a:spLocks noChangeShapeType="1"/>
          </p:cNvSpPr>
          <p:nvPr/>
        </p:nvSpPr>
        <p:spPr bwMode="auto">
          <a:xfrm>
            <a:off x="11110913" y="2427287"/>
            <a:ext cx="33338"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0">
            <a:extLst>
              <a:ext uri="{FF2B5EF4-FFF2-40B4-BE49-F238E27FC236}">
                <a16:creationId xmlns:a16="http://schemas.microsoft.com/office/drawing/2014/main" id="{5D406F90-C002-4819-806E-6465744FC830}"/>
              </a:ext>
            </a:extLst>
          </p:cNvPr>
          <p:cNvSpPr>
            <a:spLocks noChangeShapeType="1"/>
          </p:cNvSpPr>
          <p:nvPr/>
        </p:nvSpPr>
        <p:spPr bwMode="auto">
          <a:xfrm>
            <a:off x="11110913" y="4691063"/>
            <a:ext cx="33338"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1">
            <a:extLst>
              <a:ext uri="{FF2B5EF4-FFF2-40B4-BE49-F238E27FC236}">
                <a16:creationId xmlns:a16="http://schemas.microsoft.com/office/drawing/2014/main" id="{F16DDC26-820B-42B0-9F09-84A655B1F27E}"/>
              </a:ext>
            </a:extLst>
          </p:cNvPr>
          <p:cNvSpPr>
            <a:spLocks noChangeShapeType="1"/>
          </p:cNvSpPr>
          <p:nvPr/>
        </p:nvSpPr>
        <p:spPr bwMode="auto">
          <a:xfrm flipV="1">
            <a:off x="11147426" y="1381125"/>
            <a:ext cx="0" cy="3254375"/>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2">
            <a:extLst>
              <a:ext uri="{FF2B5EF4-FFF2-40B4-BE49-F238E27FC236}">
                <a16:creationId xmlns:a16="http://schemas.microsoft.com/office/drawing/2014/main" id="{E98EB947-072A-499E-AA6F-B6DDB89F88E4}"/>
              </a:ext>
            </a:extLst>
          </p:cNvPr>
          <p:cNvSpPr>
            <a:spLocks noChangeShapeType="1"/>
          </p:cNvSpPr>
          <p:nvPr/>
        </p:nvSpPr>
        <p:spPr bwMode="auto">
          <a:xfrm>
            <a:off x="11129963" y="1381125"/>
            <a:ext cx="31750"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3">
            <a:extLst>
              <a:ext uri="{FF2B5EF4-FFF2-40B4-BE49-F238E27FC236}">
                <a16:creationId xmlns:a16="http://schemas.microsoft.com/office/drawing/2014/main" id="{10A7E08A-6559-4A8F-B11F-C7FD7205F79C}"/>
              </a:ext>
            </a:extLst>
          </p:cNvPr>
          <p:cNvSpPr>
            <a:spLocks noChangeShapeType="1"/>
          </p:cNvSpPr>
          <p:nvPr/>
        </p:nvSpPr>
        <p:spPr bwMode="auto">
          <a:xfrm>
            <a:off x="11129963" y="4635500"/>
            <a:ext cx="31750"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44">
            <a:extLst>
              <a:ext uri="{FF2B5EF4-FFF2-40B4-BE49-F238E27FC236}">
                <a16:creationId xmlns:a16="http://schemas.microsoft.com/office/drawing/2014/main" id="{D6B403DA-A460-43BB-8EA3-EB97B1F0BBBA}"/>
              </a:ext>
            </a:extLst>
          </p:cNvPr>
          <p:cNvSpPr>
            <a:spLocks noChangeShapeType="1"/>
          </p:cNvSpPr>
          <p:nvPr/>
        </p:nvSpPr>
        <p:spPr bwMode="auto">
          <a:xfrm flipV="1">
            <a:off x="11271251" y="2427287"/>
            <a:ext cx="0" cy="1692275"/>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45">
            <a:extLst>
              <a:ext uri="{FF2B5EF4-FFF2-40B4-BE49-F238E27FC236}">
                <a16:creationId xmlns:a16="http://schemas.microsoft.com/office/drawing/2014/main" id="{574D580A-B79B-4EAC-9897-C752EA2D27FB}"/>
              </a:ext>
            </a:extLst>
          </p:cNvPr>
          <p:cNvSpPr>
            <a:spLocks noChangeShapeType="1"/>
          </p:cNvSpPr>
          <p:nvPr/>
        </p:nvSpPr>
        <p:spPr bwMode="auto">
          <a:xfrm>
            <a:off x="11253788" y="2427287"/>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46">
            <a:extLst>
              <a:ext uri="{FF2B5EF4-FFF2-40B4-BE49-F238E27FC236}">
                <a16:creationId xmlns:a16="http://schemas.microsoft.com/office/drawing/2014/main" id="{020FB5BB-51FE-44AD-98F7-94B995342604}"/>
              </a:ext>
            </a:extLst>
          </p:cNvPr>
          <p:cNvSpPr>
            <a:spLocks noChangeShapeType="1"/>
          </p:cNvSpPr>
          <p:nvPr/>
        </p:nvSpPr>
        <p:spPr bwMode="auto">
          <a:xfrm>
            <a:off x="11253788" y="4119563"/>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47">
            <a:extLst>
              <a:ext uri="{FF2B5EF4-FFF2-40B4-BE49-F238E27FC236}">
                <a16:creationId xmlns:a16="http://schemas.microsoft.com/office/drawing/2014/main" id="{D73922CC-54E7-48C9-A7A8-441E694E2ED3}"/>
              </a:ext>
            </a:extLst>
          </p:cNvPr>
          <p:cNvSpPr>
            <a:spLocks noChangeShapeType="1"/>
          </p:cNvSpPr>
          <p:nvPr/>
        </p:nvSpPr>
        <p:spPr bwMode="auto">
          <a:xfrm flipV="1">
            <a:off x="11290301" y="1381125"/>
            <a:ext cx="0" cy="1046163"/>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48">
            <a:extLst>
              <a:ext uri="{FF2B5EF4-FFF2-40B4-BE49-F238E27FC236}">
                <a16:creationId xmlns:a16="http://schemas.microsoft.com/office/drawing/2014/main" id="{4AEAD5DF-8EF5-4ACE-A56A-808815D4C850}"/>
              </a:ext>
            </a:extLst>
          </p:cNvPr>
          <p:cNvSpPr>
            <a:spLocks noChangeShapeType="1"/>
          </p:cNvSpPr>
          <p:nvPr/>
        </p:nvSpPr>
        <p:spPr bwMode="auto">
          <a:xfrm>
            <a:off x="11271251" y="1381125"/>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49">
            <a:extLst>
              <a:ext uri="{FF2B5EF4-FFF2-40B4-BE49-F238E27FC236}">
                <a16:creationId xmlns:a16="http://schemas.microsoft.com/office/drawing/2014/main" id="{AC17FAAC-A23C-47E1-8EE7-545E24D4816C}"/>
              </a:ext>
            </a:extLst>
          </p:cNvPr>
          <p:cNvSpPr>
            <a:spLocks noChangeShapeType="1"/>
          </p:cNvSpPr>
          <p:nvPr/>
        </p:nvSpPr>
        <p:spPr bwMode="auto">
          <a:xfrm>
            <a:off x="11271251" y="2427287"/>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Oval 50">
            <a:extLst>
              <a:ext uri="{FF2B5EF4-FFF2-40B4-BE49-F238E27FC236}">
                <a16:creationId xmlns:a16="http://schemas.microsoft.com/office/drawing/2014/main" id="{C9E5BBC5-1024-4D78-8B39-993D61E99B84}"/>
              </a:ext>
            </a:extLst>
          </p:cNvPr>
          <p:cNvSpPr>
            <a:spLocks noChangeArrowheads="1"/>
          </p:cNvSpPr>
          <p:nvPr/>
        </p:nvSpPr>
        <p:spPr bwMode="auto">
          <a:xfrm>
            <a:off x="3910013" y="4484688"/>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51">
            <a:extLst>
              <a:ext uri="{FF2B5EF4-FFF2-40B4-BE49-F238E27FC236}">
                <a16:creationId xmlns:a16="http://schemas.microsoft.com/office/drawing/2014/main" id="{0BF4F600-3657-4821-AAB9-3C9E8C526643}"/>
              </a:ext>
            </a:extLst>
          </p:cNvPr>
          <p:cNvSpPr>
            <a:spLocks noChangeArrowheads="1"/>
          </p:cNvSpPr>
          <p:nvPr/>
        </p:nvSpPr>
        <p:spPr bwMode="auto">
          <a:xfrm>
            <a:off x="2922588" y="4430713"/>
            <a:ext cx="106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Paycheck+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Oval 52">
            <a:extLst>
              <a:ext uri="{FF2B5EF4-FFF2-40B4-BE49-F238E27FC236}">
                <a16:creationId xmlns:a16="http://schemas.microsoft.com/office/drawing/2014/main" id="{1CDC5F82-B24B-4FED-936F-FD4B9C30A980}"/>
              </a:ext>
            </a:extLst>
          </p:cNvPr>
          <p:cNvSpPr>
            <a:spLocks noChangeArrowheads="1"/>
          </p:cNvSpPr>
          <p:nvPr/>
        </p:nvSpPr>
        <p:spPr bwMode="auto">
          <a:xfrm>
            <a:off x="4546601" y="5527675"/>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53">
            <a:extLst>
              <a:ext uri="{FF2B5EF4-FFF2-40B4-BE49-F238E27FC236}">
                <a16:creationId xmlns:a16="http://schemas.microsoft.com/office/drawing/2014/main" id="{1C52C235-34EE-42CA-92CC-9007D91C1F8E}"/>
              </a:ext>
            </a:extLst>
          </p:cNvPr>
          <p:cNvSpPr>
            <a:spLocks noChangeArrowheads="1"/>
          </p:cNvSpPr>
          <p:nvPr/>
        </p:nvSpPr>
        <p:spPr bwMode="auto">
          <a:xfrm>
            <a:off x="3467101" y="5467350"/>
            <a:ext cx="1162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Neg Inc Tax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Oval 54">
            <a:extLst>
              <a:ext uri="{FF2B5EF4-FFF2-40B4-BE49-F238E27FC236}">
                <a16:creationId xmlns:a16="http://schemas.microsoft.com/office/drawing/2014/main" id="{AF841BB6-38E4-41B8-963C-10B6A460BAC2}"/>
              </a:ext>
            </a:extLst>
          </p:cNvPr>
          <p:cNvSpPr>
            <a:spLocks noChangeArrowheads="1"/>
          </p:cNvSpPr>
          <p:nvPr/>
        </p:nvSpPr>
        <p:spPr bwMode="auto">
          <a:xfrm>
            <a:off x="6319838" y="4868863"/>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Rectangle 55">
            <a:extLst>
              <a:ext uri="{FF2B5EF4-FFF2-40B4-BE49-F238E27FC236}">
                <a16:creationId xmlns:a16="http://schemas.microsoft.com/office/drawing/2014/main" id="{D532C8C8-6F60-447E-A3ED-6FD455F079EC}"/>
              </a:ext>
            </a:extLst>
          </p:cNvPr>
          <p:cNvSpPr>
            <a:spLocks noChangeArrowheads="1"/>
          </p:cNvSpPr>
          <p:nvPr/>
        </p:nvSpPr>
        <p:spPr bwMode="auto">
          <a:xfrm>
            <a:off x="4735247" y="4786312"/>
            <a:ext cx="1746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AFDC Term Limits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3" name="Oval 56">
            <a:extLst>
              <a:ext uri="{FF2B5EF4-FFF2-40B4-BE49-F238E27FC236}">
                <a16:creationId xmlns:a16="http://schemas.microsoft.com/office/drawing/2014/main" id="{3B882B58-DE39-405A-8FB4-575B73E52197}"/>
              </a:ext>
            </a:extLst>
          </p:cNvPr>
          <p:cNvSpPr>
            <a:spLocks noChangeArrowheads="1"/>
          </p:cNvSpPr>
          <p:nvPr/>
        </p:nvSpPr>
        <p:spPr bwMode="auto">
          <a:xfrm>
            <a:off x="6475413" y="4068763"/>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57">
            <a:extLst>
              <a:ext uri="{FF2B5EF4-FFF2-40B4-BE49-F238E27FC236}">
                <a16:creationId xmlns:a16="http://schemas.microsoft.com/office/drawing/2014/main" id="{8E16A519-DF0A-48B6-B1C6-CCCEEC433D06}"/>
              </a:ext>
            </a:extLst>
          </p:cNvPr>
          <p:cNvSpPr>
            <a:spLocks noChangeArrowheads="1"/>
          </p:cNvSpPr>
          <p:nvPr/>
        </p:nvSpPr>
        <p:spPr bwMode="auto">
          <a:xfrm>
            <a:off x="5514976" y="4010025"/>
            <a:ext cx="10334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EITC 1986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Oval 58">
            <a:extLst>
              <a:ext uri="{FF2B5EF4-FFF2-40B4-BE49-F238E27FC236}">
                <a16:creationId xmlns:a16="http://schemas.microsoft.com/office/drawing/2014/main" id="{69B50886-2613-4D6E-BF92-02CD390ACB88}"/>
              </a:ext>
            </a:extLst>
          </p:cNvPr>
          <p:cNvSpPr>
            <a:spLocks noChangeArrowheads="1"/>
          </p:cNvSpPr>
          <p:nvPr/>
        </p:nvSpPr>
        <p:spPr bwMode="auto">
          <a:xfrm>
            <a:off x="7092951" y="4229100"/>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59">
            <a:extLst>
              <a:ext uri="{FF2B5EF4-FFF2-40B4-BE49-F238E27FC236}">
                <a16:creationId xmlns:a16="http://schemas.microsoft.com/office/drawing/2014/main" id="{11770561-6D6E-4ED4-9AF2-F5EAD2495608}"/>
              </a:ext>
            </a:extLst>
          </p:cNvPr>
          <p:cNvSpPr>
            <a:spLocks noChangeArrowheads="1"/>
          </p:cNvSpPr>
          <p:nvPr/>
        </p:nvSpPr>
        <p:spPr bwMode="auto">
          <a:xfrm>
            <a:off x="7234239" y="4156870"/>
            <a:ext cx="10334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EITC 1993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7" name="Oval 60">
            <a:extLst>
              <a:ext uri="{FF2B5EF4-FFF2-40B4-BE49-F238E27FC236}">
                <a16:creationId xmlns:a16="http://schemas.microsoft.com/office/drawing/2014/main" id="{4A06FA91-05A1-4C52-A429-AB2E84942BBF}"/>
              </a:ext>
            </a:extLst>
          </p:cNvPr>
          <p:cNvSpPr>
            <a:spLocks noChangeArrowheads="1"/>
          </p:cNvSpPr>
          <p:nvPr/>
        </p:nvSpPr>
        <p:spPr bwMode="auto">
          <a:xfrm>
            <a:off x="8391526" y="4645025"/>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61">
            <a:extLst>
              <a:ext uri="{FF2B5EF4-FFF2-40B4-BE49-F238E27FC236}">
                <a16:creationId xmlns:a16="http://schemas.microsoft.com/office/drawing/2014/main" id="{BA54D66C-8274-4542-8E91-FB91FC455B8B}"/>
              </a:ext>
            </a:extLst>
          </p:cNvPr>
          <p:cNvSpPr>
            <a:spLocks noChangeArrowheads="1"/>
          </p:cNvSpPr>
          <p:nvPr/>
        </p:nvSpPr>
        <p:spPr bwMode="auto">
          <a:xfrm>
            <a:off x="7403874" y="4512804"/>
            <a:ext cx="10747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Alaska UBI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9" name="Oval 62">
            <a:extLst>
              <a:ext uri="{FF2B5EF4-FFF2-40B4-BE49-F238E27FC236}">
                <a16:creationId xmlns:a16="http://schemas.microsoft.com/office/drawing/2014/main" id="{751BF620-E8ED-4C21-B2CF-D7125DF0947B}"/>
              </a:ext>
            </a:extLst>
          </p:cNvPr>
          <p:cNvSpPr>
            <a:spLocks noChangeArrowheads="1"/>
          </p:cNvSpPr>
          <p:nvPr/>
        </p:nvSpPr>
        <p:spPr bwMode="auto">
          <a:xfrm>
            <a:off x="8939213" y="4667250"/>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63">
            <a:extLst>
              <a:ext uri="{FF2B5EF4-FFF2-40B4-BE49-F238E27FC236}">
                <a16:creationId xmlns:a16="http://schemas.microsoft.com/office/drawing/2014/main" id="{0935A078-3D55-47F1-B511-A93953F8BECD}"/>
              </a:ext>
            </a:extLst>
          </p:cNvPr>
          <p:cNvSpPr>
            <a:spLocks noChangeArrowheads="1"/>
          </p:cNvSpPr>
          <p:nvPr/>
        </p:nvSpPr>
        <p:spPr bwMode="auto">
          <a:xfrm>
            <a:off x="9078994" y="4567238"/>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AFDC Generosity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1" name="Oval 64">
            <a:extLst>
              <a:ext uri="{FF2B5EF4-FFF2-40B4-BE49-F238E27FC236}">
                <a16:creationId xmlns:a16="http://schemas.microsoft.com/office/drawing/2014/main" id="{91975487-65AA-4853-B2FA-CA3A1F7FBBF3}"/>
              </a:ext>
            </a:extLst>
          </p:cNvPr>
          <p:cNvSpPr>
            <a:spLocks noChangeArrowheads="1"/>
          </p:cNvSpPr>
          <p:nvPr/>
        </p:nvSpPr>
        <p:spPr bwMode="auto">
          <a:xfrm>
            <a:off x="11015663" y="4151313"/>
            <a:ext cx="82550" cy="82550"/>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65">
            <a:extLst>
              <a:ext uri="{FF2B5EF4-FFF2-40B4-BE49-F238E27FC236}">
                <a16:creationId xmlns:a16="http://schemas.microsoft.com/office/drawing/2014/main" id="{C91753FF-3C16-49CD-B919-DA931A2A5D28}"/>
              </a:ext>
            </a:extLst>
          </p:cNvPr>
          <p:cNvSpPr>
            <a:spLocks noChangeArrowheads="1"/>
          </p:cNvSpPr>
          <p:nvPr/>
        </p:nvSpPr>
        <p:spPr bwMode="auto">
          <a:xfrm>
            <a:off x="9785351" y="4092575"/>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2013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Oval 66">
            <a:extLst>
              <a:ext uri="{FF2B5EF4-FFF2-40B4-BE49-F238E27FC236}">
                <a16:creationId xmlns:a16="http://schemas.microsoft.com/office/drawing/2014/main" id="{AEC0CC83-361A-4B47-926D-64344597DA35}"/>
              </a:ext>
            </a:extLst>
          </p:cNvPr>
          <p:cNvSpPr>
            <a:spLocks noChangeArrowheads="1"/>
          </p:cNvSpPr>
          <p:nvPr/>
        </p:nvSpPr>
        <p:spPr bwMode="auto">
          <a:xfrm>
            <a:off x="11088688" y="3703638"/>
            <a:ext cx="82550" cy="82550"/>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67">
            <a:extLst>
              <a:ext uri="{FF2B5EF4-FFF2-40B4-BE49-F238E27FC236}">
                <a16:creationId xmlns:a16="http://schemas.microsoft.com/office/drawing/2014/main" id="{98FAF41A-1A29-42F5-B7A4-F01689815BFC}"/>
              </a:ext>
            </a:extLst>
          </p:cNvPr>
          <p:cNvSpPr>
            <a:spLocks noChangeArrowheads="1"/>
          </p:cNvSpPr>
          <p:nvPr/>
        </p:nvSpPr>
        <p:spPr bwMode="auto">
          <a:xfrm>
            <a:off x="9858376" y="3648075"/>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2001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 name="Oval 68">
            <a:extLst>
              <a:ext uri="{FF2B5EF4-FFF2-40B4-BE49-F238E27FC236}">
                <a16:creationId xmlns:a16="http://schemas.microsoft.com/office/drawing/2014/main" id="{DC289F6D-BF0A-4F55-9963-C42AE4AC248E}"/>
              </a:ext>
            </a:extLst>
          </p:cNvPr>
          <p:cNvSpPr>
            <a:spLocks noChangeArrowheads="1"/>
          </p:cNvSpPr>
          <p:nvPr/>
        </p:nvSpPr>
        <p:spPr bwMode="auto">
          <a:xfrm>
            <a:off x="11106151" y="1339850"/>
            <a:ext cx="82550" cy="82550"/>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Rectangle 69">
            <a:extLst>
              <a:ext uri="{FF2B5EF4-FFF2-40B4-BE49-F238E27FC236}">
                <a16:creationId xmlns:a16="http://schemas.microsoft.com/office/drawing/2014/main" id="{2A6D9F08-5CCB-46BB-94BC-8B749A84401D}"/>
              </a:ext>
            </a:extLst>
          </p:cNvPr>
          <p:cNvSpPr>
            <a:spLocks noChangeArrowheads="1"/>
          </p:cNvSpPr>
          <p:nvPr/>
        </p:nvSpPr>
        <p:spPr bwMode="auto">
          <a:xfrm>
            <a:off x="9940926" y="1124743"/>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Top Tax 1981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0" name="Oval 70">
            <a:extLst>
              <a:ext uri="{FF2B5EF4-FFF2-40B4-BE49-F238E27FC236}">
                <a16:creationId xmlns:a16="http://schemas.microsoft.com/office/drawing/2014/main" id="{8768DC86-9047-49B4-AF03-351FA0927D10}"/>
              </a:ext>
            </a:extLst>
          </p:cNvPr>
          <p:cNvSpPr>
            <a:spLocks noChangeArrowheads="1"/>
          </p:cNvSpPr>
          <p:nvPr/>
        </p:nvSpPr>
        <p:spPr bwMode="auto">
          <a:xfrm>
            <a:off x="11229976" y="2697162"/>
            <a:ext cx="82550" cy="82550"/>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Rectangle 71">
            <a:extLst>
              <a:ext uri="{FF2B5EF4-FFF2-40B4-BE49-F238E27FC236}">
                <a16:creationId xmlns:a16="http://schemas.microsoft.com/office/drawing/2014/main" id="{C1601BEA-1AE1-4CCE-8799-3E79EA1332E2}"/>
              </a:ext>
            </a:extLst>
          </p:cNvPr>
          <p:cNvSpPr>
            <a:spLocks noChangeArrowheads="1"/>
          </p:cNvSpPr>
          <p:nvPr/>
        </p:nvSpPr>
        <p:spPr bwMode="auto">
          <a:xfrm>
            <a:off x="9879981" y="2624138"/>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Top Tax 1993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2" name="Oval 72">
            <a:extLst>
              <a:ext uri="{FF2B5EF4-FFF2-40B4-BE49-F238E27FC236}">
                <a16:creationId xmlns:a16="http://schemas.microsoft.com/office/drawing/2014/main" id="{A76562E1-16F8-4FD2-8A70-3BB3C769CABF}"/>
              </a:ext>
            </a:extLst>
          </p:cNvPr>
          <p:cNvSpPr>
            <a:spLocks noChangeArrowheads="1"/>
          </p:cNvSpPr>
          <p:nvPr/>
        </p:nvSpPr>
        <p:spPr bwMode="auto">
          <a:xfrm>
            <a:off x="11249026" y="2386012"/>
            <a:ext cx="82550" cy="82550"/>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Rectangle 73">
            <a:extLst>
              <a:ext uri="{FF2B5EF4-FFF2-40B4-BE49-F238E27FC236}">
                <a16:creationId xmlns:a16="http://schemas.microsoft.com/office/drawing/2014/main" id="{C004F567-22A4-4FE5-A9A1-3D17282B6DD9}"/>
              </a:ext>
            </a:extLst>
          </p:cNvPr>
          <p:cNvSpPr>
            <a:spLocks noChangeArrowheads="1"/>
          </p:cNvSpPr>
          <p:nvPr/>
        </p:nvSpPr>
        <p:spPr bwMode="auto">
          <a:xfrm>
            <a:off x="9969433" y="2280552"/>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Top Tax 1986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4" name="Line 74">
            <a:extLst>
              <a:ext uri="{FF2B5EF4-FFF2-40B4-BE49-F238E27FC236}">
                <a16:creationId xmlns:a16="http://schemas.microsoft.com/office/drawing/2014/main" id="{17BF9E6F-DCE0-45B7-A114-4782E6F81887}"/>
              </a:ext>
            </a:extLst>
          </p:cNvPr>
          <p:cNvSpPr>
            <a:spLocks noChangeShapeType="1"/>
          </p:cNvSpPr>
          <p:nvPr/>
        </p:nvSpPr>
        <p:spPr bwMode="auto">
          <a:xfrm flipV="1">
            <a:off x="1885951" y="1230312"/>
            <a:ext cx="0" cy="4489451"/>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Line 75">
            <a:extLst>
              <a:ext uri="{FF2B5EF4-FFF2-40B4-BE49-F238E27FC236}">
                <a16:creationId xmlns:a16="http://schemas.microsoft.com/office/drawing/2014/main" id="{BA07738F-6CF2-4CE9-8E8D-2843BF2667B7}"/>
              </a:ext>
            </a:extLst>
          </p:cNvPr>
          <p:cNvSpPr>
            <a:spLocks noChangeShapeType="1"/>
          </p:cNvSpPr>
          <p:nvPr/>
        </p:nvSpPr>
        <p:spPr bwMode="auto">
          <a:xfrm flipH="1">
            <a:off x="1789113" y="5568950"/>
            <a:ext cx="968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Rectangle 76">
            <a:extLst>
              <a:ext uri="{FF2B5EF4-FFF2-40B4-BE49-F238E27FC236}">
                <a16:creationId xmlns:a16="http://schemas.microsoft.com/office/drawing/2014/main" id="{67F5DABD-E1DE-4C58-BE95-5A8001271266}"/>
              </a:ext>
            </a:extLst>
          </p:cNvPr>
          <p:cNvSpPr>
            <a:spLocks noChangeArrowheads="1"/>
          </p:cNvSpPr>
          <p:nvPr/>
        </p:nvSpPr>
        <p:spPr bwMode="auto">
          <a:xfrm>
            <a:off x="1244601" y="5430838"/>
            <a:ext cx="6223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&lt;0.5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 name="Line 77">
            <a:extLst>
              <a:ext uri="{FF2B5EF4-FFF2-40B4-BE49-F238E27FC236}">
                <a16:creationId xmlns:a16="http://schemas.microsoft.com/office/drawing/2014/main" id="{D54EE4BD-9896-4998-8513-261F1A623B0B}"/>
              </a:ext>
            </a:extLst>
          </p:cNvPr>
          <p:cNvSpPr>
            <a:spLocks noChangeShapeType="1"/>
          </p:cNvSpPr>
          <p:nvPr/>
        </p:nvSpPr>
        <p:spPr bwMode="auto">
          <a:xfrm flipH="1">
            <a:off x="1789113" y="4521200"/>
            <a:ext cx="968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Rectangle 78">
            <a:extLst>
              <a:ext uri="{FF2B5EF4-FFF2-40B4-BE49-F238E27FC236}">
                <a16:creationId xmlns:a16="http://schemas.microsoft.com/office/drawing/2014/main" id="{C80E1AC1-4A85-4475-A37A-1B52BB30A2B7}"/>
              </a:ext>
            </a:extLst>
          </p:cNvPr>
          <p:cNvSpPr>
            <a:spLocks noChangeArrowheads="1"/>
          </p:cNvSpPr>
          <p:nvPr/>
        </p:nvSpPr>
        <p:spPr bwMode="auto">
          <a:xfrm>
            <a:off x="1601788" y="4384675"/>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 name="Line 79">
            <a:extLst>
              <a:ext uri="{FF2B5EF4-FFF2-40B4-BE49-F238E27FC236}">
                <a16:creationId xmlns:a16="http://schemas.microsoft.com/office/drawing/2014/main" id="{13466DFD-E001-40CC-8C16-72F4C0184EBB}"/>
              </a:ext>
            </a:extLst>
          </p:cNvPr>
          <p:cNvSpPr>
            <a:spLocks noChangeShapeType="1"/>
          </p:cNvSpPr>
          <p:nvPr/>
        </p:nvSpPr>
        <p:spPr bwMode="auto">
          <a:xfrm flipH="1">
            <a:off x="1789113" y="3475038"/>
            <a:ext cx="968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Rectangle 80">
            <a:extLst>
              <a:ext uri="{FF2B5EF4-FFF2-40B4-BE49-F238E27FC236}">
                <a16:creationId xmlns:a16="http://schemas.microsoft.com/office/drawing/2014/main" id="{2F6E2C59-2689-4741-BFCA-4DF4E6B55715}"/>
              </a:ext>
            </a:extLst>
          </p:cNvPr>
          <p:cNvSpPr>
            <a:spLocks noChangeArrowheads="1"/>
          </p:cNvSpPr>
          <p:nvPr/>
        </p:nvSpPr>
        <p:spPr bwMode="auto">
          <a:xfrm>
            <a:off x="1390651" y="3336925"/>
            <a:ext cx="4714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 name="Line 81">
            <a:extLst>
              <a:ext uri="{FF2B5EF4-FFF2-40B4-BE49-F238E27FC236}">
                <a16:creationId xmlns:a16="http://schemas.microsoft.com/office/drawing/2014/main" id="{A449C874-7ACB-45C7-82C1-5AB10573C392}"/>
              </a:ext>
            </a:extLst>
          </p:cNvPr>
          <p:cNvSpPr>
            <a:spLocks noChangeShapeType="1"/>
          </p:cNvSpPr>
          <p:nvPr/>
        </p:nvSpPr>
        <p:spPr bwMode="auto">
          <a:xfrm flipH="1">
            <a:off x="1789113" y="2427287"/>
            <a:ext cx="968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Rectangle 82">
            <a:extLst>
              <a:ext uri="{FF2B5EF4-FFF2-40B4-BE49-F238E27FC236}">
                <a16:creationId xmlns:a16="http://schemas.microsoft.com/office/drawing/2014/main" id="{72B069DD-D53D-444B-8993-DEE5D6169BDC}"/>
              </a:ext>
            </a:extLst>
          </p:cNvPr>
          <p:cNvSpPr>
            <a:spLocks noChangeArrowheads="1"/>
          </p:cNvSpPr>
          <p:nvPr/>
        </p:nvSpPr>
        <p:spPr bwMode="auto">
          <a:xfrm>
            <a:off x="1455738" y="2290762"/>
            <a:ext cx="406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 name="Line 83">
            <a:extLst>
              <a:ext uri="{FF2B5EF4-FFF2-40B4-BE49-F238E27FC236}">
                <a16:creationId xmlns:a16="http://schemas.microsoft.com/office/drawing/2014/main" id="{AD1FEA45-9E7A-44DD-9819-E7BCC34BE699}"/>
              </a:ext>
            </a:extLst>
          </p:cNvPr>
          <p:cNvSpPr>
            <a:spLocks noChangeShapeType="1"/>
          </p:cNvSpPr>
          <p:nvPr/>
        </p:nvSpPr>
        <p:spPr bwMode="auto">
          <a:xfrm flipH="1">
            <a:off x="1789113" y="1381125"/>
            <a:ext cx="968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Rectangle 85">
            <a:extLst>
              <a:ext uri="{FF2B5EF4-FFF2-40B4-BE49-F238E27FC236}">
                <a16:creationId xmlns:a16="http://schemas.microsoft.com/office/drawing/2014/main" id="{DDB11392-B536-4DB1-9565-25C1F74495A3}"/>
              </a:ext>
            </a:extLst>
          </p:cNvPr>
          <p:cNvSpPr>
            <a:spLocks noChangeArrowheads="1"/>
          </p:cNvSpPr>
          <p:nvPr/>
        </p:nvSpPr>
        <p:spPr bwMode="auto">
          <a:xfrm rot="16200000">
            <a:off x="523875" y="3236912"/>
            <a:ext cx="8223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MVPF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 name="Line 86">
            <a:extLst>
              <a:ext uri="{FF2B5EF4-FFF2-40B4-BE49-F238E27FC236}">
                <a16:creationId xmlns:a16="http://schemas.microsoft.com/office/drawing/2014/main" id="{04BDFF04-C3C8-4880-9AB7-887319D9ADD9}"/>
              </a:ext>
            </a:extLst>
          </p:cNvPr>
          <p:cNvSpPr>
            <a:spLocks noChangeShapeType="1"/>
          </p:cNvSpPr>
          <p:nvPr/>
        </p:nvSpPr>
        <p:spPr bwMode="auto">
          <a:xfrm>
            <a:off x="1885951" y="5719763"/>
            <a:ext cx="9555163"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Line 87">
            <a:extLst>
              <a:ext uri="{FF2B5EF4-FFF2-40B4-BE49-F238E27FC236}">
                <a16:creationId xmlns:a16="http://schemas.microsoft.com/office/drawing/2014/main" id="{F9A521ED-1EFC-4CD2-BA2A-63AE02E8F5AA}"/>
              </a:ext>
            </a:extLst>
          </p:cNvPr>
          <p:cNvSpPr>
            <a:spLocks noChangeShapeType="1"/>
          </p:cNvSpPr>
          <p:nvPr/>
        </p:nvSpPr>
        <p:spPr bwMode="auto">
          <a:xfrm>
            <a:off x="2036763"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Rectangle 88">
            <a:extLst>
              <a:ext uri="{FF2B5EF4-FFF2-40B4-BE49-F238E27FC236}">
                <a16:creationId xmlns:a16="http://schemas.microsoft.com/office/drawing/2014/main" id="{D31DF34C-B163-487D-B1B6-E66D400B8E65}"/>
              </a:ext>
            </a:extLst>
          </p:cNvPr>
          <p:cNvSpPr>
            <a:spLocks noChangeArrowheads="1"/>
          </p:cNvSpPr>
          <p:nvPr/>
        </p:nvSpPr>
        <p:spPr bwMode="auto">
          <a:xfrm>
            <a:off x="1966913" y="586105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 name="Line 89">
            <a:extLst>
              <a:ext uri="{FF2B5EF4-FFF2-40B4-BE49-F238E27FC236}">
                <a16:creationId xmlns:a16="http://schemas.microsoft.com/office/drawing/2014/main" id="{5715F434-4E3D-4C3A-98F9-4CB91454A0BA}"/>
              </a:ext>
            </a:extLst>
          </p:cNvPr>
          <p:cNvSpPr>
            <a:spLocks noChangeShapeType="1"/>
          </p:cNvSpPr>
          <p:nvPr/>
        </p:nvSpPr>
        <p:spPr bwMode="auto">
          <a:xfrm>
            <a:off x="3836988"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Rectangle 90">
            <a:extLst>
              <a:ext uri="{FF2B5EF4-FFF2-40B4-BE49-F238E27FC236}">
                <a16:creationId xmlns:a16="http://schemas.microsoft.com/office/drawing/2014/main" id="{F8B23645-BF70-4879-8E6B-4F9EF7DD60A7}"/>
              </a:ext>
            </a:extLst>
          </p:cNvPr>
          <p:cNvSpPr>
            <a:spLocks noChangeArrowheads="1"/>
          </p:cNvSpPr>
          <p:nvPr/>
        </p:nvSpPr>
        <p:spPr bwMode="auto">
          <a:xfrm>
            <a:off x="3695701"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 name="Line 91">
            <a:extLst>
              <a:ext uri="{FF2B5EF4-FFF2-40B4-BE49-F238E27FC236}">
                <a16:creationId xmlns:a16="http://schemas.microsoft.com/office/drawing/2014/main" id="{9A0B666F-2276-49B2-A162-CC3F04586FBC}"/>
              </a:ext>
            </a:extLst>
          </p:cNvPr>
          <p:cNvSpPr>
            <a:spLocks noChangeShapeType="1"/>
          </p:cNvSpPr>
          <p:nvPr/>
        </p:nvSpPr>
        <p:spPr bwMode="auto">
          <a:xfrm>
            <a:off x="5638801"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Rectangle 92">
            <a:extLst>
              <a:ext uri="{FF2B5EF4-FFF2-40B4-BE49-F238E27FC236}">
                <a16:creationId xmlns:a16="http://schemas.microsoft.com/office/drawing/2014/main" id="{A6CB2B4D-A27A-4EEF-A099-12DC1081EEFD}"/>
              </a:ext>
            </a:extLst>
          </p:cNvPr>
          <p:cNvSpPr>
            <a:spLocks noChangeArrowheads="1"/>
          </p:cNvSpPr>
          <p:nvPr/>
        </p:nvSpPr>
        <p:spPr bwMode="auto">
          <a:xfrm>
            <a:off x="5497513"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 name="Line 93">
            <a:extLst>
              <a:ext uri="{FF2B5EF4-FFF2-40B4-BE49-F238E27FC236}">
                <a16:creationId xmlns:a16="http://schemas.microsoft.com/office/drawing/2014/main" id="{BA28C42F-15BE-41EE-8828-E226E6A26BC3}"/>
              </a:ext>
            </a:extLst>
          </p:cNvPr>
          <p:cNvSpPr>
            <a:spLocks noChangeShapeType="1"/>
          </p:cNvSpPr>
          <p:nvPr/>
        </p:nvSpPr>
        <p:spPr bwMode="auto">
          <a:xfrm>
            <a:off x="7435851"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Rectangle 94">
            <a:extLst>
              <a:ext uri="{FF2B5EF4-FFF2-40B4-BE49-F238E27FC236}">
                <a16:creationId xmlns:a16="http://schemas.microsoft.com/office/drawing/2014/main" id="{90432F33-E46B-4E91-A48B-AF05291A561A}"/>
              </a:ext>
            </a:extLst>
          </p:cNvPr>
          <p:cNvSpPr>
            <a:spLocks noChangeArrowheads="1"/>
          </p:cNvSpPr>
          <p:nvPr/>
        </p:nvSpPr>
        <p:spPr bwMode="auto">
          <a:xfrm>
            <a:off x="7294563"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 name="Line 95">
            <a:extLst>
              <a:ext uri="{FF2B5EF4-FFF2-40B4-BE49-F238E27FC236}">
                <a16:creationId xmlns:a16="http://schemas.microsoft.com/office/drawing/2014/main" id="{40037427-6045-4FEA-B72E-E419FF002FA4}"/>
              </a:ext>
            </a:extLst>
          </p:cNvPr>
          <p:cNvSpPr>
            <a:spLocks noChangeShapeType="1"/>
          </p:cNvSpPr>
          <p:nvPr/>
        </p:nvSpPr>
        <p:spPr bwMode="auto">
          <a:xfrm>
            <a:off x="9237663"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Rectangle 96">
            <a:extLst>
              <a:ext uri="{FF2B5EF4-FFF2-40B4-BE49-F238E27FC236}">
                <a16:creationId xmlns:a16="http://schemas.microsoft.com/office/drawing/2014/main" id="{C142AEDB-57AF-46EE-9383-88E474052425}"/>
              </a:ext>
            </a:extLst>
          </p:cNvPr>
          <p:cNvSpPr>
            <a:spLocks noChangeArrowheads="1"/>
          </p:cNvSpPr>
          <p:nvPr/>
        </p:nvSpPr>
        <p:spPr bwMode="auto">
          <a:xfrm>
            <a:off x="9094788"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 name="Line 97">
            <a:extLst>
              <a:ext uri="{FF2B5EF4-FFF2-40B4-BE49-F238E27FC236}">
                <a16:creationId xmlns:a16="http://schemas.microsoft.com/office/drawing/2014/main" id="{C0F5029D-D869-44C8-A65D-00EA24B92A82}"/>
              </a:ext>
            </a:extLst>
          </p:cNvPr>
          <p:cNvSpPr>
            <a:spLocks noChangeShapeType="1"/>
          </p:cNvSpPr>
          <p:nvPr/>
        </p:nvSpPr>
        <p:spPr bwMode="auto">
          <a:xfrm>
            <a:off x="11037888"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Rectangle 98">
            <a:extLst>
              <a:ext uri="{FF2B5EF4-FFF2-40B4-BE49-F238E27FC236}">
                <a16:creationId xmlns:a16="http://schemas.microsoft.com/office/drawing/2014/main" id="{86F178B1-B6AD-452C-B18A-D7BE350F0ECE}"/>
              </a:ext>
            </a:extLst>
          </p:cNvPr>
          <p:cNvSpPr>
            <a:spLocks noChangeArrowheads="1"/>
          </p:cNvSpPr>
          <p:nvPr/>
        </p:nvSpPr>
        <p:spPr bwMode="auto">
          <a:xfrm>
            <a:off x="10736263" y="5861050"/>
            <a:ext cx="7175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&gt;50K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 name="Rectangle 99">
            <a:extLst>
              <a:ext uri="{FF2B5EF4-FFF2-40B4-BE49-F238E27FC236}">
                <a16:creationId xmlns:a16="http://schemas.microsoft.com/office/drawing/2014/main" id="{34C6883C-A875-4EE0-A94D-D62206824D95}"/>
              </a:ext>
            </a:extLst>
          </p:cNvPr>
          <p:cNvSpPr>
            <a:spLocks noChangeArrowheads="1"/>
          </p:cNvSpPr>
          <p:nvPr/>
        </p:nvSpPr>
        <p:spPr bwMode="auto">
          <a:xfrm>
            <a:off x="4710113" y="6175375"/>
            <a:ext cx="40925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Approximate Income of Beneficiary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 name="Rectangle 100">
            <a:extLst>
              <a:ext uri="{FF2B5EF4-FFF2-40B4-BE49-F238E27FC236}">
                <a16:creationId xmlns:a16="http://schemas.microsoft.com/office/drawing/2014/main" id="{E8B9D77C-2868-4979-A984-497FF3CB4509}"/>
              </a:ext>
            </a:extLst>
          </p:cNvPr>
          <p:cNvSpPr>
            <a:spLocks noChangeArrowheads="1"/>
          </p:cNvSpPr>
          <p:nvPr/>
        </p:nvSpPr>
        <p:spPr bwMode="auto">
          <a:xfrm>
            <a:off x="6572251" y="444500"/>
            <a:ext cx="4841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07" name="Group 206">
            <a:extLst>
              <a:ext uri="{FF2B5EF4-FFF2-40B4-BE49-F238E27FC236}">
                <a16:creationId xmlns:a16="http://schemas.microsoft.com/office/drawing/2014/main" id="{38D3AD62-15A9-4528-B799-AF79388D22C3}"/>
              </a:ext>
            </a:extLst>
          </p:cNvPr>
          <p:cNvGrpSpPr/>
          <p:nvPr/>
        </p:nvGrpSpPr>
        <p:grpSpPr>
          <a:xfrm>
            <a:off x="1526388" y="1174749"/>
            <a:ext cx="599024" cy="616982"/>
            <a:chOff x="1398052" y="1174749"/>
            <a:chExt cx="599024" cy="616982"/>
          </a:xfrm>
        </p:grpSpPr>
        <p:sp>
          <p:nvSpPr>
            <p:cNvPr id="208" name="Rectangle 207">
              <a:extLst>
                <a:ext uri="{FF2B5EF4-FFF2-40B4-BE49-F238E27FC236}">
                  <a16:creationId xmlns:a16="http://schemas.microsoft.com/office/drawing/2014/main" id="{BD79A2F5-E04A-4373-A87E-B629B0B5770C}"/>
                </a:ext>
              </a:extLst>
            </p:cNvPr>
            <p:cNvSpPr/>
            <p:nvPr/>
          </p:nvSpPr>
          <p:spPr>
            <a:xfrm>
              <a:off x="1468438" y="1508125"/>
              <a:ext cx="528638" cy="283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Rectangle 176">
              <a:extLst>
                <a:ext uri="{FF2B5EF4-FFF2-40B4-BE49-F238E27FC236}">
                  <a16:creationId xmlns:a16="http://schemas.microsoft.com/office/drawing/2014/main" id="{A7DBD1F3-EBBD-41CD-9BDA-CEB6AFBA74A9}"/>
                </a:ext>
              </a:extLst>
            </p:cNvPr>
            <p:cNvSpPr>
              <a:spLocks noChangeArrowheads="1"/>
            </p:cNvSpPr>
            <p:nvPr/>
          </p:nvSpPr>
          <p:spPr bwMode="auto">
            <a:xfrm>
              <a:off x="1398052" y="1174749"/>
              <a:ext cx="219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a:t>
              </a:r>
              <a:endParaRPr kumimoji="0" lang="en-US" alt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endParaRPr>
            </a:p>
          </p:txBody>
        </p:sp>
        <p:grpSp>
          <p:nvGrpSpPr>
            <p:cNvPr id="210" name="Group 209">
              <a:extLst>
                <a:ext uri="{FF2B5EF4-FFF2-40B4-BE49-F238E27FC236}">
                  <a16:creationId xmlns:a16="http://schemas.microsoft.com/office/drawing/2014/main" id="{CE52B3FE-3A3A-48A0-BEF4-BB9BD9ED7EBA}"/>
                </a:ext>
              </a:extLst>
            </p:cNvPr>
            <p:cNvGrpSpPr/>
            <p:nvPr/>
          </p:nvGrpSpPr>
          <p:grpSpPr>
            <a:xfrm>
              <a:off x="1674813" y="1573079"/>
              <a:ext cx="166687" cy="149224"/>
              <a:chOff x="1462882" y="1471634"/>
              <a:chExt cx="166687" cy="149224"/>
            </a:xfrm>
          </p:grpSpPr>
          <p:cxnSp>
            <p:nvCxnSpPr>
              <p:cNvPr id="211" name="Straight Connector 210">
                <a:extLst>
                  <a:ext uri="{FF2B5EF4-FFF2-40B4-BE49-F238E27FC236}">
                    <a16:creationId xmlns:a16="http://schemas.microsoft.com/office/drawing/2014/main" id="{1BF532CC-7F01-4DB4-96F9-BA21C4E7D39E}"/>
                  </a:ext>
                </a:extLst>
              </p:cNvPr>
              <p:cNvCxnSpPr>
                <a:cxnSpLocks/>
              </p:cNvCxnSpPr>
              <p:nvPr/>
            </p:nvCxnSpPr>
            <p:spPr>
              <a:xfrm flipV="1">
                <a:off x="1546225" y="1512888"/>
                <a:ext cx="0" cy="603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CF3F10F1-4337-46DF-AE65-C6898627A1BE}"/>
                  </a:ext>
                </a:extLst>
              </p:cNvPr>
              <p:cNvCxnSpPr/>
              <p:nvPr/>
            </p:nvCxnSpPr>
            <p:spPr>
              <a:xfrm flipV="1">
                <a:off x="1462882" y="147163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01F6C82-462E-4781-BB25-0BC5BD9B4E1D}"/>
                  </a:ext>
                </a:extLst>
              </p:cNvPr>
              <p:cNvCxnSpPr/>
              <p:nvPr/>
            </p:nvCxnSpPr>
            <p:spPr>
              <a:xfrm flipV="1">
                <a:off x="1462882" y="153749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03295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 name="Group 134">
            <a:extLst>
              <a:ext uri="{FF2B5EF4-FFF2-40B4-BE49-F238E27FC236}">
                <a16:creationId xmlns:a16="http://schemas.microsoft.com/office/drawing/2014/main" id="{5BDC93A5-15D2-416D-BF1F-C794279A4827}"/>
              </a:ext>
            </a:extLst>
          </p:cNvPr>
          <p:cNvGrpSpPr>
            <a:grpSpLocks noChangeAspect="1"/>
          </p:cNvGrpSpPr>
          <p:nvPr/>
        </p:nvGrpSpPr>
        <p:grpSpPr bwMode="auto">
          <a:xfrm>
            <a:off x="604838" y="-4763"/>
            <a:ext cx="11328400" cy="6867526"/>
            <a:chOff x="381" y="-3"/>
            <a:chExt cx="7136" cy="4326"/>
          </a:xfrm>
        </p:grpSpPr>
        <p:sp>
          <p:nvSpPr>
            <p:cNvPr id="340" name="AutoShape 133">
              <a:extLst>
                <a:ext uri="{FF2B5EF4-FFF2-40B4-BE49-F238E27FC236}">
                  <a16:creationId xmlns:a16="http://schemas.microsoft.com/office/drawing/2014/main" id="{FB89CED1-CC18-4331-9D36-A6279C83CFCA}"/>
                </a:ext>
              </a:extLst>
            </p:cNvPr>
            <p:cNvSpPr>
              <a:spLocks noChangeAspect="1" noChangeArrowheads="1" noTextEdit="1"/>
            </p:cNvSpPr>
            <p:nvPr/>
          </p:nvSpPr>
          <p:spPr bwMode="auto">
            <a:xfrm>
              <a:off x="384" y="0"/>
              <a:ext cx="691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Rectangle 135">
              <a:extLst>
                <a:ext uri="{FF2B5EF4-FFF2-40B4-BE49-F238E27FC236}">
                  <a16:creationId xmlns:a16="http://schemas.microsoft.com/office/drawing/2014/main" id="{9AC8BB96-6548-4E92-BFFF-6DDD4447DA7A}"/>
                </a:ext>
              </a:extLst>
            </p:cNvPr>
            <p:cNvSpPr>
              <a:spLocks noChangeArrowheads="1"/>
            </p:cNvSpPr>
            <p:nvPr/>
          </p:nvSpPr>
          <p:spPr bwMode="auto">
            <a:xfrm>
              <a:off x="381" y="-3"/>
              <a:ext cx="6918" cy="43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Rectangle 136">
              <a:extLst>
                <a:ext uri="{FF2B5EF4-FFF2-40B4-BE49-F238E27FC236}">
                  <a16:creationId xmlns:a16="http://schemas.microsoft.com/office/drawing/2014/main" id="{FA0661A9-ADA8-44BC-9EE8-978A61185910}"/>
                </a:ext>
              </a:extLst>
            </p:cNvPr>
            <p:cNvSpPr>
              <a:spLocks noChangeArrowheads="1"/>
            </p:cNvSpPr>
            <p:nvPr/>
          </p:nvSpPr>
          <p:spPr bwMode="auto">
            <a:xfrm>
              <a:off x="384" y="0"/>
              <a:ext cx="6909" cy="4317"/>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Rectangle 137">
              <a:extLst>
                <a:ext uri="{FF2B5EF4-FFF2-40B4-BE49-F238E27FC236}">
                  <a16:creationId xmlns:a16="http://schemas.microsoft.com/office/drawing/2014/main" id="{DB37E772-BA55-4BF3-95A1-FDA740ECCA60}"/>
                </a:ext>
              </a:extLst>
            </p:cNvPr>
            <p:cNvSpPr>
              <a:spLocks noChangeArrowheads="1"/>
            </p:cNvSpPr>
            <p:nvPr/>
          </p:nvSpPr>
          <p:spPr bwMode="auto">
            <a:xfrm>
              <a:off x="1188" y="775"/>
              <a:ext cx="6019" cy="2828"/>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Line 138">
              <a:extLst>
                <a:ext uri="{FF2B5EF4-FFF2-40B4-BE49-F238E27FC236}">
                  <a16:creationId xmlns:a16="http://schemas.microsoft.com/office/drawing/2014/main" id="{9921AEC9-DCA5-47C7-9F5E-8015FABF0F9A}"/>
                </a:ext>
              </a:extLst>
            </p:cNvPr>
            <p:cNvSpPr>
              <a:spLocks noChangeShapeType="1"/>
            </p:cNvSpPr>
            <p:nvPr/>
          </p:nvSpPr>
          <p:spPr bwMode="auto">
            <a:xfrm>
              <a:off x="1188" y="3508"/>
              <a:ext cx="6019"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Line 139">
              <a:extLst>
                <a:ext uri="{FF2B5EF4-FFF2-40B4-BE49-F238E27FC236}">
                  <a16:creationId xmlns:a16="http://schemas.microsoft.com/office/drawing/2014/main" id="{2303BC88-BC01-4AFC-9FEB-40F5BB6931A5}"/>
                </a:ext>
              </a:extLst>
            </p:cNvPr>
            <p:cNvSpPr>
              <a:spLocks noChangeShapeType="1"/>
            </p:cNvSpPr>
            <p:nvPr/>
          </p:nvSpPr>
          <p:spPr bwMode="auto">
            <a:xfrm>
              <a:off x="1188" y="2848"/>
              <a:ext cx="6019"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Line 140">
              <a:extLst>
                <a:ext uri="{FF2B5EF4-FFF2-40B4-BE49-F238E27FC236}">
                  <a16:creationId xmlns:a16="http://schemas.microsoft.com/office/drawing/2014/main" id="{933F44FD-4A21-43D0-8372-3AE7F6998077}"/>
                </a:ext>
              </a:extLst>
            </p:cNvPr>
            <p:cNvSpPr>
              <a:spLocks noChangeShapeType="1"/>
            </p:cNvSpPr>
            <p:nvPr/>
          </p:nvSpPr>
          <p:spPr bwMode="auto">
            <a:xfrm>
              <a:off x="1188" y="2189"/>
              <a:ext cx="6019"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 name="Line 141">
              <a:extLst>
                <a:ext uri="{FF2B5EF4-FFF2-40B4-BE49-F238E27FC236}">
                  <a16:creationId xmlns:a16="http://schemas.microsoft.com/office/drawing/2014/main" id="{982D0B5A-E75A-4719-8495-8F5E6A45F283}"/>
                </a:ext>
              </a:extLst>
            </p:cNvPr>
            <p:cNvSpPr>
              <a:spLocks noChangeShapeType="1"/>
            </p:cNvSpPr>
            <p:nvPr/>
          </p:nvSpPr>
          <p:spPr bwMode="auto">
            <a:xfrm>
              <a:off x="1188" y="1529"/>
              <a:ext cx="6019"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 name="Line 142">
              <a:extLst>
                <a:ext uri="{FF2B5EF4-FFF2-40B4-BE49-F238E27FC236}">
                  <a16:creationId xmlns:a16="http://schemas.microsoft.com/office/drawing/2014/main" id="{BA279DEF-2FF4-4E22-AACE-3A83F6019109}"/>
                </a:ext>
              </a:extLst>
            </p:cNvPr>
            <p:cNvSpPr>
              <a:spLocks noChangeShapeType="1"/>
            </p:cNvSpPr>
            <p:nvPr/>
          </p:nvSpPr>
          <p:spPr bwMode="auto">
            <a:xfrm>
              <a:off x="1188" y="870"/>
              <a:ext cx="6019"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Line 143">
              <a:extLst>
                <a:ext uri="{FF2B5EF4-FFF2-40B4-BE49-F238E27FC236}">
                  <a16:creationId xmlns:a16="http://schemas.microsoft.com/office/drawing/2014/main" id="{13387814-E649-4C0C-AA63-58A639F9E004}"/>
                </a:ext>
              </a:extLst>
            </p:cNvPr>
            <p:cNvSpPr>
              <a:spLocks noChangeShapeType="1"/>
            </p:cNvSpPr>
            <p:nvPr/>
          </p:nvSpPr>
          <p:spPr bwMode="auto">
            <a:xfrm>
              <a:off x="1188" y="870"/>
              <a:ext cx="6019" cy="0"/>
            </a:xfrm>
            <a:prstGeom prst="line">
              <a:avLst/>
            </a:prstGeom>
            <a:noFill/>
            <a:ln w="9525">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 name="Oval 144">
              <a:extLst>
                <a:ext uri="{FF2B5EF4-FFF2-40B4-BE49-F238E27FC236}">
                  <a16:creationId xmlns:a16="http://schemas.microsoft.com/office/drawing/2014/main" id="{898AE2AE-D5E0-4FEA-A462-B9B3366ADBAE}"/>
                </a:ext>
              </a:extLst>
            </p:cNvPr>
            <p:cNvSpPr>
              <a:spLocks noChangeArrowheads="1"/>
            </p:cNvSpPr>
            <p:nvPr/>
          </p:nvSpPr>
          <p:spPr bwMode="auto">
            <a:xfrm>
              <a:off x="2463" y="2825"/>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Rectangle 145">
              <a:extLst>
                <a:ext uri="{FF2B5EF4-FFF2-40B4-BE49-F238E27FC236}">
                  <a16:creationId xmlns:a16="http://schemas.microsoft.com/office/drawing/2014/main" id="{F4AF4BC9-C7C4-44E7-9F32-18E8957A2E4D}"/>
                </a:ext>
              </a:extLst>
            </p:cNvPr>
            <p:cNvSpPr>
              <a:spLocks noChangeArrowheads="1"/>
            </p:cNvSpPr>
            <p:nvPr/>
          </p:nvSpPr>
          <p:spPr bwMode="auto">
            <a:xfrm>
              <a:off x="1841" y="2791"/>
              <a:ext cx="6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Paycheck+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0" name="Oval 146">
              <a:extLst>
                <a:ext uri="{FF2B5EF4-FFF2-40B4-BE49-F238E27FC236}">
                  <a16:creationId xmlns:a16="http://schemas.microsoft.com/office/drawing/2014/main" id="{1E5BD794-9432-4788-B48E-F891B6C44C58}"/>
                </a:ext>
              </a:extLst>
            </p:cNvPr>
            <p:cNvSpPr>
              <a:spLocks noChangeArrowheads="1"/>
            </p:cNvSpPr>
            <p:nvPr/>
          </p:nvSpPr>
          <p:spPr bwMode="auto">
            <a:xfrm>
              <a:off x="2864" y="3482"/>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Rectangle 147">
              <a:extLst>
                <a:ext uri="{FF2B5EF4-FFF2-40B4-BE49-F238E27FC236}">
                  <a16:creationId xmlns:a16="http://schemas.microsoft.com/office/drawing/2014/main" id="{7F430916-DF57-4489-91E4-444BF19976A4}"/>
                </a:ext>
              </a:extLst>
            </p:cNvPr>
            <p:cNvSpPr>
              <a:spLocks noChangeArrowheads="1"/>
            </p:cNvSpPr>
            <p:nvPr/>
          </p:nvSpPr>
          <p:spPr bwMode="auto">
            <a:xfrm>
              <a:off x="2184" y="3444"/>
              <a:ext cx="7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Neg Inc Tax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2" name="Oval 148">
              <a:extLst>
                <a:ext uri="{FF2B5EF4-FFF2-40B4-BE49-F238E27FC236}">
                  <a16:creationId xmlns:a16="http://schemas.microsoft.com/office/drawing/2014/main" id="{FB66539A-6CDC-4E13-82F9-40F3A71E6BD8}"/>
                </a:ext>
              </a:extLst>
            </p:cNvPr>
            <p:cNvSpPr>
              <a:spLocks noChangeArrowheads="1"/>
            </p:cNvSpPr>
            <p:nvPr/>
          </p:nvSpPr>
          <p:spPr bwMode="auto">
            <a:xfrm>
              <a:off x="3981" y="3067"/>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Rectangle 149">
              <a:extLst>
                <a:ext uri="{FF2B5EF4-FFF2-40B4-BE49-F238E27FC236}">
                  <a16:creationId xmlns:a16="http://schemas.microsoft.com/office/drawing/2014/main" id="{47E31D2A-90B9-4D15-BEAD-F5FD172B4ACC}"/>
                </a:ext>
              </a:extLst>
            </p:cNvPr>
            <p:cNvSpPr>
              <a:spLocks noChangeArrowheads="1"/>
            </p:cNvSpPr>
            <p:nvPr/>
          </p:nvSpPr>
          <p:spPr bwMode="auto">
            <a:xfrm>
              <a:off x="4065" y="3026"/>
              <a:ext cx="11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AFDC Term Limits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4" name="Oval 150">
              <a:extLst>
                <a:ext uri="{FF2B5EF4-FFF2-40B4-BE49-F238E27FC236}">
                  <a16:creationId xmlns:a16="http://schemas.microsoft.com/office/drawing/2014/main" id="{6D89B10D-0A9B-4EAA-B56C-4D5140C1DD9D}"/>
                </a:ext>
              </a:extLst>
            </p:cNvPr>
            <p:cNvSpPr>
              <a:spLocks noChangeArrowheads="1"/>
            </p:cNvSpPr>
            <p:nvPr/>
          </p:nvSpPr>
          <p:spPr bwMode="auto">
            <a:xfrm>
              <a:off x="4079" y="2563"/>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Rectangle 151">
              <a:extLst>
                <a:ext uri="{FF2B5EF4-FFF2-40B4-BE49-F238E27FC236}">
                  <a16:creationId xmlns:a16="http://schemas.microsoft.com/office/drawing/2014/main" id="{52ADE93B-C2B1-4F86-B3CA-71DE42382672}"/>
                </a:ext>
              </a:extLst>
            </p:cNvPr>
            <p:cNvSpPr>
              <a:spLocks noChangeArrowheads="1"/>
            </p:cNvSpPr>
            <p:nvPr/>
          </p:nvSpPr>
          <p:spPr bwMode="auto">
            <a:xfrm>
              <a:off x="3474" y="2526"/>
              <a:ext cx="6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EITC 1986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6" name="Oval 152">
              <a:extLst>
                <a:ext uri="{FF2B5EF4-FFF2-40B4-BE49-F238E27FC236}">
                  <a16:creationId xmlns:a16="http://schemas.microsoft.com/office/drawing/2014/main" id="{0DE3B7AC-ED72-4783-8B22-3E69DEC7E830}"/>
                </a:ext>
              </a:extLst>
            </p:cNvPr>
            <p:cNvSpPr>
              <a:spLocks noChangeArrowheads="1"/>
            </p:cNvSpPr>
            <p:nvPr/>
          </p:nvSpPr>
          <p:spPr bwMode="auto">
            <a:xfrm>
              <a:off x="4468" y="2664"/>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Rectangle 153">
              <a:extLst>
                <a:ext uri="{FF2B5EF4-FFF2-40B4-BE49-F238E27FC236}">
                  <a16:creationId xmlns:a16="http://schemas.microsoft.com/office/drawing/2014/main" id="{928A9C4E-BFA1-481D-A031-87DE92213759}"/>
                </a:ext>
              </a:extLst>
            </p:cNvPr>
            <p:cNvSpPr>
              <a:spLocks noChangeArrowheads="1"/>
            </p:cNvSpPr>
            <p:nvPr/>
          </p:nvSpPr>
          <p:spPr bwMode="auto">
            <a:xfrm>
              <a:off x="3863" y="2629"/>
              <a:ext cx="6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EITC 1993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8" name="Oval 154">
              <a:extLst>
                <a:ext uri="{FF2B5EF4-FFF2-40B4-BE49-F238E27FC236}">
                  <a16:creationId xmlns:a16="http://schemas.microsoft.com/office/drawing/2014/main" id="{268508C7-BAE7-4455-8360-B77FB26B6D79}"/>
                </a:ext>
              </a:extLst>
            </p:cNvPr>
            <p:cNvSpPr>
              <a:spLocks noChangeArrowheads="1"/>
            </p:cNvSpPr>
            <p:nvPr/>
          </p:nvSpPr>
          <p:spPr bwMode="auto">
            <a:xfrm>
              <a:off x="5286" y="2926"/>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Rectangle 155">
              <a:extLst>
                <a:ext uri="{FF2B5EF4-FFF2-40B4-BE49-F238E27FC236}">
                  <a16:creationId xmlns:a16="http://schemas.microsoft.com/office/drawing/2014/main" id="{70A9C5EC-4CD9-4B0D-B428-B9955D9EA311}"/>
                </a:ext>
              </a:extLst>
            </p:cNvPr>
            <p:cNvSpPr>
              <a:spLocks noChangeArrowheads="1"/>
            </p:cNvSpPr>
            <p:nvPr/>
          </p:nvSpPr>
          <p:spPr bwMode="auto">
            <a:xfrm>
              <a:off x="4664" y="2892"/>
              <a:ext cx="6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Alaska UBI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1" name="Rectangle 157">
              <a:extLst>
                <a:ext uri="{FF2B5EF4-FFF2-40B4-BE49-F238E27FC236}">
                  <a16:creationId xmlns:a16="http://schemas.microsoft.com/office/drawing/2014/main" id="{47611F0D-CF44-4D28-996D-72D118F2E669}"/>
                </a:ext>
              </a:extLst>
            </p:cNvPr>
            <p:cNvSpPr>
              <a:spLocks noChangeArrowheads="1"/>
            </p:cNvSpPr>
            <p:nvPr/>
          </p:nvSpPr>
          <p:spPr bwMode="auto">
            <a:xfrm>
              <a:off x="5709" y="2877"/>
              <a:ext cx="10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AFDC Generosity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2" name="Oval 158">
              <a:extLst>
                <a:ext uri="{FF2B5EF4-FFF2-40B4-BE49-F238E27FC236}">
                  <a16:creationId xmlns:a16="http://schemas.microsoft.com/office/drawing/2014/main" id="{4320F1CC-DB4F-424C-B1D5-ADC017CA6EB5}"/>
                </a:ext>
              </a:extLst>
            </p:cNvPr>
            <p:cNvSpPr>
              <a:spLocks noChangeArrowheads="1"/>
            </p:cNvSpPr>
            <p:nvPr/>
          </p:nvSpPr>
          <p:spPr bwMode="auto">
            <a:xfrm>
              <a:off x="1861" y="1503"/>
              <a:ext cx="52" cy="52"/>
            </a:xfrm>
            <a:prstGeom prst="ellipse">
              <a:avLst/>
            </a:prstGeom>
            <a:solidFill>
              <a:srgbClr val="90353B"/>
            </a:solidFill>
            <a:ln w="31750">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Rectangle 159">
              <a:extLst>
                <a:ext uri="{FF2B5EF4-FFF2-40B4-BE49-F238E27FC236}">
                  <a16:creationId xmlns:a16="http://schemas.microsoft.com/office/drawing/2014/main" id="{2237D3E8-94BE-42E2-951D-4A004CA69C74}"/>
                </a:ext>
              </a:extLst>
            </p:cNvPr>
            <p:cNvSpPr>
              <a:spLocks noChangeArrowheads="1"/>
            </p:cNvSpPr>
            <p:nvPr/>
          </p:nvSpPr>
          <p:spPr bwMode="auto">
            <a:xfrm>
              <a:off x="1368" y="1331"/>
              <a:ext cx="9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Perry Preschool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4" name="Oval 160">
              <a:extLst>
                <a:ext uri="{FF2B5EF4-FFF2-40B4-BE49-F238E27FC236}">
                  <a16:creationId xmlns:a16="http://schemas.microsoft.com/office/drawing/2014/main" id="{7BB3F8B6-4920-4410-9304-B4D682FE51F9}"/>
                </a:ext>
              </a:extLst>
            </p:cNvPr>
            <p:cNvSpPr>
              <a:spLocks noChangeArrowheads="1"/>
            </p:cNvSpPr>
            <p:nvPr/>
          </p:nvSpPr>
          <p:spPr bwMode="auto">
            <a:xfrm>
              <a:off x="4036" y="1503"/>
              <a:ext cx="52" cy="52"/>
            </a:xfrm>
            <a:prstGeom prst="ellipse">
              <a:avLst/>
            </a:prstGeom>
            <a:solidFill>
              <a:srgbClr val="90353B"/>
            </a:solidFill>
            <a:ln w="31750">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Rectangle 161">
              <a:extLst>
                <a:ext uri="{FF2B5EF4-FFF2-40B4-BE49-F238E27FC236}">
                  <a16:creationId xmlns:a16="http://schemas.microsoft.com/office/drawing/2014/main" id="{A50573FE-7F5D-4707-9907-2FEF45BB19B0}"/>
                </a:ext>
              </a:extLst>
            </p:cNvPr>
            <p:cNvSpPr>
              <a:spLocks noChangeArrowheads="1"/>
            </p:cNvSpPr>
            <p:nvPr/>
          </p:nvSpPr>
          <p:spPr bwMode="auto">
            <a:xfrm>
              <a:off x="3599" y="1907"/>
              <a:ext cx="7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Abecedarian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6" name="Oval 162">
              <a:extLst>
                <a:ext uri="{FF2B5EF4-FFF2-40B4-BE49-F238E27FC236}">
                  <a16:creationId xmlns:a16="http://schemas.microsoft.com/office/drawing/2014/main" id="{0F6B1F0C-FB6A-404F-B3AE-F34F5B9BCC18}"/>
                </a:ext>
              </a:extLst>
            </p:cNvPr>
            <p:cNvSpPr>
              <a:spLocks noChangeArrowheads="1"/>
            </p:cNvSpPr>
            <p:nvPr/>
          </p:nvSpPr>
          <p:spPr bwMode="auto">
            <a:xfrm>
              <a:off x="7028" y="844"/>
              <a:ext cx="52" cy="52"/>
            </a:xfrm>
            <a:prstGeom prst="ellipse">
              <a:avLst/>
            </a:prstGeom>
            <a:solidFill>
              <a:srgbClr val="90353B"/>
            </a:solidFill>
            <a:ln w="31750">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Rectangle 163">
              <a:extLst>
                <a:ext uri="{FF2B5EF4-FFF2-40B4-BE49-F238E27FC236}">
                  <a16:creationId xmlns:a16="http://schemas.microsoft.com/office/drawing/2014/main" id="{C8429D6A-3AA2-4B27-8FDF-631477D76988}"/>
                </a:ext>
              </a:extLst>
            </p:cNvPr>
            <p:cNvSpPr>
              <a:spLocks noChangeArrowheads="1"/>
            </p:cNvSpPr>
            <p:nvPr/>
          </p:nvSpPr>
          <p:spPr bwMode="auto">
            <a:xfrm>
              <a:off x="6843" y="571"/>
              <a:ext cx="6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K12 Spend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8" name="Oval 164">
              <a:extLst>
                <a:ext uri="{FF2B5EF4-FFF2-40B4-BE49-F238E27FC236}">
                  <a16:creationId xmlns:a16="http://schemas.microsoft.com/office/drawing/2014/main" id="{12E891D3-9C19-494A-AC78-1D0BB89D3A05}"/>
                </a:ext>
              </a:extLst>
            </p:cNvPr>
            <p:cNvSpPr>
              <a:spLocks noChangeArrowheads="1"/>
            </p:cNvSpPr>
            <p:nvPr/>
          </p:nvSpPr>
          <p:spPr bwMode="auto">
            <a:xfrm>
              <a:off x="2993"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Rectangle 165">
              <a:extLst>
                <a:ext uri="{FF2B5EF4-FFF2-40B4-BE49-F238E27FC236}">
                  <a16:creationId xmlns:a16="http://schemas.microsoft.com/office/drawing/2014/main" id="{188119DF-2AEC-4DFF-B5C9-54ECA0328339}"/>
                </a:ext>
              </a:extLst>
            </p:cNvPr>
            <p:cNvSpPr>
              <a:spLocks noChangeArrowheads="1"/>
            </p:cNvSpPr>
            <p:nvPr/>
          </p:nvSpPr>
          <p:spPr bwMode="auto">
            <a:xfrm>
              <a:off x="1659" y="1232"/>
              <a:ext cx="9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Soc Sec College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0" name="Oval 166">
              <a:extLst>
                <a:ext uri="{FF2B5EF4-FFF2-40B4-BE49-F238E27FC236}">
                  <a16:creationId xmlns:a16="http://schemas.microsoft.com/office/drawing/2014/main" id="{54811EF8-CFE3-4223-BBAB-95CE8ED52C76}"/>
                </a:ext>
              </a:extLst>
            </p:cNvPr>
            <p:cNvSpPr>
              <a:spLocks noChangeArrowheads="1"/>
            </p:cNvSpPr>
            <p:nvPr/>
          </p:nvSpPr>
          <p:spPr bwMode="auto">
            <a:xfrm>
              <a:off x="3673"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Rectangle 167">
              <a:extLst>
                <a:ext uri="{FF2B5EF4-FFF2-40B4-BE49-F238E27FC236}">
                  <a16:creationId xmlns:a16="http://schemas.microsoft.com/office/drawing/2014/main" id="{3BF5861A-71B7-41EC-B944-7C28E9833FB8}"/>
                </a:ext>
              </a:extLst>
            </p:cNvPr>
            <p:cNvSpPr>
              <a:spLocks noChangeArrowheads="1"/>
            </p:cNvSpPr>
            <p:nvPr/>
          </p:nvSpPr>
          <p:spPr bwMode="auto">
            <a:xfrm>
              <a:off x="4077" y="1098"/>
              <a:ext cx="5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Ohio Pell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2" name="Oval 168">
              <a:extLst>
                <a:ext uri="{FF2B5EF4-FFF2-40B4-BE49-F238E27FC236}">
                  <a16:creationId xmlns:a16="http://schemas.microsoft.com/office/drawing/2014/main" id="{203EC6FE-A192-49A9-A2BD-6DAF3AC5636B}"/>
                </a:ext>
              </a:extLst>
            </p:cNvPr>
            <p:cNvSpPr>
              <a:spLocks noChangeArrowheads="1"/>
            </p:cNvSpPr>
            <p:nvPr/>
          </p:nvSpPr>
          <p:spPr bwMode="auto">
            <a:xfrm>
              <a:off x="3673"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Rectangle 169">
              <a:extLst>
                <a:ext uri="{FF2B5EF4-FFF2-40B4-BE49-F238E27FC236}">
                  <a16:creationId xmlns:a16="http://schemas.microsoft.com/office/drawing/2014/main" id="{A2367695-E17F-411D-B4BC-84A1FDAF669F}"/>
                </a:ext>
              </a:extLst>
            </p:cNvPr>
            <p:cNvSpPr>
              <a:spLocks noChangeArrowheads="1"/>
            </p:cNvSpPr>
            <p:nvPr/>
          </p:nvSpPr>
          <p:spPr bwMode="auto">
            <a:xfrm>
              <a:off x="3542" y="1042"/>
              <a:ext cx="6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CC Texas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4" name="Oval 170">
              <a:extLst>
                <a:ext uri="{FF2B5EF4-FFF2-40B4-BE49-F238E27FC236}">
                  <a16:creationId xmlns:a16="http://schemas.microsoft.com/office/drawing/2014/main" id="{4ED89392-003C-4062-A621-AAF21A04C0D8}"/>
                </a:ext>
              </a:extLst>
            </p:cNvPr>
            <p:cNvSpPr>
              <a:spLocks noChangeArrowheads="1"/>
            </p:cNvSpPr>
            <p:nvPr/>
          </p:nvSpPr>
          <p:spPr bwMode="auto">
            <a:xfrm>
              <a:off x="3722"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Rectangle 171">
              <a:extLst>
                <a:ext uri="{FF2B5EF4-FFF2-40B4-BE49-F238E27FC236}">
                  <a16:creationId xmlns:a16="http://schemas.microsoft.com/office/drawing/2014/main" id="{3834DB5D-36AB-4495-AF3B-5F0C7C8E5206}"/>
                </a:ext>
              </a:extLst>
            </p:cNvPr>
            <p:cNvSpPr>
              <a:spLocks noChangeArrowheads="1"/>
            </p:cNvSpPr>
            <p:nvPr/>
          </p:nvSpPr>
          <p:spPr bwMode="auto">
            <a:xfrm>
              <a:off x="2914" y="117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Florida Grant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6" name="Oval 172">
              <a:extLst>
                <a:ext uri="{FF2B5EF4-FFF2-40B4-BE49-F238E27FC236}">
                  <a16:creationId xmlns:a16="http://schemas.microsoft.com/office/drawing/2014/main" id="{60468A7F-37E6-41C4-875B-C92EA0AC8F46}"/>
                </a:ext>
              </a:extLst>
            </p:cNvPr>
            <p:cNvSpPr>
              <a:spLocks noChangeArrowheads="1"/>
            </p:cNvSpPr>
            <p:nvPr/>
          </p:nvSpPr>
          <p:spPr bwMode="auto">
            <a:xfrm>
              <a:off x="3797" y="2249"/>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Rectangle 173">
              <a:extLst>
                <a:ext uri="{FF2B5EF4-FFF2-40B4-BE49-F238E27FC236}">
                  <a16:creationId xmlns:a16="http://schemas.microsoft.com/office/drawing/2014/main" id="{79B1A3D5-EF4F-4277-8F51-E0B49798928C}"/>
                </a:ext>
              </a:extLst>
            </p:cNvPr>
            <p:cNvSpPr>
              <a:spLocks noChangeArrowheads="1"/>
            </p:cNvSpPr>
            <p:nvPr/>
          </p:nvSpPr>
          <p:spPr bwMode="auto">
            <a:xfrm>
              <a:off x="2953" y="2215"/>
              <a:ext cx="91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WI Scholarship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9" name="Rectangle 175">
              <a:extLst>
                <a:ext uri="{FF2B5EF4-FFF2-40B4-BE49-F238E27FC236}">
                  <a16:creationId xmlns:a16="http://schemas.microsoft.com/office/drawing/2014/main" id="{365AC2D7-9403-47EA-9E1C-3BBE560AE049}"/>
                </a:ext>
              </a:extLst>
            </p:cNvPr>
            <p:cNvSpPr>
              <a:spLocks noChangeArrowheads="1"/>
            </p:cNvSpPr>
            <p:nvPr/>
          </p:nvSpPr>
          <p:spPr bwMode="auto">
            <a:xfrm>
              <a:off x="3387" y="2967"/>
              <a:ext cx="46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TN Pell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6" name="Oval 176">
              <a:extLst>
                <a:ext uri="{FF2B5EF4-FFF2-40B4-BE49-F238E27FC236}">
                  <a16:creationId xmlns:a16="http://schemas.microsoft.com/office/drawing/2014/main" id="{A32D96FC-8790-43CB-8444-1EDC60654CB1}"/>
                </a:ext>
              </a:extLst>
            </p:cNvPr>
            <p:cNvSpPr>
              <a:spLocks noChangeArrowheads="1"/>
            </p:cNvSpPr>
            <p:nvPr/>
          </p:nvSpPr>
          <p:spPr bwMode="auto">
            <a:xfrm>
              <a:off x="3875" y="1503"/>
              <a:ext cx="51"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Rectangle 177">
              <a:extLst>
                <a:ext uri="{FF2B5EF4-FFF2-40B4-BE49-F238E27FC236}">
                  <a16:creationId xmlns:a16="http://schemas.microsoft.com/office/drawing/2014/main" id="{2EB47E2C-B183-4888-97AA-E2E4D0E7D3AF}"/>
                </a:ext>
              </a:extLst>
            </p:cNvPr>
            <p:cNvSpPr>
              <a:spLocks noChangeArrowheads="1"/>
            </p:cNvSpPr>
            <p:nvPr/>
          </p:nvSpPr>
          <p:spPr bwMode="auto">
            <a:xfrm>
              <a:off x="4168" y="1250"/>
              <a:ext cx="5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DC Grant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8" name="Oval 178">
              <a:extLst>
                <a:ext uri="{FF2B5EF4-FFF2-40B4-BE49-F238E27FC236}">
                  <a16:creationId xmlns:a16="http://schemas.microsoft.com/office/drawing/2014/main" id="{E6231BDC-154A-4935-8594-3EABDC13BD85}"/>
                </a:ext>
              </a:extLst>
            </p:cNvPr>
            <p:cNvSpPr>
              <a:spLocks noChangeArrowheads="1"/>
            </p:cNvSpPr>
            <p:nvPr/>
          </p:nvSpPr>
          <p:spPr bwMode="auto">
            <a:xfrm>
              <a:off x="4013" y="2301"/>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Rectangle 179">
              <a:extLst>
                <a:ext uri="{FF2B5EF4-FFF2-40B4-BE49-F238E27FC236}">
                  <a16:creationId xmlns:a16="http://schemas.microsoft.com/office/drawing/2014/main" id="{C621A6A8-5C08-429A-A56A-E856BB17E52D}"/>
                </a:ext>
              </a:extLst>
            </p:cNvPr>
            <p:cNvSpPr>
              <a:spLocks noChangeArrowheads="1"/>
            </p:cNvSpPr>
            <p:nvPr/>
          </p:nvSpPr>
          <p:spPr bwMode="auto">
            <a:xfrm>
              <a:off x="4134" y="2251"/>
              <a:ext cx="65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CUNY Pell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0" name="Oval 180">
              <a:extLst>
                <a:ext uri="{FF2B5EF4-FFF2-40B4-BE49-F238E27FC236}">
                  <a16:creationId xmlns:a16="http://schemas.microsoft.com/office/drawing/2014/main" id="{2BBA548C-9430-49CF-A63B-03FB0C734D40}"/>
                </a:ext>
              </a:extLst>
            </p:cNvPr>
            <p:cNvSpPr>
              <a:spLocks noChangeArrowheads="1"/>
            </p:cNvSpPr>
            <p:nvPr/>
          </p:nvSpPr>
          <p:spPr bwMode="auto">
            <a:xfrm>
              <a:off x="4214" y="3191"/>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le 181">
              <a:extLst>
                <a:ext uri="{FF2B5EF4-FFF2-40B4-BE49-F238E27FC236}">
                  <a16:creationId xmlns:a16="http://schemas.microsoft.com/office/drawing/2014/main" id="{94033AE0-32EC-4585-A8A1-8135A21AA355}"/>
                </a:ext>
              </a:extLst>
            </p:cNvPr>
            <p:cNvSpPr>
              <a:spLocks noChangeArrowheads="1"/>
            </p:cNvSpPr>
            <p:nvPr/>
          </p:nvSpPr>
          <p:spPr bwMode="auto">
            <a:xfrm>
              <a:off x="3349" y="3153"/>
              <a:ext cx="9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MA Scholarship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7" name="Rectangle 183">
              <a:extLst>
                <a:ext uri="{FF2B5EF4-FFF2-40B4-BE49-F238E27FC236}">
                  <a16:creationId xmlns:a16="http://schemas.microsoft.com/office/drawing/2014/main" id="{37D211EA-B36D-42A6-A725-759461691214}"/>
                </a:ext>
              </a:extLst>
            </p:cNvPr>
            <p:cNvSpPr>
              <a:spLocks noChangeArrowheads="1"/>
            </p:cNvSpPr>
            <p:nvPr/>
          </p:nvSpPr>
          <p:spPr bwMode="auto">
            <a:xfrm>
              <a:off x="4100" y="1555"/>
              <a:ext cx="5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TN Hope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8" name="Oval 184">
              <a:extLst>
                <a:ext uri="{FF2B5EF4-FFF2-40B4-BE49-F238E27FC236}">
                  <a16:creationId xmlns:a16="http://schemas.microsoft.com/office/drawing/2014/main" id="{4B432B7A-255F-43B9-8F2D-951089B90C8C}"/>
                </a:ext>
              </a:extLst>
            </p:cNvPr>
            <p:cNvSpPr>
              <a:spLocks noChangeArrowheads="1"/>
            </p:cNvSpPr>
            <p:nvPr/>
          </p:nvSpPr>
          <p:spPr bwMode="auto">
            <a:xfrm>
              <a:off x="4448"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Rectangle 185">
              <a:extLst>
                <a:ext uri="{FF2B5EF4-FFF2-40B4-BE49-F238E27FC236}">
                  <a16:creationId xmlns:a16="http://schemas.microsoft.com/office/drawing/2014/main" id="{F2DC60BA-F58F-48E0-A78F-0F1C503B80D0}"/>
                </a:ext>
              </a:extLst>
            </p:cNvPr>
            <p:cNvSpPr>
              <a:spLocks noChangeArrowheads="1"/>
            </p:cNvSpPr>
            <p:nvPr/>
          </p:nvSpPr>
          <p:spPr bwMode="auto">
            <a:xfrm>
              <a:off x="5026" y="1186"/>
              <a:ext cx="54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CC </a:t>
              </a:r>
              <a:r>
                <a:rPr kumimoji="0" lang="en-US" altLang="en-US" sz="1500" b="0" i="0" u="none" strike="noStrike" cap="none" normalizeH="0" baseline="0" dirty="0" err="1">
                  <a:ln>
                    <a:noFill/>
                  </a:ln>
                  <a:solidFill>
                    <a:srgbClr val="B0B0B0"/>
                  </a:solidFill>
                  <a:effectLst/>
                  <a:latin typeface="Arial" panose="020B0604020202020204" pitchFamily="34" charset="0"/>
                </a:rPr>
                <a:t>Mich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0" name="Oval 186">
              <a:extLst>
                <a:ext uri="{FF2B5EF4-FFF2-40B4-BE49-F238E27FC236}">
                  <a16:creationId xmlns:a16="http://schemas.microsoft.com/office/drawing/2014/main" id="{7D45B881-5FBC-493B-8656-0CB140728678}"/>
                </a:ext>
              </a:extLst>
            </p:cNvPr>
            <p:cNvSpPr>
              <a:spLocks noChangeArrowheads="1"/>
            </p:cNvSpPr>
            <p:nvPr/>
          </p:nvSpPr>
          <p:spPr bwMode="auto">
            <a:xfrm>
              <a:off x="4756" y="1593"/>
              <a:ext cx="52" cy="51"/>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Rectangle 187">
              <a:extLst>
                <a:ext uri="{FF2B5EF4-FFF2-40B4-BE49-F238E27FC236}">
                  <a16:creationId xmlns:a16="http://schemas.microsoft.com/office/drawing/2014/main" id="{5D7753DA-B3F0-4A64-A82C-41B5861DFD4A}"/>
                </a:ext>
              </a:extLst>
            </p:cNvPr>
            <p:cNvSpPr>
              <a:spLocks noChangeArrowheads="1"/>
            </p:cNvSpPr>
            <p:nvPr/>
          </p:nvSpPr>
          <p:spPr bwMode="auto">
            <a:xfrm>
              <a:off x="4795" y="1651"/>
              <a:ext cx="6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Kalamazoo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2" name="Oval 188">
              <a:extLst>
                <a:ext uri="{FF2B5EF4-FFF2-40B4-BE49-F238E27FC236}">
                  <a16:creationId xmlns:a16="http://schemas.microsoft.com/office/drawing/2014/main" id="{CE87FFC5-59B8-4821-99F1-F54BF082368D}"/>
                </a:ext>
              </a:extLst>
            </p:cNvPr>
            <p:cNvSpPr>
              <a:spLocks noChangeArrowheads="1"/>
            </p:cNvSpPr>
            <p:nvPr/>
          </p:nvSpPr>
          <p:spPr bwMode="auto">
            <a:xfrm>
              <a:off x="4793"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Rectangle 189">
              <a:extLst>
                <a:ext uri="{FF2B5EF4-FFF2-40B4-BE49-F238E27FC236}">
                  <a16:creationId xmlns:a16="http://schemas.microsoft.com/office/drawing/2014/main" id="{1FC00660-8BB9-4F8E-9C0B-15BEB07C86CA}"/>
                </a:ext>
              </a:extLst>
            </p:cNvPr>
            <p:cNvSpPr>
              <a:spLocks noChangeArrowheads="1"/>
            </p:cNvSpPr>
            <p:nvPr/>
          </p:nvSpPr>
          <p:spPr bwMode="auto">
            <a:xfrm>
              <a:off x="5032" y="1306"/>
              <a:ext cx="8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Georgia HOPE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4" name="Oval 190">
              <a:extLst>
                <a:ext uri="{FF2B5EF4-FFF2-40B4-BE49-F238E27FC236}">
                  <a16:creationId xmlns:a16="http://schemas.microsoft.com/office/drawing/2014/main" id="{DD6312B1-1449-40EA-96DF-EB5877209AC4}"/>
                </a:ext>
              </a:extLst>
            </p:cNvPr>
            <p:cNvSpPr>
              <a:spLocks noChangeArrowheads="1"/>
            </p:cNvSpPr>
            <p:nvPr/>
          </p:nvSpPr>
          <p:spPr bwMode="auto">
            <a:xfrm>
              <a:off x="4900"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Rectangle 191">
              <a:extLst>
                <a:ext uri="{FF2B5EF4-FFF2-40B4-BE49-F238E27FC236}">
                  <a16:creationId xmlns:a16="http://schemas.microsoft.com/office/drawing/2014/main" id="{ABF7A36A-FFC7-4738-8AB7-E7A953BCC5C5}"/>
                </a:ext>
              </a:extLst>
            </p:cNvPr>
            <p:cNvSpPr>
              <a:spLocks noChangeArrowheads="1"/>
            </p:cNvSpPr>
            <p:nvPr/>
          </p:nvSpPr>
          <p:spPr bwMode="auto">
            <a:xfrm>
              <a:off x="4984" y="1457"/>
              <a:ext cx="8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College Spend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6" name="Oval 192">
              <a:extLst>
                <a:ext uri="{FF2B5EF4-FFF2-40B4-BE49-F238E27FC236}">
                  <a16:creationId xmlns:a16="http://schemas.microsoft.com/office/drawing/2014/main" id="{A057BD39-FECA-4EEF-A1F0-3313DD65E868}"/>
                </a:ext>
              </a:extLst>
            </p:cNvPr>
            <p:cNvSpPr>
              <a:spLocks noChangeArrowheads="1"/>
            </p:cNvSpPr>
            <p:nvPr/>
          </p:nvSpPr>
          <p:spPr bwMode="auto">
            <a:xfrm>
              <a:off x="4911" y="2794"/>
              <a:ext cx="52" cy="49"/>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Rectangle 193">
              <a:extLst>
                <a:ext uri="{FF2B5EF4-FFF2-40B4-BE49-F238E27FC236}">
                  <a16:creationId xmlns:a16="http://schemas.microsoft.com/office/drawing/2014/main" id="{89B39A11-C3E0-4D0D-B440-BAD989DD4F04}"/>
                </a:ext>
              </a:extLst>
            </p:cNvPr>
            <p:cNvSpPr>
              <a:spLocks noChangeArrowheads="1"/>
            </p:cNvSpPr>
            <p:nvPr/>
          </p:nvSpPr>
          <p:spPr bwMode="auto">
            <a:xfrm>
              <a:off x="4073" y="2756"/>
              <a:ext cx="8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College Tuition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8" name="Oval 194">
              <a:extLst>
                <a:ext uri="{FF2B5EF4-FFF2-40B4-BE49-F238E27FC236}">
                  <a16:creationId xmlns:a16="http://schemas.microsoft.com/office/drawing/2014/main" id="{EA60B3AE-AD37-43DA-B106-7CA3D2ED14EE}"/>
                </a:ext>
              </a:extLst>
            </p:cNvPr>
            <p:cNvSpPr>
              <a:spLocks noChangeArrowheads="1"/>
            </p:cNvSpPr>
            <p:nvPr/>
          </p:nvSpPr>
          <p:spPr bwMode="auto">
            <a:xfrm>
              <a:off x="4992" y="844"/>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Rectangle 195">
              <a:extLst>
                <a:ext uri="{FF2B5EF4-FFF2-40B4-BE49-F238E27FC236}">
                  <a16:creationId xmlns:a16="http://schemas.microsoft.com/office/drawing/2014/main" id="{4F7AC05F-7DFE-4DB9-8F18-629AF15F0105}"/>
                </a:ext>
              </a:extLst>
            </p:cNvPr>
            <p:cNvSpPr>
              <a:spLocks noChangeArrowheads="1"/>
            </p:cNvSpPr>
            <p:nvPr/>
          </p:nvSpPr>
          <p:spPr bwMode="auto">
            <a:xfrm>
              <a:off x="4237" y="502"/>
              <a:ext cx="6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Texas Pell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0" name="Oval 196">
              <a:extLst>
                <a:ext uri="{FF2B5EF4-FFF2-40B4-BE49-F238E27FC236}">
                  <a16:creationId xmlns:a16="http://schemas.microsoft.com/office/drawing/2014/main" id="{84FB35AB-8DB7-4491-AE81-F82A4B1D657E}"/>
                </a:ext>
              </a:extLst>
            </p:cNvPr>
            <p:cNvSpPr>
              <a:spLocks noChangeArrowheads="1"/>
            </p:cNvSpPr>
            <p:nvPr/>
          </p:nvSpPr>
          <p:spPr bwMode="auto">
            <a:xfrm>
              <a:off x="5263" y="844"/>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Rectangle 197">
              <a:extLst>
                <a:ext uri="{FF2B5EF4-FFF2-40B4-BE49-F238E27FC236}">
                  <a16:creationId xmlns:a16="http://schemas.microsoft.com/office/drawing/2014/main" id="{0A2D9EA0-6ED7-4EAD-B4A6-F1C50D54CB84}"/>
                </a:ext>
              </a:extLst>
            </p:cNvPr>
            <p:cNvSpPr>
              <a:spLocks noChangeArrowheads="1"/>
            </p:cNvSpPr>
            <p:nvPr/>
          </p:nvSpPr>
          <p:spPr bwMode="auto">
            <a:xfrm>
              <a:off x="4605" y="371"/>
              <a:ext cx="5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FIU GPA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2" name="Oval 198">
              <a:extLst>
                <a:ext uri="{FF2B5EF4-FFF2-40B4-BE49-F238E27FC236}">
                  <a16:creationId xmlns:a16="http://schemas.microsoft.com/office/drawing/2014/main" id="{999F0388-415C-4FFE-8F0C-1EA6D4AA33C1}"/>
                </a:ext>
              </a:extLst>
            </p:cNvPr>
            <p:cNvSpPr>
              <a:spLocks noChangeArrowheads="1"/>
            </p:cNvSpPr>
            <p:nvPr/>
          </p:nvSpPr>
          <p:spPr bwMode="auto">
            <a:xfrm>
              <a:off x="5421" y="844"/>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Rectangle 199">
              <a:extLst>
                <a:ext uri="{FF2B5EF4-FFF2-40B4-BE49-F238E27FC236}">
                  <a16:creationId xmlns:a16="http://schemas.microsoft.com/office/drawing/2014/main" id="{C9F5E830-69D3-4C04-893A-89ECB1F5E75F}"/>
                </a:ext>
              </a:extLst>
            </p:cNvPr>
            <p:cNvSpPr>
              <a:spLocks noChangeArrowheads="1"/>
            </p:cNvSpPr>
            <p:nvPr/>
          </p:nvSpPr>
          <p:spPr bwMode="auto">
            <a:xfrm>
              <a:off x="5133" y="372"/>
              <a:ext cx="8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Cal Grant GPA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4" name="Oval 200">
              <a:extLst>
                <a:ext uri="{FF2B5EF4-FFF2-40B4-BE49-F238E27FC236}">
                  <a16:creationId xmlns:a16="http://schemas.microsoft.com/office/drawing/2014/main" id="{957FCC9C-7674-4119-A3D8-0574259D2F93}"/>
                </a:ext>
              </a:extLst>
            </p:cNvPr>
            <p:cNvSpPr>
              <a:spLocks noChangeArrowheads="1"/>
            </p:cNvSpPr>
            <p:nvPr/>
          </p:nvSpPr>
          <p:spPr bwMode="auto">
            <a:xfrm>
              <a:off x="6397" y="3482"/>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Rectangle 201">
              <a:extLst>
                <a:ext uri="{FF2B5EF4-FFF2-40B4-BE49-F238E27FC236}">
                  <a16:creationId xmlns:a16="http://schemas.microsoft.com/office/drawing/2014/main" id="{5A3650E1-EA62-4204-9A17-ED0E2531C6A1}"/>
                </a:ext>
              </a:extLst>
            </p:cNvPr>
            <p:cNvSpPr>
              <a:spLocks noChangeArrowheads="1"/>
            </p:cNvSpPr>
            <p:nvPr/>
          </p:nvSpPr>
          <p:spPr bwMode="auto">
            <a:xfrm>
              <a:off x="5654" y="3444"/>
              <a:ext cx="79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Cal Grant Inc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0" name="Oval 202">
              <a:extLst>
                <a:ext uri="{FF2B5EF4-FFF2-40B4-BE49-F238E27FC236}">
                  <a16:creationId xmlns:a16="http://schemas.microsoft.com/office/drawing/2014/main" id="{58F7ADEF-EB90-41AA-A567-73AB70FEA9AA}"/>
                </a:ext>
              </a:extLst>
            </p:cNvPr>
            <p:cNvSpPr>
              <a:spLocks noChangeArrowheads="1"/>
            </p:cNvSpPr>
            <p:nvPr/>
          </p:nvSpPr>
          <p:spPr bwMode="auto">
            <a:xfrm>
              <a:off x="3687" y="844"/>
              <a:ext cx="52" cy="52"/>
            </a:xfrm>
            <a:prstGeom prst="ellipse">
              <a:avLst/>
            </a:prstGeom>
            <a:solidFill>
              <a:srgbClr val="CAC27E"/>
            </a:solidFill>
            <a:ln w="31750">
              <a:solidFill>
                <a:srgbClr val="CAC27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Rectangle 203">
              <a:extLst>
                <a:ext uri="{FF2B5EF4-FFF2-40B4-BE49-F238E27FC236}">
                  <a16:creationId xmlns:a16="http://schemas.microsoft.com/office/drawing/2014/main" id="{5E064496-3E0B-4157-BB69-AA924AC579B5}"/>
                </a:ext>
              </a:extLst>
            </p:cNvPr>
            <p:cNvSpPr>
              <a:spLocks noChangeArrowheads="1"/>
            </p:cNvSpPr>
            <p:nvPr/>
          </p:nvSpPr>
          <p:spPr bwMode="auto">
            <a:xfrm>
              <a:off x="2923" y="742"/>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MC Child 83+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2" name="Oval 204">
              <a:extLst>
                <a:ext uri="{FF2B5EF4-FFF2-40B4-BE49-F238E27FC236}">
                  <a16:creationId xmlns:a16="http://schemas.microsoft.com/office/drawing/2014/main" id="{E32224AB-1ED0-4E95-929C-1EEEFAFA2639}"/>
                </a:ext>
              </a:extLst>
            </p:cNvPr>
            <p:cNvSpPr>
              <a:spLocks noChangeArrowheads="1"/>
            </p:cNvSpPr>
            <p:nvPr/>
          </p:nvSpPr>
          <p:spPr bwMode="auto">
            <a:xfrm>
              <a:off x="3970" y="1503"/>
              <a:ext cx="51" cy="52"/>
            </a:xfrm>
            <a:prstGeom prst="ellipse">
              <a:avLst/>
            </a:prstGeom>
            <a:solidFill>
              <a:srgbClr val="CAC27E"/>
            </a:solidFill>
            <a:ln w="31750">
              <a:solidFill>
                <a:srgbClr val="CAC27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Rectangle 205">
              <a:extLst>
                <a:ext uri="{FF2B5EF4-FFF2-40B4-BE49-F238E27FC236}">
                  <a16:creationId xmlns:a16="http://schemas.microsoft.com/office/drawing/2014/main" id="{96C2899D-B743-4000-8F18-B17E67CDD90E}"/>
                </a:ext>
              </a:extLst>
            </p:cNvPr>
            <p:cNvSpPr>
              <a:spLocks noChangeArrowheads="1"/>
            </p:cNvSpPr>
            <p:nvPr/>
          </p:nvSpPr>
          <p:spPr bwMode="auto">
            <a:xfrm>
              <a:off x="3189" y="1762"/>
              <a:ext cx="5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MC Intro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4" name="Oval 206">
              <a:extLst>
                <a:ext uri="{FF2B5EF4-FFF2-40B4-BE49-F238E27FC236}">
                  <a16:creationId xmlns:a16="http://schemas.microsoft.com/office/drawing/2014/main" id="{AB55ED83-2374-47EA-AF3D-B29D6F1E8F10}"/>
                </a:ext>
              </a:extLst>
            </p:cNvPr>
            <p:cNvSpPr>
              <a:spLocks noChangeArrowheads="1"/>
            </p:cNvSpPr>
            <p:nvPr/>
          </p:nvSpPr>
          <p:spPr bwMode="auto">
            <a:xfrm>
              <a:off x="4888" y="844"/>
              <a:ext cx="52" cy="52"/>
            </a:xfrm>
            <a:prstGeom prst="ellipse">
              <a:avLst/>
            </a:prstGeom>
            <a:solidFill>
              <a:srgbClr val="CAC27E"/>
            </a:solidFill>
            <a:ln w="31750">
              <a:solidFill>
                <a:srgbClr val="CAC27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Rectangle 207">
              <a:extLst>
                <a:ext uri="{FF2B5EF4-FFF2-40B4-BE49-F238E27FC236}">
                  <a16:creationId xmlns:a16="http://schemas.microsoft.com/office/drawing/2014/main" id="{920F953D-440D-4591-960F-2296D97DBEF2}"/>
                </a:ext>
              </a:extLst>
            </p:cNvPr>
            <p:cNvSpPr>
              <a:spLocks noChangeArrowheads="1"/>
            </p:cNvSpPr>
            <p:nvPr/>
          </p:nvSpPr>
          <p:spPr bwMode="auto">
            <a:xfrm>
              <a:off x="3481" y="614"/>
              <a:ext cx="13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MC Pregnant &amp; Infants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6" name="Oval 208">
              <a:extLst>
                <a:ext uri="{FF2B5EF4-FFF2-40B4-BE49-F238E27FC236}">
                  <a16:creationId xmlns:a16="http://schemas.microsoft.com/office/drawing/2014/main" id="{BD90DFE2-2C73-49FD-A8E1-3A21E0DED46B}"/>
                </a:ext>
              </a:extLst>
            </p:cNvPr>
            <p:cNvSpPr>
              <a:spLocks noChangeArrowheads="1"/>
            </p:cNvSpPr>
            <p:nvPr/>
          </p:nvSpPr>
          <p:spPr bwMode="auto">
            <a:xfrm>
              <a:off x="6723" y="844"/>
              <a:ext cx="52" cy="52"/>
            </a:xfrm>
            <a:prstGeom prst="ellipse">
              <a:avLst/>
            </a:prstGeom>
            <a:solidFill>
              <a:srgbClr val="CAC27E"/>
            </a:solidFill>
            <a:ln w="31750">
              <a:solidFill>
                <a:srgbClr val="CAC27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Rectangle 209">
              <a:extLst>
                <a:ext uri="{FF2B5EF4-FFF2-40B4-BE49-F238E27FC236}">
                  <a16:creationId xmlns:a16="http://schemas.microsoft.com/office/drawing/2014/main" id="{39089EAF-F065-490C-AA7F-AB29ABE27288}"/>
                </a:ext>
              </a:extLst>
            </p:cNvPr>
            <p:cNvSpPr>
              <a:spLocks noChangeArrowheads="1"/>
            </p:cNvSpPr>
            <p:nvPr/>
          </p:nvSpPr>
          <p:spPr bwMode="auto">
            <a:xfrm>
              <a:off x="6064" y="406"/>
              <a:ext cx="124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MC Child (State Exp)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8" name="Oval 210">
              <a:extLst>
                <a:ext uri="{FF2B5EF4-FFF2-40B4-BE49-F238E27FC236}">
                  <a16:creationId xmlns:a16="http://schemas.microsoft.com/office/drawing/2014/main" id="{6176DEAB-FC1D-4F60-95BD-7897D038B293}"/>
                </a:ext>
              </a:extLst>
            </p:cNvPr>
            <p:cNvSpPr>
              <a:spLocks noChangeArrowheads="1"/>
            </p:cNvSpPr>
            <p:nvPr/>
          </p:nvSpPr>
          <p:spPr bwMode="auto">
            <a:xfrm>
              <a:off x="6939" y="2615"/>
              <a:ext cx="52" cy="52"/>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Rectangle 211">
              <a:extLst>
                <a:ext uri="{FF2B5EF4-FFF2-40B4-BE49-F238E27FC236}">
                  <a16:creationId xmlns:a16="http://schemas.microsoft.com/office/drawing/2014/main" id="{F405C3A6-685D-4D6C-B28D-29336EE625E9}"/>
                </a:ext>
              </a:extLst>
            </p:cNvPr>
            <p:cNvSpPr>
              <a:spLocks noChangeArrowheads="1"/>
            </p:cNvSpPr>
            <p:nvPr/>
          </p:nvSpPr>
          <p:spPr bwMode="auto">
            <a:xfrm>
              <a:off x="6164" y="2578"/>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2013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0" name="Oval 212">
              <a:extLst>
                <a:ext uri="{FF2B5EF4-FFF2-40B4-BE49-F238E27FC236}">
                  <a16:creationId xmlns:a16="http://schemas.microsoft.com/office/drawing/2014/main" id="{110E56F3-044E-4DC2-A051-E9527EEDC1C5}"/>
                </a:ext>
              </a:extLst>
            </p:cNvPr>
            <p:cNvSpPr>
              <a:spLocks noChangeArrowheads="1"/>
            </p:cNvSpPr>
            <p:nvPr/>
          </p:nvSpPr>
          <p:spPr bwMode="auto">
            <a:xfrm>
              <a:off x="6985" y="2333"/>
              <a:ext cx="52" cy="52"/>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Rectangle 213">
              <a:extLst>
                <a:ext uri="{FF2B5EF4-FFF2-40B4-BE49-F238E27FC236}">
                  <a16:creationId xmlns:a16="http://schemas.microsoft.com/office/drawing/2014/main" id="{ED8F7B37-770D-4943-843B-21480C09097C}"/>
                </a:ext>
              </a:extLst>
            </p:cNvPr>
            <p:cNvSpPr>
              <a:spLocks noChangeArrowheads="1"/>
            </p:cNvSpPr>
            <p:nvPr/>
          </p:nvSpPr>
          <p:spPr bwMode="auto">
            <a:xfrm>
              <a:off x="6210" y="2298"/>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2001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2" name="Oval 214">
              <a:extLst>
                <a:ext uri="{FF2B5EF4-FFF2-40B4-BE49-F238E27FC236}">
                  <a16:creationId xmlns:a16="http://schemas.microsoft.com/office/drawing/2014/main" id="{C9877D47-23ED-4160-9CA1-852B66458318}"/>
                </a:ext>
              </a:extLst>
            </p:cNvPr>
            <p:cNvSpPr>
              <a:spLocks noChangeArrowheads="1"/>
            </p:cNvSpPr>
            <p:nvPr/>
          </p:nvSpPr>
          <p:spPr bwMode="auto">
            <a:xfrm>
              <a:off x="6996" y="844"/>
              <a:ext cx="52" cy="52"/>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Rectangle 215">
              <a:extLst>
                <a:ext uri="{FF2B5EF4-FFF2-40B4-BE49-F238E27FC236}">
                  <a16:creationId xmlns:a16="http://schemas.microsoft.com/office/drawing/2014/main" id="{62C6C81A-7CB8-4AEA-BAB0-2DE14E47BE61}"/>
                </a:ext>
              </a:extLst>
            </p:cNvPr>
            <p:cNvSpPr>
              <a:spLocks noChangeArrowheads="1"/>
            </p:cNvSpPr>
            <p:nvPr/>
          </p:nvSpPr>
          <p:spPr bwMode="auto">
            <a:xfrm>
              <a:off x="6626" y="1059"/>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Top Tax 1981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4" name="Oval 216">
              <a:extLst>
                <a:ext uri="{FF2B5EF4-FFF2-40B4-BE49-F238E27FC236}">
                  <a16:creationId xmlns:a16="http://schemas.microsoft.com/office/drawing/2014/main" id="{8A0D6A4B-A88B-4B98-9132-83A74DBDFF49}"/>
                </a:ext>
              </a:extLst>
            </p:cNvPr>
            <p:cNvSpPr>
              <a:spLocks noChangeArrowheads="1"/>
            </p:cNvSpPr>
            <p:nvPr/>
          </p:nvSpPr>
          <p:spPr bwMode="auto">
            <a:xfrm>
              <a:off x="7074" y="1699"/>
              <a:ext cx="52" cy="52"/>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Rectangle 217">
              <a:extLst>
                <a:ext uri="{FF2B5EF4-FFF2-40B4-BE49-F238E27FC236}">
                  <a16:creationId xmlns:a16="http://schemas.microsoft.com/office/drawing/2014/main" id="{73707CF6-42D0-44C2-B6D0-028F3F501369}"/>
                </a:ext>
              </a:extLst>
            </p:cNvPr>
            <p:cNvSpPr>
              <a:spLocks noChangeArrowheads="1"/>
            </p:cNvSpPr>
            <p:nvPr/>
          </p:nvSpPr>
          <p:spPr bwMode="auto">
            <a:xfrm>
              <a:off x="6300" y="1662"/>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1993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6" name="Oval 218">
              <a:extLst>
                <a:ext uri="{FF2B5EF4-FFF2-40B4-BE49-F238E27FC236}">
                  <a16:creationId xmlns:a16="http://schemas.microsoft.com/office/drawing/2014/main" id="{8111B483-037F-4003-A2D6-7AB76EC5060E}"/>
                </a:ext>
              </a:extLst>
            </p:cNvPr>
            <p:cNvSpPr>
              <a:spLocks noChangeArrowheads="1"/>
            </p:cNvSpPr>
            <p:nvPr/>
          </p:nvSpPr>
          <p:spPr bwMode="auto">
            <a:xfrm>
              <a:off x="7086" y="1503"/>
              <a:ext cx="52" cy="52"/>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Rectangle 219">
              <a:extLst>
                <a:ext uri="{FF2B5EF4-FFF2-40B4-BE49-F238E27FC236}">
                  <a16:creationId xmlns:a16="http://schemas.microsoft.com/office/drawing/2014/main" id="{F60B78AC-DAEA-4681-B02C-EB8642A2A275}"/>
                </a:ext>
              </a:extLst>
            </p:cNvPr>
            <p:cNvSpPr>
              <a:spLocks noChangeArrowheads="1"/>
            </p:cNvSpPr>
            <p:nvPr/>
          </p:nvSpPr>
          <p:spPr bwMode="auto">
            <a:xfrm>
              <a:off x="6311" y="1466"/>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1986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8" name="Line 220">
              <a:extLst>
                <a:ext uri="{FF2B5EF4-FFF2-40B4-BE49-F238E27FC236}">
                  <a16:creationId xmlns:a16="http://schemas.microsoft.com/office/drawing/2014/main" id="{7C92AA24-A4E8-49DE-94C5-AA9E4D74E68D}"/>
                </a:ext>
              </a:extLst>
            </p:cNvPr>
            <p:cNvSpPr>
              <a:spLocks noChangeShapeType="1"/>
            </p:cNvSpPr>
            <p:nvPr/>
          </p:nvSpPr>
          <p:spPr bwMode="auto">
            <a:xfrm flipV="1">
              <a:off x="1188" y="775"/>
              <a:ext cx="0" cy="282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 name="Line 221">
              <a:extLst>
                <a:ext uri="{FF2B5EF4-FFF2-40B4-BE49-F238E27FC236}">
                  <a16:creationId xmlns:a16="http://schemas.microsoft.com/office/drawing/2014/main" id="{0CE49791-1DA1-43A5-9D60-E04CE7B71FB4}"/>
                </a:ext>
              </a:extLst>
            </p:cNvPr>
            <p:cNvSpPr>
              <a:spLocks noChangeShapeType="1"/>
            </p:cNvSpPr>
            <p:nvPr/>
          </p:nvSpPr>
          <p:spPr bwMode="auto">
            <a:xfrm flipH="1">
              <a:off x="1127" y="3508"/>
              <a:ext cx="6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 name="Rectangle 222">
              <a:extLst>
                <a:ext uri="{FF2B5EF4-FFF2-40B4-BE49-F238E27FC236}">
                  <a16:creationId xmlns:a16="http://schemas.microsoft.com/office/drawing/2014/main" id="{AD6525BE-F30B-4859-8985-32685915B97A}"/>
                </a:ext>
              </a:extLst>
            </p:cNvPr>
            <p:cNvSpPr>
              <a:spLocks noChangeArrowheads="1"/>
            </p:cNvSpPr>
            <p:nvPr/>
          </p:nvSpPr>
          <p:spPr bwMode="auto">
            <a:xfrm>
              <a:off x="784" y="3421"/>
              <a:ext cx="39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&lt;0.5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1" name="Line 223">
              <a:extLst>
                <a:ext uri="{FF2B5EF4-FFF2-40B4-BE49-F238E27FC236}">
                  <a16:creationId xmlns:a16="http://schemas.microsoft.com/office/drawing/2014/main" id="{B99D925A-8E76-41E9-A15A-77D771930091}"/>
                </a:ext>
              </a:extLst>
            </p:cNvPr>
            <p:cNvSpPr>
              <a:spLocks noChangeShapeType="1"/>
            </p:cNvSpPr>
            <p:nvPr/>
          </p:nvSpPr>
          <p:spPr bwMode="auto">
            <a:xfrm flipH="1">
              <a:off x="1127" y="2848"/>
              <a:ext cx="6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 name="Rectangle 224">
              <a:extLst>
                <a:ext uri="{FF2B5EF4-FFF2-40B4-BE49-F238E27FC236}">
                  <a16:creationId xmlns:a16="http://schemas.microsoft.com/office/drawing/2014/main" id="{AB4CB97D-27CA-434B-BF1C-90BAEA39C626}"/>
                </a:ext>
              </a:extLst>
            </p:cNvPr>
            <p:cNvSpPr>
              <a:spLocks noChangeArrowheads="1"/>
            </p:cNvSpPr>
            <p:nvPr/>
          </p:nvSpPr>
          <p:spPr bwMode="auto">
            <a:xfrm>
              <a:off x="1009" y="2762"/>
              <a:ext cx="16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3" name="Line 225">
              <a:extLst>
                <a:ext uri="{FF2B5EF4-FFF2-40B4-BE49-F238E27FC236}">
                  <a16:creationId xmlns:a16="http://schemas.microsoft.com/office/drawing/2014/main" id="{3B40B83D-3F2F-4729-8ADA-654C3E7689A4}"/>
                </a:ext>
              </a:extLst>
            </p:cNvPr>
            <p:cNvSpPr>
              <a:spLocks noChangeShapeType="1"/>
            </p:cNvSpPr>
            <p:nvPr/>
          </p:nvSpPr>
          <p:spPr bwMode="auto">
            <a:xfrm flipH="1">
              <a:off x="1127" y="2189"/>
              <a:ext cx="6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 name="Rectangle 226">
              <a:extLst>
                <a:ext uri="{FF2B5EF4-FFF2-40B4-BE49-F238E27FC236}">
                  <a16:creationId xmlns:a16="http://schemas.microsoft.com/office/drawing/2014/main" id="{C1C9C873-47CF-441A-9267-A4428DF9203F}"/>
                </a:ext>
              </a:extLst>
            </p:cNvPr>
            <p:cNvSpPr>
              <a:spLocks noChangeArrowheads="1"/>
            </p:cNvSpPr>
            <p:nvPr/>
          </p:nvSpPr>
          <p:spPr bwMode="auto">
            <a:xfrm>
              <a:off x="876" y="2102"/>
              <a:ext cx="29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5" name="Line 227">
              <a:extLst>
                <a:ext uri="{FF2B5EF4-FFF2-40B4-BE49-F238E27FC236}">
                  <a16:creationId xmlns:a16="http://schemas.microsoft.com/office/drawing/2014/main" id="{9C62C1FA-477F-4DA9-A9AE-43D7D3D09F4B}"/>
                </a:ext>
              </a:extLst>
            </p:cNvPr>
            <p:cNvSpPr>
              <a:spLocks noChangeShapeType="1"/>
            </p:cNvSpPr>
            <p:nvPr/>
          </p:nvSpPr>
          <p:spPr bwMode="auto">
            <a:xfrm flipH="1">
              <a:off x="1127" y="1529"/>
              <a:ext cx="6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Rectangle 228">
              <a:extLst>
                <a:ext uri="{FF2B5EF4-FFF2-40B4-BE49-F238E27FC236}">
                  <a16:creationId xmlns:a16="http://schemas.microsoft.com/office/drawing/2014/main" id="{B9130094-2E7A-438F-81AB-03D293E54B18}"/>
                </a:ext>
              </a:extLst>
            </p:cNvPr>
            <p:cNvSpPr>
              <a:spLocks noChangeArrowheads="1"/>
            </p:cNvSpPr>
            <p:nvPr/>
          </p:nvSpPr>
          <p:spPr bwMode="auto">
            <a:xfrm>
              <a:off x="917" y="1443"/>
              <a:ext cx="256"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7" name="Line 229">
              <a:extLst>
                <a:ext uri="{FF2B5EF4-FFF2-40B4-BE49-F238E27FC236}">
                  <a16:creationId xmlns:a16="http://schemas.microsoft.com/office/drawing/2014/main" id="{7BC0CC24-4470-4B39-BA02-558F1A23C44C}"/>
                </a:ext>
              </a:extLst>
            </p:cNvPr>
            <p:cNvSpPr>
              <a:spLocks noChangeShapeType="1"/>
            </p:cNvSpPr>
            <p:nvPr/>
          </p:nvSpPr>
          <p:spPr bwMode="auto">
            <a:xfrm flipH="1">
              <a:off x="1127" y="870"/>
              <a:ext cx="6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 name="Rectangle 231">
              <a:extLst>
                <a:ext uri="{FF2B5EF4-FFF2-40B4-BE49-F238E27FC236}">
                  <a16:creationId xmlns:a16="http://schemas.microsoft.com/office/drawing/2014/main" id="{376CD63E-0C26-44A1-9622-F5BC0DADD991}"/>
                </a:ext>
              </a:extLst>
            </p:cNvPr>
            <p:cNvSpPr>
              <a:spLocks noChangeArrowheads="1"/>
            </p:cNvSpPr>
            <p:nvPr/>
          </p:nvSpPr>
          <p:spPr bwMode="auto">
            <a:xfrm rot="16200000">
              <a:off x="330" y="2039"/>
              <a:ext cx="51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MVPF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0" name="Line 232">
              <a:extLst>
                <a:ext uri="{FF2B5EF4-FFF2-40B4-BE49-F238E27FC236}">
                  <a16:creationId xmlns:a16="http://schemas.microsoft.com/office/drawing/2014/main" id="{1F041E1A-8A99-4C23-8AB4-D9F53AA7D953}"/>
                </a:ext>
              </a:extLst>
            </p:cNvPr>
            <p:cNvSpPr>
              <a:spLocks noChangeShapeType="1"/>
            </p:cNvSpPr>
            <p:nvPr/>
          </p:nvSpPr>
          <p:spPr bwMode="auto">
            <a:xfrm>
              <a:off x="1188" y="3603"/>
              <a:ext cx="6019"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 name="Line 233">
              <a:extLst>
                <a:ext uri="{FF2B5EF4-FFF2-40B4-BE49-F238E27FC236}">
                  <a16:creationId xmlns:a16="http://schemas.microsoft.com/office/drawing/2014/main" id="{DC7B1A14-D394-46E8-81EE-EFA25220314A}"/>
                </a:ext>
              </a:extLst>
            </p:cNvPr>
            <p:cNvSpPr>
              <a:spLocks noChangeShapeType="1"/>
            </p:cNvSpPr>
            <p:nvPr/>
          </p:nvSpPr>
          <p:spPr bwMode="auto">
            <a:xfrm>
              <a:off x="1283"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 name="Rectangle 234">
              <a:extLst>
                <a:ext uri="{FF2B5EF4-FFF2-40B4-BE49-F238E27FC236}">
                  <a16:creationId xmlns:a16="http://schemas.microsoft.com/office/drawing/2014/main" id="{4A847230-B2BC-4B78-8971-EC5F378C22AE}"/>
                </a:ext>
              </a:extLst>
            </p:cNvPr>
            <p:cNvSpPr>
              <a:spLocks noChangeArrowheads="1"/>
            </p:cNvSpPr>
            <p:nvPr/>
          </p:nvSpPr>
          <p:spPr bwMode="auto">
            <a:xfrm>
              <a:off x="1239" y="3692"/>
              <a:ext cx="16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 name="Line 235">
              <a:extLst>
                <a:ext uri="{FF2B5EF4-FFF2-40B4-BE49-F238E27FC236}">
                  <a16:creationId xmlns:a16="http://schemas.microsoft.com/office/drawing/2014/main" id="{10956923-C9E6-4458-A48B-F3735CD4343D}"/>
                </a:ext>
              </a:extLst>
            </p:cNvPr>
            <p:cNvSpPr>
              <a:spLocks noChangeShapeType="1"/>
            </p:cNvSpPr>
            <p:nvPr/>
          </p:nvSpPr>
          <p:spPr bwMode="auto">
            <a:xfrm>
              <a:off x="2417"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 name="Rectangle 236">
              <a:extLst>
                <a:ext uri="{FF2B5EF4-FFF2-40B4-BE49-F238E27FC236}">
                  <a16:creationId xmlns:a16="http://schemas.microsoft.com/office/drawing/2014/main" id="{8D380E70-8FF8-4A9E-A7D0-4832C6535160}"/>
                </a:ext>
              </a:extLst>
            </p:cNvPr>
            <p:cNvSpPr>
              <a:spLocks noChangeArrowheads="1"/>
            </p:cNvSpPr>
            <p:nvPr/>
          </p:nvSpPr>
          <p:spPr bwMode="auto">
            <a:xfrm>
              <a:off x="2328" y="3692"/>
              <a:ext cx="25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5" name="Line 237">
              <a:extLst>
                <a:ext uri="{FF2B5EF4-FFF2-40B4-BE49-F238E27FC236}">
                  <a16:creationId xmlns:a16="http://schemas.microsoft.com/office/drawing/2014/main" id="{FD7F314E-32F6-47B9-A8C2-79F3CD74C404}"/>
                </a:ext>
              </a:extLst>
            </p:cNvPr>
            <p:cNvSpPr>
              <a:spLocks noChangeShapeType="1"/>
            </p:cNvSpPr>
            <p:nvPr/>
          </p:nvSpPr>
          <p:spPr bwMode="auto">
            <a:xfrm>
              <a:off x="3552"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 name="Rectangle 238">
              <a:extLst>
                <a:ext uri="{FF2B5EF4-FFF2-40B4-BE49-F238E27FC236}">
                  <a16:creationId xmlns:a16="http://schemas.microsoft.com/office/drawing/2014/main" id="{3690EFF3-56B3-4607-8D42-912DF7E7568C}"/>
                </a:ext>
              </a:extLst>
            </p:cNvPr>
            <p:cNvSpPr>
              <a:spLocks noChangeArrowheads="1"/>
            </p:cNvSpPr>
            <p:nvPr/>
          </p:nvSpPr>
          <p:spPr bwMode="auto">
            <a:xfrm>
              <a:off x="3463" y="3692"/>
              <a:ext cx="25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7" name="Line 239">
              <a:extLst>
                <a:ext uri="{FF2B5EF4-FFF2-40B4-BE49-F238E27FC236}">
                  <a16:creationId xmlns:a16="http://schemas.microsoft.com/office/drawing/2014/main" id="{EC5CABA8-B1E9-487D-934E-5A3D0D605F58}"/>
                </a:ext>
              </a:extLst>
            </p:cNvPr>
            <p:cNvSpPr>
              <a:spLocks noChangeShapeType="1"/>
            </p:cNvSpPr>
            <p:nvPr/>
          </p:nvSpPr>
          <p:spPr bwMode="auto">
            <a:xfrm>
              <a:off x="4684"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 name="Rectangle 240">
              <a:extLst>
                <a:ext uri="{FF2B5EF4-FFF2-40B4-BE49-F238E27FC236}">
                  <a16:creationId xmlns:a16="http://schemas.microsoft.com/office/drawing/2014/main" id="{14B72664-762F-427B-BEEB-DB15262B7B0A}"/>
                </a:ext>
              </a:extLst>
            </p:cNvPr>
            <p:cNvSpPr>
              <a:spLocks noChangeArrowheads="1"/>
            </p:cNvSpPr>
            <p:nvPr/>
          </p:nvSpPr>
          <p:spPr bwMode="auto">
            <a:xfrm>
              <a:off x="4595" y="3692"/>
              <a:ext cx="25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9" name="Line 241">
              <a:extLst>
                <a:ext uri="{FF2B5EF4-FFF2-40B4-BE49-F238E27FC236}">
                  <a16:creationId xmlns:a16="http://schemas.microsoft.com/office/drawing/2014/main" id="{5D4A4034-9859-46C0-80DA-F77A612E3509}"/>
                </a:ext>
              </a:extLst>
            </p:cNvPr>
            <p:cNvSpPr>
              <a:spLocks noChangeShapeType="1"/>
            </p:cNvSpPr>
            <p:nvPr/>
          </p:nvSpPr>
          <p:spPr bwMode="auto">
            <a:xfrm>
              <a:off x="5819"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 name="Rectangle 242">
              <a:extLst>
                <a:ext uri="{FF2B5EF4-FFF2-40B4-BE49-F238E27FC236}">
                  <a16:creationId xmlns:a16="http://schemas.microsoft.com/office/drawing/2014/main" id="{78DF4354-0504-43C3-BC6E-79DF8770AC1D}"/>
                </a:ext>
              </a:extLst>
            </p:cNvPr>
            <p:cNvSpPr>
              <a:spLocks noChangeArrowheads="1"/>
            </p:cNvSpPr>
            <p:nvPr/>
          </p:nvSpPr>
          <p:spPr bwMode="auto">
            <a:xfrm>
              <a:off x="5729" y="3692"/>
              <a:ext cx="25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1" name="Line 243">
              <a:extLst>
                <a:ext uri="{FF2B5EF4-FFF2-40B4-BE49-F238E27FC236}">
                  <a16:creationId xmlns:a16="http://schemas.microsoft.com/office/drawing/2014/main" id="{8FFFFB62-7A82-46E9-BBCB-38E4372329D6}"/>
                </a:ext>
              </a:extLst>
            </p:cNvPr>
            <p:cNvSpPr>
              <a:spLocks noChangeShapeType="1"/>
            </p:cNvSpPr>
            <p:nvPr/>
          </p:nvSpPr>
          <p:spPr bwMode="auto">
            <a:xfrm>
              <a:off x="6953"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 name="Rectangle 244">
              <a:extLst>
                <a:ext uri="{FF2B5EF4-FFF2-40B4-BE49-F238E27FC236}">
                  <a16:creationId xmlns:a16="http://schemas.microsoft.com/office/drawing/2014/main" id="{D7A37FE6-015C-4DBE-BB86-21AA2C85B077}"/>
                </a:ext>
              </a:extLst>
            </p:cNvPr>
            <p:cNvSpPr>
              <a:spLocks noChangeArrowheads="1"/>
            </p:cNvSpPr>
            <p:nvPr/>
          </p:nvSpPr>
          <p:spPr bwMode="auto">
            <a:xfrm>
              <a:off x="6763" y="3692"/>
              <a:ext cx="45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&gt;50K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3" name="Rectangle 245">
              <a:extLst>
                <a:ext uri="{FF2B5EF4-FFF2-40B4-BE49-F238E27FC236}">
                  <a16:creationId xmlns:a16="http://schemas.microsoft.com/office/drawing/2014/main" id="{D209CA28-C413-4EA6-B7EF-072F958A12FF}"/>
                </a:ext>
              </a:extLst>
            </p:cNvPr>
            <p:cNvSpPr>
              <a:spLocks noChangeArrowheads="1"/>
            </p:cNvSpPr>
            <p:nvPr/>
          </p:nvSpPr>
          <p:spPr bwMode="auto">
            <a:xfrm>
              <a:off x="2967" y="3890"/>
              <a:ext cx="257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Approximate Income of Beneficiary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4" name="Rectangle 246">
              <a:extLst>
                <a:ext uri="{FF2B5EF4-FFF2-40B4-BE49-F238E27FC236}">
                  <a16:creationId xmlns:a16="http://schemas.microsoft.com/office/drawing/2014/main" id="{FAD4BCCF-077A-43B6-A93F-12067A227B62}"/>
                </a:ext>
              </a:extLst>
            </p:cNvPr>
            <p:cNvSpPr>
              <a:spLocks noChangeArrowheads="1"/>
            </p:cNvSpPr>
            <p:nvPr/>
          </p:nvSpPr>
          <p:spPr bwMode="auto">
            <a:xfrm>
              <a:off x="4140" y="280"/>
              <a:ext cx="305"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cxnSp>
        <p:nvCxnSpPr>
          <p:cNvPr id="526" name="Straight Connector 525">
            <a:extLst>
              <a:ext uri="{FF2B5EF4-FFF2-40B4-BE49-F238E27FC236}">
                <a16:creationId xmlns:a16="http://schemas.microsoft.com/office/drawing/2014/main" id="{0B0DA0DA-AC1E-4FE3-B752-2BBA63F943E8}"/>
              </a:ext>
            </a:extLst>
          </p:cNvPr>
          <p:cNvCxnSpPr/>
          <p:nvPr/>
        </p:nvCxnSpPr>
        <p:spPr>
          <a:xfrm>
            <a:off x="4090968" y="2130425"/>
            <a:ext cx="596920" cy="207169"/>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D7FF7757-7A28-49E3-BF76-1E49C8DCAB4E}"/>
              </a:ext>
            </a:extLst>
          </p:cNvPr>
          <p:cNvCxnSpPr/>
          <p:nvPr/>
        </p:nvCxnSpPr>
        <p:spPr>
          <a:xfrm>
            <a:off x="5446713" y="2070099"/>
            <a:ext cx="384175" cy="251620"/>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40EAD9C8-9C71-4055-A215-489C07D68277}"/>
              </a:ext>
            </a:extLst>
          </p:cNvPr>
          <p:cNvCxnSpPr>
            <a:cxnSpLocks/>
          </p:cNvCxnSpPr>
          <p:nvPr/>
        </p:nvCxnSpPr>
        <p:spPr>
          <a:xfrm flipV="1">
            <a:off x="6244432" y="2119313"/>
            <a:ext cx="313531" cy="202406"/>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E51093DC-7C42-4592-89E5-772A843754DA}"/>
              </a:ext>
            </a:extLst>
          </p:cNvPr>
          <p:cNvCxnSpPr>
            <a:cxnSpLocks/>
          </p:cNvCxnSpPr>
          <p:nvPr/>
        </p:nvCxnSpPr>
        <p:spPr>
          <a:xfrm flipV="1">
            <a:off x="6020595" y="1916113"/>
            <a:ext cx="396080" cy="394493"/>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6B257025-A956-458A-B1A9-DCA6A529401D}"/>
              </a:ext>
            </a:extLst>
          </p:cNvPr>
          <p:cNvCxnSpPr/>
          <p:nvPr/>
        </p:nvCxnSpPr>
        <p:spPr>
          <a:xfrm flipV="1">
            <a:off x="5878514" y="2540000"/>
            <a:ext cx="365918" cy="252412"/>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9BDFC8B3-F36F-443C-A58C-1C585E1849CC}"/>
              </a:ext>
            </a:extLst>
          </p:cNvPr>
          <p:cNvCxnSpPr/>
          <p:nvPr/>
        </p:nvCxnSpPr>
        <p:spPr>
          <a:xfrm flipV="1">
            <a:off x="6319838" y="2500313"/>
            <a:ext cx="81359" cy="482598"/>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87ED6AE1-F9D8-4ED7-A313-C920AA8A37BC}"/>
              </a:ext>
            </a:extLst>
          </p:cNvPr>
          <p:cNvCxnSpPr>
            <a:cxnSpLocks/>
          </p:cNvCxnSpPr>
          <p:nvPr/>
        </p:nvCxnSpPr>
        <p:spPr>
          <a:xfrm flipV="1">
            <a:off x="7729141" y="2208212"/>
            <a:ext cx="212329" cy="101601"/>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D4A30B96-D2B0-42A3-B25C-77C4D350A340}"/>
              </a:ext>
            </a:extLst>
          </p:cNvPr>
          <p:cNvCxnSpPr/>
          <p:nvPr/>
        </p:nvCxnSpPr>
        <p:spPr>
          <a:xfrm flipV="1">
            <a:off x="7165976" y="2027237"/>
            <a:ext cx="775494" cy="309563"/>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2BCA515A-6386-46F6-83CD-8CF4BAFCED23}"/>
              </a:ext>
            </a:extLst>
          </p:cNvPr>
          <p:cNvCxnSpPr/>
          <p:nvPr/>
        </p:nvCxnSpPr>
        <p:spPr>
          <a:xfrm>
            <a:off x="7493794" y="1144191"/>
            <a:ext cx="235347" cy="136922"/>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37A2EB0D-CC97-437E-A9B5-DC32E5585134}"/>
              </a:ext>
            </a:extLst>
          </p:cNvPr>
          <p:cNvCxnSpPr>
            <a:cxnSpLocks/>
          </p:cNvCxnSpPr>
          <p:nvPr/>
        </p:nvCxnSpPr>
        <p:spPr>
          <a:xfrm>
            <a:off x="7655722" y="1017588"/>
            <a:ext cx="313132" cy="249238"/>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B7604ABF-6084-42C1-A3E8-4F19AA59B0CA}"/>
              </a:ext>
            </a:extLst>
          </p:cNvPr>
          <p:cNvCxnSpPr>
            <a:cxnSpLocks/>
            <a:stCxn id="431" idx="2"/>
          </p:cNvCxnSpPr>
          <p:nvPr/>
        </p:nvCxnSpPr>
        <p:spPr>
          <a:xfrm>
            <a:off x="7754145" y="863600"/>
            <a:ext cx="560585" cy="434181"/>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E8D02E1-2B5B-4292-9452-5DB68D0539D2}"/>
              </a:ext>
            </a:extLst>
          </p:cNvPr>
          <p:cNvCxnSpPr>
            <a:cxnSpLocks/>
          </p:cNvCxnSpPr>
          <p:nvPr/>
        </p:nvCxnSpPr>
        <p:spPr>
          <a:xfrm>
            <a:off x="10587545" y="962285"/>
            <a:ext cx="62001" cy="345815"/>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sp>
        <p:nvSpPr>
          <p:cNvPr id="562" name="Rectangle 134">
            <a:extLst>
              <a:ext uri="{FF2B5EF4-FFF2-40B4-BE49-F238E27FC236}">
                <a16:creationId xmlns:a16="http://schemas.microsoft.com/office/drawing/2014/main" id="{4F08B4F4-C981-495A-B000-142E9C502688}"/>
              </a:ext>
            </a:extLst>
          </p:cNvPr>
          <p:cNvSpPr>
            <a:spLocks noChangeArrowheads="1"/>
          </p:cNvSpPr>
          <p:nvPr/>
        </p:nvSpPr>
        <p:spPr bwMode="auto">
          <a:xfrm>
            <a:off x="190521" y="95828"/>
            <a:ext cx="10620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defRPr/>
            </a:pPr>
            <a:r>
              <a:rPr lang="en-US" sz="2400" b="1" dirty="0">
                <a:solidFill>
                  <a:srgbClr val="002060"/>
                </a:solidFill>
                <a:latin typeface="Arial" panose="020B0604020202020204" pitchFamily="34" charset="0"/>
                <a:cs typeface="Arial" panose="020B0604020202020204" pitchFamily="34" charset="0"/>
              </a:rPr>
              <a:t>Redistribution through Investments in Low-Income Children</a:t>
            </a:r>
          </a:p>
        </p:txBody>
      </p:sp>
      <p:cxnSp>
        <p:nvCxnSpPr>
          <p:cNvPr id="564" name="Straight Connector 563">
            <a:extLst>
              <a:ext uri="{FF2B5EF4-FFF2-40B4-BE49-F238E27FC236}">
                <a16:creationId xmlns:a16="http://schemas.microsoft.com/office/drawing/2014/main" id="{5B769DC8-2783-40E7-9C90-20BA2FACD02B}"/>
              </a:ext>
            </a:extLst>
          </p:cNvPr>
          <p:cNvCxnSpPr/>
          <p:nvPr/>
        </p:nvCxnSpPr>
        <p:spPr>
          <a:xfrm flipH="1">
            <a:off x="8647113" y="867829"/>
            <a:ext cx="52388" cy="366452"/>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D2110DCE-3AE7-4E99-A1CE-46898DA549F6}"/>
              </a:ext>
            </a:extLst>
          </p:cNvPr>
          <p:cNvCxnSpPr>
            <a:stCxn id="377" idx="2"/>
          </p:cNvCxnSpPr>
          <p:nvPr/>
        </p:nvCxnSpPr>
        <p:spPr>
          <a:xfrm flipH="1">
            <a:off x="11270853" y="1181100"/>
            <a:ext cx="127398" cy="134938"/>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0647EA5-9E01-441F-8601-8B33D1BAF42B}"/>
              </a:ext>
            </a:extLst>
          </p:cNvPr>
          <p:cNvCxnSpPr/>
          <p:nvPr/>
        </p:nvCxnSpPr>
        <p:spPr>
          <a:xfrm>
            <a:off x="11166476" y="1493836"/>
            <a:ext cx="0" cy="157163"/>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sp>
        <p:nvSpPr>
          <p:cNvPr id="139" name="Oval 54">
            <a:extLst>
              <a:ext uri="{FF2B5EF4-FFF2-40B4-BE49-F238E27FC236}">
                <a16:creationId xmlns:a16="http://schemas.microsoft.com/office/drawing/2014/main" id="{33EF0B5D-BEE1-4753-A6BF-C4BE1EFB1125}"/>
              </a:ext>
            </a:extLst>
          </p:cNvPr>
          <p:cNvSpPr>
            <a:spLocks noChangeArrowheads="1"/>
          </p:cNvSpPr>
          <p:nvPr/>
        </p:nvSpPr>
        <p:spPr bwMode="auto">
          <a:xfrm>
            <a:off x="6786563" y="2687637"/>
            <a:ext cx="82550" cy="82550"/>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Oval 139">
            <a:extLst>
              <a:ext uri="{FF2B5EF4-FFF2-40B4-BE49-F238E27FC236}">
                <a16:creationId xmlns:a16="http://schemas.microsoft.com/office/drawing/2014/main" id="{03210EE6-36C2-4768-BD0F-3F1673452627}"/>
              </a:ext>
            </a:extLst>
          </p:cNvPr>
          <p:cNvSpPr>
            <a:spLocks noChangeArrowheads="1"/>
          </p:cNvSpPr>
          <p:nvPr/>
        </p:nvSpPr>
        <p:spPr bwMode="auto">
          <a:xfrm>
            <a:off x="8939213" y="4667250"/>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Oval 46">
            <a:extLst>
              <a:ext uri="{FF2B5EF4-FFF2-40B4-BE49-F238E27FC236}">
                <a16:creationId xmlns:a16="http://schemas.microsoft.com/office/drawing/2014/main" id="{E7CB2A7D-9978-40BC-90EE-E5928F08CF54}"/>
              </a:ext>
            </a:extLst>
          </p:cNvPr>
          <p:cNvSpPr>
            <a:spLocks noChangeArrowheads="1"/>
          </p:cNvSpPr>
          <p:nvPr/>
        </p:nvSpPr>
        <p:spPr bwMode="auto">
          <a:xfrm>
            <a:off x="6076951" y="4805363"/>
            <a:ext cx="82550" cy="82550"/>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2" name="Group 141">
            <a:extLst>
              <a:ext uri="{FF2B5EF4-FFF2-40B4-BE49-F238E27FC236}">
                <a16:creationId xmlns:a16="http://schemas.microsoft.com/office/drawing/2014/main" id="{1A77F941-60AF-4C79-B552-A541F0C3CCFC}"/>
              </a:ext>
            </a:extLst>
          </p:cNvPr>
          <p:cNvGrpSpPr/>
          <p:nvPr/>
        </p:nvGrpSpPr>
        <p:grpSpPr>
          <a:xfrm>
            <a:off x="1526388" y="1174749"/>
            <a:ext cx="599024" cy="616982"/>
            <a:chOff x="1398052" y="1174749"/>
            <a:chExt cx="599024" cy="616982"/>
          </a:xfrm>
        </p:grpSpPr>
        <p:sp>
          <p:nvSpPr>
            <p:cNvPr id="143" name="Rectangle 142">
              <a:extLst>
                <a:ext uri="{FF2B5EF4-FFF2-40B4-BE49-F238E27FC236}">
                  <a16:creationId xmlns:a16="http://schemas.microsoft.com/office/drawing/2014/main" id="{F6F116AA-BA53-47E6-BA88-B26865101EEC}"/>
                </a:ext>
              </a:extLst>
            </p:cNvPr>
            <p:cNvSpPr/>
            <p:nvPr/>
          </p:nvSpPr>
          <p:spPr>
            <a:xfrm>
              <a:off x="1468438" y="1508125"/>
              <a:ext cx="528638" cy="283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 name="Rectangle 176">
              <a:extLst>
                <a:ext uri="{FF2B5EF4-FFF2-40B4-BE49-F238E27FC236}">
                  <a16:creationId xmlns:a16="http://schemas.microsoft.com/office/drawing/2014/main" id="{A1369519-C6CA-44EE-922E-A77F5801A631}"/>
                </a:ext>
              </a:extLst>
            </p:cNvPr>
            <p:cNvSpPr>
              <a:spLocks noChangeArrowheads="1"/>
            </p:cNvSpPr>
            <p:nvPr/>
          </p:nvSpPr>
          <p:spPr bwMode="auto">
            <a:xfrm>
              <a:off x="1398052" y="1174749"/>
              <a:ext cx="219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a:t>
              </a:r>
              <a:endParaRPr kumimoji="0" lang="en-US" alt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endParaRPr>
            </a:p>
          </p:txBody>
        </p:sp>
        <p:grpSp>
          <p:nvGrpSpPr>
            <p:cNvPr id="145" name="Group 144">
              <a:extLst>
                <a:ext uri="{FF2B5EF4-FFF2-40B4-BE49-F238E27FC236}">
                  <a16:creationId xmlns:a16="http://schemas.microsoft.com/office/drawing/2014/main" id="{9B1BAE49-4514-4CB3-95E4-290EC70C8366}"/>
                </a:ext>
              </a:extLst>
            </p:cNvPr>
            <p:cNvGrpSpPr/>
            <p:nvPr/>
          </p:nvGrpSpPr>
          <p:grpSpPr>
            <a:xfrm>
              <a:off x="1674813" y="1573079"/>
              <a:ext cx="166687" cy="149224"/>
              <a:chOff x="1462882" y="1471634"/>
              <a:chExt cx="166687" cy="149224"/>
            </a:xfrm>
          </p:grpSpPr>
          <p:cxnSp>
            <p:nvCxnSpPr>
              <p:cNvPr id="146" name="Straight Connector 145">
                <a:extLst>
                  <a:ext uri="{FF2B5EF4-FFF2-40B4-BE49-F238E27FC236}">
                    <a16:creationId xmlns:a16="http://schemas.microsoft.com/office/drawing/2014/main" id="{6F743284-FF22-48ED-9893-2308912544B7}"/>
                  </a:ext>
                </a:extLst>
              </p:cNvPr>
              <p:cNvCxnSpPr>
                <a:cxnSpLocks/>
              </p:cNvCxnSpPr>
              <p:nvPr/>
            </p:nvCxnSpPr>
            <p:spPr>
              <a:xfrm flipV="1">
                <a:off x="1546225" y="1512888"/>
                <a:ext cx="0" cy="603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69E74C2-0C79-4493-AD26-22AAD34217BC}"/>
                  </a:ext>
                </a:extLst>
              </p:cNvPr>
              <p:cNvCxnSpPr/>
              <p:nvPr/>
            </p:nvCxnSpPr>
            <p:spPr>
              <a:xfrm flipV="1">
                <a:off x="1462882" y="147163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AC9A915-7A28-44F3-BA4F-D20A1DF2C1F8}"/>
                  </a:ext>
                </a:extLst>
              </p:cNvPr>
              <p:cNvCxnSpPr/>
              <p:nvPr/>
            </p:nvCxnSpPr>
            <p:spPr>
              <a:xfrm flipV="1">
                <a:off x="1462882" y="153749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15688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Implications for Optimal Policy</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Returns to direct investment in children are inconsistent with high MVPFs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about child care subsidies? </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How do we construct that MVPF? </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Can pre-school subsidies be optimal even if no impacts on kids?</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Do we have evidence that environmental policies provide g (e.g. clean air) that is weakly separable in the utility function? </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Or do we have evidence of a violation of weak separability?</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1476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Rectangle 134">
            <a:extLst>
              <a:ext uri="{FF2B5EF4-FFF2-40B4-BE49-F238E27FC236}">
                <a16:creationId xmlns:a16="http://schemas.microsoft.com/office/drawing/2014/main" id="{97D4A106-6AD9-4478-BBA8-FD4C2A5C295E}"/>
              </a:ext>
            </a:extLst>
          </p:cNvPr>
          <p:cNvSpPr>
            <a:spLocks noChangeArrowheads="1"/>
          </p:cNvSpPr>
          <p:nvPr/>
        </p:nvSpPr>
        <p:spPr bwMode="auto">
          <a:xfrm>
            <a:off x="190521" y="95828"/>
            <a:ext cx="106209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EITC OBRA 1993 MVPF Estimates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Incorporating Different Estimates of Spillovers on Children</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AutoShape 3">
            <a:extLst>
              <a:ext uri="{FF2B5EF4-FFF2-40B4-BE49-F238E27FC236}">
                <a16:creationId xmlns:a16="http://schemas.microsoft.com/office/drawing/2014/main" id="{85ED9CCE-9D52-4E3D-95FB-4973A92A5210}"/>
              </a:ext>
            </a:extLst>
          </p:cNvPr>
          <p:cNvSpPr>
            <a:spLocks noChangeAspect="1" noChangeArrowheads="1" noTextEdit="1"/>
          </p:cNvSpPr>
          <p:nvPr/>
        </p:nvSpPr>
        <p:spPr bwMode="auto">
          <a:xfrm>
            <a:off x="609601" y="0"/>
            <a:ext cx="109728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0A2B97B8-2399-49FB-BE21-94F8D65FD07D}"/>
              </a:ext>
            </a:extLst>
          </p:cNvPr>
          <p:cNvSpPr>
            <a:spLocks noChangeArrowheads="1"/>
          </p:cNvSpPr>
          <p:nvPr/>
        </p:nvSpPr>
        <p:spPr bwMode="auto">
          <a:xfrm>
            <a:off x="1752601" y="1230312"/>
            <a:ext cx="9688513" cy="4233863"/>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Line 8">
            <a:extLst>
              <a:ext uri="{FF2B5EF4-FFF2-40B4-BE49-F238E27FC236}">
                <a16:creationId xmlns:a16="http://schemas.microsoft.com/office/drawing/2014/main" id="{504D146E-5716-4114-8E06-AAB9F0556D1F}"/>
              </a:ext>
            </a:extLst>
          </p:cNvPr>
          <p:cNvSpPr>
            <a:spLocks noChangeShapeType="1"/>
          </p:cNvSpPr>
          <p:nvPr/>
        </p:nvSpPr>
        <p:spPr bwMode="auto">
          <a:xfrm>
            <a:off x="1752601" y="5313363"/>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9">
            <a:extLst>
              <a:ext uri="{FF2B5EF4-FFF2-40B4-BE49-F238E27FC236}">
                <a16:creationId xmlns:a16="http://schemas.microsoft.com/office/drawing/2014/main" id="{BD789B40-A104-4DEE-8B1D-22B56E429370}"/>
              </a:ext>
            </a:extLst>
          </p:cNvPr>
          <p:cNvSpPr>
            <a:spLocks noChangeShapeType="1"/>
          </p:cNvSpPr>
          <p:nvPr/>
        </p:nvSpPr>
        <p:spPr bwMode="auto">
          <a:xfrm>
            <a:off x="1752601" y="474980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0">
            <a:extLst>
              <a:ext uri="{FF2B5EF4-FFF2-40B4-BE49-F238E27FC236}">
                <a16:creationId xmlns:a16="http://schemas.microsoft.com/office/drawing/2014/main" id="{72935483-5CEA-4C41-ADAA-A7CC875D1CD8}"/>
              </a:ext>
            </a:extLst>
          </p:cNvPr>
          <p:cNvSpPr>
            <a:spLocks noChangeShapeType="1"/>
          </p:cNvSpPr>
          <p:nvPr/>
        </p:nvSpPr>
        <p:spPr bwMode="auto">
          <a:xfrm>
            <a:off x="1752601" y="4187825"/>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1">
            <a:extLst>
              <a:ext uri="{FF2B5EF4-FFF2-40B4-BE49-F238E27FC236}">
                <a16:creationId xmlns:a16="http://schemas.microsoft.com/office/drawing/2014/main" id="{E3DE8CC3-4077-4A8B-AC73-FCA56D079E45}"/>
              </a:ext>
            </a:extLst>
          </p:cNvPr>
          <p:cNvSpPr>
            <a:spLocks noChangeShapeType="1"/>
          </p:cNvSpPr>
          <p:nvPr/>
        </p:nvSpPr>
        <p:spPr bwMode="auto">
          <a:xfrm>
            <a:off x="1752601" y="362585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2">
            <a:extLst>
              <a:ext uri="{FF2B5EF4-FFF2-40B4-BE49-F238E27FC236}">
                <a16:creationId xmlns:a16="http://schemas.microsoft.com/office/drawing/2014/main" id="{A5460BD5-7D01-4224-9A7B-0CCBCB8E8775}"/>
              </a:ext>
            </a:extLst>
          </p:cNvPr>
          <p:cNvSpPr>
            <a:spLocks noChangeShapeType="1"/>
          </p:cNvSpPr>
          <p:nvPr/>
        </p:nvSpPr>
        <p:spPr bwMode="auto">
          <a:xfrm>
            <a:off x="1752601" y="3063875"/>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13">
            <a:extLst>
              <a:ext uri="{FF2B5EF4-FFF2-40B4-BE49-F238E27FC236}">
                <a16:creationId xmlns:a16="http://schemas.microsoft.com/office/drawing/2014/main" id="{86FF8BFC-661D-4EB7-B7F9-FCEEAFADC17E}"/>
              </a:ext>
            </a:extLst>
          </p:cNvPr>
          <p:cNvSpPr>
            <a:spLocks noChangeShapeType="1"/>
          </p:cNvSpPr>
          <p:nvPr/>
        </p:nvSpPr>
        <p:spPr bwMode="auto">
          <a:xfrm>
            <a:off x="1752601" y="2505075"/>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4">
            <a:extLst>
              <a:ext uri="{FF2B5EF4-FFF2-40B4-BE49-F238E27FC236}">
                <a16:creationId xmlns:a16="http://schemas.microsoft.com/office/drawing/2014/main" id="{146F9B4C-6ACA-4D93-ACCF-F0C4AEF7DCCC}"/>
              </a:ext>
            </a:extLst>
          </p:cNvPr>
          <p:cNvSpPr>
            <a:spLocks noChangeShapeType="1"/>
          </p:cNvSpPr>
          <p:nvPr/>
        </p:nvSpPr>
        <p:spPr bwMode="auto">
          <a:xfrm>
            <a:off x="1752601" y="194310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5">
            <a:extLst>
              <a:ext uri="{FF2B5EF4-FFF2-40B4-BE49-F238E27FC236}">
                <a16:creationId xmlns:a16="http://schemas.microsoft.com/office/drawing/2014/main" id="{59D29ED2-7BDB-4E95-89D2-9DE1D5041A02}"/>
              </a:ext>
            </a:extLst>
          </p:cNvPr>
          <p:cNvSpPr>
            <a:spLocks noChangeShapeType="1"/>
          </p:cNvSpPr>
          <p:nvPr/>
        </p:nvSpPr>
        <p:spPr bwMode="auto">
          <a:xfrm>
            <a:off x="1752601" y="1381125"/>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6">
            <a:extLst>
              <a:ext uri="{FF2B5EF4-FFF2-40B4-BE49-F238E27FC236}">
                <a16:creationId xmlns:a16="http://schemas.microsoft.com/office/drawing/2014/main" id="{10AB43C5-C065-4983-800E-AF8BD95766CA}"/>
              </a:ext>
            </a:extLst>
          </p:cNvPr>
          <p:cNvSpPr>
            <a:spLocks noChangeShapeType="1"/>
          </p:cNvSpPr>
          <p:nvPr/>
        </p:nvSpPr>
        <p:spPr bwMode="auto">
          <a:xfrm>
            <a:off x="1752601" y="1381125"/>
            <a:ext cx="9688513" cy="0"/>
          </a:xfrm>
          <a:prstGeom prst="line">
            <a:avLst/>
          </a:prstGeom>
          <a:noFill/>
          <a:ln w="9525">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A1B5934-8A66-4346-8795-20EB9045436D}"/>
              </a:ext>
            </a:extLst>
          </p:cNvPr>
          <p:cNvSpPr>
            <a:spLocks noChangeArrowheads="1"/>
          </p:cNvSpPr>
          <p:nvPr/>
        </p:nvSpPr>
        <p:spPr bwMode="auto">
          <a:xfrm>
            <a:off x="1903413" y="4124325"/>
            <a:ext cx="508000" cy="625475"/>
          </a:xfrm>
          <a:prstGeom prst="rect">
            <a:avLst/>
          </a:prstGeom>
          <a:solidFill>
            <a:srgbClr val="CD7371"/>
          </a:solidFill>
          <a:ln w="14288">
            <a:solidFill>
              <a:srgbClr val="C050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D7A94C39-31E8-4EF2-9B02-481AE08AE693}"/>
              </a:ext>
            </a:extLst>
          </p:cNvPr>
          <p:cNvSpPr>
            <a:spLocks noChangeArrowheads="1"/>
          </p:cNvSpPr>
          <p:nvPr/>
        </p:nvSpPr>
        <p:spPr bwMode="auto">
          <a:xfrm>
            <a:off x="1903413" y="4124325"/>
            <a:ext cx="508000" cy="625475"/>
          </a:xfrm>
          <a:prstGeom prst="rect">
            <a:avLst/>
          </a:prstGeom>
          <a:solidFill>
            <a:srgbClr val="CD7371"/>
          </a:solidFill>
          <a:ln w="14288">
            <a:solidFill>
              <a:srgbClr val="C050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9B258132-DC7C-453E-9D42-628BCC4ED75B}"/>
              </a:ext>
            </a:extLst>
          </p:cNvPr>
          <p:cNvSpPr>
            <a:spLocks noChangeArrowheads="1"/>
          </p:cNvSpPr>
          <p:nvPr/>
        </p:nvSpPr>
        <p:spPr bwMode="auto">
          <a:xfrm>
            <a:off x="9515476" y="1381125"/>
            <a:ext cx="508000" cy="336867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C5A1A93A-349E-445D-A4A0-8BCF718102E1}"/>
              </a:ext>
            </a:extLst>
          </p:cNvPr>
          <p:cNvSpPr>
            <a:spLocks noChangeArrowheads="1"/>
          </p:cNvSpPr>
          <p:nvPr/>
        </p:nvSpPr>
        <p:spPr bwMode="auto">
          <a:xfrm>
            <a:off x="3170238" y="1381125"/>
            <a:ext cx="506413" cy="336867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1D6558A2-88BE-45B6-9035-AEAF95FDE8AB}"/>
              </a:ext>
            </a:extLst>
          </p:cNvPr>
          <p:cNvSpPr>
            <a:spLocks noChangeArrowheads="1"/>
          </p:cNvSpPr>
          <p:nvPr/>
        </p:nvSpPr>
        <p:spPr bwMode="auto">
          <a:xfrm>
            <a:off x="4440238" y="3209925"/>
            <a:ext cx="508000" cy="153987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A63FC13E-1A56-4030-A035-0574C7C0F1C0}"/>
              </a:ext>
            </a:extLst>
          </p:cNvPr>
          <p:cNvSpPr>
            <a:spLocks noChangeArrowheads="1"/>
          </p:cNvSpPr>
          <p:nvPr/>
        </p:nvSpPr>
        <p:spPr bwMode="auto">
          <a:xfrm>
            <a:off x="8245476" y="1943100"/>
            <a:ext cx="506413" cy="2806700"/>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19F52565-B875-43B3-8922-8E096A2A7783}"/>
              </a:ext>
            </a:extLst>
          </p:cNvPr>
          <p:cNvSpPr>
            <a:spLocks noChangeArrowheads="1"/>
          </p:cNvSpPr>
          <p:nvPr/>
        </p:nvSpPr>
        <p:spPr bwMode="auto">
          <a:xfrm>
            <a:off x="10782301" y="1381125"/>
            <a:ext cx="508000" cy="336867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C1C49ED8-D476-4C5D-B0C3-6CF9084B1F79}"/>
              </a:ext>
            </a:extLst>
          </p:cNvPr>
          <p:cNvSpPr>
            <a:spLocks noChangeArrowheads="1"/>
          </p:cNvSpPr>
          <p:nvPr/>
        </p:nvSpPr>
        <p:spPr bwMode="auto">
          <a:xfrm>
            <a:off x="6978651" y="4251325"/>
            <a:ext cx="508000" cy="49847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F30B6E58-D14C-4E1C-8C91-A8A631695226}"/>
              </a:ext>
            </a:extLst>
          </p:cNvPr>
          <p:cNvSpPr>
            <a:spLocks noChangeArrowheads="1"/>
          </p:cNvSpPr>
          <p:nvPr/>
        </p:nvSpPr>
        <p:spPr bwMode="auto">
          <a:xfrm>
            <a:off x="5707063" y="4219575"/>
            <a:ext cx="508000" cy="53022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Line 26">
            <a:extLst>
              <a:ext uri="{FF2B5EF4-FFF2-40B4-BE49-F238E27FC236}">
                <a16:creationId xmlns:a16="http://schemas.microsoft.com/office/drawing/2014/main" id="{CD292F22-D1E8-462A-91EF-D42729322CC2}"/>
              </a:ext>
            </a:extLst>
          </p:cNvPr>
          <p:cNvSpPr>
            <a:spLocks noChangeShapeType="1"/>
          </p:cNvSpPr>
          <p:nvPr/>
        </p:nvSpPr>
        <p:spPr bwMode="auto">
          <a:xfrm flipV="1">
            <a:off x="2154238" y="4068763"/>
            <a:ext cx="0" cy="219075"/>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27">
            <a:extLst>
              <a:ext uri="{FF2B5EF4-FFF2-40B4-BE49-F238E27FC236}">
                <a16:creationId xmlns:a16="http://schemas.microsoft.com/office/drawing/2014/main" id="{B20549A7-4EB9-4D8E-9208-ABFA94B494E9}"/>
              </a:ext>
            </a:extLst>
          </p:cNvPr>
          <p:cNvSpPr>
            <a:spLocks noChangeShapeType="1"/>
          </p:cNvSpPr>
          <p:nvPr/>
        </p:nvSpPr>
        <p:spPr bwMode="auto">
          <a:xfrm>
            <a:off x="2114551" y="4068763"/>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28">
            <a:extLst>
              <a:ext uri="{FF2B5EF4-FFF2-40B4-BE49-F238E27FC236}">
                <a16:creationId xmlns:a16="http://schemas.microsoft.com/office/drawing/2014/main" id="{DF6191AC-D3CB-47F6-996D-92FB2D7CDC0F}"/>
              </a:ext>
            </a:extLst>
          </p:cNvPr>
          <p:cNvSpPr>
            <a:spLocks noChangeShapeType="1"/>
          </p:cNvSpPr>
          <p:nvPr/>
        </p:nvSpPr>
        <p:spPr bwMode="auto">
          <a:xfrm>
            <a:off x="2114551" y="4287838"/>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9">
            <a:extLst>
              <a:ext uri="{FF2B5EF4-FFF2-40B4-BE49-F238E27FC236}">
                <a16:creationId xmlns:a16="http://schemas.microsoft.com/office/drawing/2014/main" id="{132F913F-0659-4136-97FF-952A44846D95}"/>
              </a:ext>
            </a:extLst>
          </p:cNvPr>
          <p:cNvSpPr>
            <a:spLocks noChangeShapeType="1"/>
          </p:cNvSpPr>
          <p:nvPr/>
        </p:nvSpPr>
        <p:spPr bwMode="auto">
          <a:xfrm flipV="1">
            <a:off x="2154238" y="4068763"/>
            <a:ext cx="0" cy="219075"/>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30">
            <a:extLst>
              <a:ext uri="{FF2B5EF4-FFF2-40B4-BE49-F238E27FC236}">
                <a16:creationId xmlns:a16="http://schemas.microsoft.com/office/drawing/2014/main" id="{2A60F235-2DEE-45CC-B117-E82668716AF1}"/>
              </a:ext>
            </a:extLst>
          </p:cNvPr>
          <p:cNvSpPr>
            <a:spLocks noChangeShapeType="1"/>
          </p:cNvSpPr>
          <p:nvPr/>
        </p:nvSpPr>
        <p:spPr bwMode="auto">
          <a:xfrm>
            <a:off x="2114551" y="4068763"/>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31">
            <a:extLst>
              <a:ext uri="{FF2B5EF4-FFF2-40B4-BE49-F238E27FC236}">
                <a16:creationId xmlns:a16="http://schemas.microsoft.com/office/drawing/2014/main" id="{E5215E48-7294-4D76-8F74-AE986A365F11}"/>
              </a:ext>
            </a:extLst>
          </p:cNvPr>
          <p:cNvSpPr>
            <a:spLocks noChangeShapeType="1"/>
          </p:cNvSpPr>
          <p:nvPr/>
        </p:nvSpPr>
        <p:spPr bwMode="auto">
          <a:xfrm>
            <a:off x="2114551" y="4287838"/>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32">
            <a:extLst>
              <a:ext uri="{FF2B5EF4-FFF2-40B4-BE49-F238E27FC236}">
                <a16:creationId xmlns:a16="http://schemas.microsoft.com/office/drawing/2014/main" id="{242559D7-34AF-4D3F-B1FB-89FDFB02B7E8}"/>
              </a:ext>
            </a:extLst>
          </p:cNvPr>
          <p:cNvSpPr>
            <a:spLocks noChangeShapeType="1"/>
          </p:cNvSpPr>
          <p:nvPr/>
        </p:nvSpPr>
        <p:spPr bwMode="auto">
          <a:xfrm flipV="1">
            <a:off x="9767888" y="1381125"/>
            <a:ext cx="0" cy="561975"/>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33">
            <a:extLst>
              <a:ext uri="{FF2B5EF4-FFF2-40B4-BE49-F238E27FC236}">
                <a16:creationId xmlns:a16="http://schemas.microsoft.com/office/drawing/2014/main" id="{60A8DE3F-5823-416B-8A28-B86A50AAABE8}"/>
              </a:ext>
            </a:extLst>
          </p:cNvPr>
          <p:cNvSpPr>
            <a:spLocks noChangeShapeType="1"/>
          </p:cNvSpPr>
          <p:nvPr/>
        </p:nvSpPr>
        <p:spPr bwMode="auto">
          <a:xfrm>
            <a:off x="9726613" y="1381125"/>
            <a:ext cx="82550"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34">
            <a:extLst>
              <a:ext uri="{FF2B5EF4-FFF2-40B4-BE49-F238E27FC236}">
                <a16:creationId xmlns:a16="http://schemas.microsoft.com/office/drawing/2014/main" id="{B43853AF-6073-409F-B803-A24F89CCE9C6}"/>
              </a:ext>
            </a:extLst>
          </p:cNvPr>
          <p:cNvSpPr>
            <a:spLocks noChangeShapeType="1"/>
          </p:cNvSpPr>
          <p:nvPr/>
        </p:nvSpPr>
        <p:spPr bwMode="auto">
          <a:xfrm>
            <a:off x="9726613" y="1943100"/>
            <a:ext cx="82550"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35">
            <a:extLst>
              <a:ext uri="{FF2B5EF4-FFF2-40B4-BE49-F238E27FC236}">
                <a16:creationId xmlns:a16="http://schemas.microsoft.com/office/drawing/2014/main" id="{EB0BF6D6-C94D-48D5-B78F-2ADC85EA3692}"/>
              </a:ext>
            </a:extLst>
          </p:cNvPr>
          <p:cNvSpPr>
            <a:spLocks noChangeShapeType="1"/>
          </p:cNvSpPr>
          <p:nvPr/>
        </p:nvSpPr>
        <p:spPr bwMode="auto">
          <a:xfrm flipV="1">
            <a:off x="3425826" y="1381125"/>
            <a:ext cx="0" cy="3932238"/>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36">
            <a:extLst>
              <a:ext uri="{FF2B5EF4-FFF2-40B4-BE49-F238E27FC236}">
                <a16:creationId xmlns:a16="http://schemas.microsoft.com/office/drawing/2014/main" id="{F247A063-43B1-4393-AD41-519FCD0513AD}"/>
              </a:ext>
            </a:extLst>
          </p:cNvPr>
          <p:cNvSpPr>
            <a:spLocks noChangeShapeType="1"/>
          </p:cNvSpPr>
          <p:nvPr/>
        </p:nvSpPr>
        <p:spPr bwMode="auto">
          <a:xfrm>
            <a:off x="3379788" y="1381125"/>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37">
            <a:extLst>
              <a:ext uri="{FF2B5EF4-FFF2-40B4-BE49-F238E27FC236}">
                <a16:creationId xmlns:a16="http://schemas.microsoft.com/office/drawing/2014/main" id="{FD23D89A-9A92-4982-B6F3-55C380CFE613}"/>
              </a:ext>
            </a:extLst>
          </p:cNvPr>
          <p:cNvSpPr>
            <a:spLocks noChangeShapeType="1"/>
          </p:cNvSpPr>
          <p:nvPr/>
        </p:nvSpPr>
        <p:spPr bwMode="auto">
          <a:xfrm>
            <a:off x="3379788" y="5313363"/>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38">
            <a:extLst>
              <a:ext uri="{FF2B5EF4-FFF2-40B4-BE49-F238E27FC236}">
                <a16:creationId xmlns:a16="http://schemas.microsoft.com/office/drawing/2014/main" id="{4A907C8A-7234-42F8-ACEE-EF7C7E150D6D}"/>
              </a:ext>
            </a:extLst>
          </p:cNvPr>
          <p:cNvSpPr>
            <a:spLocks noChangeShapeType="1"/>
          </p:cNvSpPr>
          <p:nvPr/>
        </p:nvSpPr>
        <p:spPr bwMode="auto">
          <a:xfrm flipV="1">
            <a:off x="4692651" y="1943100"/>
            <a:ext cx="0" cy="3370263"/>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39">
            <a:extLst>
              <a:ext uri="{FF2B5EF4-FFF2-40B4-BE49-F238E27FC236}">
                <a16:creationId xmlns:a16="http://schemas.microsoft.com/office/drawing/2014/main" id="{D4D398D5-E112-4DC3-BA8A-78AC083CA411}"/>
              </a:ext>
            </a:extLst>
          </p:cNvPr>
          <p:cNvSpPr>
            <a:spLocks noChangeShapeType="1"/>
          </p:cNvSpPr>
          <p:nvPr/>
        </p:nvSpPr>
        <p:spPr bwMode="auto">
          <a:xfrm>
            <a:off x="4651376" y="1943100"/>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40">
            <a:extLst>
              <a:ext uri="{FF2B5EF4-FFF2-40B4-BE49-F238E27FC236}">
                <a16:creationId xmlns:a16="http://schemas.microsoft.com/office/drawing/2014/main" id="{AE48657C-0893-4C68-8BE5-57244D46ED32}"/>
              </a:ext>
            </a:extLst>
          </p:cNvPr>
          <p:cNvSpPr>
            <a:spLocks noChangeShapeType="1"/>
          </p:cNvSpPr>
          <p:nvPr/>
        </p:nvSpPr>
        <p:spPr bwMode="auto">
          <a:xfrm>
            <a:off x="4651376" y="5313363"/>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41">
            <a:extLst>
              <a:ext uri="{FF2B5EF4-FFF2-40B4-BE49-F238E27FC236}">
                <a16:creationId xmlns:a16="http://schemas.microsoft.com/office/drawing/2014/main" id="{72B4E743-97B1-451B-AFB8-07A9ED0A5B57}"/>
              </a:ext>
            </a:extLst>
          </p:cNvPr>
          <p:cNvSpPr>
            <a:spLocks noChangeShapeType="1"/>
          </p:cNvSpPr>
          <p:nvPr/>
        </p:nvSpPr>
        <p:spPr bwMode="auto">
          <a:xfrm flipV="1">
            <a:off x="8501063" y="1381125"/>
            <a:ext cx="0" cy="1590675"/>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42">
            <a:extLst>
              <a:ext uri="{FF2B5EF4-FFF2-40B4-BE49-F238E27FC236}">
                <a16:creationId xmlns:a16="http://schemas.microsoft.com/office/drawing/2014/main" id="{0AB64E35-6D57-4936-8B35-DCBD58D1C34C}"/>
              </a:ext>
            </a:extLst>
          </p:cNvPr>
          <p:cNvSpPr>
            <a:spLocks noChangeShapeType="1"/>
          </p:cNvSpPr>
          <p:nvPr/>
        </p:nvSpPr>
        <p:spPr bwMode="auto">
          <a:xfrm>
            <a:off x="8455026" y="1381125"/>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43">
            <a:extLst>
              <a:ext uri="{FF2B5EF4-FFF2-40B4-BE49-F238E27FC236}">
                <a16:creationId xmlns:a16="http://schemas.microsoft.com/office/drawing/2014/main" id="{082483D6-1A53-4CB2-83AC-FA595A0E192D}"/>
              </a:ext>
            </a:extLst>
          </p:cNvPr>
          <p:cNvSpPr>
            <a:spLocks noChangeShapeType="1"/>
          </p:cNvSpPr>
          <p:nvPr/>
        </p:nvSpPr>
        <p:spPr bwMode="auto">
          <a:xfrm>
            <a:off x="8455026" y="2971800"/>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44">
            <a:extLst>
              <a:ext uri="{FF2B5EF4-FFF2-40B4-BE49-F238E27FC236}">
                <a16:creationId xmlns:a16="http://schemas.microsoft.com/office/drawing/2014/main" id="{06EB69FD-9F37-4F01-B63A-9ED2C4D20D87}"/>
              </a:ext>
            </a:extLst>
          </p:cNvPr>
          <p:cNvSpPr>
            <a:spLocks noChangeShapeType="1"/>
          </p:cNvSpPr>
          <p:nvPr/>
        </p:nvSpPr>
        <p:spPr bwMode="auto">
          <a:xfrm flipV="1">
            <a:off x="11037888" y="1381125"/>
            <a:ext cx="0" cy="1576388"/>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45">
            <a:extLst>
              <a:ext uri="{FF2B5EF4-FFF2-40B4-BE49-F238E27FC236}">
                <a16:creationId xmlns:a16="http://schemas.microsoft.com/office/drawing/2014/main" id="{59CB1748-BDA4-485F-88C1-E74854F29BDF}"/>
              </a:ext>
            </a:extLst>
          </p:cNvPr>
          <p:cNvSpPr>
            <a:spLocks noChangeShapeType="1"/>
          </p:cNvSpPr>
          <p:nvPr/>
        </p:nvSpPr>
        <p:spPr bwMode="auto">
          <a:xfrm>
            <a:off x="10991851" y="1381125"/>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46">
            <a:extLst>
              <a:ext uri="{FF2B5EF4-FFF2-40B4-BE49-F238E27FC236}">
                <a16:creationId xmlns:a16="http://schemas.microsoft.com/office/drawing/2014/main" id="{FDB2BC54-44F4-4709-A4EC-240829EFBDB8}"/>
              </a:ext>
            </a:extLst>
          </p:cNvPr>
          <p:cNvSpPr>
            <a:spLocks noChangeShapeType="1"/>
          </p:cNvSpPr>
          <p:nvPr/>
        </p:nvSpPr>
        <p:spPr bwMode="auto">
          <a:xfrm>
            <a:off x="10991851" y="2957512"/>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Line 47">
            <a:extLst>
              <a:ext uri="{FF2B5EF4-FFF2-40B4-BE49-F238E27FC236}">
                <a16:creationId xmlns:a16="http://schemas.microsoft.com/office/drawing/2014/main" id="{6D5DF802-117F-408A-B1DB-6A1ED6133034}"/>
              </a:ext>
            </a:extLst>
          </p:cNvPr>
          <p:cNvSpPr>
            <a:spLocks noChangeShapeType="1"/>
          </p:cNvSpPr>
          <p:nvPr/>
        </p:nvSpPr>
        <p:spPr bwMode="auto">
          <a:xfrm flipV="1">
            <a:off x="7229476" y="1381125"/>
            <a:ext cx="0" cy="3932238"/>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48">
            <a:extLst>
              <a:ext uri="{FF2B5EF4-FFF2-40B4-BE49-F238E27FC236}">
                <a16:creationId xmlns:a16="http://schemas.microsoft.com/office/drawing/2014/main" id="{AA7C5177-4275-4BCD-953A-B062EFFCFA39}"/>
              </a:ext>
            </a:extLst>
          </p:cNvPr>
          <p:cNvSpPr>
            <a:spLocks noChangeShapeType="1"/>
          </p:cNvSpPr>
          <p:nvPr/>
        </p:nvSpPr>
        <p:spPr bwMode="auto">
          <a:xfrm>
            <a:off x="7188201" y="1381125"/>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Line 49">
            <a:extLst>
              <a:ext uri="{FF2B5EF4-FFF2-40B4-BE49-F238E27FC236}">
                <a16:creationId xmlns:a16="http://schemas.microsoft.com/office/drawing/2014/main" id="{A9066359-A0B2-4D23-8662-8FE0E2381794}"/>
              </a:ext>
            </a:extLst>
          </p:cNvPr>
          <p:cNvSpPr>
            <a:spLocks noChangeShapeType="1"/>
          </p:cNvSpPr>
          <p:nvPr/>
        </p:nvSpPr>
        <p:spPr bwMode="auto">
          <a:xfrm>
            <a:off x="7188201" y="5313363"/>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Line 50">
            <a:extLst>
              <a:ext uri="{FF2B5EF4-FFF2-40B4-BE49-F238E27FC236}">
                <a16:creationId xmlns:a16="http://schemas.microsoft.com/office/drawing/2014/main" id="{17341350-AD2D-4664-A789-3C19E833069E}"/>
              </a:ext>
            </a:extLst>
          </p:cNvPr>
          <p:cNvSpPr>
            <a:spLocks noChangeShapeType="1"/>
          </p:cNvSpPr>
          <p:nvPr/>
        </p:nvSpPr>
        <p:spPr bwMode="auto">
          <a:xfrm flipV="1">
            <a:off x="5962651" y="4119563"/>
            <a:ext cx="0" cy="204788"/>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51">
            <a:extLst>
              <a:ext uri="{FF2B5EF4-FFF2-40B4-BE49-F238E27FC236}">
                <a16:creationId xmlns:a16="http://schemas.microsoft.com/office/drawing/2014/main" id="{7A97931E-257B-4EC6-B069-BD2DE7E707EA}"/>
              </a:ext>
            </a:extLst>
          </p:cNvPr>
          <p:cNvSpPr>
            <a:spLocks noChangeShapeType="1"/>
          </p:cNvSpPr>
          <p:nvPr/>
        </p:nvSpPr>
        <p:spPr bwMode="auto">
          <a:xfrm>
            <a:off x="5918201" y="4119563"/>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52">
            <a:extLst>
              <a:ext uri="{FF2B5EF4-FFF2-40B4-BE49-F238E27FC236}">
                <a16:creationId xmlns:a16="http://schemas.microsoft.com/office/drawing/2014/main" id="{8BA24016-DF86-4EAD-8E9C-2751642FEE24}"/>
              </a:ext>
            </a:extLst>
          </p:cNvPr>
          <p:cNvSpPr>
            <a:spLocks noChangeShapeType="1"/>
          </p:cNvSpPr>
          <p:nvPr/>
        </p:nvSpPr>
        <p:spPr bwMode="auto">
          <a:xfrm>
            <a:off x="5918201" y="4324350"/>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53">
            <a:extLst>
              <a:ext uri="{FF2B5EF4-FFF2-40B4-BE49-F238E27FC236}">
                <a16:creationId xmlns:a16="http://schemas.microsoft.com/office/drawing/2014/main" id="{4A9D3AD4-716D-48D7-89F4-998FF7F8D5C3}"/>
              </a:ext>
            </a:extLst>
          </p:cNvPr>
          <p:cNvSpPr>
            <a:spLocks noChangeShapeType="1"/>
          </p:cNvSpPr>
          <p:nvPr/>
        </p:nvSpPr>
        <p:spPr bwMode="auto">
          <a:xfrm flipV="1">
            <a:off x="1752601" y="1230312"/>
            <a:ext cx="0" cy="4233863"/>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54">
            <a:extLst>
              <a:ext uri="{FF2B5EF4-FFF2-40B4-BE49-F238E27FC236}">
                <a16:creationId xmlns:a16="http://schemas.microsoft.com/office/drawing/2014/main" id="{E64BCE60-47E0-4567-8E80-70B11DD4FE03}"/>
              </a:ext>
            </a:extLst>
          </p:cNvPr>
          <p:cNvSpPr>
            <a:spLocks noChangeShapeType="1"/>
          </p:cNvSpPr>
          <p:nvPr/>
        </p:nvSpPr>
        <p:spPr bwMode="auto">
          <a:xfrm flipH="1">
            <a:off x="1657351" y="5313363"/>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Rectangle 55">
            <a:extLst>
              <a:ext uri="{FF2B5EF4-FFF2-40B4-BE49-F238E27FC236}">
                <a16:creationId xmlns:a16="http://schemas.microsoft.com/office/drawing/2014/main" id="{00DEA021-F893-484C-962B-E304D5F61F82}"/>
              </a:ext>
            </a:extLst>
          </p:cNvPr>
          <p:cNvSpPr>
            <a:spLocks noChangeArrowheads="1"/>
          </p:cNvSpPr>
          <p:nvPr/>
        </p:nvSpPr>
        <p:spPr bwMode="auto">
          <a:xfrm>
            <a:off x="1239838" y="5180013"/>
            <a:ext cx="4937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&lt;-1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 name="Line 56">
            <a:extLst>
              <a:ext uri="{FF2B5EF4-FFF2-40B4-BE49-F238E27FC236}">
                <a16:creationId xmlns:a16="http://schemas.microsoft.com/office/drawing/2014/main" id="{22A84A74-38C5-41CB-8B58-825872E5A062}"/>
              </a:ext>
            </a:extLst>
          </p:cNvPr>
          <p:cNvSpPr>
            <a:spLocks noChangeShapeType="1"/>
          </p:cNvSpPr>
          <p:nvPr/>
        </p:nvSpPr>
        <p:spPr bwMode="auto">
          <a:xfrm flipH="1">
            <a:off x="1657351" y="474980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Rectangle 57">
            <a:extLst>
              <a:ext uri="{FF2B5EF4-FFF2-40B4-BE49-F238E27FC236}">
                <a16:creationId xmlns:a16="http://schemas.microsoft.com/office/drawing/2014/main" id="{B626EBC2-D476-445F-83D1-E32EF4AEE38D}"/>
              </a:ext>
            </a:extLst>
          </p:cNvPr>
          <p:cNvSpPr>
            <a:spLocks noChangeArrowheads="1"/>
          </p:cNvSpPr>
          <p:nvPr/>
        </p:nvSpPr>
        <p:spPr bwMode="auto">
          <a:xfrm>
            <a:off x="1468438" y="4618038"/>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Line 58">
            <a:extLst>
              <a:ext uri="{FF2B5EF4-FFF2-40B4-BE49-F238E27FC236}">
                <a16:creationId xmlns:a16="http://schemas.microsoft.com/office/drawing/2014/main" id="{20B87AF6-8366-4A2C-A28C-288DD57250DF}"/>
              </a:ext>
            </a:extLst>
          </p:cNvPr>
          <p:cNvSpPr>
            <a:spLocks noChangeShapeType="1"/>
          </p:cNvSpPr>
          <p:nvPr/>
        </p:nvSpPr>
        <p:spPr bwMode="auto">
          <a:xfrm flipH="1">
            <a:off x="1657351" y="4187825"/>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Rectangle 59">
            <a:extLst>
              <a:ext uri="{FF2B5EF4-FFF2-40B4-BE49-F238E27FC236}">
                <a16:creationId xmlns:a16="http://schemas.microsoft.com/office/drawing/2014/main" id="{B9EB3560-86AE-4FB7-BC6D-89ED92112E86}"/>
              </a:ext>
            </a:extLst>
          </p:cNvPr>
          <p:cNvSpPr>
            <a:spLocks noChangeArrowheads="1"/>
          </p:cNvSpPr>
          <p:nvPr/>
        </p:nvSpPr>
        <p:spPr bwMode="auto">
          <a:xfrm>
            <a:off x="1468438" y="4056063"/>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Line 60">
            <a:extLst>
              <a:ext uri="{FF2B5EF4-FFF2-40B4-BE49-F238E27FC236}">
                <a16:creationId xmlns:a16="http://schemas.microsoft.com/office/drawing/2014/main" id="{740DC98C-C598-4993-8873-10F623722C1B}"/>
              </a:ext>
            </a:extLst>
          </p:cNvPr>
          <p:cNvSpPr>
            <a:spLocks noChangeShapeType="1"/>
          </p:cNvSpPr>
          <p:nvPr/>
        </p:nvSpPr>
        <p:spPr bwMode="auto">
          <a:xfrm flipH="1">
            <a:off x="1657351" y="362585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Rectangle 61">
            <a:extLst>
              <a:ext uri="{FF2B5EF4-FFF2-40B4-BE49-F238E27FC236}">
                <a16:creationId xmlns:a16="http://schemas.microsoft.com/office/drawing/2014/main" id="{44A589E2-DD76-4CBD-8F37-CC186D585643}"/>
              </a:ext>
            </a:extLst>
          </p:cNvPr>
          <p:cNvSpPr>
            <a:spLocks noChangeArrowheads="1"/>
          </p:cNvSpPr>
          <p:nvPr/>
        </p:nvSpPr>
        <p:spPr bwMode="auto">
          <a:xfrm>
            <a:off x="1468438" y="349250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0" name="Line 62">
            <a:extLst>
              <a:ext uri="{FF2B5EF4-FFF2-40B4-BE49-F238E27FC236}">
                <a16:creationId xmlns:a16="http://schemas.microsoft.com/office/drawing/2014/main" id="{5FD88B7B-C3BC-4AEE-B7D6-47A4492E7AF1}"/>
              </a:ext>
            </a:extLst>
          </p:cNvPr>
          <p:cNvSpPr>
            <a:spLocks noChangeShapeType="1"/>
          </p:cNvSpPr>
          <p:nvPr/>
        </p:nvSpPr>
        <p:spPr bwMode="auto">
          <a:xfrm flipH="1">
            <a:off x="1657351" y="3063875"/>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Rectangle 63">
            <a:extLst>
              <a:ext uri="{FF2B5EF4-FFF2-40B4-BE49-F238E27FC236}">
                <a16:creationId xmlns:a16="http://schemas.microsoft.com/office/drawing/2014/main" id="{C5363EB6-C342-40E3-A67B-D9B6F210F91B}"/>
              </a:ext>
            </a:extLst>
          </p:cNvPr>
          <p:cNvSpPr>
            <a:spLocks noChangeArrowheads="1"/>
          </p:cNvSpPr>
          <p:nvPr/>
        </p:nvSpPr>
        <p:spPr bwMode="auto">
          <a:xfrm>
            <a:off x="1468438" y="2930525"/>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2" name="Line 64">
            <a:extLst>
              <a:ext uri="{FF2B5EF4-FFF2-40B4-BE49-F238E27FC236}">
                <a16:creationId xmlns:a16="http://schemas.microsoft.com/office/drawing/2014/main" id="{C47F6126-D268-470E-B651-A0BC724F7E36}"/>
              </a:ext>
            </a:extLst>
          </p:cNvPr>
          <p:cNvSpPr>
            <a:spLocks noChangeShapeType="1"/>
          </p:cNvSpPr>
          <p:nvPr/>
        </p:nvSpPr>
        <p:spPr bwMode="auto">
          <a:xfrm flipH="1">
            <a:off x="1657351" y="2505075"/>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Rectangle 65">
            <a:extLst>
              <a:ext uri="{FF2B5EF4-FFF2-40B4-BE49-F238E27FC236}">
                <a16:creationId xmlns:a16="http://schemas.microsoft.com/office/drawing/2014/main" id="{F5248614-79B2-4E7C-A69D-2D6F8A580042}"/>
              </a:ext>
            </a:extLst>
          </p:cNvPr>
          <p:cNvSpPr>
            <a:spLocks noChangeArrowheads="1"/>
          </p:cNvSpPr>
          <p:nvPr/>
        </p:nvSpPr>
        <p:spPr bwMode="auto">
          <a:xfrm>
            <a:off x="1468438" y="236855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2" name="Line 66">
            <a:extLst>
              <a:ext uri="{FF2B5EF4-FFF2-40B4-BE49-F238E27FC236}">
                <a16:creationId xmlns:a16="http://schemas.microsoft.com/office/drawing/2014/main" id="{AD732BA9-5937-4724-AF4F-721E5490DB64}"/>
              </a:ext>
            </a:extLst>
          </p:cNvPr>
          <p:cNvSpPr>
            <a:spLocks noChangeShapeType="1"/>
          </p:cNvSpPr>
          <p:nvPr/>
        </p:nvSpPr>
        <p:spPr bwMode="auto">
          <a:xfrm flipH="1">
            <a:off x="1657351" y="194310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 name="Rectangle 67">
            <a:extLst>
              <a:ext uri="{FF2B5EF4-FFF2-40B4-BE49-F238E27FC236}">
                <a16:creationId xmlns:a16="http://schemas.microsoft.com/office/drawing/2014/main" id="{7F765DEE-1F69-420D-8C66-E50F57AACD18}"/>
              </a:ext>
            </a:extLst>
          </p:cNvPr>
          <p:cNvSpPr>
            <a:spLocks noChangeArrowheads="1"/>
          </p:cNvSpPr>
          <p:nvPr/>
        </p:nvSpPr>
        <p:spPr bwMode="auto">
          <a:xfrm>
            <a:off x="1322388" y="1806575"/>
            <a:ext cx="406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4" name="Line 68">
            <a:extLst>
              <a:ext uri="{FF2B5EF4-FFF2-40B4-BE49-F238E27FC236}">
                <a16:creationId xmlns:a16="http://schemas.microsoft.com/office/drawing/2014/main" id="{C4AD4949-2C9A-47B4-8223-80E6610DF887}"/>
              </a:ext>
            </a:extLst>
          </p:cNvPr>
          <p:cNvSpPr>
            <a:spLocks noChangeShapeType="1"/>
          </p:cNvSpPr>
          <p:nvPr/>
        </p:nvSpPr>
        <p:spPr bwMode="auto">
          <a:xfrm flipH="1">
            <a:off x="1657351" y="1381125"/>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 name="Rectangle 70">
            <a:extLst>
              <a:ext uri="{FF2B5EF4-FFF2-40B4-BE49-F238E27FC236}">
                <a16:creationId xmlns:a16="http://schemas.microsoft.com/office/drawing/2014/main" id="{E2B68E61-B18A-426A-8AE9-C95E0EFB71DA}"/>
              </a:ext>
            </a:extLst>
          </p:cNvPr>
          <p:cNvSpPr>
            <a:spLocks noChangeArrowheads="1"/>
          </p:cNvSpPr>
          <p:nvPr/>
        </p:nvSpPr>
        <p:spPr bwMode="auto">
          <a:xfrm rot="16200000">
            <a:off x="523875" y="3108325"/>
            <a:ext cx="8223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MVPF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7" name="Line 71">
            <a:extLst>
              <a:ext uri="{FF2B5EF4-FFF2-40B4-BE49-F238E27FC236}">
                <a16:creationId xmlns:a16="http://schemas.microsoft.com/office/drawing/2014/main" id="{0FB42DE5-BFDB-4D99-9AB0-674874034D61}"/>
              </a:ext>
            </a:extLst>
          </p:cNvPr>
          <p:cNvSpPr>
            <a:spLocks noChangeShapeType="1"/>
          </p:cNvSpPr>
          <p:nvPr/>
        </p:nvSpPr>
        <p:spPr bwMode="auto">
          <a:xfrm>
            <a:off x="1752601" y="5464175"/>
            <a:ext cx="9688513"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 name="Line 72">
            <a:extLst>
              <a:ext uri="{FF2B5EF4-FFF2-40B4-BE49-F238E27FC236}">
                <a16:creationId xmlns:a16="http://schemas.microsoft.com/office/drawing/2014/main" id="{A307EAAB-DCF1-4896-AC5E-63CC3120A340}"/>
              </a:ext>
            </a:extLst>
          </p:cNvPr>
          <p:cNvSpPr>
            <a:spLocks noChangeShapeType="1"/>
          </p:cNvSpPr>
          <p:nvPr/>
        </p:nvSpPr>
        <p:spPr bwMode="auto">
          <a:xfrm>
            <a:off x="2154238"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 name="Rectangle 73">
            <a:extLst>
              <a:ext uri="{FF2B5EF4-FFF2-40B4-BE49-F238E27FC236}">
                <a16:creationId xmlns:a16="http://schemas.microsoft.com/office/drawing/2014/main" id="{48C70250-2024-4E1B-965B-57CC7E7F1576}"/>
              </a:ext>
            </a:extLst>
          </p:cNvPr>
          <p:cNvSpPr>
            <a:spLocks noChangeArrowheads="1"/>
          </p:cNvSpPr>
          <p:nvPr/>
        </p:nvSpPr>
        <p:spPr bwMode="auto">
          <a:xfrm>
            <a:off x="2036763" y="5605463"/>
            <a:ext cx="342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0" name="Rectangle 74">
            <a:extLst>
              <a:ext uri="{FF2B5EF4-FFF2-40B4-BE49-F238E27FC236}">
                <a16:creationId xmlns:a16="http://schemas.microsoft.com/office/drawing/2014/main" id="{F75CD591-CC64-4116-BEA4-54FF2C2C3D43}"/>
              </a:ext>
            </a:extLst>
          </p:cNvPr>
          <p:cNvSpPr>
            <a:spLocks noChangeArrowheads="1"/>
          </p:cNvSpPr>
          <p:nvPr/>
        </p:nvSpPr>
        <p:spPr bwMode="auto">
          <a:xfrm>
            <a:off x="1866901" y="5797550"/>
            <a:ext cx="69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Impact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1" name="Line 75">
            <a:extLst>
              <a:ext uri="{FF2B5EF4-FFF2-40B4-BE49-F238E27FC236}">
                <a16:creationId xmlns:a16="http://schemas.microsoft.com/office/drawing/2014/main" id="{B281A89D-B2EB-4389-A87B-39DDB6F5BA15}"/>
              </a:ext>
            </a:extLst>
          </p:cNvPr>
          <p:cNvSpPr>
            <a:spLocks noChangeShapeType="1"/>
          </p:cNvSpPr>
          <p:nvPr/>
        </p:nvSpPr>
        <p:spPr bwMode="auto">
          <a:xfrm>
            <a:off x="3425826"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 name="Rectangle 76">
            <a:extLst>
              <a:ext uri="{FF2B5EF4-FFF2-40B4-BE49-F238E27FC236}">
                <a16:creationId xmlns:a16="http://schemas.microsoft.com/office/drawing/2014/main" id="{475E3596-33A0-40C6-8377-107178B3B3DB}"/>
              </a:ext>
            </a:extLst>
          </p:cNvPr>
          <p:cNvSpPr>
            <a:spLocks noChangeArrowheads="1"/>
          </p:cNvSpPr>
          <p:nvPr/>
        </p:nvSpPr>
        <p:spPr bwMode="auto">
          <a:xfrm>
            <a:off x="2922588" y="5605463"/>
            <a:ext cx="1133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Bastian 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3" name="Rectangle 77">
            <a:extLst>
              <a:ext uri="{FF2B5EF4-FFF2-40B4-BE49-F238E27FC236}">
                <a16:creationId xmlns:a16="http://schemas.microsoft.com/office/drawing/2014/main" id="{52BF1E51-A37E-4359-9736-F9E5924FE913}"/>
              </a:ext>
            </a:extLst>
          </p:cNvPr>
          <p:cNvSpPr>
            <a:spLocks noChangeArrowheads="1"/>
          </p:cNvSpPr>
          <p:nvPr/>
        </p:nvSpPr>
        <p:spPr bwMode="auto">
          <a:xfrm>
            <a:off x="2927351" y="5797550"/>
            <a:ext cx="1128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Michelmore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4" name="Rectangle 78">
            <a:extLst>
              <a:ext uri="{FF2B5EF4-FFF2-40B4-BE49-F238E27FC236}">
                <a16:creationId xmlns:a16="http://schemas.microsoft.com/office/drawing/2014/main" id="{A587292F-A7F5-4A79-9DB8-DF7EBDF811F0}"/>
              </a:ext>
            </a:extLst>
          </p:cNvPr>
          <p:cNvSpPr>
            <a:spLocks noChangeArrowheads="1"/>
          </p:cNvSpPr>
          <p:nvPr/>
        </p:nvSpPr>
        <p:spPr bwMode="auto">
          <a:xfrm>
            <a:off x="3151188" y="5989638"/>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5" name="Rectangle 79">
            <a:extLst>
              <a:ext uri="{FF2B5EF4-FFF2-40B4-BE49-F238E27FC236}">
                <a16:creationId xmlns:a16="http://schemas.microsoft.com/office/drawing/2014/main" id="{06EDF5F1-E616-4746-89B9-6DCB1B9A17C5}"/>
              </a:ext>
            </a:extLst>
          </p:cNvPr>
          <p:cNvSpPr>
            <a:spLocks noChangeArrowheads="1"/>
          </p:cNvSpPr>
          <p:nvPr/>
        </p:nvSpPr>
        <p:spPr bwMode="auto">
          <a:xfrm>
            <a:off x="2995613" y="6176963"/>
            <a:ext cx="987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[Earnings]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6" name="Line 80">
            <a:extLst>
              <a:ext uri="{FF2B5EF4-FFF2-40B4-BE49-F238E27FC236}">
                <a16:creationId xmlns:a16="http://schemas.microsoft.com/office/drawing/2014/main" id="{1F79715E-951A-407E-9BC2-6E0468A6B133}"/>
              </a:ext>
            </a:extLst>
          </p:cNvPr>
          <p:cNvSpPr>
            <a:spLocks noChangeShapeType="1"/>
          </p:cNvSpPr>
          <p:nvPr/>
        </p:nvSpPr>
        <p:spPr bwMode="auto">
          <a:xfrm>
            <a:off x="8501063"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Rectangle 81">
            <a:extLst>
              <a:ext uri="{FF2B5EF4-FFF2-40B4-BE49-F238E27FC236}">
                <a16:creationId xmlns:a16="http://schemas.microsoft.com/office/drawing/2014/main" id="{1F2F072B-6D54-4F15-90A8-DFF317A67419}"/>
              </a:ext>
            </a:extLst>
          </p:cNvPr>
          <p:cNvSpPr>
            <a:spLocks noChangeArrowheads="1"/>
          </p:cNvSpPr>
          <p:nvPr/>
        </p:nvSpPr>
        <p:spPr bwMode="auto">
          <a:xfrm>
            <a:off x="8116888" y="5605463"/>
            <a:ext cx="882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Dahl 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8" name="Rectangle 82">
            <a:extLst>
              <a:ext uri="{FF2B5EF4-FFF2-40B4-BE49-F238E27FC236}">
                <a16:creationId xmlns:a16="http://schemas.microsoft.com/office/drawing/2014/main" id="{E2D60066-A155-44D5-9A53-A4E728A2B812}"/>
              </a:ext>
            </a:extLst>
          </p:cNvPr>
          <p:cNvSpPr>
            <a:spLocks noChangeArrowheads="1"/>
          </p:cNvSpPr>
          <p:nvPr/>
        </p:nvSpPr>
        <p:spPr bwMode="auto">
          <a:xfrm>
            <a:off x="8158163" y="5797550"/>
            <a:ext cx="8048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Lochner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9" name="Rectangle 83">
            <a:extLst>
              <a:ext uri="{FF2B5EF4-FFF2-40B4-BE49-F238E27FC236}">
                <a16:creationId xmlns:a16="http://schemas.microsoft.com/office/drawing/2014/main" id="{BCF4D7B1-E1DE-4D1B-A5B2-DB3C0E4F7C8E}"/>
              </a:ext>
            </a:extLst>
          </p:cNvPr>
          <p:cNvSpPr>
            <a:spLocks noChangeArrowheads="1"/>
          </p:cNvSpPr>
          <p:nvPr/>
        </p:nvSpPr>
        <p:spPr bwMode="auto">
          <a:xfrm>
            <a:off x="8226426" y="5989638"/>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0" name="Rectangle 84">
            <a:extLst>
              <a:ext uri="{FF2B5EF4-FFF2-40B4-BE49-F238E27FC236}">
                <a16:creationId xmlns:a16="http://schemas.microsoft.com/office/drawing/2014/main" id="{D616D9EA-5803-4517-9FC3-7C1B5D26649D}"/>
              </a:ext>
            </a:extLst>
          </p:cNvPr>
          <p:cNvSpPr>
            <a:spLocks noChangeArrowheads="1"/>
          </p:cNvSpPr>
          <p:nvPr/>
        </p:nvSpPr>
        <p:spPr bwMode="auto">
          <a:xfrm>
            <a:off x="7956551" y="6176963"/>
            <a:ext cx="1225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[Test scores]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1" name="Line 85">
            <a:extLst>
              <a:ext uri="{FF2B5EF4-FFF2-40B4-BE49-F238E27FC236}">
                <a16:creationId xmlns:a16="http://schemas.microsoft.com/office/drawing/2014/main" id="{6955232C-2126-482D-BCC6-F33578AE047D}"/>
              </a:ext>
            </a:extLst>
          </p:cNvPr>
          <p:cNvSpPr>
            <a:spLocks noChangeShapeType="1"/>
          </p:cNvSpPr>
          <p:nvPr/>
        </p:nvSpPr>
        <p:spPr bwMode="auto">
          <a:xfrm>
            <a:off x="9767888"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4" name="Rectangle 86">
            <a:extLst>
              <a:ext uri="{FF2B5EF4-FFF2-40B4-BE49-F238E27FC236}">
                <a16:creationId xmlns:a16="http://schemas.microsoft.com/office/drawing/2014/main" id="{E6F7C9C7-9282-4967-AFE5-443D4C3C9497}"/>
              </a:ext>
            </a:extLst>
          </p:cNvPr>
          <p:cNvSpPr>
            <a:spLocks noChangeArrowheads="1"/>
          </p:cNvSpPr>
          <p:nvPr/>
        </p:nvSpPr>
        <p:spPr bwMode="auto">
          <a:xfrm>
            <a:off x="9571038" y="5605463"/>
            <a:ext cx="503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CFR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5" name="Rectangle 87">
            <a:extLst>
              <a:ext uri="{FF2B5EF4-FFF2-40B4-BE49-F238E27FC236}">
                <a16:creationId xmlns:a16="http://schemas.microsoft.com/office/drawing/2014/main" id="{4DD08C02-72F0-47E3-AE73-A5323CBE6394}"/>
              </a:ext>
            </a:extLst>
          </p:cNvPr>
          <p:cNvSpPr>
            <a:spLocks noChangeArrowheads="1"/>
          </p:cNvSpPr>
          <p:nvPr/>
        </p:nvSpPr>
        <p:spPr bwMode="auto">
          <a:xfrm>
            <a:off x="9493251" y="5797550"/>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6" name="Rectangle 88">
            <a:extLst>
              <a:ext uri="{FF2B5EF4-FFF2-40B4-BE49-F238E27FC236}">
                <a16:creationId xmlns:a16="http://schemas.microsoft.com/office/drawing/2014/main" id="{BD90C637-37BE-460C-98F0-F305E65D8676}"/>
              </a:ext>
            </a:extLst>
          </p:cNvPr>
          <p:cNvSpPr>
            <a:spLocks noChangeArrowheads="1"/>
          </p:cNvSpPr>
          <p:nvPr/>
        </p:nvSpPr>
        <p:spPr bwMode="auto">
          <a:xfrm>
            <a:off x="9223376" y="5989638"/>
            <a:ext cx="1225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[Test scores]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7" name="Line 89">
            <a:extLst>
              <a:ext uri="{FF2B5EF4-FFF2-40B4-BE49-F238E27FC236}">
                <a16:creationId xmlns:a16="http://schemas.microsoft.com/office/drawing/2014/main" id="{39A3BD93-697A-4A61-A03C-3EB27FEA4DC9}"/>
              </a:ext>
            </a:extLst>
          </p:cNvPr>
          <p:cNvSpPr>
            <a:spLocks noChangeShapeType="1"/>
          </p:cNvSpPr>
          <p:nvPr/>
        </p:nvSpPr>
        <p:spPr bwMode="auto">
          <a:xfrm>
            <a:off x="11037888"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8" name="Rectangle 90">
            <a:extLst>
              <a:ext uri="{FF2B5EF4-FFF2-40B4-BE49-F238E27FC236}">
                <a16:creationId xmlns:a16="http://schemas.microsoft.com/office/drawing/2014/main" id="{B03A607D-4F60-412A-8E77-40F3C5F3EF1E}"/>
              </a:ext>
            </a:extLst>
          </p:cNvPr>
          <p:cNvSpPr>
            <a:spLocks noChangeArrowheads="1"/>
          </p:cNvSpPr>
          <p:nvPr/>
        </p:nvSpPr>
        <p:spPr bwMode="auto">
          <a:xfrm>
            <a:off x="10672763" y="5605463"/>
            <a:ext cx="836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Maxfield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9" name="Rectangle 91">
            <a:extLst>
              <a:ext uri="{FF2B5EF4-FFF2-40B4-BE49-F238E27FC236}">
                <a16:creationId xmlns:a16="http://schemas.microsoft.com/office/drawing/2014/main" id="{BAF8B560-CB63-4E9E-82E1-96C4F8AB3212}"/>
              </a:ext>
            </a:extLst>
          </p:cNvPr>
          <p:cNvSpPr>
            <a:spLocks noChangeArrowheads="1"/>
          </p:cNvSpPr>
          <p:nvPr/>
        </p:nvSpPr>
        <p:spPr bwMode="auto">
          <a:xfrm>
            <a:off x="10763251" y="5797550"/>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0" name="Rectangle 92">
            <a:extLst>
              <a:ext uri="{FF2B5EF4-FFF2-40B4-BE49-F238E27FC236}">
                <a16:creationId xmlns:a16="http://schemas.microsoft.com/office/drawing/2014/main" id="{399D44F6-0F15-4960-BF08-0BD5B378ECDC}"/>
              </a:ext>
            </a:extLst>
          </p:cNvPr>
          <p:cNvSpPr>
            <a:spLocks noChangeArrowheads="1"/>
          </p:cNvSpPr>
          <p:nvPr/>
        </p:nvSpPr>
        <p:spPr bwMode="auto">
          <a:xfrm>
            <a:off x="10494963" y="5989638"/>
            <a:ext cx="1225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[Test scores]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1" name="Line 93">
            <a:extLst>
              <a:ext uri="{FF2B5EF4-FFF2-40B4-BE49-F238E27FC236}">
                <a16:creationId xmlns:a16="http://schemas.microsoft.com/office/drawing/2014/main" id="{229516F7-64F0-4006-9591-A25A79E22C19}"/>
              </a:ext>
            </a:extLst>
          </p:cNvPr>
          <p:cNvSpPr>
            <a:spLocks noChangeShapeType="1"/>
          </p:cNvSpPr>
          <p:nvPr/>
        </p:nvSpPr>
        <p:spPr bwMode="auto">
          <a:xfrm>
            <a:off x="7229476"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2" name="Rectangle 94">
            <a:extLst>
              <a:ext uri="{FF2B5EF4-FFF2-40B4-BE49-F238E27FC236}">
                <a16:creationId xmlns:a16="http://schemas.microsoft.com/office/drawing/2014/main" id="{AB6E5E50-B202-4509-B139-1131F3CBAA94}"/>
              </a:ext>
            </a:extLst>
          </p:cNvPr>
          <p:cNvSpPr>
            <a:spLocks noChangeArrowheads="1"/>
          </p:cNvSpPr>
          <p:nvPr/>
        </p:nvSpPr>
        <p:spPr bwMode="auto">
          <a:xfrm>
            <a:off x="6762751" y="5605463"/>
            <a:ext cx="1060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Manoli 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3" name="Rectangle 95">
            <a:extLst>
              <a:ext uri="{FF2B5EF4-FFF2-40B4-BE49-F238E27FC236}">
                <a16:creationId xmlns:a16="http://schemas.microsoft.com/office/drawing/2014/main" id="{62B404AB-505F-49B5-9BF3-C937C2A22CD7}"/>
              </a:ext>
            </a:extLst>
          </p:cNvPr>
          <p:cNvSpPr>
            <a:spLocks noChangeArrowheads="1"/>
          </p:cNvSpPr>
          <p:nvPr/>
        </p:nvSpPr>
        <p:spPr bwMode="auto">
          <a:xfrm>
            <a:off x="6648451" y="5797550"/>
            <a:ext cx="1303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Turner (2018)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4" name="Rectangle 96">
            <a:extLst>
              <a:ext uri="{FF2B5EF4-FFF2-40B4-BE49-F238E27FC236}">
                <a16:creationId xmlns:a16="http://schemas.microsoft.com/office/drawing/2014/main" id="{60B0D985-C700-492A-AE1E-876AB482423C}"/>
              </a:ext>
            </a:extLst>
          </p:cNvPr>
          <p:cNvSpPr>
            <a:spLocks noChangeArrowheads="1"/>
          </p:cNvSpPr>
          <p:nvPr/>
        </p:nvSpPr>
        <p:spPr bwMode="auto">
          <a:xfrm>
            <a:off x="6850063" y="5989638"/>
            <a:ext cx="877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[College]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5" name="Line 97">
            <a:extLst>
              <a:ext uri="{FF2B5EF4-FFF2-40B4-BE49-F238E27FC236}">
                <a16:creationId xmlns:a16="http://schemas.microsoft.com/office/drawing/2014/main" id="{6A5A4747-9269-4A6D-BFBB-4D5CD6677AD2}"/>
              </a:ext>
            </a:extLst>
          </p:cNvPr>
          <p:cNvSpPr>
            <a:spLocks noChangeShapeType="1"/>
          </p:cNvSpPr>
          <p:nvPr/>
        </p:nvSpPr>
        <p:spPr bwMode="auto">
          <a:xfrm>
            <a:off x="5962651"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6" name="Rectangle 98">
            <a:extLst>
              <a:ext uri="{FF2B5EF4-FFF2-40B4-BE49-F238E27FC236}">
                <a16:creationId xmlns:a16="http://schemas.microsoft.com/office/drawing/2014/main" id="{4083D514-9844-4CB8-9713-0EB2AE270826}"/>
              </a:ext>
            </a:extLst>
          </p:cNvPr>
          <p:cNvSpPr>
            <a:spLocks noChangeArrowheads="1"/>
          </p:cNvSpPr>
          <p:nvPr/>
        </p:nvSpPr>
        <p:spPr bwMode="auto">
          <a:xfrm>
            <a:off x="5465763" y="5605463"/>
            <a:ext cx="1128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Michelmore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7" name="Rectangle 99">
            <a:extLst>
              <a:ext uri="{FF2B5EF4-FFF2-40B4-BE49-F238E27FC236}">
                <a16:creationId xmlns:a16="http://schemas.microsoft.com/office/drawing/2014/main" id="{747E1EE7-D236-449D-B3C3-9299DD0A7E3B}"/>
              </a:ext>
            </a:extLst>
          </p:cNvPr>
          <p:cNvSpPr>
            <a:spLocks noChangeArrowheads="1"/>
          </p:cNvSpPr>
          <p:nvPr/>
        </p:nvSpPr>
        <p:spPr bwMode="auto">
          <a:xfrm>
            <a:off x="5689601" y="5797550"/>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8" name="Rectangle 100">
            <a:extLst>
              <a:ext uri="{FF2B5EF4-FFF2-40B4-BE49-F238E27FC236}">
                <a16:creationId xmlns:a16="http://schemas.microsoft.com/office/drawing/2014/main" id="{6EB713E3-0827-4B3B-8586-F6E34847F571}"/>
              </a:ext>
            </a:extLst>
          </p:cNvPr>
          <p:cNvSpPr>
            <a:spLocks noChangeArrowheads="1"/>
          </p:cNvSpPr>
          <p:nvPr/>
        </p:nvSpPr>
        <p:spPr bwMode="auto">
          <a:xfrm>
            <a:off x="5583238" y="5989638"/>
            <a:ext cx="877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[College]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9" name="Line 101">
            <a:extLst>
              <a:ext uri="{FF2B5EF4-FFF2-40B4-BE49-F238E27FC236}">
                <a16:creationId xmlns:a16="http://schemas.microsoft.com/office/drawing/2014/main" id="{FD5B7BAA-5B3F-40F7-B999-DA11A2500522}"/>
              </a:ext>
            </a:extLst>
          </p:cNvPr>
          <p:cNvSpPr>
            <a:spLocks noChangeShapeType="1"/>
          </p:cNvSpPr>
          <p:nvPr/>
        </p:nvSpPr>
        <p:spPr bwMode="auto">
          <a:xfrm>
            <a:off x="4692651"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0" name="Rectangle 102">
            <a:extLst>
              <a:ext uri="{FF2B5EF4-FFF2-40B4-BE49-F238E27FC236}">
                <a16:creationId xmlns:a16="http://schemas.microsoft.com/office/drawing/2014/main" id="{3272FE6E-3ABC-4EA8-BCB1-5824180ABC16}"/>
              </a:ext>
            </a:extLst>
          </p:cNvPr>
          <p:cNvSpPr>
            <a:spLocks noChangeArrowheads="1"/>
          </p:cNvSpPr>
          <p:nvPr/>
        </p:nvSpPr>
        <p:spPr bwMode="auto">
          <a:xfrm>
            <a:off x="4189413" y="5605463"/>
            <a:ext cx="1133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Bastian 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1" name="Rectangle 103">
            <a:extLst>
              <a:ext uri="{FF2B5EF4-FFF2-40B4-BE49-F238E27FC236}">
                <a16:creationId xmlns:a16="http://schemas.microsoft.com/office/drawing/2014/main" id="{CCBB318D-CAF4-43E7-98AD-3DACCE4016D7}"/>
              </a:ext>
            </a:extLst>
          </p:cNvPr>
          <p:cNvSpPr>
            <a:spLocks noChangeArrowheads="1"/>
          </p:cNvSpPr>
          <p:nvPr/>
        </p:nvSpPr>
        <p:spPr bwMode="auto">
          <a:xfrm>
            <a:off x="4194176" y="5797550"/>
            <a:ext cx="1128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Michelmore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2" name="Rectangle 104">
            <a:extLst>
              <a:ext uri="{FF2B5EF4-FFF2-40B4-BE49-F238E27FC236}">
                <a16:creationId xmlns:a16="http://schemas.microsoft.com/office/drawing/2014/main" id="{8F7DCE10-3540-4AE0-8031-C0B693822F21}"/>
              </a:ext>
            </a:extLst>
          </p:cNvPr>
          <p:cNvSpPr>
            <a:spLocks noChangeArrowheads="1"/>
          </p:cNvSpPr>
          <p:nvPr/>
        </p:nvSpPr>
        <p:spPr bwMode="auto">
          <a:xfrm>
            <a:off x="4418013" y="5989638"/>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3" name="Rectangle 105">
            <a:extLst>
              <a:ext uri="{FF2B5EF4-FFF2-40B4-BE49-F238E27FC236}">
                <a16:creationId xmlns:a16="http://schemas.microsoft.com/office/drawing/2014/main" id="{88A4FF74-1DC5-4B5F-9AC7-4F1EE04B79BB}"/>
              </a:ext>
            </a:extLst>
          </p:cNvPr>
          <p:cNvSpPr>
            <a:spLocks noChangeArrowheads="1"/>
          </p:cNvSpPr>
          <p:nvPr/>
        </p:nvSpPr>
        <p:spPr bwMode="auto">
          <a:xfrm>
            <a:off x="4313238" y="6176963"/>
            <a:ext cx="877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[College]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4" name="Rectangle 106">
            <a:extLst>
              <a:ext uri="{FF2B5EF4-FFF2-40B4-BE49-F238E27FC236}">
                <a16:creationId xmlns:a16="http://schemas.microsoft.com/office/drawing/2014/main" id="{5FEC0029-E05E-4907-A2C3-0AA520D1CA2A}"/>
              </a:ext>
            </a:extLst>
          </p:cNvPr>
          <p:cNvSpPr>
            <a:spLocks noChangeArrowheads="1"/>
          </p:cNvSpPr>
          <p:nvPr/>
        </p:nvSpPr>
        <p:spPr bwMode="auto">
          <a:xfrm>
            <a:off x="6502401" y="444500"/>
            <a:ext cx="4841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24" name="Group 223">
            <a:extLst>
              <a:ext uri="{FF2B5EF4-FFF2-40B4-BE49-F238E27FC236}">
                <a16:creationId xmlns:a16="http://schemas.microsoft.com/office/drawing/2014/main" id="{F469EC38-90D4-4696-A762-D5E6F4D1DC2D}"/>
              </a:ext>
            </a:extLst>
          </p:cNvPr>
          <p:cNvGrpSpPr/>
          <p:nvPr/>
        </p:nvGrpSpPr>
        <p:grpSpPr>
          <a:xfrm>
            <a:off x="1433119" y="1242217"/>
            <a:ext cx="589755" cy="549276"/>
            <a:chOff x="1431926" y="1243012"/>
            <a:chExt cx="589755" cy="549276"/>
          </a:xfrm>
        </p:grpSpPr>
        <p:grpSp>
          <p:nvGrpSpPr>
            <p:cNvPr id="225" name="Group 224">
              <a:extLst>
                <a:ext uri="{FF2B5EF4-FFF2-40B4-BE49-F238E27FC236}">
                  <a16:creationId xmlns:a16="http://schemas.microsoft.com/office/drawing/2014/main" id="{1E6F22DE-D1EF-4800-808B-137DD5A8E3A7}"/>
                </a:ext>
              </a:extLst>
            </p:cNvPr>
            <p:cNvGrpSpPr/>
            <p:nvPr/>
          </p:nvGrpSpPr>
          <p:grpSpPr>
            <a:xfrm>
              <a:off x="1431926" y="1243012"/>
              <a:ext cx="318293" cy="422579"/>
              <a:chOff x="1431926" y="1243012"/>
              <a:chExt cx="318293" cy="422579"/>
            </a:xfrm>
          </p:grpSpPr>
          <p:sp>
            <p:nvSpPr>
              <p:cNvPr id="230" name="Rectangle 35">
                <a:extLst>
                  <a:ext uri="{FF2B5EF4-FFF2-40B4-BE49-F238E27FC236}">
                    <a16:creationId xmlns:a16="http://schemas.microsoft.com/office/drawing/2014/main" id="{21468ED0-ED75-4791-8B2D-DFEFF7082189}"/>
                  </a:ext>
                </a:extLst>
              </p:cNvPr>
              <p:cNvSpPr>
                <a:spLocks noChangeArrowheads="1"/>
              </p:cNvSpPr>
              <p:nvPr/>
            </p:nvSpPr>
            <p:spPr bwMode="auto">
              <a:xfrm>
                <a:off x="1431926" y="1243012"/>
                <a:ext cx="165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dirty="0">
                    <a:solidFill>
                      <a:srgbClr val="808080"/>
                    </a:solidFill>
                  </a:rPr>
                  <a:t>∞</a:t>
                </a:r>
                <a:endParaRPr kumimoji="0" lang="en-US" altLang="en-US" sz="1800" b="0" i="0" u="none" strike="noStrike" cap="none" normalizeH="0" baseline="0" dirty="0">
                  <a:ln>
                    <a:noFill/>
                  </a:ln>
                  <a:solidFill>
                    <a:srgbClr val="808080"/>
                  </a:solidFill>
                  <a:effectLst/>
                </a:endParaRPr>
              </a:p>
            </p:txBody>
          </p:sp>
          <p:cxnSp>
            <p:nvCxnSpPr>
              <p:cNvPr id="231" name="Straight Connector 230">
                <a:extLst>
                  <a:ext uri="{FF2B5EF4-FFF2-40B4-BE49-F238E27FC236}">
                    <a16:creationId xmlns:a16="http://schemas.microsoft.com/office/drawing/2014/main" id="{A4BD5FFC-BFD6-4D00-AA4A-190F07CD54FB}"/>
                  </a:ext>
                </a:extLst>
              </p:cNvPr>
              <p:cNvCxnSpPr>
                <a:cxnSpLocks/>
              </p:cNvCxnSpPr>
              <p:nvPr/>
            </p:nvCxnSpPr>
            <p:spPr>
              <a:xfrm flipV="1">
                <a:off x="1750219" y="1605265"/>
                <a:ext cx="0" cy="603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99098A50-3CF6-4F6B-AEDD-6BFA0329F6E9}"/>
                </a:ext>
              </a:extLst>
            </p:cNvPr>
            <p:cNvGrpSpPr/>
            <p:nvPr/>
          </p:nvGrpSpPr>
          <p:grpSpPr>
            <a:xfrm>
              <a:off x="1493043" y="1508682"/>
              <a:ext cx="528638" cy="283606"/>
              <a:chOff x="1493043" y="1508682"/>
              <a:chExt cx="528638" cy="283606"/>
            </a:xfrm>
          </p:grpSpPr>
          <p:sp>
            <p:nvSpPr>
              <p:cNvPr id="227" name="Rectangle 226">
                <a:extLst>
                  <a:ext uri="{FF2B5EF4-FFF2-40B4-BE49-F238E27FC236}">
                    <a16:creationId xmlns:a16="http://schemas.microsoft.com/office/drawing/2014/main" id="{B51D62AD-A369-4562-BDA3-C257952ED550}"/>
                  </a:ext>
                </a:extLst>
              </p:cNvPr>
              <p:cNvSpPr/>
              <p:nvPr/>
            </p:nvSpPr>
            <p:spPr>
              <a:xfrm>
                <a:off x="1493043" y="1508682"/>
                <a:ext cx="528638" cy="283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a:extLst>
                  <a:ext uri="{FF2B5EF4-FFF2-40B4-BE49-F238E27FC236}">
                    <a16:creationId xmlns:a16="http://schemas.microsoft.com/office/drawing/2014/main" id="{B77334A3-954E-4BE5-9146-F3F5BE67D410}"/>
                  </a:ext>
                </a:extLst>
              </p:cNvPr>
              <p:cNvCxnSpPr/>
              <p:nvPr/>
            </p:nvCxnSpPr>
            <p:spPr>
              <a:xfrm flipV="1">
                <a:off x="1666876" y="1564011"/>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CAAF706A-3AE6-4CBE-8B8E-B8245EE26CBA}"/>
                  </a:ext>
                </a:extLst>
              </p:cNvPr>
              <p:cNvCxnSpPr/>
              <p:nvPr/>
            </p:nvCxnSpPr>
            <p:spPr>
              <a:xfrm flipV="1">
                <a:off x="1666876" y="1629871"/>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93135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Nonetheless, there is clear evidence that early childhood programs can have large effects (the debate is about whether they are larger/smaller than other policies)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Generally, evidence on the long-run causal evidence on impact of preschool on children in the US generally comes from three sources: </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Perry Preschool RCT</a:t>
            </a:r>
          </a:p>
          <a:p>
            <a:pPr lvl="1"/>
            <a:r>
              <a:rPr lang="en-US" sz="1800" dirty="0">
                <a:latin typeface="Arial" panose="020B0604020202020204" pitchFamily="34" charset="0"/>
                <a:cs typeface="Arial" panose="020B0604020202020204" pitchFamily="34" charset="0"/>
              </a:rPr>
              <a:t>Abecedarian RCT</a:t>
            </a:r>
          </a:p>
          <a:p>
            <a:pPr lvl="1"/>
            <a:r>
              <a:rPr lang="en-US" sz="1800" dirty="0">
                <a:latin typeface="Arial" panose="020B0604020202020204" pitchFamily="34" charset="0"/>
                <a:cs typeface="Arial" panose="020B0604020202020204" pitchFamily="34" charset="0"/>
              </a:rPr>
              <a:t>Introduction of Head Start</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Additional studies looks at more short- and medium-run outcomes (e.g. test scores)</a:t>
            </a:r>
          </a:p>
          <a:p>
            <a:pPr lvl="1"/>
            <a:r>
              <a:rPr lang="en-US" sz="1800" dirty="0">
                <a:latin typeface="Arial" panose="020B0604020202020204" pitchFamily="34" charset="0"/>
                <a:cs typeface="Arial" panose="020B0604020202020204" pitchFamily="34" charset="0"/>
                <a:hlinkClick r:id="rId3"/>
              </a:rPr>
              <a:t>Head Start Impact Study (RCT)</a:t>
            </a: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Sibling designs (Deming 2009)</a:t>
            </a:r>
          </a:p>
          <a:p>
            <a:pPr lvl="1"/>
            <a:r>
              <a:rPr lang="en-US" sz="1800" dirty="0">
                <a:latin typeface="Arial" panose="020B0604020202020204" pitchFamily="34" charset="0"/>
                <a:cs typeface="Arial" panose="020B0604020202020204" pitchFamily="34" charset="0"/>
              </a:rPr>
              <a:t>Large body of other work looking at test scores</a:t>
            </a: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Preschool and Head Start</a:t>
            </a:r>
          </a:p>
        </p:txBody>
      </p:sp>
    </p:spTree>
    <p:extLst>
      <p:ext uri="{BB962C8B-B14F-4D97-AF65-F5344CB8AC3E}">
        <p14:creationId xmlns:p14="http://schemas.microsoft.com/office/powerpoint/2010/main" val="1147282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Perry Preschool is one of the most widely-cited preschool studies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Studies 123 children randomly assigned to treatment and control groups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Non-random attrition in the follow-up surveys, which is corrected for using a Heckman selection model</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hlinkClick r:id="rId3"/>
              </a:rPr>
              <a:t>Heckman et al. 2009</a:t>
            </a:r>
            <a:r>
              <a:rPr lang="en-US" sz="2200" dirty="0">
                <a:latin typeface="Arial" panose="020B0604020202020204" pitchFamily="34" charset="0"/>
                <a:cs typeface="Arial" panose="020B0604020202020204" pitchFamily="34" charset="0"/>
              </a:rPr>
              <a:t> conduct a cost-benefit analysis of the program</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a:solidFill>
                  <a:srgbClr val="002060"/>
                </a:solidFill>
                <a:ea typeface="ＭＳ Ｐゴシック" pitchFamily="34" charset="-128"/>
              </a:rPr>
              <a:t>Perry Preschool</a:t>
            </a:r>
            <a:endParaRPr lang="en-US" sz="2400" dirty="0">
              <a:solidFill>
                <a:srgbClr val="002060"/>
              </a:solidFill>
              <a:ea typeface="ＭＳ Ｐゴシック" pitchFamily="34" charset="-128"/>
            </a:endParaRPr>
          </a:p>
        </p:txBody>
      </p:sp>
    </p:spTree>
    <p:extLst>
      <p:ext uri="{BB962C8B-B14F-4D97-AF65-F5344CB8AC3E}">
        <p14:creationId xmlns:p14="http://schemas.microsoft.com/office/powerpoint/2010/main" val="3482230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Heckman (2006, Science)</a:t>
            </a:r>
          </a:p>
        </p:txBody>
      </p:sp>
      <p:pic>
        <p:nvPicPr>
          <p:cNvPr id="5" name="Picture 4" descr="A screenshot of text&#10;&#10;Description automatically generated">
            <a:extLst>
              <a:ext uri="{FF2B5EF4-FFF2-40B4-BE49-F238E27FC236}">
                <a16:creationId xmlns:a16="http://schemas.microsoft.com/office/drawing/2014/main" id="{E005A2B4-7B33-7D45-B7A0-B4CCC10AC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433" y="0"/>
            <a:ext cx="5647134" cy="6858000"/>
          </a:xfrm>
          <a:prstGeom prst="rect">
            <a:avLst/>
          </a:prstGeom>
        </p:spPr>
      </p:pic>
    </p:spTree>
    <p:extLst>
      <p:ext uri="{BB962C8B-B14F-4D97-AF65-F5344CB8AC3E}">
        <p14:creationId xmlns:p14="http://schemas.microsoft.com/office/powerpoint/2010/main" val="3558185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Perry Preschool</a:t>
            </a:r>
          </a:p>
        </p:txBody>
      </p:sp>
      <p:pic>
        <p:nvPicPr>
          <p:cNvPr id="7" name="Picture 6" descr="A screenshot of a social media post&#10;&#10;Description automatically generated">
            <a:extLst>
              <a:ext uri="{FF2B5EF4-FFF2-40B4-BE49-F238E27FC236}">
                <a16:creationId xmlns:a16="http://schemas.microsoft.com/office/drawing/2014/main" id="{18B4B2DE-CFCD-6B42-8A39-ECEF06CCD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886"/>
            <a:ext cx="12192000" cy="6486228"/>
          </a:xfrm>
          <a:prstGeom prst="rect">
            <a:avLst/>
          </a:prstGeom>
        </p:spPr>
      </p:pic>
    </p:spTree>
    <p:extLst>
      <p:ext uri="{BB962C8B-B14F-4D97-AF65-F5344CB8AC3E}">
        <p14:creationId xmlns:p14="http://schemas.microsoft.com/office/powerpoint/2010/main" val="1481520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Perry Preschool</a:t>
            </a:r>
          </a:p>
        </p:txBody>
      </p:sp>
      <p:pic>
        <p:nvPicPr>
          <p:cNvPr id="3" name="Picture 2" descr="A screenshot of a cell phone&#10;&#10;Description automatically generated">
            <a:extLst>
              <a:ext uri="{FF2B5EF4-FFF2-40B4-BE49-F238E27FC236}">
                <a16:creationId xmlns:a16="http://schemas.microsoft.com/office/drawing/2014/main" id="{E9341805-AFED-5747-96DD-82EC39856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606" y="0"/>
            <a:ext cx="4348788" cy="6858000"/>
          </a:xfrm>
          <a:prstGeom prst="rect">
            <a:avLst/>
          </a:prstGeom>
        </p:spPr>
      </p:pic>
    </p:spTree>
    <p:extLst>
      <p:ext uri="{BB962C8B-B14F-4D97-AF65-F5344CB8AC3E}">
        <p14:creationId xmlns:p14="http://schemas.microsoft.com/office/powerpoint/2010/main" val="3960401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Perry Preschool</a:t>
            </a:r>
          </a:p>
        </p:txBody>
      </p:sp>
      <p:pic>
        <p:nvPicPr>
          <p:cNvPr id="5" name="Picture 4" descr="A screenshot of a cell phone&#10;&#10;Description automatically generated">
            <a:extLst>
              <a:ext uri="{FF2B5EF4-FFF2-40B4-BE49-F238E27FC236}">
                <a16:creationId xmlns:a16="http://schemas.microsoft.com/office/drawing/2014/main" id="{F11323A6-E40C-CC40-8538-0E6C40350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376"/>
            <a:ext cx="12192000" cy="6239248"/>
          </a:xfrm>
          <a:prstGeom prst="rect">
            <a:avLst/>
          </a:prstGeom>
        </p:spPr>
      </p:pic>
    </p:spTree>
    <p:extLst>
      <p:ext uri="{BB962C8B-B14F-4D97-AF65-F5344CB8AC3E}">
        <p14:creationId xmlns:p14="http://schemas.microsoft.com/office/powerpoint/2010/main" val="2386152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Abecedarian Preschool</a:t>
            </a:r>
          </a:p>
        </p:txBody>
      </p:sp>
      <p:sp>
        <p:nvSpPr>
          <p:cNvPr id="6" name="Content Placeholder 2">
            <a:extLst>
              <a:ext uri="{FF2B5EF4-FFF2-40B4-BE49-F238E27FC236}">
                <a16:creationId xmlns:a16="http://schemas.microsoft.com/office/drawing/2014/main" id="{BDD37661-BD2A-0E47-9446-27EFE935E8A9}"/>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﻿You just saw more summary statistics of data than there are observations in the dataset </a:t>
            </a:r>
            <a:r>
              <a:rPr lang="en-US" sz="2200" dirty="0">
                <a:latin typeface="Arial" panose="020B0604020202020204" pitchFamily="34" charset="0"/>
                <a:cs typeface="Arial" panose="020B0604020202020204" pitchFamily="34" charset="0"/>
                <a:sym typeface="Wingdings" pitchFamily="2" charset="2"/>
              </a:rPr>
              <a:t> </a:t>
            </a:r>
          </a:p>
          <a:p>
            <a:endParaRPr lang="en-US" sz="2200" dirty="0">
              <a:latin typeface="Arial" panose="020B0604020202020204" pitchFamily="34" charset="0"/>
              <a:cs typeface="Arial" panose="020B0604020202020204" pitchFamily="34" charset="0"/>
              <a:sym typeface="Wingdings" pitchFamily="2" charset="2"/>
            </a:endParaRPr>
          </a:p>
          <a:p>
            <a:r>
              <a:rPr lang="en-US" sz="2200" dirty="0">
                <a:latin typeface="Arial" panose="020B0604020202020204" pitchFamily="34" charset="0"/>
                <a:cs typeface="Arial" panose="020B0604020202020204" pitchFamily="34" charset="0"/>
                <a:sym typeface="Wingdings" pitchFamily="2" charset="2"/>
              </a:rPr>
              <a:t>But, there are also strong results from another intervention: Carolina Abecedarian</a:t>
            </a:r>
          </a:p>
          <a:p>
            <a:endParaRPr lang="en-US" sz="2200" dirty="0">
              <a:latin typeface="Arial" panose="020B0604020202020204" pitchFamily="34" charset="0"/>
              <a:cs typeface="Arial" panose="020B0604020202020204" pitchFamily="34" charset="0"/>
              <a:sym typeface="Wingdings" pitchFamily="2" charset="2"/>
            </a:endParaRPr>
          </a:p>
          <a:p>
            <a:r>
              <a:rPr lang="en-US" sz="2200" dirty="0">
                <a:latin typeface="Arial" panose="020B0604020202020204" pitchFamily="34" charset="0"/>
                <a:cs typeface="Arial" panose="020B0604020202020204" pitchFamily="34" charset="0"/>
                <a:sym typeface="Wingdings" pitchFamily="2" charset="2"/>
              </a:rPr>
              <a:t>Carolina Abecedarian randomized 111 children into treatment and control</a:t>
            </a:r>
          </a:p>
          <a:p>
            <a:endParaRPr lang="en-US" sz="2200" dirty="0">
              <a:latin typeface="Arial" panose="020B0604020202020204" pitchFamily="34" charset="0"/>
              <a:cs typeface="Arial" panose="020B0604020202020204" pitchFamily="34" charset="0"/>
              <a:sym typeface="Wingdings" pitchFamily="2" charset="2"/>
            </a:endParaRPr>
          </a:p>
          <a:p>
            <a:r>
              <a:rPr lang="en-US" sz="2200" dirty="0">
                <a:latin typeface="Arial" panose="020B0604020202020204" pitchFamily="34" charset="0"/>
                <a:cs typeface="Arial" panose="020B0604020202020204" pitchFamily="34" charset="0"/>
                <a:sym typeface="Wingdings" pitchFamily="2" charset="2"/>
                <a:hlinkClick r:id="rId3"/>
              </a:rPr>
              <a:t>Campbell et al. (2012)</a:t>
            </a:r>
            <a:r>
              <a:rPr lang="en-US" sz="2200" dirty="0">
                <a:latin typeface="Arial" panose="020B0604020202020204" pitchFamily="34" charset="0"/>
                <a:cs typeface="Arial" panose="020B0604020202020204" pitchFamily="34" charset="0"/>
                <a:sym typeface="Wingdings" pitchFamily="2" charset="2"/>
              </a:rPr>
              <a:t> conduct a follow-up analysis looking at long run impacts on earnings in young adulthood</a:t>
            </a:r>
          </a:p>
          <a:p>
            <a:endParaRPr lang="en-US" sz="2200" dirty="0">
              <a:latin typeface="Arial" panose="020B0604020202020204" pitchFamily="34" charset="0"/>
              <a:cs typeface="Arial" panose="020B0604020202020204" pitchFamily="34" charset="0"/>
              <a:sym typeface="Wingdings" pitchFamily="2" charset="2"/>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768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Abecedarian Preschool: Increases in Years of Education</a:t>
            </a:r>
          </a:p>
        </p:txBody>
      </p:sp>
      <p:pic>
        <p:nvPicPr>
          <p:cNvPr id="7" name="Picture 6" descr="A screenshot of a cell phone&#10;&#10;Description automatically generated">
            <a:extLst>
              <a:ext uri="{FF2B5EF4-FFF2-40B4-BE49-F238E27FC236}">
                <a16:creationId xmlns:a16="http://schemas.microsoft.com/office/drawing/2014/main" id="{A0084248-8D72-444B-82C5-9A144B22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 y="1727200"/>
            <a:ext cx="11874500" cy="3403600"/>
          </a:xfrm>
          <a:prstGeom prst="rect">
            <a:avLst/>
          </a:prstGeom>
        </p:spPr>
      </p:pic>
    </p:spTree>
    <p:extLst>
      <p:ext uri="{BB962C8B-B14F-4D97-AF65-F5344CB8AC3E}">
        <p14:creationId xmlns:p14="http://schemas.microsoft.com/office/powerpoint/2010/main" val="30074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Abecedarian Preschool: Increases in incomes (p=0.11)</a:t>
            </a:r>
          </a:p>
        </p:txBody>
      </p:sp>
      <p:pic>
        <p:nvPicPr>
          <p:cNvPr id="3" name="Picture 2" descr="A screenshot of a cell phone&#10;&#10;Description automatically generated">
            <a:extLst>
              <a:ext uri="{FF2B5EF4-FFF2-40B4-BE49-F238E27FC236}">
                <a16:creationId xmlns:a16="http://schemas.microsoft.com/office/drawing/2014/main" id="{B887911D-DE6E-074C-8079-6716FF7B0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869950"/>
            <a:ext cx="10744200" cy="5118100"/>
          </a:xfrm>
          <a:prstGeom prst="rect">
            <a:avLst/>
          </a:prstGeom>
        </p:spPr>
      </p:pic>
    </p:spTree>
    <p:extLst>
      <p:ext uri="{BB962C8B-B14F-4D97-AF65-F5344CB8AC3E}">
        <p14:creationId xmlns:p14="http://schemas.microsoft.com/office/powerpoint/2010/main" val="18236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Last lecture: Role of human capital and education</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Focused on college, job training, K12, etc. </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This lecture: focus on child/childhood/family/environment policies:</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Preschool policies</a:t>
            </a:r>
          </a:p>
          <a:p>
            <a:pPr lvl="1"/>
            <a:r>
              <a:rPr lang="en-US" sz="1800" dirty="0">
                <a:latin typeface="Arial" panose="020B0604020202020204" pitchFamily="34" charset="0"/>
                <a:cs typeface="Arial" panose="020B0604020202020204" pitchFamily="34" charset="0"/>
              </a:rPr>
              <a:t>Family leave</a:t>
            </a:r>
          </a:p>
          <a:p>
            <a:pPr lvl="1"/>
            <a:r>
              <a:rPr lang="en-US" sz="1800" dirty="0">
                <a:latin typeface="Arial" panose="020B0604020202020204" pitchFamily="34" charset="0"/>
                <a:cs typeface="Arial" panose="020B0604020202020204" pitchFamily="34" charset="0"/>
              </a:rPr>
              <a:t>Environmental policies</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Broad themes consistent with the first lecture: Kids matter</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Early Childhood and Family Policies</a:t>
            </a:r>
          </a:p>
        </p:txBody>
      </p:sp>
    </p:spTree>
    <p:extLst>
      <p:ext uri="{BB962C8B-B14F-4D97-AF65-F5344CB8AC3E}">
        <p14:creationId xmlns:p14="http://schemas.microsoft.com/office/powerpoint/2010/main" val="3954559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Can these results be replicated at scale?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Head Start provides free preschool to low-income families</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Families must be below the poverty line</a:t>
            </a:r>
          </a:p>
          <a:p>
            <a:pPr lvl="1"/>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Homeless families/TANF/SSI families are eligible (even if above 100% FPL)</a:t>
            </a:r>
          </a:p>
          <a:p>
            <a:pPr lvl="1"/>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Several approaches to analyzing impacts of Head Start</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Sibling Design (e.g. </a:t>
            </a:r>
            <a:r>
              <a:rPr lang="en-US" sz="2200" dirty="0">
                <a:latin typeface="Arial" panose="020B0604020202020204" pitchFamily="34" charset="0"/>
                <a:cs typeface="Arial" panose="020B0604020202020204" pitchFamily="34" charset="0"/>
                <a:hlinkClick r:id="rId3"/>
              </a:rPr>
              <a:t>Deming 2009</a:t>
            </a:r>
            <a:r>
              <a:rPr lang="en-US" sz="2200" dirty="0">
                <a:latin typeface="Arial" panose="020B0604020202020204" pitchFamily="34" charset="0"/>
                <a:cs typeface="Arial" panose="020B0604020202020204" pitchFamily="34" charset="0"/>
              </a:rPr>
              <a:t>)</a:t>
            </a:r>
          </a:p>
          <a:p>
            <a:pPr lvl="1"/>
            <a:r>
              <a:rPr lang="en-US" sz="2200" dirty="0">
                <a:latin typeface="Arial" panose="020B0604020202020204" pitchFamily="34" charset="0"/>
                <a:cs typeface="Arial" panose="020B0604020202020204" pitchFamily="34" charset="0"/>
              </a:rPr>
              <a:t>Recent RCT “Head Start Impact Study” but too early for income outcomes (</a:t>
            </a:r>
            <a:r>
              <a:rPr lang="en-US" sz="2200" dirty="0">
                <a:latin typeface="Arial" panose="020B0604020202020204" pitchFamily="34" charset="0"/>
                <a:cs typeface="Arial" panose="020B0604020202020204" pitchFamily="34" charset="0"/>
                <a:hlinkClick r:id="rId4"/>
              </a:rPr>
              <a:t>Kline and Walters 2016</a:t>
            </a:r>
            <a:r>
              <a:rPr lang="en-US" sz="2200" dirty="0">
                <a:latin typeface="Arial" panose="020B0604020202020204" pitchFamily="34" charset="0"/>
                <a:cs typeface="Arial" panose="020B0604020202020204" pitchFamily="34" charset="0"/>
              </a:rPr>
              <a:t> forecast with test scores)</a:t>
            </a:r>
          </a:p>
          <a:p>
            <a:pPr lvl="1"/>
            <a:r>
              <a:rPr lang="en-US" sz="2200" dirty="0">
                <a:latin typeface="Arial" panose="020B0604020202020204" pitchFamily="34" charset="0"/>
                <a:cs typeface="Arial" panose="020B0604020202020204" pitchFamily="34" charset="0"/>
              </a:rPr>
              <a:t>County-level rollout (</a:t>
            </a:r>
            <a:r>
              <a:rPr lang="en-US" sz="2200" dirty="0">
                <a:latin typeface="Arial" panose="020B0604020202020204" pitchFamily="34" charset="0"/>
                <a:cs typeface="Arial" panose="020B0604020202020204" pitchFamily="34" charset="0"/>
                <a:hlinkClick r:id="rId5"/>
              </a:rPr>
              <a:t>Jackson et al 2019</a:t>
            </a:r>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hlinkClick r:id="rId6"/>
              </a:rPr>
              <a:t>Bailey et al 2018</a:t>
            </a:r>
            <a:r>
              <a:rPr lang="en-US" sz="2200" dirty="0">
                <a:latin typeface="Arial" panose="020B0604020202020204" pitchFamily="34" charset="0"/>
                <a:cs typeface="Arial" panose="020B0604020202020204" pitchFamily="34" charset="0"/>
              </a:rPr>
              <a:t>)</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Preschool at Scale</a:t>
            </a:r>
          </a:p>
        </p:txBody>
      </p:sp>
    </p:spTree>
    <p:extLst>
      <p:ext uri="{BB962C8B-B14F-4D97-AF65-F5344CB8AC3E}">
        <p14:creationId xmlns:p14="http://schemas.microsoft.com/office/powerpoint/2010/main" val="157498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Deming 2009 uses sibling design to estimate impact of head start on outcomes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Key question: What drives differences across siblings in head start participation?</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Head start availability?</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Shocks to the parents?</a:t>
            </a:r>
          </a:p>
        </p:txBody>
      </p:sp>
    </p:spTree>
    <p:extLst>
      <p:ext uri="{BB962C8B-B14F-4D97-AF65-F5344CB8AC3E}">
        <p14:creationId xmlns:p14="http://schemas.microsoft.com/office/powerpoint/2010/main" val="285180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 Sibling Design</a:t>
            </a:r>
          </a:p>
        </p:txBody>
      </p:sp>
      <p:pic>
        <p:nvPicPr>
          <p:cNvPr id="7" name="Picture 6" descr="A screenshot of a cell phone&#10;&#10;Description automatically generated">
            <a:extLst>
              <a:ext uri="{FF2B5EF4-FFF2-40B4-BE49-F238E27FC236}">
                <a16:creationId xmlns:a16="http://schemas.microsoft.com/office/drawing/2014/main" id="{79289027-CE02-1E43-83AA-5CBF4A3F8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50" y="1493520"/>
            <a:ext cx="10655808" cy="2219960"/>
          </a:xfrm>
          <a:prstGeom prst="rect">
            <a:avLst/>
          </a:prstGeom>
        </p:spPr>
      </p:pic>
    </p:spTree>
    <p:extLst>
      <p:ext uri="{BB962C8B-B14F-4D97-AF65-F5344CB8AC3E}">
        <p14:creationId xmlns:p14="http://schemas.microsoft.com/office/powerpoint/2010/main" val="1199763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pic>
        <p:nvPicPr>
          <p:cNvPr id="9" name="Picture 8" descr="A close up of text on a white background&#10;&#10;Description automatically generated">
            <a:extLst>
              <a:ext uri="{FF2B5EF4-FFF2-40B4-BE49-F238E27FC236}">
                <a16:creationId xmlns:a16="http://schemas.microsoft.com/office/drawing/2014/main" id="{A9B07EFC-24B2-4149-B7C3-C4363ED6F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203" y="0"/>
            <a:ext cx="6543593" cy="6858000"/>
          </a:xfrm>
          <a:prstGeom prst="rect">
            <a:avLst/>
          </a:prstGeom>
        </p:spPr>
      </p:pic>
    </p:spTree>
    <p:extLst>
      <p:ext uri="{BB962C8B-B14F-4D97-AF65-F5344CB8AC3E}">
        <p14:creationId xmlns:p14="http://schemas.microsoft.com/office/powerpoint/2010/main" val="3412450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pic>
        <p:nvPicPr>
          <p:cNvPr id="3" name="Picture 2" descr="A close up of text on a white background&#10;&#10;Description automatically generated">
            <a:extLst>
              <a:ext uri="{FF2B5EF4-FFF2-40B4-BE49-F238E27FC236}">
                <a16:creationId xmlns:a16="http://schemas.microsoft.com/office/drawing/2014/main" id="{B5492FA8-86CB-F543-A323-F6A79CE40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0" y="0"/>
            <a:ext cx="5842000" cy="6858000"/>
          </a:xfrm>
          <a:prstGeom prst="rect">
            <a:avLst/>
          </a:prstGeom>
        </p:spPr>
      </p:pic>
    </p:spTree>
    <p:extLst>
      <p:ext uri="{BB962C8B-B14F-4D97-AF65-F5344CB8AC3E}">
        <p14:creationId xmlns:p14="http://schemas.microsoft.com/office/powerpoint/2010/main" val="319968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8084" y="291203"/>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pic>
        <p:nvPicPr>
          <p:cNvPr id="3" name="Picture 2" descr="A close up of text on a white background&#10;&#10;Description automatically generated">
            <a:extLst>
              <a:ext uri="{FF2B5EF4-FFF2-40B4-BE49-F238E27FC236}">
                <a16:creationId xmlns:a16="http://schemas.microsoft.com/office/drawing/2014/main" id="{B5492FA8-86CB-F543-A323-F6A79CE40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0" y="0"/>
            <a:ext cx="5842000" cy="6858000"/>
          </a:xfrm>
          <a:prstGeom prst="rect">
            <a:avLst/>
          </a:prstGeom>
        </p:spPr>
      </p:pic>
      <p:sp>
        <p:nvSpPr>
          <p:cNvPr id="2" name="Rectangle 1">
            <a:extLst>
              <a:ext uri="{FF2B5EF4-FFF2-40B4-BE49-F238E27FC236}">
                <a16:creationId xmlns:a16="http://schemas.microsoft.com/office/drawing/2014/main" id="{2C5B3F89-138C-1F40-B8A7-9BEEC91CA70C}"/>
              </a:ext>
            </a:extLst>
          </p:cNvPr>
          <p:cNvSpPr/>
          <p:nvPr/>
        </p:nvSpPr>
        <p:spPr>
          <a:xfrm>
            <a:off x="3091070" y="805070"/>
            <a:ext cx="5925930" cy="5068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1CEF02C-5147-C64A-8EF3-B75D57334DAB}"/>
              </a:ext>
            </a:extLst>
          </p:cNvPr>
          <p:cNvSpPr txBox="1"/>
          <p:nvPr/>
        </p:nvSpPr>
        <p:spPr>
          <a:xfrm>
            <a:off x="9122692" y="873851"/>
            <a:ext cx="3162789" cy="369332"/>
          </a:xfrm>
          <a:prstGeom prst="rect">
            <a:avLst/>
          </a:prstGeom>
          <a:noFill/>
        </p:spPr>
        <p:txBody>
          <a:bodyPr wrap="none" rtlCol="0">
            <a:spAutoFit/>
          </a:bodyPr>
          <a:lstStyle/>
          <a:p>
            <a:r>
              <a:rPr lang="en-US" dirty="0"/>
              <a:t>“Fade out” (but long-run effect)</a:t>
            </a:r>
          </a:p>
        </p:txBody>
      </p:sp>
    </p:spTree>
    <p:extLst>
      <p:ext uri="{BB962C8B-B14F-4D97-AF65-F5344CB8AC3E}">
        <p14:creationId xmlns:p14="http://schemas.microsoft.com/office/powerpoint/2010/main" val="3590656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pic>
        <p:nvPicPr>
          <p:cNvPr id="5" name="Picture 4" descr="A close up of text on a white background&#10;&#10;Description automatically generated">
            <a:extLst>
              <a:ext uri="{FF2B5EF4-FFF2-40B4-BE49-F238E27FC236}">
                <a16:creationId xmlns:a16="http://schemas.microsoft.com/office/drawing/2014/main" id="{DA6E3944-77ED-9D40-81D8-2F2284052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169" y="0"/>
            <a:ext cx="7671661" cy="6858000"/>
          </a:xfrm>
          <a:prstGeom prst="rect">
            <a:avLst/>
          </a:prstGeom>
        </p:spPr>
      </p:pic>
    </p:spTree>
    <p:extLst>
      <p:ext uri="{BB962C8B-B14F-4D97-AF65-F5344CB8AC3E}">
        <p14:creationId xmlns:p14="http://schemas.microsoft.com/office/powerpoint/2010/main" val="1986367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Large impacts of Head Start participation on outcomes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Roughly 80% of the size of Perry Preschool effects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But, perhaps we’re worried about selection bias?</a:t>
            </a:r>
          </a:p>
        </p:txBody>
      </p:sp>
    </p:spTree>
    <p:extLst>
      <p:ext uri="{BB962C8B-B14F-4D97-AF65-F5344CB8AC3E}">
        <p14:creationId xmlns:p14="http://schemas.microsoft.com/office/powerpoint/2010/main" val="409472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Head Start Impact Study</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hlinkClick r:id="rId3"/>
              </a:rPr>
              <a:t>Head Start Impact Study</a:t>
            </a:r>
            <a:r>
              <a:rPr lang="en-US" sz="2200" dirty="0">
                <a:latin typeface="Arial" panose="020B0604020202020204" pitchFamily="34" charset="0"/>
                <a:cs typeface="Arial" panose="020B0604020202020204" pitchFamily="34" charset="0"/>
              </a:rPr>
              <a:t> conducted large scale RCT of head start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Existing work documents impacts on test scores throughout children’s youth</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Generally, results are smaller than those from Deming (2009) and other quasi-experimental studies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Why? </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Selection Bias?</a:t>
            </a:r>
          </a:p>
          <a:p>
            <a:pPr lvl="1"/>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Other? </a:t>
            </a:r>
          </a:p>
          <a:p>
            <a:pPr marL="457200" lvl="1" indent="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38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8" name="Picture 7" descr="A screenshot of text&#10;&#10;Description automatically generated">
            <a:extLst>
              <a:ext uri="{FF2B5EF4-FFF2-40B4-BE49-F238E27FC236}">
                <a16:creationId xmlns:a16="http://schemas.microsoft.com/office/drawing/2014/main" id="{750987AD-755A-9343-AE8E-CA9FEB61C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9485"/>
            <a:ext cx="12192000" cy="5741989"/>
          </a:xfrm>
          <a:prstGeom prst="rect">
            <a:avLst/>
          </a:prstGeom>
        </p:spPr>
      </p:pic>
    </p:spTree>
    <p:extLst>
      <p:ext uri="{BB962C8B-B14F-4D97-AF65-F5344CB8AC3E}">
        <p14:creationId xmlns:p14="http://schemas.microsoft.com/office/powerpoint/2010/main" val="2455659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D2FA5A0-CEE6-6146-A13D-2212C6CC0DAB}"/>
              </a:ext>
            </a:extLst>
          </p:cNvPr>
          <p:cNvSpPr/>
          <p:nvPr/>
        </p:nvSpPr>
        <p:spPr>
          <a:xfrm>
            <a:off x="749604" y="1485342"/>
            <a:ext cx="9789442" cy="771525"/>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 action="ppaction://noaction"/>
            <a:extLst>
              <a:ext uri="{FF2B5EF4-FFF2-40B4-BE49-F238E27FC236}">
                <a16:creationId xmlns:a16="http://schemas.microsoft.com/office/drawing/2014/main" id="{03FE699B-2454-44BF-929B-9136065CD605}"/>
              </a:ext>
            </a:extLst>
          </p:cNvPr>
          <p:cNvSpPr/>
          <p:nvPr/>
        </p:nvSpPr>
        <p:spPr>
          <a:xfrm>
            <a:off x="933458" y="1597090"/>
            <a:ext cx="548640" cy="548640"/>
          </a:xfrm>
          <a:prstGeom prst="ellipse">
            <a:avLst/>
          </a:prstGeom>
          <a:solidFill>
            <a:schemeClr val="bg1"/>
          </a:solidFill>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a:t>
            </a:r>
          </a:p>
        </p:txBody>
      </p:sp>
      <p:grpSp>
        <p:nvGrpSpPr>
          <p:cNvPr id="2" name="Group 1">
            <a:extLst>
              <a:ext uri="{FF2B5EF4-FFF2-40B4-BE49-F238E27FC236}">
                <a16:creationId xmlns:a16="http://schemas.microsoft.com/office/drawing/2014/main" id="{A06996FA-FCD9-4043-BEC6-9497F4887B44}"/>
              </a:ext>
            </a:extLst>
          </p:cNvPr>
          <p:cNvGrpSpPr/>
          <p:nvPr/>
        </p:nvGrpSpPr>
        <p:grpSpPr>
          <a:xfrm>
            <a:off x="933458" y="2712560"/>
            <a:ext cx="9067273" cy="548640"/>
            <a:chOff x="933458" y="2809669"/>
            <a:chExt cx="9067273" cy="548640"/>
          </a:xfrm>
        </p:grpSpPr>
        <p:sp>
          <p:nvSpPr>
            <p:cNvPr id="9" name="Oval 8">
              <a:extLst>
                <a:ext uri="{FF2B5EF4-FFF2-40B4-BE49-F238E27FC236}">
                  <a16:creationId xmlns:a16="http://schemas.microsoft.com/office/drawing/2014/main" id="{47AAB757-AAB8-462E-9BE1-BA72378BBC87}"/>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a:t>
              </a:r>
            </a:p>
          </p:txBody>
        </p:sp>
        <p:sp>
          <p:nvSpPr>
            <p:cNvPr id="26" name="TextBox 25">
              <a:extLst>
                <a:ext uri="{FF2B5EF4-FFF2-40B4-BE49-F238E27FC236}">
                  <a16:creationId xmlns:a16="http://schemas.microsoft.com/office/drawing/2014/main" id="{853458C9-203C-48E2-B32C-F3256BC5B2B1}"/>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r>
                <a:rPr lang="en-US" sz="2200" b="1" dirty="0">
                  <a:solidFill>
                    <a:srgbClr val="1F497D"/>
                  </a:solidFill>
                  <a:latin typeface="Arial" panose="020B0604020202020204" pitchFamily="34" charset="0"/>
                  <a:cs typeface="Arial" panose="020B0604020202020204" pitchFamily="34" charset="0"/>
                </a:rPr>
                <a:t>Family Leave and Childcare policies</a:t>
              </a:r>
            </a:p>
          </p:txBody>
        </p:sp>
      </p:grpSp>
      <p:sp>
        <p:nvSpPr>
          <p:cNvPr id="32" name="TextBox 31">
            <a:hlinkClick r:id="" action="ppaction://noaction"/>
            <a:extLst>
              <a:ext uri="{FF2B5EF4-FFF2-40B4-BE49-F238E27FC236}">
                <a16:creationId xmlns:a16="http://schemas.microsoft.com/office/drawing/2014/main" id="{8EEED83C-B774-4BDB-B083-082F6602FF5E}"/>
              </a:ext>
            </a:extLst>
          </p:cNvPr>
          <p:cNvSpPr txBox="1"/>
          <p:nvPr/>
        </p:nvSpPr>
        <p:spPr>
          <a:xfrm>
            <a:off x="1597836" y="1021018"/>
            <a:ext cx="7201780" cy="1615827"/>
          </a:xfrm>
          <a:prstGeom prst="rect">
            <a:avLst/>
          </a:prstGeom>
          <a:noFill/>
        </p:spPr>
        <p:txBody>
          <a:bodyPr wrap="square"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lvl="0" algn="just">
              <a:lnSpc>
                <a:spcPct val="150000"/>
              </a:lnSpc>
              <a:defRPr/>
            </a:pPr>
            <a:r>
              <a:rPr lang="en-US" sz="2200" b="1" dirty="0">
                <a:solidFill>
                  <a:srgbClr val="1F497D"/>
                </a:solidFill>
                <a:latin typeface="Arial" panose="020B0604020202020204" pitchFamily="34" charset="0"/>
                <a:cs typeface="Arial" panose="020B0604020202020204" pitchFamily="34" charset="0"/>
              </a:rPr>
              <a:t>Preschool and Head Start</a:t>
            </a:r>
            <a:endParaRPr lang="en-US" sz="2200" b="1" kern="0" dirty="0">
              <a:solidFill>
                <a:srgbClr val="1F497D"/>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5" name="Title 1">
            <a:extLst>
              <a:ext uri="{FF2B5EF4-FFF2-40B4-BE49-F238E27FC236}">
                <a16:creationId xmlns:a16="http://schemas.microsoft.com/office/drawing/2014/main" id="{DE125571-163B-A047-9710-9FAE6D1F333C}"/>
              </a:ext>
            </a:extLst>
          </p:cNvPr>
          <p:cNvSpPr txBox="1">
            <a:spLocks/>
          </p:cNvSpPr>
          <p:nvPr/>
        </p:nvSpPr>
        <p:spPr>
          <a:xfrm>
            <a:off x="1524000" y="90714"/>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Outline</a:t>
            </a:r>
          </a:p>
        </p:txBody>
      </p:sp>
      <p:grpSp>
        <p:nvGrpSpPr>
          <p:cNvPr id="11" name="Group 10">
            <a:extLst>
              <a:ext uri="{FF2B5EF4-FFF2-40B4-BE49-F238E27FC236}">
                <a16:creationId xmlns:a16="http://schemas.microsoft.com/office/drawing/2014/main" id="{ED86BD38-5633-C648-A4EF-59E1A8536C35}"/>
              </a:ext>
            </a:extLst>
          </p:cNvPr>
          <p:cNvGrpSpPr/>
          <p:nvPr/>
        </p:nvGrpSpPr>
        <p:grpSpPr>
          <a:xfrm>
            <a:off x="933458" y="3847607"/>
            <a:ext cx="9605588" cy="548640"/>
            <a:chOff x="933458" y="2809669"/>
            <a:chExt cx="9067273" cy="548640"/>
          </a:xfrm>
        </p:grpSpPr>
        <p:sp>
          <p:nvSpPr>
            <p:cNvPr id="12" name="Oval 11">
              <a:extLst>
                <a:ext uri="{FF2B5EF4-FFF2-40B4-BE49-F238E27FC236}">
                  <a16:creationId xmlns:a16="http://schemas.microsoft.com/office/drawing/2014/main" id="{696EE87C-5ED5-0742-BFFF-40CBF6AC9C56}"/>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F81BD"/>
                  </a:solidFill>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7A7EA64-C0F6-7240-B494-BB1A385755F5}"/>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lang="en-US" sz="2200" b="1" dirty="0">
                  <a:solidFill>
                    <a:srgbClr val="1F497D"/>
                  </a:solidFill>
                  <a:latin typeface="Arial" panose="020B0604020202020204" pitchFamily="34" charset="0"/>
                  <a:cs typeface="Arial" panose="020B0604020202020204" pitchFamily="34" charset="0"/>
                </a:rPr>
                <a:t>Environmental Policies and Early Childhood Impacts</a:t>
              </a:r>
            </a:p>
          </p:txBody>
        </p:sp>
      </p:grpSp>
    </p:spTree>
    <p:extLst>
      <p:ext uri="{BB962C8B-B14F-4D97-AF65-F5344CB8AC3E}">
        <p14:creationId xmlns:p14="http://schemas.microsoft.com/office/powerpoint/2010/main" val="978243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8" name="Picture 7" descr="A screenshot of text&#10;&#10;Description automatically generated">
            <a:extLst>
              <a:ext uri="{FF2B5EF4-FFF2-40B4-BE49-F238E27FC236}">
                <a16:creationId xmlns:a16="http://schemas.microsoft.com/office/drawing/2014/main" id="{750987AD-755A-9343-AE8E-CA9FEB61C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9485"/>
            <a:ext cx="12192000" cy="5741989"/>
          </a:xfrm>
          <a:prstGeom prst="rect">
            <a:avLst/>
          </a:prstGeom>
        </p:spPr>
      </p:pic>
      <p:sp>
        <p:nvSpPr>
          <p:cNvPr id="3" name="Rectangle 2">
            <a:extLst>
              <a:ext uri="{FF2B5EF4-FFF2-40B4-BE49-F238E27FC236}">
                <a16:creationId xmlns:a16="http://schemas.microsoft.com/office/drawing/2014/main" id="{01064BC7-7C2D-8948-A18C-5AA80ABEB781}"/>
              </a:ext>
            </a:extLst>
          </p:cNvPr>
          <p:cNvSpPr/>
          <p:nvPr/>
        </p:nvSpPr>
        <p:spPr>
          <a:xfrm>
            <a:off x="8567530" y="1958009"/>
            <a:ext cx="983974" cy="30612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D16EC7-54C5-8D48-91E5-BAE7AF252E96}"/>
              </a:ext>
            </a:extLst>
          </p:cNvPr>
          <p:cNvSpPr txBox="1"/>
          <p:nvPr/>
        </p:nvSpPr>
        <p:spPr>
          <a:xfrm>
            <a:off x="7531477" y="4649929"/>
            <a:ext cx="1036053" cy="369332"/>
          </a:xfrm>
          <a:prstGeom prst="rect">
            <a:avLst/>
          </a:prstGeom>
          <a:noFill/>
        </p:spPr>
        <p:txBody>
          <a:bodyPr wrap="none" rtlCol="0">
            <a:spAutoFit/>
          </a:bodyPr>
          <a:lstStyle/>
          <a:p>
            <a:r>
              <a:rPr lang="en-US" dirty="0"/>
              <a:t>Fade Out</a:t>
            </a:r>
          </a:p>
        </p:txBody>
      </p:sp>
    </p:spTree>
    <p:extLst>
      <p:ext uri="{BB962C8B-B14F-4D97-AF65-F5344CB8AC3E}">
        <p14:creationId xmlns:p14="http://schemas.microsoft.com/office/powerpoint/2010/main" val="853016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1/3 of control group attended other preschools!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Most of these preschools were publicly funded</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Suggests causal effect should be attenuated</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And costs would be over-stated in traditional CBA</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Aside: What’s implication for the incidence of the policy of providing free preschool? </a:t>
            </a:r>
          </a:p>
          <a:p>
            <a:pPr marL="457200" lvl="1" indent="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81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7" name="Picture 6" descr="A screenshot of a cell phone&#10;&#10;Description automatically generated">
            <a:extLst>
              <a:ext uri="{FF2B5EF4-FFF2-40B4-BE49-F238E27FC236}">
                <a16:creationId xmlns:a16="http://schemas.microsoft.com/office/drawing/2014/main" id="{924DE629-DCBD-6745-BB79-9EEAC8BFD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34" y="0"/>
            <a:ext cx="11436332" cy="6858000"/>
          </a:xfrm>
          <a:prstGeom prst="rect">
            <a:avLst/>
          </a:prstGeom>
        </p:spPr>
      </p:pic>
    </p:spTree>
    <p:extLst>
      <p:ext uri="{BB962C8B-B14F-4D97-AF65-F5344CB8AC3E}">
        <p14:creationId xmlns:p14="http://schemas.microsoft.com/office/powerpoint/2010/main" val="2874763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3" name="Picture 2" descr="A screenshot of a cell phone&#10;&#10;Description automatically generated">
            <a:extLst>
              <a:ext uri="{FF2B5EF4-FFF2-40B4-BE49-F238E27FC236}">
                <a16:creationId xmlns:a16="http://schemas.microsoft.com/office/drawing/2014/main" id="{0223289A-4D83-984B-94FB-C51B684B6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27" y="0"/>
            <a:ext cx="11487630" cy="6858000"/>
          </a:xfrm>
          <a:prstGeom prst="rect">
            <a:avLst/>
          </a:prstGeom>
        </p:spPr>
      </p:pic>
    </p:spTree>
    <p:extLst>
      <p:ext uri="{BB962C8B-B14F-4D97-AF65-F5344CB8AC3E}">
        <p14:creationId xmlns:p14="http://schemas.microsoft.com/office/powerpoint/2010/main" val="2013455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5" name="Picture 4" descr="A screenshot of a cell phone&#10;&#10;Description automatically generated">
            <a:extLst>
              <a:ext uri="{FF2B5EF4-FFF2-40B4-BE49-F238E27FC236}">
                <a16:creationId xmlns:a16="http://schemas.microsoft.com/office/drawing/2014/main" id="{A0200015-1A6E-6342-A960-333D76503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96" y="0"/>
            <a:ext cx="11586008" cy="6858000"/>
          </a:xfrm>
          <a:prstGeom prst="rect">
            <a:avLst/>
          </a:prstGeom>
        </p:spPr>
      </p:pic>
    </p:spTree>
    <p:extLst>
      <p:ext uri="{BB962C8B-B14F-4D97-AF65-F5344CB8AC3E}">
        <p14:creationId xmlns:p14="http://schemas.microsoft.com/office/powerpoint/2010/main" val="386328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3" name="Picture 2" descr="A screenshot of a cell phone&#10;&#10;Description automatically generated">
            <a:extLst>
              <a:ext uri="{FF2B5EF4-FFF2-40B4-BE49-F238E27FC236}">
                <a16:creationId xmlns:a16="http://schemas.microsoft.com/office/drawing/2014/main" id="{B493715A-7E23-544C-9448-673AB8886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67" y="0"/>
            <a:ext cx="11274065" cy="6858000"/>
          </a:xfrm>
          <a:prstGeom prst="rect">
            <a:avLst/>
          </a:prstGeom>
        </p:spPr>
      </p:pic>
    </p:spTree>
    <p:extLst>
      <p:ext uri="{BB962C8B-B14F-4D97-AF65-F5344CB8AC3E}">
        <p14:creationId xmlns:p14="http://schemas.microsoft.com/office/powerpoint/2010/main" val="3844000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Head Start Impact Study</a:t>
            </a:r>
          </a:p>
        </p:txBody>
      </p:sp>
      <p:pic>
        <p:nvPicPr>
          <p:cNvPr id="9" name="Picture 8" descr="A screenshot of text&#10;&#10;Description automatically generated">
            <a:extLst>
              <a:ext uri="{FF2B5EF4-FFF2-40B4-BE49-F238E27FC236}">
                <a16:creationId xmlns:a16="http://schemas.microsoft.com/office/drawing/2014/main" id="{8B74078F-D053-3D44-B4BF-F3288FB1E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424" y="0"/>
            <a:ext cx="7821152" cy="6858000"/>
          </a:xfrm>
          <a:prstGeom prst="rect">
            <a:avLst/>
          </a:prstGeom>
        </p:spPr>
      </p:pic>
    </p:spTree>
    <p:extLst>
      <p:ext uri="{BB962C8B-B14F-4D97-AF65-F5344CB8AC3E}">
        <p14:creationId xmlns:p14="http://schemas.microsoft.com/office/powerpoint/2010/main" val="416292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How should we calculate the MVPF? </a:t>
            </a:r>
          </a:p>
          <a:p>
            <a:pPr marL="0"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How might parents time / earnings / payments to preschools affect WTP and Cost?</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a:t>
            </a:r>
          </a:p>
        </p:txBody>
      </p:sp>
    </p:spTree>
    <p:extLst>
      <p:ext uri="{BB962C8B-B14F-4D97-AF65-F5344CB8AC3E}">
        <p14:creationId xmlns:p14="http://schemas.microsoft.com/office/powerpoint/2010/main" val="22453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Head Start Rollout</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Other evidence comes from the introduction of Head Start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Idea: Exploit county-by-cohort-variation in introduction of Head Start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Two main papers looking at long-run outcomes directly: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Bailey et al. (2019)</a:t>
            </a:r>
          </a:p>
          <a:p>
            <a:pPr lvl="1"/>
            <a:r>
              <a:rPr lang="en-US" sz="1800" dirty="0">
                <a:latin typeface="Arial" panose="020B0604020202020204" pitchFamily="34" charset="0"/>
                <a:cs typeface="Arial" panose="020B0604020202020204" pitchFamily="34" charset="0"/>
              </a:rPr>
              <a:t>Use census data to look at long-run outcomes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Jackson et al. (2019)</a:t>
            </a:r>
          </a:p>
          <a:p>
            <a:pPr lvl="1"/>
            <a:r>
              <a:rPr lang="en-US" sz="1800" dirty="0">
                <a:latin typeface="Arial" panose="020B0604020202020204" pitchFamily="34" charset="0"/>
                <a:cs typeface="Arial" panose="020B0604020202020204" pitchFamily="34" charset="0"/>
              </a:rPr>
              <a:t>Use PSID data to look at long-run outcomes</a:t>
            </a:r>
          </a:p>
        </p:txBody>
      </p:sp>
    </p:spTree>
    <p:extLst>
      <p:ext uri="{BB962C8B-B14F-4D97-AF65-F5344CB8AC3E}">
        <p14:creationId xmlns:p14="http://schemas.microsoft.com/office/powerpoint/2010/main" val="218319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Johnson and Jackson (2019)</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Key advantage of PSID is that it can restrict to low-income parents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hlinkClick r:id="rId3"/>
              </a:rPr>
              <a:t>Johnson and Jackson (2019) </a:t>
            </a:r>
            <a:r>
              <a:rPr lang="en-US" sz="2200" dirty="0">
                <a:latin typeface="Arial" panose="020B0604020202020204" pitchFamily="34" charset="0"/>
                <a:cs typeface="Arial" panose="020B0604020202020204" pitchFamily="34" charset="0"/>
              </a:rPr>
              <a:t>look at impact of head start and also its interaction with K12 spending</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Combine: </a:t>
            </a:r>
          </a:p>
          <a:p>
            <a:pPr lvl="1"/>
            <a:r>
              <a:rPr lang="en-US" sz="1800" dirty="0">
                <a:latin typeface="Arial" panose="020B0604020202020204" pitchFamily="34" charset="0"/>
                <a:cs typeface="Arial" panose="020B0604020202020204" pitchFamily="34" charset="0"/>
              </a:rPr>
              <a:t>Roll out of head start (Preschool)</a:t>
            </a:r>
          </a:p>
          <a:p>
            <a:pPr lvl="1"/>
            <a:r>
              <a:rPr lang="en-US" sz="1800" dirty="0">
                <a:latin typeface="Arial" panose="020B0604020202020204" pitchFamily="34" charset="0"/>
                <a:cs typeface="Arial" panose="020B0604020202020204" pitchFamily="34" charset="0"/>
              </a:rPr>
              <a:t>School finance equalization rulings (K-12)</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Explore the role of “dynamic complementarities”</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Compare effect of head start in places with and without court-mandated school finance reform</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Does this test dynamic complementarities? Why or why not?</a:t>
            </a:r>
          </a:p>
        </p:txBody>
      </p:sp>
    </p:spTree>
    <p:extLst>
      <p:ext uri="{BB962C8B-B14F-4D97-AF65-F5344CB8AC3E}">
        <p14:creationId xmlns:p14="http://schemas.microsoft.com/office/powerpoint/2010/main" val="249331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US Spends ~$10B on head start annually </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States contract with local providers to provide free preschool to low-income children</a:t>
            </a:r>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Children aged 0-5 with incomes below 100% FPL or in SSI/TANF are eligible</a:t>
            </a:r>
          </a:p>
          <a:p>
            <a:pPr lvl="1"/>
            <a:r>
              <a:rPr lang="en-US" sz="1800" dirty="0">
                <a:latin typeface="Arial" panose="020B0604020202020204" pitchFamily="34" charset="0"/>
                <a:cs typeface="Arial" panose="020B0604020202020204" pitchFamily="34" charset="0"/>
              </a:rPr>
              <a:t>Funded through federal grants to local public / non-profit organizations providing pre-school</a:t>
            </a:r>
          </a:p>
          <a:p>
            <a:pPr lvl="1"/>
            <a:r>
              <a:rPr lang="en-US" sz="1800" dirty="0">
                <a:latin typeface="Arial" panose="020B0604020202020204" pitchFamily="34" charset="0"/>
                <a:cs typeface="Arial" panose="020B0604020202020204" pitchFamily="34" charset="0"/>
              </a:rPr>
              <a:t>Generally administered via waitlists (not enough slots)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is the impact of this spending?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How should we think about the welfare impacts of it? </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a:solidFill>
                  <a:srgbClr val="002060"/>
                </a:solidFill>
                <a:ea typeface="ＭＳ Ｐゴシック" pitchFamily="34" charset="-128"/>
              </a:rPr>
              <a:t>Preschool and Head Start</a:t>
            </a:r>
            <a:endParaRPr lang="en-US" sz="2400" dirty="0">
              <a:solidFill>
                <a:srgbClr val="002060"/>
              </a:solidFill>
              <a:ea typeface="ＭＳ Ｐゴシック" pitchFamily="34" charset="-128"/>
            </a:endParaRPr>
          </a:p>
        </p:txBody>
      </p:sp>
    </p:spTree>
    <p:extLst>
      <p:ext uri="{BB962C8B-B14F-4D97-AF65-F5344CB8AC3E}">
        <p14:creationId xmlns:p14="http://schemas.microsoft.com/office/powerpoint/2010/main" val="677442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Johnson and Jackson (2019): Increases in Head Start Spending</a:t>
            </a:r>
          </a:p>
        </p:txBody>
      </p:sp>
      <p:pic>
        <p:nvPicPr>
          <p:cNvPr id="6" name="Picture 5" descr="A close up of text on a black background&#10;&#10;Description automatically generated">
            <a:extLst>
              <a:ext uri="{FF2B5EF4-FFF2-40B4-BE49-F238E27FC236}">
                <a16:creationId xmlns:a16="http://schemas.microsoft.com/office/drawing/2014/main" id="{748BA419-BF40-A148-A054-67F8968DB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540" y="1111476"/>
            <a:ext cx="4312920" cy="5237117"/>
          </a:xfrm>
          <a:prstGeom prst="rect">
            <a:avLst/>
          </a:prstGeom>
        </p:spPr>
      </p:pic>
    </p:spTree>
    <p:extLst>
      <p:ext uri="{BB962C8B-B14F-4D97-AF65-F5344CB8AC3E}">
        <p14:creationId xmlns:p14="http://schemas.microsoft.com/office/powerpoint/2010/main" val="1907869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Johnson and Jackson (2019): Increases in K-12 Spending</a:t>
            </a:r>
          </a:p>
        </p:txBody>
      </p:sp>
      <p:pic>
        <p:nvPicPr>
          <p:cNvPr id="3" name="Picture 2" descr="A close up of a map&#10;&#10;Description automatically generated">
            <a:extLst>
              <a:ext uri="{FF2B5EF4-FFF2-40B4-BE49-F238E27FC236}">
                <a16:creationId xmlns:a16="http://schemas.microsoft.com/office/drawing/2014/main" id="{EE3CB9BC-EA4F-324D-86DA-5AC4D243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479" y="915231"/>
            <a:ext cx="9817281" cy="4997889"/>
          </a:xfrm>
          <a:prstGeom prst="rect">
            <a:avLst/>
          </a:prstGeom>
        </p:spPr>
      </p:pic>
    </p:spTree>
    <p:extLst>
      <p:ext uri="{BB962C8B-B14F-4D97-AF65-F5344CB8AC3E}">
        <p14:creationId xmlns:p14="http://schemas.microsoft.com/office/powerpoint/2010/main" val="1840770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Jackson et al. (2019)</a:t>
            </a:r>
          </a:p>
        </p:txBody>
      </p:sp>
      <p:pic>
        <p:nvPicPr>
          <p:cNvPr id="7" name="Picture 6" descr="A screenshot of text&#10;&#10;Description automatically generated">
            <a:extLst>
              <a:ext uri="{FF2B5EF4-FFF2-40B4-BE49-F238E27FC236}">
                <a16:creationId xmlns:a16="http://schemas.microsoft.com/office/drawing/2014/main" id="{DF8B45C4-F2F0-E640-B688-421AE6652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870" y="0"/>
            <a:ext cx="8422260" cy="6858000"/>
          </a:xfrm>
          <a:prstGeom prst="rect">
            <a:avLst/>
          </a:prstGeom>
        </p:spPr>
      </p:pic>
    </p:spTree>
    <p:extLst>
      <p:ext uri="{BB962C8B-B14F-4D97-AF65-F5344CB8AC3E}">
        <p14:creationId xmlns:p14="http://schemas.microsoft.com/office/powerpoint/2010/main" val="66023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Johnson and Jackson (2019)</a:t>
            </a:r>
          </a:p>
        </p:txBody>
      </p:sp>
      <p:pic>
        <p:nvPicPr>
          <p:cNvPr id="3" name="Picture 2" descr="A close up of a map&#10;&#10;Description automatically generated">
            <a:extLst>
              <a:ext uri="{FF2B5EF4-FFF2-40B4-BE49-F238E27FC236}">
                <a16:creationId xmlns:a16="http://schemas.microsoft.com/office/drawing/2014/main" id="{45D008CD-E7B3-854E-8C9B-3B94498A4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598" y="901705"/>
            <a:ext cx="9221802" cy="5255255"/>
          </a:xfrm>
          <a:prstGeom prst="rect">
            <a:avLst/>
          </a:prstGeom>
        </p:spPr>
      </p:pic>
    </p:spTree>
    <p:extLst>
      <p:ext uri="{BB962C8B-B14F-4D97-AF65-F5344CB8AC3E}">
        <p14:creationId xmlns:p14="http://schemas.microsoft.com/office/powerpoint/2010/main" val="4174818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5" y="1116717"/>
            <a:ext cx="10207540" cy="5410197"/>
          </a:xfrm>
        </p:spPr>
        <p:txBody>
          <a:bodyPr>
            <a:noAutofit/>
          </a:bodyPr>
          <a:lstStyle/>
          <a:p>
            <a:r>
              <a:rPr lang="en-US" sz="2200" dirty="0">
                <a:solidFill>
                  <a:srgbClr val="000000"/>
                </a:solidFill>
                <a:latin typeface="Arial" panose="020B0604020202020204" pitchFamily="34" charset="0"/>
                <a:cs typeface="Arial" panose="020B0604020202020204" pitchFamily="34" charset="0"/>
              </a:rPr>
              <a:t>Advantage of PSID: Can focus on subpopulation of poor parents most likely to be eligible</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Disadvantage: poor follow-up / attrition / measurement of income</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Baily et al. (2019) implement same strategy in Census data</a:t>
            </a:r>
            <a:endParaRPr lang="en-US" sz="1400" dirty="0">
              <a:solidFill>
                <a:srgbClr val="000000"/>
              </a:solidFill>
              <a:latin typeface="Arial" panose="020B0604020202020204" pitchFamily="34" charset="0"/>
              <a:cs typeface="Arial" panose="020B0604020202020204" pitchFamily="34" charset="0"/>
            </a:endParaRPr>
          </a:p>
        </p:txBody>
      </p:sp>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Bailey et al. (2019)</a:t>
            </a:r>
          </a:p>
        </p:txBody>
      </p:sp>
    </p:spTree>
    <p:extLst>
      <p:ext uri="{BB962C8B-B14F-4D97-AF65-F5344CB8AC3E}">
        <p14:creationId xmlns:p14="http://schemas.microsoft.com/office/powerpoint/2010/main" val="173054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Bailey et al. (2019)</a:t>
            </a:r>
          </a:p>
        </p:txBody>
      </p:sp>
      <p:pic>
        <p:nvPicPr>
          <p:cNvPr id="7" name="Picture 6" descr="A close up of a map&#10;&#10;Description automatically generated">
            <a:extLst>
              <a:ext uri="{FF2B5EF4-FFF2-40B4-BE49-F238E27FC236}">
                <a16:creationId xmlns:a16="http://schemas.microsoft.com/office/drawing/2014/main" id="{DDE0CC65-8EF2-5842-9B3F-548638E80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00" y="336550"/>
            <a:ext cx="9804400" cy="6184900"/>
          </a:xfrm>
          <a:prstGeom prst="rect">
            <a:avLst/>
          </a:prstGeom>
        </p:spPr>
      </p:pic>
    </p:spTree>
    <p:extLst>
      <p:ext uri="{BB962C8B-B14F-4D97-AF65-F5344CB8AC3E}">
        <p14:creationId xmlns:p14="http://schemas.microsoft.com/office/powerpoint/2010/main" val="1618696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Bailey et al. (2019)</a:t>
            </a:r>
          </a:p>
        </p:txBody>
      </p:sp>
      <p:pic>
        <p:nvPicPr>
          <p:cNvPr id="3" name="Picture 2" descr="A close up of a map&#10;&#10;Description automatically generated">
            <a:extLst>
              <a:ext uri="{FF2B5EF4-FFF2-40B4-BE49-F238E27FC236}">
                <a16:creationId xmlns:a16="http://schemas.microsoft.com/office/drawing/2014/main" id="{4A0023A4-F437-5543-B111-3FF53353C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63" y="0"/>
            <a:ext cx="10348673" cy="6858000"/>
          </a:xfrm>
          <a:prstGeom prst="rect">
            <a:avLst/>
          </a:prstGeom>
        </p:spPr>
      </p:pic>
    </p:spTree>
    <p:extLst>
      <p:ext uri="{BB962C8B-B14F-4D97-AF65-F5344CB8AC3E}">
        <p14:creationId xmlns:p14="http://schemas.microsoft.com/office/powerpoint/2010/main" val="1677761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Bailey et al. (2019)</a:t>
            </a:r>
          </a:p>
        </p:txBody>
      </p:sp>
      <p:pic>
        <p:nvPicPr>
          <p:cNvPr id="6" name="Picture 5" descr="A close up of a map&#10;&#10;Description automatically generated">
            <a:extLst>
              <a:ext uri="{FF2B5EF4-FFF2-40B4-BE49-F238E27FC236}">
                <a16:creationId xmlns:a16="http://schemas.microsoft.com/office/drawing/2014/main" id="{B86C3CD9-9C93-564B-8C74-78DD80F70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470" y="0"/>
            <a:ext cx="6589059" cy="6858000"/>
          </a:xfrm>
          <a:prstGeom prst="rect">
            <a:avLst/>
          </a:prstGeom>
        </p:spPr>
      </p:pic>
    </p:spTree>
    <p:extLst>
      <p:ext uri="{BB962C8B-B14F-4D97-AF65-F5344CB8AC3E}">
        <p14:creationId xmlns:p14="http://schemas.microsoft.com/office/powerpoint/2010/main" val="139148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Bailey et al. (2019)</a:t>
            </a:r>
          </a:p>
        </p:txBody>
      </p:sp>
      <p:pic>
        <p:nvPicPr>
          <p:cNvPr id="3" name="Picture 2" descr="A close up of a map&#10;&#10;Description automatically generated">
            <a:extLst>
              <a:ext uri="{FF2B5EF4-FFF2-40B4-BE49-F238E27FC236}">
                <a16:creationId xmlns:a16="http://schemas.microsoft.com/office/drawing/2014/main" id="{A99B2F86-23D4-A343-B123-56EBD0C13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208" y="0"/>
            <a:ext cx="6533584" cy="6858000"/>
          </a:xfrm>
          <a:prstGeom prst="rect">
            <a:avLst/>
          </a:prstGeom>
        </p:spPr>
      </p:pic>
    </p:spTree>
    <p:extLst>
      <p:ext uri="{BB962C8B-B14F-4D97-AF65-F5344CB8AC3E}">
        <p14:creationId xmlns:p14="http://schemas.microsoft.com/office/powerpoint/2010/main" val="2435730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D2FA5A0-CEE6-6146-A13D-2212C6CC0DAB}"/>
              </a:ext>
            </a:extLst>
          </p:cNvPr>
          <p:cNvSpPr/>
          <p:nvPr/>
        </p:nvSpPr>
        <p:spPr>
          <a:xfrm>
            <a:off x="749604" y="2630124"/>
            <a:ext cx="9789442" cy="771525"/>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 action="ppaction://noaction"/>
            <a:extLst>
              <a:ext uri="{FF2B5EF4-FFF2-40B4-BE49-F238E27FC236}">
                <a16:creationId xmlns:a16="http://schemas.microsoft.com/office/drawing/2014/main" id="{03FE699B-2454-44BF-929B-9136065CD605}"/>
              </a:ext>
            </a:extLst>
          </p:cNvPr>
          <p:cNvSpPr/>
          <p:nvPr/>
        </p:nvSpPr>
        <p:spPr>
          <a:xfrm>
            <a:off x="933458" y="1597090"/>
            <a:ext cx="548640" cy="548640"/>
          </a:xfrm>
          <a:prstGeom prst="ellipse">
            <a:avLst/>
          </a:prstGeom>
          <a:solidFill>
            <a:schemeClr val="bg1"/>
          </a:solidFill>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a:t>
            </a:r>
          </a:p>
        </p:txBody>
      </p:sp>
      <p:grpSp>
        <p:nvGrpSpPr>
          <p:cNvPr id="2" name="Group 1">
            <a:extLst>
              <a:ext uri="{FF2B5EF4-FFF2-40B4-BE49-F238E27FC236}">
                <a16:creationId xmlns:a16="http://schemas.microsoft.com/office/drawing/2014/main" id="{A06996FA-FCD9-4043-BEC6-9497F4887B44}"/>
              </a:ext>
            </a:extLst>
          </p:cNvPr>
          <p:cNvGrpSpPr/>
          <p:nvPr/>
        </p:nvGrpSpPr>
        <p:grpSpPr>
          <a:xfrm>
            <a:off x="933458" y="2712560"/>
            <a:ext cx="9067273" cy="548640"/>
            <a:chOff x="933458" y="2809669"/>
            <a:chExt cx="9067273" cy="548640"/>
          </a:xfrm>
        </p:grpSpPr>
        <p:sp>
          <p:nvSpPr>
            <p:cNvPr id="9" name="Oval 8">
              <a:extLst>
                <a:ext uri="{FF2B5EF4-FFF2-40B4-BE49-F238E27FC236}">
                  <a16:creationId xmlns:a16="http://schemas.microsoft.com/office/drawing/2014/main" id="{47AAB757-AAB8-462E-9BE1-BA72378BBC87}"/>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a:t>
              </a:r>
            </a:p>
          </p:txBody>
        </p:sp>
        <p:sp>
          <p:nvSpPr>
            <p:cNvPr id="26" name="TextBox 25">
              <a:extLst>
                <a:ext uri="{FF2B5EF4-FFF2-40B4-BE49-F238E27FC236}">
                  <a16:creationId xmlns:a16="http://schemas.microsoft.com/office/drawing/2014/main" id="{853458C9-203C-48E2-B32C-F3256BC5B2B1}"/>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r>
                <a:rPr lang="en-US" sz="2200" b="1" dirty="0">
                  <a:solidFill>
                    <a:srgbClr val="1F497D"/>
                  </a:solidFill>
                  <a:latin typeface="Arial" panose="020B0604020202020204" pitchFamily="34" charset="0"/>
                  <a:cs typeface="Arial" panose="020B0604020202020204" pitchFamily="34" charset="0"/>
                </a:rPr>
                <a:t>Family Leave and Childcare policies</a:t>
              </a:r>
            </a:p>
          </p:txBody>
        </p:sp>
      </p:grpSp>
      <p:sp>
        <p:nvSpPr>
          <p:cNvPr id="32" name="TextBox 31">
            <a:hlinkClick r:id="" action="ppaction://noaction"/>
            <a:extLst>
              <a:ext uri="{FF2B5EF4-FFF2-40B4-BE49-F238E27FC236}">
                <a16:creationId xmlns:a16="http://schemas.microsoft.com/office/drawing/2014/main" id="{8EEED83C-B774-4BDB-B083-082F6602FF5E}"/>
              </a:ext>
            </a:extLst>
          </p:cNvPr>
          <p:cNvSpPr txBox="1"/>
          <p:nvPr/>
        </p:nvSpPr>
        <p:spPr>
          <a:xfrm>
            <a:off x="1597836" y="1021018"/>
            <a:ext cx="7201780" cy="1615827"/>
          </a:xfrm>
          <a:prstGeom prst="rect">
            <a:avLst/>
          </a:prstGeom>
          <a:noFill/>
        </p:spPr>
        <p:txBody>
          <a:bodyPr wrap="square"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lvl="0" algn="just">
              <a:lnSpc>
                <a:spcPct val="150000"/>
              </a:lnSpc>
              <a:defRPr/>
            </a:pPr>
            <a:r>
              <a:rPr lang="en-US" sz="2200" b="1" dirty="0">
                <a:solidFill>
                  <a:srgbClr val="1F497D"/>
                </a:solidFill>
                <a:latin typeface="Arial" panose="020B0604020202020204" pitchFamily="34" charset="0"/>
                <a:cs typeface="Arial" panose="020B0604020202020204" pitchFamily="34" charset="0"/>
              </a:rPr>
              <a:t>Preschool and Head Start</a:t>
            </a:r>
            <a:endParaRPr lang="en-US" sz="2200" b="1" kern="0" dirty="0">
              <a:solidFill>
                <a:srgbClr val="1F497D"/>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5" name="Title 1">
            <a:extLst>
              <a:ext uri="{FF2B5EF4-FFF2-40B4-BE49-F238E27FC236}">
                <a16:creationId xmlns:a16="http://schemas.microsoft.com/office/drawing/2014/main" id="{DE125571-163B-A047-9710-9FAE6D1F333C}"/>
              </a:ext>
            </a:extLst>
          </p:cNvPr>
          <p:cNvSpPr txBox="1">
            <a:spLocks/>
          </p:cNvSpPr>
          <p:nvPr/>
        </p:nvSpPr>
        <p:spPr>
          <a:xfrm>
            <a:off x="1524000" y="90714"/>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Outline</a:t>
            </a:r>
          </a:p>
        </p:txBody>
      </p:sp>
      <p:grpSp>
        <p:nvGrpSpPr>
          <p:cNvPr id="11" name="Group 10">
            <a:extLst>
              <a:ext uri="{FF2B5EF4-FFF2-40B4-BE49-F238E27FC236}">
                <a16:creationId xmlns:a16="http://schemas.microsoft.com/office/drawing/2014/main" id="{ED86BD38-5633-C648-A4EF-59E1A8536C35}"/>
              </a:ext>
            </a:extLst>
          </p:cNvPr>
          <p:cNvGrpSpPr/>
          <p:nvPr/>
        </p:nvGrpSpPr>
        <p:grpSpPr>
          <a:xfrm>
            <a:off x="933458" y="3847607"/>
            <a:ext cx="9605588" cy="548640"/>
            <a:chOff x="933458" y="2809669"/>
            <a:chExt cx="9067273" cy="548640"/>
          </a:xfrm>
        </p:grpSpPr>
        <p:sp>
          <p:nvSpPr>
            <p:cNvPr id="12" name="Oval 11">
              <a:extLst>
                <a:ext uri="{FF2B5EF4-FFF2-40B4-BE49-F238E27FC236}">
                  <a16:creationId xmlns:a16="http://schemas.microsoft.com/office/drawing/2014/main" id="{696EE87C-5ED5-0742-BFFF-40CBF6AC9C56}"/>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F81BD"/>
                  </a:solidFill>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7A7EA64-C0F6-7240-B494-BB1A385755F5}"/>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lang="en-US" sz="2200" b="1" dirty="0">
                  <a:solidFill>
                    <a:srgbClr val="1F497D"/>
                  </a:solidFill>
                  <a:latin typeface="Arial" panose="020B0604020202020204" pitchFamily="34" charset="0"/>
                  <a:cs typeface="Arial" panose="020B0604020202020204" pitchFamily="34" charset="0"/>
                </a:rPr>
                <a:t>Environmental Policies and Early Childhood Impacts</a:t>
              </a:r>
            </a:p>
          </p:txBody>
        </p:sp>
      </p:grpSp>
    </p:spTree>
    <p:extLst>
      <p:ext uri="{BB962C8B-B14F-4D97-AF65-F5344CB8AC3E}">
        <p14:creationId xmlns:p14="http://schemas.microsoft.com/office/powerpoint/2010/main" val="1114628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 series of papers by Heckman and others argue for the importance of early childhood investments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hlinkClick r:id="rId3"/>
                  </a:rPr>
                  <a:t>Cunha and Heckman (2007)</a:t>
                </a:r>
                <a:r>
                  <a:rPr lang="en-US" sz="2200" dirty="0">
                    <a:latin typeface="Arial" panose="020B0604020202020204" pitchFamily="34" charset="0"/>
                    <a:cs typeface="Arial" panose="020B0604020202020204" pitchFamily="34" charset="0"/>
                  </a:rPr>
                  <a:t> suggests model of dynamic complementarity that leads to high returns to early investments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Human capital is produced with a production function over inputs in two periods: </a:t>
                </a:r>
                <a:endParaRPr lang="en-US" sz="2200" b="0" i="1" dirty="0">
                  <a:latin typeface="Cambria Math" panose="02040503050406030204" pitchFamily="18"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Arial" panose="020B0604020202020204" pitchFamily="34" charset="0"/>
                        </a:rPr>
                        <m:t>𝑓</m:t>
                      </m:r>
                      <m:d>
                        <m:dPr>
                          <m:ctrlPr>
                            <a:rPr lang="en-US" sz="2200" b="0" i="1" smtClean="0">
                              <a:latin typeface="Cambria Math" panose="02040503050406030204" pitchFamily="18" charset="0"/>
                              <a:cs typeface="Arial" panose="020B0604020202020204" pitchFamily="34" charset="0"/>
                            </a:rPr>
                          </m:ctrlPr>
                        </m:dPr>
                        <m:e>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1</m:t>
                              </m:r>
                            </m:sub>
                          </m:sSub>
                          <m:r>
                            <a:rPr lang="en-US" sz="2200" b="0" i="1" smtClean="0">
                              <a:latin typeface="Cambria Math" panose="02040503050406030204" pitchFamily="18" charset="0"/>
                              <a:cs typeface="Arial" panose="020B0604020202020204" pitchFamily="34" charset="0"/>
                            </a:rPr>
                            <m:t>,</m:t>
                          </m:r>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2</m:t>
                              </m:r>
                            </m:sub>
                          </m:sSub>
                        </m:e>
                      </m:d>
                    </m:oMath>
                  </m:oMathPara>
                </a14:m>
                <a:endParaRPr lang="en-US" sz="2200" b="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a:t>
                </a:r>
              </a:p>
              <a:p>
                <a:r>
                  <a:rPr lang="en-US" sz="2200" dirty="0">
                    <a:latin typeface="Arial" panose="020B0604020202020204" pitchFamily="34" charset="0"/>
                    <a:cs typeface="Arial" panose="020B0604020202020204" pitchFamily="34" charset="0"/>
                  </a:rPr>
                  <a:t>Dynamic complementarities occur when </a:t>
                </a:r>
                <a14:m>
                  <m:oMath xmlns:m="http://schemas.openxmlformats.org/officeDocument/2006/math">
                    <m:f>
                      <m:fPr>
                        <m:ctrlPr>
                          <a:rPr lang="en-US" sz="2200" b="0" i="1" smtClean="0">
                            <a:latin typeface="Cambria Math" panose="02040503050406030204" pitchFamily="18" charset="0"/>
                            <a:cs typeface="Arial" panose="020B0604020202020204" pitchFamily="34" charset="0"/>
                          </a:rPr>
                        </m:ctrlPr>
                      </m:fPr>
                      <m:num>
                        <m:sSup>
                          <m:sSupPr>
                            <m:ctrlPr>
                              <a:rPr lang="en-US" sz="2200" b="0" i="1" smtClean="0">
                                <a:latin typeface="Cambria Math" panose="02040503050406030204" pitchFamily="18" charset="0"/>
                                <a:cs typeface="Arial" panose="020B0604020202020204" pitchFamily="34" charset="0"/>
                              </a:rPr>
                            </m:ctrlPr>
                          </m:sSupPr>
                          <m:e>
                            <m:r>
                              <a:rPr lang="en-US" sz="2200" b="0" i="1" smtClean="0">
                                <a:latin typeface="Cambria Math" panose="02040503050406030204" pitchFamily="18" charset="0"/>
                                <a:cs typeface="Arial" panose="020B0604020202020204" pitchFamily="34" charset="0"/>
                              </a:rPr>
                              <m:t>𝜕</m:t>
                            </m:r>
                          </m:e>
                          <m:sup>
                            <m:r>
                              <a:rPr lang="en-US" sz="2200" b="0" i="1" smtClean="0">
                                <a:latin typeface="Cambria Math" panose="02040503050406030204" pitchFamily="18" charset="0"/>
                                <a:cs typeface="Arial" panose="020B0604020202020204" pitchFamily="34" charset="0"/>
                              </a:rPr>
                              <m:t>2</m:t>
                            </m:r>
                          </m:sup>
                        </m:sSup>
                        <m:r>
                          <a:rPr lang="en-US" sz="2200" b="0" i="1" smtClean="0">
                            <a:latin typeface="Cambria Math" panose="02040503050406030204" pitchFamily="18" charset="0"/>
                            <a:cs typeface="Arial" panose="020B0604020202020204" pitchFamily="34" charset="0"/>
                          </a:rPr>
                          <m:t>𝑓</m:t>
                        </m:r>
                      </m:num>
                      <m:den>
                        <m:r>
                          <a:rPr lang="en-US" sz="2200" b="0" i="1" smtClean="0">
                            <a:latin typeface="Cambria Math" panose="02040503050406030204" pitchFamily="18" charset="0"/>
                            <a:cs typeface="Arial" panose="020B0604020202020204" pitchFamily="34" charset="0"/>
                          </a:rPr>
                          <m:t>𝜕</m:t>
                        </m:r>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1</m:t>
                            </m:r>
                          </m:sub>
                        </m:sSub>
                        <m:r>
                          <a:rPr lang="en-US" sz="2200" b="0" i="1" smtClean="0">
                            <a:latin typeface="Cambria Math" panose="02040503050406030204" pitchFamily="18" charset="0"/>
                            <a:cs typeface="Arial" panose="020B0604020202020204" pitchFamily="34" charset="0"/>
                          </a:rPr>
                          <m:t>𝜕</m:t>
                        </m:r>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2</m:t>
                            </m:r>
                          </m:sub>
                        </m:sSub>
                      </m:den>
                    </m:f>
                    <m:r>
                      <a:rPr lang="en-US" sz="2200" b="0" i="1" smtClean="0">
                        <a:latin typeface="Cambria Math" panose="02040503050406030204" pitchFamily="18" charset="0"/>
                        <a:cs typeface="Arial" panose="020B0604020202020204" pitchFamily="34" charset="0"/>
                      </a:rPr>
                      <m:t>&gt;0</m:t>
                    </m:r>
                  </m:oMath>
                </a14:m>
                <a:r>
                  <a:rPr lang="en-US" sz="2200" dirty="0">
                    <a:latin typeface="Arial" panose="020B0604020202020204" pitchFamily="34" charset="0"/>
                    <a:cs typeface="Arial" panose="020B0604020202020204" pitchFamily="34" charset="0"/>
                  </a:rPr>
                  <a:t> so that investment early in childhood increases the returns to later-life investment</a:t>
                </a:r>
              </a:p>
              <a:p>
                <a:endParaRPr lang="en-US" sz="2200" dirty="0">
                  <a:latin typeface="Arial" panose="020B0604020202020204" pitchFamily="34" charset="0"/>
                  <a:cs typeface="Arial" panose="020B0604020202020204" pitchFamily="34"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21704" y="1116717"/>
                <a:ext cx="10722595" cy="5410197"/>
              </a:xfrm>
              <a:blipFill>
                <a:blip r:embed="rId4"/>
                <a:stretch>
                  <a:fillRect l="-592"/>
                </a:stretch>
              </a:blipFill>
            </p:spPr>
            <p:txBody>
              <a:bodyPr/>
              <a:lstStyle/>
              <a:p>
                <a:r>
                  <a:rPr lang="en-US">
                    <a:noFill/>
                  </a:rPr>
                  <a:t> </a:t>
                </a:r>
              </a:p>
            </p:txBody>
          </p:sp>
        </mc:Fallback>
      </mc:AlternateContent>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Early Childhood Investment &amp; Dynamic Complementarity </a:t>
            </a:r>
          </a:p>
        </p:txBody>
      </p:sp>
    </p:spTree>
    <p:extLst>
      <p:ext uri="{BB962C8B-B14F-4D97-AF65-F5344CB8AC3E}">
        <p14:creationId xmlns:p14="http://schemas.microsoft.com/office/powerpoint/2010/main" val="2474698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Penalties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Large and growing literature estimating impact of childbirth on maternal labor supply </a:t>
            </a:r>
          </a:p>
          <a:p>
            <a:endParaRPr lang="en-US" sz="2200" dirty="0">
              <a:latin typeface="Arial" panose="020B0604020202020204" pitchFamily="34" charset="0"/>
              <a:cs typeface="Arial" panose="020B0604020202020204" pitchFamily="34" charset="0"/>
            </a:endParaRPr>
          </a:p>
          <a:p>
            <a:pPr lvl="1"/>
            <a:r>
              <a:rPr lang="en-US" sz="1800" dirty="0" err="1">
                <a:latin typeface="Arial" panose="020B0604020202020204" pitchFamily="34" charset="0"/>
                <a:cs typeface="Arial" panose="020B0604020202020204" pitchFamily="34" charset="0"/>
                <a:hlinkClick r:id="rId3"/>
              </a:rPr>
              <a:t>Angelov</a:t>
            </a:r>
            <a:r>
              <a:rPr lang="en-US" sz="1800" dirty="0">
                <a:latin typeface="Arial" panose="020B0604020202020204" pitchFamily="34" charset="0"/>
                <a:cs typeface="Arial" panose="020B0604020202020204" pitchFamily="34" charset="0"/>
                <a:hlinkClick r:id="rId3"/>
              </a:rPr>
              <a:t> et al. (2016 JOLE)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hlinkClick r:id="rId4"/>
              </a:rPr>
              <a:t>Kleven</a:t>
            </a:r>
            <a:r>
              <a:rPr lang="en-US" sz="1800" dirty="0">
                <a:latin typeface="Arial" panose="020B0604020202020204" pitchFamily="34" charset="0"/>
                <a:cs typeface="Arial" panose="020B0604020202020204" pitchFamily="34" charset="0"/>
                <a:hlinkClick r:id="rId4"/>
              </a:rPr>
              <a:t> et al. (2018)</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hlinkClick r:id="rId5"/>
              </a:rPr>
              <a:t>Kleven</a:t>
            </a:r>
            <a:r>
              <a:rPr lang="en-US" sz="1800" dirty="0">
                <a:latin typeface="Arial" panose="020B0604020202020204" pitchFamily="34" charset="0"/>
                <a:cs typeface="Arial" panose="020B0604020202020204" pitchFamily="34" charset="0"/>
                <a:hlinkClick r:id="rId5"/>
              </a:rPr>
              <a:t> et al. (2019)</a:t>
            </a:r>
            <a:endParaRPr lang="en-US" sz="1800" dirty="0">
              <a:latin typeface="Arial" panose="020B0604020202020204" pitchFamily="34" charset="0"/>
              <a:cs typeface="Arial" panose="020B0604020202020204" pitchFamily="34" charset="0"/>
              <a:hlinkClick r:id="rId6"/>
            </a:endParaRPr>
          </a:p>
          <a:p>
            <a:endParaRPr lang="en-US" sz="2200" dirty="0">
              <a:latin typeface="Arial" panose="020B0604020202020204" pitchFamily="34" charset="0"/>
              <a:cs typeface="Arial" panose="020B0604020202020204" pitchFamily="34" charset="0"/>
              <a:hlinkClick r:id="rId6"/>
            </a:endParaRPr>
          </a:p>
          <a:p>
            <a:r>
              <a:rPr lang="en-US" sz="2200" dirty="0">
                <a:latin typeface="Arial" panose="020B0604020202020204" pitchFamily="34" charset="0"/>
                <a:cs typeface="Arial" panose="020B0604020202020204" pitchFamily="34" charset="0"/>
              </a:rPr>
              <a:t>Also large literature on child policies on labor supply</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hlinkClick r:id="rId7"/>
              </a:rPr>
              <a:t>Olivetti and Petrongolo (2017)</a:t>
            </a:r>
            <a:r>
              <a:rPr lang="en-US" sz="1800" dirty="0">
                <a:latin typeface="Arial" panose="020B0604020202020204" pitchFamily="34" charset="0"/>
                <a:cs typeface="Arial" panose="020B0604020202020204" pitchFamily="34" charset="0"/>
              </a:rPr>
              <a:t> review the literature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To begin, consider </a:t>
            </a:r>
            <a:r>
              <a:rPr lang="en-US" sz="2200" dirty="0" err="1">
                <a:latin typeface="Arial" panose="020B0604020202020204" pitchFamily="34" charset="0"/>
                <a:cs typeface="Arial" panose="020B0604020202020204" pitchFamily="34" charset="0"/>
                <a:hlinkClick r:id="rId4"/>
              </a:rPr>
              <a:t>Kleven</a:t>
            </a:r>
            <a:r>
              <a:rPr lang="en-US" sz="2200" dirty="0">
                <a:latin typeface="Arial" panose="020B0604020202020204" pitchFamily="34" charset="0"/>
                <a:cs typeface="Arial" panose="020B0604020202020204" pitchFamily="34" charset="0"/>
                <a:hlinkClick r:id="rId4"/>
              </a:rPr>
              <a:t> et al. (2018) </a:t>
            </a:r>
            <a:r>
              <a:rPr lang="en-US" sz="2200" dirty="0">
                <a:latin typeface="Arial" panose="020B0604020202020204" pitchFamily="34" charset="0"/>
                <a:cs typeface="Arial" panose="020B0604020202020204" pitchFamily="34" charset="0"/>
              </a:rPr>
              <a:t>and</a:t>
            </a:r>
            <a:r>
              <a:rPr lang="en-US" sz="2200" dirty="0">
                <a:latin typeface="Arial" panose="020B0604020202020204" pitchFamily="34" charset="0"/>
                <a:cs typeface="Arial" panose="020B0604020202020204" pitchFamily="34" charset="0"/>
                <a:hlinkClick r:id="rId6"/>
              </a:rPr>
              <a:t> Kleven et al. (2019)</a:t>
            </a:r>
            <a:r>
              <a:rPr lang="en-US" sz="2200" dirty="0">
                <a:latin typeface="Arial" panose="020B0604020202020204" pitchFamily="34" charset="0"/>
                <a:cs typeface="Arial" panose="020B0604020202020204" pitchFamily="34" charset="0"/>
              </a:rPr>
              <a:t> ‘s work on impact of childbirth on parental incomes</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51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Penalties</a:t>
            </a:r>
          </a:p>
        </p:txBody>
      </p:sp>
      <p:pic>
        <p:nvPicPr>
          <p:cNvPr id="3" name="Picture 2" descr="A close up of a map&#10;&#10;Description automatically generated">
            <a:extLst>
              <a:ext uri="{FF2B5EF4-FFF2-40B4-BE49-F238E27FC236}">
                <a16:creationId xmlns:a16="http://schemas.microsoft.com/office/drawing/2014/main" id="{05B5740A-F8B9-2141-957C-4C447999F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100" y="133350"/>
            <a:ext cx="7289800" cy="6591300"/>
          </a:xfrm>
          <a:prstGeom prst="rect">
            <a:avLst/>
          </a:prstGeom>
        </p:spPr>
      </p:pic>
    </p:spTree>
    <p:extLst>
      <p:ext uri="{BB962C8B-B14F-4D97-AF65-F5344CB8AC3E}">
        <p14:creationId xmlns:p14="http://schemas.microsoft.com/office/powerpoint/2010/main" val="2367934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Penalties</a:t>
            </a:r>
          </a:p>
        </p:txBody>
      </p:sp>
      <p:pic>
        <p:nvPicPr>
          <p:cNvPr id="3" name="Picture 2" descr="A picture containing text, map&#10;&#10;Description automatically generated">
            <a:extLst>
              <a:ext uri="{FF2B5EF4-FFF2-40B4-BE49-F238E27FC236}">
                <a16:creationId xmlns:a16="http://schemas.microsoft.com/office/drawing/2014/main" id="{C407F599-8D97-6B40-8124-B00976C4A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152" y="0"/>
            <a:ext cx="6907696" cy="6858000"/>
          </a:xfrm>
          <a:prstGeom prst="rect">
            <a:avLst/>
          </a:prstGeom>
        </p:spPr>
      </p:pic>
    </p:spTree>
    <p:extLst>
      <p:ext uri="{BB962C8B-B14F-4D97-AF65-F5344CB8AC3E}">
        <p14:creationId xmlns:p14="http://schemas.microsoft.com/office/powerpoint/2010/main" val="2178053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Penalties</a:t>
            </a:r>
          </a:p>
        </p:txBody>
      </p:sp>
      <p:pic>
        <p:nvPicPr>
          <p:cNvPr id="3" name="Picture 2" descr="A close up of a map&#10;&#10;Description automatically generated">
            <a:extLst>
              <a:ext uri="{FF2B5EF4-FFF2-40B4-BE49-F238E27FC236}">
                <a16:creationId xmlns:a16="http://schemas.microsoft.com/office/drawing/2014/main" id="{72FE8024-701F-E341-8424-67E506345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418" y="0"/>
            <a:ext cx="8009164" cy="6858000"/>
          </a:xfrm>
          <a:prstGeom prst="rect">
            <a:avLst/>
          </a:prstGeom>
        </p:spPr>
      </p:pic>
    </p:spTree>
    <p:extLst>
      <p:ext uri="{BB962C8B-B14F-4D97-AF65-F5344CB8AC3E}">
        <p14:creationId xmlns:p14="http://schemas.microsoft.com/office/powerpoint/2010/main" val="1765863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Penalties</a:t>
            </a:r>
          </a:p>
        </p:txBody>
      </p:sp>
      <p:pic>
        <p:nvPicPr>
          <p:cNvPr id="3" name="Picture 2" descr="A screenshot of a cell phone&#10;&#10;Description automatically generated">
            <a:extLst>
              <a:ext uri="{FF2B5EF4-FFF2-40B4-BE49-F238E27FC236}">
                <a16:creationId xmlns:a16="http://schemas.microsoft.com/office/drawing/2014/main" id="{B29ACB23-1E1C-934C-AA12-BBB87E651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270000"/>
            <a:ext cx="5029200" cy="4318000"/>
          </a:xfrm>
          <a:prstGeom prst="rect">
            <a:avLst/>
          </a:prstGeom>
        </p:spPr>
      </p:pic>
    </p:spTree>
    <p:extLst>
      <p:ext uri="{BB962C8B-B14F-4D97-AF65-F5344CB8AC3E}">
        <p14:creationId xmlns:p14="http://schemas.microsoft.com/office/powerpoint/2010/main" val="2842536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err="1">
                <a:solidFill>
                  <a:srgbClr val="002060"/>
                </a:solidFill>
                <a:ea typeface="ＭＳ Ｐゴシック" pitchFamily="34" charset="-128"/>
              </a:rPr>
              <a:t>Kleven</a:t>
            </a:r>
            <a:r>
              <a:rPr lang="en-US" sz="2400" dirty="0">
                <a:solidFill>
                  <a:srgbClr val="002060"/>
                </a:solidFill>
                <a:ea typeface="ＭＳ Ｐゴシック" pitchFamily="34" charset="-128"/>
              </a:rPr>
              <a:t> et al. (2019) Document Heterogeneity Across Countries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28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err="1">
                <a:solidFill>
                  <a:srgbClr val="002060"/>
                </a:solidFill>
                <a:ea typeface="ＭＳ Ｐゴシック" pitchFamily="34" charset="-128"/>
              </a:rPr>
              <a:t>Kleven</a:t>
            </a:r>
            <a:r>
              <a:rPr lang="en-US" sz="2400" dirty="0">
                <a:solidFill>
                  <a:srgbClr val="002060"/>
                </a:solidFill>
                <a:ea typeface="ＭＳ Ｐゴシック" pitchFamily="34" charset="-128"/>
              </a:rPr>
              <a:t> et al. (2019) Document Heterogeneity Across Countries</a:t>
            </a:r>
          </a:p>
        </p:txBody>
      </p:sp>
      <p:pic>
        <p:nvPicPr>
          <p:cNvPr id="7" name="Picture 6" descr="A close up of a map&#10;&#10;Description automatically generated">
            <a:extLst>
              <a:ext uri="{FF2B5EF4-FFF2-40B4-BE49-F238E27FC236}">
                <a16:creationId xmlns:a16="http://schemas.microsoft.com/office/drawing/2014/main" id="{B0C4C19F-92FE-7444-938E-287F21994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863" y="1080854"/>
            <a:ext cx="9186274" cy="5777146"/>
          </a:xfrm>
          <a:prstGeom prst="rect">
            <a:avLst/>
          </a:prstGeom>
        </p:spPr>
      </p:pic>
    </p:spTree>
    <p:extLst>
      <p:ext uri="{BB962C8B-B14F-4D97-AF65-F5344CB8AC3E}">
        <p14:creationId xmlns:p14="http://schemas.microsoft.com/office/powerpoint/2010/main" val="4092448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6D82461D-1CC2-5647-BAB3-96247A007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450" y="508000"/>
            <a:ext cx="8039100" cy="5842000"/>
          </a:xfrm>
          <a:prstGeom prst="rect">
            <a:avLst/>
          </a:prstGeom>
        </p:spPr>
      </p:pic>
    </p:spTree>
    <p:extLst>
      <p:ext uri="{BB962C8B-B14F-4D97-AF65-F5344CB8AC3E}">
        <p14:creationId xmlns:p14="http://schemas.microsoft.com/office/powerpoint/2010/main" val="1311524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8EE98706-2AD0-EA47-9795-AAA4CFE6F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520700"/>
            <a:ext cx="8204200" cy="5816600"/>
          </a:xfrm>
          <a:prstGeom prst="rect">
            <a:avLst/>
          </a:prstGeom>
        </p:spPr>
      </p:pic>
    </p:spTree>
    <p:extLst>
      <p:ext uri="{BB962C8B-B14F-4D97-AF65-F5344CB8AC3E}">
        <p14:creationId xmlns:p14="http://schemas.microsoft.com/office/powerpoint/2010/main" val="3297132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9DCAD5B-F03C-EC4C-89A7-4F88DB0BD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15" y="0"/>
            <a:ext cx="10435570" cy="6858000"/>
          </a:xfrm>
          <a:prstGeom prst="rect">
            <a:avLst/>
          </a:prstGeom>
        </p:spPr>
      </p:pic>
    </p:spTree>
    <p:extLst>
      <p:ext uri="{BB962C8B-B14F-4D97-AF65-F5344CB8AC3E}">
        <p14:creationId xmlns:p14="http://schemas.microsoft.com/office/powerpoint/2010/main" val="21396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Question: under what conditions does dynamic complementarity suggest higher returns to early as opposed to late childhood (i.e. increase </a:t>
                </a:r>
                <a14:m>
                  <m:oMath xmlns:m="http://schemas.openxmlformats.org/officeDocument/2006/math">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1</m:t>
                        </m:r>
                      </m:sub>
                    </m:sSub>
                  </m:oMath>
                </a14:m>
                <a:r>
                  <a:rPr lang="en-US" sz="2200" dirty="0">
                    <a:latin typeface="Arial" panose="020B0604020202020204" pitchFamily="34" charset="0"/>
                    <a:cs typeface="Arial" panose="020B0604020202020204" pitchFamily="34" charset="0"/>
                  </a:rPr>
                  <a:t> instead of </a:t>
                </a:r>
                <a14:m>
                  <m:oMath xmlns:m="http://schemas.openxmlformats.org/officeDocument/2006/math">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2</m:t>
                        </m:r>
                      </m:sub>
                    </m:sSub>
                  </m:oMath>
                </a14:m>
                <a:r>
                  <a:rPr lang="en-US" sz="2200" dirty="0">
                    <a:latin typeface="Arial" panose="020B0604020202020204" pitchFamily="34" charset="0"/>
                    <a:cs typeface="Arial" panose="020B0604020202020204" pitchFamily="34" charset="0"/>
                  </a:rPr>
                  <a:t>)?</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is the empirical evidence on dynamic complementarities? </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about the importance of early childhood investment? </a:t>
                </a:r>
              </a:p>
              <a:p>
                <a:endParaRPr lang="en-US" sz="2200" dirty="0">
                  <a:latin typeface="Arial" panose="020B0604020202020204" pitchFamily="34" charset="0"/>
                  <a:cs typeface="Arial" panose="020B0604020202020204" pitchFamily="34"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21704" y="1116717"/>
                <a:ext cx="10722595" cy="5410197"/>
              </a:xfrm>
              <a:blipFill>
                <a:blip r:embed="rId3"/>
                <a:stretch>
                  <a:fillRect l="-592"/>
                </a:stretch>
              </a:blipFill>
            </p:spPr>
            <p:txBody>
              <a:bodyPr/>
              <a:lstStyle/>
              <a:p>
                <a:r>
                  <a:rPr lang="en-US">
                    <a:noFill/>
                  </a:rPr>
                  <a:t> </a:t>
                </a:r>
              </a:p>
            </p:txBody>
          </p:sp>
        </mc:Fallback>
      </mc:AlternateContent>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Early Childhood Investment &amp; Dynamic Complementarity </a:t>
            </a:r>
          </a:p>
        </p:txBody>
      </p:sp>
    </p:spTree>
    <p:extLst>
      <p:ext uri="{BB962C8B-B14F-4D97-AF65-F5344CB8AC3E}">
        <p14:creationId xmlns:p14="http://schemas.microsoft.com/office/powerpoint/2010/main" val="2026700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Childcare Subsidies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hlinkClick r:id="rId3"/>
              </a:rPr>
              <a:t>Bettendorf et al. (2015, Labour Economics)</a:t>
            </a:r>
            <a:r>
              <a:rPr lang="en-US" sz="2200" dirty="0">
                <a:latin typeface="Arial" panose="020B0604020202020204" pitchFamily="34" charset="0"/>
                <a:cs typeface="Arial" panose="020B0604020202020204" pitchFamily="34" charset="0"/>
              </a:rPr>
              <a:t> study “Law on Childcare” in 2005 in Netherlands</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Cut fee for childcare cut in half</a:t>
            </a:r>
          </a:p>
          <a:p>
            <a:pPr lvl="1"/>
            <a:r>
              <a:rPr lang="en-US" sz="1800" dirty="0">
                <a:latin typeface="Arial" panose="020B0604020202020204" pitchFamily="34" charset="0"/>
                <a:cs typeface="Arial" panose="020B0604020202020204" pitchFamily="34" charset="0"/>
              </a:rPr>
              <a:t>Subsidies allowed to be used at small-scale providers</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Treatment group = mothers with a youngest child up to age 12</a:t>
            </a:r>
          </a:p>
          <a:p>
            <a:pPr lvl="1"/>
            <a:r>
              <a:rPr lang="en-US" sz="1800" dirty="0">
                <a:latin typeface="Arial" panose="020B0604020202020204" pitchFamily="34" charset="0"/>
                <a:cs typeface="Arial" panose="020B0604020202020204" pitchFamily="34" charset="0"/>
              </a:rPr>
              <a:t>Control group = mothers with youngest child 12-18 years old</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Problem: some expansion of EITC at the same time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Broad patterns suggest no significant difference in female LFP or hours worked</a:t>
            </a:r>
          </a:p>
        </p:txBody>
      </p:sp>
    </p:spTree>
    <p:extLst>
      <p:ext uri="{BB962C8B-B14F-4D97-AF65-F5344CB8AC3E}">
        <p14:creationId xmlns:p14="http://schemas.microsoft.com/office/powerpoint/2010/main" val="157926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BCAA47A3-C427-2742-96A3-D272E3F91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0" y="1263650"/>
            <a:ext cx="6159500" cy="4330700"/>
          </a:xfrm>
          <a:prstGeom prst="rect">
            <a:avLst/>
          </a:prstGeom>
        </p:spPr>
      </p:pic>
      <p:sp>
        <p:nvSpPr>
          <p:cNvPr id="8" name="Title 1">
            <a:extLst>
              <a:ext uri="{FF2B5EF4-FFF2-40B4-BE49-F238E27FC236}">
                <a16:creationId xmlns:a16="http://schemas.microsoft.com/office/drawing/2014/main" id="{9BD2CC34-2FC2-2B4B-9C93-D16E7977336E}"/>
              </a:ext>
            </a:extLst>
          </p:cNvPr>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on LFP</a:t>
            </a:r>
          </a:p>
        </p:txBody>
      </p:sp>
    </p:spTree>
    <p:extLst>
      <p:ext uri="{BB962C8B-B14F-4D97-AF65-F5344CB8AC3E}">
        <p14:creationId xmlns:p14="http://schemas.microsoft.com/office/powerpoint/2010/main" val="21209279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4FE9B0A7-446E-2D40-9917-E1A66A6AF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550" y="1358900"/>
            <a:ext cx="6184900" cy="4140200"/>
          </a:xfrm>
          <a:prstGeom prst="rect">
            <a:avLst/>
          </a:prstGeom>
        </p:spPr>
      </p:pic>
      <p:sp>
        <p:nvSpPr>
          <p:cNvPr id="5" name="Title 1">
            <a:extLst>
              <a:ext uri="{FF2B5EF4-FFF2-40B4-BE49-F238E27FC236}">
                <a16:creationId xmlns:a16="http://schemas.microsoft.com/office/drawing/2014/main" id="{B92A52DE-F69B-0345-B6D7-C562F925FE42}"/>
              </a:ext>
            </a:extLst>
          </p:cNvPr>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on Hours Worked</a:t>
            </a:r>
          </a:p>
        </p:txBody>
      </p:sp>
    </p:spTree>
    <p:extLst>
      <p:ext uri="{BB962C8B-B14F-4D97-AF65-F5344CB8AC3E}">
        <p14:creationId xmlns:p14="http://schemas.microsoft.com/office/powerpoint/2010/main" val="1749339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Childcare Subsidies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400" dirty="0">
                <a:hlinkClick r:id="rId3"/>
              </a:rPr>
              <a:t>Lefebvre, Merrigan, and Verstraete (2009)</a:t>
            </a:r>
            <a:r>
              <a:rPr lang="en-US" sz="2400" dirty="0"/>
              <a:t> study 1997 introduction of subsidized childcare in Quebec for 4 year </a:t>
            </a:r>
            <a:r>
              <a:rPr lang="en-US" sz="2400" dirty="0" err="1"/>
              <a:t>olds</a:t>
            </a:r>
            <a:endParaRPr lang="en-US" sz="1800" dirty="0"/>
          </a:p>
          <a:p>
            <a:pPr lvl="1"/>
            <a:endParaRPr lang="en-US" sz="1800" dirty="0">
              <a:latin typeface="Arial" panose="020B0604020202020204" pitchFamily="34" charset="0"/>
              <a:cs typeface="Arial" panose="020B0604020202020204" pitchFamily="34" charset="0"/>
            </a:endParaRPr>
          </a:p>
          <a:p>
            <a:pPr lvl="1"/>
            <a:r>
              <a:rPr lang="en-US" dirty="0"/>
              <a:t>On September 1997, a new childcare policy was initiated by the provincial government of Québec. Licensed and regulated providers of childcare services began offering day care spaces at the subsidized fee of $5/day/child for children aged 4.</a:t>
            </a:r>
            <a:endParaRPr lang="en-US" sz="2200" dirty="0">
              <a:latin typeface="Arial" panose="020B0604020202020204" pitchFamily="34" charset="0"/>
              <a:cs typeface="Arial" panose="020B0604020202020204" pitchFamily="34" charset="0"/>
            </a:endParaRPr>
          </a:p>
          <a:p>
            <a:pPr lvl="1"/>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Authors argue that policy led to long-run dynamic effects on labor force participation</a:t>
            </a:r>
          </a:p>
          <a:p>
            <a:pPr lvl="1"/>
            <a:endParaRPr lang="en-US" sz="2200" dirty="0">
              <a:latin typeface="Arial" panose="020B0604020202020204" pitchFamily="34" charset="0"/>
              <a:cs typeface="Arial" panose="020B0604020202020204" pitchFamily="34" charset="0"/>
            </a:endParaRPr>
          </a:p>
          <a:p>
            <a:pPr lvl="1"/>
            <a:r>
              <a:rPr lang="en-US" dirty="0"/>
              <a:t>Effects on mothers with children below 6, concentrated on less-educated mothers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768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Childcare Participation (Note that age 2 in 1997 is age 7 in 2002)</a:t>
            </a:r>
          </a:p>
        </p:txBody>
      </p:sp>
      <p:pic>
        <p:nvPicPr>
          <p:cNvPr id="6" name="Picture 5" descr="A screenshot of a cell phone&#10;&#10;Description automatically generated">
            <a:extLst>
              <a:ext uri="{FF2B5EF4-FFF2-40B4-BE49-F238E27FC236}">
                <a16:creationId xmlns:a16="http://schemas.microsoft.com/office/drawing/2014/main" id="{DFAB1645-D239-8C4A-90E8-AF7CF4527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869903"/>
            <a:ext cx="6385560" cy="5470723"/>
          </a:xfrm>
          <a:prstGeom prst="rect">
            <a:avLst/>
          </a:prstGeom>
        </p:spPr>
      </p:pic>
    </p:spTree>
    <p:extLst>
      <p:ext uri="{BB962C8B-B14F-4D97-AF65-F5344CB8AC3E}">
        <p14:creationId xmlns:p14="http://schemas.microsoft.com/office/powerpoint/2010/main" val="1764686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Labor force participation (Note that age 2 in 1997 is age 7 in 2002)</a:t>
            </a:r>
          </a:p>
        </p:txBody>
      </p:sp>
      <p:pic>
        <p:nvPicPr>
          <p:cNvPr id="7" name="Picture 6" descr="A close up of a map&#10;&#10;Description automatically generated">
            <a:extLst>
              <a:ext uri="{FF2B5EF4-FFF2-40B4-BE49-F238E27FC236}">
                <a16:creationId xmlns:a16="http://schemas.microsoft.com/office/drawing/2014/main" id="{B96B1C24-2810-654E-A2E1-B6D9F7967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650" y="1022350"/>
            <a:ext cx="6108700" cy="4813300"/>
          </a:xfrm>
          <a:prstGeom prst="rect">
            <a:avLst/>
          </a:prstGeom>
        </p:spPr>
      </p:pic>
    </p:spTree>
    <p:extLst>
      <p:ext uri="{BB962C8B-B14F-4D97-AF65-F5344CB8AC3E}">
        <p14:creationId xmlns:p14="http://schemas.microsoft.com/office/powerpoint/2010/main" val="2081229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Impacts on Children: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endParaRPr lang="en-US" sz="2400" dirty="0"/>
          </a:p>
          <a:p>
            <a:r>
              <a:rPr lang="en-US" sz="2400" dirty="0">
                <a:hlinkClick r:id="rId3"/>
              </a:rPr>
              <a:t>Havnes and Mogstad (2011)</a:t>
            </a:r>
            <a:r>
              <a:rPr lang="en-US" sz="2400" dirty="0"/>
              <a:t> study impact of a 1975 Norway reform that expanded childcare subsidies</a:t>
            </a:r>
          </a:p>
          <a:p>
            <a:endParaRPr lang="en-US" sz="2400" dirty="0"/>
          </a:p>
          <a:p>
            <a:r>
              <a:rPr lang="en-US" sz="2400" dirty="0"/>
              <a:t>Large long-run positive impact on </a:t>
            </a:r>
            <a:r>
              <a:rPr lang="en-US" sz="2400" i="1" dirty="0"/>
              <a:t>children’s</a:t>
            </a:r>
            <a:r>
              <a:rPr lang="en-US" sz="2400" dirty="0"/>
              <a:t> outcomes at age 30</a:t>
            </a:r>
          </a:p>
          <a:p>
            <a:endParaRPr lang="en-US" sz="2400" dirty="0"/>
          </a:p>
          <a:p>
            <a:r>
              <a:rPr lang="en-US" sz="2400" dirty="0"/>
              <a:t>DD strategy: Compare adult outcomes of 3-6 year </a:t>
            </a:r>
            <a:r>
              <a:rPr lang="en-US" sz="2400" dirty="0" err="1"/>
              <a:t>olds</a:t>
            </a:r>
            <a:r>
              <a:rPr lang="en-US" sz="2400" dirty="0"/>
              <a:t> in places that did versus did not experience large expansions of child care coverage</a:t>
            </a:r>
          </a:p>
          <a:p>
            <a:endParaRPr lang="en-US" sz="2400" dirty="0"/>
          </a:p>
        </p:txBody>
      </p:sp>
    </p:spTree>
    <p:extLst>
      <p:ext uri="{BB962C8B-B14F-4D97-AF65-F5344CB8AC3E}">
        <p14:creationId xmlns:p14="http://schemas.microsoft.com/office/powerpoint/2010/main" val="23087520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Childcare Coverage Rates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pic>
        <p:nvPicPr>
          <p:cNvPr id="7" name="Picture 6" descr="A screenshot of a cell phone&#10;&#10;Description automatically generated">
            <a:extLst>
              <a:ext uri="{FF2B5EF4-FFF2-40B4-BE49-F238E27FC236}">
                <a16:creationId xmlns:a16="http://schemas.microsoft.com/office/drawing/2014/main" id="{B366F43F-4788-4D4D-B6CB-AB96F469B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988" y="854210"/>
            <a:ext cx="8848023" cy="6004016"/>
          </a:xfrm>
          <a:prstGeom prst="rect">
            <a:avLst/>
          </a:prstGeom>
        </p:spPr>
      </p:pic>
    </p:spTree>
    <p:extLst>
      <p:ext uri="{BB962C8B-B14F-4D97-AF65-F5344CB8AC3E}">
        <p14:creationId xmlns:p14="http://schemas.microsoft.com/office/powerpoint/2010/main" val="1646255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Care Structure: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pic>
        <p:nvPicPr>
          <p:cNvPr id="3" name="Picture 2" descr="A screenshot of a cell phone&#10;&#10;Description automatically generated">
            <a:extLst>
              <a:ext uri="{FF2B5EF4-FFF2-40B4-BE49-F238E27FC236}">
                <a16:creationId xmlns:a16="http://schemas.microsoft.com/office/drawing/2014/main" id="{4DAD7CF2-2A8E-EC4F-A95A-D8D513542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4978"/>
            <a:ext cx="12192000" cy="4108043"/>
          </a:xfrm>
          <a:prstGeom prst="rect">
            <a:avLst/>
          </a:prstGeom>
        </p:spPr>
      </p:pic>
    </p:spTree>
    <p:extLst>
      <p:ext uri="{BB962C8B-B14F-4D97-AF65-F5344CB8AC3E}">
        <p14:creationId xmlns:p14="http://schemas.microsoft.com/office/powerpoint/2010/main" val="13069419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Treatment vs. Control  Municipalities Coverage Rates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pic>
        <p:nvPicPr>
          <p:cNvPr id="3" name="Picture 2" descr="A screenshot of a cell phone&#10;&#10;Description automatically generated">
            <a:extLst>
              <a:ext uri="{FF2B5EF4-FFF2-40B4-BE49-F238E27FC236}">
                <a16:creationId xmlns:a16="http://schemas.microsoft.com/office/drawing/2014/main" id="{8F7C6C6F-218A-9D45-9DC1-909108041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907" y="839502"/>
            <a:ext cx="7332093" cy="6018498"/>
          </a:xfrm>
          <a:prstGeom prst="rect">
            <a:avLst/>
          </a:prstGeom>
        </p:spPr>
      </p:pic>
    </p:spTree>
    <p:extLst>
      <p:ext uri="{BB962C8B-B14F-4D97-AF65-F5344CB8AC3E}">
        <p14:creationId xmlns:p14="http://schemas.microsoft.com/office/powerpoint/2010/main" val="1349601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Heckman (2006, Science)</a:t>
            </a:r>
          </a:p>
        </p:txBody>
      </p:sp>
      <p:pic>
        <p:nvPicPr>
          <p:cNvPr id="7" name="Picture 6" descr="A screenshot of a cell phone&#10;&#10;Description automatically generated">
            <a:extLst>
              <a:ext uri="{FF2B5EF4-FFF2-40B4-BE49-F238E27FC236}">
                <a16:creationId xmlns:a16="http://schemas.microsoft.com/office/drawing/2014/main" id="{A73E0E92-36BC-F440-B01F-724B578C2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813" y="949664"/>
            <a:ext cx="10652760" cy="5908336"/>
          </a:xfrm>
          <a:prstGeom prst="rect">
            <a:avLst/>
          </a:prstGeom>
        </p:spPr>
      </p:pic>
    </p:spTree>
    <p:extLst>
      <p:ext uri="{BB962C8B-B14F-4D97-AF65-F5344CB8AC3E}">
        <p14:creationId xmlns:p14="http://schemas.microsoft.com/office/powerpoint/2010/main" val="36449155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Empirical Specification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pic>
        <p:nvPicPr>
          <p:cNvPr id="5" name="Picture 4">
            <a:extLst>
              <a:ext uri="{FF2B5EF4-FFF2-40B4-BE49-F238E27FC236}">
                <a16:creationId xmlns:a16="http://schemas.microsoft.com/office/drawing/2014/main" id="{0AFCFCD5-E494-ED4C-AD18-DB2CA4F8E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 y="1257300"/>
            <a:ext cx="10401300" cy="4343400"/>
          </a:xfrm>
          <a:prstGeom prst="rect">
            <a:avLst/>
          </a:prstGeom>
        </p:spPr>
      </p:pic>
    </p:spTree>
    <p:extLst>
      <p:ext uri="{BB962C8B-B14F-4D97-AF65-F5344CB8AC3E}">
        <p14:creationId xmlns:p14="http://schemas.microsoft.com/office/powerpoint/2010/main" val="737460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Impacts on Children: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 </a:t>
            </a:r>
          </a:p>
        </p:txBody>
      </p:sp>
      <p:pic>
        <p:nvPicPr>
          <p:cNvPr id="3" name="Picture 2" descr="A screenshot of a cell phone&#10;&#10;Description automatically generated">
            <a:extLst>
              <a:ext uri="{FF2B5EF4-FFF2-40B4-BE49-F238E27FC236}">
                <a16:creationId xmlns:a16="http://schemas.microsoft.com/office/drawing/2014/main" id="{3396F6CB-77D7-9244-934E-3E4DBBFE7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607" y="1111476"/>
            <a:ext cx="6668673" cy="5758190"/>
          </a:xfrm>
          <a:prstGeom prst="rect">
            <a:avLst/>
          </a:prstGeom>
        </p:spPr>
      </p:pic>
    </p:spTree>
    <p:extLst>
      <p:ext uri="{BB962C8B-B14F-4D97-AF65-F5344CB8AC3E}">
        <p14:creationId xmlns:p14="http://schemas.microsoft.com/office/powerpoint/2010/main" val="35502081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Impacts on Parents: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pic>
        <p:nvPicPr>
          <p:cNvPr id="6" name="Picture 5" descr="A screenshot of a cell phone&#10;&#10;Description automatically generated">
            <a:extLst>
              <a:ext uri="{FF2B5EF4-FFF2-40B4-BE49-F238E27FC236}">
                <a16:creationId xmlns:a16="http://schemas.microsoft.com/office/drawing/2014/main" id="{096F11FD-1C2F-FA4E-AD4B-F3A515480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50" y="1003300"/>
            <a:ext cx="10579100" cy="4851400"/>
          </a:xfrm>
          <a:prstGeom prst="rect">
            <a:avLst/>
          </a:prstGeom>
        </p:spPr>
      </p:pic>
    </p:spTree>
    <p:extLst>
      <p:ext uri="{BB962C8B-B14F-4D97-AF65-F5344CB8AC3E}">
        <p14:creationId xmlns:p14="http://schemas.microsoft.com/office/powerpoint/2010/main" val="2243007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Quantile Treatment Effects: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(2012)</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endParaRPr lang="en-US" sz="2400" dirty="0"/>
          </a:p>
          <a:p>
            <a:r>
              <a:rPr lang="en-US" sz="2400" dirty="0" err="1"/>
              <a:t>Havnes</a:t>
            </a:r>
            <a:r>
              <a:rPr lang="en-US" sz="2400" dirty="0"/>
              <a:t> and </a:t>
            </a:r>
            <a:r>
              <a:rPr lang="en-US" sz="2400" dirty="0" err="1"/>
              <a:t>Mogstad</a:t>
            </a:r>
            <a:r>
              <a:rPr lang="en-US" sz="2400" dirty="0"/>
              <a:t> (2011) find large positive average effects on children</a:t>
            </a:r>
          </a:p>
          <a:p>
            <a:endParaRPr lang="en-US" sz="2400" dirty="0"/>
          </a:p>
          <a:p>
            <a:r>
              <a:rPr lang="en-US" sz="2400" dirty="0">
                <a:hlinkClick r:id="rId3"/>
              </a:rPr>
              <a:t>Havnes and Mogstad (2012)</a:t>
            </a:r>
            <a:r>
              <a:rPr lang="en-US" sz="2400" dirty="0"/>
              <a:t> study the quantile treatment effects</a:t>
            </a:r>
          </a:p>
          <a:p>
            <a:endParaRPr lang="en-US" sz="2400" dirty="0"/>
          </a:p>
          <a:p>
            <a:r>
              <a:rPr lang="en-US" sz="2400" dirty="0"/>
              <a:t>Find large heterogeneity in the effects – they “leveled the playing field”</a:t>
            </a:r>
          </a:p>
        </p:txBody>
      </p:sp>
    </p:spTree>
    <p:extLst>
      <p:ext uri="{BB962C8B-B14F-4D97-AF65-F5344CB8AC3E}">
        <p14:creationId xmlns:p14="http://schemas.microsoft.com/office/powerpoint/2010/main" val="2161591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Quantile Treatment Effects: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(2012)</a:t>
            </a:r>
          </a:p>
        </p:txBody>
      </p:sp>
      <p:pic>
        <p:nvPicPr>
          <p:cNvPr id="7" name="Picture 6" descr="A close up of a map&#10;&#10;Description automatically generated">
            <a:extLst>
              <a:ext uri="{FF2B5EF4-FFF2-40B4-BE49-F238E27FC236}">
                <a16:creationId xmlns:a16="http://schemas.microsoft.com/office/drawing/2014/main" id="{334CD906-EF98-D841-A586-6BA30BBC3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650" y="901700"/>
            <a:ext cx="7124700" cy="5054600"/>
          </a:xfrm>
          <a:prstGeom prst="rect">
            <a:avLst/>
          </a:prstGeom>
        </p:spPr>
      </p:pic>
    </p:spTree>
    <p:extLst>
      <p:ext uri="{BB962C8B-B14F-4D97-AF65-F5344CB8AC3E}">
        <p14:creationId xmlns:p14="http://schemas.microsoft.com/office/powerpoint/2010/main" val="22413566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Heterogeneity by Parental Income: Would not have seen sig negative effects</a:t>
            </a:r>
          </a:p>
        </p:txBody>
      </p:sp>
      <p:pic>
        <p:nvPicPr>
          <p:cNvPr id="3" name="Picture 2" descr="A close up of a map&#10;&#10;Description automatically generated">
            <a:extLst>
              <a:ext uri="{FF2B5EF4-FFF2-40B4-BE49-F238E27FC236}">
                <a16:creationId xmlns:a16="http://schemas.microsoft.com/office/drawing/2014/main" id="{B13C0852-4857-1C4D-A071-C62368702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0" y="1042670"/>
            <a:ext cx="6629400" cy="5473700"/>
          </a:xfrm>
          <a:prstGeom prst="rect">
            <a:avLst/>
          </a:prstGeom>
        </p:spPr>
      </p:pic>
    </p:spTree>
    <p:extLst>
      <p:ext uri="{BB962C8B-B14F-4D97-AF65-F5344CB8AC3E}">
        <p14:creationId xmlns:p14="http://schemas.microsoft.com/office/powerpoint/2010/main" val="2554925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Childcare Subsidies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Overall, mixed evidence on the impact of childcare subsidies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Some evidence of heterogeneous effects – e.g. leveling the playing field</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Nathan’s take: This is consistent with the VA literature – teachers matter, which means we should expect to find that subsidies that homogenize child experiences should lead to more equal outcomes for children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Welfare implications? </a:t>
            </a:r>
          </a:p>
          <a:p>
            <a:pPr lvl="1"/>
            <a:r>
              <a:rPr lang="en-US" sz="1800" dirty="0">
                <a:latin typeface="Arial" panose="020B0604020202020204" pitchFamily="34" charset="0"/>
                <a:cs typeface="Arial" panose="020B0604020202020204" pitchFamily="34" charset="0"/>
              </a:rPr>
              <a:t>Reason to subsidize poor children is impact on children (improves human capital)</a:t>
            </a:r>
          </a:p>
          <a:p>
            <a:pPr lvl="2"/>
            <a:r>
              <a:rPr lang="en-US" sz="1800" dirty="0">
                <a:latin typeface="Arial" panose="020B0604020202020204" pitchFamily="34" charset="0"/>
                <a:cs typeface="Arial" panose="020B0604020202020204" pitchFamily="34" charset="0"/>
              </a:rPr>
              <a:t>Also, evidence from Abecedarian of increases in parental labor earnings</a:t>
            </a:r>
          </a:p>
          <a:p>
            <a:pPr lvl="1"/>
            <a:r>
              <a:rPr lang="en-US" sz="1800" dirty="0">
                <a:latin typeface="Arial" panose="020B0604020202020204" pitchFamily="34" charset="0"/>
                <a:cs typeface="Arial" panose="020B0604020202020204" pitchFamily="34" charset="0"/>
              </a:rPr>
              <a:t>Reason to subsidize rich children? Impacts on adults? If anything, Quebec impacts had no effects on rich families labor supply, but maybe this is because those families don’t take up the subsidies? </a:t>
            </a:r>
            <a:r>
              <a:rPr lang="en-US" sz="1800" dirty="0" err="1">
                <a:latin typeface="Arial" panose="020B0604020202020204" pitchFamily="34" charset="0"/>
                <a:cs typeface="Arial" panose="020B0604020202020204" pitchFamily="34" charset="0"/>
              </a:rPr>
              <a:t>Havnes</a:t>
            </a:r>
            <a:r>
              <a:rPr lang="en-US" sz="1800" dirty="0">
                <a:latin typeface="Arial" panose="020B0604020202020204" pitchFamily="34" charset="0"/>
                <a:cs typeface="Arial" panose="020B0604020202020204" pitchFamily="34" charset="0"/>
              </a:rPr>
              <a:t> and </a:t>
            </a:r>
            <a:r>
              <a:rPr lang="en-US" sz="1800" dirty="0" err="1">
                <a:latin typeface="Arial" panose="020B0604020202020204" pitchFamily="34" charset="0"/>
                <a:cs typeface="Arial" panose="020B0604020202020204" pitchFamily="34" charset="0"/>
              </a:rPr>
              <a:t>Mogstad</a:t>
            </a:r>
            <a:r>
              <a:rPr lang="en-US" sz="1800" dirty="0">
                <a:latin typeface="Arial" panose="020B0604020202020204" pitchFamily="34" charset="0"/>
                <a:cs typeface="Arial" panose="020B0604020202020204" pitchFamily="34" charset="0"/>
              </a:rPr>
              <a:t> find increases in labor supply for more affluent families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1794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Impact of paid parental leave policies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Olivetti and </a:t>
            </a:r>
            <a:r>
              <a:rPr lang="en-US" sz="2200" dirty="0" err="1">
                <a:latin typeface="Arial" panose="020B0604020202020204" pitchFamily="34" charset="0"/>
                <a:cs typeface="Arial" panose="020B0604020202020204" pitchFamily="34" charset="0"/>
              </a:rPr>
              <a:t>Petrongolo</a:t>
            </a:r>
            <a:r>
              <a:rPr lang="en-US" sz="2200" dirty="0">
                <a:latin typeface="Arial" panose="020B0604020202020204" pitchFamily="34" charset="0"/>
                <a:cs typeface="Arial" panose="020B0604020202020204" pitchFamily="34" charset="0"/>
              </a:rPr>
              <a:t> (2017) study cross-</a:t>
            </a:r>
            <a:r>
              <a:rPr lang="en-US" sz="2200" dirty="0" err="1">
                <a:latin typeface="Arial" panose="020B0604020202020204" pitchFamily="34" charset="0"/>
                <a:cs typeface="Arial" panose="020B0604020202020204" pitchFamily="34" charset="0"/>
              </a:rPr>
              <a:t>sountry</a:t>
            </a:r>
            <a:r>
              <a:rPr lang="en-US" sz="2200" dirty="0">
                <a:latin typeface="Arial" panose="020B0604020202020204" pitchFamily="34" charset="0"/>
                <a:cs typeface="Arial" panose="020B0604020202020204" pitchFamily="34" charset="0"/>
              </a:rPr>
              <a:t> variation in family-friendly policies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Find broad cross-country pattern: countries with paid parental leave have smaller LFP gaps between men and women aged 25-54</a:t>
            </a:r>
          </a:p>
        </p:txBody>
      </p:sp>
    </p:spTree>
    <p:extLst>
      <p:ext uri="{BB962C8B-B14F-4D97-AF65-F5344CB8AC3E}">
        <p14:creationId xmlns:p14="http://schemas.microsoft.com/office/powerpoint/2010/main" val="1109297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7" name="Picture 6" descr="A screenshot of a cell phone&#10;&#10;Description automatically generated">
            <a:extLst>
              <a:ext uri="{FF2B5EF4-FFF2-40B4-BE49-F238E27FC236}">
                <a16:creationId xmlns:a16="http://schemas.microsoft.com/office/drawing/2014/main" id="{EF744796-C116-E44E-AEC6-3DE513CFE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562" y="0"/>
            <a:ext cx="9254876" cy="6858000"/>
          </a:xfrm>
          <a:prstGeom prst="rect">
            <a:avLst/>
          </a:prstGeom>
        </p:spPr>
      </p:pic>
    </p:spTree>
    <p:extLst>
      <p:ext uri="{BB962C8B-B14F-4D97-AF65-F5344CB8AC3E}">
        <p14:creationId xmlns:p14="http://schemas.microsoft.com/office/powerpoint/2010/main" val="26294870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3" name="Picture 2" descr="A screenshot of a social media post&#10;&#10;Description automatically generated">
            <a:extLst>
              <a:ext uri="{FF2B5EF4-FFF2-40B4-BE49-F238E27FC236}">
                <a16:creationId xmlns:a16="http://schemas.microsoft.com/office/drawing/2014/main" id="{EF993B7B-D0BE-4C4F-A830-DE9AEA57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151" y="0"/>
            <a:ext cx="7373697" cy="6858000"/>
          </a:xfrm>
          <a:prstGeom prst="rect">
            <a:avLst/>
          </a:prstGeom>
        </p:spPr>
      </p:pic>
    </p:spTree>
    <p:extLst>
      <p:ext uri="{BB962C8B-B14F-4D97-AF65-F5344CB8AC3E}">
        <p14:creationId xmlns:p14="http://schemas.microsoft.com/office/powerpoint/2010/main" val="1673382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Heckman (2006, Science)</a:t>
            </a:r>
          </a:p>
        </p:txBody>
      </p:sp>
      <p:pic>
        <p:nvPicPr>
          <p:cNvPr id="3" name="Picture 2" descr="A close up of text on a white background&#10;&#10;Description automatically generated">
            <a:extLst>
              <a:ext uri="{FF2B5EF4-FFF2-40B4-BE49-F238E27FC236}">
                <a16:creationId xmlns:a16="http://schemas.microsoft.com/office/drawing/2014/main" id="{7BF7EBBC-D862-7448-BDC5-06BB56D0C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678" y="-1096"/>
            <a:ext cx="6003601" cy="6859096"/>
          </a:xfrm>
          <a:prstGeom prst="rect">
            <a:avLst/>
          </a:prstGeom>
        </p:spPr>
      </p:pic>
    </p:spTree>
    <p:extLst>
      <p:ext uri="{BB962C8B-B14F-4D97-AF65-F5344CB8AC3E}">
        <p14:creationId xmlns:p14="http://schemas.microsoft.com/office/powerpoint/2010/main" val="3500636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hlinkClick r:id="rId3"/>
              </a:rPr>
              <a:t>Bana et al. (2020) </a:t>
            </a:r>
            <a:r>
              <a:rPr lang="en-US" sz="2200" dirty="0">
                <a:latin typeface="Arial" panose="020B0604020202020204" pitchFamily="34" charset="0"/>
                <a:cs typeface="Arial" panose="020B0604020202020204" pitchFamily="34" charset="0"/>
              </a:rPr>
              <a:t>estimate the impact of paid parental leave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RK design in CA state-level paid family leave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Exploit kink in the paid family leave schedule benefit amount in CA</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Individuals get 55% earnings up to a max benefit amount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Find no impact on adverse impacts on future labor supply and an increase in likelihood of returning to pre-leave firm</a:t>
            </a:r>
          </a:p>
        </p:txBody>
      </p:sp>
    </p:spTree>
    <p:extLst>
      <p:ext uri="{BB962C8B-B14F-4D97-AF65-F5344CB8AC3E}">
        <p14:creationId xmlns:p14="http://schemas.microsoft.com/office/powerpoint/2010/main" val="23463072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7" name="Picture 6" descr="A screenshot of a cell phone&#10;&#10;Description automatically generated">
            <a:extLst>
              <a:ext uri="{FF2B5EF4-FFF2-40B4-BE49-F238E27FC236}">
                <a16:creationId xmlns:a16="http://schemas.microsoft.com/office/drawing/2014/main" id="{3F420632-BFDD-C14E-9470-50B3C75B6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050" y="368300"/>
            <a:ext cx="7581900" cy="6121400"/>
          </a:xfrm>
          <a:prstGeom prst="rect">
            <a:avLst/>
          </a:prstGeom>
        </p:spPr>
      </p:pic>
    </p:spTree>
    <p:extLst>
      <p:ext uri="{BB962C8B-B14F-4D97-AF65-F5344CB8AC3E}">
        <p14:creationId xmlns:p14="http://schemas.microsoft.com/office/powerpoint/2010/main" val="18872790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3" name="Picture 2" descr="A close up of a map&#10;&#10;Description automatically generated">
            <a:extLst>
              <a:ext uri="{FF2B5EF4-FFF2-40B4-BE49-F238E27FC236}">
                <a16:creationId xmlns:a16="http://schemas.microsoft.com/office/drawing/2014/main" id="{FE6F2265-9852-4840-BA9B-0323A35E4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1270000"/>
            <a:ext cx="5473700" cy="4318000"/>
          </a:xfrm>
          <a:prstGeom prst="rect">
            <a:avLst/>
          </a:prstGeom>
        </p:spPr>
      </p:pic>
    </p:spTree>
    <p:extLst>
      <p:ext uri="{BB962C8B-B14F-4D97-AF65-F5344CB8AC3E}">
        <p14:creationId xmlns:p14="http://schemas.microsoft.com/office/powerpoint/2010/main" val="38263344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3" name="Picture 2" descr="A screenshot of a cell phone&#10;&#10;Description automatically generated">
            <a:extLst>
              <a:ext uri="{FF2B5EF4-FFF2-40B4-BE49-F238E27FC236}">
                <a16:creationId xmlns:a16="http://schemas.microsoft.com/office/drawing/2014/main" id="{89D55C9A-FD7F-2D4E-9768-99813FB1C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450" y="1263650"/>
            <a:ext cx="5499100" cy="4330700"/>
          </a:xfrm>
          <a:prstGeom prst="rect">
            <a:avLst/>
          </a:prstGeom>
        </p:spPr>
      </p:pic>
    </p:spTree>
    <p:extLst>
      <p:ext uri="{BB962C8B-B14F-4D97-AF65-F5344CB8AC3E}">
        <p14:creationId xmlns:p14="http://schemas.microsoft.com/office/powerpoint/2010/main" val="9718541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3" name="Picture 2" descr="A screenshot of a cell phone&#10;&#10;Description automatically generated">
            <a:extLst>
              <a:ext uri="{FF2B5EF4-FFF2-40B4-BE49-F238E27FC236}">
                <a16:creationId xmlns:a16="http://schemas.microsoft.com/office/drawing/2014/main" id="{D3BAF69B-51CE-BA43-9619-DF2141BD6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050" y="1276350"/>
            <a:ext cx="5549900" cy="4305300"/>
          </a:xfrm>
          <a:prstGeom prst="rect">
            <a:avLst/>
          </a:prstGeom>
        </p:spPr>
      </p:pic>
    </p:spTree>
    <p:extLst>
      <p:ext uri="{BB962C8B-B14F-4D97-AF65-F5344CB8AC3E}">
        <p14:creationId xmlns:p14="http://schemas.microsoft.com/office/powerpoint/2010/main" val="811967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Parental Leave: What about Paternal Leave?</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Persson and </a:t>
            </a:r>
            <a:r>
              <a:rPr lang="en-US" sz="2200" dirty="0" err="1">
                <a:latin typeface="Arial" panose="020B0604020202020204" pitchFamily="34" charset="0"/>
                <a:cs typeface="Arial" panose="020B0604020202020204" pitchFamily="34" charset="0"/>
              </a:rPr>
              <a:t>Rossin</a:t>
            </a:r>
            <a:r>
              <a:rPr lang="en-US" sz="2200" dirty="0">
                <a:latin typeface="Arial" panose="020B0604020202020204" pitchFamily="34" charset="0"/>
                <a:cs typeface="Arial" panose="020B0604020202020204" pitchFamily="34" charset="0"/>
              </a:rPr>
              <a:t>-Slater (2019) study impact of paternal leave on maternal health</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Prior to reform, parents given 16 months paid leave to be shared across both parents</a:t>
            </a:r>
          </a:p>
          <a:p>
            <a:pPr lvl="1"/>
            <a:r>
              <a:rPr lang="en-US" sz="1800" dirty="0">
                <a:latin typeface="Arial" panose="020B0604020202020204" pitchFamily="34" charset="0"/>
                <a:cs typeface="Arial" panose="020B0604020202020204" pitchFamily="34" charset="0"/>
              </a:rPr>
              <a:t>However parents were not allowed to both be on leave at the same time</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“Double days” reform in Sweden allowed fathers to choose whether to claim paid leave on a day-to-day basis, independent of whether the mother was on leave</a:t>
            </a:r>
          </a:p>
        </p:txBody>
      </p:sp>
    </p:spTree>
    <p:extLst>
      <p:ext uri="{BB962C8B-B14F-4D97-AF65-F5344CB8AC3E}">
        <p14:creationId xmlns:p14="http://schemas.microsoft.com/office/powerpoint/2010/main" val="359764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Parental Leave</a:t>
            </a:r>
          </a:p>
        </p:txBody>
      </p:sp>
      <p:pic>
        <p:nvPicPr>
          <p:cNvPr id="7" name="Picture 6" descr="A close up of a map&#10;&#10;Description automatically generated">
            <a:extLst>
              <a:ext uri="{FF2B5EF4-FFF2-40B4-BE49-F238E27FC236}">
                <a16:creationId xmlns:a16="http://schemas.microsoft.com/office/drawing/2014/main" id="{FE2DE7F7-308F-D342-A389-06F55F464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737" y="0"/>
            <a:ext cx="6296526" cy="6858000"/>
          </a:xfrm>
          <a:prstGeom prst="rect">
            <a:avLst/>
          </a:prstGeom>
        </p:spPr>
      </p:pic>
    </p:spTree>
    <p:extLst>
      <p:ext uri="{BB962C8B-B14F-4D97-AF65-F5344CB8AC3E}">
        <p14:creationId xmlns:p14="http://schemas.microsoft.com/office/powerpoint/2010/main" val="26406247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Parental Leave</a:t>
            </a:r>
          </a:p>
        </p:txBody>
      </p:sp>
      <p:pic>
        <p:nvPicPr>
          <p:cNvPr id="3" name="Picture 2" descr="A close up of a map&#10;&#10;Description automatically generated">
            <a:extLst>
              <a:ext uri="{FF2B5EF4-FFF2-40B4-BE49-F238E27FC236}">
                <a16:creationId xmlns:a16="http://schemas.microsoft.com/office/drawing/2014/main" id="{B58862AA-22BF-E04F-BBB6-8E8C0E8F0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396" y="0"/>
            <a:ext cx="6519207" cy="6858000"/>
          </a:xfrm>
          <a:prstGeom prst="rect">
            <a:avLst/>
          </a:prstGeom>
        </p:spPr>
      </p:pic>
    </p:spTree>
    <p:extLst>
      <p:ext uri="{BB962C8B-B14F-4D97-AF65-F5344CB8AC3E}">
        <p14:creationId xmlns:p14="http://schemas.microsoft.com/office/powerpoint/2010/main" val="13165623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Parental Leave</a:t>
            </a:r>
          </a:p>
        </p:txBody>
      </p:sp>
      <p:pic>
        <p:nvPicPr>
          <p:cNvPr id="6" name="Picture 5" descr="A close up of a map&#10;&#10;Description automatically generated">
            <a:extLst>
              <a:ext uri="{FF2B5EF4-FFF2-40B4-BE49-F238E27FC236}">
                <a16:creationId xmlns:a16="http://schemas.microsoft.com/office/drawing/2014/main" id="{424102CF-7084-8447-8EEE-FE30D6D3E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651" y="0"/>
            <a:ext cx="6474698" cy="6858000"/>
          </a:xfrm>
          <a:prstGeom prst="rect">
            <a:avLst/>
          </a:prstGeom>
        </p:spPr>
      </p:pic>
    </p:spTree>
    <p:extLst>
      <p:ext uri="{BB962C8B-B14F-4D97-AF65-F5344CB8AC3E}">
        <p14:creationId xmlns:p14="http://schemas.microsoft.com/office/powerpoint/2010/main" val="6574156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D2FA5A0-CEE6-6146-A13D-2212C6CC0DAB}"/>
              </a:ext>
            </a:extLst>
          </p:cNvPr>
          <p:cNvSpPr/>
          <p:nvPr/>
        </p:nvSpPr>
        <p:spPr>
          <a:xfrm>
            <a:off x="749604" y="3742644"/>
            <a:ext cx="9789442" cy="771525"/>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 action="ppaction://noaction"/>
            <a:extLst>
              <a:ext uri="{FF2B5EF4-FFF2-40B4-BE49-F238E27FC236}">
                <a16:creationId xmlns:a16="http://schemas.microsoft.com/office/drawing/2014/main" id="{03FE699B-2454-44BF-929B-9136065CD605}"/>
              </a:ext>
            </a:extLst>
          </p:cNvPr>
          <p:cNvSpPr/>
          <p:nvPr/>
        </p:nvSpPr>
        <p:spPr>
          <a:xfrm>
            <a:off x="933458" y="1597090"/>
            <a:ext cx="548640" cy="548640"/>
          </a:xfrm>
          <a:prstGeom prst="ellipse">
            <a:avLst/>
          </a:prstGeom>
          <a:solidFill>
            <a:schemeClr val="bg1"/>
          </a:solidFill>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a:t>
            </a:r>
          </a:p>
        </p:txBody>
      </p:sp>
      <p:grpSp>
        <p:nvGrpSpPr>
          <p:cNvPr id="2" name="Group 1">
            <a:extLst>
              <a:ext uri="{FF2B5EF4-FFF2-40B4-BE49-F238E27FC236}">
                <a16:creationId xmlns:a16="http://schemas.microsoft.com/office/drawing/2014/main" id="{A06996FA-FCD9-4043-BEC6-9497F4887B44}"/>
              </a:ext>
            </a:extLst>
          </p:cNvPr>
          <p:cNvGrpSpPr/>
          <p:nvPr/>
        </p:nvGrpSpPr>
        <p:grpSpPr>
          <a:xfrm>
            <a:off x="933458" y="2712560"/>
            <a:ext cx="9067273" cy="548640"/>
            <a:chOff x="933458" y="2809669"/>
            <a:chExt cx="9067273" cy="548640"/>
          </a:xfrm>
        </p:grpSpPr>
        <p:sp>
          <p:nvSpPr>
            <p:cNvPr id="9" name="Oval 8">
              <a:extLst>
                <a:ext uri="{FF2B5EF4-FFF2-40B4-BE49-F238E27FC236}">
                  <a16:creationId xmlns:a16="http://schemas.microsoft.com/office/drawing/2014/main" id="{47AAB757-AAB8-462E-9BE1-BA72378BBC87}"/>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a:t>
              </a:r>
            </a:p>
          </p:txBody>
        </p:sp>
        <p:sp>
          <p:nvSpPr>
            <p:cNvPr id="26" name="TextBox 25">
              <a:extLst>
                <a:ext uri="{FF2B5EF4-FFF2-40B4-BE49-F238E27FC236}">
                  <a16:creationId xmlns:a16="http://schemas.microsoft.com/office/drawing/2014/main" id="{853458C9-203C-48E2-B32C-F3256BC5B2B1}"/>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r>
                <a:rPr lang="en-US" sz="2200" b="1" dirty="0">
                  <a:solidFill>
                    <a:srgbClr val="1F497D"/>
                  </a:solidFill>
                  <a:latin typeface="Arial" panose="020B0604020202020204" pitchFamily="34" charset="0"/>
                  <a:cs typeface="Arial" panose="020B0604020202020204" pitchFamily="34" charset="0"/>
                </a:rPr>
                <a:t>Family Leave and Childcare policies</a:t>
              </a:r>
            </a:p>
          </p:txBody>
        </p:sp>
      </p:grpSp>
      <p:sp>
        <p:nvSpPr>
          <p:cNvPr id="32" name="TextBox 31">
            <a:hlinkClick r:id="" action="ppaction://noaction"/>
            <a:extLst>
              <a:ext uri="{FF2B5EF4-FFF2-40B4-BE49-F238E27FC236}">
                <a16:creationId xmlns:a16="http://schemas.microsoft.com/office/drawing/2014/main" id="{8EEED83C-B774-4BDB-B083-082F6602FF5E}"/>
              </a:ext>
            </a:extLst>
          </p:cNvPr>
          <p:cNvSpPr txBox="1"/>
          <p:nvPr/>
        </p:nvSpPr>
        <p:spPr>
          <a:xfrm>
            <a:off x="1597836" y="1021018"/>
            <a:ext cx="7201780" cy="1615827"/>
          </a:xfrm>
          <a:prstGeom prst="rect">
            <a:avLst/>
          </a:prstGeom>
          <a:noFill/>
        </p:spPr>
        <p:txBody>
          <a:bodyPr wrap="square"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lvl="0" algn="just">
              <a:lnSpc>
                <a:spcPct val="150000"/>
              </a:lnSpc>
              <a:defRPr/>
            </a:pPr>
            <a:r>
              <a:rPr lang="en-US" sz="2200" b="1" dirty="0">
                <a:solidFill>
                  <a:srgbClr val="1F497D"/>
                </a:solidFill>
                <a:latin typeface="Arial" panose="020B0604020202020204" pitchFamily="34" charset="0"/>
                <a:cs typeface="Arial" panose="020B0604020202020204" pitchFamily="34" charset="0"/>
              </a:rPr>
              <a:t>Preschool and Head Start</a:t>
            </a:r>
            <a:endParaRPr lang="en-US" sz="2200" b="1" kern="0" dirty="0">
              <a:solidFill>
                <a:srgbClr val="1F497D"/>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5" name="Title 1">
            <a:extLst>
              <a:ext uri="{FF2B5EF4-FFF2-40B4-BE49-F238E27FC236}">
                <a16:creationId xmlns:a16="http://schemas.microsoft.com/office/drawing/2014/main" id="{DE125571-163B-A047-9710-9FAE6D1F333C}"/>
              </a:ext>
            </a:extLst>
          </p:cNvPr>
          <p:cNvSpPr txBox="1">
            <a:spLocks/>
          </p:cNvSpPr>
          <p:nvPr/>
        </p:nvSpPr>
        <p:spPr>
          <a:xfrm>
            <a:off x="1524000" y="90714"/>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Outline</a:t>
            </a:r>
          </a:p>
        </p:txBody>
      </p:sp>
      <p:grpSp>
        <p:nvGrpSpPr>
          <p:cNvPr id="11" name="Group 10">
            <a:extLst>
              <a:ext uri="{FF2B5EF4-FFF2-40B4-BE49-F238E27FC236}">
                <a16:creationId xmlns:a16="http://schemas.microsoft.com/office/drawing/2014/main" id="{ED86BD38-5633-C648-A4EF-59E1A8536C35}"/>
              </a:ext>
            </a:extLst>
          </p:cNvPr>
          <p:cNvGrpSpPr/>
          <p:nvPr/>
        </p:nvGrpSpPr>
        <p:grpSpPr>
          <a:xfrm>
            <a:off x="933458" y="3847607"/>
            <a:ext cx="9605588" cy="548640"/>
            <a:chOff x="933458" y="2809669"/>
            <a:chExt cx="9067273" cy="548640"/>
          </a:xfrm>
        </p:grpSpPr>
        <p:sp>
          <p:nvSpPr>
            <p:cNvPr id="12" name="Oval 11">
              <a:extLst>
                <a:ext uri="{FF2B5EF4-FFF2-40B4-BE49-F238E27FC236}">
                  <a16:creationId xmlns:a16="http://schemas.microsoft.com/office/drawing/2014/main" id="{696EE87C-5ED5-0742-BFFF-40CBF6AC9C56}"/>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F81BD"/>
                  </a:solidFill>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7A7EA64-C0F6-7240-B494-BB1A385755F5}"/>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lang="en-US" sz="2200" b="1" dirty="0">
                  <a:solidFill>
                    <a:srgbClr val="1F497D"/>
                  </a:solidFill>
                  <a:latin typeface="Arial" panose="020B0604020202020204" pitchFamily="34" charset="0"/>
                  <a:cs typeface="Arial" panose="020B0604020202020204" pitchFamily="34" charset="0"/>
                </a:rPr>
                <a:t>Environmental Policies and Early Childhood Impacts</a:t>
              </a:r>
            </a:p>
          </p:txBody>
        </p:sp>
      </p:grpSp>
    </p:spTree>
    <p:extLst>
      <p:ext uri="{BB962C8B-B14F-4D97-AF65-F5344CB8AC3E}">
        <p14:creationId xmlns:p14="http://schemas.microsoft.com/office/powerpoint/2010/main" val="2921854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3">
            <a:extLst>
              <a:ext uri="{FF2B5EF4-FFF2-40B4-BE49-F238E27FC236}">
                <a16:creationId xmlns:a16="http://schemas.microsoft.com/office/drawing/2014/main" id="{94C5EC7D-6BD4-4C1B-8D97-A45236957C49}"/>
              </a:ext>
            </a:extLst>
          </p:cNvPr>
          <p:cNvSpPr>
            <a:spLocks noChangeAspect="1" noChangeArrowheads="1" noTextEdit="1"/>
          </p:cNvSpPr>
          <p:nvPr/>
        </p:nvSpPr>
        <p:spPr bwMode="auto">
          <a:xfrm>
            <a:off x="609601" y="0"/>
            <a:ext cx="109728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Rectangle 134">
            <a:extLst>
              <a:ext uri="{FF2B5EF4-FFF2-40B4-BE49-F238E27FC236}">
                <a16:creationId xmlns:a16="http://schemas.microsoft.com/office/drawing/2014/main" id="{CD14EE1B-AA7A-4DDC-89EE-EBE6765972BE}"/>
              </a:ext>
            </a:extLst>
          </p:cNvPr>
          <p:cNvSpPr>
            <a:spLocks noChangeArrowheads="1"/>
          </p:cNvSpPr>
          <p:nvPr/>
        </p:nvSpPr>
        <p:spPr bwMode="auto">
          <a:xfrm>
            <a:off x="190520" y="95828"/>
            <a:ext cx="11355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defRPr/>
            </a:pPr>
            <a:r>
              <a:rPr lang="en-US" sz="2400" b="1" dirty="0">
                <a:solidFill>
                  <a:srgbClr val="002060"/>
                </a:solidFill>
                <a:latin typeface="Arial" panose="020B0604020202020204" pitchFamily="34" charset="0"/>
                <a:cs typeface="Arial" panose="020B0604020202020204" pitchFamily="34" charset="0"/>
              </a:rPr>
              <a:t>What does the data say? MVPFs by Age (Hendren and Sprung-Keyser 2019)</a:t>
            </a:r>
          </a:p>
        </p:txBody>
      </p:sp>
      <p:sp>
        <p:nvSpPr>
          <p:cNvPr id="13" name="Rectangle 7">
            <a:extLst>
              <a:ext uri="{FF2B5EF4-FFF2-40B4-BE49-F238E27FC236}">
                <a16:creationId xmlns:a16="http://schemas.microsoft.com/office/drawing/2014/main" id="{EA166CAE-4E4E-4E93-854B-A85B92960628}"/>
              </a:ext>
            </a:extLst>
          </p:cNvPr>
          <p:cNvSpPr>
            <a:spLocks noChangeArrowheads="1"/>
          </p:cNvSpPr>
          <p:nvPr/>
        </p:nvSpPr>
        <p:spPr bwMode="auto">
          <a:xfrm>
            <a:off x="1752601" y="1230312"/>
            <a:ext cx="9688513" cy="4489451"/>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Line 8">
            <a:extLst>
              <a:ext uri="{FF2B5EF4-FFF2-40B4-BE49-F238E27FC236}">
                <a16:creationId xmlns:a16="http://schemas.microsoft.com/office/drawing/2014/main" id="{1B3D4293-598A-4892-9208-841FF46D77BF}"/>
              </a:ext>
            </a:extLst>
          </p:cNvPr>
          <p:cNvSpPr>
            <a:spLocks noChangeShapeType="1"/>
          </p:cNvSpPr>
          <p:nvPr/>
        </p:nvSpPr>
        <p:spPr bwMode="auto">
          <a:xfrm>
            <a:off x="1752601" y="556895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9">
            <a:extLst>
              <a:ext uri="{FF2B5EF4-FFF2-40B4-BE49-F238E27FC236}">
                <a16:creationId xmlns:a16="http://schemas.microsoft.com/office/drawing/2014/main" id="{38767ED1-E869-447A-BCAB-6646FA868A66}"/>
              </a:ext>
            </a:extLst>
          </p:cNvPr>
          <p:cNvSpPr>
            <a:spLocks noChangeShapeType="1"/>
          </p:cNvSpPr>
          <p:nvPr/>
        </p:nvSpPr>
        <p:spPr bwMode="auto">
          <a:xfrm>
            <a:off x="1752601" y="4970463"/>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0">
            <a:extLst>
              <a:ext uri="{FF2B5EF4-FFF2-40B4-BE49-F238E27FC236}">
                <a16:creationId xmlns:a16="http://schemas.microsoft.com/office/drawing/2014/main" id="{87B0D024-E929-4BEE-A5ED-E4ED3575D104}"/>
              </a:ext>
            </a:extLst>
          </p:cNvPr>
          <p:cNvSpPr>
            <a:spLocks noChangeShapeType="1"/>
          </p:cNvSpPr>
          <p:nvPr/>
        </p:nvSpPr>
        <p:spPr bwMode="auto">
          <a:xfrm>
            <a:off x="1752601" y="4370388"/>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1">
            <a:extLst>
              <a:ext uri="{FF2B5EF4-FFF2-40B4-BE49-F238E27FC236}">
                <a16:creationId xmlns:a16="http://schemas.microsoft.com/office/drawing/2014/main" id="{0BEFE2E0-B2B2-4378-98CE-A1786762D7E0}"/>
              </a:ext>
            </a:extLst>
          </p:cNvPr>
          <p:cNvSpPr>
            <a:spLocks noChangeShapeType="1"/>
          </p:cNvSpPr>
          <p:nvPr/>
        </p:nvSpPr>
        <p:spPr bwMode="auto">
          <a:xfrm>
            <a:off x="1752601" y="377190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2">
            <a:extLst>
              <a:ext uri="{FF2B5EF4-FFF2-40B4-BE49-F238E27FC236}">
                <a16:creationId xmlns:a16="http://schemas.microsoft.com/office/drawing/2014/main" id="{88A234AB-37EF-4861-B58C-F857560C5733}"/>
              </a:ext>
            </a:extLst>
          </p:cNvPr>
          <p:cNvSpPr>
            <a:spLocks noChangeShapeType="1"/>
          </p:cNvSpPr>
          <p:nvPr/>
        </p:nvSpPr>
        <p:spPr bwMode="auto">
          <a:xfrm>
            <a:off x="1752601" y="3173412"/>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3">
            <a:extLst>
              <a:ext uri="{FF2B5EF4-FFF2-40B4-BE49-F238E27FC236}">
                <a16:creationId xmlns:a16="http://schemas.microsoft.com/office/drawing/2014/main" id="{FCD49D92-7FD4-42E1-8088-55D09EF88B18}"/>
              </a:ext>
            </a:extLst>
          </p:cNvPr>
          <p:cNvSpPr>
            <a:spLocks noChangeShapeType="1"/>
          </p:cNvSpPr>
          <p:nvPr/>
        </p:nvSpPr>
        <p:spPr bwMode="auto">
          <a:xfrm>
            <a:off x="1752601" y="2573337"/>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4">
            <a:extLst>
              <a:ext uri="{FF2B5EF4-FFF2-40B4-BE49-F238E27FC236}">
                <a16:creationId xmlns:a16="http://schemas.microsoft.com/office/drawing/2014/main" id="{73730338-F54E-4806-B325-AF5FBBD47EE3}"/>
              </a:ext>
            </a:extLst>
          </p:cNvPr>
          <p:cNvSpPr>
            <a:spLocks noChangeShapeType="1"/>
          </p:cNvSpPr>
          <p:nvPr/>
        </p:nvSpPr>
        <p:spPr bwMode="auto">
          <a:xfrm>
            <a:off x="1752601" y="197485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5">
            <a:extLst>
              <a:ext uri="{FF2B5EF4-FFF2-40B4-BE49-F238E27FC236}">
                <a16:creationId xmlns:a16="http://schemas.microsoft.com/office/drawing/2014/main" id="{A620B953-D608-4C25-B169-3C619D48B460}"/>
              </a:ext>
            </a:extLst>
          </p:cNvPr>
          <p:cNvSpPr>
            <a:spLocks noChangeShapeType="1"/>
          </p:cNvSpPr>
          <p:nvPr/>
        </p:nvSpPr>
        <p:spPr bwMode="auto">
          <a:xfrm>
            <a:off x="1752601" y="1381125"/>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6">
            <a:extLst>
              <a:ext uri="{FF2B5EF4-FFF2-40B4-BE49-F238E27FC236}">
                <a16:creationId xmlns:a16="http://schemas.microsoft.com/office/drawing/2014/main" id="{92ACD5E8-CD61-4705-A508-633827367D76}"/>
              </a:ext>
            </a:extLst>
          </p:cNvPr>
          <p:cNvSpPr>
            <a:spLocks noChangeShapeType="1"/>
          </p:cNvSpPr>
          <p:nvPr/>
        </p:nvSpPr>
        <p:spPr bwMode="auto">
          <a:xfrm>
            <a:off x="1752601" y="1381125"/>
            <a:ext cx="9688513" cy="0"/>
          </a:xfrm>
          <a:prstGeom prst="line">
            <a:avLst/>
          </a:prstGeom>
          <a:noFill/>
          <a:ln w="9525">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20">
            <a:extLst>
              <a:ext uri="{FF2B5EF4-FFF2-40B4-BE49-F238E27FC236}">
                <a16:creationId xmlns:a16="http://schemas.microsoft.com/office/drawing/2014/main" id="{4BA1E809-26E4-4DDC-BB99-627553589F3E}"/>
              </a:ext>
            </a:extLst>
          </p:cNvPr>
          <p:cNvSpPr>
            <a:spLocks noChangeShapeType="1"/>
          </p:cNvSpPr>
          <p:nvPr/>
        </p:nvSpPr>
        <p:spPr bwMode="auto">
          <a:xfrm flipV="1">
            <a:off x="2523111" y="1381125"/>
            <a:ext cx="0" cy="593725"/>
          </a:xfrm>
          <a:prstGeom prst="line">
            <a:avLst/>
          </a:prstGeom>
          <a:noFill/>
          <a:ln w="9525">
            <a:solidFill>
              <a:srgbClr val="9035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21">
            <a:extLst>
              <a:ext uri="{FF2B5EF4-FFF2-40B4-BE49-F238E27FC236}">
                <a16:creationId xmlns:a16="http://schemas.microsoft.com/office/drawing/2014/main" id="{13FC23A2-590A-4663-8CD2-7C6A519FB020}"/>
              </a:ext>
            </a:extLst>
          </p:cNvPr>
          <p:cNvSpPr>
            <a:spLocks noChangeShapeType="1"/>
          </p:cNvSpPr>
          <p:nvPr/>
        </p:nvSpPr>
        <p:spPr bwMode="auto">
          <a:xfrm>
            <a:off x="2543176" y="1381125"/>
            <a:ext cx="87313" cy="0"/>
          </a:xfrm>
          <a:prstGeom prst="line">
            <a:avLst/>
          </a:prstGeom>
          <a:noFill/>
          <a:ln w="9525">
            <a:solidFill>
              <a:srgbClr val="9035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22">
            <a:extLst>
              <a:ext uri="{FF2B5EF4-FFF2-40B4-BE49-F238E27FC236}">
                <a16:creationId xmlns:a16="http://schemas.microsoft.com/office/drawing/2014/main" id="{95F974B3-9DEB-433B-8A02-07C68998ACE7}"/>
              </a:ext>
            </a:extLst>
          </p:cNvPr>
          <p:cNvSpPr>
            <a:spLocks noChangeShapeType="1"/>
          </p:cNvSpPr>
          <p:nvPr/>
        </p:nvSpPr>
        <p:spPr bwMode="auto">
          <a:xfrm>
            <a:off x="2477074" y="1974850"/>
            <a:ext cx="87313" cy="0"/>
          </a:xfrm>
          <a:prstGeom prst="line">
            <a:avLst/>
          </a:prstGeom>
          <a:noFill/>
          <a:ln w="9525">
            <a:solidFill>
              <a:srgbClr val="9035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23">
            <a:extLst>
              <a:ext uri="{FF2B5EF4-FFF2-40B4-BE49-F238E27FC236}">
                <a16:creationId xmlns:a16="http://schemas.microsoft.com/office/drawing/2014/main" id="{3253A4B7-6E0D-47A6-BC4A-571CEE10F754}"/>
              </a:ext>
            </a:extLst>
          </p:cNvPr>
          <p:cNvSpPr>
            <a:spLocks noChangeShapeType="1"/>
          </p:cNvSpPr>
          <p:nvPr/>
        </p:nvSpPr>
        <p:spPr bwMode="auto">
          <a:xfrm flipV="1">
            <a:off x="6419851" y="1381125"/>
            <a:ext cx="0" cy="4187826"/>
          </a:xfrm>
          <a:prstGeom prst="line">
            <a:avLst/>
          </a:prstGeom>
          <a:noFill/>
          <a:ln w="9525">
            <a:solidFill>
              <a:srgbClr val="5575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4">
            <a:extLst>
              <a:ext uri="{FF2B5EF4-FFF2-40B4-BE49-F238E27FC236}">
                <a16:creationId xmlns:a16="http://schemas.microsoft.com/office/drawing/2014/main" id="{D5B19552-AC39-49C5-AB59-892D7CC766B9}"/>
              </a:ext>
            </a:extLst>
          </p:cNvPr>
          <p:cNvSpPr>
            <a:spLocks noChangeShapeType="1"/>
          </p:cNvSpPr>
          <p:nvPr/>
        </p:nvSpPr>
        <p:spPr bwMode="auto">
          <a:xfrm>
            <a:off x="6380163" y="1381125"/>
            <a:ext cx="80963" cy="0"/>
          </a:xfrm>
          <a:prstGeom prst="line">
            <a:avLst/>
          </a:prstGeom>
          <a:noFill/>
          <a:ln w="9525">
            <a:solidFill>
              <a:srgbClr val="5575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5">
            <a:extLst>
              <a:ext uri="{FF2B5EF4-FFF2-40B4-BE49-F238E27FC236}">
                <a16:creationId xmlns:a16="http://schemas.microsoft.com/office/drawing/2014/main" id="{D7AF8F72-BF7A-4AC9-BEFB-E232AC8A71C3}"/>
              </a:ext>
            </a:extLst>
          </p:cNvPr>
          <p:cNvSpPr>
            <a:spLocks noChangeShapeType="1"/>
          </p:cNvSpPr>
          <p:nvPr/>
        </p:nvSpPr>
        <p:spPr bwMode="auto">
          <a:xfrm>
            <a:off x="6380163" y="5568950"/>
            <a:ext cx="80963" cy="0"/>
          </a:xfrm>
          <a:prstGeom prst="line">
            <a:avLst/>
          </a:prstGeom>
          <a:noFill/>
          <a:ln w="9525">
            <a:solidFill>
              <a:srgbClr val="5575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27">
            <a:extLst>
              <a:ext uri="{FF2B5EF4-FFF2-40B4-BE49-F238E27FC236}">
                <a16:creationId xmlns:a16="http://schemas.microsoft.com/office/drawing/2014/main" id="{6802591F-B9ED-4931-A8ED-D8E9077EF9FF}"/>
              </a:ext>
            </a:extLst>
          </p:cNvPr>
          <p:cNvSpPr>
            <a:spLocks noChangeShapeType="1"/>
          </p:cNvSpPr>
          <p:nvPr/>
        </p:nvSpPr>
        <p:spPr bwMode="auto">
          <a:xfrm>
            <a:off x="4198938" y="1381125"/>
            <a:ext cx="87313" cy="0"/>
          </a:xfrm>
          <a:prstGeom prst="line">
            <a:avLst/>
          </a:prstGeom>
          <a:noFill/>
          <a:ln w="9525">
            <a:solidFill>
              <a:srgbClr val="E37E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29">
            <a:extLst>
              <a:ext uri="{FF2B5EF4-FFF2-40B4-BE49-F238E27FC236}">
                <a16:creationId xmlns:a16="http://schemas.microsoft.com/office/drawing/2014/main" id="{CECD19C3-D521-4B6B-8608-26D3FEE62C55}"/>
              </a:ext>
            </a:extLst>
          </p:cNvPr>
          <p:cNvSpPr>
            <a:spLocks noChangeShapeType="1"/>
          </p:cNvSpPr>
          <p:nvPr/>
        </p:nvSpPr>
        <p:spPr bwMode="auto">
          <a:xfrm flipV="1">
            <a:off x="7710488" y="4438650"/>
            <a:ext cx="0" cy="41275"/>
          </a:xfrm>
          <a:prstGeom prst="line">
            <a:avLst/>
          </a:prstGeom>
          <a:noFill/>
          <a:ln w="9525">
            <a:solidFill>
              <a:srgbClr val="C1053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30">
            <a:extLst>
              <a:ext uri="{FF2B5EF4-FFF2-40B4-BE49-F238E27FC236}">
                <a16:creationId xmlns:a16="http://schemas.microsoft.com/office/drawing/2014/main" id="{55013020-D187-4890-BC75-07522891D23F}"/>
              </a:ext>
            </a:extLst>
          </p:cNvPr>
          <p:cNvSpPr>
            <a:spLocks noChangeShapeType="1"/>
          </p:cNvSpPr>
          <p:nvPr/>
        </p:nvSpPr>
        <p:spPr bwMode="auto">
          <a:xfrm>
            <a:off x="7664451" y="4438650"/>
            <a:ext cx="87313" cy="0"/>
          </a:xfrm>
          <a:prstGeom prst="line">
            <a:avLst/>
          </a:prstGeom>
          <a:noFill/>
          <a:ln w="9525">
            <a:solidFill>
              <a:srgbClr val="C1053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31">
            <a:extLst>
              <a:ext uri="{FF2B5EF4-FFF2-40B4-BE49-F238E27FC236}">
                <a16:creationId xmlns:a16="http://schemas.microsoft.com/office/drawing/2014/main" id="{ECCA50D6-8B50-4F3B-8A9B-EDE8933C18B2}"/>
              </a:ext>
            </a:extLst>
          </p:cNvPr>
          <p:cNvSpPr>
            <a:spLocks noChangeShapeType="1"/>
          </p:cNvSpPr>
          <p:nvPr/>
        </p:nvSpPr>
        <p:spPr bwMode="auto">
          <a:xfrm>
            <a:off x="7664451" y="4479925"/>
            <a:ext cx="87313" cy="0"/>
          </a:xfrm>
          <a:prstGeom prst="line">
            <a:avLst/>
          </a:prstGeom>
          <a:noFill/>
          <a:ln w="9525">
            <a:solidFill>
              <a:srgbClr val="C1053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32">
            <a:extLst>
              <a:ext uri="{FF2B5EF4-FFF2-40B4-BE49-F238E27FC236}">
                <a16:creationId xmlns:a16="http://schemas.microsoft.com/office/drawing/2014/main" id="{4BDA6BA9-E36A-4533-8B33-0BC3E5FA1098}"/>
              </a:ext>
            </a:extLst>
          </p:cNvPr>
          <p:cNvSpPr>
            <a:spLocks noChangeShapeType="1"/>
          </p:cNvSpPr>
          <p:nvPr/>
        </p:nvSpPr>
        <p:spPr bwMode="auto">
          <a:xfrm flipV="1">
            <a:off x="9515476" y="4027488"/>
            <a:ext cx="0" cy="608013"/>
          </a:xfrm>
          <a:prstGeom prst="line">
            <a:avLst/>
          </a:prstGeom>
          <a:noFill/>
          <a:ln w="9525">
            <a:solidFill>
              <a:srgbClr val="938DD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33">
            <a:extLst>
              <a:ext uri="{FF2B5EF4-FFF2-40B4-BE49-F238E27FC236}">
                <a16:creationId xmlns:a16="http://schemas.microsoft.com/office/drawing/2014/main" id="{4DE78871-01BB-4D3D-94C5-E5A54B924224}"/>
              </a:ext>
            </a:extLst>
          </p:cNvPr>
          <p:cNvSpPr>
            <a:spLocks noChangeShapeType="1"/>
          </p:cNvSpPr>
          <p:nvPr/>
        </p:nvSpPr>
        <p:spPr bwMode="auto">
          <a:xfrm>
            <a:off x="9474201" y="4027488"/>
            <a:ext cx="87313" cy="0"/>
          </a:xfrm>
          <a:prstGeom prst="line">
            <a:avLst/>
          </a:prstGeom>
          <a:noFill/>
          <a:ln w="9525">
            <a:solidFill>
              <a:srgbClr val="938DD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34">
            <a:extLst>
              <a:ext uri="{FF2B5EF4-FFF2-40B4-BE49-F238E27FC236}">
                <a16:creationId xmlns:a16="http://schemas.microsoft.com/office/drawing/2014/main" id="{E9A077E2-4CEF-4B87-9742-46650DB26EEA}"/>
              </a:ext>
            </a:extLst>
          </p:cNvPr>
          <p:cNvSpPr>
            <a:spLocks noChangeShapeType="1"/>
          </p:cNvSpPr>
          <p:nvPr/>
        </p:nvSpPr>
        <p:spPr bwMode="auto">
          <a:xfrm>
            <a:off x="9474201" y="4635500"/>
            <a:ext cx="87313" cy="0"/>
          </a:xfrm>
          <a:prstGeom prst="line">
            <a:avLst/>
          </a:prstGeom>
          <a:noFill/>
          <a:ln w="9525">
            <a:solidFill>
              <a:srgbClr val="938DD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35">
            <a:extLst>
              <a:ext uri="{FF2B5EF4-FFF2-40B4-BE49-F238E27FC236}">
                <a16:creationId xmlns:a16="http://schemas.microsoft.com/office/drawing/2014/main" id="{ED572E01-7B5B-4F1B-ABC3-6B9E7763E2E7}"/>
              </a:ext>
            </a:extLst>
          </p:cNvPr>
          <p:cNvSpPr>
            <a:spLocks noChangeShapeType="1"/>
          </p:cNvSpPr>
          <p:nvPr/>
        </p:nvSpPr>
        <p:spPr bwMode="auto">
          <a:xfrm flipV="1">
            <a:off x="2754313" y="1381125"/>
            <a:ext cx="0" cy="593725"/>
          </a:xfrm>
          <a:prstGeom prst="line">
            <a:avLst/>
          </a:prstGeom>
          <a:noFill/>
          <a:ln w="9525">
            <a:solidFill>
              <a:srgbClr val="CAC27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36">
            <a:extLst>
              <a:ext uri="{FF2B5EF4-FFF2-40B4-BE49-F238E27FC236}">
                <a16:creationId xmlns:a16="http://schemas.microsoft.com/office/drawing/2014/main" id="{B6A199BE-B722-4B5D-BF78-D08D63E69CD8}"/>
              </a:ext>
            </a:extLst>
          </p:cNvPr>
          <p:cNvSpPr>
            <a:spLocks noChangeShapeType="1"/>
          </p:cNvSpPr>
          <p:nvPr/>
        </p:nvSpPr>
        <p:spPr bwMode="auto">
          <a:xfrm>
            <a:off x="2713038" y="1381125"/>
            <a:ext cx="82550" cy="0"/>
          </a:xfrm>
          <a:prstGeom prst="line">
            <a:avLst/>
          </a:prstGeom>
          <a:noFill/>
          <a:ln w="9525">
            <a:solidFill>
              <a:srgbClr val="CAC27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37">
            <a:extLst>
              <a:ext uri="{FF2B5EF4-FFF2-40B4-BE49-F238E27FC236}">
                <a16:creationId xmlns:a16="http://schemas.microsoft.com/office/drawing/2014/main" id="{8B56E2DD-C1FB-445C-A4FB-F2A2721121F1}"/>
              </a:ext>
            </a:extLst>
          </p:cNvPr>
          <p:cNvSpPr>
            <a:spLocks noChangeShapeType="1"/>
          </p:cNvSpPr>
          <p:nvPr/>
        </p:nvSpPr>
        <p:spPr bwMode="auto">
          <a:xfrm>
            <a:off x="2713038" y="1974850"/>
            <a:ext cx="82550" cy="0"/>
          </a:xfrm>
          <a:prstGeom prst="line">
            <a:avLst/>
          </a:prstGeom>
          <a:noFill/>
          <a:ln w="9525">
            <a:solidFill>
              <a:srgbClr val="CAC27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41">
            <a:extLst>
              <a:ext uri="{FF2B5EF4-FFF2-40B4-BE49-F238E27FC236}">
                <a16:creationId xmlns:a16="http://schemas.microsoft.com/office/drawing/2014/main" id="{6915904D-292B-470A-81C6-8FA80F40F532}"/>
              </a:ext>
            </a:extLst>
          </p:cNvPr>
          <p:cNvSpPr>
            <a:spLocks noChangeShapeType="1"/>
          </p:cNvSpPr>
          <p:nvPr/>
        </p:nvSpPr>
        <p:spPr bwMode="auto">
          <a:xfrm flipV="1">
            <a:off x="4500563" y="4430713"/>
            <a:ext cx="0" cy="1138238"/>
          </a:xfrm>
          <a:prstGeom prst="line">
            <a:avLst/>
          </a:prstGeom>
          <a:noFill/>
          <a:ln w="9525">
            <a:solidFill>
              <a:srgbClr val="2D6D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Line 42">
            <a:extLst>
              <a:ext uri="{FF2B5EF4-FFF2-40B4-BE49-F238E27FC236}">
                <a16:creationId xmlns:a16="http://schemas.microsoft.com/office/drawing/2014/main" id="{64BC41A7-D84D-4D32-B643-F542D24A26C1}"/>
              </a:ext>
            </a:extLst>
          </p:cNvPr>
          <p:cNvSpPr>
            <a:spLocks noChangeShapeType="1"/>
          </p:cNvSpPr>
          <p:nvPr/>
        </p:nvSpPr>
        <p:spPr bwMode="auto">
          <a:xfrm>
            <a:off x="4454526" y="4430713"/>
            <a:ext cx="87313" cy="0"/>
          </a:xfrm>
          <a:prstGeom prst="line">
            <a:avLst/>
          </a:prstGeom>
          <a:noFill/>
          <a:ln w="9525">
            <a:solidFill>
              <a:srgbClr val="2D6D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43">
            <a:extLst>
              <a:ext uri="{FF2B5EF4-FFF2-40B4-BE49-F238E27FC236}">
                <a16:creationId xmlns:a16="http://schemas.microsoft.com/office/drawing/2014/main" id="{154C0C38-34F9-4C43-9E21-05FE96EF76DB}"/>
              </a:ext>
            </a:extLst>
          </p:cNvPr>
          <p:cNvSpPr>
            <a:spLocks noChangeShapeType="1"/>
          </p:cNvSpPr>
          <p:nvPr/>
        </p:nvSpPr>
        <p:spPr bwMode="auto">
          <a:xfrm>
            <a:off x="4454526" y="5568950"/>
            <a:ext cx="87313" cy="0"/>
          </a:xfrm>
          <a:prstGeom prst="line">
            <a:avLst/>
          </a:prstGeom>
          <a:noFill/>
          <a:ln w="9525">
            <a:solidFill>
              <a:srgbClr val="2D6D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Line 45">
            <a:extLst>
              <a:ext uri="{FF2B5EF4-FFF2-40B4-BE49-F238E27FC236}">
                <a16:creationId xmlns:a16="http://schemas.microsoft.com/office/drawing/2014/main" id="{01A1E38B-375B-4EA8-ABE7-92AEC61B6F70}"/>
              </a:ext>
            </a:extLst>
          </p:cNvPr>
          <p:cNvSpPr>
            <a:spLocks noChangeShapeType="1"/>
          </p:cNvSpPr>
          <p:nvPr/>
        </p:nvSpPr>
        <p:spPr bwMode="auto">
          <a:xfrm>
            <a:off x="5799138" y="1381125"/>
            <a:ext cx="87313" cy="0"/>
          </a:xfrm>
          <a:prstGeom prst="line">
            <a:avLst/>
          </a:prstGeom>
          <a:noFill/>
          <a:ln w="9525">
            <a:solidFill>
              <a:srgbClr val="1A47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47">
            <a:extLst>
              <a:ext uri="{FF2B5EF4-FFF2-40B4-BE49-F238E27FC236}">
                <a16:creationId xmlns:a16="http://schemas.microsoft.com/office/drawing/2014/main" id="{C8E3C174-EBD6-4F50-BF9D-9EF885D079DA}"/>
              </a:ext>
            </a:extLst>
          </p:cNvPr>
          <p:cNvSpPr>
            <a:spLocks noChangeShapeType="1"/>
          </p:cNvSpPr>
          <p:nvPr/>
        </p:nvSpPr>
        <p:spPr bwMode="auto">
          <a:xfrm flipV="1">
            <a:off x="5775326" y="4457700"/>
            <a:ext cx="0" cy="128588"/>
          </a:xfrm>
          <a:prstGeom prst="line">
            <a:avLst/>
          </a:prstGeom>
          <a:noFill/>
          <a:ln w="9525">
            <a:solidFill>
              <a:srgbClr val="FFD2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48">
            <a:extLst>
              <a:ext uri="{FF2B5EF4-FFF2-40B4-BE49-F238E27FC236}">
                <a16:creationId xmlns:a16="http://schemas.microsoft.com/office/drawing/2014/main" id="{BFB3E0E3-B451-4429-BC21-8A20B627EA24}"/>
              </a:ext>
            </a:extLst>
          </p:cNvPr>
          <p:cNvSpPr>
            <a:spLocks noChangeShapeType="1"/>
          </p:cNvSpPr>
          <p:nvPr/>
        </p:nvSpPr>
        <p:spPr bwMode="auto">
          <a:xfrm>
            <a:off x="5730876" y="4457700"/>
            <a:ext cx="85725" cy="0"/>
          </a:xfrm>
          <a:prstGeom prst="line">
            <a:avLst/>
          </a:prstGeom>
          <a:noFill/>
          <a:ln w="9525">
            <a:solidFill>
              <a:srgbClr val="FFD2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49">
            <a:extLst>
              <a:ext uri="{FF2B5EF4-FFF2-40B4-BE49-F238E27FC236}">
                <a16:creationId xmlns:a16="http://schemas.microsoft.com/office/drawing/2014/main" id="{B277963A-6F4C-4E73-AAE8-462FE22AFE82}"/>
              </a:ext>
            </a:extLst>
          </p:cNvPr>
          <p:cNvSpPr>
            <a:spLocks noChangeShapeType="1"/>
          </p:cNvSpPr>
          <p:nvPr/>
        </p:nvSpPr>
        <p:spPr bwMode="auto">
          <a:xfrm>
            <a:off x="5730876" y="4586288"/>
            <a:ext cx="85725" cy="0"/>
          </a:xfrm>
          <a:prstGeom prst="line">
            <a:avLst/>
          </a:prstGeom>
          <a:noFill/>
          <a:ln w="9525">
            <a:solidFill>
              <a:srgbClr val="FFD2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50">
            <a:extLst>
              <a:ext uri="{FF2B5EF4-FFF2-40B4-BE49-F238E27FC236}">
                <a16:creationId xmlns:a16="http://schemas.microsoft.com/office/drawing/2014/main" id="{6B8CCC70-3838-46FF-84E9-BDB11D22EE75}"/>
              </a:ext>
            </a:extLst>
          </p:cNvPr>
          <p:cNvSpPr>
            <a:spLocks noChangeShapeType="1"/>
          </p:cNvSpPr>
          <p:nvPr/>
        </p:nvSpPr>
        <p:spPr bwMode="auto">
          <a:xfrm flipV="1">
            <a:off x="7650163" y="1381125"/>
            <a:ext cx="0" cy="2779713"/>
          </a:xfrm>
          <a:prstGeom prst="line">
            <a:avLst/>
          </a:prstGeom>
          <a:noFill/>
          <a:ln w="9525">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51">
            <a:extLst>
              <a:ext uri="{FF2B5EF4-FFF2-40B4-BE49-F238E27FC236}">
                <a16:creationId xmlns:a16="http://schemas.microsoft.com/office/drawing/2014/main" id="{330AF917-9EED-4F3E-92BC-8D6F2FAE0769}"/>
              </a:ext>
            </a:extLst>
          </p:cNvPr>
          <p:cNvSpPr>
            <a:spLocks noChangeShapeType="1"/>
          </p:cNvSpPr>
          <p:nvPr/>
        </p:nvSpPr>
        <p:spPr bwMode="auto">
          <a:xfrm>
            <a:off x="7608888" y="1381125"/>
            <a:ext cx="87313" cy="0"/>
          </a:xfrm>
          <a:prstGeom prst="line">
            <a:avLst/>
          </a:prstGeom>
          <a:noFill/>
          <a:ln w="9525">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52">
            <a:extLst>
              <a:ext uri="{FF2B5EF4-FFF2-40B4-BE49-F238E27FC236}">
                <a16:creationId xmlns:a16="http://schemas.microsoft.com/office/drawing/2014/main" id="{F44F1E90-19C8-4DFE-BC03-16BB0DC5E332}"/>
              </a:ext>
            </a:extLst>
          </p:cNvPr>
          <p:cNvSpPr>
            <a:spLocks noChangeShapeType="1"/>
          </p:cNvSpPr>
          <p:nvPr/>
        </p:nvSpPr>
        <p:spPr bwMode="auto">
          <a:xfrm>
            <a:off x="7608888" y="4160838"/>
            <a:ext cx="87313" cy="0"/>
          </a:xfrm>
          <a:prstGeom prst="line">
            <a:avLst/>
          </a:prstGeom>
          <a:noFill/>
          <a:ln w="9525">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53">
            <a:extLst>
              <a:ext uri="{FF2B5EF4-FFF2-40B4-BE49-F238E27FC236}">
                <a16:creationId xmlns:a16="http://schemas.microsoft.com/office/drawing/2014/main" id="{0E500162-5786-4E63-8F51-E29AEAAB984A}"/>
              </a:ext>
            </a:extLst>
          </p:cNvPr>
          <p:cNvSpPr>
            <a:spLocks noChangeShapeType="1"/>
          </p:cNvSpPr>
          <p:nvPr/>
        </p:nvSpPr>
        <p:spPr bwMode="auto">
          <a:xfrm flipV="1">
            <a:off x="6380163" y="4525963"/>
            <a:ext cx="0" cy="123825"/>
          </a:xfrm>
          <a:prstGeom prst="line">
            <a:avLst/>
          </a:prstGeom>
          <a:noFill/>
          <a:ln w="9525">
            <a:solidFill>
              <a:srgbClr val="9C88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54">
            <a:extLst>
              <a:ext uri="{FF2B5EF4-FFF2-40B4-BE49-F238E27FC236}">
                <a16:creationId xmlns:a16="http://schemas.microsoft.com/office/drawing/2014/main" id="{17DEEE30-8320-4337-8D6B-C987FD9B0D16}"/>
              </a:ext>
            </a:extLst>
          </p:cNvPr>
          <p:cNvSpPr>
            <a:spLocks noChangeShapeType="1"/>
          </p:cNvSpPr>
          <p:nvPr/>
        </p:nvSpPr>
        <p:spPr bwMode="auto">
          <a:xfrm>
            <a:off x="6338888" y="4525963"/>
            <a:ext cx="80963" cy="0"/>
          </a:xfrm>
          <a:prstGeom prst="line">
            <a:avLst/>
          </a:prstGeom>
          <a:noFill/>
          <a:ln w="9525">
            <a:solidFill>
              <a:srgbClr val="9C88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55">
            <a:extLst>
              <a:ext uri="{FF2B5EF4-FFF2-40B4-BE49-F238E27FC236}">
                <a16:creationId xmlns:a16="http://schemas.microsoft.com/office/drawing/2014/main" id="{4276706F-1848-4D4B-8B2D-75A7C50B6575}"/>
              </a:ext>
            </a:extLst>
          </p:cNvPr>
          <p:cNvSpPr>
            <a:spLocks noChangeShapeType="1"/>
          </p:cNvSpPr>
          <p:nvPr/>
        </p:nvSpPr>
        <p:spPr bwMode="auto">
          <a:xfrm>
            <a:off x="6338888" y="4649788"/>
            <a:ext cx="80963" cy="0"/>
          </a:xfrm>
          <a:prstGeom prst="line">
            <a:avLst/>
          </a:prstGeom>
          <a:noFill/>
          <a:ln w="9525">
            <a:solidFill>
              <a:srgbClr val="9C88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Freeform 58">
            <a:extLst>
              <a:ext uri="{FF2B5EF4-FFF2-40B4-BE49-F238E27FC236}">
                <a16:creationId xmlns:a16="http://schemas.microsoft.com/office/drawing/2014/main" id="{CBCFAE76-7270-47BC-8861-16CE2A1ADF7D}"/>
              </a:ext>
            </a:extLst>
          </p:cNvPr>
          <p:cNvSpPr>
            <a:spLocks/>
          </p:cNvSpPr>
          <p:nvPr/>
        </p:nvSpPr>
        <p:spPr bwMode="auto">
          <a:xfrm>
            <a:off x="2420717" y="1277309"/>
            <a:ext cx="204788" cy="204788"/>
          </a:xfrm>
          <a:custGeom>
            <a:avLst/>
            <a:gdLst>
              <a:gd name="T0" fmla="*/ 66 w 129"/>
              <a:gd name="T1" fmla="*/ 0 h 129"/>
              <a:gd name="T2" fmla="*/ 0 w 129"/>
              <a:gd name="T3" fmla="*/ 66 h 129"/>
              <a:gd name="T4" fmla="*/ 66 w 129"/>
              <a:gd name="T5" fmla="*/ 129 h 129"/>
              <a:gd name="T6" fmla="*/ 129 w 129"/>
              <a:gd name="T7" fmla="*/ 66 h 129"/>
              <a:gd name="T8" fmla="*/ 66 w 129"/>
              <a:gd name="T9" fmla="*/ 0 h 129"/>
            </a:gdLst>
            <a:ahLst/>
            <a:cxnLst>
              <a:cxn ang="0">
                <a:pos x="T0" y="T1"/>
              </a:cxn>
              <a:cxn ang="0">
                <a:pos x="T2" y="T3"/>
              </a:cxn>
              <a:cxn ang="0">
                <a:pos x="T4" y="T5"/>
              </a:cxn>
              <a:cxn ang="0">
                <a:pos x="T6" y="T7"/>
              </a:cxn>
              <a:cxn ang="0">
                <a:pos x="T8" y="T9"/>
              </a:cxn>
            </a:cxnLst>
            <a:rect l="0" t="0" r="r" b="b"/>
            <a:pathLst>
              <a:path w="129" h="129">
                <a:moveTo>
                  <a:pt x="66" y="0"/>
                </a:moveTo>
                <a:lnTo>
                  <a:pt x="0" y="66"/>
                </a:lnTo>
                <a:lnTo>
                  <a:pt x="66" y="129"/>
                </a:lnTo>
                <a:lnTo>
                  <a:pt x="129" y="66"/>
                </a:lnTo>
                <a:lnTo>
                  <a:pt x="66" y="0"/>
                </a:lnTo>
                <a:close/>
              </a:path>
            </a:pathLst>
          </a:custGeom>
          <a:solidFill>
            <a:srgbClr val="90353B"/>
          </a:solidFill>
          <a:ln w="31750">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60">
            <a:extLst>
              <a:ext uri="{FF2B5EF4-FFF2-40B4-BE49-F238E27FC236}">
                <a16:creationId xmlns:a16="http://schemas.microsoft.com/office/drawing/2014/main" id="{37C123C1-AD7B-4881-A17A-74588EB5978B}"/>
              </a:ext>
            </a:extLst>
          </p:cNvPr>
          <p:cNvSpPr>
            <a:spLocks/>
          </p:cNvSpPr>
          <p:nvPr/>
        </p:nvSpPr>
        <p:spPr bwMode="auto">
          <a:xfrm>
            <a:off x="6319838" y="5464175"/>
            <a:ext cx="201613" cy="204788"/>
          </a:xfrm>
          <a:custGeom>
            <a:avLst/>
            <a:gdLst>
              <a:gd name="T0" fmla="*/ 63 w 127"/>
              <a:gd name="T1" fmla="*/ 0 h 129"/>
              <a:gd name="T2" fmla="*/ 0 w 127"/>
              <a:gd name="T3" fmla="*/ 66 h 129"/>
              <a:gd name="T4" fmla="*/ 63 w 127"/>
              <a:gd name="T5" fmla="*/ 129 h 129"/>
              <a:gd name="T6" fmla="*/ 127 w 127"/>
              <a:gd name="T7" fmla="*/ 66 h 129"/>
              <a:gd name="T8" fmla="*/ 63 w 127"/>
              <a:gd name="T9" fmla="*/ 0 h 129"/>
            </a:gdLst>
            <a:ahLst/>
            <a:cxnLst>
              <a:cxn ang="0">
                <a:pos x="T0" y="T1"/>
              </a:cxn>
              <a:cxn ang="0">
                <a:pos x="T2" y="T3"/>
              </a:cxn>
              <a:cxn ang="0">
                <a:pos x="T4" y="T5"/>
              </a:cxn>
              <a:cxn ang="0">
                <a:pos x="T6" y="T7"/>
              </a:cxn>
              <a:cxn ang="0">
                <a:pos x="T8" y="T9"/>
              </a:cxn>
            </a:cxnLst>
            <a:rect l="0" t="0" r="r" b="b"/>
            <a:pathLst>
              <a:path w="127" h="129">
                <a:moveTo>
                  <a:pt x="63" y="0"/>
                </a:moveTo>
                <a:lnTo>
                  <a:pt x="0" y="66"/>
                </a:lnTo>
                <a:lnTo>
                  <a:pt x="63" y="129"/>
                </a:lnTo>
                <a:lnTo>
                  <a:pt x="127" y="66"/>
                </a:lnTo>
                <a:lnTo>
                  <a:pt x="63" y="0"/>
                </a:lnTo>
                <a:close/>
              </a:path>
            </a:pathLst>
          </a:custGeom>
          <a:solidFill>
            <a:srgbClr val="55752F"/>
          </a:solidFill>
          <a:ln w="31750">
            <a:solidFill>
              <a:srgbClr val="55752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62">
            <a:extLst>
              <a:ext uri="{FF2B5EF4-FFF2-40B4-BE49-F238E27FC236}">
                <a16:creationId xmlns:a16="http://schemas.microsoft.com/office/drawing/2014/main" id="{E86C989B-910C-4D5D-AE97-E05D6ACF588A}"/>
              </a:ext>
            </a:extLst>
          </p:cNvPr>
          <p:cNvSpPr>
            <a:spLocks/>
          </p:cNvSpPr>
          <p:nvPr/>
        </p:nvSpPr>
        <p:spPr bwMode="auto">
          <a:xfrm>
            <a:off x="4138613" y="1276350"/>
            <a:ext cx="206375" cy="204788"/>
          </a:xfrm>
          <a:custGeom>
            <a:avLst/>
            <a:gdLst>
              <a:gd name="T0" fmla="*/ 64 w 130"/>
              <a:gd name="T1" fmla="*/ 0 h 129"/>
              <a:gd name="T2" fmla="*/ 0 w 130"/>
              <a:gd name="T3" fmla="*/ 66 h 129"/>
              <a:gd name="T4" fmla="*/ 64 w 130"/>
              <a:gd name="T5" fmla="*/ 129 h 129"/>
              <a:gd name="T6" fmla="*/ 130 w 130"/>
              <a:gd name="T7" fmla="*/ 66 h 129"/>
              <a:gd name="T8" fmla="*/ 64 w 130"/>
              <a:gd name="T9" fmla="*/ 0 h 129"/>
            </a:gdLst>
            <a:ahLst/>
            <a:cxnLst>
              <a:cxn ang="0">
                <a:pos x="T0" y="T1"/>
              </a:cxn>
              <a:cxn ang="0">
                <a:pos x="T2" y="T3"/>
              </a:cxn>
              <a:cxn ang="0">
                <a:pos x="T4" y="T5"/>
              </a:cxn>
              <a:cxn ang="0">
                <a:pos x="T6" y="T7"/>
              </a:cxn>
              <a:cxn ang="0">
                <a:pos x="T8" y="T9"/>
              </a:cxn>
            </a:cxnLst>
            <a:rect l="0" t="0" r="r" b="b"/>
            <a:pathLst>
              <a:path w="130" h="129">
                <a:moveTo>
                  <a:pt x="64" y="0"/>
                </a:moveTo>
                <a:lnTo>
                  <a:pt x="0" y="66"/>
                </a:lnTo>
                <a:lnTo>
                  <a:pt x="64" y="129"/>
                </a:lnTo>
                <a:lnTo>
                  <a:pt x="130" y="66"/>
                </a:lnTo>
                <a:lnTo>
                  <a:pt x="64" y="0"/>
                </a:lnTo>
                <a:close/>
              </a:path>
            </a:pathLst>
          </a:cu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64">
            <a:extLst>
              <a:ext uri="{FF2B5EF4-FFF2-40B4-BE49-F238E27FC236}">
                <a16:creationId xmlns:a16="http://schemas.microsoft.com/office/drawing/2014/main" id="{28D32A5A-1FB9-4EB3-BB8E-76559C4E6CA2}"/>
              </a:ext>
            </a:extLst>
          </p:cNvPr>
          <p:cNvSpPr>
            <a:spLocks/>
          </p:cNvSpPr>
          <p:nvPr/>
        </p:nvSpPr>
        <p:spPr bwMode="auto">
          <a:xfrm>
            <a:off x="7604126" y="4362450"/>
            <a:ext cx="206375" cy="200025"/>
          </a:xfrm>
          <a:custGeom>
            <a:avLst/>
            <a:gdLst>
              <a:gd name="T0" fmla="*/ 67 w 130"/>
              <a:gd name="T1" fmla="*/ 0 h 126"/>
              <a:gd name="T2" fmla="*/ 0 w 130"/>
              <a:gd name="T3" fmla="*/ 63 h 126"/>
              <a:gd name="T4" fmla="*/ 67 w 130"/>
              <a:gd name="T5" fmla="*/ 126 h 126"/>
              <a:gd name="T6" fmla="*/ 130 w 130"/>
              <a:gd name="T7" fmla="*/ 63 h 126"/>
              <a:gd name="T8" fmla="*/ 67 w 130"/>
              <a:gd name="T9" fmla="*/ 0 h 126"/>
            </a:gdLst>
            <a:ahLst/>
            <a:cxnLst>
              <a:cxn ang="0">
                <a:pos x="T0" y="T1"/>
              </a:cxn>
              <a:cxn ang="0">
                <a:pos x="T2" y="T3"/>
              </a:cxn>
              <a:cxn ang="0">
                <a:pos x="T4" y="T5"/>
              </a:cxn>
              <a:cxn ang="0">
                <a:pos x="T6" y="T7"/>
              </a:cxn>
              <a:cxn ang="0">
                <a:pos x="T8" y="T9"/>
              </a:cxn>
            </a:cxnLst>
            <a:rect l="0" t="0" r="r" b="b"/>
            <a:pathLst>
              <a:path w="130" h="126">
                <a:moveTo>
                  <a:pt x="67" y="0"/>
                </a:moveTo>
                <a:lnTo>
                  <a:pt x="0" y="63"/>
                </a:lnTo>
                <a:lnTo>
                  <a:pt x="67" y="126"/>
                </a:lnTo>
                <a:lnTo>
                  <a:pt x="130" y="63"/>
                </a:lnTo>
                <a:lnTo>
                  <a:pt x="67" y="0"/>
                </a:lnTo>
                <a:close/>
              </a:path>
            </a:pathLst>
          </a:custGeom>
          <a:solidFill>
            <a:srgbClr val="C10534"/>
          </a:solidFill>
          <a:ln w="31750">
            <a:solidFill>
              <a:srgbClr val="C1053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66">
            <a:extLst>
              <a:ext uri="{FF2B5EF4-FFF2-40B4-BE49-F238E27FC236}">
                <a16:creationId xmlns:a16="http://schemas.microsoft.com/office/drawing/2014/main" id="{10C878B0-E8FA-48C1-8F44-E5F60C0F69F7}"/>
              </a:ext>
            </a:extLst>
          </p:cNvPr>
          <p:cNvSpPr>
            <a:spLocks/>
          </p:cNvSpPr>
          <p:nvPr/>
        </p:nvSpPr>
        <p:spPr bwMode="auto">
          <a:xfrm>
            <a:off x="9415463" y="4333875"/>
            <a:ext cx="201613" cy="206375"/>
          </a:xfrm>
          <a:custGeom>
            <a:avLst/>
            <a:gdLst>
              <a:gd name="T0" fmla="*/ 63 w 127"/>
              <a:gd name="T1" fmla="*/ 0 h 130"/>
              <a:gd name="T2" fmla="*/ 0 w 127"/>
              <a:gd name="T3" fmla="*/ 64 h 130"/>
              <a:gd name="T4" fmla="*/ 63 w 127"/>
              <a:gd name="T5" fmla="*/ 130 h 130"/>
              <a:gd name="T6" fmla="*/ 127 w 127"/>
              <a:gd name="T7" fmla="*/ 64 h 130"/>
              <a:gd name="T8" fmla="*/ 63 w 127"/>
              <a:gd name="T9" fmla="*/ 0 h 130"/>
            </a:gdLst>
            <a:ahLst/>
            <a:cxnLst>
              <a:cxn ang="0">
                <a:pos x="T0" y="T1"/>
              </a:cxn>
              <a:cxn ang="0">
                <a:pos x="T2" y="T3"/>
              </a:cxn>
              <a:cxn ang="0">
                <a:pos x="T4" y="T5"/>
              </a:cxn>
              <a:cxn ang="0">
                <a:pos x="T6" y="T7"/>
              </a:cxn>
              <a:cxn ang="0">
                <a:pos x="T8" y="T9"/>
              </a:cxn>
            </a:cxnLst>
            <a:rect l="0" t="0" r="r" b="b"/>
            <a:pathLst>
              <a:path w="127" h="130">
                <a:moveTo>
                  <a:pt x="63" y="0"/>
                </a:moveTo>
                <a:lnTo>
                  <a:pt x="0" y="64"/>
                </a:lnTo>
                <a:lnTo>
                  <a:pt x="63" y="130"/>
                </a:lnTo>
                <a:lnTo>
                  <a:pt x="127" y="64"/>
                </a:lnTo>
                <a:lnTo>
                  <a:pt x="63" y="0"/>
                </a:lnTo>
                <a:close/>
              </a:path>
            </a:pathLst>
          </a:custGeom>
          <a:solidFill>
            <a:srgbClr val="938DD2"/>
          </a:solidFill>
          <a:ln w="31750">
            <a:solidFill>
              <a:srgbClr val="938DD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68">
            <a:extLst>
              <a:ext uri="{FF2B5EF4-FFF2-40B4-BE49-F238E27FC236}">
                <a16:creationId xmlns:a16="http://schemas.microsoft.com/office/drawing/2014/main" id="{2C06D13D-2BAE-42B2-8AB4-C685ED0D629B}"/>
              </a:ext>
            </a:extLst>
          </p:cNvPr>
          <p:cNvSpPr>
            <a:spLocks/>
          </p:cNvSpPr>
          <p:nvPr/>
        </p:nvSpPr>
        <p:spPr bwMode="auto">
          <a:xfrm>
            <a:off x="2652713" y="1276350"/>
            <a:ext cx="201613" cy="204788"/>
          </a:xfrm>
          <a:custGeom>
            <a:avLst/>
            <a:gdLst>
              <a:gd name="T0" fmla="*/ 64 w 127"/>
              <a:gd name="T1" fmla="*/ 0 h 129"/>
              <a:gd name="T2" fmla="*/ 0 w 127"/>
              <a:gd name="T3" fmla="*/ 66 h 129"/>
              <a:gd name="T4" fmla="*/ 64 w 127"/>
              <a:gd name="T5" fmla="*/ 129 h 129"/>
              <a:gd name="T6" fmla="*/ 127 w 127"/>
              <a:gd name="T7" fmla="*/ 66 h 129"/>
              <a:gd name="T8" fmla="*/ 64 w 127"/>
              <a:gd name="T9" fmla="*/ 0 h 129"/>
            </a:gdLst>
            <a:ahLst/>
            <a:cxnLst>
              <a:cxn ang="0">
                <a:pos x="T0" y="T1"/>
              </a:cxn>
              <a:cxn ang="0">
                <a:pos x="T2" y="T3"/>
              </a:cxn>
              <a:cxn ang="0">
                <a:pos x="T4" y="T5"/>
              </a:cxn>
              <a:cxn ang="0">
                <a:pos x="T6" y="T7"/>
              </a:cxn>
              <a:cxn ang="0">
                <a:pos x="T8" y="T9"/>
              </a:cxn>
            </a:cxnLst>
            <a:rect l="0" t="0" r="r" b="b"/>
            <a:pathLst>
              <a:path w="127" h="129">
                <a:moveTo>
                  <a:pt x="64" y="0"/>
                </a:moveTo>
                <a:lnTo>
                  <a:pt x="0" y="66"/>
                </a:lnTo>
                <a:lnTo>
                  <a:pt x="64" y="129"/>
                </a:lnTo>
                <a:lnTo>
                  <a:pt x="127" y="66"/>
                </a:lnTo>
                <a:lnTo>
                  <a:pt x="64" y="0"/>
                </a:lnTo>
                <a:close/>
              </a:path>
            </a:pathLst>
          </a:custGeom>
          <a:solidFill>
            <a:srgbClr val="CAC27E"/>
          </a:solidFill>
          <a:ln w="31750">
            <a:solidFill>
              <a:srgbClr val="CAC27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72">
            <a:extLst>
              <a:ext uri="{FF2B5EF4-FFF2-40B4-BE49-F238E27FC236}">
                <a16:creationId xmlns:a16="http://schemas.microsoft.com/office/drawing/2014/main" id="{8F3174FA-CCF1-4FAB-8619-D8A6166A23CC}"/>
              </a:ext>
            </a:extLst>
          </p:cNvPr>
          <p:cNvSpPr>
            <a:spLocks/>
          </p:cNvSpPr>
          <p:nvPr/>
        </p:nvSpPr>
        <p:spPr bwMode="auto">
          <a:xfrm>
            <a:off x="4395788" y="4608513"/>
            <a:ext cx="204788" cy="201613"/>
          </a:xfrm>
          <a:custGeom>
            <a:avLst/>
            <a:gdLst>
              <a:gd name="T0" fmla="*/ 66 w 129"/>
              <a:gd name="T1" fmla="*/ 0 h 127"/>
              <a:gd name="T2" fmla="*/ 0 w 129"/>
              <a:gd name="T3" fmla="*/ 63 h 127"/>
              <a:gd name="T4" fmla="*/ 66 w 129"/>
              <a:gd name="T5" fmla="*/ 127 h 127"/>
              <a:gd name="T6" fmla="*/ 129 w 129"/>
              <a:gd name="T7" fmla="*/ 63 h 127"/>
              <a:gd name="T8" fmla="*/ 66 w 129"/>
              <a:gd name="T9" fmla="*/ 0 h 127"/>
            </a:gdLst>
            <a:ahLst/>
            <a:cxnLst>
              <a:cxn ang="0">
                <a:pos x="T0" y="T1"/>
              </a:cxn>
              <a:cxn ang="0">
                <a:pos x="T2" y="T3"/>
              </a:cxn>
              <a:cxn ang="0">
                <a:pos x="T4" y="T5"/>
              </a:cxn>
              <a:cxn ang="0">
                <a:pos x="T6" y="T7"/>
              </a:cxn>
              <a:cxn ang="0">
                <a:pos x="T8" y="T9"/>
              </a:cxn>
            </a:cxnLst>
            <a:rect l="0" t="0" r="r" b="b"/>
            <a:pathLst>
              <a:path w="129" h="127">
                <a:moveTo>
                  <a:pt x="66" y="0"/>
                </a:moveTo>
                <a:lnTo>
                  <a:pt x="0" y="63"/>
                </a:lnTo>
                <a:lnTo>
                  <a:pt x="66" y="127"/>
                </a:lnTo>
                <a:lnTo>
                  <a:pt x="129" y="63"/>
                </a:lnTo>
                <a:lnTo>
                  <a:pt x="66" y="0"/>
                </a:lnTo>
                <a:close/>
              </a:path>
            </a:pathLst>
          </a:custGeom>
          <a:solidFill>
            <a:srgbClr val="2D6D66"/>
          </a:solidFill>
          <a:ln w="31750">
            <a:solidFill>
              <a:srgbClr val="2D6D6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76">
            <a:extLst>
              <a:ext uri="{FF2B5EF4-FFF2-40B4-BE49-F238E27FC236}">
                <a16:creationId xmlns:a16="http://schemas.microsoft.com/office/drawing/2014/main" id="{23D96CDE-C521-44A6-A330-33C806AF8EA7}"/>
              </a:ext>
            </a:extLst>
          </p:cNvPr>
          <p:cNvSpPr>
            <a:spLocks/>
          </p:cNvSpPr>
          <p:nvPr/>
        </p:nvSpPr>
        <p:spPr bwMode="auto">
          <a:xfrm>
            <a:off x="5675313" y="4416425"/>
            <a:ext cx="201613" cy="206375"/>
          </a:xfrm>
          <a:custGeom>
            <a:avLst/>
            <a:gdLst>
              <a:gd name="T0" fmla="*/ 63 w 127"/>
              <a:gd name="T1" fmla="*/ 0 h 130"/>
              <a:gd name="T2" fmla="*/ 0 w 127"/>
              <a:gd name="T3" fmla="*/ 66 h 130"/>
              <a:gd name="T4" fmla="*/ 63 w 127"/>
              <a:gd name="T5" fmla="*/ 130 h 130"/>
              <a:gd name="T6" fmla="*/ 127 w 127"/>
              <a:gd name="T7" fmla="*/ 66 h 130"/>
              <a:gd name="T8" fmla="*/ 63 w 127"/>
              <a:gd name="T9" fmla="*/ 0 h 130"/>
            </a:gdLst>
            <a:ahLst/>
            <a:cxnLst>
              <a:cxn ang="0">
                <a:pos x="T0" y="T1"/>
              </a:cxn>
              <a:cxn ang="0">
                <a:pos x="T2" y="T3"/>
              </a:cxn>
              <a:cxn ang="0">
                <a:pos x="T4" y="T5"/>
              </a:cxn>
              <a:cxn ang="0">
                <a:pos x="T6" y="T7"/>
              </a:cxn>
              <a:cxn ang="0">
                <a:pos x="T8" y="T9"/>
              </a:cxn>
            </a:cxnLst>
            <a:rect l="0" t="0" r="r" b="b"/>
            <a:pathLst>
              <a:path w="127" h="130">
                <a:moveTo>
                  <a:pt x="63" y="0"/>
                </a:moveTo>
                <a:lnTo>
                  <a:pt x="0" y="66"/>
                </a:lnTo>
                <a:lnTo>
                  <a:pt x="63" y="130"/>
                </a:lnTo>
                <a:lnTo>
                  <a:pt x="127" y="66"/>
                </a:lnTo>
                <a:lnTo>
                  <a:pt x="63" y="0"/>
                </a:lnTo>
                <a:close/>
              </a:path>
            </a:pathLst>
          </a:custGeom>
          <a:solidFill>
            <a:srgbClr val="FFD200"/>
          </a:solidFill>
          <a:ln w="31750">
            <a:solidFill>
              <a:srgbClr val="FFD2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78">
            <a:extLst>
              <a:ext uri="{FF2B5EF4-FFF2-40B4-BE49-F238E27FC236}">
                <a16:creationId xmlns:a16="http://schemas.microsoft.com/office/drawing/2014/main" id="{186EB5B2-57C3-4CDD-9743-7716979F6195}"/>
              </a:ext>
            </a:extLst>
          </p:cNvPr>
          <p:cNvSpPr>
            <a:spLocks/>
          </p:cNvSpPr>
          <p:nvPr/>
        </p:nvSpPr>
        <p:spPr bwMode="auto">
          <a:xfrm>
            <a:off x="7550151" y="3054350"/>
            <a:ext cx="204788" cy="201613"/>
          </a:xfrm>
          <a:custGeom>
            <a:avLst/>
            <a:gdLst>
              <a:gd name="T0" fmla="*/ 63 w 129"/>
              <a:gd name="T1" fmla="*/ 0 h 127"/>
              <a:gd name="T2" fmla="*/ 0 w 129"/>
              <a:gd name="T3" fmla="*/ 63 h 127"/>
              <a:gd name="T4" fmla="*/ 63 w 129"/>
              <a:gd name="T5" fmla="*/ 127 h 127"/>
              <a:gd name="T6" fmla="*/ 129 w 129"/>
              <a:gd name="T7" fmla="*/ 63 h 127"/>
              <a:gd name="T8" fmla="*/ 63 w 129"/>
              <a:gd name="T9" fmla="*/ 0 h 127"/>
            </a:gdLst>
            <a:ahLst/>
            <a:cxnLst>
              <a:cxn ang="0">
                <a:pos x="T0" y="T1"/>
              </a:cxn>
              <a:cxn ang="0">
                <a:pos x="T2" y="T3"/>
              </a:cxn>
              <a:cxn ang="0">
                <a:pos x="T4" y="T5"/>
              </a:cxn>
              <a:cxn ang="0">
                <a:pos x="T6" y="T7"/>
              </a:cxn>
              <a:cxn ang="0">
                <a:pos x="T8" y="T9"/>
              </a:cxn>
            </a:cxnLst>
            <a:rect l="0" t="0" r="r" b="b"/>
            <a:pathLst>
              <a:path w="129" h="127">
                <a:moveTo>
                  <a:pt x="63" y="0"/>
                </a:moveTo>
                <a:lnTo>
                  <a:pt x="0" y="63"/>
                </a:lnTo>
                <a:lnTo>
                  <a:pt x="63" y="127"/>
                </a:lnTo>
                <a:lnTo>
                  <a:pt x="129" y="63"/>
                </a:lnTo>
                <a:lnTo>
                  <a:pt x="63" y="0"/>
                </a:lnTo>
                <a:close/>
              </a:path>
            </a:pathLst>
          </a:cu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80">
            <a:extLst>
              <a:ext uri="{FF2B5EF4-FFF2-40B4-BE49-F238E27FC236}">
                <a16:creationId xmlns:a16="http://schemas.microsoft.com/office/drawing/2014/main" id="{AC13D190-EE21-4787-B538-0C4AED40D1F4}"/>
              </a:ext>
            </a:extLst>
          </p:cNvPr>
          <p:cNvSpPr>
            <a:spLocks/>
          </p:cNvSpPr>
          <p:nvPr/>
        </p:nvSpPr>
        <p:spPr bwMode="auto">
          <a:xfrm>
            <a:off x="6278563" y="4498975"/>
            <a:ext cx="201613" cy="206375"/>
          </a:xfrm>
          <a:custGeom>
            <a:avLst/>
            <a:gdLst>
              <a:gd name="T0" fmla="*/ 64 w 127"/>
              <a:gd name="T1" fmla="*/ 0 h 130"/>
              <a:gd name="T2" fmla="*/ 0 w 127"/>
              <a:gd name="T3" fmla="*/ 63 h 130"/>
              <a:gd name="T4" fmla="*/ 64 w 127"/>
              <a:gd name="T5" fmla="*/ 130 h 130"/>
              <a:gd name="T6" fmla="*/ 127 w 127"/>
              <a:gd name="T7" fmla="*/ 63 h 130"/>
              <a:gd name="T8" fmla="*/ 64 w 127"/>
              <a:gd name="T9" fmla="*/ 0 h 130"/>
            </a:gdLst>
            <a:ahLst/>
            <a:cxnLst>
              <a:cxn ang="0">
                <a:pos x="T0" y="T1"/>
              </a:cxn>
              <a:cxn ang="0">
                <a:pos x="T2" y="T3"/>
              </a:cxn>
              <a:cxn ang="0">
                <a:pos x="T4" y="T5"/>
              </a:cxn>
              <a:cxn ang="0">
                <a:pos x="T6" y="T7"/>
              </a:cxn>
              <a:cxn ang="0">
                <a:pos x="T8" y="T9"/>
              </a:cxn>
            </a:cxnLst>
            <a:rect l="0" t="0" r="r" b="b"/>
            <a:pathLst>
              <a:path w="127" h="130">
                <a:moveTo>
                  <a:pt x="64" y="0"/>
                </a:moveTo>
                <a:lnTo>
                  <a:pt x="0" y="63"/>
                </a:lnTo>
                <a:lnTo>
                  <a:pt x="64" y="130"/>
                </a:lnTo>
                <a:lnTo>
                  <a:pt x="127" y="63"/>
                </a:lnTo>
                <a:lnTo>
                  <a:pt x="64" y="0"/>
                </a:lnTo>
                <a:close/>
              </a:path>
            </a:pathLst>
          </a:custGeom>
          <a:solidFill>
            <a:srgbClr val="9C8847"/>
          </a:solidFill>
          <a:ln w="31750">
            <a:solidFill>
              <a:srgbClr val="9C884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Line 82">
            <a:extLst>
              <a:ext uri="{FF2B5EF4-FFF2-40B4-BE49-F238E27FC236}">
                <a16:creationId xmlns:a16="http://schemas.microsoft.com/office/drawing/2014/main" id="{4EFB1EA9-F111-4423-BE2B-870E20315C5E}"/>
              </a:ext>
            </a:extLst>
          </p:cNvPr>
          <p:cNvSpPr>
            <a:spLocks noChangeShapeType="1"/>
          </p:cNvSpPr>
          <p:nvPr/>
        </p:nvSpPr>
        <p:spPr bwMode="auto">
          <a:xfrm flipV="1">
            <a:off x="1752601" y="1230312"/>
            <a:ext cx="0" cy="4489451"/>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4" name="Line 83">
            <a:extLst>
              <a:ext uri="{FF2B5EF4-FFF2-40B4-BE49-F238E27FC236}">
                <a16:creationId xmlns:a16="http://schemas.microsoft.com/office/drawing/2014/main" id="{0E8B970B-7344-40AA-8D9F-CA585FEB856E}"/>
              </a:ext>
            </a:extLst>
          </p:cNvPr>
          <p:cNvSpPr>
            <a:spLocks noChangeShapeType="1"/>
          </p:cNvSpPr>
          <p:nvPr/>
        </p:nvSpPr>
        <p:spPr bwMode="auto">
          <a:xfrm flipH="1">
            <a:off x="1657351" y="556895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84">
            <a:extLst>
              <a:ext uri="{FF2B5EF4-FFF2-40B4-BE49-F238E27FC236}">
                <a16:creationId xmlns:a16="http://schemas.microsoft.com/office/drawing/2014/main" id="{E902FBEA-1F60-4581-BA33-7E648FE910FE}"/>
              </a:ext>
            </a:extLst>
          </p:cNvPr>
          <p:cNvSpPr>
            <a:spLocks noChangeArrowheads="1"/>
          </p:cNvSpPr>
          <p:nvPr/>
        </p:nvSpPr>
        <p:spPr bwMode="auto">
          <a:xfrm>
            <a:off x="1239838" y="5430838"/>
            <a:ext cx="4937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&lt;-1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4" name="Line 85">
            <a:extLst>
              <a:ext uri="{FF2B5EF4-FFF2-40B4-BE49-F238E27FC236}">
                <a16:creationId xmlns:a16="http://schemas.microsoft.com/office/drawing/2014/main" id="{6284D2F8-8A7C-40B7-B1AE-C37C1499EE17}"/>
              </a:ext>
            </a:extLst>
          </p:cNvPr>
          <p:cNvSpPr>
            <a:spLocks noChangeShapeType="1"/>
          </p:cNvSpPr>
          <p:nvPr/>
        </p:nvSpPr>
        <p:spPr bwMode="auto">
          <a:xfrm flipH="1">
            <a:off x="1657351" y="4970463"/>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 name="Rectangle 86">
            <a:extLst>
              <a:ext uri="{FF2B5EF4-FFF2-40B4-BE49-F238E27FC236}">
                <a16:creationId xmlns:a16="http://schemas.microsoft.com/office/drawing/2014/main" id="{76E6400F-ADCF-4CFA-8955-0B9824CC070C}"/>
              </a:ext>
            </a:extLst>
          </p:cNvPr>
          <p:cNvSpPr>
            <a:spLocks noChangeArrowheads="1"/>
          </p:cNvSpPr>
          <p:nvPr/>
        </p:nvSpPr>
        <p:spPr bwMode="auto">
          <a:xfrm>
            <a:off x="1468438" y="483235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6" name="Line 87">
            <a:extLst>
              <a:ext uri="{FF2B5EF4-FFF2-40B4-BE49-F238E27FC236}">
                <a16:creationId xmlns:a16="http://schemas.microsoft.com/office/drawing/2014/main" id="{6824CED2-F0D3-42E3-9BAD-8932FCB7609A}"/>
              </a:ext>
            </a:extLst>
          </p:cNvPr>
          <p:cNvSpPr>
            <a:spLocks noChangeShapeType="1"/>
          </p:cNvSpPr>
          <p:nvPr/>
        </p:nvSpPr>
        <p:spPr bwMode="auto">
          <a:xfrm flipH="1">
            <a:off x="1657351" y="4370388"/>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7" name="Rectangle 88">
            <a:extLst>
              <a:ext uri="{FF2B5EF4-FFF2-40B4-BE49-F238E27FC236}">
                <a16:creationId xmlns:a16="http://schemas.microsoft.com/office/drawing/2014/main" id="{AA01A686-C666-4B32-B345-F6353C498384}"/>
              </a:ext>
            </a:extLst>
          </p:cNvPr>
          <p:cNvSpPr>
            <a:spLocks noChangeArrowheads="1"/>
          </p:cNvSpPr>
          <p:nvPr/>
        </p:nvSpPr>
        <p:spPr bwMode="auto">
          <a:xfrm>
            <a:off x="1468438" y="4233863"/>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8" name="Line 89">
            <a:extLst>
              <a:ext uri="{FF2B5EF4-FFF2-40B4-BE49-F238E27FC236}">
                <a16:creationId xmlns:a16="http://schemas.microsoft.com/office/drawing/2014/main" id="{8849EFA5-1A82-4038-AD93-66BF3907C444}"/>
              </a:ext>
            </a:extLst>
          </p:cNvPr>
          <p:cNvSpPr>
            <a:spLocks noChangeShapeType="1"/>
          </p:cNvSpPr>
          <p:nvPr/>
        </p:nvSpPr>
        <p:spPr bwMode="auto">
          <a:xfrm flipH="1">
            <a:off x="1657351" y="377190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9" name="Rectangle 90">
            <a:extLst>
              <a:ext uri="{FF2B5EF4-FFF2-40B4-BE49-F238E27FC236}">
                <a16:creationId xmlns:a16="http://schemas.microsoft.com/office/drawing/2014/main" id="{6E196F0C-E559-48DF-BD43-72BAD04D980C}"/>
              </a:ext>
            </a:extLst>
          </p:cNvPr>
          <p:cNvSpPr>
            <a:spLocks noChangeArrowheads="1"/>
          </p:cNvSpPr>
          <p:nvPr/>
        </p:nvSpPr>
        <p:spPr bwMode="auto">
          <a:xfrm>
            <a:off x="1468438" y="363855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0" name="Line 91">
            <a:extLst>
              <a:ext uri="{FF2B5EF4-FFF2-40B4-BE49-F238E27FC236}">
                <a16:creationId xmlns:a16="http://schemas.microsoft.com/office/drawing/2014/main" id="{A1A51B75-1EC2-4563-82C0-ACA35D4F443D}"/>
              </a:ext>
            </a:extLst>
          </p:cNvPr>
          <p:cNvSpPr>
            <a:spLocks noChangeShapeType="1"/>
          </p:cNvSpPr>
          <p:nvPr/>
        </p:nvSpPr>
        <p:spPr bwMode="auto">
          <a:xfrm flipH="1">
            <a:off x="1657351" y="3173412"/>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 name="Rectangle 92">
            <a:extLst>
              <a:ext uri="{FF2B5EF4-FFF2-40B4-BE49-F238E27FC236}">
                <a16:creationId xmlns:a16="http://schemas.microsoft.com/office/drawing/2014/main" id="{382B6893-ABA5-4A3E-8082-721B2DF28794}"/>
              </a:ext>
            </a:extLst>
          </p:cNvPr>
          <p:cNvSpPr>
            <a:spLocks noChangeArrowheads="1"/>
          </p:cNvSpPr>
          <p:nvPr/>
        </p:nvSpPr>
        <p:spPr bwMode="auto">
          <a:xfrm>
            <a:off x="1468438" y="3040062"/>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2" name="Line 93">
            <a:extLst>
              <a:ext uri="{FF2B5EF4-FFF2-40B4-BE49-F238E27FC236}">
                <a16:creationId xmlns:a16="http://schemas.microsoft.com/office/drawing/2014/main" id="{567F31CB-F894-449C-9B3E-58D9069F8DF0}"/>
              </a:ext>
            </a:extLst>
          </p:cNvPr>
          <p:cNvSpPr>
            <a:spLocks noChangeShapeType="1"/>
          </p:cNvSpPr>
          <p:nvPr/>
        </p:nvSpPr>
        <p:spPr bwMode="auto">
          <a:xfrm flipH="1">
            <a:off x="1657351" y="2573337"/>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3" name="Rectangle 94">
            <a:extLst>
              <a:ext uri="{FF2B5EF4-FFF2-40B4-BE49-F238E27FC236}">
                <a16:creationId xmlns:a16="http://schemas.microsoft.com/office/drawing/2014/main" id="{25887099-EB07-4566-B251-82BD53F90B39}"/>
              </a:ext>
            </a:extLst>
          </p:cNvPr>
          <p:cNvSpPr>
            <a:spLocks noChangeArrowheads="1"/>
          </p:cNvSpPr>
          <p:nvPr/>
        </p:nvSpPr>
        <p:spPr bwMode="auto">
          <a:xfrm>
            <a:off x="1468438" y="2441575"/>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4" name="Line 95">
            <a:extLst>
              <a:ext uri="{FF2B5EF4-FFF2-40B4-BE49-F238E27FC236}">
                <a16:creationId xmlns:a16="http://schemas.microsoft.com/office/drawing/2014/main" id="{75F2EB8B-4B5C-413D-AF54-154A6806575D}"/>
              </a:ext>
            </a:extLst>
          </p:cNvPr>
          <p:cNvSpPr>
            <a:spLocks noChangeShapeType="1"/>
          </p:cNvSpPr>
          <p:nvPr/>
        </p:nvSpPr>
        <p:spPr bwMode="auto">
          <a:xfrm flipH="1">
            <a:off x="1657351" y="197485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5" name="Rectangle 96">
            <a:extLst>
              <a:ext uri="{FF2B5EF4-FFF2-40B4-BE49-F238E27FC236}">
                <a16:creationId xmlns:a16="http://schemas.microsoft.com/office/drawing/2014/main" id="{0752C397-DD59-4CFE-9272-FD92BBAC60EA}"/>
              </a:ext>
            </a:extLst>
          </p:cNvPr>
          <p:cNvSpPr>
            <a:spLocks noChangeArrowheads="1"/>
          </p:cNvSpPr>
          <p:nvPr/>
        </p:nvSpPr>
        <p:spPr bwMode="auto">
          <a:xfrm>
            <a:off x="1322388" y="1843087"/>
            <a:ext cx="406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6" name="Line 97">
            <a:extLst>
              <a:ext uri="{FF2B5EF4-FFF2-40B4-BE49-F238E27FC236}">
                <a16:creationId xmlns:a16="http://schemas.microsoft.com/office/drawing/2014/main" id="{245B5FDE-7796-4391-8C9E-4C25E5CE3580}"/>
              </a:ext>
            </a:extLst>
          </p:cNvPr>
          <p:cNvSpPr>
            <a:spLocks noChangeShapeType="1"/>
          </p:cNvSpPr>
          <p:nvPr/>
        </p:nvSpPr>
        <p:spPr bwMode="auto">
          <a:xfrm flipH="1">
            <a:off x="1657351" y="1381125"/>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99">
            <a:extLst>
              <a:ext uri="{FF2B5EF4-FFF2-40B4-BE49-F238E27FC236}">
                <a16:creationId xmlns:a16="http://schemas.microsoft.com/office/drawing/2014/main" id="{0E1FBC7B-5F2E-4870-884B-5466F9BBE59B}"/>
              </a:ext>
            </a:extLst>
          </p:cNvPr>
          <p:cNvSpPr>
            <a:spLocks noChangeArrowheads="1"/>
          </p:cNvSpPr>
          <p:nvPr/>
        </p:nvSpPr>
        <p:spPr bwMode="auto">
          <a:xfrm rot="16200000">
            <a:off x="523875" y="3236912"/>
            <a:ext cx="8223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MVPF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0" name="Line 100">
            <a:extLst>
              <a:ext uri="{FF2B5EF4-FFF2-40B4-BE49-F238E27FC236}">
                <a16:creationId xmlns:a16="http://schemas.microsoft.com/office/drawing/2014/main" id="{600AE8BA-9AFC-4FA2-B285-905101287049}"/>
              </a:ext>
            </a:extLst>
          </p:cNvPr>
          <p:cNvSpPr>
            <a:spLocks noChangeShapeType="1"/>
          </p:cNvSpPr>
          <p:nvPr/>
        </p:nvSpPr>
        <p:spPr bwMode="auto">
          <a:xfrm>
            <a:off x="1752601" y="5719763"/>
            <a:ext cx="9688513"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 name="Line 101">
            <a:extLst>
              <a:ext uri="{FF2B5EF4-FFF2-40B4-BE49-F238E27FC236}">
                <a16:creationId xmlns:a16="http://schemas.microsoft.com/office/drawing/2014/main" id="{105AB2A8-7CEB-4139-9017-E07929BCBABE}"/>
              </a:ext>
            </a:extLst>
          </p:cNvPr>
          <p:cNvSpPr>
            <a:spLocks noChangeShapeType="1"/>
          </p:cNvSpPr>
          <p:nvPr/>
        </p:nvSpPr>
        <p:spPr bwMode="auto">
          <a:xfrm>
            <a:off x="1903413"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3" name="Rectangle 102">
            <a:extLst>
              <a:ext uri="{FF2B5EF4-FFF2-40B4-BE49-F238E27FC236}">
                <a16:creationId xmlns:a16="http://schemas.microsoft.com/office/drawing/2014/main" id="{4F51BFEA-21B9-404E-AC61-2A08646026C7}"/>
              </a:ext>
            </a:extLst>
          </p:cNvPr>
          <p:cNvSpPr>
            <a:spLocks noChangeArrowheads="1"/>
          </p:cNvSpPr>
          <p:nvPr/>
        </p:nvSpPr>
        <p:spPr bwMode="auto">
          <a:xfrm>
            <a:off x="1830388" y="586105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4" name="Line 103">
            <a:extLst>
              <a:ext uri="{FF2B5EF4-FFF2-40B4-BE49-F238E27FC236}">
                <a16:creationId xmlns:a16="http://schemas.microsoft.com/office/drawing/2014/main" id="{B6102669-B827-4A10-B02A-2C3933D73B1D}"/>
              </a:ext>
            </a:extLst>
          </p:cNvPr>
          <p:cNvSpPr>
            <a:spLocks noChangeShapeType="1"/>
          </p:cNvSpPr>
          <p:nvPr/>
        </p:nvSpPr>
        <p:spPr bwMode="auto">
          <a:xfrm>
            <a:off x="4248151"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5" name="Rectangle 104">
            <a:extLst>
              <a:ext uri="{FF2B5EF4-FFF2-40B4-BE49-F238E27FC236}">
                <a16:creationId xmlns:a16="http://schemas.microsoft.com/office/drawing/2014/main" id="{27E4923B-00F2-4544-8313-C8D845B7BD7B}"/>
              </a:ext>
            </a:extLst>
          </p:cNvPr>
          <p:cNvSpPr>
            <a:spLocks noChangeArrowheads="1"/>
          </p:cNvSpPr>
          <p:nvPr/>
        </p:nvSpPr>
        <p:spPr bwMode="auto">
          <a:xfrm>
            <a:off x="4106863"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6" name="Line 105">
            <a:extLst>
              <a:ext uri="{FF2B5EF4-FFF2-40B4-BE49-F238E27FC236}">
                <a16:creationId xmlns:a16="http://schemas.microsoft.com/office/drawing/2014/main" id="{781FA940-9FDF-444E-A079-16DC421F2F9B}"/>
              </a:ext>
            </a:extLst>
          </p:cNvPr>
          <p:cNvSpPr>
            <a:spLocks noChangeShapeType="1"/>
          </p:cNvSpPr>
          <p:nvPr/>
        </p:nvSpPr>
        <p:spPr bwMode="auto">
          <a:xfrm>
            <a:off x="6594476"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7" name="Rectangle 106">
            <a:extLst>
              <a:ext uri="{FF2B5EF4-FFF2-40B4-BE49-F238E27FC236}">
                <a16:creationId xmlns:a16="http://schemas.microsoft.com/office/drawing/2014/main" id="{8110D61B-D413-450A-8E8A-34410BCE44BC}"/>
              </a:ext>
            </a:extLst>
          </p:cNvPr>
          <p:cNvSpPr>
            <a:spLocks noChangeArrowheads="1"/>
          </p:cNvSpPr>
          <p:nvPr/>
        </p:nvSpPr>
        <p:spPr bwMode="auto">
          <a:xfrm>
            <a:off x="6453188"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8" name="Line 107">
            <a:extLst>
              <a:ext uri="{FF2B5EF4-FFF2-40B4-BE49-F238E27FC236}">
                <a16:creationId xmlns:a16="http://schemas.microsoft.com/office/drawing/2014/main" id="{0489939F-08A7-48F7-80C6-A0870942907D}"/>
              </a:ext>
            </a:extLst>
          </p:cNvPr>
          <p:cNvSpPr>
            <a:spLocks noChangeShapeType="1"/>
          </p:cNvSpPr>
          <p:nvPr/>
        </p:nvSpPr>
        <p:spPr bwMode="auto">
          <a:xfrm>
            <a:off x="8943976"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9" name="Rectangle 108">
            <a:extLst>
              <a:ext uri="{FF2B5EF4-FFF2-40B4-BE49-F238E27FC236}">
                <a16:creationId xmlns:a16="http://schemas.microsoft.com/office/drawing/2014/main" id="{38C47B89-17DA-4DF4-B939-FB88CEF9D5E0}"/>
              </a:ext>
            </a:extLst>
          </p:cNvPr>
          <p:cNvSpPr>
            <a:spLocks noChangeArrowheads="1"/>
          </p:cNvSpPr>
          <p:nvPr/>
        </p:nvSpPr>
        <p:spPr bwMode="auto">
          <a:xfrm>
            <a:off x="8802688"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60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0" name="Line 109">
            <a:extLst>
              <a:ext uri="{FF2B5EF4-FFF2-40B4-BE49-F238E27FC236}">
                <a16:creationId xmlns:a16="http://schemas.microsoft.com/office/drawing/2014/main" id="{2D9899FE-6A50-4960-BA25-DD6A0FF4978F}"/>
              </a:ext>
            </a:extLst>
          </p:cNvPr>
          <p:cNvSpPr>
            <a:spLocks noChangeShapeType="1"/>
          </p:cNvSpPr>
          <p:nvPr/>
        </p:nvSpPr>
        <p:spPr bwMode="auto">
          <a:xfrm>
            <a:off x="11290301"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1" name="Rectangle 110">
            <a:extLst>
              <a:ext uri="{FF2B5EF4-FFF2-40B4-BE49-F238E27FC236}">
                <a16:creationId xmlns:a16="http://schemas.microsoft.com/office/drawing/2014/main" id="{88A98B74-44E7-42BE-9BF5-85D8A06E9CDC}"/>
              </a:ext>
            </a:extLst>
          </p:cNvPr>
          <p:cNvSpPr>
            <a:spLocks noChangeArrowheads="1"/>
          </p:cNvSpPr>
          <p:nvPr/>
        </p:nvSpPr>
        <p:spPr bwMode="auto">
          <a:xfrm>
            <a:off x="11147426"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80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2" name="Rectangle 111">
            <a:extLst>
              <a:ext uri="{FF2B5EF4-FFF2-40B4-BE49-F238E27FC236}">
                <a16:creationId xmlns:a16="http://schemas.microsoft.com/office/drawing/2014/main" id="{985474D1-8872-4A32-8F53-8CB40F538C8A}"/>
              </a:ext>
            </a:extLst>
          </p:cNvPr>
          <p:cNvSpPr>
            <a:spLocks noChangeArrowheads="1"/>
          </p:cNvSpPr>
          <p:nvPr/>
        </p:nvSpPr>
        <p:spPr bwMode="auto">
          <a:xfrm>
            <a:off x="5478463" y="6175375"/>
            <a:ext cx="24003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Age of Beneficiaries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3" name="Rectangle 112">
            <a:extLst>
              <a:ext uri="{FF2B5EF4-FFF2-40B4-BE49-F238E27FC236}">
                <a16:creationId xmlns:a16="http://schemas.microsoft.com/office/drawing/2014/main" id="{D600BEF9-1050-4E08-BB7B-A0D561C7B986}"/>
              </a:ext>
            </a:extLst>
          </p:cNvPr>
          <p:cNvSpPr>
            <a:spLocks noChangeArrowheads="1"/>
          </p:cNvSpPr>
          <p:nvPr/>
        </p:nvSpPr>
        <p:spPr bwMode="auto">
          <a:xfrm>
            <a:off x="6502401" y="444500"/>
            <a:ext cx="4841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38" name="Group 337">
            <a:extLst>
              <a:ext uri="{FF2B5EF4-FFF2-40B4-BE49-F238E27FC236}">
                <a16:creationId xmlns:a16="http://schemas.microsoft.com/office/drawing/2014/main" id="{9029A765-7472-4B05-944D-01853B1FDA36}"/>
              </a:ext>
            </a:extLst>
          </p:cNvPr>
          <p:cNvGrpSpPr/>
          <p:nvPr/>
        </p:nvGrpSpPr>
        <p:grpSpPr>
          <a:xfrm>
            <a:off x="1398052" y="1174749"/>
            <a:ext cx="599024" cy="616982"/>
            <a:chOff x="1398052" y="1174749"/>
            <a:chExt cx="599024" cy="616982"/>
          </a:xfrm>
        </p:grpSpPr>
        <p:sp>
          <p:nvSpPr>
            <p:cNvPr id="339" name="Rectangle 338">
              <a:extLst>
                <a:ext uri="{FF2B5EF4-FFF2-40B4-BE49-F238E27FC236}">
                  <a16:creationId xmlns:a16="http://schemas.microsoft.com/office/drawing/2014/main" id="{36BEC18A-9760-4C98-8AFE-754AD13A204B}"/>
                </a:ext>
              </a:extLst>
            </p:cNvPr>
            <p:cNvSpPr/>
            <p:nvPr/>
          </p:nvSpPr>
          <p:spPr>
            <a:xfrm>
              <a:off x="1468438" y="1508125"/>
              <a:ext cx="528638" cy="283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40" name="Group 339">
              <a:extLst>
                <a:ext uri="{FF2B5EF4-FFF2-40B4-BE49-F238E27FC236}">
                  <a16:creationId xmlns:a16="http://schemas.microsoft.com/office/drawing/2014/main" id="{D9489978-38C1-4F3A-AF24-F629456FEE74}"/>
                </a:ext>
              </a:extLst>
            </p:cNvPr>
            <p:cNvGrpSpPr/>
            <p:nvPr/>
          </p:nvGrpSpPr>
          <p:grpSpPr>
            <a:xfrm>
              <a:off x="1674813" y="1573079"/>
              <a:ext cx="166687" cy="149224"/>
              <a:chOff x="1462882" y="1471634"/>
              <a:chExt cx="166687" cy="149224"/>
            </a:xfrm>
          </p:grpSpPr>
          <p:cxnSp>
            <p:nvCxnSpPr>
              <p:cNvPr id="342" name="Straight Connector 341">
                <a:extLst>
                  <a:ext uri="{FF2B5EF4-FFF2-40B4-BE49-F238E27FC236}">
                    <a16:creationId xmlns:a16="http://schemas.microsoft.com/office/drawing/2014/main" id="{E0015DD6-B811-4E9D-B5FC-8C925B50D5FE}"/>
                  </a:ext>
                </a:extLst>
              </p:cNvPr>
              <p:cNvCxnSpPr>
                <a:cxnSpLocks/>
              </p:cNvCxnSpPr>
              <p:nvPr/>
            </p:nvCxnSpPr>
            <p:spPr>
              <a:xfrm flipV="1">
                <a:off x="1546225" y="1512888"/>
                <a:ext cx="0" cy="603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6C5B1A43-2D7C-42E5-A0F2-A0CE29DD0111}"/>
                  </a:ext>
                </a:extLst>
              </p:cNvPr>
              <p:cNvCxnSpPr/>
              <p:nvPr/>
            </p:nvCxnSpPr>
            <p:spPr>
              <a:xfrm flipV="1">
                <a:off x="1462882" y="147163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29819FDE-8A01-4DF4-89F5-676CA2F9E338}"/>
                  </a:ext>
                </a:extLst>
              </p:cNvPr>
              <p:cNvCxnSpPr/>
              <p:nvPr/>
            </p:nvCxnSpPr>
            <p:spPr>
              <a:xfrm flipV="1">
                <a:off x="1462882" y="153749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341" name="Rectangle 176">
              <a:extLst>
                <a:ext uri="{FF2B5EF4-FFF2-40B4-BE49-F238E27FC236}">
                  <a16:creationId xmlns:a16="http://schemas.microsoft.com/office/drawing/2014/main" id="{7050E660-AAE4-40CA-B98A-B73013AF9FB8}"/>
                </a:ext>
              </a:extLst>
            </p:cNvPr>
            <p:cNvSpPr>
              <a:spLocks noChangeArrowheads="1"/>
            </p:cNvSpPr>
            <p:nvPr/>
          </p:nvSpPr>
          <p:spPr bwMode="auto">
            <a:xfrm>
              <a:off x="1398052" y="1174749"/>
              <a:ext cx="219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a:t>
              </a:r>
              <a:endParaRPr kumimoji="0" lang="en-US" alt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endParaRPr>
            </a:p>
          </p:txBody>
        </p:sp>
      </p:grpSp>
      <p:cxnSp>
        <p:nvCxnSpPr>
          <p:cNvPr id="345" name="Straight Connector 344">
            <a:extLst>
              <a:ext uri="{FF2B5EF4-FFF2-40B4-BE49-F238E27FC236}">
                <a16:creationId xmlns:a16="http://schemas.microsoft.com/office/drawing/2014/main" id="{268D58C4-FC37-474E-AC05-5F4A5E20F41E}"/>
              </a:ext>
            </a:extLst>
          </p:cNvPr>
          <p:cNvCxnSpPr>
            <a:cxnSpLocks/>
          </p:cNvCxnSpPr>
          <p:nvPr/>
        </p:nvCxnSpPr>
        <p:spPr>
          <a:xfrm>
            <a:off x="4702176" y="4062414"/>
            <a:ext cx="617141" cy="376236"/>
          </a:xfrm>
          <a:prstGeom prst="line">
            <a:avLst/>
          </a:prstGeom>
          <a:ln>
            <a:solidFill>
              <a:srgbClr val="7B92A8"/>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E54B33B0-5440-4986-8EF1-644ABAFAED2D}"/>
              </a:ext>
            </a:extLst>
          </p:cNvPr>
          <p:cNvCxnSpPr/>
          <p:nvPr/>
        </p:nvCxnSpPr>
        <p:spPr>
          <a:xfrm flipV="1">
            <a:off x="5601098" y="3749675"/>
            <a:ext cx="353615" cy="596107"/>
          </a:xfrm>
          <a:prstGeom prst="line">
            <a:avLst/>
          </a:prstGeom>
          <a:ln>
            <a:solidFill>
              <a:srgbClr val="6E8E8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6580384A-B01D-4D48-ADB4-138BAD68F998}"/>
              </a:ext>
            </a:extLst>
          </p:cNvPr>
          <p:cNvCxnSpPr/>
          <p:nvPr/>
        </p:nvCxnSpPr>
        <p:spPr>
          <a:xfrm flipV="1">
            <a:off x="5892800" y="4103688"/>
            <a:ext cx="249238" cy="316706"/>
          </a:xfrm>
          <a:prstGeom prst="line">
            <a:avLst/>
          </a:prstGeom>
          <a:ln>
            <a:solidFill>
              <a:srgbClr val="FFD200"/>
            </a:solidFill>
          </a:ln>
        </p:spPr>
        <p:style>
          <a:lnRef idx="1">
            <a:schemeClr val="accent1"/>
          </a:lnRef>
          <a:fillRef idx="0">
            <a:schemeClr val="accent1"/>
          </a:fillRef>
          <a:effectRef idx="0">
            <a:schemeClr val="accent1"/>
          </a:effectRef>
          <a:fontRef idx="minor">
            <a:schemeClr val="tx1"/>
          </a:fontRef>
        </p:style>
      </p:cxnSp>
      <p:sp>
        <p:nvSpPr>
          <p:cNvPr id="128" name="Rectangle 359">
            <a:extLst>
              <a:ext uri="{FF2B5EF4-FFF2-40B4-BE49-F238E27FC236}">
                <a16:creationId xmlns:a16="http://schemas.microsoft.com/office/drawing/2014/main" id="{FD1F0B98-A546-4CAC-AD79-67FC95DF128B}"/>
              </a:ext>
            </a:extLst>
          </p:cNvPr>
          <p:cNvSpPr>
            <a:spLocks noChangeArrowheads="1"/>
          </p:cNvSpPr>
          <p:nvPr/>
        </p:nvSpPr>
        <p:spPr bwMode="auto">
          <a:xfrm>
            <a:off x="5978526" y="3571875"/>
            <a:ext cx="145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6E8E84"/>
                </a:solidFill>
                <a:effectLst/>
                <a:latin typeface="Arial" panose="020B0604020202020204" pitchFamily="34" charset="0"/>
              </a:rPr>
              <a:t>Cash Transfers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9" name="Rectangle 361">
            <a:extLst>
              <a:ext uri="{FF2B5EF4-FFF2-40B4-BE49-F238E27FC236}">
                <a16:creationId xmlns:a16="http://schemas.microsoft.com/office/drawing/2014/main" id="{EE5791F0-5888-4FF9-9D55-2D475349F5E1}"/>
              </a:ext>
            </a:extLst>
          </p:cNvPr>
          <p:cNvSpPr>
            <a:spLocks noChangeArrowheads="1"/>
          </p:cNvSpPr>
          <p:nvPr/>
        </p:nvSpPr>
        <p:spPr bwMode="auto">
          <a:xfrm>
            <a:off x="2613026" y="1027112"/>
            <a:ext cx="14811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90353B"/>
                </a:solidFill>
                <a:effectLst/>
                <a:latin typeface="Arial" panose="020B0604020202020204" pitchFamily="34" charset="0"/>
              </a:rPr>
              <a:t>Child Education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0" name="Rectangle 363">
            <a:extLst>
              <a:ext uri="{FF2B5EF4-FFF2-40B4-BE49-F238E27FC236}">
                <a16:creationId xmlns:a16="http://schemas.microsoft.com/office/drawing/2014/main" id="{ABC091CC-D8D9-4C04-9A62-5F41007EBA3B}"/>
              </a:ext>
            </a:extLst>
          </p:cNvPr>
          <p:cNvSpPr>
            <a:spLocks noChangeArrowheads="1"/>
          </p:cNvSpPr>
          <p:nvPr/>
        </p:nvSpPr>
        <p:spPr bwMode="auto">
          <a:xfrm>
            <a:off x="6521451" y="5467350"/>
            <a:ext cx="1276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55752F"/>
                </a:solidFill>
                <a:effectLst/>
                <a:latin typeface="Arial" panose="020B0604020202020204" pitchFamily="34" charset="0"/>
              </a:rPr>
              <a:t>College Adult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1" name="Rectangle 365">
            <a:extLst>
              <a:ext uri="{FF2B5EF4-FFF2-40B4-BE49-F238E27FC236}">
                <a16:creationId xmlns:a16="http://schemas.microsoft.com/office/drawing/2014/main" id="{D784EFA2-4E3B-4EAD-9D63-ACA808180C8B}"/>
              </a:ext>
            </a:extLst>
          </p:cNvPr>
          <p:cNvSpPr>
            <a:spLocks noChangeArrowheads="1"/>
          </p:cNvSpPr>
          <p:nvPr/>
        </p:nvSpPr>
        <p:spPr bwMode="auto">
          <a:xfrm>
            <a:off x="4319588" y="1406525"/>
            <a:ext cx="1279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E37E00"/>
                </a:solidFill>
                <a:effectLst/>
                <a:latin typeface="Arial" panose="020B0604020202020204" pitchFamily="34" charset="0"/>
              </a:rPr>
              <a:t>College Child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2" name="Rectangle 367">
            <a:extLst>
              <a:ext uri="{FF2B5EF4-FFF2-40B4-BE49-F238E27FC236}">
                <a16:creationId xmlns:a16="http://schemas.microsoft.com/office/drawing/2014/main" id="{1970CBC3-2631-426E-9FF2-8EDEAA744469}"/>
              </a:ext>
            </a:extLst>
          </p:cNvPr>
          <p:cNvSpPr>
            <a:spLocks noChangeArrowheads="1"/>
          </p:cNvSpPr>
          <p:nvPr/>
        </p:nvSpPr>
        <p:spPr bwMode="auto">
          <a:xfrm>
            <a:off x="7785101" y="4476750"/>
            <a:ext cx="1266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C10534"/>
                </a:solidFill>
                <a:effectLst/>
                <a:latin typeface="Arial" panose="020B0604020202020204" pitchFamily="34" charset="0"/>
              </a:rPr>
              <a:t>Disability Ins.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3" name="Rectangle 369">
            <a:extLst>
              <a:ext uri="{FF2B5EF4-FFF2-40B4-BE49-F238E27FC236}">
                <a16:creationId xmlns:a16="http://schemas.microsoft.com/office/drawing/2014/main" id="{0785BBD2-FA19-437C-8254-DB1AF76E68AD}"/>
              </a:ext>
            </a:extLst>
          </p:cNvPr>
          <p:cNvSpPr>
            <a:spLocks noChangeArrowheads="1"/>
          </p:cNvSpPr>
          <p:nvPr/>
        </p:nvSpPr>
        <p:spPr bwMode="auto">
          <a:xfrm>
            <a:off x="9612313" y="4478338"/>
            <a:ext cx="11699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938DD2"/>
                </a:solidFill>
                <a:effectLst/>
                <a:latin typeface="Arial" panose="020B0604020202020204" pitchFamily="34" charset="0"/>
              </a:rPr>
              <a:t>Health Adult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4" name="Rectangle 371">
            <a:extLst>
              <a:ext uri="{FF2B5EF4-FFF2-40B4-BE49-F238E27FC236}">
                <a16:creationId xmlns:a16="http://schemas.microsoft.com/office/drawing/2014/main" id="{BE37BC01-C061-40E1-AF51-37E6B2413C9E}"/>
              </a:ext>
            </a:extLst>
          </p:cNvPr>
          <p:cNvSpPr>
            <a:spLocks noChangeArrowheads="1"/>
          </p:cNvSpPr>
          <p:nvPr/>
        </p:nvSpPr>
        <p:spPr bwMode="auto">
          <a:xfrm>
            <a:off x="2822576" y="1417637"/>
            <a:ext cx="1174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CAC27E"/>
                </a:solidFill>
                <a:effectLst/>
                <a:latin typeface="Arial" panose="020B0604020202020204" pitchFamily="34" charset="0"/>
              </a:rPr>
              <a:t>Health Child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 name="Rectangle 373">
            <a:extLst>
              <a:ext uri="{FF2B5EF4-FFF2-40B4-BE49-F238E27FC236}">
                <a16:creationId xmlns:a16="http://schemas.microsoft.com/office/drawing/2014/main" id="{92FCF4CD-18D7-4A6D-AEC0-9A77423D776E}"/>
              </a:ext>
            </a:extLst>
          </p:cNvPr>
          <p:cNvSpPr>
            <a:spLocks noChangeArrowheads="1"/>
          </p:cNvSpPr>
          <p:nvPr/>
        </p:nvSpPr>
        <p:spPr bwMode="auto">
          <a:xfrm>
            <a:off x="3071813" y="3876675"/>
            <a:ext cx="1719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7B92A8"/>
                </a:solidFill>
                <a:effectLst/>
                <a:latin typeface="Arial" panose="020B0604020202020204" pitchFamily="34" charset="0"/>
              </a:rPr>
              <a:t>Housing Vouchers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6" name="Rectangle 375">
            <a:extLst>
              <a:ext uri="{FF2B5EF4-FFF2-40B4-BE49-F238E27FC236}">
                <a16:creationId xmlns:a16="http://schemas.microsoft.com/office/drawing/2014/main" id="{78BFD2F5-D56A-4FA9-BA44-332866CF4D13}"/>
              </a:ext>
            </a:extLst>
          </p:cNvPr>
          <p:cNvSpPr>
            <a:spLocks noChangeArrowheads="1"/>
          </p:cNvSpPr>
          <p:nvPr/>
        </p:nvSpPr>
        <p:spPr bwMode="auto">
          <a:xfrm>
            <a:off x="3260726" y="4567238"/>
            <a:ext cx="1189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D6D66"/>
                </a:solidFill>
                <a:effectLst/>
                <a:latin typeface="Arial" panose="020B0604020202020204" pitchFamily="34" charset="0"/>
              </a:rPr>
              <a:t>Job Training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8" name="Rectangle 379">
            <a:extLst>
              <a:ext uri="{FF2B5EF4-FFF2-40B4-BE49-F238E27FC236}">
                <a16:creationId xmlns:a16="http://schemas.microsoft.com/office/drawing/2014/main" id="{81C6AC70-6457-4378-86C5-5AC0C5118174}"/>
              </a:ext>
            </a:extLst>
          </p:cNvPr>
          <p:cNvSpPr>
            <a:spLocks noChangeArrowheads="1"/>
          </p:cNvSpPr>
          <p:nvPr/>
        </p:nvSpPr>
        <p:spPr bwMode="auto">
          <a:xfrm>
            <a:off x="6183313" y="3938588"/>
            <a:ext cx="14398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D200"/>
                </a:solidFill>
                <a:effectLst/>
                <a:latin typeface="Arial" panose="020B0604020202020204" pitchFamily="34" charset="0"/>
              </a:rPr>
              <a:t>Supp. Sec. Inc.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9" name="Rectangle 381">
            <a:extLst>
              <a:ext uri="{FF2B5EF4-FFF2-40B4-BE49-F238E27FC236}">
                <a16:creationId xmlns:a16="http://schemas.microsoft.com/office/drawing/2014/main" id="{B817A563-3DA4-45FF-9123-E32BA895823B}"/>
              </a:ext>
            </a:extLst>
          </p:cNvPr>
          <p:cNvSpPr>
            <a:spLocks noChangeArrowheads="1"/>
          </p:cNvSpPr>
          <p:nvPr/>
        </p:nvSpPr>
        <p:spPr bwMode="auto">
          <a:xfrm>
            <a:off x="7754938" y="3054350"/>
            <a:ext cx="10239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FA19C"/>
                </a:solidFill>
                <a:effectLst/>
                <a:latin typeface="Arial" panose="020B0604020202020204" pitchFamily="34" charset="0"/>
              </a:rPr>
              <a:t>Top Taxes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 name="Rectangle 383">
            <a:extLst>
              <a:ext uri="{FF2B5EF4-FFF2-40B4-BE49-F238E27FC236}">
                <a16:creationId xmlns:a16="http://schemas.microsoft.com/office/drawing/2014/main" id="{E81BE605-B609-45E3-BED6-A31B0DBF6E4E}"/>
              </a:ext>
            </a:extLst>
          </p:cNvPr>
          <p:cNvSpPr>
            <a:spLocks noChangeArrowheads="1"/>
          </p:cNvSpPr>
          <p:nvPr/>
        </p:nvSpPr>
        <p:spPr bwMode="auto">
          <a:xfrm>
            <a:off x="6492876" y="4478338"/>
            <a:ext cx="11699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err="1">
                <a:ln>
                  <a:noFill/>
                </a:ln>
                <a:solidFill>
                  <a:srgbClr val="9C8847"/>
                </a:solidFill>
                <a:effectLst/>
                <a:latin typeface="Arial" panose="020B0604020202020204" pitchFamily="34" charset="0"/>
              </a:rPr>
              <a:t>Unemp</a:t>
            </a:r>
            <a:r>
              <a:rPr kumimoji="0" lang="en-US" altLang="en-US" sz="1500" b="0" i="0" u="none" strike="noStrike" cap="none" normalizeH="0" baseline="0" dirty="0">
                <a:ln>
                  <a:noFill/>
                </a:ln>
                <a:solidFill>
                  <a:srgbClr val="9C8847"/>
                </a:solidFill>
                <a:effectLst/>
                <a:latin typeface="Arial" panose="020B0604020202020204" pitchFamily="34" charset="0"/>
              </a:rPr>
              <a:t>. Ins.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3" name="Freeform 53">
            <a:extLst>
              <a:ext uri="{FF2B5EF4-FFF2-40B4-BE49-F238E27FC236}">
                <a16:creationId xmlns:a16="http://schemas.microsoft.com/office/drawing/2014/main" id="{34187A11-7FBF-49F2-A380-F6B8494BF226}"/>
              </a:ext>
            </a:extLst>
          </p:cNvPr>
          <p:cNvSpPr>
            <a:spLocks/>
          </p:cNvSpPr>
          <p:nvPr/>
        </p:nvSpPr>
        <p:spPr bwMode="auto">
          <a:xfrm>
            <a:off x="5430838" y="4425950"/>
            <a:ext cx="206375" cy="201613"/>
          </a:xfrm>
          <a:custGeom>
            <a:avLst/>
            <a:gdLst>
              <a:gd name="T0" fmla="*/ 66 w 130"/>
              <a:gd name="T1" fmla="*/ 0 h 127"/>
              <a:gd name="T2" fmla="*/ 0 w 130"/>
              <a:gd name="T3" fmla="*/ 63 h 127"/>
              <a:gd name="T4" fmla="*/ 66 w 130"/>
              <a:gd name="T5" fmla="*/ 127 h 127"/>
              <a:gd name="T6" fmla="*/ 130 w 130"/>
              <a:gd name="T7" fmla="*/ 63 h 127"/>
              <a:gd name="T8" fmla="*/ 66 w 130"/>
              <a:gd name="T9" fmla="*/ 0 h 127"/>
            </a:gdLst>
            <a:ahLst/>
            <a:cxnLst>
              <a:cxn ang="0">
                <a:pos x="T0" y="T1"/>
              </a:cxn>
              <a:cxn ang="0">
                <a:pos x="T2" y="T3"/>
              </a:cxn>
              <a:cxn ang="0">
                <a:pos x="T4" y="T5"/>
              </a:cxn>
              <a:cxn ang="0">
                <a:pos x="T6" y="T7"/>
              </a:cxn>
              <a:cxn ang="0">
                <a:pos x="T8" y="T9"/>
              </a:cxn>
            </a:cxnLst>
            <a:rect l="0" t="0" r="r" b="b"/>
            <a:pathLst>
              <a:path w="130" h="127">
                <a:moveTo>
                  <a:pt x="66" y="0"/>
                </a:moveTo>
                <a:lnTo>
                  <a:pt x="0" y="63"/>
                </a:lnTo>
                <a:lnTo>
                  <a:pt x="66" y="127"/>
                </a:lnTo>
                <a:lnTo>
                  <a:pt x="130" y="63"/>
                </a:lnTo>
                <a:lnTo>
                  <a:pt x="66" y="0"/>
                </a:lnTo>
                <a:close/>
              </a:path>
            </a:pathLst>
          </a:cu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Line 17">
            <a:extLst>
              <a:ext uri="{FF2B5EF4-FFF2-40B4-BE49-F238E27FC236}">
                <a16:creationId xmlns:a16="http://schemas.microsoft.com/office/drawing/2014/main" id="{AFDD5AFD-98E7-4645-9383-875DBAA7113D}"/>
              </a:ext>
            </a:extLst>
          </p:cNvPr>
          <p:cNvSpPr>
            <a:spLocks noChangeShapeType="1"/>
          </p:cNvSpPr>
          <p:nvPr/>
        </p:nvSpPr>
        <p:spPr bwMode="auto">
          <a:xfrm flipV="1">
            <a:off x="5535613" y="4087813"/>
            <a:ext cx="0" cy="661988"/>
          </a:xfrm>
          <a:prstGeom prst="line">
            <a:avLst/>
          </a:prstGeom>
          <a:noFill/>
          <a:ln w="9525">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Line 18">
            <a:extLst>
              <a:ext uri="{FF2B5EF4-FFF2-40B4-BE49-F238E27FC236}">
                <a16:creationId xmlns:a16="http://schemas.microsoft.com/office/drawing/2014/main" id="{07E55FFA-E383-4DD0-B37C-38E51A60502E}"/>
              </a:ext>
            </a:extLst>
          </p:cNvPr>
          <p:cNvSpPr>
            <a:spLocks noChangeShapeType="1"/>
          </p:cNvSpPr>
          <p:nvPr/>
        </p:nvSpPr>
        <p:spPr bwMode="auto">
          <a:xfrm>
            <a:off x="5489576" y="4087813"/>
            <a:ext cx="87313" cy="0"/>
          </a:xfrm>
          <a:prstGeom prst="line">
            <a:avLst/>
          </a:prstGeom>
          <a:noFill/>
          <a:ln w="9525">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Line 19">
            <a:extLst>
              <a:ext uri="{FF2B5EF4-FFF2-40B4-BE49-F238E27FC236}">
                <a16:creationId xmlns:a16="http://schemas.microsoft.com/office/drawing/2014/main" id="{30392835-54BD-4578-87DA-3FD280826CC7}"/>
              </a:ext>
            </a:extLst>
          </p:cNvPr>
          <p:cNvSpPr>
            <a:spLocks noChangeShapeType="1"/>
          </p:cNvSpPr>
          <p:nvPr/>
        </p:nvSpPr>
        <p:spPr bwMode="auto">
          <a:xfrm>
            <a:off x="5489576" y="4749800"/>
            <a:ext cx="87313" cy="0"/>
          </a:xfrm>
          <a:prstGeom prst="line">
            <a:avLst/>
          </a:prstGeom>
          <a:noFill/>
          <a:ln w="9525">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67">
            <a:extLst>
              <a:ext uri="{FF2B5EF4-FFF2-40B4-BE49-F238E27FC236}">
                <a16:creationId xmlns:a16="http://schemas.microsoft.com/office/drawing/2014/main" id="{5127B4E4-5E8A-4C98-B170-C6B7DFEA5D34}"/>
              </a:ext>
            </a:extLst>
          </p:cNvPr>
          <p:cNvSpPr>
            <a:spLocks/>
          </p:cNvSpPr>
          <p:nvPr/>
        </p:nvSpPr>
        <p:spPr bwMode="auto">
          <a:xfrm>
            <a:off x="5384801" y="4406900"/>
            <a:ext cx="201613" cy="201613"/>
          </a:xfrm>
          <a:custGeom>
            <a:avLst/>
            <a:gdLst>
              <a:gd name="T0" fmla="*/ 64 w 127"/>
              <a:gd name="T1" fmla="*/ 0 h 127"/>
              <a:gd name="T2" fmla="*/ 0 w 127"/>
              <a:gd name="T3" fmla="*/ 64 h 127"/>
              <a:gd name="T4" fmla="*/ 64 w 127"/>
              <a:gd name="T5" fmla="*/ 127 h 127"/>
              <a:gd name="T6" fmla="*/ 127 w 127"/>
              <a:gd name="T7" fmla="*/ 64 h 127"/>
              <a:gd name="T8" fmla="*/ 64 w 127"/>
              <a:gd name="T9" fmla="*/ 0 h 127"/>
            </a:gdLst>
            <a:ahLst/>
            <a:cxnLst>
              <a:cxn ang="0">
                <a:pos x="T0" y="T1"/>
              </a:cxn>
              <a:cxn ang="0">
                <a:pos x="T2" y="T3"/>
              </a:cxn>
              <a:cxn ang="0">
                <a:pos x="T4" y="T5"/>
              </a:cxn>
              <a:cxn ang="0">
                <a:pos x="T6" y="T7"/>
              </a:cxn>
              <a:cxn ang="0">
                <a:pos x="T8" y="T9"/>
              </a:cxn>
            </a:cxnLst>
            <a:rect l="0" t="0" r="r" b="b"/>
            <a:pathLst>
              <a:path w="127" h="127">
                <a:moveTo>
                  <a:pt x="64" y="0"/>
                </a:moveTo>
                <a:lnTo>
                  <a:pt x="0" y="64"/>
                </a:lnTo>
                <a:lnTo>
                  <a:pt x="64" y="127"/>
                </a:lnTo>
                <a:lnTo>
                  <a:pt x="127" y="64"/>
                </a:lnTo>
                <a:lnTo>
                  <a:pt x="64" y="0"/>
                </a:lnTo>
                <a:close/>
              </a:path>
            </a:pathLst>
          </a:custGeom>
          <a:solidFill>
            <a:srgbClr val="7B92A8"/>
          </a:solidFill>
          <a:ln w="31750">
            <a:solidFill>
              <a:srgbClr val="7B92A8"/>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Line 26">
            <a:extLst>
              <a:ext uri="{FF2B5EF4-FFF2-40B4-BE49-F238E27FC236}">
                <a16:creationId xmlns:a16="http://schemas.microsoft.com/office/drawing/2014/main" id="{9066FD01-7A7F-4E65-A2ED-0812370FFAC7}"/>
              </a:ext>
            </a:extLst>
          </p:cNvPr>
          <p:cNvSpPr>
            <a:spLocks noChangeShapeType="1"/>
          </p:cNvSpPr>
          <p:nvPr/>
        </p:nvSpPr>
        <p:spPr bwMode="auto">
          <a:xfrm flipV="1">
            <a:off x="4245604" y="1381125"/>
            <a:ext cx="0" cy="1087438"/>
          </a:xfrm>
          <a:prstGeom prst="line">
            <a:avLst/>
          </a:prstGeom>
          <a:noFill/>
          <a:ln w="9525">
            <a:solidFill>
              <a:srgbClr val="E37E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Line 28">
            <a:extLst>
              <a:ext uri="{FF2B5EF4-FFF2-40B4-BE49-F238E27FC236}">
                <a16:creationId xmlns:a16="http://schemas.microsoft.com/office/drawing/2014/main" id="{24D0CE49-A147-42F0-89B3-2A374619EB3E}"/>
              </a:ext>
            </a:extLst>
          </p:cNvPr>
          <p:cNvSpPr>
            <a:spLocks noChangeShapeType="1"/>
          </p:cNvSpPr>
          <p:nvPr/>
        </p:nvSpPr>
        <p:spPr bwMode="auto">
          <a:xfrm>
            <a:off x="4204329" y="2468562"/>
            <a:ext cx="87313" cy="0"/>
          </a:xfrm>
          <a:prstGeom prst="line">
            <a:avLst/>
          </a:prstGeom>
          <a:noFill/>
          <a:ln w="9525">
            <a:solidFill>
              <a:srgbClr val="E37E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032598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Large body of evidence suggesting environmental hazards have significant impacts on young children in particular</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Begin with evidence from the Clean Air Act</a:t>
            </a:r>
          </a:p>
          <a:p>
            <a:endParaRPr lang="en-US" sz="2200" dirty="0">
              <a:latin typeface="Arial" panose="020B0604020202020204" pitchFamily="34" charset="0"/>
              <a:cs typeface="Arial" panose="020B0604020202020204" pitchFamily="34" charset="0"/>
            </a:endParaRPr>
          </a:p>
          <a:p>
            <a:r>
              <a:rPr lang="en-US" sz="2200" dirty="0" err="1">
                <a:latin typeface="Arial" panose="020B0604020202020204" pitchFamily="34" charset="0"/>
                <a:cs typeface="Arial" panose="020B0604020202020204" pitchFamily="34" charset="0"/>
                <a:hlinkClick r:id="rId3"/>
              </a:rPr>
              <a:t>Chay</a:t>
            </a:r>
            <a:r>
              <a:rPr lang="en-US" sz="2200" dirty="0">
                <a:latin typeface="Arial" panose="020B0604020202020204" pitchFamily="34" charset="0"/>
                <a:cs typeface="Arial" panose="020B0604020202020204" pitchFamily="34" charset="0"/>
                <a:hlinkClick r:id="rId3"/>
              </a:rPr>
              <a:t> and Greenstone (2009)</a:t>
            </a:r>
            <a:r>
              <a:rPr lang="en-US" sz="2200" dirty="0">
                <a:latin typeface="Arial" panose="020B0604020202020204" pitchFamily="34" charset="0"/>
                <a:cs typeface="Arial" panose="020B0604020202020204" pitchFamily="34" charset="0"/>
              </a:rPr>
              <a:t> exploit variation from attainment vs. non-attainment counties that exceeded a threshold above which they were subject to higher regulations to limit air pollution.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Policy induced change in 80-82</a:t>
            </a:r>
          </a:p>
        </p:txBody>
      </p:sp>
    </p:spTree>
    <p:extLst>
      <p:ext uri="{BB962C8B-B14F-4D97-AF65-F5344CB8AC3E}">
        <p14:creationId xmlns:p14="http://schemas.microsoft.com/office/powerpoint/2010/main" val="24529647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err="1">
                <a:solidFill>
                  <a:srgbClr val="1F497D"/>
                </a:solidFill>
                <a:latin typeface="Arial" panose="020B0604020202020204" pitchFamily="34" charset="0"/>
                <a:cs typeface="Arial" panose="020B0604020202020204" pitchFamily="34" charset="0"/>
              </a:rPr>
              <a:t>Chay</a:t>
            </a:r>
            <a:r>
              <a:rPr lang="en-US" sz="2400" dirty="0">
                <a:solidFill>
                  <a:srgbClr val="1F497D"/>
                </a:solidFill>
                <a:latin typeface="Arial" panose="020B0604020202020204" pitchFamily="34" charset="0"/>
                <a:cs typeface="Arial" panose="020B0604020202020204" pitchFamily="34" charset="0"/>
              </a:rPr>
              <a:t> and Greenstone (2009): First stage reduction in TSPs</a:t>
            </a:r>
          </a:p>
        </p:txBody>
      </p:sp>
      <p:pic>
        <p:nvPicPr>
          <p:cNvPr id="9" name="Picture 8" descr="A close up of a map&#10;&#10;Description automatically generated">
            <a:extLst>
              <a:ext uri="{FF2B5EF4-FFF2-40B4-BE49-F238E27FC236}">
                <a16:creationId xmlns:a16="http://schemas.microsoft.com/office/drawing/2014/main" id="{2CA586BC-161E-C346-A54F-87DA3E802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889000"/>
            <a:ext cx="7162800" cy="5080000"/>
          </a:xfrm>
          <a:prstGeom prst="rect">
            <a:avLst/>
          </a:prstGeom>
        </p:spPr>
      </p:pic>
    </p:spTree>
    <p:extLst>
      <p:ext uri="{BB962C8B-B14F-4D97-AF65-F5344CB8AC3E}">
        <p14:creationId xmlns:p14="http://schemas.microsoft.com/office/powerpoint/2010/main" val="20783813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err="1">
                <a:solidFill>
                  <a:srgbClr val="1F497D"/>
                </a:solidFill>
                <a:latin typeface="Arial" panose="020B0604020202020204" pitchFamily="34" charset="0"/>
                <a:cs typeface="Arial" panose="020B0604020202020204" pitchFamily="34" charset="0"/>
              </a:rPr>
              <a:t>Chay</a:t>
            </a:r>
            <a:r>
              <a:rPr lang="en-US" sz="2400" dirty="0">
                <a:solidFill>
                  <a:srgbClr val="1F497D"/>
                </a:solidFill>
                <a:latin typeface="Arial" panose="020B0604020202020204" pitchFamily="34" charset="0"/>
                <a:cs typeface="Arial" panose="020B0604020202020204" pitchFamily="34" charset="0"/>
              </a:rPr>
              <a:t> and Greenstone (2009): Reduced form impact on infant mortality</a:t>
            </a:r>
          </a:p>
        </p:txBody>
      </p:sp>
      <p:pic>
        <p:nvPicPr>
          <p:cNvPr id="3" name="Picture 2" descr="A close up of a map&#10;&#10;Description automatically generated">
            <a:extLst>
              <a:ext uri="{FF2B5EF4-FFF2-40B4-BE49-F238E27FC236}">
                <a16:creationId xmlns:a16="http://schemas.microsoft.com/office/drawing/2014/main" id="{D20EE443-0BDC-7F45-8B27-2915CBAE2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50" y="889000"/>
            <a:ext cx="7454900" cy="5080000"/>
          </a:xfrm>
          <a:prstGeom prst="rect">
            <a:avLst/>
          </a:prstGeom>
        </p:spPr>
      </p:pic>
    </p:spTree>
    <p:extLst>
      <p:ext uri="{BB962C8B-B14F-4D97-AF65-F5344CB8AC3E}">
        <p14:creationId xmlns:p14="http://schemas.microsoft.com/office/powerpoint/2010/main" val="22757534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hlinkClick r:id="rId3"/>
              </a:rPr>
              <a:t>Currie and Walker (2011)</a:t>
            </a:r>
            <a:r>
              <a:rPr lang="en-US" sz="2200" dirty="0">
                <a:latin typeface="Arial" panose="020B0604020202020204" pitchFamily="34" charset="0"/>
                <a:cs typeface="Arial" panose="020B0604020202020204" pitchFamily="34" charset="0"/>
              </a:rPr>
              <a:t> exploit variation from the removal of toll booths as a result of EZ-Pass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Exploit variation in timing of rollout of EZ Pass</a:t>
            </a:r>
          </a:p>
          <a:p>
            <a:r>
              <a:rPr lang="en-US" sz="2200" dirty="0">
                <a:latin typeface="Arial" panose="020B0604020202020204" pitchFamily="34" charset="0"/>
                <a:cs typeface="Arial" panose="020B0604020202020204" pitchFamily="34" charset="0"/>
              </a:rPr>
              <a:t>Compare groups close vs far from toll booths</a:t>
            </a:r>
          </a:p>
          <a:p>
            <a:r>
              <a:rPr lang="en-US" sz="2200" dirty="0">
                <a:latin typeface="Arial" panose="020B0604020202020204" pitchFamily="34" charset="0"/>
                <a:cs typeface="Arial" panose="020B0604020202020204" pitchFamily="34" charset="0"/>
              </a:rPr>
              <a:t>Also include specifications with mother fixed effects</a:t>
            </a:r>
          </a:p>
        </p:txBody>
      </p:sp>
    </p:spTree>
    <p:extLst>
      <p:ext uri="{BB962C8B-B14F-4D97-AF65-F5344CB8AC3E}">
        <p14:creationId xmlns:p14="http://schemas.microsoft.com/office/powerpoint/2010/main" val="9152072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pic>
        <p:nvPicPr>
          <p:cNvPr id="7" name="Picture 6" descr="A close up of a map&#10;&#10;Description automatically generated">
            <a:extLst>
              <a:ext uri="{FF2B5EF4-FFF2-40B4-BE49-F238E27FC236}">
                <a16:creationId xmlns:a16="http://schemas.microsoft.com/office/drawing/2014/main" id="{10E4120E-3862-3A4A-A35B-99EEA3220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67" y="0"/>
            <a:ext cx="10922466" cy="6858000"/>
          </a:xfrm>
          <a:prstGeom prst="rect">
            <a:avLst/>
          </a:prstGeom>
        </p:spPr>
      </p:pic>
    </p:spTree>
    <p:extLst>
      <p:ext uri="{BB962C8B-B14F-4D97-AF65-F5344CB8AC3E}">
        <p14:creationId xmlns:p14="http://schemas.microsoft.com/office/powerpoint/2010/main" val="35538264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pic>
        <p:nvPicPr>
          <p:cNvPr id="3" name="Picture 2" descr="A close up of a map&#10;&#10;Description automatically generated">
            <a:extLst>
              <a:ext uri="{FF2B5EF4-FFF2-40B4-BE49-F238E27FC236}">
                <a16:creationId xmlns:a16="http://schemas.microsoft.com/office/drawing/2014/main" id="{229D2DE9-246D-8246-A5D1-B0A70FE64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0" y="285750"/>
            <a:ext cx="10985500" cy="6286500"/>
          </a:xfrm>
          <a:prstGeom prst="rect">
            <a:avLst/>
          </a:prstGeom>
        </p:spPr>
      </p:pic>
    </p:spTree>
    <p:extLst>
      <p:ext uri="{BB962C8B-B14F-4D97-AF65-F5344CB8AC3E}">
        <p14:creationId xmlns:p14="http://schemas.microsoft.com/office/powerpoint/2010/main" val="15215340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pic>
        <p:nvPicPr>
          <p:cNvPr id="3" name="Picture 2" descr="A close up of a map&#10;&#10;Description automatically generated">
            <a:extLst>
              <a:ext uri="{FF2B5EF4-FFF2-40B4-BE49-F238E27FC236}">
                <a16:creationId xmlns:a16="http://schemas.microsoft.com/office/drawing/2014/main" id="{108873E2-3F14-5C47-8F63-0E460924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342900"/>
            <a:ext cx="10947400" cy="6172200"/>
          </a:xfrm>
          <a:prstGeom prst="rect">
            <a:avLst/>
          </a:prstGeom>
        </p:spPr>
      </p:pic>
    </p:spTree>
    <p:extLst>
      <p:ext uri="{BB962C8B-B14F-4D97-AF65-F5344CB8AC3E}">
        <p14:creationId xmlns:p14="http://schemas.microsoft.com/office/powerpoint/2010/main" val="68438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Lastly, Almond et al. (2009 QJE) look at impact of prenatal exposure to Chernobyl fallout on school outcomes in Sweden</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3602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pic>
        <p:nvPicPr>
          <p:cNvPr id="7" name="Picture 6" descr="A close up of a piece of paper&#10;&#10;Description automatically generated">
            <a:extLst>
              <a:ext uri="{FF2B5EF4-FFF2-40B4-BE49-F238E27FC236}">
                <a16:creationId xmlns:a16="http://schemas.microsoft.com/office/drawing/2014/main" id="{D8E160D2-D4F6-D344-9585-865CD78A7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150" y="666750"/>
            <a:ext cx="6489700" cy="5524500"/>
          </a:xfrm>
          <a:prstGeom prst="rect">
            <a:avLst/>
          </a:prstGeom>
        </p:spPr>
      </p:pic>
      <p:pic>
        <p:nvPicPr>
          <p:cNvPr id="9" name="Picture 8" descr="A close up of a map&#10;&#10;Description automatically generated">
            <a:extLst>
              <a:ext uri="{FF2B5EF4-FFF2-40B4-BE49-F238E27FC236}">
                <a16:creationId xmlns:a16="http://schemas.microsoft.com/office/drawing/2014/main" id="{08605267-ACDB-9348-B463-9397EB254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418" y="0"/>
            <a:ext cx="9469164" cy="6858000"/>
          </a:xfrm>
          <a:prstGeom prst="rect">
            <a:avLst/>
          </a:prstGeom>
        </p:spPr>
      </p:pic>
    </p:spTree>
    <p:extLst>
      <p:ext uri="{BB962C8B-B14F-4D97-AF65-F5344CB8AC3E}">
        <p14:creationId xmlns:p14="http://schemas.microsoft.com/office/powerpoint/2010/main" val="40065387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BDBDA459-BE77-734B-A536-F4E77A27F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717550"/>
            <a:ext cx="6578600" cy="5422900"/>
          </a:xfrm>
          <a:prstGeom prst="rect">
            <a:avLst/>
          </a:prstGeom>
        </p:spPr>
      </p:pic>
      <p:sp>
        <p:nvSpPr>
          <p:cNvPr id="12" name="Title 1">
            <a:extLst>
              <a:ext uri="{FF2B5EF4-FFF2-40B4-BE49-F238E27FC236}">
                <a16:creationId xmlns:a16="http://schemas.microsoft.com/office/drawing/2014/main" id="{0E51E2A0-A600-8C47-A72B-F2EED992C049}"/>
              </a:ext>
            </a:extLst>
          </p:cNvPr>
          <p:cNvSpPr txBox="1">
            <a:spLocks/>
          </p:cNvSpPr>
          <p:nvPr/>
        </p:nvSpPr>
        <p:spPr>
          <a:xfrm>
            <a:off x="1" y="90714"/>
            <a:ext cx="12192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Difference in Difference outcomes for Exposed vs Unexposed Regions by Cohort</a:t>
            </a:r>
          </a:p>
        </p:txBody>
      </p:sp>
    </p:spTree>
    <p:extLst>
      <p:ext uri="{BB962C8B-B14F-4D97-AF65-F5344CB8AC3E}">
        <p14:creationId xmlns:p14="http://schemas.microsoft.com/office/powerpoint/2010/main" val="3160467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blue - normal" id="{C75ED597-A648-42ED-A4DC-A5D09CAD6C59}" vid="{F0629F24-3C58-41B5-9C5E-254256C7B1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172929</TotalTime>
  <Words>3023</Words>
  <Application>Microsoft Macintosh PowerPoint</Application>
  <PresentationFormat>Widescreen</PresentationFormat>
  <Paragraphs>566</Paragraphs>
  <Slides>106</Slides>
  <Notes>106</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106</vt:i4>
      </vt:variant>
    </vt:vector>
  </HeadingPairs>
  <TitlesOfParts>
    <vt:vector size="114" baseType="lpstr">
      <vt:lpstr>Arial</vt:lpstr>
      <vt:lpstr>Calibri</vt:lpstr>
      <vt:lpstr>Cambria Math</vt:lpstr>
      <vt:lpstr>cmss10</vt:lpstr>
      <vt:lpstr>Wingdings</vt:lpstr>
      <vt:lpstr>6_Office Theme</vt:lpstr>
      <vt:lpstr>5_Firm Format - template_Blue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Nathaniel Hendren</dc:creator>
  <cp:keywords/>
  <dc:description/>
  <cp:lastModifiedBy>Hendren, Nathaniel</cp:lastModifiedBy>
  <cp:revision>5939</cp:revision>
  <cp:lastPrinted>2019-04-04T02:03:05Z</cp:lastPrinted>
  <dcterms:created xsi:type="dcterms:W3CDTF">2017-09-25T22:39:41Z</dcterms:created>
  <dcterms:modified xsi:type="dcterms:W3CDTF">2020-02-25T03:02:53Z</dcterms:modified>
  <cp:category/>
</cp:coreProperties>
</file>