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4212" r:id="rId2"/>
  </p:sldMasterIdLst>
  <p:notesMasterIdLst>
    <p:notesMasterId r:id="rId74"/>
  </p:notesMasterIdLst>
  <p:handoutMasterIdLst>
    <p:handoutMasterId r:id="rId75"/>
  </p:handoutMasterIdLst>
  <p:sldIdLst>
    <p:sldId id="3003" r:id="rId3"/>
    <p:sldId id="3911" r:id="rId4"/>
    <p:sldId id="3991" r:id="rId5"/>
    <p:sldId id="3992" r:id="rId6"/>
    <p:sldId id="4010" r:id="rId7"/>
    <p:sldId id="4014" r:id="rId8"/>
    <p:sldId id="4015" r:id="rId9"/>
    <p:sldId id="4016" r:id="rId10"/>
    <p:sldId id="4017" r:id="rId11"/>
    <p:sldId id="4002" r:id="rId12"/>
    <p:sldId id="4003" r:id="rId13"/>
    <p:sldId id="4005" r:id="rId14"/>
    <p:sldId id="4009" r:id="rId15"/>
    <p:sldId id="3913" r:id="rId16"/>
    <p:sldId id="3804" r:id="rId17"/>
    <p:sldId id="3718" r:id="rId18"/>
    <p:sldId id="3806" r:id="rId19"/>
    <p:sldId id="3915" r:id="rId20"/>
    <p:sldId id="3807" r:id="rId21"/>
    <p:sldId id="3809" r:id="rId22"/>
    <p:sldId id="3810" r:id="rId23"/>
    <p:sldId id="3811" r:id="rId24"/>
    <p:sldId id="3812" r:id="rId25"/>
    <p:sldId id="3815" r:id="rId26"/>
    <p:sldId id="3829" r:id="rId27"/>
    <p:sldId id="3796" r:id="rId28"/>
    <p:sldId id="3803" r:id="rId29"/>
    <p:sldId id="3827" r:id="rId30"/>
    <p:sldId id="3800" r:id="rId31"/>
    <p:sldId id="3801" r:id="rId32"/>
    <p:sldId id="3802" r:id="rId33"/>
    <p:sldId id="3797" r:id="rId34"/>
    <p:sldId id="3925" r:id="rId35"/>
    <p:sldId id="3924" r:id="rId36"/>
    <p:sldId id="3882" r:id="rId37"/>
    <p:sldId id="3883" r:id="rId38"/>
    <p:sldId id="3961" r:id="rId39"/>
    <p:sldId id="3962" r:id="rId40"/>
    <p:sldId id="3960" r:id="rId41"/>
    <p:sldId id="3959" r:id="rId42"/>
    <p:sldId id="3910" r:id="rId43"/>
    <p:sldId id="3905" r:id="rId44"/>
    <p:sldId id="3906" r:id="rId45"/>
    <p:sldId id="3966" r:id="rId46"/>
    <p:sldId id="3964" r:id="rId47"/>
    <p:sldId id="3965" r:id="rId48"/>
    <p:sldId id="3963" r:id="rId49"/>
    <p:sldId id="3952" r:id="rId50"/>
    <p:sldId id="3953" r:id="rId51"/>
    <p:sldId id="3954" r:id="rId52"/>
    <p:sldId id="3955" r:id="rId53"/>
    <p:sldId id="3968" r:id="rId54"/>
    <p:sldId id="3956" r:id="rId55"/>
    <p:sldId id="3368" r:id="rId56"/>
    <p:sldId id="3957" r:id="rId57"/>
    <p:sldId id="3958" r:id="rId58"/>
    <p:sldId id="3918" r:id="rId59"/>
    <p:sldId id="4000" r:id="rId60"/>
    <p:sldId id="4004" r:id="rId61"/>
    <p:sldId id="4001" r:id="rId62"/>
    <p:sldId id="4006" r:id="rId63"/>
    <p:sldId id="3974" r:id="rId64"/>
    <p:sldId id="3975" r:id="rId65"/>
    <p:sldId id="4007" r:id="rId66"/>
    <p:sldId id="4008" r:id="rId67"/>
    <p:sldId id="3972" r:id="rId68"/>
    <p:sldId id="3971" r:id="rId69"/>
    <p:sldId id="3973" r:id="rId70"/>
    <p:sldId id="3881" r:id="rId71"/>
    <p:sldId id="4012" r:id="rId72"/>
    <p:sldId id="4018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D200"/>
    <a:srgbClr val="55752F"/>
    <a:srgbClr val="7B92A8"/>
    <a:srgbClr val="979797"/>
    <a:srgbClr val="BFA19C"/>
    <a:srgbClr val="6E8E84"/>
    <a:srgbClr val="B0B0B0"/>
    <a:srgbClr val="919191"/>
    <a:srgbClr val="1A476F"/>
    <a:srgbClr val="A05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6" autoAdjust="0"/>
    <p:restoredTop sz="67755" autoAdjust="0"/>
  </p:normalViewPr>
  <p:slideViewPr>
    <p:cSldViewPr snapToGrid="0">
      <p:cViewPr varScale="1">
        <p:scale>
          <a:sx n="84" d="100"/>
          <a:sy n="84" d="100"/>
        </p:scale>
        <p:origin x="2440" y="192"/>
      </p:cViewPr>
      <p:guideLst>
        <p:guide orient="horz" pos="4032"/>
        <p:guide pos="3840"/>
      </p:guideLst>
    </p:cSldViewPr>
  </p:slideViewPr>
  <p:outlineViewPr>
    <p:cViewPr>
      <p:scale>
        <a:sx n="33" d="100"/>
        <a:sy n="33" d="100"/>
      </p:scale>
      <p:origin x="0" y="-23432"/>
    </p:cViewPr>
  </p:outlineViewPr>
  <p:notesTextViewPr>
    <p:cViewPr>
      <p:scale>
        <a:sx n="120" d="100"/>
        <a:sy n="120" d="100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C9AA8-D36D-4F67-9436-A873A3C75372}" type="datetimeFigureOut">
              <a:rPr lang="en-US" smtClean="0"/>
              <a:t>1/24/22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62FD2-F5A4-4F83-A604-3302715D87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3383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CFB68-99A2-4E43-A2BE-826EF4AB511B}" type="datetimeFigureOut">
              <a:rPr lang="en-US" smtClean="0"/>
              <a:t>1/24/22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84D52-C5E7-4A5C-9461-BFB19F2E11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4054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6038" cy="3598863"/>
          </a:xfrm>
          <a:ln/>
        </p:spPr>
      </p:sp>
      <p:sp>
        <p:nvSpPr>
          <p:cNvPr id="401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CA" strike="noStrike" baseline="0" dirty="0">
              <a:latin typeface="Arial" pitchFamily="34" charset="0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8636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98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946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87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322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847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641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354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351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6808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54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1586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3624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090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7001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9819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5408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3594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837372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</p:spTree>
    <p:extLst>
      <p:ext uri="{BB962C8B-B14F-4D97-AF65-F5344CB8AC3E}">
        <p14:creationId xmlns:p14="http://schemas.microsoft.com/office/powerpoint/2010/main" val="15077817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</p:spTree>
    <p:extLst>
      <p:ext uri="{BB962C8B-B14F-4D97-AF65-F5344CB8AC3E}">
        <p14:creationId xmlns:p14="http://schemas.microsoft.com/office/powerpoint/2010/main" val="42158190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</p:spTree>
    <p:extLst>
      <p:ext uri="{BB962C8B-B14F-4D97-AF65-F5344CB8AC3E}">
        <p14:creationId xmlns:p14="http://schemas.microsoft.com/office/powerpoint/2010/main" val="3891045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6828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</p:spTree>
    <p:extLst>
      <p:ext uri="{BB962C8B-B14F-4D97-AF65-F5344CB8AC3E}">
        <p14:creationId xmlns:p14="http://schemas.microsoft.com/office/powerpoint/2010/main" val="14677251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</p:spTree>
    <p:extLst>
      <p:ext uri="{BB962C8B-B14F-4D97-AF65-F5344CB8AC3E}">
        <p14:creationId xmlns:p14="http://schemas.microsoft.com/office/powerpoint/2010/main" val="15777316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563975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37E38-E39F-CB4C-9FC9-8A29AE7A73C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046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37E38-E39F-CB4C-9FC9-8A29AE7A73C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121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</p:spTree>
    <p:extLst>
      <p:ext uri="{BB962C8B-B14F-4D97-AF65-F5344CB8AC3E}">
        <p14:creationId xmlns:p14="http://schemas.microsoft.com/office/powerpoint/2010/main" val="42348718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</p:spTree>
    <p:extLst>
      <p:ext uri="{BB962C8B-B14F-4D97-AF65-F5344CB8AC3E}">
        <p14:creationId xmlns:p14="http://schemas.microsoft.com/office/powerpoint/2010/main" val="17020003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</p:spTree>
    <p:extLst>
      <p:ext uri="{BB962C8B-B14F-4D97-AF65-F5344CB8AC3E}">
        <p14:creationId xmlns:p14="http://schemas.microsoft.com/office/powerpoint/2010/main" val="1364547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</p:spTree>
    <p:extLst>
      <p:ext uri="{BB962C8B-B14F-4D97-AF65-F5344CB8AC3E}">
        <p14:creationId xmlns:p14="http://schemas.microsoft.com/office/powerpoint/2010/main" val="34180472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967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7993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</p:spTree>
    <p:extLst>
      <p:ext uri="{BB962C8B-B14F-4D97-AF65-F5344CB8AC3E}">
        <p14:creationId xmlns:p14="http://schemas.microsoft.com/office/powerpoint/2010/main" val="33879219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</p:spTree>
    <p:extLst>
      <p:ext uri="{BB962C8B-B14F-4D97-AF65-F5344CB8AC3E}">
        <p14:creationId xmlns:p14="http://schemas.microsoft.com/office/powerpoint/2010/main" val="14891976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6950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8370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2860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3559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06871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11141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55985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032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4226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46561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0197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35732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0008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02011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9663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28539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48406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82254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771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52859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3406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83204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04064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01793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17351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7408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25513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76598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87199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noStrike" dirty="0"/>
          </a:p>
        </p:txBody>
      </p:sp>
    </p:spTree>
    <p:extLst>
      <p:ext uri="{BB962C8B-B14F-4D97-AF65-F5344CB8AC3E}">
        <p14:creationId xmlns:p14="http://schemas.microsoft.com/office/powerpoint/2010/main" val="2354340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6003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32286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322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07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68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15"/>
            <a:ext cx="10363200" cy="1470025"/>
          </a:xfrm>
        </p:spPr>
        <p:txBody>
          <a:bodyPr>
            <a:normAutofit/>
          </a:bodyPr>
          <a:lstStyle>
            <a:lvl1pPr>
              <a:defRPr lang="en-US" sz="3600" b="1" kern="1200" dirty="0">
                <a:solidFill>
                  <a:srgbClr val="1E2D53"/>
                </a:solidFill>
                <a:latin typeface="cmss10"/>
                <a:ea typeface="cmss1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438400"/>
            <a:ext cx="85344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3670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0207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181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92286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661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13" Type="http://schemas.openxmlformats.org/officeDocument/2006/relationships/tags" Target="../tags/tag11.xml"/><Relationship Id="rId18" Type="http://schemas.openxmlformats.org/officeDocument/2006/relationships/tags" Target="../tags/tag16.xml"/><Relationship Id="rId3" Type="http://schemas.openxmlformats.org/officeDocument/2006/relationships/tags" Target="../tags/tag1.xml"/><Relationship Id="rId21" Type="http://schemas.openxmlformats.org/officeDocument/2006/relationships/image" Target="../media/image1.emf"/><Relationship Id="rId7" Type="http://schemas.openxmlformats.org/officeDocument/2006/relationships/tags" Target="../tags/tag5.xml"/><Relationship Id="rId12" Type="http://schemas.openxmlformats.org/officeDocument/2006/relationships/tags" Target="../tags/tag10.xml"/><Relationship Id="rId17" Type="http://schemas.openxmlformats.org/officeDocument/2006/relationships/tags" Target="../tags/tag15.xml"/><Relationship Id="rId2" Type="http://schemas.openxmlformats.org/officeDocument/2006/relationships/vmlDrawing" Target="../drawings/vmlDrawing1.vml"/><Relationship Id="rId16" Type="http://schemas.openxmlformats.org/officeDocument/2006/relationships/tags" Target="../tags/tag14.xml"/><Relationship Id="rId20" Type="http://schemas.openxmlformats.org/officeDocument/2006/relationships/oleObject" Target="../embeddings/oleObject1.bin"/><Relationship Id="rId1" Type="http://schemas.openxmlformats.org/officeDocument/2006/relationships/theme" Target="../theme/theme2.xml"/><Relationship Id="rId6" Type="http://schemas.openxmlformats.org/officeDocument/2006/relationships/tags" Target="../tags/tag4.xml"/><Relationship Id="rId11" Type="http://schemas.openxmlformats.org/officeDocument/2006/relationships/tags" Target="../tags/tag9.xml"/><Relationship Id="rId5" Type="http://schemas.openxmlformats.org/officeDocument/2006/relationships/tags" Target="../tags/tag3.xml"/><Relationship Id="rId15" Type="http://schemas.openxmlformats.org/officeDocument/2006/relationships/tags" Target="../tags/tag13.xml"/><Relationship Id="rId10" Type="http://schemas.openxmlformats.org/officeDocument/2006/relationships/tags" Target="../tags/tag8.xml"/><Relationship Id="rId19" Type="http://schemas.openxmlformats.org/officeDocument/2006/relationships/tags" Target="../tags/tag17.xml"/><Relationship Id="rId4" Type="http://schemas.openxmlformats.org/officeDocument/2006/relationships/tags" Target="../tags/tag2.xml"/><Relationship Id="rId9" Type="http://schemas.openxmlformats.org/officeDocument/2006/relationships/tags" Target="../tags/tag7.xml"/><Relationship Id="rId14" Type="http://schemas.openxmlformats.org/officeDocument/2006/relationships/tags" Target="../tags/tag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9437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cmss1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mss1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400" kern="1200">
          <a:solidFill>
            <a:schemeClr val="tx1"/>
          </a:solidFill>
          <a:latin typeface="cmss1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45"/>
          <a:ext cx="215979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9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0" y="45"/>
                        <a:ext cx="215979" cy="1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4"/>
            </p:custDataLst>
          </p:nvPr>
        </p:nvSpPr>
        <p:spPr bwMode="auto">
          <a:xfrm>
            <a:off x="0" y="45"/>
            <a:ext cx="215979" cy="16197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60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61991" y="234867"/>
            <a:ext cx="11725484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en-US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62045" y="77450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cap="all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61991" y="566283"/>
            <a:ext cx="1172548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4" name="Slide Elements" hidden="1"/>
          <p:cNvGrpSpPr/>
          <p:nvPr userDrawn="1"/>
        </p:nvGrpSpPr>
        <p:grpSpPr bwMode="gray">
          <a:xfrm>
            <a:off x="161991" y="6437265"/>
            <a:ext cx="11725484" cy="328819"/>
            <a:chOff x="119063" y="6309110"/>
            <a:chExt cx="8618537" cy="322273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119063" y="6309110"/>
              <a:ext cx="8618537" cy="120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800" dirty="0">
                  <a:solidFill>
                    <a:srgbClr val="80808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119063" y="6510723"/>
              <a:ext cx="7200000" cy="120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620084" indent="-620084" defTabSz="910839">
                <a:tabLst>
                  <a:tab pos="641135" algn="l"/>
                </a:tabLst>
              </a:pPr>
              <a:r>
                <a:rPr lang="en-US" sz="800" dirty="0">
                  <a:solidFill>
                    <a:srgbClr val="808080"/>
                  </a:solidFill>
                  <a:latin typeface="Arial"/>
                </a:rPr>
                <a:t>SOURCE: Source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976211" y="1991017"/>
            <a:ext cx="5853024" cy="115416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/>
              <a:t>Click to 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en-US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976212" y="1291547"/>
            <a:ext cx="5801189" cy="510220"/>
            <a:chOff x="915" y="715"/>
            <a:chExt cx="2686" cy="3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00" b="1" dirty="0">
                  <a:solidFill>
                    <a:srgbClr val="000000"/>
                  </a:solidFill>
                  <a:latin typeface="Arial"/>
                </a:rPr>
                <a:t>Title</a:t>
              </a:r>
            </a:p>
            <a:p>
              <a:r>
                <a:rPr lang="en-US" sz="1600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/>
        </p:nvGrpSpPr>
        <p:grpSpPr bwMode="gray">
          <a:xfrm>
            <a:off x="11405958" y="291837"/>
            <a:ext cx="481499" cy="160044"/>
            <a:chOff x="8386860" y="285750"/>
            <a:chExt cx="353915" cy="156864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92861" y="285750"/>
              <a:ext cx="347914" cy="1478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0839">
                <a:buClr>
                  <a:srgbClr val="002960"/>
                </a:buClr>
              </a:pPr>
              <a:r>
                <a:rPr lang="en-US" sz="800" dirty="0">
                  <a:solidFill>
                    <a:srgbClr val="808080"/>
                  </a:solidFill>
                  <a:latin typeface="Arial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86860" y="285750"/>
              <a:ext cx="0" cy="156864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86860" y="442614"/>
              <a:ext cx="353915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SlideBottomBar" hidden="1"/>
          <p:cNvSpPr/>
          <p:nvPr userDrawn="1"/>
        </p:nvSpPr>
        <p:spPr>
          <a:xfrm>
            <a:off x="11576464" y="6455863"/>
            <a:ext cx="62200" cy="1263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9" tIns="46639" rIns="93059" bIns="46639" rtlCol="0" anchor="ctr"/>
          <a:lstStyle/>
          <a:p>
            <a:pPr algn="ctr"/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3" name="doc id" hidden="1"/>
          <p:cNvSpPr>
            <a:spLocks noChangeArrowheads="1"/>
          </p:cNvSpPr>
          <p:nvPr userDrawn="1"/>
        </p:nvSpPr>
        <p:spPr bwMode="auto">
          <a:xfrm>
            <a:off x="10995481" y="51833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0839"/>
            <a:endParaRPr lang="en-US" sz="800" dirty="0">
              <a:solidFill>
                <a:srgbClr val="808080"/>
              </a:solidFill>
              <a:latin typeface="Arial"/>
            </a:endParaRPr>
          </a:p>
        </p:txBody>
      </p:sp>
      <p:grpSp>
        <p:nvGrpSpPr>
          <p:cNvPr id="26" name="LegendBoxes" hidden="1"/>
          <p:cNvGrpSpPr/>
          <p:nvPr userDrawn="1"/>
        </p:nvGrpSpPr>
        <p:grpSpPr bwMode="gray">
          <a:xfrm>
            <a:off x="10768442" y="285079"/>
            <a:ext cx="855321" cy="1013976"/>
            <a:chOff x="7835905" y="279400"/>
            <a:chExt cx="628684" cy="993790"/>
          </a:xfrm>
        </p:grpSpPr>
        <p:sp>
          <p:nvSpPr>
            <p:cNvPr id="27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374684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0839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374684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0839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374684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0839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4" name="Legend4"/>
            <p:cNvSpPr>
              <a:spLocks noChangeArrowheads="1"/>
            </p:cNvSpPr>
            <p:nvPr/>
          </p:nvSpPr>
          <p:spPr bwMode="gray">
            <a:xfrm>
              <a:off x="8089905" y="1092200"/>
              <a:ext cx="374684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0839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35" name="LegendLines" hidden="1"/>
          <p:cNvGrpSpPr/>
          <p:nvPr userDrawn="1"/>
        </p:nvGrpSpPr>
        <p:grpSpPr bwMode="gray">
          <a:xfrm>
            <a:off x="10349823" y="285075"/>
            <a:ext cx="1274319" cy="741861"/>
            <a:chOff x="7540629" y="279400"/>
            <a:chExt cx="936659" cy="727091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374684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0839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374684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0839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374684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0839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42" name="LegendMoons" hidden="1"/>
          <p:cNvGrpSpPr/>
          <p:nvPr userDrawn="1"/>
        </p:nvGrpSpPr>
        <p:grpSpPr bwMode="gray">
          <a:xfrm>
            <a:off x="10677890" y="255924"/>
            <a:ext cx="946032" cy="1333055"/>
            <a:chOff x="7769225" y="250825"/>
            <a:chExt cx="695359" cy="1306516"/>
          </a:xfrm>
        </p:grpSpPr>
        <p:grpSp>
          <p:nvGrpSpPr>
            <p:cNvPr id="43" name="MoonLegend1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1" name="Oval 38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2" name="Arc 39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4" name="MoonLegend2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9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0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5" name="MoonLegend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6" name="MoonLegend5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5" name="Oval 50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6" name="Oval 5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7" name="MoonLegend3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3" name="Oval 47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4" name="Arc 48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gray">
            <a:xfrm>
              <a:off x="8089900" y="263524"/>
              <a:ext cx="374684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0839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374684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0839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374684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0839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374684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0839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374684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0839">
                <a:buClr>
                  <a:srgbClr val="00296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45419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910839" rtl="0" eaLnBrk="1" fontAlgn="base" hangingPunct="1">
        <a:spcBef>
          <a:spcPct val="0"/>
        </a:spcBef>
        <a:spcAft>
          <a:spcPct val="0"/>
        </a:spcAft>
        <a:tabLst>
          <a:tab pos="274561" algn="l"/>
        </a:tabLst>
        <a:defRPr sz="2000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910839" rtl="0" eaLnBrk="1" fontAlgn="base" hangingPunct="1">
        <a:spcBef>
          <a:spcPct val="0"/>
        </a:spcBef>
        <a:spcAft>
          <a:spcPct val="0"/>
        </a:spcAft>
        <a:defRPr sz="1867" b="1">
          <a:solidFill>
            <a:schemeClr val="tx2"/>
          </a:solidFill>
          <a:latin typeface="Arial" charset="0"/>
        </a:defRPr>
      </a:lvl2pPr>
      <a:lvl3pPr algn="l" defTabSz="910839" rtl="0" eaLnBrk="1" fontAlgn="base" hangingPunct="1">
        <a:spcBef>
          <a:spcPct val="0"/>
        </a:spcBef>
        <a:spcAft>
          <a:spcPct val="0"/>
        </a:spcAft>
        <a:defRPr sz="1867" b="1">
          <a:solidFill>
            <a:schemeClr val="tx2"/>
          </a:solidFill>
          <a:latin typeface="Arial" charset="0"/>
        </a:defRPr>
      </a:lvl3pPr>
      <a:lvl4pPr algn="l" defTabSz="910839" rtl="0" eaLnBrk="1" fontAlgn="base" hangingPunct="1">
        <a:spcBef>
          <a:spcPct val="0"/>
        </a:spcBef>
        <a:spcAft>
          <a:spcPct val="0"/>
        </a:spcAft>
        <a:defRPr sz="1867" b="1">
          <a:solidFill>
            <a:schemeClr val="tx2"/>
          </a:solidFill>
          <a:latin typeface="Arial" charset="0"/>
        </a:defRPr>
      </a:lvl4pPr>
      <a:lvl5pPr algn="l" defTabSz="910839" rtl="0" eaLnBrk="1" fontAlgn="base" hangingPunct="1">
        <a:spcBef>
          <a:spcPct val="0"/>
        </a:spcBef>
        <a:spcAft>
          <a:spcPct val="0"/>
        </a:spcAft>
        <a:defRPr sz="1867" b="1">
          <a:solidFill>
            <a:schemeClr val="tx2"/>
          </a:solidFill>
          <a:latin typeface="Arial" charset="0"/>
        </a:defRPr>
      </a:lvl5pPr>
      <a:lvl6pPr marL="465063" algn="l" defTabSz="910839" rtl="0" eaLnBrk="1" fontAlgn="base" hangingPunct="1">
        <a:spcBef>
          <a:spcPct val="0"/>
        </a:spcBef>
        <a:spcAft>
          <a:spcPct val="0"/>
        </a:spcAft>
        <a:defRPr sz="1867" b="1">
          <a:solidFill>
            <a:schemeClr val="tx2"/>
          </a:solidFill>
          <a:latin typeface="Arial" charset="0"/>
        </a:defRPr>
      </a:lvl6pPr>
      <a:lvl7pPr marL="930127" algn="l" defTabSz="910839" rtl="0" eaLnBrk="1" fontAlgn="base" hangingPunct="1">
        <a:spcBef>
          <a:spcPct val="0"/>
        </a:spcBef>
        <a:spcAft>
          <a:spcPct val="0"/>
        </a:spcAft>
        <a:defRPr sz="1867" b="1">
          <a:solidFill>
            <a:schemeClr val="tx2"/>
          </a:solidFill>
          <a:latin typeface="Arial" charset="0"/>
        </a:defRPr>
      </a:lvl7pPr>
      <a:lvl8pPr marL="1395333" algn="l" defTabSz="910839" rtl="0" eaLnBrk="1" fontAlgn="base" hangingPunct="1">
        <a:spcBef>
          <a:spcPct val="0"/>
        </a:spcBef>
        <a:spcAft>
          <a:spcPct val="0"/>
        </a:spcAft>
        <a:defRPr sz="1867" b="1">
          <a:solidFill>
            <a:schemeClr val="tx2"/>
          </a:solidFill>
          <a:latin typeface="Arial" charset="0"/>
        </a:defRPr>
      </a:lvl8pPr>
      <a:lvl9pPr marL="1860397" algn="l" defTabSz="910839" rtl="0" eaLnBrk="1" fontAlgn="base" hangingPunct="1">
        <a:spcBef>
          <a:spcPct val="0"/>
        </a:spcBef>
        <a:spcAft>
          <a:spcPct val="0"/>
        </a:spcAft>
        <a:defRPr sz="1867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083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467" baseline="0">
          <a:solidFill>
            <a:schemeClr val="tx1"/>
          </a:solidFill>
          <a:latin typeface="+mn-lt"/>
          <a:ea typeface="+mn-ea"/>
          <a:cs typeface="+mn-cs"/>
        </a:defRPr>
      </a:lvl1pPr>
      <a:lvl2pPr marL="197122" indent="-195506" algn="l" defTabSz="91083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467" baseline="0">
          <a:solidFill>
            <a:schemeClr val="tx1"/>
          </a:solidFill>
          <a:latin typeface="+mn-lt"/>
        </a:defRPr>
      </a:lvl2pPr>
      <a:lvl3pPr marL="465063" indent="-266465" algn="l" defTabSz="91083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467" baseline="0">
          <a:solidFill>
            <a:schemeClr val="tx1"/>
          </a:solidFill>
          <a:latin typeface="+mn-lt"/>
        </a:defRPr>
      </a:lvl3pPr>
      <a:lvl4pPr marL="624943" indent="-158260" algn="l" defTabSz="91083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467" baseline="0">
          <a:solidFill>
            <a:schemeClr val="tx1"/>
          </a:solidFill>
          <a:latin typeface="+mn-lt"/>
        </a:defRPr>
      </a:lvl4pPr>
      <a:lvl5pPr marL="762813" indent="-132351" algn="l" defTabSz="91083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67" baseline="0">
          <a:solidFill>
            <a:schemeClr val="tx1"/>
          </a:solidFill>
          <a:latin typeface="+mn-lt"/>
        </a:defRPr>
      </a:lvl5pPr>
      <a:lvl6pPr marL="762813" indent="-132351" algn="l" defTabSz="91083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2813" indent="-132351" algn="l" defTabSz="91083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2813" indent="-132351" algn="l" defTabSz="91083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2813" indent="-132351" algn="l" defTabSz="91083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012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65063" algn="l" defTabSz="93012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30127" algn="l" defTabSz="93012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95333" algn="l" defTabSz="93012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60397" algn="l" defTabSz="93012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325533" algn="l" defTabSz="93012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90618" algn="l" defTabSz="93012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55729" algn="l" defTabSz="93012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720874" algn="l" defTabSz="93012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harvard.edu/files/hendren/files/welfare_vnber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eaweb.org/articles?id=10.1257/aer.20180310" TargetMode="External"/><Relationship Id="rId4" Type="http://schemas.openxmlformats.org/officeDocument/2006/relationships/hyperlink" Target="http://www.policyimpacts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urnals.uchicago.edu/doi/10.1086/676661?mobileUi=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scholar.harvard.edu/files/hendren/files/welfare_vnber.pdf" TargetMode="External"/><Relationship Id="rId13" Type="http://schemas.openxmlformats.org/officeDocument/2006/relationships/hyperlink" Target="https://www.amazon.com/Cost-Benefit-Analysis-Concepts-Anthony-Boardman/dp/1108401295/ref=pd_sbs_14_1/136-4065656-1710367?_encoding=UTF8&amp;pd_rd_i=1108401295&amp;pd_rd_r=ee2e557d-bce4-42c1-90c1-1ba11966268e&amp;pd_rd_w=fyyMG&amp;pd_rd_wg=nTPvG&amp;pf_rd_p=670e3530-913b-43e2-8005-da937e9a4fe8&amp;pf_rd_r=78H3WB4W9A21MDEVE5DV&amp;psc=1&amp;refRID=78H3WB4W9A21MDEVE5DV" TargetMode="External"/><Relationship Id="rId3" Type="http://schemas.openxmlformats.org/officeDocument/2006/relationships/hyperlink" Target="https://econpapers.repec.org/article/eeepubeco/v_3a43_3ay_3a1990_3ai_3a3_3ap_3a263-289.htm" TargetMode="External"/><Relationship Id="rId7" Type="http://schemas.openxmlformats.org/officeDocument/2006/relationships/hyperlink" Target="https://scholar.harvard.edu/files/hendren/files/the_policy_elasticity.pdf" TargetMode="External"/><Relationship Id="rId12" Type="http://schemas.openxmlformats.org/officeDocument/2006/relationships/hyperlink" Target="https://www.amazon.com/Theory-Taxation-Public-Economics-ebook/dp/B005N8T77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enrikkleven.com/uploads/3/7/3/1/37310663/kleven-kreiner_jpube2006.pdf" TargetMode="External"/><Relationship Id="rId11" Type="http://schemas.openxmlformats.org/officeDocument/2006/relationships/hyperlink" Target="https://econpapers.repec.org/article/ouprestud/v_3a41_3ay_3a1974_3ai_3a1_3ap_3a119-128..htm" TargetMode="External"/><Relationship Id="rId5" Type="http://schemas.openxmlformats.org/officeDocument/2006/relationships/hyperlink" Target="https://www.nber.org/papers/w8196" TargetMode="External"/><Relationship Id="rId10" Type="http://schemas.openxmlformats.org/officeDocument/2006/relationships/hyperlink" Target="https://econpapers.repec.org/article/ouprestud/v_3a38_3ay_3a1971_3ai_3a2_3ap_3a151-174..htm" TargetMode="External"/><Relationship Id="rId4" Type="http://schemas.openxmlformats.org/officeDocument/2006/relationships/hyperlink" Target="https://link.springer.com/article/10.2307/3867356" TargetMode="External"/><Relationship Id="rId9" Type="http://schemas.openxmlformats.org/officeDocument/2006/relationships/hyperlink" Target="https://economics.mit.edu/files/16272" TargetMode="External"/><Relationship Id="rId14" Type="http://schemas.openxmlformats.org/officeDocument/2006/relationships/hyperlink" Target="https://www.sciencedirect.com/science/article/pii/S1573442002800258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sipp.wa.gov/BenefitCost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ber.org/papers/w15471" TargetMode="External"/><Relationship Id="rId5" Type="http://schemas.openxmlformats.org/officeDocument/2006/relationships/hyperlink" Target="https://www.nber.org/papers/w23479" TargetMode="External"/><Relationship Id="rId4" Type="http://schemas.openxmlformats.org/officeDocument/2006/relationships/hyperlink" Target="https://www.amazon.com/Cost-Benefit-Analysis-Concepts-Anthony-Boardman/dp/1108401295/ref=pd_sbs_14_1/136-4065656-1710367?_encoding=UTF8&amp;pd_rd_i=1108401295&amp;pd_rd_r=6942fa8c-c00d-41c0-a9ca-798bbe2f3c7c&amp;pd_rd_w=802Dm&amp;pd_rd_wg=fc1VY&amp;pf_rd_p=670e3530-913b-43e2-8005-da937e9a4fe8&amp;pf_rd_r=SNJ4HNAHHM95VF9KT0BP&amp;psc=1&amp;refRID=SNJ4HNAHHM95VF9KT0BP" TargetMode="Externa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0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abs/pii/0047272776900475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981200" y="2170863"/>
            <a:ext cx="8305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81200" y="2170863"/>
            <a:ext cx="8305800" cy="685800"/>
          </a:xfrm>
          <a:prstGeom prst="rect">
            <a:avLst/>
          </a:prstGeom>
        </p:spPr>
        <p:txBody>
          <a:bodyPr vert="horz" lIns="91404" tIns="45718" rIns="91404" bIns="45718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1200"/>
            <a:ext cx="12192000" cy="6709525"/>
          </a:xfrm>
          <a:prstGeom prst="rect">
            <a:avLst/>
          </a:prstGeom>
          <a:effectLst/>
        </p:spPr>
        <p:txBody>
          <a:bodyPr wrap="square" lIns="91404" tIns="45718" rIns="91404" bIns="45718">
            <a:spAutoFit/>
          </a:bodyPr>
          <a:lstStyle/>
          <a:p>
            <a:pPr algn="ctr"/>
            <a:endParaRPr lang="en-US" sz="4000" b="1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algn="ctr"/>
            <a:r>
              <a:rPr lang="en-US" sz="4000" b="1" dirty="0">
                <a:solidFill>
                  <a:srgbClr val="002060"/>
                </a:solidFill>
                <a:ea typeface="ＭＳ Ｐゴシック" pitchFamily="34" charset="-128"/>
              </a:rPr>
              <a:t>MIT Guest Lecture</a:t>
            </a:r>
          </a:p>
          <a:p>
            <a:pPr algn="ctr"/>
            <a:endParaRPr lang="en-US" sz="4000" b="1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algn="ctr"/>
            <a:r>
              <a:rPr lang="en-US" sz="4000" b="1" dirty="0">
                <a:solidFill>
                  <a:srgbClr val="002060"/>
                </a:solidFill>
                <a:ea typeface="ＭＳ Ｐゴシック" pitchFamily="34" charset="-128"/>
              </a:rPr>
              <a:t>Empirical Welfare Analysis</a:t>
            </a:r>
          </a:p>
          <a:p>
            <a:pPr algn="ctr"/>
            <a:endParaRPr lang="en-US" sz="4000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algn="ctr"/>
            <a:r>
              <a:rPr lang="en-US" sz="4000" i="1" dirty="0">
                <a:solidFill>
                  <a:srgbClr val="002060"/>
                </a:solidFill>
                <a:ea typeface="ＭＳ Ｐゴシック" pitchFamily="34" charset="-128"/>
              </a:rPr>
              <a:t>The MVPF</a:t>
            </a:r>
          </a:p>
          <a:p>
            <a:pPr algn="ctr"/>
            <a:endParaRPr lang="en-US" sz="2300" dirty="0">
              <a:solidFill>
                <a:prstClr val="black"/>
              </a:solidFill>
              <a:ea typeface="ＭＳ Ｐゴシック" pitchFamily="34" charset="-128"/>
            </a:endParaRPr>
          </a:p>
          <a:p>
            <a:pPr algn="ctr"/>
            <a:endParaRPr lang="en-US" sz="2300" dirty="0">
              <a:solidFill>
                <a:prstClr val="black"/>
              </a:solidFill>
              <a:ea typeface="ＭＳ Ｐゴシック" pitchFamily="34" charset="-128"/>
            </a:endParaRPr>
          </a:p>
          <a:p>
            <a:pPr algn="ctr"/>
            <a:r>
              <a:rPr lang="en-US" sz="2300" dirty="0">
                <a:solidFill>
                  <a:prstClr val="black"/>
                </a:solidFill>
                <a:ea typeface="ＭＳ Ｐゴシック" pitchFamily="34" charset="-128"/>
              </a:rPr>
              <a:t>Nathaniel Hendren</a:t>
            </a:r>
          </a:p>
          <a:p>
            <a:pPr algn="ctr"/>
            <a:endParaRPr lang="en-US" sz="2300" dirty="0">
              <a:solidFill>
                <a:prstClr val="black"/>
              </a:solidFill>
              <a:ea typeface="ＭＳ Ｐゴシック" pitchFamily="34" charset="-128"/>
            </a:endParaRPr>
          </a:p>
          <a:p>
            <a:pPr algn="ctr"/>
            <a:r>
              <a:rPr lang="en-US" sz="2300" dirty="0">
                <a:solidFill>
                  <a:prstClr val="black"/>
                </a:solidFill>
                <a:ea typeface="ＭＳ Ｐゴシック" pitchFamily="34" charset="-128"/>
              </a:rPr>
              <a:t>Fall, 2021</a:t>
            </a:r>
          </a:p>
          <a:p>
            <a:pPr algn="ctr"/>
            <a:endParaRPr lang="en-US" sz="1500" b="1" dirty="0">
              <a:solidFill>
                <a:srgbClr val="FF0000"/>
              </a:solidFill>
            </a:endParaRPr>
          </a:p>
          <a:p>
            <a:pPr algn="just"/>
            <a:endParaRPr lang="en-US" sz="1500" i="1" dirty="0">
              <a:solidFill>
                <a:prstClr val="black"/>
              </a:solidFill>
            </a:endParaRPr>
          </a:p>
          <a:p>
            <a:pPr algn="just"/>
            <a:endParaRPr lang="en-US" sz="1500" i="1" dirty="0">
              <a:solidFill>
                <a:prstClr val="black"/>
              </a:solidFill>
            </a:endParaRPr>
          </a:p>
          <a:p>
            <a:pPr algn="just"/>
            <a:endParaRPr lang="en-US" sz="1500" i="1" dirty="0">
              <a:solidFill>
                <a:prstClr val="black"/>
              </a:solidFill>
            </a:endParaRPr>
          </a:p>
          <a:p>
            <a:pPr algn="just"/>
            <a:endParaRPr lang="en-US" sz="15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6569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1704" y="1116717"/>
                <a:ext cx="11119283" cy="5410197"/>
              </a:xfrm>
            </p:spPr>
            <p:txBody>
              <a:bodyPr>
                <a:noAutofit/>
              </a:bodyPr>
              <a:lstStyle/>
              <a:p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Let’s compute the MVPF a policy that reduces the marginal income tax rate,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𝜏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by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𝜏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(e.g. TRA86)</a:t>
                </a:r>
              </a:p>
              <a:p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𝜏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denote the marginal tax rate on earnings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lvl="1"/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Average earnings in the population is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Government revenue is</a:t>
                </a:r>
              </a:p>
              <a:p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𝜏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1800" b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Where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the average revenue subjected to the tax</a:t>
                </a:r>
              </a:p>
              <a:p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So, changing taxes leads to a change in revenue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𝑑𝑅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𝜏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𝑑𝐸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[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]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𝜖</m:t>
                          </m:r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𝜖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𝑑𝐸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[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]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[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]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the elasticity of tax revenue with respect to the tax rate</a:t>
                </a:r>
              </a:p>
              <a:p>
                <a:pPr lvl="1"/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Depends on the </a:t>
                </a:r>
                <a:r>
                  <a:rPr 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causal effect</a:t>
                </a:r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the tax change on tax revenue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1704" y="1116717"/>
                <a:ext cx="11119283" cy="5410197"/>
              </a:xfrm>
              <a:blipFill>
                <a:blip r:embed="rId3"/>
                <a:stretch>
                  <a:fillRect l="-342" t="-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0" y="95955"/>
            <a:ext cx="12192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Example MVPF: Tax Rate Change</a:t>
            </a:r>
          </a:p>
        </p:txBody>
      </p:sp>
    </p:spTree>
    <p:extLst>
      <p:ext uri="{BB962C8B-B14F-4D97-AF65-F5344CB8AC3E}">
        <p14:creationId xmlns:p14="http://schemas.microsoft.com/office/powerpoint/2010/main" val="2015043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1704" y="1116717"/>
                <a:ext cx="11119283" cy="5410197"/>
              </a:xfrm>
            </p:spPr>
            <p:txBody>
              <a:bodyPr>
                <a:noAutofit/>
              </a:bodyPr>
              <a:lstStyle/>
              <a:p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Now, consider the WTP</a:t>
                </a:r>
              </a:p>
              <a:p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Here’s where the envelope theorem is useful</a:t>
                </a:r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 first order, individuals do not value their change in incomes</a:t>
                </a:r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you earn $100 and taxes go from 10% to 9%, WTP $1 for the decrease regardless of how you change earnings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den>
                      </m:f>
                      <m:f>
                        <m:f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So, avg WTP is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the MVPF is given by</a:t>
                </a:r>
              </a:p>
              <a:p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𝑀𝑉𝑃𝐹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[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]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[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](1+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𝜖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𝜖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Key statistic one needs to know: causal effect of changing tax rates on government revenue</a:t>
                </a:r>
              </a:p>
              <a:p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every $1 of a tax cut, how much do individuals change their incomes</a:t>
                </a:r>
              </a:p>
              <a:p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Exercise: what if taxes only apply above some income threshold,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1704" y="1116717"/>
                <a:ext cx="11119283" cy="5410197"/>
              </a:xfrm>
              <a:blipFill>
                <a:blip r:embed="rId3"/>
                <a:stretch>
                  <a:fillRect l="-342" t="-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0" y="95955"/>
            <a:ext cx="12192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Example MVPF: Tax Rate Change</a:t>
            </a:r>
          </a:p>
        </p:txBody>
      </p:sp>
    </p:spTree>
    <p:extLst>
      <p:ext uri="{BB962C8B-B14F-4D97-AF65-F5344CB8AC3E}">
        <p14:creationId xmlns:p14="http://schemas.microsoft.com/office/powerpoint/2010/main" val="1968955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1704" y="1116717"/>
                <a:ext cx="11119283" cy="5410197"/>
              </a:xfrm>
            </p:spPr>
            <p:txBody>
              <a:bodyPr>
                <a:no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Infinite MVPFs</a:t>
                </a:r>
              </a:p>
              <a:p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What happens 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𝜖</m:t>
                    </m:r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&lt;−1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lvl="1"/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Policy “pays for itself” </a:t>
                </a:r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 also known as a “Laffer” effect</a:t>
                </a:r>
              </a:p>
              <a:p>
                <a:pPr lvl="1"/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Define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itchFamily="2" charset="2"/>
                      </a:rPr>
                      <m:t>𝑀𝑉𝑃𝐹</m:t>
                    </m:r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itchFamily="2" charset="2"/>
                      </a:rPr>
                      <m:t>=∞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𝑊𝑇𝑃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𝐶𝑜𝑠𝑡</m:t>
                    </m:r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(and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𝑊𝑇𝑃</m:t>
                    </m:r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𝐶𝑜𝑠𝑡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Preserves ordering 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𝑀𝑉𝑃𝐹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=∞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better than other policies with finite MVPFs)</a:t>
                </a:r>
              </a:p>
              <a:p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MVPF generalizes Laffer effects to other policies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1704" y="1116717"/>
                <a:ext cx="11119283" cy="5410197"/>
              </a:xfrm>
              <a:blipFill>
                <a:blip r:embed="rId3"/>
                <a:stretch>
                  <a:fillRect l="-571" t="-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0" y="95955"/>
            <a:ext cx="12192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Infinite MVPFs</a:t>
            </a:r>
          </a:p>
        </p:txBody>
      </p:sp>
    </p:spTree>
    <p:extLst>
      <p:ext uri="{BB962C8B-B14F-4D97-AF65-F5344CB8AC3E}">
        <p14:creationId xmlns:p14="http://schemas.microsoft.com/office/powerpoint/2010/main" val="3450126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D2FA5A0-CEE6-6146-A13D-2212C6CC0DAB}"/>
              </a:ext>
            </a:extLst>
          </p:cNvPr>
          <p:cNvSpPr/>
          <p:nvPr/>
        </p:nvSpPr>
        <p:spPr>
          <a:xfrm>
            <a:off x="749604" y="2599031"/>
            <a:ext cx="9789442" cy="7715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03FE699B-2454-44BF-929B-9136065CD605}"/>
              </a:ext>
            </a:extLst>
          </p:cNvPr>
          <p:cNvSpPr/>
          <p:nvPr/>
        </p:nvSpPr>
        <p:spPr>
          <a:xfrm>
            <a:off x="933458" y="1597090"/>
            <a:ext cx="548640" cy="548640"/>
          </a:xfrm>
          <a:prstGeom prst="ellipse">
            <a:avLst/>
          </a:prstGeom>
          <a:solidFill>
            <a:schemeClr val="bg1"/>
          </a:solidFill>
          <a:ln w="38100">
            <a:solidFill>
              <a:srgbClr val="4F81B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2" tIns="45718" rIns="91432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6996FA-FCD9-4043-BEC6-9497F4887B44}"/>
              </a:ext>
            </a:extLst>
          </p:cNvPr>
          <p:cNvGrpSpPr/>
          <p:nvPr/>
        </p:nvGrpSpPr>
        <p:grpSpPr>
          <a:xfrm>
            <a:off x="933458" y="2712560"/>
            <a:ext cx="9067273" cy="548640"/>
            <a:chOff x="933458" y="2809669"/>
            <a:chExt cx="9067273" cy="5486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7AAB757-AAB8-462E-9BE1-BA72378BBC87}"/>
                </a:ext>
              </a:extLst>
            </p:cNvPr>
            <p:cNvSpPr/>
            <p:nvPr/>
          </p:nvSpPr>
          <p:spPr>
            <a:xfrm>
              <a:off x="933458" y="2809669"/>
              <a:ext cx="548640" cy="548640"/>
            </a:xfrm>
            <a:prstGeom prst="ellipse">
              <a:avLst/>
            </a:prstGeom>
            <a:ln w="38100"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2" tIns="45718" rIns="91432" bIns="4571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53458C9-203C-48E2-B32C-F3256BC5B2B1}"/>
                </a:ext>
              </a:extLst>
            </p:cNvPr>
            <p:cNvSpPr txBox="1"/>
            <p:nvPr/>
          </p:nvSpPr>
          <p:spPr>
            <a:xfrm>
              <a:off x="1597836" y="2868545"/>
              <a:ext cx="8402895" cy="43088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Empirical Estimates of MVPFs for Various Policies</a:t>
              </a:r>
            </a:p>
          </p:txBody>
        </p:sp>
      </p:grpSp>
      <p:sp>
        <p:nvSpPr>
          <p:cNvPr id="32" name="TextBox 31">
            <a:hlinkClick r:id="" action="ppaction://noaction"/>
            <a:extLst>
              <a:ext uri="{FF2B5EF4-FFF2-40B4-BE49-F238E27FC236}">
                <a16:creationId xmlns:a16="http://schemas.microsoft.com/office/drawing/2014/main" id="{8EEED83C-B774-4BDB-B083-082F6602FF5E}"/>
              </a:ext>
            </a:extLst>
          </p:cNvPr>
          <p:cNvSpPr txBox="1"/>
          <p:nvPr/>
        </p:nvSpPr>
        <p:spPr>
          <a:xfrm>
            <a:off x="1597836" y="1021018"/>
            <a:ext cx="7201780" cy="161582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en-US" sz="22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 and Measures of Welfare</a:t>
            </a:r>
            <a:endParaRPr lang="en-US" sz="22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E125571-163B-A047-9710-9FAE6D1F333C}"/>
              </a:ext>
            </a:extLst>
          </p:cNvPr>
          <p:cNvSpPr txBox="1">
            <a:spLocks/>
          </p:cNvSpPr>
          <p:nvPr/>
        </p:nvSpPr>
        <p:spPr>
          <a:xfrm>
            <a:off x="1524000" y="90714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Outline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86BD38-5633-C648-A4EF-59E1A8536C35}"/>
              </a:ext>
            </a:extLst>
          </p:cNvPr>
          <p:cNvGrpSpPr/>
          <p:nvPr/>
        </p:nvGrpSpPr>
        <p:grpSpPr>
          <a:xfrm>
            <a:off x="933458" y="3737206"/>
            <a:ext cx="9605588" cy="769441"/>
            <a:chOff x="933458" y="2699268"/>
            <a:chExt cx="9067273" cy="76944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96EE87C-5ED5-0742-BFFF-40CBF6AC9C56}"/>
                </a:ext>
              </a:extLst>
            </p:cNvPr>
            <p:cNvSpPr/>
            <p:nvPr/>
          </p:nvSpPr>
          <p:spPr>
            <a:xfrm>
              <a:off x="933458" y="2809669"/>
              <a:ext cx="548640" cy="548640"/>
            </a:xfrm>
            <a:prstGeom prst="ellipse">
              <a:avLst/>
            </a:prstGeom>
            <a:ln w="38100"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2" tIns="45718" rIns="91432" bIns="4571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srgbClr val="4F81B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7A7EA64-C0F6-7240-B494-BB1A385755F5}"/>
                </a:ext>
              </a:extLst>
            </p:cNvPr>
            <p:cNvSpPr txBox="1"/>
            <p:nvPr/>
          </p:nvSpPr>
          <p:spPr>
            <a:xfrm>
              <a:off x="1597836" y="2699268"/>
              <a:ext cx="8402895" cy="76944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Other Welfare Measures: MEB and Cost-Benefit Analysis + MCPF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FA8E437-E4D6-8D4B-8252-A0BF83D95C76}"/>
              </a:ext>
            </a:extLst>
          </p:cNvPr>
          <p:cNvGrpSpPr/>
          <p:nvPr/>
        </p:nvGrpSpPr>
        <p:grpSpPr>
          <a:xfrm>
            <a:off x="933458" y="4861422"/>
            <a:ext cx="9067273" cy="548640"/>
            <a:chOff x="933458" y="2809669"/>
            <a:chExt cx="9067273" cy="548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954861F-2E19-2340-8C02-A027AE5C212A}"/>
                </a:ext>
              </a:extLst>
            </p:cNvPr>
            <p:cNvSpPr/>
            <p:nvPr/>
          </p:nvSpPr>
          <p:spPr>
            <a:xfrm>
              <a:off x="933458" y="2809669"/>
              <a:ext cx="548640" cy="548640"/>
            </a:xfrm>
            <a:prstGeom prst="ellipse">
              <a:avLst/>
            </a:prstGeom>
            <a:ln w="38100"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2" tIns="45718" rIns="91432" bIns="4571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F83807B-6EA3-1F40-A8AD-319744813365}"/>
                </a:ext>
              </a:extLst>
            </p:cNvPr>
            <p:cNvSpPr txBox="1"/>
            <p:nvPr/>
          </p:nvSpPr>
          <p:spPr>
            <a:xfrm>
              <a:off x="1597836" y="2868545"/>
              <a:ext cx="8402895" cy="43088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lvl="0">
                <a:defRPr/>
              </a:pPr>
              <a:r>
                <a:rPr lang="en-US" sz="22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Relation to Optimal Tax Theory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8203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704" y="1116717"/>
            <a:ext cx="11190756" cy="5410197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Hendren and Sprung-Keyser (2019)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construct 133 MVPFs for policies in social insurance, education and job training, taxes and cash transfers, and in-kind transfers</a:t>
            </a: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MVPF estimates from other authors available at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www.policyimpacts.org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 sample from survey and review articles in the four domains</a:t>
            </a: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 robustness to range of assumptions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Parameters (discount rate, tax rate, etc.) 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Forecasting/Extrapolation of Observed Effects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Validity of Empirical Designs (RCTs/RDs vs. Diff-in-Diff; Peer Reviewed vs. not; etc.)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 Bias (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Andrews and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Kasy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, 2018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Missing Causal Estimates (e.g. restrict to subsets of policies with different sets of observed effects)</a:t>
            </a:r>
          </a:p>
          <a:p>
            <a:pPr lvl="1"/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appendices + posted .do files on GitHub for exploration</a:t>
            </a: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95955"/>
            <a:ext cx="12192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Measuring MVPFs: Hendren and Sprung-Keyser (2019)</a:t>
            </a:r>
          </a:p>
        </p:txBody>
      </p:sp>
    </p:spTree>
    <p:extLst>
      <p:ext uri="{BB962C8B-B14F-4D97-AF65-F5344CB8AC3E}">
        <p14:creationId xmlns:p14="http://schemas.microsoft.com/office/powerpoint/2010/main" val="3784981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704" y="1116717"/>
            <a:ext cx="11119283" cy="5410197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International University (FIU) had a minimum GPA threshold for admission that created a fuzzy discontinuity </a:t>
            </a: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Zimmerman (2014) 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utilizes this discontinuity to examine the impact of FIU admission on earnings for 14 years after admission. </a:t>
            </a: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34">
            <a:extLst>
              <a:ext uri="{FF2B5EF4-FFF2-40B4-BE49-F238E27FC236}">
                <a16:creationId xmlns:a16="http://schemas.microsoft.com/office/drawing/2014/main" id="{D46DD406-6EA4-E148-939B-34DA9FE14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MVPF Example: Admission to Florida International University </a:t>
            </a:r>
          </a:p>
        </p:txBody>
      </p:sp>
    </p:spTree>
    <p:extLst>
      <p:ext uri="{BB962C8B-B14F-4D97-AF65-F5344CB8AC3E}">
        <p14:creationId xmlns:p14="http://schemas.microsoft.com/office/powerpoint/2010/main" val="3331233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98C0775F-40B7-5848-A8E3-886F6A280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450" y="482600"/>
            <a:ext cx="7785100" cy="6350000"/>
          </a:xfrm>
          <a:prstGeom prst="rect">
            <a:avLst/>
          </a:prstGeom>
        </p:spPr>
      </p:pic>
      <p:sp>
        <p:nvSpPr>
          <p:cNvPr id="8" name="Rectangle 134">
            <a:extLst>
              <a:ext uri="{FF2B5EF4-FFF2-40B4-BE49-F238E27FC236}">
                <a16:creationId xmlns:a16="http://schemas.microsoft.com/office/drawing/2014/main" id="{83B92186-FFEE-5D47-99F9-B13D2C9CA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Impact of College Attendance on Earnings: Zimmerman (2014)</a:t>
            </a:r>
          </a:p>
        </p:txBody>
      </p:sp>
    </p:spTree>
    <p:extLst>
      <p:ext uri="{BB962C8B-B14F-4D97-AF65-F5344CB8AC3E}">
        <p14:creationId xmlns:p14="http://schemas.microsoft.com/office/powerpoint/2010/main" val="3098905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AutoShape 3">
            <a:extLst>
              <a:ext uri="{FF2B5EF4-FFF2-40B4-BE49-F238E27FC236}">
                <a16:creationId xmlns:a16="http://schemas.microsoft.com/office/drawing/2014/main" id="{9179ABBC-6819-4E8B-ADF7-278E32690FC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-1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5">
            <a:extLst>
              <a:ext uri="{FF2B5EF4-FFF2-40B4-BE49-F238E27FC236}">
                <a16:creationId xmlns:a16="http://schemas.microsoft.com/office/drawing/2014/main" id="{777A3918-FE5D-4FBF-BC8A-C52C0DA6C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-4763"/>
            <a:ext cx="10982325" cy="6867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6">
            <a:extLst>
              <a:ext uri="{FF2B5EF4-FFF2-40B4-BE49-F238E27FC236}">
                <a16:creationId xmlns:a16="http://schemas.microsoft.com/office/drawing/2014/main" id="{1BDA0D00-B73B-4158-B2F5-841CA1F06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-1"/>
            <a:ext cx="10968038" cy="6853238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48D8555-AD5E-4936-BCCD-0C8469016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1" y="1230312"/>
            <a:ext cx="9948863" cy="4613275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4" name="Line 30">
            <a:extLst>
              <a:ext uri="{FF2B5EF4-FFF2-40B4-BE49-F238E27FC236}">
                <a16:creationId xmlns:a16="http://schemas.microsoft.com/office/drawing/2014/main" id="{53FEBC6C-0EDE-4AB9-8E0F-B6A8744F31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92251" y="1230312"/>
            <a:ext cx="0" cy="46132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Line 31">
            <a:extLst>
              <a:ext uri="{FF2B5EF4-FFF2-40B4-BE49-F238E27FC236}">
                <a16:creationId xmlns:a16="http://schemas.microsoft.com/office/drawing/2014/main" id="{5C815DC8-8CDE-4473-BF87-1860F0D6D5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569277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Rectangle 32">
            <a:extLst>
              <a:ext uri="{FF2B5EF4-FFF2-40B4-BE49-F238E27FC236}">
                <a16:creationId xmlns:a16="http://schemas.microsoft.com/office/drawing/2014/main" id="{FBBD2EF0-BDE2-42D3-8070-F4C611C35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6" y="5559425"/>
            <a:ext cx="541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-30K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Line 33">
            <a:extLst>
              <a:ext uri="{FF2B5EF4-FFF2-40B4-BE49-F238E27FC236}">
                <a16:creationId xmlns:a16="http://schemas.microsoft.com/office/drawing/2014/main" id="{EBEDD1EC-9C67-4474-8F2E-4F98AB4538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4649787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Rectangle 34">
            <a:extLst>
              <a:ext uri="{FF2B5EF4-FFF2-40B4-BE49-F238E27FC236}">
                <a16:creationId xmlns:a16="http://schemas.microsoft.com/office/drawing/2014/main" id="{EC598567-C197-463C-A508-37D35491E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276" y="4516437"/>
            <a:ext cx="541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-20K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Line 35">
            <a:extLst>
              <a:ext uri="{FF2B5EF4-FFF2-40B4-BE49-F238E27FC236}">
                <a16:creationId xmlns:a16="http://schemas.microsoft.com/office/drawing/2014/main" id="{B9A13862-414D-40C8-8B9A-C71E7CD09A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3606800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ectangle 36">
            <a:extLst>
              <a:ext uri="{FF2B5EF4-FFF2-40B4-BE49-F238E27FC236}">
                <a16:creationId xmlns:a16="http://schemas.microsoft.com/office/drawing/2014/main" id="{C5D4B962-0DBB-4DA5-B30B-3174F8402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51" y="3475037"/>
            <a:ext cx="541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-10K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Line 37">
            <a:extLst>
              <a:ext uri="{FF2B5EF4-FFF2-40B4-BE49-F238E27FC236}">
                <a16:creationId xmlns:a16="http://schemas.microsoft.com/office/drawing/2014/main" id="{2B209450-F331-4DAD-AA89-AD6E4796BB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2570162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Rectangle 38">
            <a:extLst>
              <a:ext uri="{FF2B5EF4-FFF2-40B4-BE49-F238E27FC236}">
                <a16:creationId xmlns:a16="http://schemas.microsoft.com/office/drawing/2014/main" id="{E64DB8F1-DB2A-4DB6-AF7A-10C6B9559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2432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Line 39">
            <a:extLst>
              <a:ext uri="{FF2B5EF4-FFF2-40B4-BE49-F238E27FC236}">
                <a16:creationId xmlns:a16="http://schemas.microsoft.com/office/drawing/2014/main" id="{4370FFBF-4F4F-42C5-A820-6C9AF75447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152717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Rectangle 40">
            <a:extLst>
              <a:ext uri="{FF2B5EF4-FFF2-40B4-BE49-F238E27FC236}">
                <a16:creationId xmlns:a16="http://schemas.microsoft.com/office/drawing/2014/main" id="{171ADC71-236C-4478-8F61-A905F40DD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6" y="1390650"/>
            <a:ext cx="600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$10K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Line 41">
            <a:extLst>
              <a:ext uri="{FF2B5EF4-FFF2-40B4-BE49-F238E27FC236}">
                <a16:creationId xmlns:a16="http://schemas.microsoft.com/office/drawing/2014/main" id="{3A807105-9191-4F46-8133-CDF9B1E43F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2251" y="5843587"/>
            <a:ext cx="994886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Rectangle 63">
            <a:extLst>
              <a:ext uri="{FF2B5EF4-FFF2-40B4-BE49-F238E27FC236}">
                <a16:creationId xmlns:a16="http://schemas.microsoft.com/office/drawing/2014/main" id="{54004D21-45D1-4C6F-8DE9-A26C6AC36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38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134">
            <a:extLst>
              <a:ext uri="{FF2B5EF4-FFF2-40B4-BE49-F238E27FC236}">
                <a16:creationId xmlns:a16="http://schemas.microsoft.com/office/drawing/2014/main" id="{C04FAD6A-495A-4CC4-94B9-4B5E95515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Cost to Government of Admission to Florida International University </a:t>
            </a:r>
          </a:p>
        </p:txBody>
      </p:sp>
      <p:sp>
        <p:nvSpPr>
          <p:cNvPr id="118" name="Line 38">
            <a:extLst>
              <a:ext uri="{FF2B5EF4-FFF2-40B4-BE49-F238E27FC236}">
                <a16:creationId xmlns:a16="http://schemas.microsoft.com/office/drawing/2014/main" id="{94F464BC-4323-014C-A0BE-42B52A70DA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2251" y="2570162"/>
            <a:ext cx="9948863" cy="0"/>
          </a:xfrm>
          <a:prstGeom prst="line">
            <a:avLst/>
          </a:prstGeom>
          <a:noFill/>
          <a:ln w="11113">
            <a:solidFill>
              <a:srgbClr val="90909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052DE0-444C-014A-81AD-DFD565466100}"/>
              </a:ext>
            </a:extLst>
          </p:cNvPr>
          <p:cNvSpPr txBox="1"/>
          <p:nvPr/>
        </p:nvSpPr>
        <p:spPr>
          <a:xfrm>
            <a:off x="0" y="6593293"/>
            <a:ext cx="46399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Note: All amounts in 2005 USD, discounted using a 3% real interest rate</a:t>
            </a:r>
          </a:p>
        </p:txBody>
      </p:sp>
    </p:spTree>
    <p:extLst>
      <p:ext uri="{BB962C8B-B14F-4D97-AF65-F5344CB8AC3E}">
        <p14:creationId xmlns:p14="http://schemas.microsoft.com/office/powerpoint/2010/main" val="18665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AutoShape 3">
            <a:extLst>
              <a:ext uri="{FF2B5EF4-FFF2-40B4-BE49-F238E27FC236}">
                <a16:creationId xmlns:a16="http://schemas.microsoft.com/office/drawing/2014/main" id="{9179ABBC-6819-4E8B-ADF7-278E32690FC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-1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5">
            <a:extLst>
              <a:ext uri="{FF2B5EF4-FFF2-40B4-BE49-F238E27FC236}">
                <a16:creationId xmlns:a16="http://schemas.microsoft.com/office/drawing/2014/main" id="{777A3918-FE5D-4FBF-BC8A-C52C0DA6C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-4763"/>
            <a:ext cx="10982325" cy="6867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6">
            <a:extLst>
              <a:ext uri="{FF2B5EF4-FFF2-40B4-BE49-F238E27FC236}">
                <a16:creationId xmlns:a16="http://schemas.microsoft.com/office/drawing/2014/main" id="{1BDA0D00-B73B-4158-B2F5-841CA1F06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-1"/>
            <a:ext cx="10968038" cy="6853238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48D8555-AD5E-4936-BCCD-0C8469016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1" y="1230312"/>
            <a:ext cx="9948863" cy="4613275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" name="Rectangle 8">
            <a:extLst>
              <a:ext uri="{FF2B5EF4-FFF2-40B4-BE49-F238E27FC236}">
                <a16:creationId xmlns:a16="http://schemas.microsoft.com/office/drawing/2014/main" id="{06956990-4706-44D6-9F21-B73A0E481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3" y="1381125"/>
            <a:ext cx="877888" cy="1189038"/>
          </a:xfrm>
          <a:prstGeom prst="rect">
            <a:avLst/>
          </a:prstGeom>
          <a:solidFill>
            <a:srgbClr val="CD7371"/>
          </a:solidFill>
          <a:ln w="14288">
            <a:solidFill>
              <a:srgbClr val="C0504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Rectangle 23">
            <a:extLst>
              <a:ext uri="{FF2B5EF4-FFF2-40B4-BE49-F238E27FC236}">
                <a16:creationId xmlns:a16="http://schemas.microsoft.com/office/drawing/2014/main" id="{FEDF278D-90D9-402F-AF21-7BF6E53D8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288" y="1050925"/>
            <a:ext cx="9556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909090"/>
                </a:solidFill>
                <a:effectLst/>
                <a:latin typeface="Arial" panose="020B0604020202020204" pitchFamily="34" charset="0"/>
              </a:rPr>
              <a:t>$11.4K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Line 30">
            <a:extLst>
              <a:ext uri="{FF2B5EF4-FFF2-40B4-BE49-F238E27FC236}">
                <a16:creationId xmlns:a16="http://schemas.microsoft.com/office/drawing/2014/main" id="{53FEBC6C-0EDE-4AB9-8E0F-B6A8744F31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92251" y="1230312"/>
            <a:ext cx="0" cy="46132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Line 31">
            <a:extLst>
              <a:ext uri="{FF2B5EF4-FFF2-40B4-BE49-F238E27FC236}">
                <a16:creationId xmlns:a16="http://schemas.microsoft.com/office/drawing/2014/main" id="{5C815DC8-8CDE-4473-BF87-1860F0D6D5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569277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Rectangle 32">
            <a:extLst>
              <a:ext uri="{FF2B5EF4-FFF2-40B4-BE49-F238E27FC236}">
                <a16:creationId xmlns:a16="http://schemas.microsoft.com/office/drawing/2014/main" id="{FBBD2EF0-BDE2-42D3-8070-F4C611C35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6" y="5559425"/>
            <a:ext cx="541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-30K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Line 33">
            <a:extLst>
              <a:ext uri="{FF2B5EF4-FFF2-40B4-BE49-F238E27FC236}">
                <a16:creationId xmlns:a16="http://schemas.microsoft.com/office/drawing/2014/main" id="{EBEDD1EC-9C67-4474-8F2E-4F98AB4538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4649787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Rectangle 34">
            <a:extLst>
              <a:ext uri="{FF2B5EF4-FFF2-40B4-BE49-F238E27FC236}">
                <a16:creationId xmlns:a16="http://schemas.microsoft.com/office/drawing/2014/main" id="{EC598567-C197-463C-A508-37D35491E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276" y="4516437"/>
            <a:ext cx="541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-20K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Line 35">
            <a:extLst>
              <a:ext uri="{FF2B5EF4-FFF2-40B4-BE49-F238E27FC236}">
                <a16:creationId xmlns:a16="http://schemas.microsoft.com/office/drawing/2014/main" id="{B9A13862-414D-40C8-8B9A-C71E7CD09A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3606800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ectangle 36">
            <a:extLst>
              <a:ext uri="{FF2B5EF4-FFF2-40B4-BE49-F238E27FC236}">
                <a16:creationId xmlns:a16="http://schemas.microsoft.com/office/drawing/2014/main" id="{C5D4B962-0DBB-4DA5-B30B-3174F8402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51" y="3475037"/>
            <a:ext cx="541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-10K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Line 37">
            <a:extLst>
              <a:ext uri="{FF2B5EF4-FFF2-40B4-BE49-F238E27FC236}">
                <a16:creationId xmlns:a16="http://schemas.microsoft.com/office/drawing/2014/main" id="{2B209450-F331-4DAD-AA89-AD6E4796BB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2570162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Rectangle 38">
            <a:extLst>
              <a:ext uri="{FF2B5EF4-FFF2-40B4-BE49-F238E27FC236}">
                <a16:creationId xmlns:a16="http://schemas.microsoft.com/office/drawing/2014/main" id="{E64DB8F1-DB2A-4DB6-AF7A-10C6B9559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2432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Line 39">
            <a:extLst>
              <a:ext uri="{FF2B5EF4-FFF2-40B4-BE49-F238E27FC236}">
                <a16:creationId xmlns:a16="http://schemas.microsoft.com/office/drawing/2014/main" id="{4370FFBF-4F4F-42C5-A820-6C9AF75447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152717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Rectangle 40">
            <a:extLst>
              <a:ext uri="{FF2B5EF4-FFF2-40B4-BE49-F238E27FC236}">
                <a16:creationId xmlns:a16="http://schemas.microsoft.com/office/drawing/2014/main" id="{171ADC71-236C-4478-8F61-A905F40DD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6" y="1390650"/>
            <a:ext cx="600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$10K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Line 41">
            <a:extLst>
              <a:ext uri="{FF2B5EF4-FFF2-40B4-BE49-F238E27FC236}">
                <a16:creationId xmlns:a16="http://schemas.microsoft.com/office/drawing/2014/main" id="{3A807105-9191-4F46-8133-CDF9B1E43F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2251" y="5843587"/>
            <a:ext cx="994886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Line 42">
            <a:extLst>
              <a:ext uri="{FF2B5EF4-FFF2-40B4-BE49-F238E27FC236}">
                <a16:creationId xmlns:a16="http://schemas.microsoft.com/office/drawing/2014/main" id="{D854A68B-15DA-476A-B8B6-556DC4A7D8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1213" y="5843587"/>
            <a:ext cx="0" cy="9525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Rectangle 43">
            <a:extLst>
              <a:ext uri="{FF2B5EF4-FFF2-40B4-BE49-F238E27FC236}">
                <a16:creationId xmlns:a16="http://schemas.microsoft.com/office/drawing/2014/main" id="{76E7AC8F-2CB8-43DB-8F22-370685C47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1" y="5989637"/>
            <a:ext cx="525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Total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44">
            <a:extLst>
              <a:ext uri="{FF2B5EF4-FFF2-40B4-BE49-F238E27FC236}">
                <a16:creationId xmlns:a16="http://schemas.microsoft.com/office/drawing/2014/main" id="{0030113E-9020-4A6E-BC3C-D1A4FECE4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1801" y="6176962"/>
            <a:ext cx="877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FIU Cost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Rectangle 63">
            <a:extLst>
              <a:ext uri="{FF2B5EF4-FFF2-40B4-BE49-F238E27FC236}">
                <a16:creationId xmlns:a16="http://schemas.microsoft.com/office/drawing/2014/main" id="{54004D21-45D1-4C6F-8DE9-A26C6AC36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38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134">
            <a:extLst>
              <a:ext uri="{FF2B5EF4-FFF2-40B4-BE49-F238E27FC236}">
                <a16:creationId xmlns:a16="http://schemas.microsoft.com/office/drawing/2014/main" id="{C04FAD6A-495A-4CC4-94B9-4B5E95515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Cost to Government of Admission to Florida International University </a:t>
            </a:r>
          </a:p>
        </p:txBody>
      </p:sp>
      <p:sp>
        <p:nvSpPr>
          <p:cNvPr id="118" name="Line 38">
            <a:extLst>
              <a:ext uri="{FF2B5EF4-FFF2-40B4-BE49-F238E27FC236}">
                <a16:creationId xmlns:a16="http://schemas.microsoft.com/office/drawing/2014/main" id="{94F464BC-4323-014C-A0BE-42B52A70DA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2251" y="2570162"/>
            <a:ext cx="9948863" cy="0"/>
          </a:xfrm>
          <a:prstGeom prst="line">
            <a:avLst/>
          </a:prstGeom>
          <a:noFill/>
          <a:ln w="11113">
            <a:solidFill>
              <a:srgbClr val="90909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7BF172E-9D41-8F4B-A39C-8F402EAE7356}"/>
              </a:ext>
            </a:extLst>
          </p:cNvPr>
          <p:cNvGrpSpPr/>
          <p:nvPr/>
        </p:nvGrpSpPr>
        <p:grpSpPr>
          <a:xfrm>
            <a:off x="2649241" y="1592503"/>
            <a:ext cx="3552901" cy="646331"/>
            <a:chOff x="2912986" y="3870960"/>
            <a:chExt cx="3552901" cy="646331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B2FBD6F9-97E9-F348-8748-246DD9AA3120}"/>
                </a:ext>
              </a:extLst>
            </p:cNvPr>
            <p:cNvSpPr txBox="1"/>
            <p:nvPr/>
          </p:nvSpPr>
          <p:spPr>
            <a:xfrm>
              <a:off x="3281722" y="3870960"/>
              <a:ext cx="31841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Cost per admission to FIU (IPEDS/Zimmerman (2014))</a:t>
              </a:r>
            </a:p>
          </p:txBody>
        </p: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8F204ECC-D948-7D42-8C15-57EA5946DF32}"/>
                </a:ext>
              </a:extLst>
            </p:cNvPr>
            <p:cNvCxnSpPr/>
            <p:nvPr/>
          </p:nvCxnSpPr>
          <p:spPr>
            <a:xfrm flipH="1">
              <a:off x="2912986" y="4090351"/>
              <a:ext cx="3687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3052DE0-444C-014A-81AD-DFD565466100}"/>
              </a:ext>
            </a:extLst>
          </p:cNvPr>
          <p:cNvSpPr txBox="1"/>
          <p:nvPr/>
        </p:nvSpPr>
        <p:spPr>
          <a:xfrm>
            <a:off x="0" y="6593293"/>
            <a:ext cx="46399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Note: All amounts in 2005 USD, discounted using a 3% real interest rate</a:t>
            </a:r>
          </a:p>
        </p:txBody>
      </p:sp>
    </p:spTree>
    <p:extLst>
      <p:ext uri="{BB962C8B-B14F-4D97-AF65-F5344CB8AC3E}">
        <p14:creationId xmlns:p14="http://schemas.microsoft.com/office/powerpoint/2010/main" val="345187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AutoShape 3">
            <a:extLst>
              <a:ext uri="{FF2B5EF4-FFF2-40B4-BE49-F238E27FC236}">
                <a16:creationId xmlns:a16="http://schemas.microsoft.com/office/drawing/2014/main" id="{9179ABBC-6819-4E8B-ADF7-278E32690FC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-1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5">
            <a:extLst>
              <a:ext uri="{FF2B5EF4-FFF2-40B4-BE49-F238E27FC236}">
                <a16:creationId xmlns:a16="http://schemas.microsoft.com/office/drawing/2014/main" id="{777A3918-FE5D-4FBF-BC8A-C52C0DA6C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-4763"/>
            <a:ext cx="10982325" cy="6867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6">
            <a:extLst>
              <a:ext uri="{FF2B5EF4-FFF2-40B4-BE49-F238E27FC236}">
                <a16:creationId xmlns:a16="http://schemas.microsoft.com/office/drawing/2014/main" id="{1BDA0D00-B73B-4158-B2F5-841CA1F06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-1"/>
            <a:ext cx="10968038" cy="6853238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48D8555-AD5E-4936-BCCD-0C8469016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1" y="1230312"/>
            <a:ext cx="9948863" cy="4613275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" name="Rectangle 8">
            <a:extLst>
              <a:ext uri="{FF2B5EF4-FFF2-40B4-BE49-F238E27FC236}">
                <a16:creationId xmlns:a16="http://schemas.microsoft.com/office/drawing/2014/main" id="{06956990-4706-44D6-9F21-B73A0E481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3" y="1381125"/>
            <a:ext cx="877888" cy="1189038"/>
          </a:xfrm>
          <a:prstGeom prst="rect">
            <a:avLst/>
          </a:prstGeom>
          <a:solidFill>
            <a:srgbClr val="CD7371"/>
          </a:solidFill>
          <a:ln w="14288">
            <a:solidFill>
              <a:srgbClr val="C0504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Rectangle 23">
            <a:extLst>
              <a:ext uri="{FF2B5EF4-FFF2-40B4-BE49-F238E27FC236}">
                <a16:creationId xmlns:a16="http://schemas.microsoft.com/office/drawing/2014/main" id="{FEDF278D-90D9-402F-AF21-7BF6E53D8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288" y="1050925"/>
            <a:ext cx="9556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909090"/>
                </a:solidFill>
                <a:effectLst/>
                <a:latin typeface="Arial" panose="020B0604020202020204" pitchFamily="34" charset="0"/>
              </a:rPr>
              <a:t>$11.4K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Line 30">
            <a:extLst>
              <a:ext uri="{FF2B5EF4-FFF2-40B4-BE49-F238E27FC236}">
                <a16:creationId xmlns:a16="http://schemas.microsoft.com/office/drawing/2014/main" id="{53FEBC6C-0EDE-4AB9-8E0F-B6A8744F31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92251" y="1230312"/>
            <a:ext cx="0" cy="46132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Line 31">
            <a:extLst>
              <a:ext uri="{FF2B5EF4-FFF2-40B4-BE49-F238E27FC236}">
                <a16:creationId xmlns:a16="http://schemas.microsoft.com/office/drawing/2014/main" id="{5C815DC8-8CDE-4473-BF87-1860F0D6D5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569277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Rectangle 32">
            <a:extLst>
              <a:ext uri="{FF2B5EF4-FFF2-40B4-BE49-F238E27FC236}">
                <a16:creationId xmlns:a16="http://schemas.microsoft.com/office/drawing/2014/main" id="{FBBD2EF0-BDE2-42D3-8070-F4C611C35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6" y="5559425"/>
            <a:ext cx="541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-30K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Line 33">
            <a:extLst>
              <a:ext uri="{FF2B5EF4-FFF2-40B4-BE49-F238E27FC236}">
                <a16:creationId xmlns:a16="http://schemas.microsoft.com/office/drawing/2014/main" id="{EBEDD1EC-9C67-4474-8F2E-4F98AB4538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4649787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Rectangle 34">
            <a:extLst>
              <a:ext uri="{FF2B5EF4-FFF2-40B4-BE49-F238E27FC236}">
                <a16:creationId xmlns:a16="http://schemas.microsoft.com/office/drawing/2014/main" id="{EC598567-C197-463C-A508-37D35491E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276" y="4516437"/>
            <a:ext cx="541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-20K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Line 35">
            <a:extLst>
              <a:ext uri="{FF2B5EF4-FFF2-40B4-BE49-F238E27FC236}">
                <a16:creationId xmlns:a16="http://schemas.microsoft.com/office/drawing/2014/main" id="{B9A13862-414D-40C8-8B9A-C71E7CD09A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3606800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ectangle 36">
            <a:extLst>
              <a:ext uri="{FF2B5EF4-FFF2-40B4-BE49-F238E27FC236}">
                <a16:creationId xmlns:a16="http://schemas.microsoft.com/office/drawing/2014/main" id="{C5D4B962-0DBB-4DA5-B30B-3174F8402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51" y="3475037"/>
            <a:ext cx="541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-10K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Line 37">
            <a:extLst>
              <a:ext uri="{FF2B5EF4-FFF2-40B4-BE49-F238E27FC236}">
                <a16:creationId xmlns:a16="http://schemas.microsoft.com/office/drawing/2014/main" id="{2B209450-F331-4DAD-AA89-AD6E4796BB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2570162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Rectangle 38">
            <a:extLst>
              <a:ext uri="{FF2B5EF4-FFF2-40B4-BE49-F238E27FC236}">
                <a16:creationId xmlns:a16="http://schemas.microsoft.com/office/drawing/2014/main" id="{E64DB8F1-DB2A-4DB6-AF7A-10C6B9559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2432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Line 39">
            <a:extLst>
              <a:ext uri="{FF2B5EF4-FFF2-40B4-BE49-F238E27FC236}">
                <a16:creationId xmlns:a16="http://schemas.microsoft.com/office/drawing/2014/main" id="{4370FFBF-4F4F-42C5-A820-6C9AF75447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152717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Rectangle 40">
            <a:extLst>
              <a:ext uri="{FF2B5EF4-FFF2-40B4-BE49-F238E27FC236}">
                <a16:creationId xmlns:a16="http://schemas.microsoft.com/office/drawing/2014/main" id="{171ADC71-236C-4478-8F61-A905F40DD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6" y="1390650"/>
            <a:ext cx="600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$10K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Line 41">
            <a:extLst>
              <a:ext uri="{FF2B5EF4-FFF2-40B4-BE49-F238E27FC236}">
                <a16:creationId xmlns:a16="http://schemas.microsoft.com/office/drawing/2014/main" id="{3A807105-9191-4F46-8133-CDF9B1E43F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2251" y="5843587"/>
            <a:ext cx="994886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Line 42">
            <a:extLst>
              <a:ext uri="{FF2B5EF4-FFF2-40B4-BE49-F238E27FC236}">
                <a16:creationId xmlns:a16="http://schemas.microsoft.com/office/drawing/2014/main" id="{D854A68B-15DA-476A-B8B6-556DC4A7D8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1213" y="5843587"/>
            <a:ext cx="0" cy="9525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Rectangle 43">
            <a:extLst>
              <a:ext uri="{FF2B5EF4-FFF2-40B4-BE49-F238E27FC236}">
                <a16:creationId xmlns:a16="http://schemas.microsoft.com/office/drawing/2014/main" id="{76E7AC8F-2CB8-43DB-8F22-370685C47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1" y="5989637"/>
            <a:ext cx="525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Total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44">
            <a:extLst>
              <a:ext uri="{FF2B5EF4-FFF2-40B4-BE49-F238E27FC236}">
                <a16:creationId xmlns:a16="http://schemas.microsoft.com/office/drawing/2014/main" id="{0030113E-9020-4A6E-BC3C-D1A4FECE4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1801" y="6176962"/>
            <a:ext cx="877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FIU Cost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7EA76E5-E5B9-5341-9654-C48F3B1F3249}"/>
              </a:ext>
            </a:extLst>
          </p:cNvPr>
          <p:cNvGrpSpPr/>
          <p:nvPr/>
        </p:nvGrpSpPr>
        <p:grpSpPr>
          <a:xfrm>
            <a:off x="3087688" y="1381125"/>
            <a:ext cx="963613" cy="4883150"/>
            <a:chOff x="3087688" y="1381125"/>
            <a:chExt cx="963613" cy="4883150"/>
          </a:xfrm>
        </p:grpSpPr>
        <p:sp>
          <p:nvSpPr>
            <p:cNvPr id="63" name="Rectangle 9">
              <a:extLst>
                <a:ext uri="{FF2B5EF4-FFF2-40B4-BE49-F238E27FC236}">
                  <a16:creationId xmlns:a16="http://schemas.microsoft.com/office/drawing/2014/main" id="{C8B7DF23-590B-4750-B8F5-9AE75FE37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976" y="1381125"/>
              <a:ext cx="877888" cy="1189038"/>
            </a:xfrm>
            <a:prstGeom prst="rect">
              <a:avLst/>
            </a:prstGeom>
            <a:solidFill>
              <a:srgbClr val="729ACA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13">
              <a:extLst>
                <a:ext uri="{FF2B5EF4-FFF2-40B4-BE49-F238E27FC236}">
                  <a16:creationId xmlns:a16="http://schemas.microsoft.com/office/drawing/2014/main" id="{21297114-4262-4BDE-9F55-0285E0F87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7688" y="1709737"/>
              <a:ext cx="909638" cy="860425"/>
            </a:xfrm>
            <a:prstGeom prst="rect">
              <a:avLst/>
            </a:prstGeom>
            <a:solidFill>
              <a:srgbClr val="FFFFFF"/>
            </a:solidFill>
            <a:ln w="5556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25">
              <a:extLst>
                <a:ext uri="{FF2B5EF4-FFF2-40B4-BE49-F238E27FC236}">
                  <a16:creationId xmlns:a16="http://schemas.microsoft.com/office/drawing/2014/main" id="{E01F862F-5287-4B21-85EC-9DBAD8284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5951" y="1801812"/>
              <a:ext cx="8953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909090"/>
                  </a:solidFill>
                  <a:effectLst/>
                  <a:latin typeface="Arial" panose="020B0604020202020204" pitchFamily="34" charset="0"/>
                </a:rPr>
                <a:t>$-3.2K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Line 45">
              <a:extLst>
                <a:ext uri="{FF2B5EF4-FFF2-40B4-BE49-F238E27FC236}">
                  <a16:creationId xmlns:a16="http://schemas.microsoft.com/office/drawing/2014/main" id="{FB7E7ADC-5F5D-4F36-8B3E-6115D04AD2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0126" y="5843587"/>
              <a:ext cx="0" cy="9525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46">
              <a:extLst>
                <a:ext uri="{FF2B5EF4-FFF2-40B4-BE49-F238E27FC236}">
                  <a16:creationId xmlns:a16="http://schemas.microsoft.com/office/drawing/2014/main" id="{0F890BDC-DF24-4DC2-A16C-B1E27CD11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1513" y="5989637"/>
              <a:ext cx="7683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Student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1" name="Rectangle 47">
            <a:extLst>
              <a:ext uri="{FF2B5EF4-FFF2-40B4-BE49-F238E27FC236}">
                <a16:creationId xmlns:a16="http://schemas.microsoft.com/office/drawing/2014/main" id="{59908CDB-7DC4-49B7-94ED-C8DC4DA80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8" y="6176962"/>
            <a:ext cx="1165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Contribution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Rectangle 63">
            <a:extLst>
              <a:ext uri="{FF2B5EF4-FFF2-40B4-BE49-F238E27FC236}">
                <a16:creationId xmlns:a16="http://schemas.microsoft.com/office/drawing/2014/main" id="{54004D21-45D1-4C6F-8DE9-A26C6AC36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38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134">
            <a:extLst>
              <a:ext uri="{FF2B5EF4-FFF2-40B4-BE49-F238E27FC236}">
                <a16:creationId xmlns:a16="http://schemas.microsoft.com/office/drawing/2014/main" id="{C04FAD6A-495A-4CC4-94B9-4B5E95515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Cost to Government of Admission to Florida International University </a:t>
            </a:r>
          </a:p>
        </p:txBody>
      </p:sp>
      <p:sp>
        <p:nvSpPr>
          <p:cNvPr id="118" name="Line 38">
            <a:extLst>
              <a:ext uri="{FF2B5EF4-FFF2-40B4-BE49-F238E27FC236}">
                <a16:creationId xmlns:a16="http://schemas.microsoft.com/office/drawing/2014/main" id="{94F464BC-4323-014C-A0BE-42B52A70DA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2251" y="2570162"/>
            <a:ext cx="9948863" cy="0"/>
          </a:xfrm>
          <a:prstGeom prst="line">
            <a:avLst/>
          </a:prstGeom>
          <a:noFill/>
          <a:ln w="11113">
            <a:solidFill>
              <a:srgbClr val="90909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150D4E0-7CA7-1B46-BD34-28304343502E}"/>
              </a:ext>
            </a:extLst>
          </p:cNvPr>
          <p:cNvGrpSpPr/>
          <p:nvPr/>
        </p:nvGrpSpPr>
        <p:grpSpPr>
          <a:xfrm>
            <a:off x="4121869" y="1349375"/>
            <a:ext cx="3552901" cy="646331"/>
            <a:chOff x="4296455" y="1075164"/>
            <a:chExt cx="3552901" cy="646331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0C86A298-9091-AD45-A962-19AA08B72AFA}"/>
                </a:ext>
              </a:extLst>
            </p:cNvPr>
            <p:cNvSpPr txBox="1"/>
            <p:nvPr/>
          </p:nvSpPr>
          <p:spPr>
            <a:xfrm>
              <a:off x="4665191" y="1075164"/>
              <a:ext cx="31841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Student payments/loans contribute $3.2K</a:t>
              </a:r>
            </a:p>
          </p:txBody>
        </p: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D70F050D-4F4A-4F44-A73A-915F5CF58EAB}"/>
                </a:ext>
              </a:extLst>
            </p:cNvPr>
            <p:cNvCxnSpPr/>
            <p:nvPr/>
          </p:nvCxnSpPr>
          <p:spPr>
            <a:xfrm flipH="1">
              <a:off x="4296455" y="1294555"/>
              <a:ext cx="3687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55229016-6545-1247-9CF8-3DF4D57937DB}"/>
              </a:ext>
            </a:extLst>
          </p:cNvPr>
          <p:cNvSpPr txBox="1"/>
          <p:nvPr/>
        </p:nvSpPr>
        <p:spPr>
          <a:xfrm>
            <a:off x="0" y="6593293"/>
            <a:ext cx="5380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Note: All amounts in 2012 USD, discounted using CPI-U-RS and 3% real interest rate</a:t>
            </a:r>
          </a:p>
        </p:txBody>
      </p:sp>
    </p:spTree>
    <p:extLst>
      <p:ext uri="{BB962C8B-B14F-4D97-AF65-F5344CB8AC3E}">
        <p14:creationId xmlns:p14="http://schemas.microsoft.com/office/powerpoint/2010/main" val="110101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704" y="1116717"/>
            <a:ext cx="10722595" cy="5410197"/>
          </a:xfrm>
        </p:spPr>
        <p:txBody>
          <a:bodyPr>
            <a:no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What government policies do the most to improve social welfare? </a:t>
            </a:r>
          </a:p>
          <a:p>
            <a:pPr lvl="1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Should we spend more (or less) on health insurance?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Should we raise top marginal income tax rates?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Should we invest more in children? At what age?</a:t>
            </a: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Just gave a Nobel Prize for methods to estimate the causal impact of a wide range of these types of policy changes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Can estimate “Potential Outcomes” with vs without the policy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How do we translate those estimates into a statement about the desirability of the policy change? </a:t>
            </a:r>
          </a:p>
          <a:p>
            <a:pPr lvl="1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What causal estimates do we need? </a:t>
            </a:r>
          </a:p>
          <a:p>
            <a:pPr lvl="1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2427" y="90714"/>
            <a:ext cx="11075831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2060"/>
                </a:solidFill>
                <a:ea typeface="ＭＳ Ｐゴシック" pitchFamily="34" charset="-128"/>
              </a:rPr>
              <a:t>Goals of Public Economics</a:t>
            </a:r>
          </a:p>
        </p:txBody>
      </p:sp>
    </p:spTree>
    <p:extLst>
      <p:ext uri="{BB962C8B-B14F-4D97-AF65-F5344CB8AC3E}">
        <p14:creationId xmlns:p14="http://schemas.microsoft.com/office/powerpoint/2010/main" val="395455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AutoShape 3">
            <a:extLst>
              <a:ext uri="{FF2B5EF4-FFF2-40B4-BE49-F238E27FC236}">
                <a16:creationId xmlns:a16="http://schemas.microsoft.com/office/drawing/2014/main" id="{9179ABBC-6819-4E8B-ADF7-278E32690FC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-1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5">
            <a:extLst>
              <a:ext uri="{FF2B5EF4-FFF2-40B4-BE49-F238E27FC236}">
                <a16:creationId xmlns:a16="http://schemas.microsoft.com/office/drawing/2014/main" id="{777A3918-FE5D-4FBF-BC8A-C52C0DA6C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-4763"/>
            <a:ext cx="10982325" cy="6867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6">
            <a:extLst>
              <a:ext uri="{FF2B5EF4-FFF2-40B4-BE49-F238E27FC236}">
                <a16:creationId xmlns:a16="http://schemas.microsoft.com/office/drawing/2014/main" id="{1BDA0D00-B73B-4158-B2F5-841CA1F06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-1"/>
            <a:ext cx="10968038" cy="6853238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48D8555-AD5E-4936-BCCD-0C8469016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1" y="1230312"/>
            <a:ext cx="9948863" cy="4613275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" name="Rectangle 8">
            <a:extLst>
              <a:ext uri="{FF2B5EF4-FFF2-40B4-BE49-F238E27FC236}">
                <a16:creationId xmlns:a16="http://schemas.microsoft.com/office/drawing/2014/main" id="{06956990-4706-44D6-9F21-B73A0E481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3" y="1381125"/>
            <a:ext cx="877888" cy="1189038"/>
          </a:xfrm>
          <a:prstGeom prst="rect">
            <a:avLst/>
          </a:prstGeom>
          <a:solidFill>
            <a:srgbClr val="CD7371"/>
          </a:solidFill>
          <a:ln w="14288">
            <a:solidFill>
              <a:srgbClr val="C0504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Rectangle 23">
            <a:extLst>
              <a:ext uri="{FF2B5EF4-FFF2-40B4-BE49-F238E27FC236}">
                <a16:creationId xmlns:a16="http://schemas.microsoft.com/office/drawing/2014/main" id="{FEDF278D-90D9-402F-AF21-7BF6E53D8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288" y="1050925"/>
            <a:ext cx="9556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909090"/>
                </a:solidFill>
                <a:effectLst/>
                <a:latin typeface="Arial" panose="020B0604020202020204" pitchFamily="34" charset="0"/>
              </a:rPr>
              <a:t>$11.4K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Line 30">
            <a:extLst>
              <a:ext uri="{FF2B5EF4-FFF2-40B4-BE49-F238E27FC236}">
                <a16:creationId xmlns:a16="http://schemas.microsoft.com/office/drawing/2014/main" id="{53FEBC6C-0EDE-4AB9-8E0F-B6A8744F31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92251" y="1230312"/>
            <a:ext cx="0" cy="46132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Line 31">
            <a:extLst>
              <a:ext uri="{FF2B5EF4-FFF2-40B4-BE49-F238E27FC236}">
                <a16:creationId xmlns:a16="http://schemas.microsoft.com/office/drawing/2014/main" id="{5C815DC8-8CDE-4473-BF87-1860F0D6D5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569277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Rectangle 32">
            <a:extLst>
              <a:ext uri="{FF2B5EF4-FFF2-40B4-BE49-F238E27FC236}">
                <a16:creationId xmlns:a16="http://schemas.microsoft.com/office/drawing/2014/main" id="{FBBD2EF0-BDE2-42D3-8070-F4C611C35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6" y="5559425"/>
            <a:ext cx="541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-30K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Line 33">
            <a:extLst>
              <a:ext uri="{FF2B5EF4-FFF2-40B4-BE49-F238E27FC236}">
                <a16:creationId xmlns:a16="http://schemas.microsoft.com/office/drawing/2014/main" id="{EBEDD1EC-9C67-4474-8F2E-4F98AB4538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4649787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Rectangle 34">
            <a:extLst>
              <a:ext uri="{FF2B5EF4-FFF2-40B4-BE49-F238E27FC236}">
                <a16:creationId xmlns:a16="http://schemas.microsoft.com/office/drawing/2014/main" id="{EC598567-C197-463C-A508-37D35491E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276" y="4516437"/>
            <a:ext cx="541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-20K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Line 35">
            <a:extLst>
              <a:ext uri="{FF2B5EF4-FFF2-40B4-BE49-F238E27FC236}">
                <a16:creationId xmlns:a16="http://schemas.microsoft.com/office/drawing/2014/main" id="{B9A13862-414D-40C8-8B9A-C71E7CD09A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3606800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ectangle 36">
            <a:extLst>
              <a:ext uri="{FF2B5EF4-FFF2-40B4-BE49-F238E27FC236}">
                <a16:creationId xmlns:a16="http://schemas.microsoft.com/office/drawing/2014/main" id="{C5D4B962-0DBB-4DA5-B30B-3174F8402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51" y="3475037"/>
            <a:ext cx="541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-10K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Line 37">
            <a:extLst>
              <a:ext uri="{FF2B5EF4-FFF2-40B4-BE49-F238E27FC236}">
                <a16:creationId xmlns:a16="http://schemas.microsoft.com/office/drawing/2014/main" id="{2B209450-F331-4DAD-AA89-AD6E4796BB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2570162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Rectangle 38">
            <a:extLst>
              <a:ext uri="{FF2B5EF4-FFF2-40B4-BE49-F238E27FC236}">
                <a16:creationId xmlns:a16="http://schemas.microsoft.com/office/drawing/2014/main" id="{E64DB8F1-DB2A-4DB6-AF7A-10C6B9559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2432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Line 39">
            <a:extLst>
              <a:ext uri="{FF2B5EF4-FFF2-40B4-BE49-F238E27FC236}">
                <a16:creationId xmlns:a16="http://schemas.microsoft.com/office/drawing/2014/main" id="{4370FFBF-4F4F-42C5-A820-6C9AF75447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152717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Rectangle 40">
            <a:extLst>
              <a:ext uri="{FF2B5EF4-FFF2-40B4-BE49-F238E27FC236}">
                <a16:creationId xmlns:a16="http://schemas.microsoft.com/office/drawing/2014/main" id="{171ADC71-236C-4478-8F61-A905F40DD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6" y="1390650"/>
            <a:ext cx="600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$10K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Line 41">
            <a:extLst>
              <a:ext uri="{FF2B5EF4-FFF2-40B4-BE49-F238E27FC236}">
                <a16:creationId xmlns:a16="http://schemas.microsoft.com/office/drawing/2014/main" id="{3A807105-9191-4F46-8133-CDF9B1E43F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2251" y="5843587"/>
            <a:ext cx="994886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Line 42">
            <a:extLst>
              <a:ext uri="{FF2B5EF4-FFF2-40B4-BE49-F238E27FC236}">
                <a16:creationId xmlns:a16="http://schemas.microsoft.com/office/drawing/2014/main" id="{D854A68B-15DA-476A-B8B6-556DC4A7D8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1213" y="5843587"/>
            <a:ext cx="0" cy="9525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Rectangle 43">
            <a:extLst>
              <a:ext uri="{FF2B5EF4-FFF2-40B4-BE49-F238E27FC236}">
                <a16:creationId xmlns:a16="http://schemas.microsoft.com/office/drawing/2014/main" id="{76E7AC8F-2CB8-43DB-8F22-370685C47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1" y="5989637"/>
            <a:ext cx="525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Total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44">
            <a:extLst>
              <a:ext uri="{FF2B5EF4-FFF2-40B4-BE49-F238E27FC236}">
                <a16:creationId xmlns:a16="http://schemas.microsoft.com/office/drawing/2014/main" id="{0030113E-9020-4A6E-BC3C-D1A4FECE4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1801" y="6176962"/>
            <a:ext cx="877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FIU Cost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7EA76E5-E5B9-5341-9654-C48F3B1F3249}"/>
              </a:ext>
            </a:extLst>
          </p:cNvPr>
          <p:cNvGrpSpPr/>
          <p:nvPr/>
        </p:nvGrpSpPr>
        <p:grpSpPr>
          <a:xfrm>
            <a:off x="3087688" y="1381125"/>
            <a:ext cx="963613" cy="4883150"/>
            <a:chOff x="3087688" y="1381125"/>
            <a:chExt cx="963613" cy="4883150"/>
          </a:xfrm>
        </p:grpSpPr>
        <p:sp>
          <p:nvSpPr>
            <p:cNvPr id="63" name="Rectangle 9">
              <a:extLst>
                <a:ext uri="{FF2B5EF4-FFF2-40B4-BE49-F238E27FC236}">
                  <a16:creationId xmlns:a16="http://schemas.microsoft.com/office/drawing/2014/main" id="{C8B7DF23-590B-4750-B8F5-9AE75FE37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976" y="1381125"/>
              <a:ext cx="877888" cy="1189038"/>
            </a:xfrm>
            <a:prstGeom prst="rect">
              <a:avLst/>
            </a:prstGeom>
            <a:solidFill>
              <a:srgbClr val="729ACA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13">
              <a:extLst>
                <a:ext uri="{FF2B5EF4-FFF2-40B4-BE49-F238E27FC236}">
                  <a16:creationId xmlns:a16="http://schemas.microsoft.com/office/drawing/2014/main" id="{21297114-4262-4BDE-9F55-0285E0F87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7688" y="1709737"/>
              <a:ext cx="909638" cy="860425"/>
            </a:xfrm>
            <a:prstGeom prst="rect">
              <a:avLst/>
            </a:prstGeom>
            <a:solidFill>
              <a:srgbClr val="FFFFFF"/>
            </a:solidFill>
            <a:ln w="5556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25">
              <a:extLst>
                <a:ext uri="{FF2B5EF4-FFF2-40B4-BE49-F238E27FC236}">
                  <a16:creationId xmlns:a16="http://schemas.microsoft.com/office/drawing/2014/main" id="{E01F862F-5287-4B21-85EC-9DBAD8284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5951" y="1801812"/>
              <a:ext cx="8953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909090"/>
                  </a:solidFill>
                  <a:effectLst/>
                  <a:latin typeface="Arial" panose="020B0604020202020204" pitchFamily="34" charset="0"/>
                </a:rPr>
                <a:t>$-3.2K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Line 45">
              <a:extLst>
                <a:ext uri="{FF2B5EF4-FFF2-40B4-BE49-F238E27FC236}">
                  <a16:creationId xmlns:a16="http://schemas.microsoft.com/office/drawing/2014/main" id="{FB7E7ADC-5F5D-4F36-8B3E-6115D04AD2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0126" y="5843587"/>
              <a:ext cx="0" cy="9525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46">
              <a:extLst>
                <a:ext uri="{FF2B5EF4-FFF2-40B4-BE49-F238E27FC236}">
                  <a16:creationId xmlns:a16="http://schemas.microsoft.com/office/drawing/2014/main" id="{0F890BDC-DF24-4DC2-A16C-B1E27CD11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1513" y="5989637"/>
              <a:ext cx="7683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Student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1" name="Rectangle 47">
            <a:extLst>
              <a:ext uri="{FF2B5EF4-FFF2-40B4-BE49-F238E27FC236}">
                <a16:creationId xmlns:a16="http://schemas.microsoft.com/office/drawing/2014/main" id="{59908CDB-7DC4-49B7-94ED-C8DC4DA80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8" y="6176962"/>
            <a:ext cx="1165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Contribution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Rectangle 63">
            <a:extLst>
              <a:ext uri="{FF2B5EF4-FFF2-40B4-BE49-F238E27FC236}">
                <a16:creationId xmlns:a16="http://schemas.microsoft.com/office/drawing/2014/main" id="{54004D21-45D1-4C6F-8DE9-A26C6AC36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38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134">
            <a:extLst>
              <a:ext uri="{FF2B5EF4-FFF2-40B4-BE49-F238E27FC236}">
                <a16:creationId xmlns:a16="http://schemas.microsoft.com/office/drawing/2014/main" id="{C04FAD6A-495A-4CC4-94B9-4B5E95515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Cost to Government of Admission to Florida International University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6FC3E8E-97CA-0746-94F5-45EB525036D1}"/>
              </a:ext>
            </a:extLst>
          </p:cNvPr>
          <p:cNvGrpSpPr/>
          <p:nvPr/>
        </p:nvGrpSpPr>
        <p:grpSpPr>
          <a:xfrm>
            <a:off x="4459288" y="1709737"/>
            <a:ext cx="1225550" cy="4741863"/>
            <a:chOff x="4459288" y="1709737"/>
            <a:chExt cx="1225550" cy="4741863"/>
          </a:xfrm>
        </p:grpSpPr>
        <p:sp>
          <p:nvSpPr>
            <p:cNvPr id="37" name="Rectangle 10">
              <a:extLst>
                <a:ext uri="{FF2B5EF4-FFF2-40B4-BE49-F238E27FC236}">
                  <a16:creationId xmlns:a16="http://schemas.microsoft.com/office/drawing/2014/main" id="{E9F24271-BC8E-0A42-97F6-A8FAAFCF4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4063" y="1709737"/>
              <a:ext cx="877888" cy="860425"/>
            </a:xfrm>
            <a:prstGeom prst="rect">
              <a:avLst/>
            </a:prstGeom>
            <a:solidFill>
              <a:srgbClr val="729ACA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14">
              <a:extLst>
                <a:ext uri="{FF2B5EF4-FFF2-40B4-BE49-F238E27FC236}">
                  <a16:creationId xmlns:a16="http://schemas.microsoft.com/office/drawing/2014/main" id="{D9B7B651-A7CD-2B4D-A57B-8771AB55D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363" y="2295525"/>
              <a:ext cx="904875" cy="274638"/>
            </a:xfrm>
            <a:prstGeom prst="rect">
              <a:avLst/>
            </a:prstGeom>
            <a:solidFill>
              <a:srgbClr val="FFFFFF"/>
            </a:solidFill>
            <a:ln w="5556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26">
              <a:extLst>
                <a:ext uri="{FF2B5EF4-FFF2-40B4-BE49-F238E27FC236}">
                  <a16:creationId xmlns:a16="http://schemas.microsoft.com/office/drawing/2014/main" id="{CB09619D-4DC9-EE4A-8FE2-925F48FDB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9626" y="2288046"/>
              <a:ext cx="8953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909090"/>
                  </a:solidFill>
                  <a:effectLst/>
                  <a:latin typeface="Arial" panose="020B0604020202020204" pitchFamily="34" charset="0"/>
                </a:rPr>
                <a:t>$-5.6K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Line 48">
              <a:extLst>
                <a:ext uri="{FF2B5EF4-FFF2-40B4-BE49-F238E27FC236}">
                  <a16:creationId xmlns:a16="http://schemas.microsoft.com/office/drawing/2014/main" id="{7E69F750-BDF4-2649-8574-77F486D7E8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3801" y="5843587"/>
              <a:ext cx="0" cy="9525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9">
              <a:extLst>
                <a:ext uri="{FF2B5EF4-FFF2-40B4-BE49-F238E27FC236}">
                  <a16:creationId xmlns:a16="http://schemas.microsoft.com/office/drawing/2014/main" id="{70C87399-EB90-F441-AD98-2E4AEB13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851" y="5989637"/>
              <a:ext cx="11064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Community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50">
              <a:extLst>
                <a:ext uri="{FF2B5EF4-FFF2-40B4-BE49-F238E27FC236}">
                  <a16:creationId xmlns:a16="http://schemas.microsoft.com/office/drawing/2014/main" id="{C0599106-6745-B745-B478-9C16CF4C1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9288" y="6176962"/>
              <a:ext cx="1225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College Exp.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18" name="Line 38">
            <a:extLst>
              <a:ext uri="{FF2B5EF4-FFF2-40B4-BE49-F238E27FC236}">
                <a16:creationId xmlns:a16="http://schemas.microsoft.com/office/drawing/2014/main" id="{94F464BC-4323-014C-A0BE-42B52A70DA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2251" y="2570162"/>
            <a:ext cx="9948863" cy="0"/>
          </a:xfrm>
          <a:prstGeom prst="line">
            <a:avLst/>
          </a:prstGeom>
          <a:noFill/>
          <a:ln w="11113">
            <a:solidFill>
              <a:srgbClr val="90909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44C0254-A995-144A-9A93-41A1FA99A0C2}"/>
              </a:ext>
            </a:extLst>
          </p:cNvPr>
          <p:cNvGrpSpPr/>
          <p:nvPr/>
        </p:nvGrpSpPr>
        <p:grpSpPr>
          <a:xfrm>
            <a:off x="5583239" y="1767354"/>
            <a:ext cx="3552901" cy="646331"/>
            <a:chOff x="4296455" y="1075164"/>
            <a:chExt cx="3552901" cy="64633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EE13127-B909-7B42-9E9D-D897E391E765}"/>
                </a:ext>
              </a:extLst>
            </p:cNvPr>
            <p:cNvSpPr txBox="1"/>
            <p:nvPr/>
          </p:nvSpPr>
          <p:spPr>
            <a:xfrm>
              <a:off x="4665191" y="1075164"/>
              <a:ext cx="31841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5.6K reduction in community college govt spending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052C8FEF-B8AF-9740-B4B0-B45A20E92DBC}"/>
                </a:ext>
              </a:extLst>
            </p:cNvPr>
            <p:cNvCxnSpPr/>
            <p:nvPr/>
          </p:nvCxnSpPr>
          <p:spPr>
            <a:xfrm flipH="1">
              <a:off x="4296455" y="1294555"/>
              <a:ext cx="3687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ADE461AD-F65B-814F-82E8-E234A1509048}"/>
              </a:ext>
            </a:extLst>
          </p:cNvPr>
          <p:cNvSpPr txBox="1"/>
          <p:nvPr/>
        </p:nvSpPr>
        <p:spPr>
          <a:xfrm>
            <a:off x="0" y="6593293"/>
            <a:ext cx="5380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Note: All amounts in 2012 USD, discounted using CPI-U-RS and 3% real interest rate</a:t>
            </a:r>
          </a:p>
        </p:txBody>
      </p:sp>
    </p:spTree>
    <p:extLst>
      <p:ext uri="{BB962C8B-B14F-4D97-AF65-F5344CB8AC3E}">
        <p14:creationId xmlns:p14="http://schemas.microsoft.com/office/powerpoint/2010/main" val="80932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AutoShape 3">
            <a:extLst>
              <a:ext uri="{FF2B5EF4-FFF2-40B4-BE49-F238E27FC236}">
                <a16:creationId xmlns:a16="http://schemas.microsoft.com/office/drawing/2014/main" id="{9179ABBC-6819-4E8B-ADF7-278E32690FC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-1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5">
            <a:extLst>
              <a:ext uri="{FF2B5EF4-FFF2-40B4-BE49-F238E27FC236}">
                <a16:creationId xmlns:a16="http://schemas.microsoft.com/office/drawing/2014/main" id="{777A3918-FE5D-4FBF-BC8A-C52C0DA6C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-4763"/>
            <a:ext cx="10982325" cy="6867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6">
            <a:extLst>
              <a:ext uri="{FF2B5EF4-FFF2-40B4-BE49-F238E27FC236}">
                <a16:creationId xmlns:a16="http://schemas.microsoft.com/office/drawing/2014/main" id="{1BDA0D00-B73B-4158-B2F5-841CA1F06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-1"/>
            <a:ext cx="10968038" cy="6853238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48D8555-AD5E-4936-BCCD-0C8469016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1" y="1230312"/>
            <a:ext cx="9948863" cy="4613275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" name="Rectangle 8">
            <a:extLst>
              <a:ext uri="{FF2B5EF4-FFF2-40B4-BE49-F238E27FC236}">
                <a16:creationId xmlns:a16="http://schemas.microsoft.com/office/drawing/2014/main" id="{06956990-4706-44D6-9F21-B73A0E481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3" y="1381125"/>
            <a:ext cx="877888" cy="1189038"/>
          </a:xfrm>
          <a:prstGeom prst="rect">
            <a:avLst/>
          </a:prstGeom>
          <a:solidFill>
            <a:srgbClr val="CD7371"/>
          </a:solidFill>
          <a:ln w="14288">
            <a:solidFill>
              <a:srgbClr val="C0504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Rectangle 23">
            <a:extLst>
              <a:ext uri="{FF2B5EF4-FFF2-40B4-BE49-F238E27FC236}">
                <a16:creationId xmlns:a16="http://schemas.microsoft.com/office/drawing/2014/main" id="{FEDF278D-90D9-402F-AF21-7BF6E53D8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288" y="1050925"/>
            <a:ext cx="9556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909090"/>
                </a:solidFill>
                <a:effectLst/>
                <a:latin typeface="Arial" panose="020B0604020202020204" pitchFamily="34" charset="0"/>
              </a:rPr>
              <a:t>$11.4K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Line 30">
            <a:extLst>
              <a:ext uri="{FF2B5EF4-FFF2-40B4-BE49-F238E27FC236}">
                <a16:creationId xmlns:a16="http://schemas.microsoft.com/office/drawing/2014/main" id="{53FEBC6C-0EDE-4AB9-8E0F-B6A8744F31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92251" y="1230312"/>
            <a:ext cx="0" cy="46132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Line 31">
            <a:extLst>
              <a:ext uri="{FF2B5EF4-FFF2-40B4-BE49-F238E27FC236}">
                <a16:creationId xmlns:a16="http://schemas.microsoft.com/office/drawing/2014/main" id="{5C815DC8-8CDE-4473-BF87-1860F0D6D5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569277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Rectangle 32">
            <a:extLst>
              <a:ext uri="{FF2B5EF4-FFF2-40B4-BE49-F238E27FC236}">
                <a16:creationId xmlns:a16="http://schemas.microsoft.com/office/drawing/2014/main" id="{FBBD2EF0-BDE2-42D3-8070-F4C611C35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6" y="5559425"/>
            <a:ext cx="541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-30K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Line 33">
            <a:extLst>
              <a:ext uri="{FF2B5EF4-FFF2-40B4-BE49-F238E27FC236}">
                <a16:creationId xmlns:a16="http://schemas.microsoft.com/office/drawing/2014/main" id="{EBEDD1EC-9C67-4474-8F2E-4F98AB4538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4649787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Rectangle 34">
            <a:extLst>
              <a:ext uri="{FF2B5EF4-FFF2-40B4-BE49-F238E27FC236}">
                <a16:creationId xmlns:a16="http://schemas.microsoft.com/office/drawing/2014/main" id="{EC598567-C197-463C-A508-37D35491E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276" y="4516437"/>
            <a:ext cx="541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-20K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Line 35">
            <a:extLst>
              <a:ext uri="{FF2B5EF4-FFF2-40B4-BE49-F238E27FC236}">
                <a16:creationId xmlns:a16="http://schemas.microsoft.com/office/drawing/2014/main" id="{B9A13862-414D-40C8-8B9A-C71E7CD09A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3606800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ectangle 36">
            <a:extLst>
              <a:ext uri="{FF2B5EF4-FFF2-40B4-BE49-F238E27FC236}">
                <a16:creationId xmlns:a16="http://schemas.microsoft.com/office/drawing/2014/main" id="{C5D4B962-0DBB-4DA5-B30B-3174F8402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51" y="3475037"/>
            <a:ext cx="541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-10K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Line 37">
            <a:extLst>
              <a:ext uri="{FF2B5EF4-FFF2-40B4-BE49-F238E27FC236}">
                <a16:creationId xmlns:a16="http://schemas.microsoft.com/office/drawing/2014/main" id="{2B209450-F331-4DAD-AA89-AD6E4796BB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2570162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Rectangle 38">
            <a:extLst>
              <a:ext uri="{FF2B5EF4-FFF2-40B4-BE49-F238E27FC236}">
                <a16:creationId xmlns:a16="http://schemas.microsoft.com/office/drawing/2014/main" id="{E64DB8F1-DB2A-4DB6-AF7A-10C6B9559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2432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Line 39">
            <a:extLst>
              <a:ext uri="{FF2B5EF4-FFF2-40B4-BE49-F238E27FC236}">
                <a16:creationId xmlns:a16="http://schemas.microsoft.com/office/drawing/2014/main" id="{4370FFBF-4F4F-42C5-A820-6C9AF75447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152717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Rectangle 40">
            <a:extLst>
              <a:ext uri="{FF2B5EF4-FFF2-40B4-BE49-F238E27FC236}">
                <a16:creationId xmlns:a16="http://schemas.microsoft.com/office/drawing/2014/main" id="{171ADC71-236C-4478-8F61-A905F40DD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6" y="1390650"/>
            <a:ext cx="600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$10K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Line 41">
            <a:extLst>
              <a:ext uri="{FF2B5EF4-FFF2-40B4-BE49-F238E27FC236}">
                <a16:creationId xmlns:a16="http://schemas.microsoft.com/office/drawing/2014/main" id="{3A807105-9191-4F46-8133-CDF9B1E43F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2251" y="5843587"/>
            <a:ext cx="994886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Line 42">
            <a:extLst>
              <a:ext uri="{FF2B5EF4-FFF2-40B4-BE49-F238E27FC236}">
                <a16:creationId xmlns:a16="http://schemas.microsoft.com/office/drawing/2014/main" id="{D854A68B-15DA-476A-B8B6-556DC4A7D8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1213" y="5843587"/>
            <a:ext cx="0" cy="9525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Rectangle 43">
            <a:extLst>
              <a:ext uri="{FF2B5EF4-FFF2-40B4-BE49-F238E27FC236}">
                <a16:creationId xmlns:a16="http://schemas.microsoft.com/office/drawing/2014/main" id="{76E7AC8F-2CB8-43DB-8F22-370685C47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1" y="5989637"/>
            <a:ext cx="525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Total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44">
            <a:extLst>
              <a:ext uri="{FF2B5EF4-FFF2-40B4-BE49-F238E27FC236}">
                <a16:creationId xmlns:a16="http://schemas.microsoft.com/office/drawing/2014/main" id="{0030113E-9020-4A6E-BC3C-D1A4FECE4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1801" y="6176962"/>
            <a:ext cx="877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FIU Cost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7EA76E5-E5B9-5341-9654-C48F3B1F3249}"/>
              </a:ext>
            </a:extLst>
          </p:cNvPr>
          <p:cNvGrpSpPr/>
          <p:nvPr/>
        </p:nvGrpSpPr>
        <p:grpSpPr>
          <a:xfrm>
            <a:off x="3087688" y="1381125"/>
            <a:ext cx="963613" cy="4883150"/>
            <a:chOff x="3087688" y="1381125"/>
            <a:chExt cx="963613" cy="4883150"/>
          </a:xfrm>
        </p:grpSpPr>
        <p:sp>
          <p:nvSpPr>
            <p:cNvPr id="63" name="Rectangle 9">
              <a:extLst>
                <a:ext uri="{FF2B5EF4-FFF2-40B4-BE49-F238E27FC236}">
                  <a16:creationId xmlns:a16="http://schemas.microsoft.com/office/drawing/2014/main" id="{C8B7DF23-590B-4750-B8F5-9AE75FE37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976" y="1381125"/>
              <a:ext cx="877888" cy="1189038"/>
            </a:xfrm>
            <a:prstGeom prst="rect">
              <a:avLst/>
            </a:prstGeom>
            <a:solidFill>
              <a:srgbClr val="729ACA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13">
              <a:extLst>
                <a:ext uri="{FF2B5EF4-FFF2-40B4-BE49-F238E27FC236}">
                  <a16:creationId xmlns:a16="http://schemas.microsoft.com/office/drawing/2014/main" id="{21297114-4262-4BDE-9F55-0285E0F87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7688" y="1709737"/>
              <a:ext cx="909638" cy="860425"/>
            </a:xfrm>
            <a:prstGeom prst="rect">
              <a:avLst/>
            </a:prstGeom>
            <a:solidFill>
              <a:srgbClr val="FFFFFF"/>
            </a:solidFill>
            <a:ln w="5556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25">
              <a:extLst>
                <a:ext uri="{FF2B5EF4-FFF2-40B4-BE49-F238E27FC236}">
                  <a16:creationId xmlns:a16="http://schemas.microsoft.com/office/drawing/2014/main" id="{E01F862F-5287-4B21-85EC-9DBAD8284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5951" y="1801812"/>
              <a:ext cx="8953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909090"/>
                  </a:solidFill>
                  <a:effectLst/>
                  <a:latin typeface="Arial" panose="020B0604020202020204" pitchFamily="34" charset="0"/>
                </a:rPr>
                <a:t>$-3.2K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Line 45">
              <a:extLst>
                <a:ext uri="{FF2B5EF4-FFF2-40B4-BE49-F238E27FC236}">
                  <a16:creationId xmlns:a16="http://schemas.microsoft.com/office/drawing/2014/main" id="{FB7E7ADC-5F5D-4F36-8B3E-6115D04AD2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0126" y="5843587"/>
              <a:ext cx="0" cy="9525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46">
              <a:extLst>
                <a:ext uri="{FF2B5EF4-FFF2-40B4-BE49-F238E27FC236}">
                  <a16:creationId xmlns:a16="http://schemas.microsoft.com/office/drawing/2014/main" id="{0F890BDC-DF24-4DC2-A16C-B1E27CD11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1513" y="5989637"/>
              <a:ext cx="7683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Student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1" name="Rectangle 47">
            <a:extLst>
              <a:ext uri="{FF2B5EF4-FFF2-40B4-BE49-F238E27FC236}">
                <a16:creationId xmlns:a16="http://schemas.microsoft.com/office/drawing/2014/main" id="{59908CDB-7DC4-49B7-94ED-C8DC4DA80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8" y="6176962"/>
            <a:ext cx="1165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Contribution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Rectangle 63">
            <a:extLst>
              <a:ext uri="{FF2B5EF4-FFF2-40B4-BE49-F238E27FC236}">
                <a16:creationId xmlns:a16="http://schemas.microsoft.com/office/drawing/2014/main" id="{54004D21-45D1-4C6F-8DE9-A26C6AC36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38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134">
            <a:extLst>
              <a:ext uri="{FF2B5EF4-FFF2-40B4-BE49-F238E27FC236}">
                <a16:creationId xmlns:a16="http://schemas.microsoft.com/office/drawing/2014/main" id="{C04FAD6A-495A-4CC4-94B9-4B5E95515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Cost to Government of Admission to Florida International University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6FC3E8E-97CA-0746-94F5-45EB525036D1}"/>
              </a:ext>
            </a:extLst>
          </p:cNvPr>
          <p:cNvGrpSpPr/>
          <p:nvPr/>
        </p:nvGrpSpPr>
        <p:grpSpPr>
          <a:xfrm>
            <a:off x="4459288" y="1709737"/>
            <a:ext cx="1225550" cy="4741863"/>
            <a:chOff x="4459288" y="1709737"/>
            <a:chExt cx="1225550" cy="4741863"/>
          </a:xfrm>
        </p:grpSpPr>
        <p:sp>
          <p:nvSpPr>
            <p:cNvPr id="37" name="Rectangle 10">
              <a:extLst>
                <a:ext uri="{FF2B5EF4-FFF2-40B4-BE49-F238E27FC236}">
                  <a16:creationId xmlns:a16="http://schemas.microsoft.com/office/drawing/2014/main" id="{E9F24271-BC8E-0A42-97F6-A8FAAFCF4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4063" y="1709737"/>
              <a:ext cx="877888" cy="860425"/>
            </a:xfrm>
            <a:prstGeom prst="rect">
              <a:avLst/>
            </a:prstGeom>
            <a:solidFill>
              <a:srgbClr val="729ACA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14">
              <a:extLst>
                <a:ext uri="{FF2B5EF4-FFF2-40B4-BE49-F238E27FC236}">
                  <a16:creationId xmlns:a16="http://schemas.microsoft.com/office/drawing/2014/main" id="{D9B7B651-A7CD-2B4D-A57B-8771AB55D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363" y="2295525"/>
              <a:ext cx="904875" cy="274638"/>
            </a:xfrm>
            <a:prstGeom prst="rect">
              <a:avLst/>
            </a:prstGeom>
            <a:solidFill>
              <a:srgbClr val="FFFFFF"/>
            </a:solidFill>
            <a:ln w="5556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26">
              <a:extLst>
                <a:ext uri="{FF2B5EF4-FFF2-40B4-BE49-F238E27FC236}">
                  <a16:creationId xmlns:a16="http://schemas.microsoft.com/office/drawing/2014/main" id="{CB09619D-4DC9-EE4A-8FE2-925F48FDB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9626" y="2288046"/>
              <a:ext cx="8953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909090"/>
                  </a:solidFill>
                  <a:effectLst/>
                  <a:latin typeface="Arial" panose="020B0604020202020204" pitchFamily="34" charset="0"/>
                </a:rPr>
                <a:t>$-5.6K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Line 48">
              <a:extLst>
                <a:ext uri="{FF2B5EF4-FFF2-40B4-BE49-F238E27FC236}">
                  <a16:creationId xmlns:a16="http://schemas.microsoft.com/office/drawing/2014/main" id="{7E69F750-BDF4-2649-8574-77F486D7E8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3801" y="5843587"/>
              <a:ext cx="0" cy="9525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9">
              <a:extLst>
                <a:ext uri="{FF2B5EF4-FFF2-40B4-BE49-F238E27FC236}">
                  <a16:creationId xmlns:a16="http://schemas.microsoft.com/office/drawing/2014/main" id="{70C87399-EB90-F441-AD98-2E4AEB13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851" y="5989637"/>
              <a:ext cx="11064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Community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50">
              <a:extLst>
                <a:ext uri="{FF2B5EF4-FFF2-40B4-BE49-F238E27FC236}">
                  <a16:creationId xmlns:a16="http://schemas.microsoft.com/office/drawing/2014/main" id="{C0599106-6745-B745-B478-9C16CF4C1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9288" y="6176962"/>
              <a:ext cx="1225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College Exp.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18" name="Line 38">
            <a:extLst>
              <a:ext uri="{FF2B5EF4-FFF2-40B4-BE49-F238E27FC236}">
                <a16:creationId xmlns:a16="http://schemas.microsoft.com/office/drawing/2014/main" id="{94F464BC-4323-014C-A0BE-42B52A70DA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2251" y="2570162"/>
            <a:ext cx="9948863" cy="0"/>
          </a:xfrm>
          <a:prstGeom prst="line">
            <a:avLst/>
          </a:prstGeom>
          <a:noFill/>
          <a:ln w="11113">
            <a:solidFill>
              <a:srgbClr val="90909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DF6E87-C984-2742-A4F2-FC69DAB6295A}"/>
              </a:ext>
            </a:extLst>
          </p:cNvPr>
          <p:cNvGrpSpPr/>
          <p:nvPr/>
        </p:nvGrpSpPr>
        <p:grpSpPr>
          <a:xfrm>
            <a:off x="5658814" y="2236788"/>
            <a:ext cx="3337430" cy="369332"/>
            <a:chOff x="5658814" y="2236788"/>
            <a:chExt cx="3337430" cy="369332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FFA75E0-E575-0049-9E78-E47AF815AB01}"/>
                </a:ext>
              </a:extLst>
            </p:cNvPr>
            <p:cNvSpPr txBox="1"/>
            <p:nvPr/>
          </p:nvSpPr>
          <p:spPr>
            <a:xfrm>
              <a:off x="5887701" y="2236788"/>
              <a:ext cx="31085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Net Upfront Gov’t Cost: 2.6K</a:t>
              </a:r>
            </a:p>
          </p:txBody>
        </p:sp>
        <p:sp>
          <p:nvSpPr>
            <p:cNvPr id="48" name="Right Brace 47">
              <a:extLst>
                <a:ext uri="{FF2B5EF4-FFF2-40B4-BE49-F238E27FC236}">
                  <a16:creationId xmlns:a16="http://schemas.microsoft.com/office/drawing/2014/main" id="{03785E0B-A878-7543-AF65-67177BF6BE9B}"/>
                </a:ext>
              </a:extLst>
            </p:cNvPr>
            <p:cNvSpPr/>
            <p:nvPr/>
          </p:nvSpPr>
          <p:spPr>
            <a:xfrm>
              <a:off x="5658814" y="2293871"/>
              <a:ext cx="197454" cy="274638"/>
            </a:xfrm>
            <a:prstGeom prst="rightBrac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0A681FC8-BE2C-0940-8E4C-16B04F0AB69C}"/>
              </a:ext>
            </a:extLst>
          </p:cNvPr>
          <p:cNvSpPr txBox="1"/>
          <p:nvPr/>
        </p:nvSpPr>
        <p:spPr>
          <a:xfrm>
            <a:off x="0" y="6593293"/>
            <a:ext cx="5380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Note: All amounts in 2012 USD, discounted using CPI-U-RS and 3% real interest rate</a:t>
            </a:r>
          </a:p>
        </p:txBody>
      </p:sp>
    </p:spTree>
    <p:extLst>
      <p:ext uri="{BB962C8B-B14F-4D97-AF65-F5344CB8AC3E}">
        <p14:creationId xmlns:p14="http://schemas.microsoft.com/office/powerpoint/2010/main" val="185469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AutoShape 3">
            <a:extLst>
              <a:ext uri="{FF2B5EF4-FFF2-40B4-BE49-F238E27FC236}">
                <a16:creationId xmlns:a16="http://schemas.microsoft.com/office/drawing/2014/main" id="{9179ABBC-6819-4E8B-ADF7-278E32690FC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-1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5">
            <a:extLst>
              <a:ext uri="{FF2B5EF4-FFF2-40B4-BE49-F238E27FC236}">
                <a16:creationId xmlns:a16="http://schemas.microsoft.com/office/drawing/2014/main" id="{777A3918-FE5D-4FBF-BC8A-C52C0DA6C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-4763"/>
            <a:ext cx="10982325" cy="6867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6">
            <a:extLst>
              <a:ext uri="{FF2B5EF4-FFF2-40B4-BE49-F238E27FC236}">
                <a16:creationId xmlns:a16="http://schemas.microsoft.com/office/drawing/2014/main" id="{1BDA0D00-B73B-4158-B2F5-841CA1F06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-1"/>
            <a:ext cx="10968038" cy="6853238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48D8555-AD5E-4936-BCCD-0C8469016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1" y="1230312"/>
            <a:ext cx="9948863" cy="4613275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" name="Rectangle 8">
            <a:extLst>
              <a:ext uri="{FF2B5EF4-FFF2-40B4-BE49-F238E27FC236}">
                <a16:creationId xmlns:a16="http://schemas.microsoft.com/office/drawing/2014/main" id="{06956990-4706-44D6-9F21-B73A0E481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3" y="1381125"/>
            <a:ext cx="877888" cy="1189038"/>
          </a:xfrm>
          <a:prstGeom prst="rect">
            <a:avLst/>
          </a:prstGeom>
          <a:solidFill>
            <a:srgbClr val="CD7371"/>
          </a:solidFill>
          <a:ln w="14288">
            <a:solidFill>
              <a:srgbClr val="C0504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Rectangle 23">
            <a:extLst>
              <a:ext uri="{FF2B5EF4-FFF2-40B4-BE49-F238E27FC236}">
                <a16:creationId xmlns:a16="http://schemas.microsoft.com/office/drawing/2014/main" id="{FEDF278D-90D9-402F-AF21-7BF6E53D8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288" y="1050925"/>
            <a:ext cx="9556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909090"/>
                </a:solidFill>
                <a:effectLst/>
                <a:latin typeface="Arial" panose="020B0604020202020204" pitchFamily="34" charset="0"/>
              </a:rPr>
              <a:t>$11.4K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Line 30">
            <a:extLst>
              <a:ext uri="{FF2B5EF4-FFF2-40B4-BE49-F238E27FC236}">
                <a16:creationId xmlns:a16="http://schemas.microsoft.com/office/drawing/2014/main" id="{53FEBC6C-0EDE-4AB9-8E0F-B6A8744F31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92251" y="1230312"/>
            <a:ext cx="0" cy="46132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Line 31">
            <a:extLst>
              <a:ext uri="{FF2B5EF4-FFF2-40B4-BE49-F238E27FC236}">
                <a16:creationId xmlns:a16="http://schemas.microsoft.com/office/drawing/2014/main" id="{5C815DC8-8CDE-4473-BF87-1860F0D6D5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569277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Rectangle 32">
            <a:extLst>
              <a:ext uri="{FF2B5EF4-FFF2-40B4-BE49-F238E27FC236}">
                <a16:creationId xmlns:a16="http://schemas.microsoft.com/office/drawing/2014/main" id="{FBBD2EF0-BDE2-42D3-8070-F4C611C35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6" y="5559425"/>
            <a:ext cx="541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-30K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Line 33">
            <a:extLst>
              <a:ext uri="{FF2B5EF4-FFF2-40B4-BE49-F238E27FC236}">
                <a16:creationId xmlns:a16="http://schemas.microsoft.com/office/drawing/2014/main" id="{EBEDD1EC-9C67-4474-8F2E-4F98AB4538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4649787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Rectangle 34">
            <a:extLst>
              <a:ext uri="{FF2B5EF4-FFF2-40B4-BE49-F238E27FC236}">
                <a16:creationId xmlns:a16="http://schemas.microsoft.com/office/drawing/2014/main" id="{EC598567-C197-463C-A508-37D35491E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276" y="4516437"/>
            <a:ext cx="541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-20K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Line 35">
            <a:extLst>
              <a:ext uri="{FF2B5EF4-FFF2-40B4-BE49-F238E27FC236}">
                <a16:creationId xmlns:a16="http://schemas.microsoft.com/office/drawing/2014/main" id="{B9A13862-414D-40C8-8B9A-C71E7CD09A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3606800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ectangle 36">
            <a:extLst>
              <a:ext uri="{FF2B5EF4-FFF2-40B4-BE49-F238E27FC236}">
                <a16:creationId xmlns:a16="http://schemas.microsoft.com/office/drawing/2014/main" id="{C5D4B962-0DBB-4DA5-B30B-3174F8402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51" y="3475037"/>
            <a:ext cx="541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-10K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Line 37">
            <a:extLst>
              <a:ext uri="{FF2B5EF4-FFF2-40B4-BE49-F238E27FC236}">
                <a16:creationId xmlns:a16="http://schemas.microsoft.com/office/drawing/2014/main" id="{2B209450-F331-4DAD-AA89-AD6E4796BB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2570162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Rectangle 38">
            <a:extLst>
              <a:ext uri="{FF2B5EF4-FFF2-40B4-BE49-F238E27FC236}">
                <a16:creationId xmlns:a16="http://schemas.microsoft.com/office/drawing/2014/main" id="{E64DB8F1-DB2A-4DB6-AF7A-10C6B9559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2432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Line 39">
            <a:extLst>
              <a:ext uri="{FF2B5EF4-FFF2-40B4-BE49-F238E27FC236}">
                <a16:creationId xmlns:a16="http://schemas.microsoft.com/office/drawing/2014/main" id="{4370FFBF-4F4F-42C5-A820-6C9AF75447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152717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Rectangle 40">
            <a:extLst>
              <a:ext uri="{FF2B5EF4-FFF2-40B4-BE49-F238E27FC236}">
                <a16:creationId xmlns:a16="http://schemas.microsoft.com/office/drawing/2014/main" id="{171ADC71-236C-4478-8F61-A905F40DD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6" y="1390650"/>
            <a:ext cx="600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$10K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Line 41">
            <a:extLst>
              <a:ext uri="{FF2B5EF4-FFF2-40B4-BE49-F238E27FC236}">
                <a16:creationId xmlns:a16="http://schemas.microsoft.com/office/drawing/2014/main" id="{3A807105-9191-4F46-8133-CDF9B1E43F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2251" y="5843587"/>
            <a:ext cx="994886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Line 42">
            <a:extLst>
              <a:ext uri="{FF2B5EF4-FFF2-40B4-BE49-F238E27FC236}">
                <a16:creationId xmlns:a16="http://schemas.microsoft.com/office/drawing/2014/main" id="{D854A68B-15DA-476A-B8B6-556DC4A7D8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1213" y="5843587"/>
            <a:ext cx="0" cy="9525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Rectangle 43">
            <a:extLst>
              <a:ext uri="{FF2B5EF4-FFF2-40B4-BE49-F238E27FC236}">
                <a16:creationId xmlns:a16="http://schemas.microsoft.com/office/drawing/2014/main" id="{76E7AC8F-2CB8-43DB-8F22-370685C47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1" y="5989637"/>
            <a:ext cx="525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Total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44">
            <a:extLst>
              <a:ext uri="{FF2B5EF4-FFF2-40B4-BE49-F238E27FC236}">
                <a16:creationId xmlns:a16="http://schemas.microsoft.com/office/drawing/2014/main" id="{0030113E-9020-4A6E-BC3C-D1A4FECE4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1801" y="6176962"/>
            <a:ext cx="877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FIU Cost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7EA76E5-E5B9-5341-9654-C48F3B1F3249}"/>
              </a:ext>
            </a:extLst>
          </p:cNvPr>
          <p:cNvGrpSpPr/>
          <p:nvPr/>
        </p:nvGrpSpPr>
        <p:grpSpPr>
          <a:xfrm>
            <a:off x="3087688" y="1381125"/>
            <a:ext cx="963613" cy="4883150"/>
            <a:chOff x="3087688" y="1381125"/>
            <a:chExt cx="963613" cy="4883150"/>
          </a:xfrm>
        </p:grpSpPr>
        <p:sp>
          <p:nvSpPr>
            <p:cNvPr id="63" name="Rectangle 9">
              <a:extLst>
                <a:ext uri="{FF2B5EF4-FFF2-40B4-BE49-F238E27FC236}">
                  <a16:creationId xmlns:a16="http://schemas.microsoft.com/office/drawing/2014/main" id="{C8B7DF23-590B-4750-B8F5-9AE75FE37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976" y="1381125"/>
              <a:ext cx="877888" cy="1189038"/>
            </a:xfrm>
            <a:prstGeom prst="rect">
              <a:avLst/>
            </a:prstGeom>
            <a:solidFill>
              <a:srgbClr val="729ACA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13">
              <a:extLst>
                <a:ext uri="{FF2B5EF4-FFF2-40B4-BE49-F238E27FC236}">
                  <a16:creationId xmlns:a16="http://schemas.microsoft.com/office/drawing/2014/main" id="{21297114-4262-4BDE-9F55-0285E0F87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7688" y="1709737"/>
              <a:ext cx="909638" cy="860425"/>
            </a:xfrm>
            <a:prstGeom prst="rect">
              <a:avLst/>
            </a:prstGeom>
            <a:solidFill>
              <a:srgbClr val="FFFFFF"/>
            </a:solidFill>
            <a:ln w="5556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25">
              <a:extLst>
                <a:ext uri="{FF2B5EF4-FFF2-40B4-BE49-F238E27FC236}">
                  <a16:creationId xmlns:a16="http://schemas.microsoft.com/office/drawing/2014/main" id="{E01F862F-5287-4B21-85EC-9DBAD8284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5951" y="1801812"/>
              <a:ext cx="8953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909090"/>
                  </a:solidFill>
                  <a:effectLst/>
                  <a:latin typeface="Arial" panose="020B0604020202020204" pitchFamily="34" charset="0"/>
                </a:rPr>
                <a:t>$-3.2K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Line 45">
              <a:extLst>
                <a:ext uri="{FF2B5EF4-FFF2-40B4-BE49-F238E27FC236}">
                  <a16:creationId xmlns:a16="http://schemas.microsoft.com/office/drawing/2014/main" id="{FB7E7ADC-5F5D-4F36-8B3E-6115D04AD2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0126" y="5843587"/>
              <a:ext cx="0" cy="9525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46">
              <a:extLst>
                <a:ext uri="{FF2B5EF4-FFF2-40B4-BE49-F238E27FC236}">
                  <a16:creationId xmlns:a16="http://schemas.microsoft.com/office/drawing/2014/main" id="{0F890BDC-DF24-4DC2-A16C-B1E27CD11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1513" y="5989637"/>
              <a:ext cx="7683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Student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1" name="Rectangle 47">
            <a:extLst>
              <a:ext uri="{FF2B5EF4-FFF2-40B4-BE49-F238E27FC236}">
                <a16:creationId xmlns:a16="http://schemas.microsoft.com/office/drawing/2014/main" id="{59908CDB-7DC4-49B7-94ED-C8DC4DA80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8" y="6176962"/>
            <a:ext cx="1165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Contribution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Rectangle 63">
            <a:extLst>
              <a:ext uri="{FF2B5EF4-FFF2-40B4-BE49-F238E27FC236}">
                <a16:creationId xmlns:a16="http://schemas.microsoft.com/office/drawing/2014/main" id="{54004D21-45D1-4C6F-8DE9-A26C6AC36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38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134">
            <a:extLst>
              <a:ext uri="{FF2B5EF4-FFF2-40B4-BE49-F238E27FC236}">
                <a16:creationId xmlns:a16="http://schemas.microsoft.com/office/drawing/2014/main" id="{C04FAD6A-495A-4CC4-94B9-4B5E95515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Cost to Government of Admission to Florida International University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6FC3E8E-97CA-0746-94F5-45EB525036D1}"/>
              </a:ext>
            </a:extLst>
          </p:cNvPr>
          <p:cNvGrpSpPr/>
          <p:nvPr/>
        </p:nvGrpSpPr>
        <p:grpSpPr>
          <a:xfrm>
            <a:off x="4459288" y="1709737"/>
            <a:ext cx="1225550" cy="4741863"/>
            <a:chOff x="4459288" y="1709737"/>
            <a:chExt cx="1225550" cy="4741863"/>
          </a:xfrm>
        </p:grpSpPr>
        <p:sp>
          <p:nvSpPr>
            <p:cNvPr id="37" name="Rectangle 10">
              <a:extLst>
                <a:ext uri="{FF2B5EF4-FFF2-40B4-BE49-F238E27FC236}">
                  <a16:creationId xmlns:a16="http://schemas.microsoft.com/office/drawing/2014/main" id="{E9F24271-BC8E-0A42-97F6-A8FAAFCF4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4063" y="1709737"/>
              <a:ext cx="877888" cy="860425"/>
            </a:xfrm>
            <a:prstGeom prst="rect">
              <a:avLst/>
            </a:prstGeom>
            <a:solidFill>
              <a:srgbClr val="729ACA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14">
              <a:extLst>
                <a:ext uri="{FF2B5EF4-FFF2-40B4-BE49-F238E27FC236}">
                  <a16:creationId xmlns:a16="http://schemas.microsoft.com/office/drawing/2014/main" id="{D9B7B651-A7CD-2B4D-A57B-8771AB55D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363" y="2295525"/>
              <a:ext cx="904875" cy="274638"/>
            </a:xfrm>
            <a:prstGeom prst="rect">
              <a:avLst/>
            </a:prstGeom>
            <a:solidFill>
              <a:srgbClr val="FFFFFF"/>
            </a:solidFill>
            <a:ln w="5556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26">
              <a:extLst>
                <a:ext uri="{FF2B5EF4-FFF2-40B4-BE49-F238E27FC236}">
                  <a16:creationId xmlns:a16="http://schemas.microsoft.com/office/drawing/2014/main" id="{CB09619D-4DC9-EE4A-8FE2-925F48FDB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9626" y="2288046"/>
              <a:ext cx="8953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909090"/>
                  </a:solidFill>
                  <a:effectLst/>
                  <a:latin typeface="Arial" panose="020B0604020202020204" pitchFamily="34" charset="0"/>
                </a:rPr>
                <a:t>$-5.6K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Line 48">
              <a:extLst>
                <a:ext uri="{FF2B5EF4-FFF2-40B4-BE49-F238E27FC236}">
                  <a16:creationId xmlns:a16="http://schemas.microsoft.com/office/drawing/2014/main" id="{7E69F750-BDF4-2649-8574-77F486D7E8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3801" y="5843587"/>
              <a:ext cx="0" cy="9525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9">
              <a:extLst>
                <a:ext uri="{FF2B5EF4-FFF2-40B4-BE49-F238E27FC236}">
                  <a16:creationId xmlns:a16="http://schemas.microsoft.com/office/drawing/2014/main" id="{70C87399-EB90-F441-AD98-2E4AEB13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851" y="5989637"/>
              <a:ext cx="11064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Community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50">
              <a:extLst>
                <a:ext uri="{FF2B5EF4-FFF2-40B4-BE49-F238E27FC236}">
                  <a16:creationId xmlns:a16="http://schemas.microsoft.com/office/drawing/2014/main" id="{C0599106-6745-B745-B478-9C16CF4C1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9288" y="6176962"/>
              <a:ext cx="1225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College Exp.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ACE3A49-F7B0-9E4B-B5E4-C6ECF3BDD0DE}"/>
              </a:ext>
            </a:extLst>
          </p:cNvPr>
          <p:cNvGrpSpPr/>
          <p:nvPr/>
        </p:nvGrpSpPr>
        <p:grpSpPr>
          <a:xfrm>
            <a:off x="6013451" y="1755775"/>
            <a:ext cx="992090" cy="4926359"/>
            <a:chOff x="6013451" y="1755775"/>
            <a:chExt cx="992090" cy="4926359"/>
          </a:xfrm>
        </p:grpSpPr>
        <p:sp>
          <p:nvSpPr>
            <p:cNvPr id="44" name="Rectangle 17">
              <a:extLst>
                <a:ext uri="{FF2B5EF4-FFF2-40B4-BE49-F238E27FC236}">
                  <a16:creationId xmlns:a16="http://schemas.microsoft.com/office/drawing/2014/main" id="{0630F21A-616C-1D48-BDE5-23B692BAC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7738" y="2079625"/>
              <a:ext cx="877888" cy="490538"/>
            </a:xfrm>
            <a:prstGeom prst="rect">
              <a:avLst/>
            </a:prstGeom>
            <a:solidFill>
              <a:srgbClr val="CD7371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18">
              <a:extLst>
                <a:ext uri="{FF2B5EF4-FFF2-40B4-BE49-F238E27FC236}">
                  <a16:creationId xmlns:a16="http://schemas.microsoft.com/office/drawing/2014/main" id="{78CFB85B-FCFD-3A4C-A707-2AFBF56C0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3451" y="2295525"/>
              <a:ext cx="904875" cy="274638"/>
            </a:xfrm>
            <a:prstGeom prst="rect">
              <a:avLst/>
            </a:prstGeom>
            <a:solidFill>
              <a:srgbClr val="FFFFFF"/>
            </a:solidFill>
            <a:ln w="5556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24">
              <a:extLst>
                <a:ext uri="{FF2B5EF4-FFF2-40B4-BE49-F238E27FC236}">
                  <a16:creationId xmlns:a16="http://schemas.microsoft.com/office/drawing/2014/main" id="{C61B3D77-56E7-6141-8E25-0491BDD9F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2988" y="1755775"/>
              <a:ext cx="809625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909090"/>
                  </a:solidFill>
                  <a:effectLst/>
                  <a:latin typeface="Arial" panose="020B0604020202020204" pitchFamily="34" charset="0"/>
                </a:rPr>
                <a:t>$2.0K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Line 51">
              <a:extLst>
                <a:ext uri="{FF2B5EF4-FFF2-40B4-BE49-F238E27FC236}">
                  <a16:creationId xmlns:a16="http://schemas.microsoft.com/office/drawing/2014/main" id="{5E4D0000-EC40-014F-8DE0-DC1DF30FD3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5888" y="5843587"/>
              <a:ext cx="0" cy="9525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53">
              <a:extLst>
                <a:ext uri="{FF2B5EF4-FFF2-40B4-BE49-F238E27FC236}">
                  <a16:creationId xmlns:a16="http://schemas.microsoft.com/office/drawing/2014/main" id="{A0EB05D5-7472-0440-8282-854FE8A6B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5091" y="5989637"/>
              <a:ext cx="940450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Taxes from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500" dirty="0">
                  <a:solidFill>
                    <a:srgbClr val="808080"/>
                  </a:solidFill>
                </a:rPr>
                <a:t>age 19-25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500" dirty="0">
                  <a:solidFill>
                    <a:srgbClr val="808080"/>
                  </a:solidFill>
                </a:rPr>
                <a:t>earnings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18" name="Line 38">
            <a:extLst>
              <a:ext uri="{FF2B5EF4-FFF2-40B4-BE49-F238E27FC236}">
                <a16:creationId xmlns:a16="http://schemas.microsoft.com/office/drawing/2014/main" id="{94F464BC-4323-014C-A0BE-42B52A70DA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2251" y="2570162"/>
            <a:ext cx="9948863" cy="0"/>
          </a:xfrm>
          <a:prstGeom prst="line">
            <a:avLst/>
          </a:prstGeom>
          <a:noFill/>
          <a:ln w="11113">
            <a:solidFill>
              <a:srgbClr val="90909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6AE46FA-C98B-6C48-B21A-05D4BB344EE6}"/>
              </a:ext>
            </a:extLst>
          </p:cNvPr>
          <p:cNvGrpSpPr/>
          <p:nvPr/>
        </p:nvGrpSpPr>
        <p:grpSpPr>
          <a:xfrm>
            <a:off x="6996036" y="1936750"/>
            <a:ext cx="4445077" cy="646331"/>
            <a:chOff x="4296455" y="1075164"/>
            <a:chExt cx="4445077" cy="64633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BE9E1D7-0F67-2F43-9EB3-CC8134611B41}"/>
                </a:ext>
              </a:extLst>
            </p:cNvPr>
            <p:cNvSpPr txBox="1"/>
            <p:nvPr/>
          </p:nvSpPr>
          <p:spPr>
            <a:xfrm>
              <a:off x="4665191" y="1075164"/>
              <a:ext cx="40763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Lost tax revenue from initial earnings declines from college attendance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FD73683B-79D6-D744-801E-D3EDB8D33E54}"/>
                </a:ext>
              </a:extLst>
            </p:cNvPr>
            <p:cNvCxnSpPr/>
            <p:nvPr/>
          </p:nvCxnSpPr>
          <p:spPr>
            <a:xfrm flipH="1">
              <a:off x="4296455" y="1294555"/>
              <a:ext cx="3687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90AEAD48-ABD8-D042-8098-3AF5B8A9A761}"/>
              </a:ext>
            </a:extLst>
          </p:cNvPr>
          <p:cNvSpPr txBox="1"/>
          <p:nvPr/>
        </p:nvSpPr>
        <p:spPr>
          <a:xfrm>
            <a:off x="0" y="6593293"/>
            <a:ext cx="5380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Note: All amounts in 2012 USD, discounted using CPI-U-RS and 3% real interest rate</a:t>
            </a:r>
          </a:p>
        </p:txBody>
      </p:sp>
    </p:spTree>
    <p:extLst>
      <p:ext uri="{BB962C8B-B14F-4D97-AF65-F5344CB8AC3E}">
        <p14:creationId xmlns:p14="http://schemas.microsoft.com/office/powerpoint/2010/main" val="419741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AutoShape 3">
            <a:extLst>
              <a:ext uri="{FF2B5EF4-FFF2-40B4-BE49-F238E27FC236}">
                <a16:creationId xmlns:a16="http://schemas.microsoft.com/office/drawing/2014/main" id="{9179ABBC-6819-4E8B-ADF7-278E32690FC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-1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5">
            <a:extLst>
              <a:ext uri="{FF2B5EF4-FFF2-40B4-BE49-F238E27FC236}">
                <a16:creationId xmlns:a16="http://schemas.microsoft.com/office/drawing/2014/main" id="{777A3918-FE5D-4FBF-BC8A-C52C0DA6C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-4763"/>
            <a:ext cx="10982325" cy="6867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6">
            <a:extLst>
              <a:ext uri="{FF2B5EF4-FFF2-40B4-BE49-F238E27FC236}">
                <a16:creationId xmlns:a16="http://schemas.microsoft.com/office/drawing/2014/main" id="{1BDA0D00-B73B-4158-B2F5-841CA1F06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-1"/>
            <a:ext cx="10968038" cy="6853238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48D8555-AD5E-4936-BCCD-0C8469016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1" y="1230312"/>
            <a:ext cx="9948863" cy="4613275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" name="Rectangle 8">
            <a:extLst>
              <a:ext uri="{FF2B5EF4-FFF2-40B4-BE49-F238E27FC236}">
                <a16:creationId xmlns:a16="http://schemas.microsoft.com/office/drawing/2014/main" id="{06956990-4706-44D6-9F21-B73A0E481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3" y="1381125"/>
            <a:ext cx="877888" cy="1189038"/>
          </a:xfrm>
          <a:prstGeom prst="rect">
            <a:avLst/>
          </a:prstGeom>
          <a:solidFill>
            <a:srgbClr val="CD7371"/>
          </a:solidFill>
          <a:ln w="14288">
            <a:solidFill>
              <a:srgbClr val="C0504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Rectangle 23">
            <a:extLst>
              <a:ext uri="{FF2B5EF4-FFF2-40B4-BE49-F238E27FC236}">
                <a16:creationId xmlns:a16="http://schemas.microsoft.com/office/drawing/2014/main" id="{FEDF278D-90D9-402F-AF21-7BF6E53D8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288" y="1050925"/>
            <a:ext cx="9556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909090"/>
                </a:solidFill>
                <a:effectLst/>
                <a:latin typeface="Arial" panose="020B0604020202020204" pitchFamily="34" charset="0"/>
              </a:rPr>
              <a:t>$11.4K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Line 30">
            <a:extLst>
              <a:ext uri="{FF2B5EF4-FFF2-40B4-BE49-F238E27FC236}">
                <a16:creationId xmlns:a16="http://schemas.microsoft.com/office/drawing/2014/main" id="{53FEBC6C-0EDE-4AB9-8E0F-B6A8744F31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92251" y="1230312"/>
            <a:ext cx="0" cy="46132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Line 31">
            <a:extLst>
              <a:ext uri="{FF2B5EF4-FFF2-40B4-BE49-F238E27FC236}">
                <a16:creationId xmlns:a16="http://schemas.microsoft.com/office/drawing/2014/main" id="{5C815DC8-8CDE-4473-BF87-1860F0D6D5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569277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Rectangle 32">
            <a:extLst>
              <a:ext uri="{FF2B5EF4-FFF2-40B4-BE49-F238E27FC236}">
                <a16:creationId xmlns:a16="http://schemas.microsoft.com/office/drawing/2014/main" id="{FBBD2EF0-BDE2-42D3-8070-F4C611C35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6" y="5559425"/>
            <a:ext cx="541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-30K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Line 33">
            <a:extLst>
              <a:ext uri="{FF2B5EF4-FFF2-40B4-BE49-F238E27FC236}">
                <a16:creationId xmlns:a16="http://schemas.microsoft.com/office/drawing/2014/main" id="{EBEDD1EC-9C67-4474-8F2E-4F98AB4538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4649787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Rectangle 34">
            <a:extLst>
              <a:ext uri="{FF2B5EF4-FFF2-40B4-BE49-F238E27FC236}">
                <a16:creationId xmlns:a16="http://schemas.microsoft.com/office/drawing/2014/main" id="{EC598567-C197-463C-A508-37D35491E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276" y="4516437"/>
            <a:ext cx="541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-20K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Line 35">
            <a:extLst>
              <a:ext uri="{FF2B5EF4-FFF2-40B4-BE49-F238E27FC236}">
                <a16:creationId xmlns:a16="http://schemas.microsoft.com/office/drawing/2014/main" id="{B9A13862-414D-40C8-8B9A-C71E7CD09A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3606800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ectangle 36">
            <a:extLst>
              <a:ext uri="{FF2B5EF4-FFF2-40B4-BE49-F238E27FC236}">
                <a16:creationId xmlns:a16="http://schemas.microsoft.com/office/drawing/2014/main" id="{C5D4B962-0DBB-4DA5-B30B-3174F8402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51" y="3475037"/>
            <a:ext cx="541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-10K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Line 37">
            <a:extLst>
              <a:ext uri="{FF2B5EF4-FFF2-40B4-BE49-F238E27FC236}">
                <a16:creationId xmlns:a16="http://schemas.microsoft.com/office/drawing/2014/main" id="{2B209450-F331-4DAD-AA89-AD6E4796BB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2570162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Rectangle 38">
            <a:extLst>
              <a:ext uri="{FF2B5EF4-FFF2-40B4-BE49-F238E27FC236}">
                <a16:creationId xmlns:a16="http://schemas.microsoft.com/office/drawing/2014/main" id="{E64DB8F1-DB2A-4DB6-AF7A-10C6B9559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2432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Line 39">
            <a:extLst>
              <a:ext uri="{FF2B5EF4-FFF2-40B4-BE49-F238E27FC236}">
                <a16:creationId xmlns:a16="http://schemas.microsoft.com/office/drawing/2014/main" id="{4370FFBF-4F4F-42C5-A820-6C9AF75447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152717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Rectangle 40">
            <a:extLst>
              <a:ext uri="{FF2B5EF4-FFF2-40B4-BE49-F238E27FC236}">
                <a16:creationId xmlns:a16="http://schemas.microsoft.com/office/drawing/2014/main" id="{171ADC71-236C-4478-8F61-A905F40DD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6" y="1390650"/>
            <a:ext cx="600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$10K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Line 41">
            <a:extLst>
              <a:ext uri="{FF2B5EF4-FFF2-40B4-BE49-F238E27FC236}">
                <a16:creationId xmlns:a16="http://schemas.microsoft.com/office/drawing/2014/main" id="{3A807105-9191-4F46-8133-CDF9B1E43F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2251" y="5843587"/>
            <a:ext cx="994886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Line 42">
            <a:extLst>
              <a:ext uri="{FF2B5EF4-FFF2-40B4-BE49-F238E27FC236}">
                <a16:creationId xmlns:a16="http://schemas.microsoft.com/office/drawing/2014/main" id="{D854A68B-15DA-476A-B8B6-556DC4A7D8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1213" y="5843587"/>
            <a:ext cx="0" cy="9525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Rectangle 43">
            <a:extLst>
              <a:ext uri="{FF2B5EF4-FFF2-40B4-BE49-F238E27FC236}">
                <a16:creationId xmlns:a16="http://schemas.microsoft.com/office/drawing/2014/main" id="{76E7AC8F-2CB8-43DB-8F22-370685C47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1" y="5989637"/>
            <a:ext cx="525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Total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44">
            <a:extLst>
              <a:ext uri="{FF2B5EF4-FFF2-40B4-BE49-F238E27FC236}">
                <a16:creationId xmlns:a16="http://schemas.microsoft.com/office/drawing/2014/main" id="{0030113E-9020-4A6E-BC3C-D1A4FECE4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1801" y="6176962"/>
            <a:ext cx="877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FIU Cost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7EA76E5-E5B9-5341-9654-C48F3B1F3249}"/>
              </a:ext>
            </a:extLst>
          </p:cNvPr>
          <p:cNvGrpSpPr/>
          <p:nvPr/>
        </p:nvGrpSpPr>
        <p:grpSpPr>
          <a:xfrm>
            <a:off x="3087688" y="1381125"/>
            <a:ext cx="963613" cy="4883150"/>
            <a:chOff x="3087688" y="1381125"/>
            <a:chExt cx="963613" cy="4883150"/>
          </a:xfrm>
        </p:grpSpPr>
        <p:sp>
          <p:nvSpPr>
            <p:cNvPr id="63" name="Rectangle 9">
              <a:extLst>
                <a:ext uri="{FF2B5EF4-FFF2-40B4-BE49-F238E27FC236}">
                  <a16:creationId xmlns:a16="http://schemas.microsoft.com/office/drawing/2014/main" id="{C8B7DF23-590B-4750-B8F5-9AE75FE37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976" y="1381125"/>
              <a:ext cx="877888" cy="1189038"/>
            </a:xfrm>
            <a:prstGeom prst="rect">
              <a:avLst/>
            </a:prstGeom>
            <a:solidFill>
              <a:srgbClr val="729ACA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13">
              <a:extLst>
                <a:ext uri="{FF2B5EF4-FFF2-40B4-BE49-F238E27FC236}">
                  <a16:creationId xmlns:a16="http://schemas.microsoft.com/office/drawing/2014/main" id="{21297114-4262-4BDE-9F55-0285E0F87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7688" y="1709737"/>
              <a:ext cx="909638" cy="860425"/>
            </a:xfrm>
            <a:prstGeom prst="rect">
              <a:avLst/>
            </a:prstGeom>
            <a:solidFill>
              <a:srgbClr val="FFFFFF"/>
            </a:solidFill>
            <a:ln w="5556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25">
              <a:extLst>
                <a:ext uri="{FF2B5EF4-FFF2-40B4-BE49-F238E27FC236}">
                  <a16:creationId xmlns:a16="http://schemas.microsoft.com/office/drawing/2014/main" id="{E01F862F-5287-4B21-85EC-9DBAD8284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5951" y="1801812"/>
              <a:ext cx="8953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909090"/>
                  </a:solidFill>
                  <a:effectLst/>
                  <a:latin typeface="Arial" panose="020B0604020202020204" pitchFamily="34" charset="0"/>
                </a:rPr>
                <a:t>$-3.2K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Line 45">
              <a:extLst>
                <a:ext uri="{FF2B5EF4-FFF2-40B4-BE49-F238E27FC236}">
                  <a16:creationId xmlns:a16="http://schemas.microsoft.com/office/drawing/2014/main" id="{FB7E7ADC-5F5D-4F36-8B3E-6115D04AD2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0126" y="5843587"/>
              <a:ext cx="0" cy="9525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46">
              <a:extLst>
                <a:ext uri="{FF2B5EF4-FFF2-40B4-BE49-F238E27FC236}">
                  <a16:creationId xmlns:a16="http://schemas.microsoft.com/office/drawing/2014/main" id="{0F890BDC-DF24-4DC2-A16C-B1E27CD11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1513" y="5989637"/>
              <a:ext cx="7683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Student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1" name="Rectangle 47">
            <a:extLst>
              <a:ext uri="{FF2B5EF4-FFF2-40B4-BE49-F238E27FC236}">
                <a16:creationId xmlns:a16="http://schemas.microsoft.com/office/drawing/2014/main" id="{59908CDB-7DC4-49B7-94ED-C8DC4DA80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8" y="6176962"/>
            <a:ext cx="1165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Contribution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Rectangle 63">
            <a:extLst>
              <a:ext uri="{FF2B5EF4-FFF2-40B4-BE49-F238E27FC236}">
                <a16:creationId xmlns:a16="http://schemas.microsoft.com/office/drawing/2014/main" id="{54004D21-45D1-4C6F-8DE9-A26C6AC36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38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134">
            <a:extLst>
              <a:ext uri="{FF2B5EF4-FFF2-40B4-BE49-F238E27FC236}">
                <a16:creationId xmlns:a16="http://schemas.microsoft.com/office/drawing/2014/main" id="{C04FAD6A-495A-4CC4-94B9-4B5E95515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Cost to Government of Admission to Florida International University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6FC3E8E-97CA-0746-94F5-45EB525036D1}"/>
              </a:ext>
            </a:extLst>
          </p:cNvPr>
          <p:cNvGrpSpPr/>
          <p:nvPr/>
        </p:nvGrpSpPr>
        <p:grpSpPr>
          <a:xfrm>
            <a:off x="4459288" y="1709737"/>
            <a:ext cx="1225550" cy="4741863"/>
            <a:chOff x="4459288" y="1709737"/>
            <a:chExt cx="1225550" cy="4741863"/>
          </a:xfrm>
        </p:grpSpPr>
        <p:sp>
          <p:nvSpPr>
            <p:cNvPr id="37" name="Rectangle 10">
              <a:extLst>
                <a:ext uri="{FF2B5EF4-FFF2-40B4-BE49-F238E27FC236}">
                  <a16:creationId xmlns:a16="http://schemas.microsoft.com/office/drawing/2014/main" id="{E9F24271-BC8E-0A42-97F6-A8FAAFCF4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4063" y="1709737"/>
              <a:ext cx="877888" cy="860425"/>
            </a:xfrm>
            <a:prstGeom prst="rect">
              <a:avLst/>
            </a:prstGeom>
            <a:solidFill>
              <a:srgbClr val="729ACA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14">
              <a:extLst>
                <a:ext uri="{FF2B5EF4-FFF2-40B4-BE49-F238E27FC236}">
                  <a16:creationId xmlns:a16="http://schemas.microsoft.com/office/drawing/2014/main" id="{D9B7B651-A7CD-2B4D-A57B-8771AB55D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363" y="2295525"/>
              <a:ext cx="904875" cy="274638"/>
            </a:xfrm>
            <a:prstGeom prst="rect">
              <a:avLst/>
            </a:prstGeom>
            <a:solidFill>
              <a:srgbClr val="FFFFFF"/>
            </a:solidFill>
            <a:ln w="5556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26">
              <a:extLst>
                <a:ext uri="{FF2B5EF4-FFF2-40B4-BE49-F238E27FC236}">
                  <a16:creationId xmlns:a16="http://schemas.microsoft.com/office/drawing/2014/main" id="{CB09619D-4DC9-EE4A-8FE2-925F48FDB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9626" y="2288046"/>
              <a:ext cx="8953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909090"/>
                  </a:solidFill>
                  <a:effectLst/>
                  <a:latin typeface="Arial" panose="020B0604020202020204" pitchFamily="34" charset="0"/>
                </a:rPr>
                <a:t>$-5.6K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Line 48">
              <a:extLst>
                <a:ext uri="{FF2B5EF4-FFF2-40B4-BE49-F238E27FC236}">
                  <a16:creationId xmlns:a16="http://schemas.microsoft.com/office/drawing/2014/main" id="{7E69F750-BDF4-2649-8574-77F486D7E8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3801" y="5843587"/>
              <a:ext cx="0" cy="9525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9">
              <a:extLst>
                <a:ext uri="{FF2B5EF4-FFF2-40B4-BE49-F238E27FC236}">
                  <a16:creationId xmlns:a16="http://schemas.microsoft.com/office/drawing/2014/main" id="{70C87399-EB90-F441-AD98-2E4AEB13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851" y="5989637"/>
              <a:ext cx="11064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Community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50">
              <a:extLst>
                <a:ext uri="{FF2B5EF4-FFF2-40B4-BE49-F238E27FC236}">
                  <a16:creationId xmlns:a16="http://schemas.microsoft.com/office/drawing/2014/main" id="{C0599106-6745-B745-B478-9C16CF4C1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9288" y="6176962"/>
              <a:ext cx="1225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College Exp.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ACE3A49-F7B0-9E4B-B5E4-C6ECF3BDD0DE}"/>
              </a:ext>
            </a:extLst>
          </p:cNvPr>
          <p:cNvGrpSpPr/>
          <p:nvPr/>
        </p:nvGrpSpPr>
        <p:grpSpPr>
          <a:xfrm>
            <a:off x="6013451" y="1755775"/>
            <a:ext cx="919162" cy="4183062"/>
            <a:chOff x="6013451" y="1755775"/>
            <a:chExt cx="919162" cy="4183062"/>
          </a:xfrm>
        </p:grpSpPr>
        <p:sp>
          <p:nvSpPr>
            <p:cNvPr id="44" name="Rectangle 17">
              <a:extLst>
                <a:ext uri="{FF2B5EF4-FFF2-40B4-BE49-F238E27FC236}">
                  <a16:creationId xmlns:a16="http://schemas.microsoft.com/office/drawing/2014/main" id="{0630F21A-616C-1D48-BDE5-23B692BAC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7738" y="2079625"/>
              <a:ext cx="877888" cy="490538"/>
            </a:xfrm>
            <a:prstGeom prst="rect">
              <a:avLst/>
            </a:prstGeom>
            <a:solidFill>
              <a:srgbClr val="CD7371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18">
              <a:extLst>
                <a:ext uri="{FF2B5EF4-FFF2-40B4-BE49-F238E27FC236}">
                  <a16:creationId xmlns:a16="http://schemas.microsoft.com/office/drawing/2014/main" id="{78CFB85B-FCFD-3A4C-A707-2AFBF56C0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3451" y="2295525"/>
              <a:ext cx="904875" cy="274638"/>
            </a:xfrm>
            <a:prstGeom prst="rect">
              <a:avLst/>
            </a:prstGeom>
            <a:solidFill>
              <a:srgbClr val="FFFFFF"/>
            </a:solidFill>
            <a:ln w="5556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24">
              <a:extLst>
                <a:ext uri="{FF2B5EF4-FFF2-40B4-BE49-F238E27FC236}">
                  <a16:creationId xmlns:a16="http://schemas.microsoft.com/office/drawing/2014/main" id="{C61B3D77-56E7-6141-8E25-0491BDD9F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2988" y="1755775"/>
              <a:ext cx="809625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909090"/>
                  </a:solidFill>
                  <a:effectLst/>
                  <a:latin typeface="Arial" panose="020B0604020202020204" pitchFamily="34" charset="0"/>
                </a:rPr>
                <a:t>$2.0K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Line 51">
              <a:extLst>
                <a:ext uri="{FF2B5EF4-FFF2-40B4-BE49-F238E27FC236}">
                  <a16:creationId xmlns:a16="http://schemas.microsoft.com/office/drawing/2014/main" id="{5E4D0000-EC40-014F-8DE0-DC1DF30FD3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5888" y="5843587"/>
              <a:ext cx="0" cy="9525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8" name="Line 38">
            <a:extLst>
              <a:ext uri="{FF2B5EF4-FFF2-40B4-BE49-F238E27FC236}">
                <a16:creationId xmlns:a16="http://schemas.microsoft.com/office/drawing/2014/main" id="{94F464BC-4323-014C-A0BE-42B52A70DA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2251" y="2570162"/>
            <a:ext cx="9948863" cy="0"/>
          </a:xfrm>
          <a:prstGeom prst="line">
            <a:avLst/>
          </a:prstGeom>
          <a:noFill/>
          <a:ln w="11113">
            <a:solidFill>
              <a:srgbClr val="90909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868008B-B350-244C-BB19-D6496299182E}"/>
              </a:ext>
            </a:extLst>
          </p:cNvPr>
          <p:cNvGrpSpPr/>
          <p:nvPr/>
        </p:nvGrpSpPr>
        <p:grpSpPr>
          <a:xfrm>
            <a:off x="7477126" y="2079625"/>
            <a:ext cx="958850" cy="3859212"/>
            <a:chOff x="7477126" y="2079625"/>
            <a:chExt cx="958850" cy="3859212"/>
          </a:xfrm>
        </p:grpSpPr>
        <p:sp>
          <p:nvSpPr>
            <p:cNvPr id="64" name="Rectangle 11">
              <a:extLst>
                <a:ext uri="{FF2B5EF4-FFF2-40B4-BE49-F238E27FC236}">
                  <a16:creationId xmlns:a16="http://schemas.microsoft.com/office/drawing/2014/main" id="{F624F0CD-6A80-004B-97DF-F84E8C65A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9826" y="2079625"/>
              <a:ext cx="877888" cy="755650"/>
            </a:xfrm>
            <a:prstGeom prst="rect">
              <a:avLst/>
            </a:prstGeom>
            <a:solidFill>
              <a:srgbClr val="729ACA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B2DC3054-0B79-B84A-B827-BCACA280F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7126" y="2570162"/>
              <a:ext cx="904875" cy="268288"/>
            </a:xfrm>
            <a:prstGeom prst="rect">
              <a:avLst/>
            </a:prstGeom>
            <a:solidFill>
              <a:srgbClr val="FFFFFF"/>
            </a:solidFill>
            <a:ln w="5556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19">
              <a:extLst>
                <a:ext uri="{FF2B5EF4-FFF2-40B4-BE49-F238E27FC236}">
                  <a16:creationId xmlns:a16="http://schemas.microsoft.com/office/drawing/2014/main" id="{CCE8A650-A1C5-A747-95AE-5F9DAFACC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9826" y="2082800"/>
              <a:ext cx="877888" cy="755650"/>
            </a:xfrm>
            <a:prstGeom prst="rect">
              <a:avLst/>
            </a:prstGeom>
            <a:solidFill>
              <a:srgbClr val="729ACA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27">
              <a:extLst>
                <a:ext uri="{FF2B5EF4-FFF2-40B4-BE49-F238E27FC236}">
                  <a16:creationId xmlns:a16="http://schemas.microsoft.com/office/drawing/2014/main" id="{B538A431-545D-9A4B-9E9C-39243C13A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26" y="2930525"/>
              <a:ext cx="8953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909090"/>
                  </a:solidFill>
                  <a:effectLst/>
                  <a:latin typeface="Arial" panose="020B0604020202020204" pitchFamily="34" charset="0"/>
                </a:rPr>
                <a:t>$-7.3K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Line 54">
              <a:extLst>
                <a:ext uri="{FF2B5EF4-FFF2-40B4-BE49-F238E27FC236}">
                  <a16:creationId xmlns:a16="http://schemas.microsoft.com/office/drawing/2014/main" id="{3325DDB6-A041-A34D-AD34-DBC1E16EBC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9563" y="5843587"/>
              <a:ext cx="0" cy="9525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C9A702C-E81E-2D41-81D3-FB98CF1C26A8}"/>
              </a:ext>
            </a:extLst>
          </p:cNvPr>
          <p:cNvGrpSpPr/>
          <p:nvPr/>
        </p:nvGrpSpPr>
        <p:grpSpPr>
          <a:xfrm>
            <a:off x="8402276" y="1482506"/>
            <a:ext cx="3379356" cy="923330"/>
            <a:chOff x="4296456" y="1075164"/>
            <a:chExt cx="3379356" cy="923330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4A36263-C754-5F46-BA2B-52F52FA3676E}"/>
                </a:ext>
              </a:extLst>
            </p:cNvPr>
            <p:cNvSpPr txBox="1"/>
            <p:nvPr/>
          </p:nvSpPr>
          <p:spPr>
            <a:xfrm>
              <a:off x="4665192" y="1075164"/>
              <a:ext cx="30106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$7.3K increase in tax revenue from ages 26-33 (18.6%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tax+transfer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, CBO) 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1C5E6550-67E5-0849-B64D-AAAB5386DC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96456" y="1622308"/>
              <a:ext cx="368736" cy="1242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6C411F69-4809-754B-BA49-32BF7123C84A}"/>
              </a:ext>
            </a:extLst>
          </p:cNvPr>
          <p:cNvSpPr txBox="1"/>
          <p:nvPr/>
        </p:nvSpPr>
        <p:spPr>
          <a:xfrm>
            <a:off x="0" y="6593293"/>
            <a:ext cx="5380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Note: All amounts in 2012 USD, discounted using CPI-U-RS and 3% real interest rate</a:t>
            </a:r>
          </a:p>
        </p:txBody>
      </p:sp>
      <p:sp>
        <p:nvSpPr>
          <p:cNvPr id="76" name="Rectangle 53">
            <a:extLst>
              <a:ext uri="{FF2B5EF4-FFF2-40B4-BE49-F238E27FC236}">
                <a16:creationId xmlns:a16="http://schemas.microsoft.com/office/drawing/2014/main" id="{563271AB-2EC1-4AC3-96C1-1811B096A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5091" y="5989637"/>
            <a:ext cx="94045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Taxes from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500" dirty="0">
                <a:solidFill>
                  <a:srgbClr val="808080"/>
                </a:solidFill>
              </a:rPr>
              <a:t>age 19-25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500" dirty="0">
                <a:solidFill>
                  <a:srgbClr val="808080"/>
                </a:solidFill>
              </a:rPr>
              <a:t>earnings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Rectangle 53">
            <a:extLst>
              <a:ext uri="{FF2B5EF4-FFF2-40B4-BE49-F238E27FC236}">
                <a16:creationId xmlns:a16="http://schemas.microsoft.com/office/drawing/2014/main" id="{08D60B52-C38D-49E7-B76A-32BA57DFE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1551" y="5986385"/>
            <a:ext cx="94045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Taxes from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500" dirty="0">
                <a:solidFill>
                  <a:srgbClr val="808080"/>
                </a:solidFill>
              </a:rPr>
              <a:t>age 26-33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500" dirty="0">
                <a:solidFill>
                  <a:srgbClr val="808080"/>
                </a:solidFill>
              </a:rPr>
              <a:t>earnings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31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AutoShape 3">
            <a:extLst>
              <a:ext uri="{FF2B5EF4-FFF2-40B4-BE49-F238E27FC236}">
                <a16:creationId xmlns:a16="http://schemas.microsoft.com/office/drawing/2014/main" id="{9179ABBC-6819-4E8B-ADF7-278E32690FC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-1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5">
            <a:extLst>
              <a:ext uri="{FF2B5EF4-FFF2-40B4-BE49-F238E27FC236}">
                <a16:creationId xmlns:a16="http://schemas.microsoft.com/office/drawing/2014/main" id="{777A3918-FE5D-4FBF-BC8A-C52C0DA6C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-4763"/>
            <a:ext cx="10982325" cy="6867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6">
            <a:extLst>
              <a:ext uri="{FF2B5EF4-FFF2-40B4-BE49-F238E27FC236}">
                <a16:creationId xmlns:a16="http://schemas.microsoft.com/office/drawing/2014/main" id="{1BDA0D00-B73B-4158-B2F5-841CA1F06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-1"/>
            <a:ext cx="10968038" cy="6853238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48D8555-AD5E-4936-BCCD-0C8469016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1" y="1230312"/>
            <a:ext cx="9948863" cy="4613275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" name="Rectangle 8">
            <a:extLst>
              <a:ext uri="{FF2B5EF4-FFF2-40B4-BE49-F238E27FC236}">
                <a16:creationId xmlns:a16="http://schemas.microsoft.com/office/drawing/2014/main" id="{06956990-4706-44D6-9F21-B73A0E481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3" y="1381125"/>
            <a:ext cx="877888" cy="1189038"/>
          </a:xfrm>
          <a:prstGeom prst="rect">
            <a:avLst/>
          </a:prstGeom>
          <a:solidFill>
            <a:srgbClr val="CD7371"/>
          </a:solidFill>
          <a:ln w="14288">
            <a:solidFill>
              <a:srgbClr val="C0504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Rectangle 23">
            <a:extLst>
              <a:ext uri="{FF2B5EF4-FFF2-40B4-BE49-F238E27FC236}">
                <a16:creationId xmlns:a16="http://schemas.microsoft.com/office/drawing/2014/main" id="{FEDF278D-90D9-402F-AF21-7BF6E53D8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288" y="1050925"/>
            <a:ext cx="9556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909090"/>
                </a:solidFill>
                <a:effectLst/>
                <a:latin typeface="Arial" panose="020B0604020202020204" pitchFamily="34" charset="0"/>
              </a:rPr>
              <a:t>$11.4K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Line 30">
            <a:extLst>
              <a:ext uri="{FF2B5EF4-FFF2-40B4-BE49-F238E27FC236}">
                <a16:creationId xmlns:a16="http://schemas.microsoft.com/office/drawing/2014/main" id="{53FEBC6C-0EDE-4AB9-8E0F-B6A8744F31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92251" y="1230312"/>
            <a:ext cx="0" cy="46132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Line 31">
            <a:extLst>
              <a:ext uri="{FF2B5EF4-FFF2-40B4-BE49-F238E27FC236}">
                <a16:creationId xmlns:a16="http://schemas.microsoft.com/office/drawing/2014/main" id="{5C815DC8-8CDE-4473-BF87-1860F0D6D5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569277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Rectangle 32">
            <a:extLst>
              <a:ext uri="{FF2B5EF4-FFF2-40B4-BE49-F238E27FC236}">
                <a16:creationId xmlns:a16="http://schemas.microsoft.com/office/drawing/2014/main" id="{FBBD2EF0-BDE2-42D3-8070-F4C611C35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6" y="5559425"/>
            <a:ext cx="541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-30K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Line 33">
            <a:extLst>
              <a:ext uri="{FF2B5EF4-FFF2-40B4-BE49-F238E27FC236}">
                <a16:creationId xmlns:a16="http://schemas.microsoft.com/office/drawing/2014/main" id="{EBEDD1EC-9C67-4474-8F2E-4F98AB4538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4649787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Rectangle 34">
            <a:extLst>
              <a:ext uri="{FF2B5EF4-FFF2-40B4-BE49-F238E27FC236}">
                <a16:creationId xmlns:a16="http://schemas.microsoft.com/office/drawing/2014/main" id="{EC598567-C197-463C-A508-37D35491E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276" y="4516437"/>
            <a:ext cx="541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-20K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Line 35">
            <a:extLst>
              <a:ext uri="{FF2B5EF4-FFF2-40B4-BE49-F238E27FC236}">
                <a16:creationId xmlns:a16="http://schemas.microsoft.com/office/drawing/2014/main" id="{B9A13862-414D-40C8-8B9A-C71E7CD09A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3606800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ectangle 36">
            <a:extLst>
              <a:ext uri="{FF2B5EF4-FFF2-40B4-BE49-F238E27FC236}">
                <a16:creationId xmlns:a16="http://schemas.microsoft.com/office/drawing/2014/main" id="{C5D4B962-0DBB-4DA5-B30B-3174F8402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51" y="3475037"/>
            <a:ext cx="541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-10K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Line 37">
            <a:extLst>
              <a:ext uri="{FF2B5EF4-FFF2-40B4-BE49-F238E27FC236}">
                <a16:creationId xmlns:a16="http://schemas.microsoft.com/office/drawing/2014/main" id="{2B209450-F331-4DAD-AA89-AD6E4796BB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2570162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Rectangle 38">
            <a:extLst>
              <a:ext uri="{FF2B5EF4-FFF2-40B4-BE49-F238E27FC236}">
                <a16:creationId xmlns:a16="http://schemas.microsoft.com/office/drawing/2014/main" id="{E64DB8F1-DB2A-4DB6-AF7A-10C6B9559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2432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Line 39">
            <a:extLst>
              <a:ext uri="{FF2B5EF4-FFF2-40B4-BE49-F238E27FC236}">
                <a16:creationId xmlns:a16="http://schemas.microsoft.com/office/drawing/2014/main" id="{4370FFBF-4F4F-42C5-A820-6C9AF75447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152717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Rectangle 40">
            <a:extLst>
              <a:ext uri="{FF2B5EF4-FFF2-40B4-BE49-F238E27FC236}">
                <a16:creationId xmlns:a16="http://schemas.microsoft.com/office/drawing/2014/main" id="{171ADC71-236C-4478-8F61-A905F40DD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6" y="1390650"/>
            <a:ext cx="600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$10K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Line 41">
            <a:extLst>
              <a:ext uri="{FF2B5EF4-FFF2-40B4-BE49-F238E27FC236}">
                <a16:creationId xmlns:a16="http://schemas.microsoft.com/office/drawing/2014/main" id="{3A807105-9191-4F46-8133-CDF9B1E43F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2251" y="5843587"/>
            <a:ext cx="994886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Line 42">
            <a:extLst>
              <a:ext uri="{FF2B5EF4-FFF2-40B4-BE49-F238E27FC236}">
                <a16:creationId xmlns:a16="http://schemas.microsoft.com/office/drawing/2014/main" id="{D854A68B-15DA-476A-B8B6-556DC4A7D8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1213" y="5843587"/>
            <a:ext cx="0" cy="9525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Rectangle 43">
            <a:extLst>
              <a:ext uri="{FF2B5EF4-FFF2-40B4-BE49-F238E27FC236}">
                <a16:creationId xmlns:a16="http://schemas.microsoft.com/office/drawing/2014/main" id="{76E7AC8F-2CB8-43DB-8F22-370685C47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1" y="5989637"/>
            <a:ext cx="525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Total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44">
            <a:extLst>
              <a:ext uri="{FF2B5EF4-FFF2-40B4-BE49-F238E27FC236}">
                <a16:creationId xmlns:a16="http://schemas.microsoft.com/office/drawing/2014/main" id="{0030113E-9020-4A6E-BC3C-D1A4FECE4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1801" y="6176962"/>
            <a:ext cx="877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FIU Cost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7EA76E5-E5B9-5341-9654-C48F3B1F3249}"/>
              </a:ext>
            </a:extLst>
          </p:cNvPr>
          <p:cNvGrpSpPr/>
          <p:nvPr/>
        </p:nvGrpSpPr>
        <p:grpSpPr>
          <a:xfrm>
            <a:off x="3087688" y="1381125"/>
            <a:ext cx="963613" cy="4883150"/>
            <a:chOff x="3087688" y="1381125"/>
            <a:chExt cx="963613" cy="4883150"/>
          </a:xfrm>
        </p:grpSpPr>
        <p:sp>
          <p:nvSpPr>
            <p:cNvPr id="63" name="Rectangle 9">
              <a:extLst>
                <a:ext uri="{FF2B5EF4-FFF2-40B4-BE49-F238E27FC236}">
                  <a16:creationId xmlns:a16="http://schemas.microsoft.com/office/drawing/2014/main" id="{C8B7DF23-590B-4750-B8F5-9AE75FE37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976" y="1381125"/>
              <a:ext cx="877888" cy="1189038"/>
            </a:xfrm>
            <a:prstGeom prst="rect">
              <a:avLst/>
            </a:prstGeom>
            <a:solidFill>
              <a:srgbClr val="729ACA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13">
              <a:extLst>
                <a:ext uri="{FF2B5EF4-FFF2-40B4-BE49-F238E27FC236}">
                  <a16:creationId xmlns:a16="http://schemas.microsoft.com/office/drawing/2014/main" id="{21297114-4262-4BDE-9F55-0285E0F87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7688" y="1709737"/>
              <a:ext cx="909638" cy="860425"/>
            </a:xfrm>
            <a:prstGeom prst="rect">
              <a:avLst/>
            </a:prstGeom>
            <a:solidFill>
              <a:srgbClr val="FFFFFF"/>
            </a:solidFill>
            <a:ln w="5556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25">
              <a:extLst>
                <a:ext uri="{FF2B5EF4-FFF2-40B4-BE49-F238E27FC236}">
                  <a16:creationId xmlns:a16="http://schemas.microsoft.com/office/drawing/2014/main" id="{E01F862F-5287-4B21-85EC-9DBAD8284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5951" y="1801812"/>
              <a:ext cx="8953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909090"/>
                  </a:solidFill>
                  <a:effectLst/>
                  <a:latin typeface="Arial" panose="020B0604020202020204" pitchFamily="34" charset="0"/>
                </a:rPr>
                <a:t>$-3.2K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Line 45">
              <a:extLst>
                <a:ext uri="{FF2B5EF4-FFF2-40B4-BE49-F238E27FC236}">
                  <a16:creationId xmlns:a16="http://schemas.microsoft.com/office/drawing/2014/main" id="{FB7E7ADC-5F5D-4F36-8B3E-6115D04AD2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0126" y="5843587"/>
              <a:ext cx="0" cy="9525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46">
              <a:extLst>
                <a:ext uri="{FF2B5EF4-FFF2-40B4-BE49-F238E27FC236}">
                  <a16:creationId xmlns:a16="http://schemas.microsoft.com/office/drawing/2014/main" id="{0F890BDC-DF24-4DC2-A16C-B1E27CD11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1513" y="5989637"/>
              <a:ext cx="7683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Student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1" name="Rectangle 47">
            <a:extLst>
              <a:ext uri="{FF2B5EF4-FFF2-40B4-BE49-F238E27FC236}">
                <a16:creationId xmlns:a16="http://schemas.microsoft.com/office/drawing/2014/main" id="{59908CDB-7DC4-49B7-94ED-C8DC4DA80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8" y="6176962"/>
            <a:ext cx="1165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Contribution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Rectangle 63">
            <a:extLst>
              <a:ext uri="{FF2B5EF4-FFF2-40B4-BE49-F238E27FC236}">
                <a16:creationId xmlns:a16="http://schemas.microsoft.com/office/drawing/2014/main" id="{54004D21-45D1-4C6F-8DE9-A26C6AC36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38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134">
            <a:extLst>
              <a:ext uri="{FF2B5EF4-FFF2-40B4-BE49-F238E27FC236}">
                <a16:creationId xmlns:a16="http://schemas.microsoft.com/office/drawing/2014/main" id="{C04FAD6A-495A-4CC4-94B9-4B5E95515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Cost to Government of Admission to Florida International University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6FC3E8E-97CA-0746-94F5-45EB525036D1}"/>
              </a:ext>
            </a:extLst>
          </p:cNvPr>
          <p:cNvGrpSpPr/>
          <p:nvPr/>
        </p:nvGrpSpPr>
        <p:grpSpPr>
          <a:xfrm>
            <a:off x="4459288" y="1709737"/>
            <a:ext cx="1225550" cy="4741863"/>
            <a:chOff x="4459288" y="1709737"/>
            <a:chExt cx="1225550" cy="4741863"/>
          </a:xfrm>
        </p:grpSpPr>
        <p:sp>
          <p:nvSpPr>
            <p:cNvPr id="37" name="Rectangle 10">
              <a:extLst>
                <a:ext uri="{FF2B5EF4-FFF2-40B4-BE49-F238E27FC236}">
                  <a16:creationId xmlns:a16="http://schemas.microsoft.com/office/drawing/2014/main" id="{E9F24271-BC8E-0A42-97F6-A8FAAFCF4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4063" y="1709737"/>
              <a:ext cx="877888" cy="860425"/>
            </a:xfrm>
            <a:prstGeom prst="rect">
              <a:avLst/>
            </a:prstGeom>
            <a:solidFill>
              <a:srgbClr val="729ACA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14">
              <a:extLst>
                <a:ext uri="{FF2B5EF4-FFF2-40B4-BE49-F238E27FC236}">
                  <a16:creationId xmlns:a16="http://schemas.microsoft.com/office/drawing/2014/main" id="{D9B7B651-A7CD-2B4D-A57B-8771AB55D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363" y="2295525"/>
              <a:ext cx="904875" cy="274638"/>
            </a:xfrm>
            <a:prstGeom prst="rect">
              <a:avLst/>
            </a:prstGeom>
            <a:solidFill>
              <a:srgbClr val="FFFFFF"/>
            </a:solidFill>
            <a:ln w="5556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26">
              <a:extLst>
                <a:ext uri="{FF2B5EF4-FFF2-40B4-BE49-F238E27FC236}">
                  <a16:creationId xmlns:a16="http://schemas.microsoft.com/office/drawing/2014/main" id="{CB09619D-4DC9-EE4A-8FE2-925F48FDB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9626" y="2288046"/>
              <a:ext cx="8953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909090"/>
                  </a:solidFill>
                  <a:effectLst/>
                  <a:latin typeface="Arial" panose="020B0604020202020204" pitchFamily="34" charset="0"/>
                </a:rPr>
                <a:t>$-5.6K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Line 48">
              <a:extLst>
                <a:ext uri="{FF2B5EF4-FFF2-40B4-BE49-F238E27FC236}">
                  <a16:creationId xmlns:a16="http://schemas.microsoft.com/office/drawing/2014/main" id="{7E69F750-BDF4-2649-8574-77F486D7E8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3801" y="5843587"/>
              <a:ext cx="0" cy="9525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9">
              <a:extLst>
                <a:ext uri="{FF2B5EF4-FFF2-40B4-BE49-F238E27FC236}">
                  <a16:creationId xmlns:a16="http://schemas.microsoft.com/office/drawing/2014/main" id="{70C87399-EB90-F441-AD98-2E4AEB13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851" y="5989637"/>
              <a:ext cx="11064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Community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50">
              <a:extLst>
                <a:ext uri="{FF2B5EF4-FFF2-40B4-BE49-F238E27FC236}">
                  <a16:creationId xmlns:a16="http://schemas.microsoft.com/office/drawing/2014/main" id="{C0599106-6745-B745-B478-9C16CF4C1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9288" y="6176962"/>
              <a:ext cx="1225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College Exp.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ACE3A49-F7B0-9E4B-B5E4-C6ECF3BDD0DE}"/>
              </a:ext>
            </a:extLst>
          </p:cNvPr>
          <p:cNvGrpSpPr/>
          <p:nvPr/>
        </p:nvGrpSpPr>
        <p:grpSpPr>
          <a:xfrm>
            <a:off x="6013451" y="1755775"/>
            <a:ext cx="919162" cy="4183062"/>
            <a:chOff x="6013451" y="1755775"/>
            <a:chExt cx="919162" cy="4183062"/>
          </a:xfrm>
        </p:grpSpPr>
        <p:sp>
          <p:nvSpPr>
            <p:cNvPr id="44" name="Rectangle 17">
              <a:extLst>
                <a:ext uri="{FF2B5EF4-FFF2-40B4-BE49-F238E27FC236}">
                  <a16:creationId xmlns:a16="http://schemas.microsoft.com/office/drawing/2014/main" id="{0630F21A-616C-1D48-BDE5-23B692BAC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7738" y="2079625"/>
              <a:ext cx="877888" cy="490538"/>
            </a:xfrm>
            <a:prstGeom prst="rect">
              <a:avLst/>
            </a:prstGeom>
            <a:solidFill>
              <a:srgbClr val="CD7371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18">
              <a:extLst>
                <a:ext uri="{FF2B5EF4-FFF2-40B4-BE49-F238E27FC236}">
                  <a16:creationId xmlns:a16="http://schemas.microsoft.com/office/drawing/2014/main" id="{78CFB85B-FCFD-3A4C-A707-2AFBF56C0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3451" y="2295525"/>
              <a:ext cx="904875" cy="274638"/>
            </a:xfrm>
            <a:prstGeom prst="rect">
              <a:avLst/>
            </a:prstGeom>
            <a:solidFill>
              <a:srgbClr val="FFFFFF"/>
            </a:solidFill>
            <a:ln w="5556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24">
              <a:extLst>
                <a:ext uri="{FF2B5EF4-FFF2-40B4-BE49-F238E27FC236}">
                  <a16:creationId xmlns:a16="http://schemas.microsoft.com/office/drawing/2014/main" id="{C61B3D77-56E7-6141-8E25-0491BDD9F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2988" y="1755775"/>
              <a:ext cx="809625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909090"/>
                  </a:solidFill>
                  <a:effectLst/>
                  <a:latin typeface="Arial" panose="020B0604020202020204" pitchFamily="34" charset="0"/>
                </a:rPr>
                <a:t>$2.0K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Line 51">
              <a:extLst>
                <a:ext uri="{FF2B5EF4-FFF2-40B4-BE49-F238E27FC236}">
                  <a16:creationId xmlns:a16="http://schemas.microsoft.com/office/drawing/2014/main" id="{5E4D0000-EC40-014F-8DE0-DC1DF30FD3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5888" y="5843587"/>
              <a:ext cx="0" cy="9525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8" name="Line 38">
            <a:extLst>
              <a:ext uri="{FF2B5EF4-FFF2-40B4-BE49-F238E27FC236}">
                <a16:creationId xmlns:a16="http://schemas.microsoft.com/office/drawing/2014/main" id="{94F464BC-4323-014C-A0BE-42B52A70DA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2251" y="2570162"/>
            <a:ext cx="9948863" cy="0"/>
          </a:xfrm>
          <a:prstGeom prst="line">
            <a:avLst/>
          </a:prstGeom>
          <a:noFill/>
          <a:ln w="11113">
            <a:solidFill>
              <a:srgbClr val="90909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868008B-B350-244C-BB19-D6496299182E}"/>
              </a:ext>
            </a:extLst>
          </p:cNvPr>
          <p:cNvGrpSpPr/>
          <p:nvPr/>
        </p:nvGrpSpPr>
        <p:grpSpPr>
          <a:xfrm>
            <a:off x="7477126" y="2079625"/>
            <a:ext cx="958850" cy="3859212"/>
            <a:chOff x="7477126" y="2079625"/>
            <a:chExt cx="958850" cy="3859212"/>
          </a:xfrm>
        </p:grpSpPr>
        <p:sp>
          <p:nvSpPr>
            <p:cNvPr id="64" name="Rectangle 11">
              <a:extLst>
                <a:ext uri="{FF2B5EF4-FFF2-40B4-BE49-F238E27FC236}">
                  <a16:creationId xmlns:a16="http://schemas.microsoft.com/office/drawing/2014/main" id="{F624F0CD-6A80-004B-97DF-F84E8C65A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9826" y="2079625"/>
              <a:ext cx="877888" cy="755650"/>
            </a:xfrm>
            <a:prstGeom prst="rect">
              <a:avLst/>
            </a:prstGeom>
            <a:solidFill>
              <a:srgbClr val="729ACA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B2DC3054-0B79-B84A-B827-BCACA280F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7126" y="2570162"/>
              <a:ext cx="904875" cy="268288"/>
            </a:xfrm>
            <a:prstGeom prst="rect">
              <a:avLst/>
            </a:prstGeom>
            <a:solidFill>
              <a:srgbClr val="FFFFFF"/>
            </a:solidFill>
            <a:ln w="5556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19">
              <a:extLst>
                <a:ext uri="{FF2B5EF4-FFF2-40B4-BE49-F238E27FC236}">
                  <a16:creationId xmlns:a16="http://schemas.microsoft.com/office/drawing/2014/main" id="{CCE8A650-A1C5-A747-95AE-5F9DAFACC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9826" y="2082800"/>
              <a:ext cx="877888" cy="755650"/>
            </a:xfrm>
            <a:prstGeom prst="rect">
              <a:avLst/>
            </a:prstGeom>
            <a:solidFill>
              <a:srgbClr val="729ACA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27">
              <a:extLst>
                <a:ext uri="{FF2B5EF4-FFF2-40B4-BE49-F238E27FC236}">
                  <a16:creationId xmlns:a16="http://schemas.microsoft.com/office/drawing/2014/main" id="{B538A431-545D-9A4B-9E9C-39243C13A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26" y="2930525"/>
              <a:ext cx="8953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909090"/>
                  </a:solidFill>
                  <a:effectLst/>
                  <a:latin typeface="Arial" panose="020B0604020202020204" pitchFamily="34" charset="0"/>
                </a:rPr>
                <a:t>$-7.3K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Line 54">
              <a:extLst>
                <a:ext uri="{FF2B5EF4-FFF2-40B4-BE49-F238E27FC236}">
                  <a16:creationId xmlns:a16="http://schemas.microsoft.com/office/drawing/2014/main" id="{3325DDB6-A041-A34D-AD34-DBC1E16EBC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9563" y="5843587"/>
              <a:ext cx="0" cy="9525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FCCEEB9-FA76-CD4A-B536-9879D9495410}"/>
              </a:ext>
            </a:extLst>
          </p:cNvPr>
          <p:cNvGrpSpPr/>
          <p:nvPr/>
        </p:nvGrpSpPr>
        <p:grpSpPr>
          <a:xfrm>
            <a:off x="8896879" y="2570162"/>
            <a:ext cx="1193800" cy="3881438"/>
            <a:chOff x="10320338" y="2570162"/>
            <a:chExt cx="1193800" cy="3881438"/>
          </a:xfrm>
        </p:grpSpPr>
        <p:sp>
          <p:nvSpPr>
            <p:cNvPr id="76" name="Rectangle 22">
              <a:extLst>
                <a:ext uri="{FF2B5EF4-FFF2-40B4-BE49-F238E27FC236}">
                  <a16:creationId xmlns:a16="http://schemas.microsoft.com/office/drawing/2014/main" id="{71A5D980-99F0-3B46-BC99-BFB9722E1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12413" y="2570162"/>
              <a:ext cx="877888" cy="265113"/>
            </a:xfrm>
            <a:prstGeom prst="rect">
              <a:avLst/>
            </a:prstGeom>
            <a:solidFill>
              <a:srgbClr val="AFC97A"/>
            </a:solidFill>
            <a:ln w="14288">
              <a:solidFill>
                <a:srgbClr val="9BBB5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29">
              <a:extLst>
                <a:ext uri="{FF2B5EF4-FFF2-40B4-BE49-F238E27FC236}">
                  <a16:creationId xmlns:a16="http://schemas.microsoft.com/office/drawing/2014/main" id="{23648E59-6B50-3249-BB14-9B929ECE2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5750" y="2974975"/>
              <a:ext cx="791883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909090"/>
                  </a:solidFill>
                  <a:effectLst/>
                  <a:latin typeface="Arial" panose="020B0604020202020204" pitchFamily="34" charset="0"/>
                </a:rPr>
                <a:t>$-2.7K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Line 60">
              <a:extLst>
                <a:ext uri="{FF2B5EF4-FFF2-40B4-BE49-F238E27FC236}">
                  <a16:creationId xmlns:a16="http://schemas.microsoft.com/office/drawing/2014/main" id="{958CEBF2-05F4-D84A-870A-FDAD326C02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50563" y="5843587"/>
              <a:ext cx="0" cy="9525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61">
              <a:extLst>
                <a:ext uri="{FF2B5EF4-FFF2-40B4-BE49-F238E27FC236}">
                  <a16:creationId xmlns:a16="http://schemas.microsoft.com/office/drawing/2014/main" id="{0601A21C-8E69-B445-A681-F842237CA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4151" y="5989637"/>
              <a:ext cx="1147763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Net Cost To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62">
              <a:extLst>
                <a:ext uri="{FF2B5EF4-FFF2-40B4-BE49-F238E27FC236}">
                  <a16:creationId xmlns:a16="http://schemas.microsoft.com/office/drawing/2014/main" id="{115B9362-7384-6A41-ABF0-198C2AEB0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0338" y="6176962"/>
              <a:ext cx="1193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Government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C69E58C-AC07-574D-8F09-7923260FB2BB}"/>
              </a:ext>
            </a:extLst>
          </p:cNvPr>
          <p:cNvGrpSpPr/>
          <p:nvPr/>
        </p:nvGrpSpPr>
        <p:grpSpPr>
          <a:xfrm>
            <a:off x="8382001" y="3369246"/>
            <a:ext cx="2840882" cy="1195952"/>
            <a:chOff x="4344789" y="408272"/>
            <a:chExt cx="3010620" cy="1195952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101B72F-83AD-B74B-B730-5CF49D0F7E4E}"/>
                </a:ext>
              </a:extLst>
            </p:cNvPr>
            <p:cNvSpPr txBox="1"/>
            <p:nvPr/>
          </p:nvSpPr>
          <p:spPr>
            <a:xfrm>
              <a:off x="4344789" y="957893"/>
              <a:ext cx="30106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Net government savings of $2.7K  by age 33</a:t>
              </a:r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AC199E41-EC68-AE46-8F08-A46F49C8AC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52158" y="408272"/>
              <a:ext cx="0" cy="4933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51E5B068-4F0F-0642-B974-8D21E037E0F7}"/>
              </a:ext>
            </a:extLst>
          </p:cNvPr>
          <p:cNvSpPr txBox="1"/>
          <p:nvPr/>
        </p:nvSpPr>
        <p:spPr>
          <a:xfrm>
            <a:off x="0" y="6593293"/>
            <a:ext cx="5380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Note: All amounts in 2012 USD, discounted using CPI-U-RS and 3% real interest rate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660F2A-219A-D84D-A2D2-65205E424121}"/>
              </a:ext>
            </a:extLst>
          </p:cNvPr>
          <p:cNvSpPr txBox="1"/>
          <p:nvPr/>
        </p:nvSpPr>
        <p:spPr>
          <a:xfrm>
            <a:off x="-2113613" y="5381469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17.2+2.7+11.4</a:t>
            </a:r>
          </a:p>
        </p:txBody>
      </p:sp>
      <p:sp>
        <p:nvSpPr>
          <p:cNvPr id="72" name="Rectangle 53">
            <a:extLst>
              <a:ext uri="{FF2B5EF4-FFF2-40B4-BE49-F238E27FC236}">
                <a16:creationId xmlns:a16="http://schemas.microsoft.com/office/drawing/2014/main" id="{4C9C7C10-0C50-47EA-9741-01015CE02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5091" y="5989637"/>
            <a:ext cx="94045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Taxes from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500" dirty="0">
                <a:solidFill>
                  <a:srgbClr val="808080"/>
                </a:solidFill>
              </a:rPr>
              <a:t>age 19-25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500" dirty="0">
                <a:solidFill>
                  <a:srgbClr val="808080"/>
                </a:solidFill>
              </a:rPr>
              <a:t>earnings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tangle 53">
            <a:extLst>
              <a:ext uri="{FF2B5EF4-FFF2-40B4-BE49-F238E27FC236}">
                <a16:creationId xmlns:a16="http://schemas.microsoft.com/office/drawing/2014/main" id="{4C3361EF-1D31-45F7-B768-7EA207664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1551" y="5986385"/>
            <a:ext cx="94045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Taxes from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500" dirty="0">
                <a:solidFill>
                  <a:srgbClr val="808080"/>
                </a:solidFill>
              </a:rPr>
              <a:t>age 26-33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500" dirty="0">
                <a:solidFill>
                  <a:srgbClr val="808080"/>
                </a:solidFill>
              </a:rPr>
              <a:t>earnings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39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AutoShape 3">
            <a:extLst>
              <a:ext uri="{FF2B5EF4-FFF2-40B4-BE49-F238E27FC236}">
                <a16:creationId xmlns:a16="http://schemas.microsoft.com/office/drawing/2014/main" id="{9179ABBC-6819-4E8B-ADF7-278E32690FC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-1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5">
            <a:extLst>
              <a:ext uri="{FF2B5EF4-FFF2-40B4-BE49-F238E27FC236}">
                <a16:creationId xmlns:a16="http://schemas.microsoft.com/office/drawing/2014/main" id="{777A3918-FE5D-4FBF-BC8A-C52C0DA6C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-4763"/>
            <a:ext cx="10982325" cy="6867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6">
            <a:extLst>
              <a:ext uri="{FF2B5EF4-FFF2-40B4-BE49-F238E27FC236}">
                <a16:creationId xmlns:a16="http://schemas.microsoft.com/office/drawing/2014/main" id="{1BDA0D00-B73B-4158-B2F5-841CA1F06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-1"/>
            <a:ext cx="10968038" cy="6853238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48D8555-AD5E-4936-BCCD-0C8469016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1" y="1230312"/>
            <a:ext cx="9948863" cy="4613275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" name="Rectangle 8">
            <a:extLst>
              <a:ext uri="{FF2B5EF4-FFF2-40B4-BE49-F238E27FC236}">
                <a16:creationId xmlns:a16="http://schemas.microsoft.com/office/drawing/2014/main" id="{06956990-4706-44D6-9F21-B73A0E481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3" y="1381125"/>
            <a:ext cx="877888" cy="1189038"/>
          </a:xfrm>
          <a:prstGeom prst="rect">
            <a:avLst/>
          </a:prstGeom>
          <a:solidFill>
            <a:srgbClr val="CD7371"/>
          </a:solidFill>
          <a:ln w="14288">
            <a:solidFill>
              <a:srgbClr val="C0504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Rectangle 23">
            <a:extLst>
              <a:ext uri="{FF2B5EF4-FFF2-40B4-BE49-F238E27FC236}">
                <a16:creationId xmlns:a16="http://schemas.microsoft.com/office/drawing/2014/main" id="{FEDF278D-90D9-402F-AF21-7BF6E53D8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288" y="1050925"/>
            <a:ext cx="9556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909090"/>
                </a:solidFill>
                <a:effectLst/>
                <a:latin typeface="Arial" panose="020B0604020202020204" pitchFamily="34" charset="0"/>
              </a:rPr>
              <a:t>$11.4K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Line 30">
            <a:extLst>
              <a:ext uri="{FF2B5EF4-FFF2-40B4-BE49-F238E27FC236}">
                <a16:creationId xmlns:a16="http://schemas.microsoft.com/office/drawing/2014/main" id="{53FEBC6C-0EDE-4AB9-8E0F-B6A8744F31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92251" y="1230312"/>
            <a:ext cx="0" cy="46132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Line 31">
            <a:extLst>
              <a:ext uri="{FF2B5EF4-FFF2-40B4-BE49-F238E27FC236}">
                <a16:creationId xmlns:a16="http://schemas.microsoft.com/office/drawing/2014/main" id="{5C815DC8-8CDE-4473-BF87-1860F0D6D5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569277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Rectangle 32">
            <a:extLst>
              <a:ext uri="{FF2B5EF4-FFF2-40B4-BE49-F238E27FC236}">
                <a16:creationId xmlns:a16="http://schemas.microsoft.com/office/drawing/2014/main" id="{FBBD2EF0-BDE2-42D3-8070-F4C611C35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6" y="5559425"/>
            <a:ext cx="541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-30K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Line 33">
            <a:extLst>
              <a:ext uri="{FF2B5EF4-FFF2-40B4-BE49-F238E27FC236}">
                <a16:creationId xmlns:a16="http://schemas.microsoft.com/office/drawing/2014/main" id="{EBEDD1EC-9C67-4474-8F2E-4F98AB4538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4649787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Rectangle 34">
            <a:extLst>
              <a:ext uri="{FF2B5EF4-FFF2-40B4-BE49-F238E27FC236}">
                <a16:creationId xmlns:a16="http://schemas.microsoft.com/office/drawing/2014/main" id="{EC598567-C197-463C-A508-37D35491E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276" y="4516437"/>
            <a:ext cx="541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-20K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Line 35">
            <a:extLst>
              <a:ext uri="{FF2B5EF4-FFF2-40B4-BE49-F238E27FC236}">
                <a16:creationId xmlns:a16="http://schemas.microsoft.com/office/drawing/2014/main" id="{B9A13862-414D-40C8-8B9A-C71E7CD09A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3606800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ectangle 36">
            <a:extLst>
              <a:ext uri="{FF2B5EF4-FFF2-40B4-BE49-F238E27FC236}">
                <a16:creationId xmlns:a16="http://schemas.microsoft.com/office/drawing/2014/main" id="{C5D4B962-0DBB-4DA5-B30B-3174F8402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51" y="3475037"/>
            <a:ext cx="541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-10K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Line 37">
            <a:extLst>
              <a:ext uri="{FF2B5EF4-FFF2-40B4-BE49-F238E27FC236}">
                <a16:creationId xmlns:a16="http://schemas.microsoft.com/office/drawing/2014/main" id="{2B209450-F331-4DAD-AA89-AD6E4796BB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2570162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Rectangle 38">
            <a:extLst>
              <a:ext uri="{FF2B5EF4-FFF2-40B4-BE49-F238E27FC236}">
                <a16:creationId xmlns:a16="http://schemas.microsoft.com/office/drawing/2014/main" id="{E64DB8F1-DB2A-4DB6-AF7A-10C6B9559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2432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Line 39">
            <a:extLst>
              <a:ext uri="{FF2B5EF4-FFF2-40B4-BE49-F238E27FC236}">
                <a16:creationId xmlns:a16="http://schemas.microsoft.com/office/drawing/2014/main" id="{4370FFBF-4F4F-42C5-A820-6C9AF75447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413" y="152717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Rectangle 40">
            <a:extLst>
              <a:ext uri="{FF2B5EF4-FFF2-40B4-BE49-F238E27FC236}">
                <a16:creationId xmlns:a16="http://schemas.microsoft.com/office/drawing/2014/main" id="{171ADC71-236C-4478-8F61-A905F40DD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6" y="1390650"/>
            <a:ext cx="600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$10K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Line 41">
            <a:extLst>
              <a:ext uri="{FF2B5EF4-FFF2-40B4-BE49-F238E27FC236}">
                <a16:creationId xmlns:a16="http://schemas.microsoft.com/office/drawing/2014/main" id="{3A807105-9191-4F46-8133-CDF9B1E43F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2251" y="5843587"/>
            <a:ext cx="994886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Line 42">
            <a:extLst>
              <a:ext uri="{FF2B5EF4-FFF2-40B4-BE49-F238E27FC236}">
                <a16:creationId xmlns:a16="http://schemas.microsoft.com/office/drawing/2014/main" id="{D854A68B-15DA-476A-B8B6-556DC4A7D8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1213" y="5843587"/>
            <a:ext cx="0" cy="9525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Rectangle 43">
            <a:extLst>
              <a:ext uri="{FF2B5EF4-FFF2-40B4-BE49-F238E27FC236}">
                <a16:creationId xmlns:a16="http://schemas.microsoft.com/office/drawing/2014/main" id="{76E7AC8F-2CB8-43DB-8F22-370685C47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1" y="5989637"/>
            <a:ext cx="525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Total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44">
            <a:extLst>
              <a:ext uri="{FF2B5EF4-FFF2-40B4-BE49-F238E27FC236}">
                <a16:creationId xmlns:a16="http://schemas.microsoft.com/office/drawing/2014/main" id="{0030113E-9020-4A6E-BC3C-D1A4FECE4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1801" y="6176962"/>
            <a:ext cx="877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FIU Cost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7EA76E5-E5B9-5341-9654-C48F3B1F3249}"/>
              </a:ext>
            </a:extLst>
          </p:cNvPr>
          <p:cNvGrpSpPr/>
          <p:nvPr/>
        </p:nvGrpSpPr>
        <p:grpSpPr>
          <a:xfrm>
            <a:off x="3087688" y="1381125"/>
            <a:ext cx="963613" cy="4883150"/>
            <a:chOff x="3087688" y="1381125"/>
            <a:chExt cx="963613" cy="4883150"/>
          </a:xfrm>
        </p:grpSpPr>
        <p:sp>
          <p:nvSpPr>
            <p:cNvPr id="63" name="Rectangle 9">
              <a:extLst>
                <a:ext uri="{FF2B5EF4-FFF2-40B4-BE49-F238E27FC236}">
                  <a16:creationId xmlns:a16="http://schemas.microsoft.com/office/drawing/2014/main" id="{C8B7DF23-590B-4750-B8F5-9AE75FE37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976" y="1381125"/>
              <a:ext cx="877888" cy="1189038"/>
            </a:xfrm>
            <a:prstGeom prst="rect">
              <a:avLst/>
            </a:prstGeom>
            <a:solidFill>
              <a:srgbClr val="729ACA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13">
              <a:extLst>
                <a:ext uri="{FF2B5EF4-FFF2-40B4-BE49-F238E27FC236}">
                  <a16:creationId xmlns:a16="http://schemas.microsoft.com/office/drawing/2014/main" id="{21297114-4262-4BDE-9F55-0285E0F87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7688" y="1709737"/>
              <a:ext cx="909638" cy="860425"/>
            </a:xfrm>
            <a:prstGeom prst="rect">
              <a:avLst/>
            </a:prstGeom>
            <a:solidFill>
              <a:srgbClr val="FFFFFF"/>
            </a:solidFill>
            <a:ln w="5556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25">
              <a:extLst>
                <a:ext uri="{FF2B5EF4-FFF2-40B4-BE49-F238E27FC236}">
                  <a16:creationId xmlns:a16="http://schemas.microsoft.com/office/drawing/2014/main" id="{E01F862F-5287-4B21-85EC-9DBAD8284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5951" y="1801812"/>
              <a:ext cx="8953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909090"/>
                  </a:solidFill>
                  <a:effectLst/>
                  <a:latin typeface="Arial" panose="020B0604020202020204" pitchFamily="34" charset="0"/>
                </a:rPr>
                <a:t>$-3.2K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Line 45">
              <a:extLst>
                <a:ext uri="{FF2B5EF4-FFF2-40B4-BE49-F238E27FC236}">
                  <a16:creationId xmlns:a16="http://schemas.microsoft.com/office/drawing/2014/main" id="{FB7E7ADC-5F5D-4F36-8B3E-6115D04AD2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0126" y="5843587"/>
              <a:ext cx="0" cy="9525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46">
              <a:extLst>
                <a:ext uri="{FF2B5EF4-FFF2-40B4-BE49-F238E27FC236}">
                  <a16:creationId xmlns:a16="http://schemas.microsoft.com/office/drawing/2014/main" id="{0F890BDC-DF24-4DC2-A16C-B1E27CD11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1513" y="5989637"/>
              <a:ext cx="7683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Student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1" name="Rectangle 47">
            <a:extLst>
              <a:ext uri="{FF2B5EF4-FFF2-40B4-BE49-F238E27FC236}">
                <a16:creationId xmlns:a16="http://schemas.microsoft.com/office/drawing/2014/main" id="{59908CDB-7DC4-49B7-94ED-C8DC4DA80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8" y="6176962"/>
            <a:ext cx="1165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Contribution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Rectangle 63">
            <a:extLst>
              <a:ext uri="{FF2B5EF4-FFF2-40B4-BE49-F238E27FC236}">
                <a16:creationId xmlns:a16="http://schemas.microsoft.com/office/drawing/2014/main" id="{54004D21-45D1-4C6F-8DE9-A26C6AC36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38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134">
            <a:extLst>
              <a:ext uri="{FF2B5EF4-FFF2-40B4-BE49-F238E27FC236}">
                <a16:creationId xmlns:a16="http://schemas.microsoft.com/office/drawing/2014/main" id="{C04FAD6A-495A-4CC4-94B9-4B5E95515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Cost to Government of Admission to Florida International University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6FC3E8E-97CA-0746-94F5-45EB525036D1}"/>
              </a:ext>
            </a:extLst>
          </p:cNvPr>
          <p:cNvGrpSpPr/>
          <p:nvPr/>
        </p:nvGrpSpPr>
        <p:grpSpPr>
          <a:xfrm>
            <a:off x="4459288" y="1709737"/>
            <a:ext cx="1225550" cy="4741863"/>
            <a:chOff x="4459288" y="1709737"/>
            <a:chExt cx="1225550" cy="4741863"/>
          </a:xfrm>
        </p:grpSpPr>
        <p:sp>
          <p:nvSpPr>
            <p:cNvPr id="37" name="Rectangle 10">
              <a:extLst>
                <a:ext uri="{FF2B5EF4-FFF2-40B4-BE49-F238E27FC236}">
                  <a16:creationId xmlns:a16="http://schemas.microsoft.com/office/drawing/2014/main" id="{E9F24271-BC8E-0A42-97F6-A8FAAFCF4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4063" y="1709737"/>
              <a:ext cx="877888" cy="860425"/>
            </a:xfrm>
            <a:prstGeom prst="rect">
              <a:avLst/>
            </a:prstGeom>
            <a:solidFill>
              <a:srgbClr val="729ACA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14">
              <a:extLst>
                <a:ext uri="{FF2B5EF4-FFF2-40B4-BE49-F238E27FC236}">
                  <a16:creationId xmlns:a16="http://schemas.microsoft.com/office/drawing/2014/main" id="{D9B7B651-A7CD-2B4D-A57B-8771AB55D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363" y="2295525"/>
              <a:ext cx="904875" cy="274638"/>
            </a:xfrm>
            <a:prstGeom prst="rect">
              <a:avLst/>
            </a:prstGeom>
            <a:solidFill>
              <a:srgbClr val="FFFFFF"/>
            </a:solidFill>
            <a:ln w="5556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26">
              <a:extLst>
                <a:ext uri="{FF2B5EF4-FFF2-40B4-BE49-F238E27FC236}">
                  <a16:creationId xmlns:a16="http://schemas.microsoft.com/office/drawing/2014/main" id="{CB09619D-4DC9-EE4A-8FE2-925F48FDB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9626" y="2288046"/>
              <a:ext cx="8953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909090"/>
                  </a:solidFill>
                  <a:effectLst/>
                  <a:latin typeface="Arial" panose="020B0604020202020204" pitchFamily="34" charset="0"/>
                </a:rPr>
                <a:t>$-5.6K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Line 48">
              <a:extLst>
                <a:ext uri="{FF2B5EF4-FFF2-40B4-BE49-F238E27FC236}">
                  <a16:creationId xmlns:a16="http://schemas.microsoft.com/office/drawing/2014/main" id="{7E69F750-BDF4-2649-8574-77F486D7E8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3801" y="5843587"/>
              <a:ext cx="0" cy="9525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9">
              <a:extLst>
                <a:ext uri="{FF2B5EF4-FFF2-40B4-BE49-F238E27FC236}">
                  <a16:creationId xmlns:a16="http://schemas.microsoft.com/office/drawing/2014/main" id="{70C87399-EB90-F441-AD98-2E4AEB13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851" y="5989637"/>
              <a:ext cx="11064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Community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50">
              <a:extLst>
                <a:ext uri="{FF2B5EF4-FFF2-40B4-BE49-F238E27FC236}">
                  <a16:creationId xmlns:a16="http://schemas.microsoft.com/office/drawing/2014/main" id="{C0599106-6745-B745-B478-9C16CF4C1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9288" y="6176962"/>
              <a:ext cx="1225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College Exp.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ACE3A49-F7B0-9E4B-B5E4-C6ECF3BDD0DE}"/>
              </a:ext>
            </a:extLst>
          </p:cNvPr>
          <p:cNvGrpSpPr/>
          <p:nvPr/>
        </p:nvGrpSpPr>
        <p:grpSpPr>
          <a:xfrm>
            <a:off x="6013451" y="1755775"/>
            <a:ext cx="919162" cy="4183062"/>
            <a:chOff x="6013451" y="1755775"/>
            <a:chExt cx="919162" cy="4183062"/>
          </a:xfrm>
        </p:grpSpPr>
        <p:sp>
          <p:nvSpPr>
            <p:cNvPr id="44" name="Rectangle 17">
              <a:extLst>
                <a:ext uri="{FF2B5EF4-FFF2-40B4-BE49-F238E27FC236}">
                  <a16:creationId xmlns:a16="http://schemas.microsoft.com/office/drawing/2014/main" id="{0630F21A-616C-1D48-BDE5-23B692BAC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7738" y="2079625"/>
              <a:ext cx="877888" cy="490538"/>
            </a:xfrm>
            <a:prstGeom prst="rect">
              <a:avLst/>
            </a:prstGeom>
            <a:solidFill>
              <a:srgbClr val="CD7371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18">
              <a:extLst>
                <a:ext uri="{FF2B5EF4-FFF2-40B4-BE49-F238E27FC236}">
                  <a16:creationId xmlns:a16="http://schemas.microsoft.com/office/drawing/2014/main" id="{78CFB85B-FCFD-3A4C-A707-2AFBF56C0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3451" y="2295525"/>
              <a:ext cx="904875" cy="274638"/>
            </a:xfrm>
            <a:prstGeom prst="rect">
              <a:avLst/>
            </a:prstGeom>
            <a:solidFill>
              <a:srgbClr val="FFFFFF"/>
            </a:solidFill>
            <a:ln w="5556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24">
              <a:extLst>
                <a:ext uri="{FF2B5EF4-FFF2-40B4-BE49-F238E27FC236}">
                  <a16:creationId xmlns:a16="http://schemas.microsoft.com/office/drawing/2014/main" id="{C61B3D77-56E7-6141-8E25-0491BDD9F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2988" y="1755775"/>
              <a:ext cx="809625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909090"/>
                  </a:solidFill>
                  <a:effectLst/>
                  <a:latin typeface="Arial" panose="020B0604020202020204" pitchFamily="34" charset="0"/>
                </a:rPr>
                <a:t>$2.0K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Line 51">
              <a:extLst>
                <a:ext uri="{FF2B5EF4-FFF2-40B4-BE49-F238E27FC236}">
                  <a16:creationId xmlns:a16="http://schemas.microsoft.com/office/drawing/2014/main" id="{5E4D0000-EC40-014F-8DE0-DC1DF30FD3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5888" y="5843587"/>
              <a:ext cx="0" cy="9525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8" name="Line 38">
            <a:extLst>
              <a:ext uri="{FF2B5EF4-FFF2-40B4-BE49-F238E27FC236}">
                <a16:creationId xmlns:a16="http://schemas.microsoft.com/office/drawing/2014/main" id="{94F464BC-4323-014C-A0BE-42B52A70DA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2251" y="2570162"/>
            <a:ext cx="9948863" cy="0"/>
          </a:xfrm>
          <a:prstGeom prst="line">
            <a:avLst/>
          </a:prstGeom>
          <a:noFill/>
          <a:ln w="11113">
            <a:solidFill>
              <a:srgbClr val="90909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868008B-B350-244C-BB19-D6496299182E}"/>
              </a:ext>
            </a:extLst>
          </p:cNvPr>
          <p:cNvGrpSpPr/>
          <p:nvPr/>
        </p:nvGrpSpPr>
        <p:grpSpPr>
          <a:xfrm>
            <a:off x="7477126" y="2079625"/>
            <a:ext cx="958850" cy="3859212"/>
            <a:chOff x="7477126" y="2079625"/>
            <a:chExt cx="958850" cy="3859212"/>
          </a:xfrm>
        </p:grpSpPr>
        <p:sp>
          <p:nvSpPr>
            <p:cNvPr id="64" name="Rectangle 11">
              <a:extLst>
                <a:ext uri="{FF2B5EF4-FFF2-40B4-BE49-F238E27FC236}">
                  <a16:creationId xmlns:a16="http://schemas.microsoft.com/office/drawing/2014/main" id="{F624F0CD-6A80-004B-97DF-F84E8C65A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9826" y="2079625"/>
              <a:ext cx="877888" cy="755650"/>
            </a:xfrm>
            <a:prstGeom prst="rect">
              <a:avLst/>
            </a:prstGeom>
            <a:solidFill>
              <a:srgbClr val="729ACA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B2DC3054-0B79-B84A-B827-BCACA280F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7126" y="2570162"/>
              <a:ext cx="904875" cy="268288"/>
            </a:xfrm>
            <a:prstGeom prst="rect">
              <a:avLst/>
            </a:prstGeom>
            <a:solidFill>
              <a:srgbClr val="FFFFFF"/>
            </a:solidFill>
            <a:ln w="5556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19">
              <a:extLst>
                <a:ext uri="{FF2B5EF4-FFF2-40B4-BE49-F238E27FC236}">
                  <a16:creationId xmlns:a16="http://schemas.microsoft.com/office/drawing/2014/main" id="{CCE8A650-A1C5-A747-95AE-5F9DAFACC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9826" y="2082800"/>
              <a:ext cx="877888" cy="755650"/>
            </a:xfrm>
            <a:prstGeom prst="rect">
              <a:avLst/>
            </a:prstGeom>
            <a:solidFill>
              <a:srgbClr val="729ACA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27">
              <a:extLst>
                <a:ext uri="{FF2B5EF4-FFF2-40B4-BE49-F238E27FC236}">
                  <a16:creationId xmlns:a16="http://schemas.microsoft.com/office/drawing/2014/main" id="{B538A431-545D-9A4B-9E9C-39243C13A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26" y="2930525"/>
              <a:ext cx="8953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909090"/>
                  </a:solidFill>
                  <a:effectLst/>
                  <a:latin typeface="Arial" panose="020B0604020202020204" pitchFamily="34" charset="0"/>
                </a:rPr>
                <a:t>$-7.3K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Line 54">
              <a:extLst>
                <a:ext uri="{FF2B5EF4-FFF2-40B4-BE49-F238E27FC236}">
                  <a16:creationId xmlns:a16="http://schemas.microsoft.com/office/drawing/2014/main" id="{3325DDB6-A041-A34D-AD34-DBC1E16EBC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9563" y="5843587"/>
              <a:ext cx="0" cy="9525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FCCEEB9-FA76-CD4A-B536-9879D9495410}"/>
              </a:ext>
            </a:extLst>
          </p:cNvPr>
          <p:cNvGrpSpPr/>
          <p:nvPr/>
        </p:nvGrpSpPr>
        <p:grpSpPr>
          <a:xfrm>
            <a:off x="8896879" y="2570162"/>
            <a:ext cx="1193800" cy="3881438"/>
            <a:chOff x="10320338" y="2570162"/>
            <a:chExt cx="1193800" cy="3881438"/>
          </a:xfrm>
        </p:grpSpPr>
        <p:sp>
          <p:nvSpPr>
            <p:cNvPr id="76" name="Rectangle 22">
              <a:extLst>
                <a:ext uri="{FF2B5EF4-FFF2-40B4-BE49-F238E27FC236}">
                  <a16:creationId xmlns:a16="http://schemas.microsoft.com/office/drawing/2014/main" id="{71A5D980-99F0-3B46-BC99-BFB9722E1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12413" y="2570162"/>
              <a:ext cx="877888" cy="265113"/>
            </a:xfrm>
            <a:prstGeom prst="rect">
              <a:avLst/>
            </a:prstGeom>
            <a:solidFill>
              <a:srgbClr val="AFC97A"/>
            </a:solidFill>
            <a:ln w="14288">
              <a:solidFill>
                <a:srgbClr val="9BBB5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29">
              <a:extLst>
                <a:ext uri="{FF2B5EF4-FFF2-40B4-BE49-F238E27FC236}">
                  <a16:creationId xmlns:a16="http://schemas.microsoft.com/office/drawing/2014/main" id="{23648E59-6B50-3249-BB14-9B929ECE2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5750" y="2974975"/>
              <a:ext cx="791883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909090"/>
                  </a:solidFill>
                  <a:effectLst/>
                  <a:latin typeface="Arial" panose="020B0604020202020204" pitchFamily="34" charset="0"/>
                </a:rPr>
                <a:t>$-2.7K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Line 60">
              <a:extLst>
                <a:ext uri="{FF2B5EF4-FFF2-40B4-BE49-F238E27FC236}">
                  <a16:creationId xmlns:a16="http://schemas.microsoft.com/office/drawing/2014/main" id="{958CEBF2-05F4-D84A-870A-FDAD326C02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50563" y="5843587"/>
              <a:ext cx="0" cy="9525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61">
              <a:extLst>
                <a:ext uri="{FF2B5EF4-FFF2-40B4-BE49-F238E27FC236}">
                  <a16:creationId xmlns:a16="http://schemas.microsoft.com/office/drawing/2014/main" id="{0601A21C-8E69-B445-A681-F842237CA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4151" y="5989637"/>
              <a:ext cx="1147763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Net Cost To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62">
              <a:extLst>
                <a:ext uri="{FF2B5EF4-FFF2-40B4-BE49-F238E27FC236}">
                  <a16:creationId xmlns:a16="http://schemas.microsoft.com/office/drawing/2014/main" id="{115B9362-7384-6A41-ABF0-198C2AEB0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0338" y="6176962"/>
              <a:ext cx="1193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Government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5101B72F-83AD-B74B-B730-5CF49D0F7E4E}"/>
                  </a:ext>
                </a:extLst>
              </p:cNvPr>
              <p:cNvSpPr txBox="1"/>
              <p:nvPr/>
            </p:nvSpPr>
            <p:spPr>
              <a:xfrm>
                <a:off x="8370776" y="3923626"/>
                <a:ext cx="30067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Policy pays for itself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itchFamily="2" charset="2"/>
                      </a:rPr>
                      <m:t>𝑀𝑉𝑃𝐹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itchFamily="2" charset="2"/>
                      </a:rPr>
                      <m:t>=∞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5101B72F-83AD-B74B-B730-5CF49D0F7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776" y="3923626"/>
                <a:ext cx="3006715" cy="646331"/>
              </a:xfrm>
              <a:prstGeom prst="rect">
                <a:avLst/>
              </a:prstGeom>
              <a:blipFill>
                <a:blip r:embed="rId3"/>
                <a:stretch>
                  <a:fillRect t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51E5B068-4F0F-0642-B974-8D21E037E0F7}"/>
              </a:ext>
            </a:extLst>
          </p:cNvPr>
          <p:cNvSpPr txBox="1"/>
          <p:nvPr/>
        </p:nvSpPr>
        <p:spPr>
          <a:xfrm>
            <a:off x="0" y="6593293"/>
            <a:ext cx="5380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Note: All amounts in 2012 USD, discounted using CPI-U-RS and 3% real interest rate</a:t>
            </a:r>
          </a:p>
        </p:txBody>
      </p:sp>
      <p:sp>
        <p:nvSpPr>
          <p:cNvPr id="72" name="Rectangle 53">
            <a:extLst>
              <a:ext uri="{FF2B5EF4-FFF2-40B4-BE49-F238E27FC236}">
                <a16:creationId xmlns:a16="http://schemas.microsoft.com/office/drawing/2014/main" id="{05AB59AF-A60E-4D79-9A50-848D901FB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5091" y="5989637"/>
            <a:ext cx="94045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Taxes from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500" dirty="0">
                <a:solidFill>
                  <a:srgbClr val="808080"/>
                </a:solidFill>
              </a:rPr>
              <a:t>age 19-25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500" dirty="0">
                <a:solidFill>
                  <a:srgbClr val="808080"/>
                </a:solidFill>
              </a:rPr>
              <a:t>earnings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tangle 53">
            <a:extLst>
              <a:ext uri="{FF2B5EF4-FFF2-40B4-BE49-F238E27FC236}">
                <a16:creationId xmlns:a16="http://schemas.microsoft.com/office/drawing/2014/main" id="{1450BD01-FDB4-4FB5-AA03-21C62E4C8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1551" y="5986385"/>
            <a:ext cx="94045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Taxes from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500" dirty="0">
                <a:solidFill>
                  <a:srgbClr val="808080"/>
                </a:solidFill>
              </a:rPr>
              <a:t>age 26-33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500" dirty="0">
                <a:solidFill>
                  <a:srgbClr val="808080"/>
                </a:solidFill>
              </a:rPr>
              <a:t>earnings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91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Rectangle">
            <a:extLst>
              <a:ext uri="{FF2B5EF4-FFF2-40B4-BE49-F238E27FC236}">
                <a16:creationId xmlns:a16="http://schemas.microsoft.com/office/drawing/2014/main" id="{72EB5A79-AB30-46EF-A212-ADCDA4DE1091}"/>
              </a:ext>
            </a:extLst>
          </p:cNvPr>
          <p:cNvSpPr/>
          <p:nvPr/>
        </p:nvSpPr>
        <p:spPr>
          <a:xfrm>
            <a:off x="2198227" y="3181349"/>
            <a:ext cx="7877969" cy="2390776"/>
          </a:xfrm>
          <a:prstGeom prst="rect">
            <a:avLst/>
          </a:prstGeom>
          <a:solidFill>
            <a:srgbClr val="AFC97A">
              <a:alpha val="10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77A41825-0D8A-4B41-B6C9-D721654D6150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7" name="Rectangle 5">
            <a:extLst>
              <a:ext uri="{FF2B5EF4-FFF2-40B4-BE49-F238E27FC236}">
                <a16:creationId xmlns:a16="http://schemas.microsoft.com/office/drawing/2014/main" id="{2BAFE956-94BD-4E56-AD77-FD4A1A217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-4763"/>
            <a:ext cx="10982325" cy="68675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3" name="Rectangle 7">
            <a:extLst>
              <a:ext uri="{FF2B5EF4-FFF2-40B4-BE49-F238E27FC236}">
                <a16:creationId xmlns:a16="http://schemas.microsoft.com/office/drawing/2014/main" id="{578D9C47-6FB2-4F26-A52B-7CE99CD8E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7576" y="1092200"/>
            <a:ext cx="7899400" cy="448945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4" name="Line 8">
            <a:extLst>
              <a:ext uri="{FF2B5EF4-FFF2-40B4-BE49-F238E27FC236}">
                <a16:creationId xmlns:a16="http://schemas.microsoft.com/office/drawing/2014/main" id="{A303A4B5-E98C-470B-BAFF-BF2736E4A6F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7576" y="4732338"/>
            <a:ext cx="7899400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5" name="Line 9">
            <a:extLst>
              <a:ext uri="{FF2B5EF4-FFF2-40B4-BE49-F238E27FC236}">
                <a16:creationId xmlns:a16="http://schemas.microsoft.com/office/drawing/2014/main" id="{5D5D11CB-523B-40C0-9C51-82AA06AE699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7576" y="4032250"/>
            <a:ext cx="7899400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6" name="Line 10">
            <a:extLst>
              <a:ext uri="{FF2B5EF4-FFF2-40B4-BE49-F238E27FC236}">
                <a16:creationId xmlns:a16="http://schemas.microsoft.com/office/drawing/2014/main" id="{2C02D402-7EE5-46E2-B91B-355C7EE9979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7576" y="3336925"/>
            <a:ext cx="7899400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7" name="Line 11">
            <a:extLst>
              <a:ext uri="{FF2B5EF4-FFF2-40B4-BE49-F238E27FC236}">
                <a16:creationId xmlns:a16="http://schemas.microsoft.com/office/drawing/2014/main" id="{9E253673-6CF5-4C6E-86CF-47B21CA9877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7576" y="2638425"/>
            <a:ext cx="7899400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8" name="Line 12">
            <a:extLst>
              <a:ext uri="{FF2B5EF4-FFF2-40B4-BE49-F238E27FC236}">
                <a16:creationId xmlns:a16="http://schemas.microsoft.com/office/drawing/2014/main" id="{4E05669B-8454-4657-8CE0-4451E048364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7576" y="1938337"/>
            <a:ext cx="7899400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" name="Rectangle 6">
            <a:extLst>
              <a:ext uri="{FF2B5EF4-FFF2-40B4-BE49-F238E27FC236}">
                <a16:creationId xmlns:a16="http://schemas.microsoft.com/office/drawing/2014/main" id="{BC8EA1B6-1171-42AF-9434-5B5AB9C91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99" y="280494"/>
            <a:ext cx="10968038" cy="6853238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4" name="Line 368">
            <a:extLst>
              <a:ext uri="{FF2B5EF4-FFF2-40B4-BE49-F238E27FC236}">
                <a16:creationId xmlns:a16="http://schemas.microsoft.com/office/drawing/2014/main" id="{58C2A200-2545-40F8-B76C-F3211DC2BD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87576" y="1092200"/>
            <a:ext cx="0" cy="4489451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5" name="Line 369">
            <a:extLst>
              <a:ext uri="{FF2B5EF4-FFF2-40B4-BE49-F238E27FC236}">
                <a16:creationId xmlns:a16="http://schemas.microsoft.com/office/drawing/2014/main" id="{48AC0CCD-5E4F-48B4-B892-6ECF73C0A0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3144837"/>
            <a:ext cx="9207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" name="Rectangle 370">
            <a:extLst>
              <a:ext uri="{FF2B5EF4-FFF2-40B4-BE49-F238E27FC236}">
                <a16:creationId xmlns:a16="http://schemas.microsoft.com/office/drawing/2014/main" id="{62F7AB39-8228-49B7-8C1E-0DCC5A66E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13" y="3008312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9" name="Line 371">
            <a:extLst>
              <a:ext uri="{FF2B5EF4-FFF2-40B4-BE49-F238E27FC236}">
                <a16:creationId xmlns:a16="http://schemas.microsoft.com/office/drawing/2014/main" id="{8A0B4497-2074-41A6-AF0A-9F902C0F95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5048250"/>
            <a:ext cx="9207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0" name="Rectangle 372">
            <a:extLst>
              <a:ext uri="{FF2B5EF4-FFF2-40B4-BE49-F238E27FC236}">
                <a16:creationId xmlns:a16="http://schemas.microsoft.com/office/drawing/2014/main" id="{E5CF08BF-E41C-41DD-ACAB-C5F2DB45A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988" y="4914900"/>
            <a:ext cx="6127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-40k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1" name="Line 373">
            <a:extLst>
              <a:ext uri="{FF2B5EF4-FFF2-40B4-BE49-F238E27FC236}">
                <a16:creationId xmlns:a16="http://schemas.microsoft.com/office/drawing/2014/main" id="{1EB7E064-C39D-417F-BCE4-76CBF8AA08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4095750"/>
            <a:ext cx="9207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2" name="Rectangle 374">
            <a:extLst>
              <a:ext uri="{FF2B5EF4-FFF2-40B4-BE49-F238E27FC236}">
                <a16:creationId xmlns:a16="http://schemas.microsoft.com/office/drawing/2014/main" id="{FA1C05B0-8C37-45EC-A972-D3CCD7937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988" y="3959225"/>
            <a:ext cx="6127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-20k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3" name="Line 375">
            <a:extLst>
              <a:ext uri="{FF2B5EF4-FFF2-40B4-BE49-F238E27FC236}">
                <a16:creationId xmlns:a16="http://schemas.microsoft.com/office/drawing/2014/main" id="{5371ED51-7934-4B11-8F2B-39ABB9831C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2193925"/>
            <a:ext cx="9207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4" name="Rectangle 376">
            <a:extLst>
              <a:ext uri="{FF2B5EF4-FFF2-40B4-BE49-F238E27FC236}">
                <a16:creationId xmlns:a16="http://schemas.microsoft.com/office/drawing/2014/main" id="{61DB65CE-EDB7-4A07-8A47-F424C2476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538" y="2057400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5" name="Line 377">
            <a:extLst>
              <a:ext uri="{FF2B5EF4-FFF2-40B4-BE49-F238E27FC236}">
                <a16:creationId xmlns:a16="http://schemas.microsoft.com/office/drawing/2014/main" id="{1C344255-88DA-4D21-B96B-552CC0B760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1243012"/>
            <a:ext cx="9207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6" name="Rectangle 378">
            <a:extLst>
              <a:ext uri="{FF2B5EF4-FFF2-40B4-BE49-F238E27FC236}">
                <a16:creationId xmlns:a16="http://schemas.microsoft.com/office/drawing/2014/main" id="{A27DA361-E39F-4913-8A44-5F87785B5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538" y="1106487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7" name="Rectangle 379">
            <a:extLst>
              <a:ext uri="{FF2B5EF4-FFF2-40B4-BE49-F238E27FC236}">
                <a16:creationId xmlns:a16="http://schemas.microsoft.com/office/drawing/2014/main" id="{4AD3D6BB-BD5D-444F-AFA5-FD9D443C1A6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374650" y="3079750"/>
            <a:ext cx="26146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Cumulative Govt Cost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8" name="Line 380">
            <a:extLst>
              <a:ext uri="{FF2B5EF4-FFF2-40B4-BE49-F238E27FC236}">
                <a16:creationId xmlns:a16="http://schemas.microsoft.com/office/drawing/2014/main" id="{83215B86-D0D3-42F9-B636-AA6C39B357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7576" y="5581650"/>
            <a:ext cx="789940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9" name="Line 381">
            <a:extLst>
              <a:ext uri="{FF2B5EF4-FFF2-40B4-BE49-F238E27FC236}">
                <a16:creationId xmlns:a16="http://schemas.microsoft.com/office/drawing/2014/main" id="{5A52D146-8EF8-4E02-B6E0-64451C80A2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8388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0" name="Rectangle 382">
            <a:extLst>
              <a:ext uri="{FF2B5EF4-FFF2-40B4-BE49-F238E27FC236}">
                <a16:creationId xmlns:a16="http://schemas.microsoft.com/office/drawing/2014/main" id="{B7E6AD12-8C97-4498-A5DC-E9463CD9E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572452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1" name="Line 383">
            <a:extLst>
              <a:ext uri="{FF2B5EF4-FFF2-40B4-BE49-F238E27FC236}">
                <a16:creationId xmlns:a16="http://schemas.microsoft.com/office/drawing/2014/main" id="{014B6EA0-F20D-40F1-B148-9F71DB7AC9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5826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2" name="Rectangle 384">
            <a:extLst>
              <a:ext uri="{FF2B5EF4-FFF2-40B4-BE49-F238E27FC236}">
                <a16:creationId xmlns:a16="http://schemas.microsoft.com/office/drawing/2014/main" id="{EAC62F3D-F759-4B4B-AC94-A482345FF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4538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3" name="Line 385">
            <a:extLst>
              <a:ext uri="{FF2B5EF4-FFF2-40B4-BE49-F238E27FC236}">
                <a16:creationId xmlns:a16="http://schemas.microsoft.com/office/drawing/2014/main" id="{025D3C64-F494-4769-A8E6-02E97715B0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0088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4" name="Rectangle 386">
            <a:extLst>
              <a:ext uri="{FF2B5EF4-FFF2-40B4-BE49-F238E27FC236}">
                <a16:creationId xmlns:a16="http://schemas.microsoft.com/office/drawing/2014/main" id="{05712CD8-6F28-4B21-933C-3BA80100A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3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5" name="Line 387">
            <a:extLst>
              <a:ext uri="{FF2B5EF4-FFF2-40B4-BE49-F238E27FC236}">
                <a16:creationId xmlns:a16="http://schemas.microsoft.com/office/drawing/2014/main" id="{7A1A4849-60DA-4A11-940E-DB3A190159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2763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6" name="Rectangle 388">
            <a:extLst>
              <a:ext uri="{FF2B5EF4-FFF2-40B4-BE49-F238E27FC236}">
                <a16:creationId xmlns:a16="http://schemas.microsoft.com/office/drawing/2014/main" id="{25056626-86D2-4C38-9710-3CE766718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1476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7" name="Line 389">
            <a:extLst>
              <a:ext uri="{FF2B5EF4-FFF2-40B4-BE49-F238E27FC236}">
                <a16:creationId xmlns:a16="http://schemas.microsoft.com/office/drawing/2014/main" id="{835AFAE8-3C0A-47FC-A242-C3E9777552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1788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" name="Rectangle 390">
            <a:extLst>
              <a:ext uri="{FF2B5EF4-FFF2-40B4-BE49-F238E27FC236}">
                <a16:creationId xmlns:a16="http://schemas.microsoft.com/office/drawing/2014/main" id="{B21CDEFD-FF99-4909-9D64-37EF4A6BD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8913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9" name="Line 391">
            <a:extLst>
              <a:ext uri="{FF2B5EF4-FFF2-40B4-BE49-F238E27FC236}">
                <a16:creationId xmlns:a16="http://schemas.microsoft.com/office/drawing/2014/main" id="{B8B9F0F8-09CA-40AE-BCF4-E8473E4FE212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4463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0" name="Rectangle 392">
            <a:extLst>
              <a:ext uri="{FF2B5EF4-FFF2-40B4-BE49-F238E27FC236}">
                <a16:creationId xmlns:a16="http://schemas.microsoft.com/office/drawing/2014/main" id="{BAF24A45-1E54-4557-9DDD-6B5BB8D07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3176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50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1" name="Line 393">
            <a:extLst>
              <a:ext uri="{FF2B5EF4-FFF2-40B4-BE49-F238E27FC236}">
                <a16:creationId xmlns:a16="http://schemas.microsoft.com/office/drawing/2014/main" id="{D3DCBBD2-F1E3-4379-9969-AF4E441EDFA5}"/>
              </a:ext>
            </a:extLst>
          </p:cNvPr>
          <p:cNvSpPr>
            <a:spLocks noChangeShapeType="1"/>
          </p:cNvSpPr>
          <p:nvPr/>
        </p:nvSpPr>
        <p:spPr bwMode="auto">
          <a:xfrm>
            <a:off x="8853488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2" name="Rectangle 394">
            <a:extLst>
              <a:ext uri="{FF2B5EF4-FFF2-40B4-BE49-F238E27FC236}">
                <a16:creationId xmlns:a16="http://schemas.microsoft.com/office/drawing/2014/main" id="{4988E815-AFB8-488B-A3D7-0D0A1FED4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0613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3" name="Line 395">
            <a:extLst>
              <a:ext uri="{FF2B5EF4-FFF2-40B4-BE49-F238E27FC236}">
                <a16:creationId xmlns:a16="http://schemas.microsoft.com/office/drawing/2014/main" id="{E407478D-2AF5-4EC0-B156-CF9DB5B734E3}"/>
              </a:ext>
            </a:extLst>
          </p:cNvPr>
          <p:cNvSpPr>
            <a:spLocks noChangeShapeType="1"/>
          </p:cNvSpPr>
          <p:nvPr/>
        </p:nvSpPr>
        <p:spPr bwMode="auto">
          <a:xfrm>
            <a:off x="9936163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4" name="Rectangle 396">
            <a:extLst>
              <a:ext uri="{FF2B5EF4-FFF2-40B4-BE49-F238E27FC236}">
                <a16:creationId xmlns:a16="http://schemas.microsoft.com/office/drawing/2014/main" id="{412195EC-404B-4F5E-BC8F-E08CD9AF0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4876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70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5" name="Rectangle 397">
            <a:extLst>
              <a:ext uri="{FF2B5EF4-FFF2-40B4-BE49-F238E27FC236}">
                <a16:creationId xmlns:a16="http://schemas.microsoft.com/office/drawing/2014/main" id="{C8714041-3F8C-4C86-A365-46F7E666F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3438" y="6038850"/>
            <a:ext cx="5667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7DA0C59A-54A1-496B-9E60-53B4ECA6F85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7" name="Rectangle 134">
            <a:extLst>
              <a:ext uri="{FF2B5EF4-FFF2-40B4-BE49-F238E27FC236}">
                <a16:creationId xmlns:a16="http://schemas.microsoft.com/office/drawing/2014/main" id="{4790065F-4BBB-4C59-A308-DD12A7C4D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0" y="95828"/>
            <a:ext cx="117982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Cost by Age to Government of Admission to Florida International University 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8332AE66-50F0-4B7D-B5D0-DE31BE21905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7" name="Line 10">
            <a:extLst>
              <a:ext uri="{FF2B5EF4-FFF2-40B4-BE49-F238E27FC236}">
                <a16:creationId xmlns:a16="http://schemas.microsoft.com/office/drawing/2014/main" id="{8533830F-6905-4A33-A736-7ACF87381E20}"/>
              </a:ext>
            </a:extLst>
          </p:cNvPr>
          <p:cNvSpPr/>
          <p:nvPr/>
        </p:nvSpPr>
        <p:spPr>
          <a:xfrm>
            <a:off x="2211389" y="3144837"/>
            <a:ext cx="7885110" cy="17461"/>
          </a:xfrm>
          <a:prstGeom prst="line">
            <a:avLst/>
          </a:prstGeom>
          <a:ln w="28575">
            <a:solidFill>
              <a:srgbClr val="807F80">
                <a:alpha val="50000"/>
              </a:srgbClr>
            </a:solidFill>
          </a:ln>
        </p:spPr>
        <p:txBody>
          <a:bodyPr lIns="45719" rIns="45719"/>
          <a:lstStyle/>
          <a:p>
            <a:endParaRPr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27E25F-B009-B14B-8F5E-50545F230336}"/>
              </a:ext>
            </a:extLst>
          </p:cNvPr>
          <p:cNvGrpSpPr/>
          <p:nvPr/>
        </p:nvGrpSpPr>
        <p:grpSpPr>
          <a:xfrm>
            <a:off x="2338388" y="2925762"/>
            <a:ext cx="3584575" cy="336551"/>
            <a:chOff x="2338388" y="2925762"/>
            <a:chExt cx="3584575" cy="336551"/>
          </a:xfrm>
        </p:grpSpPr>
        <p:sp>
          <p:nvSpPr>
            <p:cNvPr id="736" name="Freeform 13">
              <a:extLst>
                <a:ext uri="{FF2B5EF4-FFF2-40B4-BE49-F238E27FC236}">
                  <a16:creationId xmlns:a16="http://schemas.microsoft.com/office/drawing/2014/main" id="{AD446D41-6B28-4B56-9C2A-DB3F52B9A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8388" y="2925762"/>
              <a:ext cx="3149600" cy="219075"/>
            </a:xfrm>
            <a:custGeom>
              <a:avLst/>
              <a:gdLst>
                <a:gd name="T0" fmla="*/ 0 w 689"/>
                <a:gd name="T1" fmla="*/ 48 h 48"/>
                <a:gd name="T2" fmla="*/ 24 w 689"/>
                <a:gd name="T3" fmla="*/ 48 h 48"/>
                <a:gd name="T4" fmla="*/ 48 w 689"/>
                <a:gd name="T5" fmla="*/ 48 h 48"/>
                <a:gd name="T6" fmla="*/ 72 w 689"/>
                <a:gd name="T7" fmla="*/ 48 h 48"/>
                <a:gd name="T8" fmla="*/ 95 w 689"/>
                <a:gd name="T9" fmla="*/ 48 h 48"/>
                <a:gd name="T10" fmla="*/ 119 w 689"/>
                <a:gd name="T11" fmla="*/ 48 h 48"/>
                <a:gd name="T12" fmla="*/ 143 w 689"/>
                <a:gd name="T13" fmla="*/ 48 h 48"/>
                <a:gd name="T14" fmla="*/ 166 w 689"/>
                <a:gd name="T15" fmla="*/ 48 h 48"/>
                <a:gd name="T16" fmla="*/ 190 w 689"/>
                <a:gd name="T17" fmla="*/ 48 h 48"/>
                <a:gd name="T18" fmla="*/ 214 w 689"/>
                <a:gd name="T19" fmla="*/ 48 h 48"/>
                <a:gd name="T20" fmla="*/ 238 w 689"/>
                <a:gd name="T21" fmla="*/ 48 h 48"/>
                <a:gd name="T22" fmla="*/ 261 w 689"/>
                <a:gd name="T23" fmla="*/ 48 h 48"/>
                <a:gd name="T24" fmla="*/ 285 w 689"/>
                <a:gd name="T25" fmla="*/ 48 h 48"/>
                <a:gd name="T26" fmla="*/ 309 w 689"/>
                <a:gd name="T27" fmla="*/ 48 h 48"/>
                <a:gd name="T28" fmla="*/ 333 w 689"/>
                <a:gd name="T29" fmla="*/ 48 h 48"/>
                <a:gd name="T30" fmla="*/ 356 w 689"/>
                <a:gd name="T31" fmla="*/ 48 h 48"/>
                <a:gd name="T32" fmla="*/ 380 w 689"/>
                <a:gd name="T33" fmla="*/ 48 h 48"/>
                <a:gd name="T34" fmla="*/ 404 w 689"/>
                <a:gd name="T35" fmla="*/ 48 h 48"/>
                <a:gd name="T36" fmla="*/ 428 w 689"/>
                <a:gd name="T37" fmla="*/ 41 h 48"/>
                <a:gd name="T38" fmla="*/ 451 w 689"/>
                <a:gd name="T39" fmla="*/ 31 h 48"/>
                <a:gd name="T40" fmla="*/ 475 w 689"/>
                <a:gd name="T41" fmla="*/ 21 h 48"/>
                <a:gd name="T42" fmla="*/ 499 w 689"/>
                <a:gd name="T43" fmla="*/ 12 h 48"/>
                <a:gd name="T44" fmla="*/ 523 w 689"/>
                <a:gd name="T45" fmla="*/ 9 h 48"/>
                <a:gd name="T46" fmla="*/ 546 w 689"/>
                <a:gd name="T47" fmla="*/ 6 h 48"/>
                <a:gd name="T48" fmla="*/ 570 w 689"/>
                <a:gd name="T49" fmla="*/ 3 h 48"/>
                <a:gd name="T50" fmla="*/ 594 w 689"/>
                <a:gd name="T51" fmla="*/ 0 h 48"/>
                <a:gd name="T52" fmla="*/ 618 w 689"/>
                <a:gd name="T53" fmla="*/ 11 h 48"/>
                <a:gd name="T54" fmla="*/ 641 w 689"/>
                <a:gd name="T55" fmla="*/ 21 h 48"/>
                <a:gd name="T56" fmla="*/ 665 w 689"/>
                <a:gd name="T57" fmla="*/ 31 h 48"/>
                <a:gd name="T58" fmla="*/ 689 w 689"/>
                <a:gd name="T59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9" h="48">
                  <a:moveTo>
                    <a:pt x="0" y="48"/>
                  </a:moveTo>
                  <a:lnTo>
                    <a:pt x="24" y="48"/>
                  </a:lnTo>
                  <a:lnTo>
                    <a:pt x="48" y="48"/>
                  </a:lnTo>
                  <a:lnTo>
                    <a:pt x="72" y="48"/>
                  </a:lnTo>
                  <a:lnTo>
                    <a:pt x="95" y="48"/>
                  </a:lnTo>
                  <a:lnTo>
                    <a:pt x="119" y="48"/>
                  </a:lnTo>
                  <a:lnTo>
                    <a:pt x="143" y="48"/>
                  </a:lnTo>
                  <a:lnTo>
                    <a:pt x="166" y="48"/>
                  </a:lnTo>
                  <a:lnTo>
                    <a:pt x="190" y="48"/>
                  </a:lnTo>
                  <a:lnTo>
                    <a:pt x="214" y="48"/>
                  </a:lnTo>
                  <a:lnTo>
                    <a:pt x="238" y="48"/>
                  </a:lnTo>
                  <a:lnTo>
                    <a:pt x="261" y="48"/>
                  </a:lnTo>
                  <a:lnTo>
                    <a:pt x="285" y="48"/>
                  </a:lnTo>
                  <a:lnTo>
                    <a:pt x="309" y="48"/>
                  </a:lnTo>
                  <a:lnTo>
                    <a:pt x="333" y="48"/>
                  </a:lnTo>
                  <a:lnTo>
                    <a:pt x="356" y="48"/>
                  </a:lnTo>
                  <a:lnTo>
                    <a:pt x="380" y="48"/>
                  </a:lnTo>
                  <a:lnTo>
                    <a:pt x="404" y="48"/>
                  </a:lnTo>
                  <a:lnTo>
                    <a:pt x="428" y="41"/>
                  </a:lnTo>
                  <a:lnTo>
                    <a:pt x="451" y="31"/>
                  </a:lnTo>
                  <a:lnTo>
                    <a:pt x="475" y="21"/>
                  </a:lnTo>
                  <a:lnTo>
                    <a:pt x="499" y="12"/>
                  </a:lnTo>
                  <a:lnTo>
                    <a:pt x="523" y="9"/>
                  </a:lnTo>
                  <a:lnTo>
                    <a:pt x="546" y="6"/>
                  </a:lnTo>
                  <a:lnTo>
                    <a:pt x="570" y="3"/>
                  </a:lnTo>
                  <a:lnTo>
                    <a:pt x="594" y="0"/>
                  </a:lnTo>
                  <a:lnTo>
                    <a:pt x="618" y="11"/>
                  </a:lnTo>
                  <a:lnTo>
                    <a:pt x="641" y="21"/>
                  </a:lnTo>
                  <a:lnTo>
                    <a:pt x="665" y="31"/>
                  </a:lnTo>
                  <a:lnTo>
                    <a:pt x="689" y="40"/>
                  </a:lnTo>
                </a:path>
              </a:pathLst>
            </a:custGeom>
            <a:noFill/>
            <a:ln w="31750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7" name="Freeform 14">
              <a:extLst>
                <a:ext uri="{FF2B5EF4-FFF2-40B4-BE49-F238E27FC236}">
                  <a16:creationId xmlns:a16="http://schemas.microsoft.com/office/drawing/2014/main" id="{A6F37B2C-4525-43B5-91FD-7AC47E86A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206" y="3165472"/>
              <a:ext cx="258757" cy="96841"/>
            </a:xfrm>
            <a:custGeom>
              <a:avLst/>
              <a:gdLst>
                <a:gd name="T0" fmla="*/ 0 w 72"/>
                <a:gd name="T1" fmla="*/ 0 h 26"/>
                <a:gd name="T2" fmla="*/ 24 w 72"/>
                <a:gd name="T3" fmla="*/ 9 h 26"/>
                <a:gd name="T4" fmla="*/ 48 w 72"/>
                <a:gd name="T5" fmla="*/ 18 h 26"/>
                <a:gd name="T6" fmla="*/ 72 w 72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26">
                  <a:moveTo>
                    <a:pt x="0" y="0"/>
                  </a:moveTo>
                  <a:lnTo>
                    <a:pt x="24" y="9"/>
                  </a:lnTo>
                  <a:lnTo>
                    <a:pt x="48" y="18"/>
                  </a:lnTo>
                  <a:lnTo>
                    <a:pt x="72" y="26"/>
                  </a:lnTo>
                </a:path>
              </a:pathLst>
            </a:cu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4">
              <a:extLst>
                <a:ext uri="{FF2B5EF4-FFF2-40B4-BE49-F238E27FC236}">
                  <a16:creationId xmlns:a16="http://schemas.microsoft.com/office/drawing/2014/main" id="{1EDD76E2-7665-F546-B7CF-44F5009D0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1" y="3104355"/>
              <a:ext cx="184155" cy="56354"/>
            </a:xfrm>
            <a:custGeom>
              <a:avLst/>
              <a:gdLst>
                <a:gd name="T0" fmla="*/ 0 w 72"/>
                <a:gd name="T1" fmla="*/ 0 h 26"/>
                <a:gd name="T2" fmla="*/ 24 w 72"/>
                <a:gd name="T3" fmla="*/ 9 h 26"/>
                <a:gd name="T4" fmla="*/ 48 w 72"/>
                <a:gd name="T5" fmla="*/ 18 h 26"/>
                <a:gd name="T6" fmla="*/ 72 w 72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26">
                  <a:moveTo>
                    <a:pt x="0" y="0"/>
                  </a:moveTo>
                  <a:lnTo>
                    <a:pt x="24" y="9"/>
                  </a:lnTo>
                  <a:lnTo>
                    <a:pt x="48" y="18"/>
                  </a:lnTo>
                  <a:lnTo>
                    <a:pt x="72" y="26"/>
                  </a:lnTo>
                </a:path>
              </a:pathLst>
            </a:custGeom>
            <a:solidFill>
              <a:srgbClr val="C00000"/>
            </a:solidFill>
            <a:ln w="31750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021A0F22-F0E2-1843-B3D2-E2EC4C8C599E}"/>
              </a:ext>
            </a:extLst>
          </p:cNvPr>
          <p:cNvGrpSpPr/>
          <p:nvPr/>
        </p:nvGrpSpPr>
        <p:grpSpPr>
          <a:xfrm>
            <a:off x="6168830" y="3223076"/>
            <a:ext cx="2684658" cy="461663"/>
            <a:chOff x="7054355" y="2754999"/>
            <a:chExt cx="2684658" cy="461663"/>
          </a:xfrm>
        </p:grpSpPr>
        <p:sp>
          <p:nvSpPr>
            <p:cNvPr id="201" name="Program pays for itself by age 34.">
              <a:extLst>
                <a:ext uri="{FF2B5EF4-FFF2-40B4-BE49-F238E27FC236}">
                  <a16:creationId xmlns:a16="http://schemas.microsoft.com/office/drawing/2014/main" id="{1FDEC43E-43C3-234C-84ED-BEE14AD3C248}"/>
                </a:ext>
              </a:extLst>
            </p:cNvPr>
            <p:cNvSpPr txBox="1"/>
            <p:nvPr/>
          </p:nvSpPr>
          <p:spPr>
            <a:xfrm>
              <a:off x="8034540" y="2754999"/>
              <a:ext cx="1704473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20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en-US" dirty="0">
                  <a:solidFill>
                    <a:schemeClr val="tx1"/>
                  </a:solidFill>
                </a:rPr>
                <a:t>Observe outcomes through age 33</a:t>
              </a:r>
            </a:p>
          </p:txBody>
        </p:sp>
        <p:sp>
          <p:nvSpPr>
            <p:cNvPr id="202" name="Line">
              <a:extLst>
                <a:ext uri="{FF2B5EF4-FFF2-40B4-BE49-F238E27FC236}">
                  <a16:creationId xmlns:a16="http://schemas.microsoft.com/office/drawing/2014/main" id="{DE86EC85-8194-B241-ADCF-D1BED6BF5232}"/>
                </a:ext>
              </a:extLst>
            </p:cNvPr>
            <p:cNvSpPr/>
            <p:nvPr/>
          </p:nvSpPr>
          <p:spPr>
            <a:xfrm flipH="1" flipV="1">
              <a:off x="7054355" y="2865437"/>
              <a:ext cx="831240" cy="110863"/>
            </a:xfrm>
            <a:prstGeom prst="line">
              <a:avLst/>
            </a:prstGeom>
            <a:noFill/>
            <a:ln w="12700" cap="flat">
              <a:solidFill>
                <a:srgbClr val="80808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03" name="Program pays for itself by age 34.">
            <a:extLst>
              <a:ext uri="{FF2B5EF4-FFF2-40B4-BE49-F238E27FC236}">
                <a16:creationId xmlns:a16="http://schemas.microsoft.com/office/drawing/2014/main" id="{D720B730-8526-1A4E-AAD5-C8839E97A568}"/>
              </a:ext>
            </a:extLst>
          </p:cNvPr>
          <p:cNvSpPr txBox="1"/>
          <p:nvPr/>
        </p:nvSpPr>
        <p:spPr>
          <a:xfrm>
            <a:off x="6605404" y="3343538"/>
            <a:ext cx="183336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2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What about future ages?</a:t>
            </a:r>
          </a:p>
        </p:txBody>
      </p:sp>
      <p:sp>
        <p:nvSpPr>
          <p:cNvPr id="206" name="Program pays for itself by age 34.">
            <a:extLst>
              <a:ext uri="{FF2B5EF4-FFF2-40B4-BE49-F238E27FC236}">
                <a16:creationId xmlns:a16="http://schemas.microsoft.com/office/drawing/2014/main" id="{0FF79EF4-A0F2-AF42-A159-0942488ADE89}"/>
              </a:ext>
            </a:extLst>
          </p:cNvPr>
          <p:cNvSpPr txBox="1"/>
          <p:nvPr/>
        </p:nvSpPr>
        <p:spPr>
          <a:xfrm>
            <a:off x="6609938" y="3630374"/>
            <a:ext cx="2181780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2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Forecast future earnings using cross-section in ACS, following previous literature (e.g. Chetty, Hendren, Katz (2016)) </a:t>
            </a:r>
          </a:p>
        </p:txBody>
      </p:sp>
    </p:spTree>
    <p:extLst>
      <p:ext uri="{BB962C8B-B14F-4D97-AF65-F5344CB8AC3E}">
        <p14:creationId xmlns:p14="http://schemas.microsoft.com/office/powerpoint/2010/main" val="310062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/>
      <p:bldP spid="20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05">
            <a:extLst>
              <a:ext uri="{FF2B5EF4-FFF2-40B4-BE49-F238E27FC236}">
                <a16:creationId xmlns:a16="http://schemas.microsoft.com/office/drawing/2014/main" id="{CB79EBE7-EF53-4390-8462-D22D8023CF33}"/>
              </a:ext>
            </a:extLst>
          </p:cNvPr>
          <p:cNvGrpSpPr>
            <a:grpSpLocks/>
          </p:cNvGrpSpPr>
          <p:nvPr/>
        </p:nvGrpSpPr>
        <p:grpSpPr bwMode="auto">
          <a:xfrm>
            <a:off x="604838" y="-4763"/>
            <a:ext cx="10982325" cy="6867526"/>
            <a:chOff x="381" y="-3"/>
            <a:chExt cx="6918" cy="4326"/>
          </a:xfrm>
        </p:grpSpPr>
        <p:sp>
          <p:nvSpPr>
            <p:cNvPr id="3555" name="Rectangle 5">
              <a:extLst>
                <a:ext uri="{FF2B5EF4-FFF2-40B4-BE49-F238E27FC236}">
                  <a16:creationId xmlns:a16="http://schemas.microsoft.com/office/drawing/2014/main" id="{EFC0B2B2-0049-4748-B167-3D7310787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" y="-3"/>
              <a:ext cx="6918" cy="43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6" name="Rectangle 6">
              <a:extLst>
                <a:ext uri="{FF2B5EF4-FFF2-40B4-BE49-F238E27FC236}">
                  <a16:creationId xmlns:a16="http://schemas.microsoft.com/office/drawing/2014/main" id="{A0668807-8177-4416-93E6-5CCAB38F2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0"/>
              <a:ext cx="6909" cy="431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7" name="Rectangle 7">
              <a:extLst>
                <a:ext uri="{FF2B5EF4-FFF2-40B4-BE49-F238E27FC236}">
                  <a16:creationId xmlns:a16="http://schemas.microsoft.com/office/drawing/2014/main" id="{35D1C288-DBEC-42A2-9220-7FA597E13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" y="688"/>
              <a:ext cx="4976" cy="2828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4" name="Freeform 14">
              <a:extLst>
                <a:ext uri="{FF2B5EF4-FFF2-40B4-BE49-F238E27FC236}">
                  <a16:creationId xmlns:a16="http://schemas.microsoft.com/office/drawing/2014/main" id="{5BAA3271-AF51-489D-B765-103A045FF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3" y="1843"/>
              <a:ext cx="2258" cy="216"/>
            </a:xfrm>
            <a:custGeom>
              <a:avLst/>
              <a:gdLst>
                <a:gd name="T0" fmla="*/ 0 w 784"/>
                <a:gd name="T1" fmla="*/ 48 h 75"/>
                <a:gd name="T2" fmla="*/ 24 w 784"/>
                <a:gd name="T3" fmla="*/ 48 h 75"/>
                <a:gd name="T4" fmla="*/ 48 w 784"/>
                <a:gd name="T5" fmla="*/ 48 h 75"/>
                <a:gd name="T6" fmla="*/ 72 w 784"/>
                <a:gd name="T7" fmla="*/ 48 h 75"/>
                <a:gd name="T8" fmla="*/ 95 w 784"/>
                <a:gd name="T9" fmla="*/ 48 h 75"/>
                <a:gd name="T10" fmla="*/ 119 w 784"/>
                <a:gd name="T11" fmla="*/ 48 h 75"/>
                <a:gd name="T12" fmla="*/ 143 w 784"/>
                <a:gd name="T13" fmla="*/ 48 h 75"/>
                <a:gd name="T14" fmla="*/ 166 w 784"/>
                <a:gd name="T15" fmla="*/ 48 h 75"/>
                <a:gd name="T16" fmla="*/ 190 w 784"/>
                <a:gd name="T17" fmla="*/ 48 h 75"/>
                <a:gd name="T18" fmla="*/ 214 w 784"/>
                <a:gd name="T19" fmla="*/ 48 h 75"/>
                <a:gd name="T20" fmla="*/ 238 w 784"/>
                <a:gd name="T21" fmla="*/ 48 h 75"/>
                <a:gd name="T22" fmla="*/ 261 w 784"/>
                <a:gd name="T23" fmla="*/ 48 h 75"/>
                <a:gd name="T24" fmla="*/ 285 w 784"/>
                <a:gd name="T25" fmla="*/ 48 h 75"/>
                <a:gd name="T26" fmla="*/ 309 w 784"/>
                <a:gd name="T27" fmla="*/ 48 h 75"/>
                <a:gd name="T28" fmla="*/ 333 w 784"/>
                <a:gd name="T29" fmla="*/ 48 h 75"/>
                <a:gd name="T30" fmla="*/ 356 w 784"/>
                <a:gd name="T31" fmla="*/ 48 h 75"/>
                <a:gd name="T32" fmla="*/ 380 w 784"/>
                <a:gd name="T33" fmla="*/ 48 h 75"/>
                <a:gd name="T34" fmla="*/ 404 w 784"/>
                <a:gd name="T35" fmla="*/ 48 h 75"/>
                <a:gd name="T36" fmla="*/ 428 w 784"/>
                <a:gd name="T37" fmla="*/ 41 h 75"/>
                <a:gd name="T38" fmla="*/ 451 w 784"/>
                <a:gd name="T39" fmla="*/ 31 h 75"/>
                <a:gd name="T40" fmla="*/ 475 w 784"/>
                <a:gd name="T41" fmla="*/ 21 h 75"/>
                <a:gd name="T42" fmla="*/ 499 w 784"/>
                <a:gd name="T43" fmla="*/ 12 h 75"/>
                <a:gd name="T44" fmla="*/ 523 w 784"/>
                <a:gd name="T45" fmla="*/ 9 h 75"/>
                <a:gd name="T46" fmla="*/ 546 w 784"/>
                <a:gd name="T47" fmla="*/ 6 h 75"/>
                <a:gd name="T48" fmla="*/ 570 w 784"/>
                <a:gd name="T49" fmla="*/ 3 h 75"/>
                <a:gd name="T50" fmla="*/ 594 w 784"/>
                <a:gd name="T51" fmla="*/ 0 h 75"/>
                <a:gd name="T52" fmla="*/ 618 w 784"/>
                <a:gd name="T53" fmla="*/ 11 h 75"/>
                <a:gd name="T54" fmla="*/ 641 w 784"/>
                <a:gd name="T55" fmla="*/ 21 h 75"/>
                <a:gd name="T56" fmla="*/ 665 w 784"/>
                <a:gd name="T57" fmla="*/ 31 h 75"/>
                <a:gd name="T58" fmla="*/ 689 w 784"/>
                <a:gd name="T59" fmla="*/ 40 h 75"/>
                <a:gd name="T60" fmla="*/ 712 w 784"/>
                <a:gd name="T61" fmla="*/ 49 h 75"/>
                <a:gd name="T62" fmla="*/ 736 w 784"/>
                <a:gd name="T63" fmla="*/ 58 h 75"/>
                <a:gd name="T64" fmla="*/ 760 w 784"/>
                <a:gd name="T65" fmla="*/ 67 h 75"/>
                <a:gd name="T66" fmla="*/ 784 w 784"/>
                <a:gd name="T6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84" h="75">
                  <a:moveTo>
                    <a:pt x="0" y="48"/>
                  </a:moveTo>
                  <a:lnTo>
                    <a:pt x="24" y="48"/>
                  </a:lnTo>
                  <a:lnTo>
                    <a:pt x="48" y="48"/>
                  </a:lnTo>
                  <a:lnTo>
                    <a:pt x="72" y="48"/>
                  </a:lnTo>
                  <a:lnTo>
                    <a:pt x="95" y="48"/>
                  </a:lnTo>
                  <a:lnTo>
                    <a:pt x="119" y="48"/>
                  </a:lnTo>
                  <a:lnTo>
                    <a:pt x="143" y="48"/>
                  </a:lnTo>
                  <a:lnTo>
                    <a:pt x="166" y="48"/>
                  </a:lnTo>
                  <a:lnTo>
                    <a:pt x="190" y="48"/>
                  </a:lnTo>
                  <a:lnTo>
                    <a:pt x="214" y="48"/>
                  </a:lnTo>
                  <a:lnTo>
                    <a:pt x="238" y="48"/>
                  </a:lnTo>
                  <a:lnTo>
                    <a:pt x="261" y="48"/>
                  </a:lnTo>
                  <a:lnTo>
                    <a:pt x="285" y="48"/>
                  </a:lnTo>
                  <a:lnTo>
                    <a:pt x="309" y="48"/>
                  </a:lnTo>
                  <a:lnTo>
                    <a:pt x="333" y="48"/>
                  </a:lnTo>
                  <a:lnTo>
                    <a:pt x="356" y="48"/>
                  </a:lnTo>
                  <a:lnTo>
                    <a:pt x="380" y="48"/>
                  </a:lnTo>
                  <a:lnTo>
                    <a:pt x="404" y="48"/>
                  </a:lnTo>
                  <a:lnTo>
                    <a:pt x="428" y="41"/>
                  </a:lnTo>
                  <a:lnTo>
                    <a:pt x="451" y="31"/>
                  </a:lnTo>
                  <a:lnTo>
                    <a:pt x="475" y="21"/>
                  </a:lnTo>
                  <a:lnTo>
                    <a:pt x="499" y="12"/>
                  </a:lnTo>
                  <a:lnTo>
                    <a:pt x="523" y="9"/>
                  </a:lnTo>
                  <a:lnTo>
                    <a:pt x="546" y="6"/>
                  </a:lnTo>
                  <a:lnTo>
                    <a:pt x="570" y="3"/>
                  </a:lnTo>
                  <a:lnTo>
                    <a:pt x="594" y="0"/>
                  </a:lnTo>
                  <a:lnTo>
                    <a:pt x="618" y="11"/>
                  </a:lnTo>
                  <a:lnTo>
                    <a:pt x="641" y="21"/>
                  </a:lnTo>
                  <a:lnTo>
                    <a:pt x="665" y="31"/>
                  </a:lnTo>
                  <a:lnTo>
                    <a:pt x="689" y="40"/>
                  </a:lnTo>
                  <a:lnTo>
                    <a:pt x="712" y="49"/>
                  </a:lnTo>
                  <a:lnTo>
                    <a:pt x="736" y="58"/>
                  </a:lnTo>
                  <a:lnTo>
                    <a:pt x="760" y="67"/>
                  </a:lnTo>
                  <a:lnTo>
                    <a:pt x="784" y="75"/>
                  </a:lnTo>
                </a:path>
              </a:pathLst>
            </a:cu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5" name="Line 15">
              <a:extLst>
                <a:ext uri="{FF2B5EF4-FFF2-40B4-BE49-F238E27FC236}">
                  <a16:creationId xmlns:a16="http://schemas.microsoft.com/office/drawing/2014/main" id="{D040F585-65E8-4D4A-9EC9-C0BF9AF5D1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3" y="1981"/>
              <a:ext cx="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6" name="Line 16">
              <a:extLst>
                <a:ext uri="{FF2B5EF4-FFF2-40B4-BE49-F238E27FC236}">
                  <a16:creationId xmlns:a16="http://schemas.microsoft.com/office/drawing/2014/main" id="{E04E46D0-896E-4771-B262-972E37E29C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7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7" name="Line 17">
              <a:extLst>
                <a:ext uri="{FF2B5EF4-FFF2-40B4-BE49-F238E27FC236}">
                  <a16:creationId xmlns:a16="http://schemas.microsoft.com/office/drawing/2014/main" id="{C7E85DCD-F5C4-4208-B931-F3E991386B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2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8" name="Line 18">
              <a:extLst>
                <a:ext uri="{FF2B5EF4-FFF2-40B4-BE49-F238E27FC236}">
                  <a16:creationId xmlns:a16="http://schemas.microsoft.com/office/drawing/2014/main" id="{DEB34A19-BB87-4694-B9D4-1DF7857FA3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6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9" name="Line 19">
              <a:extLst>
                <a:ext uri="{FF2B5EF4-FFF2-40B4-BE49-F238E27FC236}">
                  <a16:creationId xmlns:a16="http://schemas.microsoft.com/office/drawing/2014/main" id="{79FFD412-D499-48CE-96B8-DCBF87A842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1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0" name="Line 20">
              <a:extLst>
                <a:ext uri="{FF2B5EF4-FFF2-40B4-BE49-F238E27FC236}">
                  <a16:creationId xmlns:a16="http://schemas.microsoft.com/office/drawing/2014/main" id="{CA661BC5-DC9B-4EE9-A374-43D2EAF078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5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1" name="Line 21">
              <a:extLst>
                <a:ext uri="{FF2B5EF4-FFF2-40B4-BE49-F238E27FC236}">
                  <a16:creationId xmlns:a16="http://schemas.microsoft.com/office/drawing/2014/main" id="{81A6BCB1-160B-4C2D-8622-BBDD0A987F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2" name="Line 22">
              <a:extLst>
                <a:ext uri="{FF2B5EF4-FFF2-40B4-BE49-F238E27FC236}">
                  <a16:creationId xmlns:a16="http://schemas.microsoft.com/office/drawing/2014/main" id="{8DF19DA6-1C67-4B61-A87C-D85CF4F741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5" y="1981"/>
              <a:ext cx="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3" name="Line 23">
              <a:extLst>
                <a:ext uri="{FF2B5EF4-FFF2-40B4-BE49-F238E27FC236}">
                  <a16:creationId xmlns:a16="http://schemas.microsoft.com/office/drawing/2014/main" id="{E4DE35CB-6DAB-4C66-B85B-4D5BA413CB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9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4" name="Line 24">
              <a:extLst>
                <a:ext uri="{FF2B5EF4-FFF2-40B4-BE49-F238E27FC236}">
                  <a16:creationId xmlns:a16="http://schemas.microsoft.com/office/drawing/2014/main" id="{A441BD7B-5A90-4B61-AE0D-C70509E725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4" y="1981"/>
              <a:ext cx="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5" name="Line 25">
              <a:extLst>
                <a:ext uri="{FF2B5EF4-FFF2-40B4-BE49-F238E27FC236}">
                  <a16:creationId xmlns:a16="http://schemas.microsoft.com/office/drawing/2014/main" id="{F86FAB77-7DF4-4083-A4F6-0D675F65D9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8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6" name="Line 26">
              <a:extLst>
                <a:ext uri="{FF2B5EF4-FFF2-40B4-BE49-F238E27FC236}">
                  <a16:creationId xmlns:a16="http://schemas.microsoft.com/office/drawing/2014/main" id="{B3200AD1-6F92-4CE0-AD67-4B25591533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3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7" name="Line 27">
              <a:extLst>
                <a:ext uri="{FF2B5EF4-FFF2-40B4-BE49-F238E27FC236}">
                  <a16:creationId xmlns:a16="http://schemas.microsoft.com/office/drawing/2014/main" id="{777256C4-8B21-43FD-8761-EBA7DEA86F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7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8" name="Line 28">
              <a:extLst>
                <a:ext uri="{FF2B5EF4-FFF2-40B4-BE49-F238E27FC236}">
                  <a16:creationId xmlns:a16="http://schemas.microsoft.com/office/drawing/2014/main" id="{9B73A2EC-4A3A-41CF-9D54-FECB18B827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2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9" name="Line 29">
              <a:extLst>
                <a:ext uri="{FF2B5EF4-FFF2-40B4-BE49-F238E27FC236}">
                  <a16:creationId xmlns:a16="http://schemas.microsoft.com/office/drawing/2014/main" id="{289E1D8F-3BED-431E-9558-037BB82D10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6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0" name="Line 30">
              <a:extLst>
                <a:ext uri="{FF2B5EF4-FFF2-40B4-BE49-F238E27FC236}">
                  <a16:creationId xmlns:a16="http://schemas.microsoft.com/office/drawing/2014/main" id="{2B8FAE97-37DF-4526-A312-338BF8316B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1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1" name="Line 31">
              <a:extLst>
                <a:ext uri="{FF2B5EF4-FFF2-40B4-BE49-F238E27FC236}">
                  <a16:creationId xmlns:a16="http://schemas.microsoft.com/office/drawing/2014/main" id="{239AA8A1-7A6D-475C-B079-9DD9D6A0F3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6" y="1981"/>
              <a:ext cx="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2" name="Line 32">
              <a:extLst>
                <a:ext uri="{FF2B5EF4-FFF2-40B4-BE49-F238E27FC236}">
                  <a16:creationId xmlns:a16="http://schemas.microsoft.com/office/drawing/2014/main" id="{6D7870C4-CEA3-4081-8D47-CCD3B92C86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0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3" name="Line 33">
              <a:extLst>
                <a:ext uri="{FF2B5EF4-FFF2-40B4-BE49-F238E27FC236}">
                  <a16:creationId xmlns:a16="http://schemas.microsoft.com/office/drawing/2014/main" id="{90102466-B3EE-44D7-B88B-1CFBA144C9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5" y="1981"/>
              <a:ext cx="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4" name="Line 34">
              <a:extLst>
                <a:ext uri="{FF2B5EF4-FFF2-40B4-BE49-F238E27FC236}">
                  <a16:creationId xmlns:a16="http://schemas.microsoft.com/office/drawing/2014/main" id="{AF6DDF35-81A0-4D4D-A4AF-F46C01C9B7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9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" name="Line 35">
              <a:extLst>
                <a:ext uri="{FF2B5EF4-FFF2-40B4-BE49-F238E27FC236}">
                  <a16:creationId xmlns:a16="http://schemas.microsoft.com/office/drawing/2014/main" id="{9C9CB277-FFB3-4E47-A9F9-76E532B13D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4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" name="Line 36">
              <a:extLst>
                <a:ext uri="{FF2B5EF4-FFF2-40B4-BE49-F238E27FC236}">
                  <a16:creationId xmlns:a16="http://schemas.microsoft.com/office/drawing/2014/main" id="{FEA0AAD5-79EE-4E46-9F91-49C6EF8EFC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8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" name="Line 37">
              <a:extLst>
                <a:ext uri="{FF2B5EF4-FFF2-40B4-BE49-F238E27FC236}">
                  <a16:creationId xmlns:a16="http://schemas.microsoft.com/office/drawing/2014/main" id="{BCC5867E-9791-437D-AE1A-F9F8C1A274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3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8" name="Line 38">
              <a:extLst>
                <a:ext uri="{FF2B5EF4-FFF2-40B4-BE49-F238E27FC236}">
                  <a16:creationId xmlns:a16="http://schemas.microsoft.com/office/drawing/2014/main" id="{A75CE4B5-882E-499D-A994-0E9B2592B9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8" y="1981"/>
              <a:ext cx="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9" name="Line 39">
              <a:extLst>
                <a:ext uri="{FF2B5EF4-FFF2-40B4-BE49-F238E27FC236}">
                  <a16:creationId xmlns:a16="http://schemas.microsoft.com/office/drawing/2014/main" id="{39D5A42E-B416-441D-8DB5-440F40D1E8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2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0" name="Line 40">
              <a:extLst>
                <a:ext uri="{FF2B5EF4-FFF2-40B4-BE49-F238E27FC236}">
                  <a16:creationId xmlns:a16="http://schemas.microsoft.com/office/drawing/2014/main" id="{A6E061A6-0B7D-4331-927E-32B9F6BDB8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7" y="1981"/>
              <a:ext cx="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1" name="Line 41">
              <a:extLst>
                <a:ext uri="{FF2B5EF4-FFF2-40B4-BE49-F238E27FC236}">
                  <a16:creationId xmlns:a16="http://schemas.microsoft.com/office/drawing/2014/main" id="{15C132B2-43E0-4417-B5BE-B1FAC80058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1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2" name="Line 42">
              <a:extLst>
                <a:ext uri="{FF2B5EF4-FFF2-40B4-BE49-F238E27FC236}">
                  <a16:creationId xmlns:a16="http://schemas.microsoft.com/office/drawing/2014/main" id="{261D78C3-D3EF-4571-879E-47F9E8B3FC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6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3" name="Line 43">
              <a:extLst>
                <a:ext uri="{FF2B5EF4-FFF2-40B4-BE49-F238E27FC236}">
                  <a16:creationId xmlns:a16="http://schemas.microsoft.com/office/drawing/2014/main" id="{B8ECB0BA-0F49-4FCE-8382-F35574A97B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0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4" name="Line 44">
              <a:extLst>
                <a:ext uri="{FF2B5EF4-FFF2-40B4-BE49-F238E27FC236}">
                  <a16:creationId xmlns:a16="http://schemas.microsoft.com/office/drawing/2014/main" id="{C32098A0-83BD-4354-8838-62777DE8C3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5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5" name="Line 45">
              <a:extLst>
                <a:ext uri="{FF2B5EF4-FFF2-40B4-BE49-F238E27FC236}">
                  <a16:creationId xmlns:a16="http://schemas.microsoft.com/office/drawing/2014/main" id="{EE875C97-260D-4BFF-B5E7-3641DB2129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9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6" name="Line 46">
              <a:extLst>
                <a:ext uri="{FF2B5EF4-FFF2-40B4-BE49-F238E27FC236}">
                  <a16:creationId xmlns:a16="http://schemas.microsoft.com/office/drawing/2014/main" id="{7E4CFE76-9FC2-43D5-8D76-F10D47EDA5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7" name="Line 47">
              <a:extLst>
                <a:ext uri="{FF2B5EF4-FFF2-40B4-BE49-F238E27FC236}">
                  <a16:creationId xmlns:a16="http://schemas.microsoft.com/office/drawing/2014/main" id="{B15B3E86-3FB6-4B9B-9593-1DEAC5BD4F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9" y="1981"/>
              <a:ext cx="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8" name="Line 48">
              <a:extLst>
                <a:ext uri="{FF2B5EF4-FFF2-40B4-BE49-F238E27FC236}">
                  <a16:creationId xmlns:a16="http://schemas.microsoft.com/office/drawing/2014/main" id="{D8721FC9-04AB-4E4E-8FA6-3C54A7B3E5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3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9" name="Line 49">
              <a:extLst>
                <a:ext uri="{FF2B5EF4-FFF2-40B4-BE49-F238E27FC236}">
                  <a16:creationId xmlns:a16="http://schemas.microsoft.com/office/drawing/2014/main" id="{6EDFA117-30A3-4D60-A738-CD589C9362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5" y="1970"/>
              <a:ext cx="3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0" name="Line 50">
              <a:extLst>
                <a:ext uri="{FF2B5EF4-FFF2-40B4-BE49-F238E27FC236}">
                  <a16:creationId xmlns:a16="http://schemas.microsoft.com/office/drawing/2014/main" id="{13BA2E91-927A-48FA-A2FF-336F98B06A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68" y="1944"/>
              <a:ext cx="3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1" name="Line 51">
              <a:extLst>
                <a:ext uri="{FF2B5EF4-FFF2-40B4-BE49-F238E27FC236}">
                  <a16:creationId xmlns:a16="http://schemas.microsoft.com/office/drawing/2014/main" id="{3FF3AD63-33C9-40EA-A66C-1F5C86625A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4" y="1921"/>
              <a:ext cx="3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2" name="Line 52">
              <a:extLst>
                <a:ext uri="{FF2B5EF4-FFF2-40B4-BE49-F238E27FC236}">
                  <a16:creationId xmlns:a16="http://schemas.microsoft.com/office/drawing/2014/main" id="{9D41AC7A-78E8-40A8-B763-677884DB2F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17" y="1895"/>
              <a:ext cx="3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3" name="Line 53">
              <a:extLst>
                <a:ext uri="{FF2B5EF4-FFF2-40B4-BE49-F238E27FC236}">
                  <a16:creationId xmlns:a16="http://schemas.microsoft.com/office/drawing/2014/main" id="{39CC28DA-7286-43B2-8D7B-47F145BF6D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0" y="1869"/>
              <a:ext cx="3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4" name="Line 54">
              <a:extLst>
                <a:ext uri="{FF2B5EF4-FFF2-40B4-BE49-F238E27FC236}">
                  <a16:creationId xmlns:a16="http://schemas.microsoft.com/office/drawing/2014/main" id="{5A382EE6-7DBC-4183-A7F3-0E0A6B99E6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3" y="1843"/>
              <a:ext cx="3" cy="6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5" name="Line 55">
              <a:extLst>
                <a:ext uri="{FF2B5EF4-FFF2-40B4-BE49-F238E27FC236}">
                  <a16:creationId xmlns:a16="http://schemas.microsoft.com/office/drawing/2014/main" id="{DABC6FD0-3DB5-49FD-B55C-647F4CAA4A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6" y="1820"/>
              <a:ext cx="3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6" name="Line 56">
              <a:extLst>
                <a:ext uri="{FF2B5EF4-FFF2-40B4-BE49-F238E27FC236}">
                  <a16:creationId xmlns:a16="http://schemas.microsoft.com/office/drawing/2014/main" id="{549B3877-DCCA-409C-AB94-EC6871A28C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09" y="1794"/>
              <a:ext cx="3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7" name="Line 57">
              <a:extLst>
                <a:ext uri="{FF2B5EF4-FFF2-40B4-BE49-F238E27FC236}">
                  <a16:creationId xmlns:a16="http://schemas.microsoft.com/office/drawing/2014/main" id="{F410B7D4-8C9B-4991-BBF9-74240B7DE1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2" y="1768"/>
              <a:ext cx="3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8" name="Line 58">
              <a:extLst>
                <a:ext uri="{FF2B5EF4-FFF2-40B4-BE49-F238E27FC236}">
                  <a16:creationId xmlns:a16="http://schemas.microsoft.com/office/drawing/2014/main" id="{CCF8333A-C7B6-434E-BFFE-96D4063523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58" y="1742"/>
              <a:ext cx="3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9" name="Line 59">
              <a:extLst>
                <a:ext uri="{FF2B5EF4-FFF2-40B4-BE49-F238E27FC236}">
                  <a16:creationId xmlns:a16="http://schemas.microsoft.com/office/drawing/2014/main" id="{3FDA8F37-9095-4A2F-B686-35B42F47CA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1" y="1716"/>
              <a:ext cx="3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0" name="Line 60">
              <a:extLst>
                <a:ext uri="{FF2B5EF4-FFF2-40B4-BE49-F238E27FC236}">
                  <a16:creationId xmlns:a16="http://schemas.microsoft.com/office/drawing/2014/main" id="{CFAACB05-A406-460E-BE4C-0FFD4574D0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04" y="1693"/>
              <a:ext cx="3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1" name="Line 61">
              <a:extLst>
                <a:ext uri="{FF2B5EF4-FFF2-40B4-BE49-F238E27FC236}">
                  <a16:creationId xmlns:a16="http://schemas.microsoft.com/office/drawing/2014/main" id="{75626444-3406-4246-BE00-E16D1B9FD2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6" y="1685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2" name="Line 62">
              <a:extLst>
                <a:ext uri="{FF2B5EF4-FFF2-40B4-BE49-F238E27FC236}">
                  <a16:creationId xmlns:a16="http://schemas.microsoft.com/office/drawing/2014/main" id="{9F4A035E-2838-4E99-A495-87E76D79DD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0" y="1679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3" name="Line 63">
              <a:extLst>
                <a:ext uri="{FF2B5EF4-FFF2-40B4-BE49-F238E27FC236}">
                  <a16:creationId xmlns:a16="http://schemas.microsoft.com/office/drawing/2014/main" id="{DAA1B7F7-975B-4456-B4D9-1D54F602E0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5" y="1673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4" name="Line 64">
              <a:extLst>
                <a:ext uri="{FF2B5EF4-FFF2-40B4-BE49-F238E27FC236}">
                  <a16:creationId xmlns:a16="http://schemas.microsoft.com/office/drawing/2014/main" id="{C8AC55D8-8DA0-4263-ADAA-07810E3B82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68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5" name="Line 65">
              <a:extLst>
                <a:ext uri="{FF2B5EF4-FFF2-40B4-BE49-F238E27FC236}">
                  <a16:creationId xmlns:a16="http://schemas.microsoft.com/office/drawing/2014/main" id="{4CF4CCDF-DA45-444F-B20B-62AED73498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1" y="1662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6" name="Line 66">
              <a:extLst>
                <a:ext uri="{FF2B5EF4-FFF2-40B4-BE49-F238E27FC236}">
                  <a16:creationId xmlns:a16="http://schemas.microsoft.com/office/drawing/2014/main" id="{3CB0B6C1-1FF2-41CE-A013-B69C6E6C3A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6" y="1656"/>
              <a:ext cx="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7" name="Line 67">
              <a:extLst>
                <a:ext uri="{FF2B5EF4-FFF2-40B4-BE49-F238E27FC236}">
                  <a16:creationId xmlns:a16="http://schemas.microsoft.com/office/drawing/2014/main" id="{5AF3F04B-CC3D-4B51-B483-89DBDAFABE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0" y="1653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8" name="Line 68">
              <a:extLst>
                <a:ext uri="{FF2B5EF4-FFF2-40B4-BE49-F238E27FC236}">
                  <a16:creationId xmlns:a16="http://schemas.microsoft.com/office/drawing/2014/main" id="{503637E8-DA92-48C8-97C4-88E32EF5DE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5" y="1653"/>
              <a:ext cx="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9" name="Line 69">
              <a:extLst>
                <a:ext uri="{FF2B5EF4-FFF2-40B4-BE49-F238E27FC236}">
                  <a16:creationId xmlns:a16="http://schemas.microsoft.com/office/drawing/2014/main" id="{6C0F0FCC-F74B-4730-ADF3-DD9A91122E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6" y="1662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0" name="Line 70">
              <a:extLst>
                <a:ext uri="{FF2B5EF4-FFF2-40B4-BE49-F238E27FC236}">
                  <a16:creationId xmlns:a16="http://schemas.microsoft.com/office/drawing/2014/main" id="{F1B8E764-64FD-49B4-9D02-FE00BA55D2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1" y="1673"/>
              <a:ext cx="3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1" name="Line 71">
              <a:extLst>
                <a:ext uri="{FF2B5EF4-FFF2-40B4-BE49-F238E27FC236}">
                  <a16:creationId xmlns:a16="http://schemas.microsoft.com/office/drawing/2014/main" id="{068E1A53-9552-434F-90FB-F49E534615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3" y="1685"/>
              <a:ext cx="3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2" name="Line 72">
              <a:extLst>
                <a:ext uri="{FF2B5EF4-FFF2-40B4-BE49-F238E27FC236}">
                  <a16:creationId xmlns:a16="http://schemas.microsoft.com/office/drawing/2014/main" id="{61C0638B-0BE2-43CA-8BF1-24F9EBBC7E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4" y="1696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3" name="Line 73">
              <a:extLst>
                <a:ext uri="{FF2B5EF4-FFF2-40B4-BE49-F238E27FC236}">
                  <a16:creationId xmlns:a16="http://schemas.microsoft.com/office/drawing/2014/main" id="{D1EAF3B5-B9DE-4B8F-8907-835FC770CB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9" y="1705"/>
              <a:ext cx="3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4" name="Line 74">
              <a:extLst>
                <a:ext uri="{FF2B5EF4-FFF2-40B4-BE49-F238E27FC236}">
                  <a16:creationId xmlns:a16="http://schemas.microsoft.com/office/drawing/2014/main" id="{88A52278-7D26-405A-AA4E-D651B51415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1" y="1714"/>
              <a:ext cx="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5" name="Line 75">
              <a:extLst>
                <a:ext uri="{FF2B5EF4-FFF2-40B4-BE49-F238E27FC236}">
                  <a16:creationId xmlns:a16="http://schemas.microsoft.com/office/drawing/2014/main" id="{4DADA1B5-514D-4E9C-9896-A9B065377E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5" y="1722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6" name="Line 76">
              <a:extLst>
                <a:ext uri="{FF2B5EF4-FFF2-40B4-BE49-F238E27FC236}">
                  <a16:creationId xmlns:a16="http://schemas.microsoft.com/office/drawing/2014/main" id="{B61217C3-01F8-4324-A5DA-B50FA000F3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0" y="1731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7" name="Line 77">
              <a:extLst>
                <a:ext uri="{FF2B5EF4-FFF2-40B4-BE49-F238E27FC236}">
                  <a16:creationId xmlns:a16="http://schemas.microsoft.com/office/drawing/2014/main" id="{C4C00461-EE2A-468D-AFA7-9E92DB819C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1" y="1740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8" name="Line 78">
              <a:extLst>
                <a:ext uri="{FF2B5EF4-FFF2-40B4-BE49-F238E27FC236}">
                  <a16:creationId xmlns:a16="http://schemas.microsoft.com/office/drawing/2014/main" id="{32C44091-7661-45FC-A621-B6964D0B9B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6" y="1748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9" name="Line 79">
              <a:extLst>
                <a:ext uri="{FF2B5EF4-FFF2-40B4-BE49-F238E27FC236}">
                  <a16:creationId xmlns:a16="http://schemas.microsoft.com/office/drawing/2014/main" id="{DC9F7621-2266-4057-B8AA-BFB88B65E0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0" y="1757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0" name="Line 80">
              <a:extLst>
                <a:ext uri="{FF2B5EF4-FFF2-40B4-BE49-F238E27FC236}">
                  <a16:creationId xmlns:a16="http://schemas.microsoft.com/office/drawing/2014/main" id="{5A4A7AF4-547C-4074-B4D9-4D00DFC9BE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2" y="1765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1" name="Line 81">
              <a:extLst>
                <a:ext uri="{FF2B5EF4-FFF2-40B4-BE49-F238E27FC236}">
                  <a16:creationId xmlns:a16="http://schemas.microsoft.com/office/drawing/2014/main" id="{0D59B75F-5452-45C9-84C1-3AD2ABAED0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7" y="1771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2" name="Line 82">
              <a:extLst>
                <a:ext uri="{FF2B5EF4-FFF2-40B4-BE49-F238E27FC236}">
                  <a16:creationId xmlns:a16="http://schemas.microsoft.com/office/drawing/2014/main" id="{2BEA47C0-41A3-4119-9115-604E960E47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1" y="1777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3" name="Line 83">
              <a:extLst>
                <a:ext uri="{FF2B5EF4-FFF2-40B4-BE49-F238E27FC236}">
                  <a16:creationId xmlns:a16="http://schemas.microsoft.com/office/drawing/2014/main" id="{DD50978C-4323-44CB-B6ED-8E329BAC1E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6" y="1783"/>
              <a:ext cx="3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4" name="Line 84">
              <a:extLst>
                <a:ext uri="{FF2B5EF4-FFF2-40B4-BE49-F238E27FC236}">
                  <a16:creationId xmlns:a16="http://schemas.microsoft.com/office/drawing/2014/main" id="{D28559A2-9016-4297-8889-4FCD500938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788"/>
              <a:ext cx="5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5" name="Line 85">
              <a:extLst>
                <a:ext uri="{FF2B5EF4-FFF2-40B4-BE49-F238E27FC236}">
                  <a16:creationId xmlns:a16="http://schemas.microsoft.com/office/drawing/2014/main" id="{86A1BEE7-6732-4906-B8CF-CB610367C3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3" y="1981"/>
              <a:ext cx="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6" name="Line 86">
              <a:extLst>
                <a:ext uri="{FF2B5EF4-FFF2-40B4-BE49-F238E27FC236}">
                  <a16:creationId xmlns:a16="http://schemas.microsoft.com/office/drawing/2014/main" id="{7EA2CD38-7EEF-40EE-9F3A-EFBE14EFAA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7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7" name="Line 87">
              <a:extLst>
                <a:ext uri="{FF2B5EF4-FFF2-40B4-BE49-F238E27FC236}">
                  <a16:creationId xmlns:a16="http://schemas.microsoft.com/office/drawing/2014/main" id="{3AB93A2B-F7A2-43D6-BFA0-FA24234C29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2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8" name="Line 88">
              <a:extLst>
                <a:ext uri="{FF2B5EF4-FFF2-40B4-BE49-F238E27FC236}">
                  <a16:creationId xmlns:a16="http://schemas.microsoft.com/office/drawing/2014/main" id="{8D46DBE9-A780-4DD1-8CE8-6E2BB30610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6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9" name="Line 89">
              <a:extLst>
                <a:ext uri="{FF2B5EF4-FFF2-40B4-BE49-F238E27FC236}">
                  <a16:creationId xmlns:a16="http://schemas.microsoft.com/office/drawing/2014/main" id="{DE093B6D-CAC5-4E1F-AA11-99CA0BE28B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1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0" name="Line 90">
              <a:extLst>
                <a:ext uri="{FF2B5EF4-FFF2-40B4-BE49-F238E27FC236}">
                  <a16:creationId xmlns:a16="http://schemas.microsoft.com/office/drawing/2014/main" id="{DCD158D1-B83A-42B0-ACE7-2EFC845961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5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1" name="Line 91">
              <a:extLst>
                <a:ext uri="{FF2B5EF4-FFF2-40B4-BE49-F238E27FC236}">
                  <a16:creationId xmlns:a16="http://schemas.microsoft.com/office/drawing/2014/main" id="{30694348-487B-42D1-ACDD-EB41219A9E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2" name="Line 92">
              <a:extLst>
                <a:ext uri="{FF2B5EF4-FFF2-40B4-BE49-F238E27FC236}">
                  <a16:creationId xmlns:a16="http://schemas.microsoft.com/office/drawing/2014/main" id="{4B6AC787-49CA-41BF-AA19-F2A72B753B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5" y="1981"/>
              <a:ext cx="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3" name="Line 93">
              <a:extLst>
                <a:ext uri="{FF2B5EF4-FFF2-40B4-BE49-F238E27FC236}">
                  <a16:creationId xmlns:a16="http://schemas.microsoft.com/office/drawing/2014/main" id="{393575E6-2843-405D-AF7F-9DF11CE07F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9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4" name="Line 94">
              <a:extLst>
                <a:ext uri="{FF2B5EF4-FFF2-40B4-BE49-F238E27FC236}">
                  <a16:creationId xmlns:a16="http://schemas.microsoft.com/office/drawing/2014/main" id="{E973DD7C-1ABC-4B89-90B6-5E127A8B21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4" y="1981"/>
              <a:ext cx="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5" name="Line 95">
              <a:extLst>
                <a:ext uri="{FF2B5EF4-FFF2-40B4-BE49-F238E27FC236}">
                  <a16:creationId xmlns:a16="http://schemas.microsoft.com/office/drawing/2014/main" id="{261A9539-33CE-4F2D-B8DA-68DDD2F702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8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6" name="Line 96">
              <a:extLst>
                <a:ext uri="{FF2B5EF4-FFF2-40B4-BE49-F238E27FC236}">
                  <a16:creationId xmlns:a16="http://schemas.microsoft.com/office/drawing/2014/main" id="{9039649C-80EA-4EBE-9B56-0C79A540E0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3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7" name="Line 97">
              <a:extLst>
                <a:ext uri="{FF2B5EF4-FFF2-40B4-BE49-F238E27FC236}">
                  <a16:creationId xmlns:a16="http://schemas.microsoft.com/office/drawing/2014/main" id="{230A6EA9-721B-4565-9661-E75271D64B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7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8" name="Line 98">
              <a:extLst>
                <a:ext uri="{FF2B5EF4-FFF2-40B4-BE49-F238E27FC236}">
                  <a16:creationId xmlns:a16="http://schemas.microsoft.com/office/drawing/2014/main" id="{10BF9120-FC70-40F5-B6FB-78608EE6AE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2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9" name="Line 99">
              <a:extLst>
                <a:ext uri="{FF2B5EF4-FFF2-40B4-BE49-F238E27FC236}">
                  <a16:creationId xmlns:a16="http://schemas.microsoft.com/office/drawing/2014/main" id="{2C47018A-CD23-4E32-98D4-25A09E32A5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6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0" name="Line 100">
              <a:extLst>
                <a:ext uri="{FF2B5EF4-FFF2-40B4-BE49-F238E27FC236}">
                  <a16:creationId xmlns:a16="http://schemas.microsoft.com/office/drawing/2014/main" id="{BF91F2BE-FEEF-434E-9194-AFDDD6AE8E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1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1" name="Line 101">
              <a:extLst>
                <a:ext uri="{FF2B5EF4-FFF2-40B4-BE49-F238E27FC236}">
                  <a16:creationId xmlns:a16="http://schemas.microsoft.com/office/drawing/2014/main" id="{C7AC76D4-40C6-40AB-A70B-EEBEB4149B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6" y="1981"/>
              <a:ext cx="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2" name="Line 102">
              <a:extLst>
                <a:ext uri="{FF2B5EF4-FFF2-40B4-BE49-F238E27FC236}">
                  <a16:creationId xmlns:a16="http://schemas.microsoft.com/office/drawing/2014/main" id="{78AC51D6-9FF5-4978-9ABF-1846B21BE7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0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3" name="Line 103">
              <a:extLst>
                <a:ext uri="{FF2B5EF4-FFF2-40B4-BE49-F238E27FC236}">
                  <a16:creationId xmlns:a16="http://schemas.microsoft.com/office/drawing/2014/main" id="{4B77340F-C576-4E46-8861-1DEE87275A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5" y="1981"/>
              <a:ext cx="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4" name="Line 104">
              <a:extLst>
                <a:ext uri="{FF2B5EF4-FFF2-40B4-BE49-F238E27FC236}">
                  <a16:creationId xmlns:a16="http://schemas.microsoft.com/office/drawing/2014/main" id="{1227E887-A194-4365-AE6A-9CBCFDA097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9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5" name="Line 105">
              <a:extLst>
                <a:ext uri="{FF2B5EF4-FFF2-40B4-BE49-F238E27FC236}">
                  <a16:creationId xmlns:a16="http://schemas.microsoft.com/office/drawing/2014/main" id="{BA5C5717-74BA-4AAD-BACB-2AE1994439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4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6" name="Line 106">
              <a:extLst>
                <a:ext uri="{FF2B5EF4-FFF2-40B4-BE49-F238E27FC236}">
                  <a16:creationId xmlns:a16="http://schemas.microsoft.com/office/drawing/2014/main" id="{16073E81-D2DA-4195-B514-7FD88FB231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8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7" name="Line 107">
              <a:extLst>
                <a:ext uri="{FF2B5EF4-FFF2-40B4-BE49-F238E27FC236}">
                  <a16:creationId xmlns:a16="http://schemas.microsoft.com/office/drawing/2014/main" id="{4AE8CDF7-4F6B-4631-A463-18D7A99341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3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8" name="Line 108">
              <a:extLst>
                <a:ext uri="{FF2B5EF4-FFF2-40B4-BE49-F238E27FC236}">
                  <a16:creationId xmlns:a16="http://schemas.microsoft.com/office/drawing/2014/main" id="{204AB5E2-33C0-4525-85B9-AFEDB4D055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8" y="1981"/>
              <a:ext cx="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9" name="Line 109">
              <a:extLst>
                <a:ext uri="{FF2B5EF4-FFF2-40B4-BE49-F238E27FC236}">
                  <a16:creationId xmlns:a16="http://schemas.microsoft.com/office/drawing/2014/main" id="{1C6EEAB4-341E-4094-9656-69048160D7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2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0" name="Line 110">
              <a:extLst>
                <a:ext uri="{FF2B5EF4-FFF2-40B4-BE49-F238E27FC236}">
                  <a16:creationId xmlns:a16="http://schemas.microsoft.com/office/drawing/2014/main" id="{73BEE117-2A1B-4649-89D9-33D21BC348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7" y="1981"/>
              <a:ext cx="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1" name="Line 111">
              <a:extLst>
                <a:ext uri="{FF2B5EF4-FFF2-40B4-BE49-F238E27FC236}">
                  <a16:creationId xmlns:a16="http://schemas.microsoft.com/office/drawing/2014/main" id="{A14E340F-D847-4172-B91D-3E007A27C6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1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2" name="Line 112">
              <a:extLst>
                <a:ext uri="{FF2B5EF4-FFF2-40B4-BE49-F238E27FC236}">
                  <a16:creationId xmlns:a16="http://schemas.microsoft.com/office/drawing/2014/main" id="{CCF155D2-30F6-4966-950F-A1FB0D8813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6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3" name="Line 113">
              <a:extLst>
                <a:ext uri="{FF2B5EF4-FFF2-40B4-BE49-F238E27FC236}">
                  <a16:creationId xmlns:a16="http://schemas.microsoft.com/office/drawing/2014/main" id="{FD99A430-AE18-41B3-A4D1-D4A9D20DEA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0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4" name="Line 114">
              <a:extLst>
                <a:ext uri="{FF2B5EF4-FFF2-40B4-BE49-F238E27FC236}">
                  <a16:creationId xmlns:a16="http://schemas.microsoft.com/office/drawing/2014/main" id="{2E6F082E-7FDA-4A39-8E30-618A26D0AB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5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5" name="Line 115">
              <a:extLst>
                <a:ext uri="{FF2B5EF4-FFF2-40B4-BE49-F238E27FC236}">
                  <a16:creationId xmlns:a16="http://schemas.microsoft.com/office/drawing/2014/main" id="{0A88529A-B9D3-4242-8914-B3083D81E7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9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6" name="Line 116">
              <a:extLst>
                <a:ext uri="{FF2B5EF4-FFF2-40B4-BE49-F238E27FC236}">
                  <a16:creationId xmlns:a16="http://schemas.microsoft.com/office/drawing/2014/main" id="{9BFACABA-8366-45AA-8C86-C9CE0D96ED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7" name="Line 117">
              <a:extLst>
                <a:ext uri="{FF2B5EF4-FFF2-40B4-BE49-F238E27FC236}">
                  <a16:creationId xmlns:a16="http://schemas.microsoft.com/office/drawing/2014/main" id="{6913EC48-636F-4AF3-9220-FD9722F3AC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9" y="1981"/>
              <a:ext cx="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8" name="Line 118">
              <a:extLst>
                <a:ext uri="{FF2B5EF4-FFF2-40B4-BE49-F238E27FC236}">
                  <a16:creationId xmlns:a16="http://schemas.microsoft.com/office/drawing/2014/main" id="{DBD1233C-744B-475D-ABA2-33FF96FE5C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3" y="198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9" name="Line 119">
              <a:extLst>
                <a:ext uri="{FF2B5EF4-FFF2-40B4-BE49-F238E27FC236}">
                  <a16:creationId xmlns:a16="http://schemas.microsoft.com/office/drawing/2014/main" id="{DDB9BE4B-CF3B-431D-B2B7-D4F2FABB28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8" y="1987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0" name="Line 120">
              <a:extLst>
                <a:ext uri="{FF2B5EF4-FFF2-40B4-BE49-F238E27FC236}">
                  <a16:creationId xmlns:a16="http://schemas.microsoft.com/office/drawing/2014/main" id="{7828A0DB-7DB3-4827-B308-AAD5B9788E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9" y="1999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1" name="Line 121">
              <a:extLst>
                <a:ext uri="{FF2B5EF4-FFF2-40B4-BE49-F238E27FC236}">
                  <a16:creationId xmlns:a16="http://schemas.microsoft.com/office/drawing/2014/main" id="{77B4EE80-D26A-42A8-A8EB-D2C9CD001B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1" y="2010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2" name="Line 122">
              <a:extLst>
                <a:ext uri="{FF2B5EF4-FFF2-40B4-BE49-F238E27FC236}">
                  <a16:creationId xmlns:a16="http://schemas.microsoft.com/office/drawing/2014/main" id="{60213DD9-5891-49B4-8C0D-F3354F9078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" y="2016"/>
              <a:ext cx="5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3" name="Line 123">
              <a:extLst>
                <a:ext uri="{FF2B5EF4-FFF2-40B4-BE49-F238E27FC236}">
                  <a16:creationId xmlns:a16="http://schemas.microsoft.com/office/drawing/2014/main" id="{AB8CA855-D612-4291-BA82-A64280C9AA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0" y="2025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4" name="Line 124">
              <a:extLst>
                <a:ext uri="{FF2B5EF4-FFF2-40B4-BE49-F238E27FC236}">
                  <a16:creationId xmlns:a16="http://schemas.microsoft.com/office/drawing/2014/main" id="{F45BB2F9-3755-4D3B-9393-45EA50E761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2" y="2033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5" name="Line 125">
              <a:extLst>
                <a:ext uri="{FF2B5EF4-FFF2-40B4-BE49-F238E27FC236}">
                  <a16:creationId xmlns:a16="http://schemas.microsoft.com/office/drawing/2014/main" id="{26505DC1-1389-4332-8A4E-47317BC0E0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6" y="2042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6" name="Line 126">
              <a:extLst>
                <a:ext uri="{FF2B5EF4-FFF2-40B4-BE49-F238E27FC236}">
                  <a16:creationId xmlns:a16="http://schemas.microsoft.com/office/drawing/2014/main" id="{8CB95CEF-8435-4C01-A606-A5B9A99F9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" y="2048"/>
              <a:ext cx="3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7" name="Line 127">
              <a:extLst>
                <a:ext uri="{FF2B5EF4-FFF2-40B4-BE49-F238E27FC236}">
                  <a16:creationId xmlns:a16="http://schemas.microsoft.com/office/drawing/2014/main" id="{816E45D0-71F2-4371-8AD3-9EC4643883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3" y="2056"/>
              <a:ext cx="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8" name="Line 128">
              <a:extLst>
                <a:ext uri="{FF2B5EF4-FFF2-40B4-BE49-F238E27FC236}">
                  <a16:creationId xmlns:a16="http://schemas.microsoft.com/office/drawing/2014/main" id="{676D0CAB-C178-4E31-A64E-A010EA4BF6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" y="2053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9" name="Line 129">
              <a:extLst>
                <a:ext uri="{FF2B5EF4-FFF2-40B4-BE49-F238E27FC236}">
                  <a16:creationId xmlns:a16="http://schemas.microsoft.com/office/drawing/2014/main" id="{8FE0E4B4-17B9-45A1-A83F-2A8F8F080B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2" y="205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0" name="Line 130">
              <a:extLst>
                <a:ext uri="{FF2B5EF4-FFF2-40B4-BE49-F238E27FC236}">
                  <a16:creationId xmlns:a16="http://schemas.microsoft.com/office/drawing/2014/main" id="{B7D2263D-D987-4213-8A3D-859430C30E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2051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1" name="Line 131">
              <a:extLst>
                <a:ext uri="{FF2B5EF4-FFF2-40B4-BE49-F238E27FC236}">
                  <a16:creationId xmlns:a16="http://schemas.microsoft.com/office/drawing/2014/main" id="{D7F6A9CD-FFD4-4F88-8D12-9C49C26BD8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51" y="2048"/>
              <a:ext cx="6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2" name="Line 132">
              <a:extLst>
                <a:ext uri="{FF2B5EF4-FFF2-40B4-BE49-F238E27FC236}">
                  <a16:creationId xmlns:a16="http://schemas.microsoft.com/office/drawing/2014/main" id="{354C3EAE-40A8-4EC9-859B-A240C1D817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5" y="2048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3" name="Line 133">
              <a:extLst>
                <a:ext uri="{FF2B5EF4-FFF2-40B4-BE49-F238E27FC236}">
                  <a16:creationId xmlns:a16="http://schemas.microsoft.com/office/drawing/2014/main" id="{DE455850-492A-434D-A156-77D5B343DD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2045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4" name="Line 134">
              <a:extLst>
                <a:ext uri="{FF2B5EF4-FFF2-40B4-BE49-F238E27FC236}">
                  <a16:creationId xmlns:a16="http://schemas.microsoft.com/office/drawing/2014/main" id="{4C9D8E43-02B2-4F08-AFFD-F7ED7A5E7C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5" y="2042"/>
              <a:ext cx="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5" name="Line 135">
              <a:extLst>
                <a:ext uri="{FF2B5EF4-FFF2-40B4-BE49-F238E27FC236}">
                  <a16:creationId xmlns:a16="http://schemas.microsoft.com/office/drawing/2014/main" id="{FA00579D-D10E-4DED-82F6-45E4E106CA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9" y="2045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6" name="Line 136">
              <a:extLst>
                <a:ext uri="{FF2B5EF4-FFF2-40B4-BE49-F238E27FC236}">
                  <a16:creationId xmlns:a16="http://schemas.microsoft.com/office/drawing/2014/main" id="{FD85CE35-DBFD-4E30-A11D-0CB8CA1493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1" y="2059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" name="Line 137">
              <a:extLst>
                <a:ext uri="{FF2B5EF4-FFF2-40B4-BE49-F238E27FC236}">
                  <a16:creationId xmlns:a16="http://schemas.microsoft.com/office/drawing/2014/main" id="{C41E920A-F30E-4851-82ED-38BCABA893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2" y="2074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" name="Line 138">
              <a:extLst>
                <a:ext uri="{FF2B5EF4-FFF2-40B4-BE49-F238E27FC236}">
                  <a16:creationId xmlns:a16="http://schemas.microsoft.com/office/drawing/2014/main" id="{251BC7FE-B55E-43A6-93C4-00E5414A84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4" y="2088"/>
              <a:ext cx="3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" name="Line 139">
              <a:extLst>
                <a:ext uri="{FF2B5EF4-FFF2-40B4-BE49-F238E27FC236}">
                  <a16:creationId xmlns:a16="http://schemas.microsoft.com/office/drawing/2014/main" id="{C0A5D957-4CE6-4947-9D9F-C83FE20007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3" y="2105"/>
              <a:ext cx="3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0" name="Line 140">
              <a:extLst>
                <a:ext uri="{FF2B5EF4-FFF2-40B4-BE49-F238E27FC236}">
                  <a16:creationId xmlns:a16="http://schemas.microsoft.com/office/drawing/2014/main" id="{C7783CA2-9F7C-4FA3-BFE1-A330188F2C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5" y="2120"/>
              <a:ext cx="3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1" name="Line 141">
              <a:extLst>
                <a:ext uri="{FF2B5EF4-FFF2-40B4-BE49-F238E27FC236}">
                  <a16:creationId xmlns:a16="http://schemas.microsoft.com/office/drawing/2014/main" id="{43C6A937-5522-427B-A77D-31A681CD91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6" y="2134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2" name="Line 142">
              <a:extLst>
                <a:ext uri="{FF2B5EF4-FFF2-40B4-BE49-F238E27FC236}">
                  <a16:creationId xmlns:a16="http://schemas.microsoft.com/office/drawing/2014/main" id="{BDE4E6C9-FC86-42D0-AFCE-9B535598B6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148"/>
              <a:ext cx="3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3" name="Line 143">
              <a:extLst>
                <a:ext uri="{FF2B5EF4-FFF2-40B4-BE49-F238E27FC236}">
                  <a16:creationId xmlns:a16="http://schemas.microsoft.com/office/drawing/2014/main" id="{269D4D87-2852-4DFB-A2F4-AEDAE175A8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7" y="2163"/>
              <a:ext cx="6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4" name="Line 144">
              <a:extLst>
                <a:ext uri="{FF2B5EF4-FFF2-40B4-BE49-F238E27FC236}">
                  <a16:creationId xmlns:a16="http://schemas.microsoft.com/office/drawing/2014/main" id="{BA075E0D-EEE3-4FFA-BA43-01F347C565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8" y="2180"/>
              <a:ext cx="3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5" name="Line 145">
              <a:extLst>
                <a:ext uri="{FF2B5EF4-FFF2-40B4-BE49-F238E27FC236}">
                  <a16:creationId xmlns:a16="http://schemas.microsoft.com/office/drawing/2014/main" id="{F60863E7-DED2-42B6-B8BD-56742B6EDD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0" y="2197"/>
              <a:ext cx="3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6" name="Line 146">
              <a:extLst>
                <a:ext uri="{FF2B5EF4-FFF2-40B4-BE49-F238E27FC236}">
                  <a16:creationId xmlns:a16="http://schemas.microsoft.com/office/drawing/2014/main" id="{1867E1DD-686F-4C2A-9ECD-A83074F606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9" y="2215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7" name="Line 147">
              <a:extLst>
                <a:ext uri="{FF2B5EF4-FFF2-40B4-BE49-F238E27FC236}">
                  <a16:creationId xmlns:a16="http://schemas.microsoft.com/office/drawing/2014/main" id="{757D6035-0A03-48D6-A796-BAB5309235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1" y="2229"/>
              <a:ext cx="3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8" name="Line 148">
              <a:extLst>
                <a:ext uri="{FF2B5EF4-FFF2-40B4-BE49-F238E27FC236}">
                  <a16:creationId xmlns:a16="http://schemas.microsoft.com/office/drawing/2014/main" id="{70A0157B-C581-4CD3-B80C-EAA85AB9DA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9" y="2246"/>
              <a:ext cx="3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9" name="Line 149">
              <a:extLst>
                <a:ext uri="{FF2B5EF4-FFF2-40B4-BE49-F238E27FC236}">
                  <a16:creationId xmlns:a16="http://schemas.microsoft.com/office/drawing/2014/main" id="{99CE7AC5-9438-4D67-9469-A4DC4DFFF1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2" y="2249"/>
              <a:ext cx="0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0" name="Line 150">
              <a:extLst>
                <a:ext uri="{FF2B5EF4-FFF2-40B4-BE49-F238E27FC236}">
                  <a16:creationId xmlns:a16="http://schemas.microsoft.com/office/drawing/2014/main" id="{B702A3C9-8DF1-4832-BD7B-3C8B2C90A1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1" y="2264"/>
              <a:ext cx="3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1" name="Line 151">
              <a:extLst>
                <a:ext uri="{FF2B5EF4-FFF2-40B4-BE49-F238E27FC236}">
                  <a16:creationId xmlns:a16="http://schemas.microsoft.com/office/drawing/2014/main" id="{83A09613-B747-404D-A13D-15222B22B0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0" y="2278"/>
              <a:ext cx="6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2" name="Line 152">
              <a:extLst>
                <a:ext uri="{FF2B5EF4-FFF2-40B4-BE49-F238E27FC236}">
                  <a16:creationId xmlns:a16="http://schemas.microsoft.com/office/drawing/2014/main" id="{A7174629-6356-4419-9B0F-FF7B0C0650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2" y="2295"/>
              <a:ext cx="2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3" name="Line 153">
              <a:extLst>
                <a:ext uri="{FF2B5EF4-FFF2-40B4-BE49-F238E27FC236}">
                  <a16:creationId xmlns:a16="http://schemas.microsoft.com/office/drawing/2014/main" id="{AB1F50A2-7FBE-4FBC-94A5-6E40819135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0" y="2313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4" name="Line 154">
              <a:extLst>
                <a:ext uri="{FF2B5EF4-FFF2-40B4-BE49-F238E27FC236}">
                  <a16:creationId xmlns:a16="http://schemas.microsoft.com/office/drawing/2014/main" id="{7AC40A8B-FAF7-4577-8F69-004A9531F6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7" y="1809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5" name="Line 155">
              <a:extLst>
                <a:ext uri="{FF2B5EF4-FFF2-40B4-BE49-F238E27FC236}">
                  <a16:creationId xmlns:a16="http://schemas.microsoft.com/office/drawing/2014/main" id="{1EBBD1A2-F171-41C6-8C21-C52B861DE4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1" y="1814"/>
              <a:ext cx="6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6" name="Line 156">
              <a:extLst>
                <a:ext uri="{FF2B5EF4-FFF2-40B4-BE49-F238E27FC236}">
                  <a16:creationId xmlns:a16="http://schemas.microsoft.com/office/drawing/2014/main" id="{EA750F66-1690-4591-A228-1E3677EF8C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6" y="1823"/>
              <a:ext cx="0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7" name="Line 157">
              <a:extLst>
                <a:ext uri="{FF2B5EF4-FFF2-40B4-BE49-F238E27FC236}">
                  <a16:creationId xmlns:a16="http://schemas.microsoft.com/office/drawing/2014/main" id="{092FB691-4EB4-4EAB-9045-0DB305E62A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6" y="1823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8" name="Line 158">
              <a:extLst>
                <a:ext uri="{FF2B5EF4-FFF2-40B4-BE49-F238E27FC236}">
                  <a16:creationId xmlns:a16="http://schemas.microsoft.com/office/drawing/2014/main" id="{D4E62F2A-6469-4EA7-B3A5-CC9FF0F44E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8" y="1832"/>
              <a:ext cx="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9" name="Line 159">
              <a:extLst>
                <a:ext uri="{FF2B5EF4-FFF2-40B4-BE49-F238E27FC236}">
                  <a16:creationId xmlns:a16="http://schemas.microsoft.com/office/drawing/2014/main" id="{EAE9E927-1F6C-4378-A51E-FF472E5235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2" y="1837"/>
              <a:ext cx="3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0" name="Line 160">
              <a:extLst>
                <a:ext uri="{FF2B5EF4-FFF2-40B4-BE49-F238E27FC236}">
                  <a16:creationId xmlns:a16="http://schemas.microsoft.com/office/drawing/2014/main" id="{A1E21412-A005-4265-AA92-6595700858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5" y="1840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1" name="Line 161">
              <a:extLst>
                <a:ext uri="{FF2B5EF4-FFF2-40B4-BE49-F238E27FC236}">
                  <a16:creationId xmlns:a16="http://schemas.microsoft.com/office/drawing/2014/main" id="{A837CC09-5104-408B-869C-D97592E0B5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7" y="1846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2" name="Line 162">
              <a:extLst>
                <a:ext uri="{FF2B5EF4-FFF2-40B4-BE49-F238E27FC236}">
                  <a16:creationId xmlns:a16="http://schemas.microsoft.com/office/drawing/2014/main" id="{53C7EA99-932A-4449-9ED3-7A848D4D87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1" y="1852"/>
              <a:ext cx="3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3" name="Line 163">
              <a:extLst>
                <a:ext uri="{FF2B5EF4-FFF2-40B4-BE49-F238E27FC236}">
                  <a16:creationId xmlns:a16="http://schemas.microsoft.com/office/drawing/2014/main" id="{6F2874B9-11E7-43DA-9CC7-5CD02D3DF6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4" y="1855"/>
              <a:ext cx="0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4" name="Line 164">
              <a:extLst>
                <a:ext uri="{FF2B5EF4-FFF2-40B4-BE49-F238E27FC236}">
                  <a16:creationId xmlns:a16="http://schemas.microsoft.com/office/drawing/2014/main" id="{32F6A611-A55F-4FF2-9972-9628A7E4C6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6" y="1858"/>
              <a:ext cx="3" cy="2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5" name="Line 165">
              <a:extLst>
                <a:ext uri="{FF2B5EF4-FFF2-40B4-BE49-F238E27FC236}">
                  <a16:creationId xmlns:a16="http://schemas.microsoft.com/office/drawing/2014/main" id="{7A9DF354-A8FC-4B87-9C45-B2C03D1840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8" y="1863"/>
              <a:ext cx="2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6" name="Line 166">
              <a:extLst>
                <a:ext uri="{FF2B5EF4-FFF2-40B4-BE49-F238E27FC236}">
                  <a16:creationId xmlns:a16="http://schemas.microsoft.com/office/drawing/2014/main" id="{4A4E8CE4-6368-4CCE-99F0-9754387F91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0" y="1866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7" name="Line 167">
              <a:extLst>
                <a:ext uri="{FF2B5EF4-FFF2-40B4-BE49-F238E27FC236}">
                  <a16:creationId xmlns:a16="http://schemas.microsoft.com/office/drawing/2014/main" id="{8FB5AD1C-15BC-4670-A769-44D5D94BD0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2" y="1869"/>
              <a:ext cx="6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8" name="Line 168">
              <a:extLst>
                <a:ext uri="{FF2B5EF4-FFF2-40B4-BE49-F238E27FC236}">
                  <a16:creationId xmlns:a16="http://schemas.microsoft.com/office/drawing/2014/main" id="{BCFDE218-FE67-438E-B9FD-89A83AEAAA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7" y="1875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9" name="Line 169">
              <a:extLst>
                <a:ext uri="{FF2B5EF4-FFF2-40B4-BE49-F238E27FC236}">
                  <a16:creationId xmlns:a16="http://schemas.microsoft.com/office/drawing/2014/main" id="{7DFF5520-18E0-496E-961B-2D93A555E9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0" y="1875"/>
              <a:ext cx="2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0" name="Line 170">
              <a:extLst>
                <a:ext uri="{FF2B5EF4-FFF2-40B4-BE49-F238E27FC236}">
                  <a16:creationId xmlns:a16="http://schemas.microsoft.com/office/drawing/2014/main" id="{54EE2780-96E5-491D-A2CD-8AC038E758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1" y="1881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1" name="Line 171">
              <a:extLst>
                <a:ext uri="{FF2B5EF4-FFF2-40B4-BE49-F238E27FC236}">
                  <a16:creationId xmlns:a16="http://schemas.microsoft.com/office/drawing/2014/main" id="{60FA8ABD-8FC4-411C-AEA1-80322BA233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6" y="1886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2" name="Line 172">
              <a:extLst>
                <a:ext uri="{FF2B5EF4-FFF2-40B4-BE49-F238E27FC236}">
                  <a16:creationId xmlns:a16="http://schemas.microsoft.com/office/drawing/2014/main" id="{9A2FFE56-9F5F-42EE-8A53-8726E83C4A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9" y="1886"/>
              <a:ext cx="0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3" name="Line 173">
              <a:extLst>
                <a:ext uri="{FF2B5EF4-FFF2-40B4-BE49-F238E27FC236}">
                  <a16:creationId xmlns:a16="http://schemas.microsoft.com/office/drawing/2014/main" id="{0657003D-2413-45F9-82C2-AA46408665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0" y="1892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4" name="Line 174">
              <a:extLst>
                <a:ext uri="{FF2B5EF4-FFF2-40B4-BE49-F238E27FC236}">
                  <a16:creationId xmlns:a16="http://schemas.microsoft.com/office/drawing/2014/main" id="{C94E2C5C-9A63-404E-8CE8-864D6C60C6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1898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5" name="Line 175">
              <a:extLst>
                <a:ext uri="{FF2B5EF4-FFF2-40B4-BE49-F238E27FC236}">
                  <a16:creationId xmlns:a16="http://schemas.microsoft.com/office/drawing/2014/main" id="{C2244544-ECF5-4786-8817-FE3A0C5DCF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8" y="1898"/>
              <a:ext cx="0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6" name="Line 176">
              <a:extLst>
                <a:ext uri="{FF2B5EF4-FFF2-40B4-BE49-F238E27FC236}">
                  <a16:creationId xmlns:a16="http://schemas.microsoft.com/office/drawing/2014/main" id="{195D9DF6-5B29-4DF0-BC67-58C33FCE67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7" y="1901"/>
              <a:ext cx="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7" name="Line 177">
              <a:extLst>
                <a:ext uri="{FF2B5EF4-FFF2-40B4-BE49-F238E27FC236}">
                  <a16:creationId xmlns:a16="http://schemas.microsoft.com/office/drawing/2014/main" id="{F83A8C2B-CED3-4F57-9284-822D45BAE6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1" y="1907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8" name="Line 178">
              <a:extLst>
                <a:ext uri="{FF2B5EF4-FFF2-40B4-BE49-F238E27FC236}">
                  <a16:creationId xmlns:a16="http://schemas.microsoft.com/office/drawing/2014/main" id="{CE5BA783-E591-4163-B1E9-CC4588647C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4" y="1907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9" name="Line 179">
              <a:extLst>
                <a:ext uri="{FF2B5EF4-FFF2-40B4-BE49-F238E27FC236}">
                  <a16:creationId xmlns:a16="http://schemas.microsoft.com/office/drawing/2014/main" id="{1A1B4C9C-2E4A-4E7C-93A6-45F77B2654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6" y="1909"/>
              <a:ext cx="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0" name="Line 180">
              <a:extLst>
                <a:ext uri="{FF2B5EF4-FFF2-40B4-BE49-F238E27FC236}">
                  <a16:creationId xmlns:a16="http://schemas.microsoft.com/office/drawing/2014/main" id="{45D693DB-5448-45EF-B4F8-FA046EF46D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0" y="1912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1" name="Line 181">
              <a:extLst>
                <a:ext uri="{FF2B5EF4-FFF2-40B4-BE49-F238E27FC236}">
                  <a16:creationId xmlns:a16="http://schemas.microsoft.com/office/drawing/2014/main" id="{A5B51A3A-F682-4782-BDDB-8A84867249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3" y="1912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2" name="Line 182">
              <a:extLst>
                <a:ext uri="{FF2B5EF4-FFF2-40B4-BE49-F238E27FC236}">
                  <a16:creationId xmlns:a16="http://schemas.microsoft.com/office/drawing/2014/main" id="{582DABF7-44FE-4050-BA0F-59F5B0D345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5" y="1915"/>
              <a:ext cx="6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3" name="Line 183">
              <a:extLst>
                <a:ext uri="{FF2B5EF4-FFF2-40B4-BE49-F238E27FC236}">
                  <a16:creationId xmlns:a16="http://schemas.microsoft.com/office/drawing/2014/main" id="{4A4F267D-67CA-4853-A7BC-1C56D48CC5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9" y="1921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4" name="Line 184">
              <a:extLst>
                <a:ext uri="{FF2B5EF4-FFF2-40B4-BE49-F238E27FC236}">
                  <a16:creationId xmlns:a16="http://schemas.microsoft.com/office/drawing/2014/main" id="{4E027C03-DD52-4B06-989D-564893471D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2" y="1921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5" name="Line 185">
              <a:extLst>
                <a:ext uri="{FF2B5EF4-FFF2-40B4-BE49-F238E27FC236}">
                  <a16:creationId xmlns:a16="http://schemas.microsoft.com/office/drawing/2014/main" id="{914C0A98-73B2-4637-89A9-1F4FAD4A3D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4" y="1924"/>
              <a:ext cx="3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6" name="Line 186">
              <a:extLst>
                <a:ext uri="{FF2B5EF4-FFF2-40B4-BE49-F238E27FC236}">
                  <a16:creationId xmlns:a16="http://schemas.microsoft.com/office/drawing/2014/main" id="{C0054B19-16E0-4656-AA53-5046E1CA16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8" y="1930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7" name="Line 187">
              <a:extLst>
                <a:ext uri="{FF2B5EF4-FFF2-40B4-BE49-F238E27FC236}">
                  <a16:creationId xmlns:a16="http://schemas.microsoft.com/office/drawing/2014/main" id="{2CA3821D-81B9-4BEC-9FCD-742E2F05B1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1" y="1930"/>
              <a:ext cx="0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8" name="Line 188">
              <a:extLst>
                <a:ext uri="{FF2B5EF4-FFF2-40B4-BE49-F238E27FC236}">
                  <a16:creationId xmlns:a16="http://schemas.microsoft.com/office/drawing/2014/main" id="{50C85A17-45E9-4268-BCA4-B8E7A4FE54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3" y="1932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9" name="Line 189">
              <a:extLst>
                <a:ext uri="{FF2B5EF4-FFF2-40B4-BE49-F238E27FC236}">
                  <a16:creationId xmlns:a16="http://schemas.microsoft.com/office/drawing/2014/main" id="{4848E726-8B5A-4186-9817-8ECF59A665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8" y="1935"/>
              <a:ext cx="0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0" name="Line 190">
              <a:extLst>
                <a:ext uri="{FF2B5EF4-FFF2-40B4-BE49-F238E27FC236}">
                  <a16:creationId xmlns:a16="http://schemas.microsoft.com/office/drawing/2014/main" id="{0DE27082-7119-49E0-B281-E9433DC4A0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8" y="1938"/>
              <a:ext cx="2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1" name="Line 191">
              <a:extLst>
                <a:ext uri="{FF2B5EF4-FFF2-40B4-BE49-F238E27FC236}">
                  <a16:creationId xmlns:a16="http://schemas.microsoft.com/office/drawing/2014/main" id="{0080F273-AEB5-4355-9D81-A0741CE016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2" y="1941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2" name="Line 192">
              <a:extLst>
                <a:ext uri="{FF2B5EF4-FFF2-40B4-BE49-F238E27FC236}">
                  <a16:creationId xmlns:a16="http://schemas.microsoft.com/office/drawing/2014/main" id="{4AB98424-F068-4FC3-BC55-1D1CEEB20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4" y="1947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3" name="Line 193">
              <a:extLst>
                <a:ext uri="{FF2B5EF4-FFF2-40B4-BE49-F238E27FC236}">
                  <a16:creationId xmlns:a16="http://schemas.microsoft.com/office/drawing/2014/main" id="{6AFC4FC9-C6FD-45AE-8CB5-C07C4822B8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7" y="1947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4" name="Line 194">
              <a:extLst>
                <a:ext uri="{FF2B5EF4-FFF2-40B4-BE49-F238E27FC236}">
                  <a16:creationId xmlns:a16="http://schemas.microsoft.com/office/drawing/2014/main" id="{DD7E543A-9482-43BE-A470-70D1B51EAA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8" y="1953"/>
              <a:ext cx="6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5" name="Line 195">
              <a:extLst>
                <a:ext uri="{FF2B5EF4-FFF2-40B4-BE49-F238E27FC236}">
                  <a16:creationId xmlns:a16="http://schemas.microsoft.com/office/drawing/2014/main" id="{CAD693F0-B11B-4EAA-A8EF-DA25412A3D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3" y="1958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6" name="Line 196">
              <a:extLst>
                <a:ext uri="{FF2B5EF4-FFF2-40B4-BE49-F238E27FC236}">
                  <a16:creationId xmlns:a16="http://schemas.microsoft.com/office/drawing/2014/main" id="{BD35B578-E6DE-4D7E-B06F-366D5CB691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6" y="1958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7" name="Line 197">
              <a:extLst>
                <a:ext uri="{FF2B5EF4-FFF2-40B4-BE49-F238E27FC236}">
                  <a16:creationId xmlns:a16="http://schemas.microsoft.com/office/drawing/2014/main" id="{CD63B1B9-3378-46D2-A081-6436B6C89F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8" y="1961"/>
              <a:ext cx="5" cy="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8" name="Line 198">
              <a:extLst>
                <a:ext uri="{FF2B5EF4-FFF2-40B4-BE49-F238E27FC236}">
                  <a16:creationId xmlns:a16="http://schemas.microsoft.com/office/drawing/2014/main" id="{9C6A46B5-661A-4369-9401-17F997BAF0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2" y="1967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9" name="Line 199">
              <a:extLst>
                <a:ext uri="{FF2B5EF4-FFF2-40B4-BE49-F238E27FC236}">
                  <a16:creationId xmlns:a16="http://schemas.microsoft.com/office/drawing/2014/main" id="{EE8C4F13-7055-4579-A532-D898CCD9A6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5" y="1967"/>
              <a:ext cx="0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0" name="Line 200">
              <a:extLst>
                <a:ext uri="{FF2B5EF4-FFF2-40B4-BE49-F238E27FC236}">
                  <a16:creationId xmlns:a16="http://schemas.microsoft.com/office/drawing/2014/main" id="{900B1737-156C-4206-8246-0D16E85479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7" y="1973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1" name="Line 201">
              <a:extLst>
                <a:ext uri="{FF2B5EF4-FFF2-40B4-BE49-F238E27FC236}">
                  <a16:creationId xmlns:a16="http://schemas.microsoft.com/office/drawing/2014/main" id="{69CF1AE8-B8E4-4852-A83A-D2BAEE8B0F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1" y="1979"/>
              <a:ext cx="0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2" name="Line 202">
              <a:extLst>
                <a:ext uri="{FF2B5EF4-FFF2-40B4-BE49-F238E27FC236}">
                  <a16:creationId xmlns:a16="http://schemas.microsoft.com/office/drawing/2014/main" id="{5EA65CA9-1E21-4C61-94B8-AD03EF312E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1" y="1979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3" name="Line 203">
              <a:extLst>
                <a:ext uri="{FF2B5EF4-FFF2-40B4-BE49-F238E27FC236}">
                  <a16:creationId xmlns:a16="http://schemas.microsoft.com/office/drawing/2014/main" id="{C8B63F73-AF63-4D71-8E94-CF18BEBCE9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6" y="1981"/>
              <a:ext cx="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4" name="Line 204">
              <a:extLst>
                <a:ext uri="{FF2B5EF4-FFF2-40B4-BE49-F238E27FC236}">
                  <a16:creationId xmlns:a16="http://schemas.microsoft.com/office/drawing/2014/main" id="{F4954BB7-265E-4FDE-ADB7-E723345239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0" y="1987"/>
              <a:ext cx="0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AutoShape 3">
            <a:extLst>
              <a:ext uri="{FF2B5EF4-FFF2-40B4-BE49-F238E27FC236}">
                <a16:creationId xmlns:a16="http://schemas.microsoft.com/office/drawing/2014/main" id="{88C3F65E-A5A5-44B5-A4A7-D36F8AE873A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421">
            <a:extLst>
              <a:ext uri="{FF2B5EF4-FFF2-40B4-BE49-F238E27FC236}">
                <a16:creationId xmlns:a16="http://schemas.microsoft.com/office/drawing/2014/main" id="{65820161-A07E-497A-BD9F-3C7D5ACED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5201" y="306387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412">
            <a:extLst>
              <a:ext uri="{FF2B5EF4-FFF2-40B4-BE49-F238E27FC236}">
                <a16:creationId xmlns:a16="http://schemas.microsoft.com/office/drawing/2014/main" id="{3F5BE252-C692-4DF2-AB1F-6E5FB0588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4713" y="306387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Rectangle 134">
            <a:extLst>
              <a:ext uri="{FF2B5EF4-FFF2-40B4-BE49-F238E27FC236}">
                <a16:creationId xmlns:a16="http://schemas.microsoft.com/office/drawing/2014/main" id="{F56F3191-28FF-4144-B408-E771F7829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Forecasting Future Earnings using the Cross-sectional Age Distribution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2015 ACS Earnings by Age with 0.5% Growth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2" name="Rectangle 823">
            <a:extLst>
              <a:ext uri="{FF2B5EF4-FFF2-40B4-BE49-F238E27FC236}">
                <a16:creationId xmlns:a16="http://schemas.microsoft.com/office/drawing/2014/main" id="{BF994FF9-6DAE-4DEA-B1F4-09EE91074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4713" y="306387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54" name="Rectangle 1234">
            <a:extLst>
              <a:ext uri="{FF2B5EF4-FFF2-40B4-BE49-F238E27FC236}">
                <a16:creationId xmlns:a16="http://schemas.microsoft.com/office/drawing/2014/main" id="{05DBF257-3A2F-4C48-817F-D23314AFE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4713" y="306387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10" name="Line 361">
            <a:extLst>
              <a:ext uri="{FF2B5EF4-FFF2-40B4-BE49-F238E27FC236}">
                <a16:creationId xmlns:a16="http://schemas.microsoft.com/office/drawing/2014/main" id="{02F61DD8-48F5-4759-942B-78C1D80541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086976" y="1092200"/>
            <a:ext cx="0" cy="448945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1" name="Line 362">
            <a:extLst>
              <a:ext uri="{FF2B5EF4-FFF2-40B4-BE49-F238E27FC236}">
                <a16:creationId xmlns:a16="http://schemas.microsoft.com/office/drawing/2014/main" id="{E49778E1-B2B4-4B1F-97B0-075A4CFE92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5430838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2" name="Rectangle 363">
            <a:extLst>
              <a:ext uri="{FF2B5EF4-FFF2-40B4-BE49-F238E27FC236}">
                <a16:creationId xmlns:a16="http://schemas.microsoft.com/office/drawing/2014/main" id="{A644F954-41B2-4BA8-8782-0CF627B5B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5294313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13" name="Line 364">
            <a:extLst>
              <a:ext uri="{FF2B5EF4-FFF2-40B4-BE49-F238E27FC236}">
                <a16:creationId xmlns:a16="http://schemas.microsoft.com/office/drawing/2014/main" id="{F065AD91-9101-47A7-968B-A042678152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4732338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4" name="Rectangle 365">
            <a:extLst>
              <a:ext uri="{FF2B5EF4-FFF2-40B4-BE49-F238E27FC236}">
                <a16:creationId xmlns:a16="http://schemas.microsoft.com/office/drawing/2014/main" id="{C593D8A5-7BF1-4B6D-B538-9064F67A9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4598988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15" name="Line 366">
            <a:extLst>
              <a:ext uri="{FF2B5EF4-FFF2-40B4-BE49-F238E27FC236}">
                <a16:creationId xmlns:a16="http://schemas.microsoft.com/office/drawing/2014/main" id="{42F7CD69-91FD-4331-9C98-0D5FE6982B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4032250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6" name="Rectangle 367">
            <a:extLst>
              <a:ext uri="{FF2B5EF4-FFF2-40B4-BE49-F238E27FC236}">
                <a16:creationId xmlns:a16="http://schemas.microsoft.com/office/drawing/2014/main" id="{79E68F2F-F72A-4219-A651-E0F5D9975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3900488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17" name="Line 368">
            <a:extLst>
              <a:ext uri="{FF2B5EF4-FFF2-40B4-BE49-F238E27FC236}">
                <a16:creationId xmlns:a16="http://schemas.microsoft.com/office/drawing/2014/main" id="{F82C4CB3-5E55-4F36-BC2E-6C29F4ED64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333692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8" name="Rectangle 369">
            <a:extLst>
              <a:ext uri="{FF2B5EF4-FFF2-40B4-BE49-F238E27FC236}">
                <a16:creationId xmlns:a16="http://schemas.microsoft.com/office/drawing/2014/main" id="{249F1F8D-9333-4C1D-A998-A42700E97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3200400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19" name="Line 370">
            <a:extLst>
              <a:ext uri="{FF2B5EF4-FFF2-40B4-BE49-F238E27FC236}">
                <a16:creationId xmlns:a16="http://schemas.microsoft.com/office/drawing/2014/main" id="{183002D8-227E-4952-91A5-15F4BE7C48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263842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0" name="Rectangle 371">
            <a:extLst>
              <a:ext uri="{FF2B5EF4-FFF2-40B4-BE49-F238E27FC236}">
                <a16:creationId xmlns:a16="http://schemas.microsoft.com/office/drawing/2014/main" id="{3B15A366-AE7A-40C5-8A45-B4689EE16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2505075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1" name="Line 372">
            <a:extLst>
              <a:ext uri="{FF2B5EF4-FFF2-40B4-BE49-F238E27FC236}">
                <a16:creationId xmlns:a16="http://schemas.microsoft.com/office/drawing/2014/main" id="{D1CE5C2B-C4AE-4BA0-A79F-21D49498DA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1938338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2" name="Rectangle 373">
            <a:extLst>
              <a:ext uri="{FF2B5EF4-FFF2-40B4-BE49-F238E27FC236}">
                <a16:creationId xmlns:a16="http://schemas.microsoft.com/office/drawing/2014/main" id="{E2684AD2-1620-4734-ABFE-4D53C0C3B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1806575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50k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3" name="Line 374">
            <a:extLst>
              <a:ext uri="{FF2B5EF4-FFF2-40B4-BE49-F238E27FC236}">
                <a16:creationId xmlns:a16="http://schemas.microsoft.com/office/drawing/2014/main" id="{EB5DC9B7-C719-479D-AD01-58E08B3390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1243013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4" name="Rectangle 375">
            <a:extLst>
              <a:ext uri="{FF2B5EF4-FFF2-40B4-BE49-F238E27FC236}">
                <a16:creationId xmlns:a16="http://schemas.microsoft.com/office/drawing/2014/main" id="{BAA68078-9EA1-4E74-A738-8E01639E7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1106488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5" name="Rectangle 376">
            <a:extLst>
              <a:ext uri="{FF2B5EF4-FFF2-40B4-BE49-F238E27FC236}">
                <a16:creationId xmlns:a16="http://schemas.microsoft.com/office/drawing/2014/main" id="{06FF8A2C-6830-4A4A-AFC5-A3F07A32F36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0883900" y="3089275"/>
            <a:ext cx="7953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Wage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6" name="Line 377">
            <a:extLst>
              <a:ext uri="{FF2B5EF4-FFF2-40B4-BE49-F238E27FC236}">
                <a16:creationId xmlns:a16="http://schemas.microsoft.com/office/drawing/2014/main" id="{23CB1DD9-3DD2-4A9E-8585-E876B6B1CF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87576" y="1092200"/>
            <a:ext cx="0" cy="448945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7" name="Line 378">
            <a:extLst>
              <a:ext uri="{FF2B5EF4-FFF2-40B4-BE49-F238E27FC236}">
                <a16:creationId xmlns:a16="http://schemas.microsoft.com/office/drawing/2014/main" id="{F115A507-8A3F-4477-B737-8C5B15AFE2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3144838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8" name="Rectangle 379">
            <a:extLst>
              <a:ext uri="{FF2B5EF4-FFF2-40B4-BE49-F238E27FC236}">
                <a16:creationId xmlns:a16="http://schemas.microsoft.com/office/drawing/2014/main" id="{84E215F1-DBF8-4467-AF92-F49A1D579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13" y="3008313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9" name="Line 380">
            <a:extLst>
              <a:ext uri="{FF2B5EF4-FFF2-40B4-BE49-F238E27FC236}">
                <a16:creationId xmlns:a16="http://schemas.microsoft.com/office/drawing/2014/main" id="{7BF0BF31-78E8-49A1-9937-F140A9C3C7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5048250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0" name="Rectangle 381">
            <a:extLst>
              <a:ext uri="{FF2B5EF4-FFF2-40B4-BE49-F238E27FC236}">
                <a16:creationId xmlns:a16="http://schemas.microsoft.com/office/drawing/2014/main" id="{537645CA-0C18-43FE-A72D-54F3E0E53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988" y="4914900"/>
            <a:ext cx="4985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-40k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1" name="Line 382">
            <a:extLst>
              <a:ext uri="{FF2B5EF4-FFF2-40B4-BE49-F238E27FC236}">
                <a16:creationId xmlns:a16="http://schemas.microsoft.com/office/drawing/2014/main" id="{BE8821D5-55B0-4AAD-B913-3D806C1900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4095750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2" name="Rectangle 383">
            <a:extLst>
              <a:ext uri="{FF2B5EF4-FFF2-40B4-BE49-F238E27FC236}">
                <a16:creationId xmlns:a16="http://schemas.microsoft.com/office/drawing/2014/main" id="{6176360F-9CE3-4BC4-838E-81FC35576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988" y="3959225"/>
            <a:ext cx="4985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-20k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3" name="Line 384">
            <a:extLst>
              <a:ext uri="{FF2B5EF4-FFF2-40B4-BE49-F238E27FC236}">
                <a16:creationId xmlns:a16="http://schemas.microsoft.com/office/drawing/2014/main" id="{A9521E52-A5FB-4D2B-B546-C75A8A046E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2193925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4" name="Rectangle 385">
            <a:extLst>
              <a:ext uri="{FF2B5EF4-FFF2-40B4-BE49-F238E27FC236}">
                <a16:creationId xmlns:a16="http://schemas.microsoft.com/office/drawing/2014/main" id="{C52A82B3-FA8E-46DD-A44B-8F8A38F31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538" y="2057400"/>
            <a:ext cx="413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20k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5" name="Line 386">
            <a:extLst>
              <a:ext uri="{FF2B5EF4-FFF2-40B4-BE49-F238E27FC236}">
                <a16:creationId xmlns:a16="http://schemas.microsoft.com/office/drawing/2014/main" id="{EF23DA4F-1411-4BF7-8BF9-87FE5BC975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1243013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6" name="Rectangle 387">
            <a:extLst>
              <a:ext uri="{FF2B5EF4-FFF2-40B4-BE49-F238E27FC236}">
                <a16:creationId xmlns:a16="http://schemas.microsoft.com/office/drawing/2014/main" id="{2F99D6CC-591B-46C2-9BC0-2CB4B1488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538" y="1106488"/>
            <a:ext cx="413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40k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7" name="Rectangle 388">
            <a:extLst>
              <a:ext uri="{FF2B5EF4-FFF2-40B4-BE49-F238E27FC236}">
                <a16:creationId xmlns:a16="http://schemas.microsoft.com/office/drawing/2014/main" id="{185E00FF-FA7F-4808-81D8-8DE000CFC7B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313679" y="3104455"/>
            <a:ext cx="24926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Cumulative Govt Cost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8" name="Line 389">
            <a:extLst>
              <a:ext uri="{FF2B5EF4-FFF2-40B4-BE49-F238E27FC236}">
                <a16:creationId xmlns:a16="http://schemas.microsoft.com/office/drawing/2014/main" id="{7E40DCE5-B79A-4527-A225-5F4BEDF695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7576" y="5581650"/>
            <a:ext cx="789940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9" name="Line 390">
            <a:extLst>
              <a:ext uri="{FF2B5EF4-FFF2-40B4-BE49-F238E27FC236}">
                <a16:creationId xmlns:a16="http://schemas.microsoft.com/office/drawing/2014/main" id="{274F214C-95DA-4EC3-AEB3-3F3CFCCE334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8388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0" name="Rectangle 391">
            <a:extLst>
              <a:ext uri="{FF2B5EF4-FFF2-40B4-BE49-F238E27FC236}">
                <a16:creationId xmlns:a16="http://schemas.microsoft.com/office/drawing/2014/main" id="{82AA96BC-D606-4247-B61A-099CA7F96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572452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1" name="Line 392">
            <a:extLst>
              <a:ext uri="{FF2B5EF4-FFF2-40B4-BE49-F238E27FC236}">
                <a16:creationId xmlns:a16="http://schemas.microsoft.com/office/drawing/2014/main" id="{FBA2B112-0679-4E27-9B37-71523367CC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5826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2" name="Rectangle 393">
            <a:extLst>
              <a:ext uri="{FF2B5EF4-FFF2-40B4-BE49-F238E27FC236}">
                <a16:creationId xmlns:a16="http://schemas.microsoft.com/office/drawing/2014/main" id="{E921969F-40FA-42D7-940C-3CFB1F5DD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4538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3" name="Line 394">
            <a:extLst>
              <a:ext uri="{FF2B5EF4-FFF2-40B4-BE49-F238E27FC236}">
                <a16:creationId xmlns:a16="http://schemas.microsoft.com/office/drawing/2014/main" id="{48E1DF24-5DDE-49AA-8653-6F4A1D1C2C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0088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4" name="Rectangle 395">
            <a:extLst>
              <a:ext uri="{FF2B5EF4-FFF2-40B4-BE49-F238E27FC236}">
                <a16:creationId xmlns:a16="http://schemas.microsoft.com/office/drawing/2014/main" id="{8452D2F4-2184-471D-83F6-112C87509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3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5" name="Line 396">
            <a:extLst>
              <a:ext uri="{FF2B5EF4-FFF2-40B4-BE49-F238E27FC236}">
                <a16:creationId xmlns:a16="http://schemas.microsoft.com/office/drawing/2014/main" id="{9CD4E29E-2200-4D62-892B-8E08A9BA2AF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2763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6" name="Rectangle 397">
            <a:extLst>
              <a:ext uri="{FF2B5EF4-FFF2-40B4-BE49-F238E27FC236}">
                <a16:creationId xmlns:a16="http://schemas.microsoft.com/office/drawing/2014/main" id="{8F243123-380D-462D-B178-E8DF5369E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1476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7" name="Line 398">
            <a:extLst>
              <a:ext uri="{FF2B5EF4-FFF2-40B4-BE49-F238E27FC236}">
                <a16:creationId xmlns:a16="http://schemas.microsoft.com/office/drawing/2014/main" id="{DB5479F2-550E-4CEF-9CED-0E32FAA5F7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1788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8" name="Rectangle 399">
            <a:extLst>
              <a:ext uri="{FF2B5EF4-FFF2-40B4-BE49-F238E27FC236}">
                <a16:creationId xmlns:a16="http://schemas.microsoft.com/office/drawing/2014/main" id="{1D3E1BE5-BBBA-4B72-9129-72D01ADE7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8913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9" name="Line 400">
            <a:extLst>
              <a:ext uri="{FF2B5EF4-FFF2-40B4-BE49-F238E27FC236}">
                <a16:creationId xmlns:a16="http://schemas.microsoft.com/office/drawing/2014/main" id="{254F68B4-298E-4579-A507-83F616531D6D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4463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0" name="Rectangle 401">
            <a:extLst>
              <a:ext uri="{FF2B5EF4-FFF2-40B4-BE49-F238E27FC236}">
                <a16:creationId xmlns:a16="http://schemas.microsoft.com/office/drawing/2014/main" id="{DE258DE5-3292-4726-8974-6975E7A9D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3176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50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51" name="Line 402">
            <a:extLst>
              <a:ext uri="{FF2B5EF4-FFF2-40B4-BE49-F238E27FC236}">
                <a16:creationId xmlns:a16="http://schemas.microsoft.com/office/drawing/2014/main" id="{1BE7AA42-1E83-4C26-8008-8A75877CE507}"/>
              </a:ext>
            </a:extLst>
          </p:cNvPr>
          <p:cNvSpPr>
            <a:spLocks noChangeShapeType="1"/>
          </p:cNvSpPr>
          <p:nvPr/>
        </p:nvSpPr>
        <p:spPr bwMode="auto">
          <a:xfrm>
            <a:off x="8853488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2" name="Rectangle 403">
            <a:extLst>
              <a:ext uri="{FF2B5EF4-FFF2-40B4-BE49-F238E27FC236}">
                <a16:creationId xmlns:a16="http://schemas.microsoft.com/office/drawing/2014/main" id="{0E683803-7FE1-426D-B246-2661579BC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0613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53" name="Line 404">
            <a:extLst>
              <a:ext uri="{FF2B5EF4-FFF2-40B4-BE49-F238E27FC236}">
                <a16:creationId xmlns:a16="http://schemas.microsoft.com/office/drawing/2014/main" id="{7E7A9BDB-2B82-4990-AADE-B0FC16674F88}"/>
              </a:ext>
            </a:extLst>
          </p:cNvPr>
          <p:cNvSpPr>
            <a:spLocks noChangeShapeType="1"/>
          </p:cNvSpPr>
          <p:nvPr/>
        </p:nvSpPr>
        <p:spPr bwMode="auto">
          <a:xfrm>
            <a:off x="9936163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4" name="Rectangle 405">
            <a:extLst>
              <a:ext uri="{FF2B5EF4-FFF2-40B4-BE49-F238E27FC236}">
                <a16:creationId xmlns:a16="http://schemas.microsoft.com/office/drawing/2014/main" id="{8B4FA152-9B5A-44F7-B504-38A4C6586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4876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70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407">
            <a:extLst>
              <a:ext uri="{FF2B5EF4-FFF2-40B4-BE49-F238E27FC236}">
                <a16:creationId xmlns:a16="http://schemas.microsoft.com/office/drawing/2014/main" id="{51A2283A-1DE1-4A1A-ABC8-4D55B4B0D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3438" y="6038850"/>
            <a:ext cx="5667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03" name="Rectangle 421">
            <a:extLst>
              <a:ext uri="{FF2B5EF4-FFF2-40B4-BE49-F238E27FC236}">
                <a16:creationId xmlns:a16="http://schemas.microsoft.com/office/drawing/2014/main" id="{D8CDF7CC-A291-454A-8EB1-0AFD4357E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5201" y="306387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1" name="Line 369">
            <a:extLst>
              <a:ext uri="{FF2B5EF4-FFF2-40B4-BE49-F238E27FC236}">
                <a16:creationId xmlns:a16="http://schemas.microsoft.com/office/drawing/2014/main" id="{4F77CEDD-7F8B-4C25-831F-B5D5039423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3144837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2" name="Line 371">
            <a:extLst>
              <a:ext uri="{FF2B5EF4-FFF2-40B4-BE49-F238E27FC236}">
                <a16:creationId xmlns:a16="http://schemas.microsoft.com/office/drawing/2014/main" id="{C32A0BA1-AC99-44B0-99ED-170AE332A4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5048250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3" name="Line 373">
            <a:extLst>
              <a:ext uri="{FF2B5EF4-FFF2-40B4-BE49-F238E27FC236}">
                <a16:creationId xmlns:a16="http://schemas.microsoft.com/office/drawing/2014/main" id="{2ADDF8EC-1C71-446B-805E-DA35F705B3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4095750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4" name="Line 375">
            <a:extLst>
              <a:ext uri="{FF2B5EF4-FFF2-40B4-BE49-F238E27FC236}">
                <a16:creationId xmlns:a16="http://schemas.microsoft.com/office/drawing/2014/main" id="{E2F1E56E-FAE3-44A5-86A9-662A44F7EB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2193925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5" name="Line 377">
            <a:extLst>
              <a:ext uri="{FF2B5EF4-FFF2-40B4-BE49-F238E27FC236}">
                <a16:creationId xmlns:a16="http://schemas.microsoft.com/office/drawing/2014/main" id="{16DB451F-46E2-4A4F-A764-D0913C0E72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1243012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" name="Freeform 13">
            <a:extLst>
              <a:ext uri="{FF2B5EF4-FFF2-40B4-BE49-F238E27FC236}">
                <a16:creationId xmlns:a16="http://schemas.microsoft.com/office/drawing/2014/main" id="{1DB54695-C8E3-4D6B-8CCF-82CEF27153D5}"/>
              </a:ext>
            </a:extLst>
          </p:cNvPr>
          <p:cNvSpPr>
            <a:spLocks/>
          </p:cNvSpPr>
          <p:nvPr/>
        </p:nvSpPr>
        <p:spPr bwMode="auto">
          <a:xfrm>
            <a:off x="2338388" y="2925762"/>
            <a:ext cx="3149600" cy="219075"/>
          </a:xfrm>
          <a:custGeom>
            <a:avLst/>
            <a:gdLst>
              <a:gd name="T0" fmla="*/ 0 w 689"/>
              <a:gd name="T1" fmla="*/ 48 h 48"/>
              <a:gd name="T2" fmla="*/ 24 w 689"/>
              <a:gd name="T3" fmla="*/ 48 h 48"/>
              <a:gd name="T4" fmla="*/ 48 w 689"/>
              <a:gd name="T5" fmla="*/ 48 h 48"/>
              <a:gd name="T6" fmla="*/ 72 w 689"/>
              <a:gd name="T7" fmla="*/ 48 h 48"/>
              <a:gd name="T8" fmla="*/ 95 w 689"/>
              <a:gd name="T9" fmla="*/ 48 h 48"/>
              <a:gd name="T10" fmla="*/ 119 w 689"/>
              <a:gd name="T11" fmla="*/ 48 h 48"/>
              <a:gd name="T12" fmla="*/ 143 w 689"/>
              <a:gd name="T13" fmla="*/ 48 h 48"/>
              <a:gd name="T14" fmla="*/ 166 w 689"/>
              <a:gd name="T15" fmla="*/ 48 h 48"/>
              <a:gd name="T16" fmla="*/ 190 w 689"/>
              <a:gd name="T17" fmla="*/ 48 h 48"/>
              <a:gd name="T18" fmla="*/ 214 w 689"/>
              <a:gd name="T19" fmla="*/ 48 h 48"/>
              <a:gd name="T20" fmla="*/ 238 w 689"/>
              <a:gd name="T21" fmla="*/ 48 h 48"/>
              <a:gd name="T22" fmla="*/ 261 w 689"/>
              <a:gd name="T23" fmla="*/ 48 h 48"/>
              <a:gd name="T24" fmla="*/ 285 w 689"/>
              <a:gd name="T25" fmla="*/ 48 h 48"/>
              <a:gd name="T26" fmla="*/ 309 w 689"/>
              <a:gd name="T27" fmla="*/ 48 h 48"/>
              <a:gd name="T28" fmla="*/ 333 w 689"/>
              <a:gd name="T29" fmla="*/ 48 h 48"/>
              <a:gd name="T30" fmla="*/ 356 w 689"/>
              <a:gd name="T31" fmla="*/ 48 h 48"/>
              <a:gd name="T32" fmla="*/ 380 w 689"/>
              <a:gd name="T33" fmla="*/ 48 h 48"/>
              <a:gd name="T34" fmla="*/ 404 w 689"/>
              <a:gd name="T35" fmla="*/ 48 h 48"/>
              <a:gd name="T36" fmla="*/ 428 w 689"/>
              <a:gd name="T37" fmla="*/ 41 h 48"/>
              <a:gd name="T38" fmla="*/ 451 w 689"/>
              <a:gd name="T39" fmla="*/ 31 h 48"/>
              <a:gd name="T40" fmla="*/ 475 w 689"/>
              <a:gd name="T41" fmla="*/ 21 h 48"/>
              <a:gd name="T42" fmla="*/ 499 w 689"/>
              <a:gd name="T43" fmla="*/ 12 h 48"/>
              <a:gd name="T44" fmla="*/ 523 w 689"/>
              <a:gd name="T45" fmla="*/ 9 h 48"/>
              <a:gd name="T46" fmla="*/ 546 w 689"/>
              <a:gd name="T47" fmla="*/ 6 h 48"/>
              <a:gd name="T48" fmla="*/ 570 w 689"/>
              <a:gd name="T49" fmla="*/ 3 h 48"/>
              <a:gd name="T50" fmla="*/ 594 w 689"/>
              <a:gd name="T51" fmla="*/ 0 h 48"/>
              <a:gd name="T52" fmla="*/ 618 w 689"/>
              <a:gd name="T53" fmla="*/ 11 h 48"/>
              <a:gd name="T54" fmla="*/ 641 w 689"/>
              <a:gd name="T55" fmla="*/ 21 h 48"/>
              <a:gd name="T56" fmla="*/ 665 w 689"/>
              <a:gd name="T57" fmla="*/ 31 h 48"/>
              <a:gd name="T58" fmla="*/ 689 w 689"/>
              <a:gd name="T59" fmla="*/ 4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89" h="48">
                <a:moveTo>
                  <a:pt x="0" y="48"/>
                </a:moveTo>
                <a:lnTo>
                  <a:pt x="24" y="48"/>
                </a:lnTo>
                <a:lnTo>
                  <a:pt x="48" y="48"/>
                </a:lnTo>
                <a:lnTo>
                  <a:pt x="72" y="48"/>
                </a:lnTo>
                <a:lnTo>
                  <a:pt x="95" y="48"/>
                </a:lnTo>
                <a:lnTo>
                  <a:pt x="119" y="48"/>
                </a:lnTo>
                <a:lnTo>
                  <a:pt x="143" y="48"/>
                </a:lnTo>
                <a:lnTo>
                  <a:pt x="166" y="48"/>
                </a:lnTo>
                <a:lnTo>
                  <a:pt x="190" y="48"/>
                </a:lnTo>
                <a:lnTo>
                  <a:pt x="214" y="48"/>
                </a:lnTo>
                <a:lnTo>
                  <a:pt x="238" y="48"/>
                </a:lnTo>
                <a:lnTo>
                  <a:pt x="261" y="48"/>
                </a:lnTo>
                <a:lnTo>
                  <a:pt x="285" y="48"/>
                </a:lnTo>
                <a:lnTo>
                  <a:pt x="309" y="48"/>
                </a:lnTo>
                <a:lnTo>
                  <a:pt x="333" y="48"/>
                </a:lnTo>
                <a:lnTo>
                  <a:pt x="356" y="48"/>
                </a:lnTo>
                <a:lnTo>
                  <a:pt x="380" y="48"/>
                </a:lnTo>
                <a:lnTo>
                  <a:pt x="404" y="48"/>
                </a:lnTo>
                <a:lnTo>
                  <a:pt x="428" y="41"/>
                </a:lnTo>
                <a:lnTo>
                  <a:pt x="451" y="31"/>
                </a:lnTo>
                <a:lnTo>
                  <a:pt x="475" y="21"/>
                </a:lnTo>
                <a:lnTo>
                  <a:pt x="499" y="12"/>
                </a:lnTo>
                <a:lnTo>
                  <a:pt x="523" y="9"/>
                </a:lnTo>
                <a:lnTo>
                  <a:pt x="546" y="6"/>
                </a:lnTo>
                <a:lnTo>
                  <a:pt x="570" y="3"/>
                </a:lnTo>
                <a:lnTo>
                  <a:pt x="594" y="0"/>
                </a:lnTo>
                <a:lnTo>
                  <a:pt x="618" y="11"/>
                </a:lnTo>
                <a:lnTo>
                  <a:pt x="641" y="21"/>
                </a:lnTo>
                <a:lnTo>
                  <a:pt x="665" y="31"/>
                </a:lnTo>
                <a:lnTo>
                  <a:pt x="689" y="40"/>
                </a:lnTo>
              </a:path>
            </a:pathLst>
          </a:custGeom>
          <a:noFill/>
          <a:ln w="31750">
            <a:solidFill>
              <a:schemeClr val="bg1">
                <a:lumMod val="50000"/>
                <a:alpha val="4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0" name="Line 10">
            <a:extLst>
              <a:ext uri="{FF2B5EF4-FFF2-40B4-BE49-F238E27FC236}">
                <a16:creationId xmlns:a16="http://schemas.microsoft.com/office/drawing/2014/main" id="{12212595-6C53-4BC9-A6D6-97C214879604}"/>
              </a:ext>
            </a:extLst>
          </p:cNvPr>
          <p:cNvSpPr/>
          <p:nvPr/>
        </p:nvSpPr>
        <p:spPr>
          <a:xfrm>
            <a:off x="2211389" y="3144837"/>
            <a:ext cx="7885110" cy="17461"/>
          </a:xfrm>
          <a:prstGeom prst="line">
            <a:avLst/>
          </a:prstGeom>
          <a:ln w="28575">
            <a:solidFill>
              <a:srgbClr val="807F80">
                <a:alpha val="50000"/>
              </a:srgbClr>
            </a:solidFill>
          </a:ln>
        </p:spPr>
        <p:txBody>
          <a:bodyPr lIns="45719" rIns="45719"/>
          <a:lstStyle/>
          <a:p>
            <a:endParaRPr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6DFAC6B-0ED9-5745-96E9-DAC1DAF28455}"/>
              </a:ext>
            </a:extLst>
          </p:cNvPr>
          <p:cNvGrpSpPr/>
          <p:nvPr/>
        </p:nvGrpSpPr>
        <p:grpSpPr>
          <a:xfrm>
            <a:off x="4271963" y="1947863"/>
            <a:ext cx="5143500" cy="3319463"/>
            <a:chOff x="4271963" y="1947863"/>
            <a:chExt cx="5143500" cy="3319463"/>
          </a:xfrm>
        </p:grpSpPr>
        <p:sp>
          <p:nvSpPr>
            <p:cNvPr id="2804" name="Line 206">
              <a:extLst>
                <a:ext uri="{FF2B5EF4-FFF2-40B4-BE49-F238E27FC236}">
                  <a16:creationId xmlns:a16="http://schemas.microsoft.com/office/drawing/2014/main" id="{97B43829-6D1A-4830-9F8C-6A3D939BFD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74001" y="3154363"/>
              <a:ext cx="476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5" name="Line 207">
              <a:extLst>
                <a:ext uri="{FF2B5EF4-FFF2-40B4-BE49-F238E27FC236}">
                  <a16:creationId xmlns:a16="http://schemas.microsoft.com/office/drawing/2014/main" id="{AB7DA19F-6F79-40BC-8534-D658C6CB72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9563" y="3159125"/>
              <a:ext cx="476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6" name="Line 208">
              <a:extLst>
                <a:ext uri="{FF2B5EF4-FFF2-40B4-BE49-F238E27FC236}">
                  <a16:creationId xmlns:a16="http://schemas.microsoft.com/office/drawing/2014/main" id="{A7575061-F32A-4AF6-A3FA-0CC5A9B610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80363" y="3163888"/>
              <a:ext cx="317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7" name="Line 209">
              <a:extLst>
                <a:ext uri="{FF2B5EF4-FFF2-40B4-BE49-F238E27FC236}">
                  <a16:creationId xmlns:a16="http://schemas.microsoft.com/office/drawing/2014/main" id="{FE8A5171-64CB-4942-BB17-77599AB268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83538" y="3163888"/>
              <a:ext cx="476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8" name="Line 210">
              <a:extLst>
                <a:ext uri="{FF2B5EF4-FFF2-40B4-BE49-F238E27FC236}">
                  <a16:creationId xmlns:a16="http://schemas.microsoft.com/office/drawing/2014/main" id="{D11909A5-5E25-4FE8-8186-4F309A3659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4338" y="3168650"/>
              <a:ext cx="952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9" name="Line 211">
              <a:extLst>
                <a:ext uri="{FF2B5EF4-FFF2-40B4-BE49-F238E27FC236}">
                  <a16:creationId xmlns:a16="http://schemas.microsoft.com/office/drawing/2014/main" id="{DB8EA3CA-8A7F-4AC9-893C-4B7CCB87F4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89901" y="3173413"/>
              <a:ext cx="0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0" name="Line 212">
              <a:extLst>
                <a:ext uri="{FF2B5EF4-FFF2-40B4-BE49-F238E27FC236}">
                  <a16:creationId xmlns:a16="http://schemas.microsoft.com/office/drawing/2014/main" id="{3AA375B1-00DF-4D2F-BFC1-3663C15BC0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89901" y="3173413"/>
              <a:ext cx="7938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1" name="Line 213">
              <a:extLst>
                <a:ext uri="{FF2B5EF4-FFF2-40B4-BE49-F238E27FC236}">
                  <a16:creationId xmlns:a16="http://schemas.microsoft.com/office/drawing/2014/main" id="{D60DECA6-1488-4E40-99A8-DABA04897F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43876" y="3178175"/>
              <a:ext cx="952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2" name="Line 214">
              <a:extLst>
                <a:ext uri="{FF2B5EF4-FFF2-40B4-BE49-F238E27FC236}">
                  <a16:creationId xmlns:a16="http://schemas.microsoft.com/office/drawing/2014/main" id="{16CC4012-062D-4B85-82B1-A4B975F1C4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99438" y="3181350"/>
              <a:ext cx="952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3" name="Line 215">
              <a:extLst>
                <a:ext uri="{FF2B5EF4-FFF2-40B4-BE49-F238E27FC236}">
                  <a16:creationId xmlns:a16="http://schemas.microsoft.com/office/drawing/2014/main" id="{69805ABE-B0A3-4E98-BA8F-33DFA6A2BD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53413" y="3186113"/>
              <a:ext cx="952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4" name="Line 216">
              <a:extLst>
                <a:ext uri="{FF2B5EF4-FFF2-40B4-BE49-F238E27FC236}">
                  <a16:creationId xmlns:a16="http://schemas.microsoft.com/office/drawing/2014/main" id="{425C5DCC-974C-46BC-8180-54343FAC1E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08976" y="3190875"/>
              <a:ext cx="952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5" name="Line 217">
              <a:extLst>
                <a:ext uri="{FF2B5EF4-FFF2-40B4-BE49-F238E27FC236}">
                  <a16:creationId xmlns:a16="http://schemas.microsoft.com/office/drawing/2014/main" id="{CF1A2758-E37F-4DF5-8EF8-795DB417B9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2951" y="3195638"/>
              <a:ext cx="952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8" name="Line 218">
              <a:extLst>
                <a:ext uri="{FF2B5EF4-FFF2-40B4-BE49-F238E27FC236}">
                  <a16:creationId xmlns:a16="http://schemas.microsoft.com/office/drawing/2014/main" id="{FD4A3382-7E4F-46F7-BD6F-D709E7F106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18513" y="3200400"/>
              <a:ext cx="952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" name="Line 219">
              <a:extLst>
                <a:ext uri="{FF2B5EF4-FFF2-40B4-BE49-F238E27FC236}">
                  <a16:creationId xmlns:a16="http://schemas.microsoft.com/office/drawing/2014/main" id="{6F489DF2-FE64-4728-ADBF-793490CC90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4076" y="3205163"/>
              <a:ext cx="7938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" name="Line 220">
              <a:extLst>
                <a:ext uri="{FF2B5EF4-FFF2-40B4-BE49-F238E27FC236}">
                  <a16:creationId xmlns:a16="http://schemas.microsoft.com/office/drawing/2014/main" id="{2C8EF620-C610-4270-A149-DB8F13DB60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8051" y="3209925"/>
              <a:ext cx="952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1" name="Line 221">
              <a:extLst>
                <a:ext uri="{FF2B5EF4-FFF2-40B4-BE49-F238E27FC236}">
                  <a16:creationId xmlns:a16="http://schemas.microsoft.com/office/drawing/2014/main" id="{DAB64183-09E6-4900-AED6-0C55DFB92D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3613" y="3214688"/>
              <a:ext cx="7938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2" name="Line 222">
              <a:extLst>
                <a:ext uri="{FF2B5EF4-FFF2-40B4-BE49-F238E27FC236}">
                  <a16:creationId xmlns:a16="http://schemas.microsoft.com/office/drawing/2014/main" id="{CA41D9D6-2A15-4EAB-9681-82AF5276BC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7588" y="3219450"/>
              <a:ext cx="476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3" name="Line 223">
              <a:extLst>
                <a:ext uri="{FF2B5EF4-FFF2-40B4-BE49-F238E27FC236}">
                  <a16:creationId xmlns:a16="http://schemas.microsoft.com/office/drawing/2014/main" id="{E5E65FDB-05E8-4BE9-B559-1D2B168702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93151" y="3219450"/>
              <a:ext cx="4763" cy="3175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4" name="Line 224">
              <a:extLst>
                <a:ext uri="{FF2B5EF4-FFF2-40B4-BE49-F238E27FC236}">
                  <a16:creationId xmlns:a16="http://schemas.microsoft.com/office/drawing/2014/main" id="{E6E93A57-BBA2-4BF8-921B-464816CE6B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7126" y="3222625"/>
              <a:ext cx="476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5" name="Line 225">
              <a:extLst>
                <a:ext uri="{FF2B5EF4-FFF2-40B4-BE49-F238E27FC236}">
                  <a16:creationId xmlns:a16="http://schemas.microsoft.com/office/drawing/2014/main" id="{87DA363B-0564-41FA-96D1-F05167CCA4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02688" y="3227388"/>
              <a:ext cx="476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6" name="Line 226">
              <a:extLst>
                <a:ext uri="{FF2B5EF4-FFF2-40B4-BE49-F238E27FC236}">
                  <a16:creationId xmlns:a16="http://schemas.microsoft.com/office/drawing/2014/main" id="{ACD81B3A-DD5F-4F4E-868F-D6AAB4E9B7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58251" y="3232150"/>
              <a:ext cx="317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7" name="Line 227">
              <a:extLst>
                <a:ext uri="{FF2B5EF4-FFF2-40B4-BE49-F238E27FC236}">
                  <a16:creationId xmlns:a16="http://schemas.microsoft.com/office/drawing/2014/main" id="{8A7B2DA5-F1F9-4EC2-B1EC-50A06ABF2E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12226" y="3236913"/>
              <a:ext cx="476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8" name="Line 228">
              <a:extLst>
                <a:ext uri="{FF2B5EF4-FFF2-40B4-BE49-F238E27FC236}">
                  <a16:creationId xmlns:a16="http://schemas.microsoft.com/office/drawing/2014/main" id="{6E2BD4DD-E0ED-454F-A736-1C92B5A909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67788" y="3236913"/>
              <a:ext cx="4763" cy="476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" name="Line 229">
              <a:extLst>
                <a:ext uri="{FF2B5EF4-FFF2-40B4-BE49-F238E27FC236}">
                  <a16:creationId xmlns:a16="http://schemas.microsoft.com/office/drawing/2014/main" id="{860EA23E-7610-4D9A-B90E-81A7F85F2E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21763" y="3241675"/>
              <a:ext cx="476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0" name="Line 230">
              <a:extLst>
                <a:ext uri="{FF2B5EF4-FFF2-40B4-BE49-F238E27FC236}">
                  <a16:creationId xmlns:a16="http://schemas.microsoft.com/office/drawing/2014/main" id="{88AF0A78-3B1E-40A0-9A01-D506B4C44E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77326" y="3246438"/>
              <a:ext cx="476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1" name="Line 231">
              <a:extLst>
                <a:ext uri="{FF2B5EF4-FFF2-40B4-BE49-F238E27FC236}">
                  <a16:creationId xmlns:a16="http://schemas.microsoft.com/office/drawing/2014/main" id="{62B06FF7-2950-4496-8F40-253D929903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31301" y="3251200"/>
              <a:ext cx="476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8" name="Line 232">
              <a:extLst>
                <a:ext uri="{FF2B5EF4-FFF2-40B4-BE49-F238E27FC236}">
                  <a16:creationId xmlns:a16="http://schemas.microsoft.com/office/drawing/2014/main" id="{95EDCEDC-C448-4505-A728-90CF7483A7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86863" y="3251200"/>
              <a:ext cx="476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9" name="Line 233">
              <a:extLst>
                <a:ext uri="{FF2B5EF4-FFF2-40B4-BE49-F238E27FC236}">
                  <a16:creationId xmlns:a16="http://schemas.microsoft.com/office/drawing/2014/main" id="{39398950-D726-4ED9-9EE9-F378BD96E5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40838" y="3255963"/>
              <a:ext cx="4763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0" name="Line 234">
              <a:extLst>
                <a:ext uri="{FF2B5EF4-FFF2-40B4-BE49-F238E27FC236}">
                  <a16:creationId xmlns:a16="http://schemas.microsoft.com/office/drawing/2014/main" id="{39DE850D-1FD3-4039-A8E9-C7A35A5466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96401" y="3255963"/>
              <a:ext cx="4763" cy="3175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1" name="Line 235">
              <a:extLst>
                <a:ext uri="{FF2B5EF4-FFF2-40B4-BE49-F238E27FC236}">
                  <a16:creationId xmlns:a16="http://schemas.microsoft.com/office/drawing/2014/main" id="{8A132AED-B332-4ED3-9DB6-C7522C9CA3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51963" y="3259138"/>
              <a:ext cx="317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2" name="Line 236">
              <a:extLst>
                <a:ext uri="{FF2B5EF4-FFF2-40B4-BE49-F238E27FC236}">
                  <a16:creationId xmlns:a16="http://schemas.microsoft.com/office/drawing/2014/main" id="{E6ABF0DF-9359-4762-A82B-46C06B8675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7738" y="3749675"/>
              <a:ext cx="9525" cy="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3" name="Line 237">
              <a:extLst>
                <a:ext uri="{FF2B5EF4-FFF2-40B4-BE49-F238E27FC236}">
                  <a16:creationId xmlns:a16="http://schemas.microsoft.com/office/drawing/2014/main" id="{8A3ED8D3-0FE8-4EA2-81E6-6E7BBDF906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73776" y="3776663"/>
              <a:ext cx="7938" cy="4763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1" name="Freeform 312">
              <a:extLst>
                <a:ext uri="{FF2B5EF4-FFF2-40B4-BE49-F238E27FC236}">
                  <a16:creationId xmlns:a16="http://schemas.microsoft.com/office/drawing/2014/main" id="{70031F34-7CE4-4C38-81BB-22DDD7AFE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1970088"/>
              <a:ext cx="5097463" cy="3278188"/>
            </a:xfrm>
            <a:custGeom>
              <a:avLst/>
              <a:gdLst>
                <a:gd name="T0" fmla="*/ 0 w 1115"/>
                <a:gd name="T1" fmla="*/ 717 h 717"/>
                <a:gd name="T2" fmla="*/ 23 w 1115"/>
                <a:gd name="T3" fmla="*/ 686 h 717"/>
                <a:gd name="T4" fmla="*/ 47 w 1115"/>
                <a:gd name="T5" fmla="*/ 647 h 717"/>
                <a:gd name="T6" fmla="*/ 71 w 1115"/>
                <a:gd name="T7" fmla="*/ 618 h 717"/>
                <a:gd name="T8" fmla="*/ 95 w 1115"/>
                <a:gd name="T9" fmla="*/ 588 h 717"/>
                <a:gd name="T10" fmla="*/ 118 w 1115"/>
                <a:gd name="T11" fmla="*/ 537 h 717"/>
                <a:gd name="T12" fmla="*/ 142 w 1115"/>
                <a:gd name="T13" fmla="*/ 492 h 717"/>
                <a:gd name="T14" fmla="*/ 166 w 1115"/>
                <a:gd name="T15" fmla="*/ 420 h 717"/>
                <a:gd name="T16" fmla="*/ 190 w 1115"/>
                <a:gd name="T17" fmla="*/ 394 h 717"/>
                <a:gd name="T18" fmla="*/ 213 w 1115"/>
                <a:gd name="T19" fmla="*/ 358 h 717"/>
                <a:gd name="T20" fmla="*/ 237 w 1115"/>
                <a:gd name="T21" fmla="*/ 332 h 717"/>
                <a:gd name="T22" fmla="*/ 261 w 1115"/>
                <a:gd name="T23" fmla="*/ 302 h 717"/>
                <a:gd name="T24" fmla="*/ 284 w 1115"/>
                <a:gd name="T25" fmla="*/ 279 h 717"/>
                <a:gd name="T26" fmla="*/ 308 w 1115"/>
                <a:gd name="T27" fmla="*/ 257 h 717"/>
                <a:gd name="T28" fmla="*/ 332 w 1115"/>
                <a:gd name="T29" fmla="*/ 228 h 717"/>
                <a:gd name="T30" fmla="*/ 356 w 1115"/>
                <a:gd name="T31" fmla="*/ 212 h 717"/>
                <a:gd name="T32" fmla="*/ 379 w 1115"/>
                <a:gd name="T33" fmla="*/ 197 h 717"/>
                <a:gd name="T34" fmla="*/ 403 w 1115"/>
                <a:gd name="T35" fmla="*/ 167 h 717"/>
                <a:gd name="T36" fmla="*/ 427 w 1115"/>
                <a:gd name="T37" fmla="*/ 132 h 717"/>
                <a:gd name="T38" fmla="*/ 451 w 1115"/>
                <a:gd name="T39" fmla="*/ 116 h 717"/>
                <a:gd name="T40" fmla="*/ 474 w 1115"/>
                <a:gd name="T41" fmla="*/ 92 h 717"/>
                <a:gd name="T42" fmla="*/ 498 w 1115"/>
                <a:gd name="T43" fmla="*/ 80 h 717"/>
                <a:gd name="T44" fmla="*/ 522 w 1115"/>
                <a:gd name="T45" fmla="*/ 84 h 717"/>
                <a:gd name="T46" fmla="*/ 546 w 1115"/>
                <a:gd name="T47" fmla="*/ 45 h 717"/>
                <a:gd name="T48" fmla="*/ 569 w 1115"/>
                <a:gd name="T49" fmla="*/ 55 h 717"/>
                <a:gd name="T50" fmla="*/ 593 w 1115"/>
                <a:gd name="T51" fmla="*/ 39 h 717"/>
                <a:gd name="T52" fmla="*/ 617 w 1115"/>
                <a:gd name="T53" fmla="*/ 16 h 717"/>
                <a:gd name="T54" fmla="*/ 641 w 1115"/>
                <a:gd name="T55" fmla="*/ 2 h 717"/>
                <a:gd name="T56" fmla="*/ 664 w 1115"/>
                <a:gd name="T57" fmla="*/ 0 h 717"/>
                <a:gd name="T58" fmla="*/ 688 w 1115"/>
                <a:gd name="T59" fmla="*/ 11 h 717"/>
                <a:gd name="T60" fmla="*/ 712 w 1115"/>
                <a:gd name="T61" fmla="*/ 0 h 717"/>
                <a:gd name="T62" fmla="*/ 736 w 1115"/>
                <a:gd name="T63" fmla="*/ 6 h 717"/>
                <a:gd name="T64" fmla="*/ 759 w 1115"/>
                <a:gd name="T65" fmla="*/ 12 h 717"/>
                <a:gd name="T66" fmla="*/ 783 w 1115"/>
                <a:gd name="T67" fmla="*/ 8 h 717"/>
                <a:gd name="T68" fmla="*/ 807 w 1115"/>
                <a:gd name="T69" fmla="*/ 12 h 717"/>
                <a:gd name="T70" fmla="*/ 830 w 1115"/>
                <a:gd name="T71" fmla="*/ 17 h 717"/>
                <a:gd name="T72" fmla="*/ 854 w 1115"/>
                <a:gd name="T73" fmla="*/ 20 h 717"/>
                <a:gd name="T74" fmla="*/ 878 w 1115"/>
                <a:gd name="T75" fmla="*/ 45 h 717"/>
                <a:gd name="T76" fmla="*/ 902 w 1115"/>
                <a:gd name="T77" fmla="*/ 41 h 717"/>
                <a:gd name="T78" fmla="*/ 925 w 1115"/>
                <a:gd name="T79" fmla="*/ 66 h 717"/>
                <a:gd name="T80" fmla="*/ 949 w 1115"/>
                <a:gd name="T81" fmla="*/ 76 h 717"/>
                <a:gd name="T82" fmla="*/ 973 w 1115"/>
                <a:gd name="T83" fmla="*/ 88 h 717"/>
                <a:gd name="T84" fmla="*/ 997 w 1115"/>
                <a:gd name="T85" fmla="*/ 137 h 717"/>
                <a:gd name="T86" fmla="*/ 1020 w 1115"/>
                <a:gd name="T87" fmla="*/ 167 h 717"/>
                <a:gd name="T88" fmla="*/ 1044 w 1115"/>
                <a:gd name="T89" fmla="*/ 215 h 717"/>
                <a:gd name="T90" fmla="*/ 1068 w 1115"/>
                <a:gd name="T91" fmla="*/ 283 h 717"/>
                <a:gd name="T92" fmla="*/ 1092 w 1115"/>
                <a:gd name="T93" fmla="*/ 321 h 717"/>
                <a:gd name="T94" fmla="*/ 1115 w 1115"/>
                <a:gd name="T95" fmla="*/ 391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15" h="717">
                  <a:moveTo>
                    <a:pt x="0" y="717"/>
                  </a:moveTo>
                  <a:lnTo>
                    <a:pt x="23" y="686"/>
                  </a:lnTo>
                  <a:lnTo>
                    <a:pt x="47" y="647"/>
                  </a:lnTo>
                  <a:lnTo>
                    <a:pt x="71" y="618"/>
                  </a:lnTo>
                  <a:lnTo>
                    <a:pt x="95" y="588"/>
                  </a:lnTo>
                  <a:lnTo>
                    <a:pt x="118" y="537"/>
                  </a:lnTo>
                  <a:lnTo>
                    <a:pt x="142" y="492"/>
                  </a:lnTo>
                  <a:lnTo>
                    <a:pt x="166" y="420"/>
                  </a:lnTo>
                  <a:lnTo>
                    <a:pt x="190" y="394"/>
                  </a:lnTo>
                  <a:lnTo>
                    <a:pt x="213" y="358"/>
                  </a:lnTo>
                  <a:lnTo>
                    <a:pt x="237" y="332"/>
                  </a:lnTo>
                  <a:lnTo>
                    <a:pt x="261" y="302"/>
                  </a:lnTo>
                  <a:lnTo>
                    <a:pt x="284" y="279"/>
                  </a:lnTo>
                  <a:lnTo>
                    <a:pt x="308" y="257"/>
                  </a:lnTo>
                  <a:lnTo>
                    <a:pt x="332" y="228"/>
                  </a:lnTo>
                  <a:lnTo>
                    <a:pt x="356" y="212"/>
                  </a:lnTo>
                  <a:lnTo>
                    <a:pt x="379" y="197"/>
                  </a:lnTo>
                  <a:lnTo>
                    <a:pt x="403" y="167"/>
                  </a:lnTo>
                  <a:lnTo>
                    <a:pt x="427" y="132"/>
                  </a:lnTo>
                  <a:lnTo>
                    <a:pt x="451" y="116"/>
                  </a:lnTo>
                  <a:lnTo>
                    <a:pt x="474" y="92"/>
                  </a:lnTo>
                  <a:lnTo>
                    <a:pt x="498" y="80"/>
                  </a:lnTo>
                  <a:lnTo>
                    <a:pt x="522" y="84"/>
                  </a:lnTo>
                  <a:lnTo>
                    <a:pt x="546" y="45"/>
                  </a:lnTo>
                  <a:lnTo>
                    <a:pt x="569" y="55"/>
                  </a:lnTo>
                  <a:lnTo>
                    <a:pt x="593" y="39"/>
                  </a:lnTo>
                  <a:lnTo>
                    <a:pt x="617" y="16"/>
                  </a:lnTo>
                  <a:lnTo>
                    <a:pt x="641" y="2"/>
                  </a:lnTo>
                  <a:lnTo>
                    <a:pt x="664" y="0"/>
                  </a:lnTo>
                  <a:lnTo>
                    <a:pt x="688" y="11"/>
                  </a:lnTo>
                  <a:lnTo>
                    <a:pt x="712" y="0"/>
                  </a:lnTo>
                  <a:lnTo>
                    <a:pt x="736" y="6"/>
                  </a:lnTo>
                  <a:lnTo>
                    <a:pt x="759" y="12"/>
                  </a:lnTo>
                  <a:lnTo>
                    <a:pt x="783" y="8"/>
                  </a:lnTo>
                  <a:lnTo>
                    <a:pt x="807" y="12"/>
                  </a:lnTo>
                  <a:lnTo>
                    <a:pt x="830" y="17"/>
                  </a:lnTo>
                  <a:lnTo>
                    <a:pt x="854" y="20"/>
                  </a:lnTo>
                  <a:lnTo>
                    <a:pt x="878" y="45"/>
                  </a:lnTo>
                  <a:lnTo>
                    <a:pt x="902" y="41"/>
                  </a:lnTo>
                  <a:lnTo>
                    <a:pt x="925" y="66"/>
                  </a:lnTo>
                  <a:lnTo>
                    <a:pt x="949" y="76"/>
                  </a:lnTo>
                  <a:lnTo>
                    <a:pt x="973" y="88"/>
                  </a:lnTo>
                  <a:lnTo>
                    <a:pt x="997" y="137"/>
                  </a:lnTo>
                  <a:lnTo>
                    <a:pt x="1020" y="167"/>
                  </a:lnTo>
                  <a:lnTo>
                    <a:pt x="1044" y="215"/>
                  </a:lnTo>
                  <a:lnTo>
                    <a:pt x="1068" y="283"/>
                  </a:lnTo>
                  <a:lnTo>
                    <a:pt x="1092" y="321"/>
                  </a:lnTo>
                  <a:lnTo>
                    <a:pt x="1115" y="391"/>
                  </a:lnTo>
                </a:path>
              </a:pathLst>
            </a:cu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2" name="Oval 313">
              <a:extLst>
                <a:ext uri="{FF2B5EF4-FFF2-40B4-BE49-F238E27FC236}">
                  <a16:creationId xmlns:a16="http://schemas.microsoft.com/office/drawing/2014/main" id="{A815684D-865F-42F6-9230-CA785244D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1963" y="5230813"/>
              <a:ext cx="41275" cy="36513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3" name="Oval 314">
              <a:extLst>
                <a:ext uri="{FF2B5EF4-FFF2-40B4-BE49-F238E27FC236}">
                  <a16:creationId xmlns:a16="http://schemas.microsoft.com/office/drawing/2014/main" id="{60841D8E-FDEC-42C7-A4D7-612924F58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1501" y="5084763"/>
              <a:ext cx="41275" cy="39688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4" name="Oval 315">
              <a:extLst>
                <a:ext uri="{FF2B5EF4-FFF2-40B4-BE49-F238E27FC236}">
                  <a16:creationId xmlns:a16="http://schemas.microsoft.com/office/drawing/2014/main" id="{10576451-2CB8-49C0-8021-444F36DE6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1038" y="4905375"/>
              <a:ext cx="36513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5" name="Oval 316">
              <a:extLst>
                <a:ext uri="{FF2B5EF4-FFF2-40B4-BE49-F238E27FC236}">
                  <a16:creationId xmlns:a16="http://schemas.microsoft.com/office/drawing/2014/main" id="{EE4A1729-5046-4850-9FE7-E087E98E8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5813" y="4778375"/>
              <a:ext cx="41275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6" name="Oval 317">
              <a:extLst>
                <a:ext uri="{FF2B5EF4-FFF2-40B4-BE49-F238E27FC236}">
                  <a16:creationId xmlns:a16="http://schemas.microsoft.com/office/drawing/2014/main" id="{EDDF02B5-C6E0-4F37-9DEB-7144E8AA7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5351" y="4635500"/>
              <a:ext cx="41275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7" name="Oval 318">
              <a:extLst>
                <a:ext uri="{FF2B5EF4-FFF2-40B4-BE49-F238E27FC236}">
                  <a16:creationId xmlns:a16="http://schemas.microsoft.com/office/drawing/2014/main" id="{A1945D60-B96B-40DD-A957-C8C9980F7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6476" y="4406900"/>
              <a:ext cx="41275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8" name="Oval 319">
              <a:extLst>
                <a:ext uri="{FF2B5EF4-FFF2-40B4-BE49-F238E27FC236}">
                  <a16:creationId xmlns:a16="http://schemas.microsoft.com/office/drawing/2014/main" id="{689BF860-ED6C-4C96-8C5F-468FB4F12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6013" y="4202113"/>
              <a:ext cx="36513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9" name="Oval 320">
              <a:extLst>
                <a:ext uri="{FF2B5EF4-FFF2-40B4-BE49-F238E27FC236}">
                  <a16:creationId xmlns:a16="http://schemas.microsoft.com/office/drawing/2014/main" id="{5AD51495-4881-4E8F-9FB7-72BC4A3C4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0788" y="3871913"/>
              <a:ext cx="41275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0" name="Oval 321">
              <a:extLst>
                <a:ext uri="{FF2B5EF4-FFF2-40B4-BE49-F238E27FC236}">
                  <a16:creationId xmlns:a16="http://schemas.microsoft.com/office/drawing/2014/main" id="{C3D2B02A-5E81-4C0A-AAA1-DD03E8483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0326" y="3752850"/>
              <a:ext cx="41275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1" name="Oval 322">
              <a:extLst>
                <a:ext uri="{FF2B5EF4-FFF2-40B4-BE49-F238E27FC236}">
                  <a16:creationId xmlns:a16="http://schemas.microsoft.com/office/drawing/2014/main" id="{3DA735BA-B966-452E-8206-5EC641F9A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863" y="3584575"/>
              <a:ext cx="41275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2" name="Oval 323">
              <a:extLst>
                <a:ext uri="{FF2B5EF4-FFF2-40B4-BE49-F238E27FC236}">
                  <a16:creationId xmlns:a16="http://schemas.microsoft.com/office/drawing/2014/main" id="{D458E353-3041-4102-A8C3-BC7AE8FEA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9401" y="3470275"/>
              <a:ext cx="36513" cy="36513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3" name="Oval 324">
              <a:extLst>
                <a:ext uri="{FF2B5EF4-FFF2-40B4-BE49-F238E27FC236}">
                  <a16:creationId xmlns:a16="http://schemas.microsoft.com/office/drawing/2014/main" id="{5A1DC34B-0A4B-4DDB-809B-4308400405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763" y="3328988"/>
              <a:ext cx="39688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4" name="Oval 325">
              <a:extLst>
                <a:ext uri="{FF2B5EF4-FFF2-40B4-BE49-F238E27FC236}">
                  <a16:creationId xmlns:a16="http://schemas.microsoft.com/office/drawing/2014/main" id="{9D0DF6E2-706C-47FE-9F3A-02C47E665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5301" y="3227388"/>
              <a:ext cx="41275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5" name="Oval 326">
              <a:extLst>
                <a:ext uri="{FF2B5EF4-FFF2-40B4-BE49-F238E27FC236}">
                  <a16:creationId xmlns:a16="http://schemas.microsoft.com/office/drawing/2014/main" id="{586A027D-5445-4479-B78B-E2B26CEFC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4838" y="3127375"/>
              <a:ext cx="41275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6" name="Oval 327">
              <a:extLst>
                <a:ext uri="{FF2B5EF4-FFF2-40B4-BE49-F238E27FC236}">
                  <a16:creationId xmlns:a16="http://schemas.microsoft.com/office/drawing/2014/main" id="{08CCE447-8210-4D27-BEA4-F931E0EEF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4376" y="2994025"/>
              <a:ext cx="36513" cy="36513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7" name="Oval 328">
              <a:extLst>
                <a:ext uri="{FF2B5EF4-FFF2-40B4-BE49-F238E27FC236}">
                  <a16:creationId xmlns:a16="http://schemas.microsoft.com/office/drawing/2014/main" id="{3097A9B7-FEA7-49EB-A1B7-82A01767C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9151" y="2916238"/>
              <a:ext cx="41275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8" name="Oval 329">
              <a:extLst>
                <a:ext uri="{FF2B5EF4-FFF2-40B4-BE49-F238E27FC236}">
                  <a16:creationId xmlns:a16="http://schemas.microsoft.com/office/drawing/2014/main" id="{2CA4A1A8-37EC-4FCC-84B8-E480A58A5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8688" y="2852738"/>
              <a:ext cx="41275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9" name="Oval 330">
              <a:extLst>
                <a:ext uri="{FF2B5EF4-FFF2-40B4-BE49-F238E27FC236}">
                  <a16:creationId xmlns:a16="http://schemas.microsoft.com/office/drawing/2014/main" id="{DB958E2A-79B3-431B-82C0-6B2E88961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8226" y="2716213"/>
              <a:ext cx="41275" cy="36513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0" name="Oval 331">
              <a:extLst>
                <a:ext uri="{FF2B5EF4-FFF2-40B4-BE49-F238E27FC236}">
                  <a16:creationId xmlns:a16="http://schemas.microsoft.com/office/drawing/2014/main" id="{68F51E82-080A-4D97-85B6-41795A1F6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9351" y="2555875"/>
              <a:ext cx="36513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1" name="Oval 332">
              <a:extLst>
                <a:ext uri="{FF2B5EF4-FFF2-40B4-BE49-F238E27FC236}">
                  <a16:creationId xmlns:a16="http://schemas.microsoft.com/office/drawing/2014/main" id="{0D880137-59C0-486F-9C98-8F5664355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4126" y="2482850"/>
              <a:ext cx="41275" cy="36513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2" name="Oval 333">
              <a:extLst>
                <a:ext uri="{FF2B5EF4-FFF2-40B4-BE49-F238E27FC236}">
                  <a16:creationId xmlns:a16="http://schemas.microsoft.com/office/drawing/2014/main" id="{8D3FEB0C-DDF3-4A93-8C11-C5A58CF67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3663" y="2373313"/>
              <a:ext cx="41275" cy="36513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3" name="Oval 334">
              <a:extLst>
                <a:ext uri="{FF2B5EF4-FFF2-40B4-BE49-F238E27FC236}">
                  <a16:creationId xmlns:a16="http://schemas.microsoft.com/office/drawing/2014/main" id="{0935C173-F7B4-4F60-AA09-4B7F1A0D5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1" y="2312988"/>
              <a:ext cx="41275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4" name="Oval 335">
              <a:extLst>
                <a:ext uri="{FF2B5EF4-FFF2-40B4-BE49-F238E27FC236}">
                  <a16:creationId xmlns:a16="http://schemas.microsoft.com/office/drawing/2014/main" id="{A7CF3084-D51B-4F3E-8F01-F5AEA3356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7976" y="2336800"/>
              <a:ext cx="41275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5" name="Oval 336">
              <a:extLst>
                <a:ext uri="{FF2B5EF4-FFF2-40B4-BE49-F238E27FC236}">
                  <a16:creationId xmlns:a16="http://schemas.microsoft.com/office/drawing/2014/main" id="{55530FB8-AA84-4C9A-8854-155B45C7F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7513" y="2152650"/>
              <a:ext cx="41275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6" name="Oval 337">
              <a:extLst>
                <a:ext uri="{FF2B5EF4-FFF2-40B4-BE49-F238E27FC236}">
                  <a16:creationId xmlns:a16="http://schemas.microsoft.com/office/drawing/2014/main" id="{AFEE1977-7AB9-4051-9BF8-DF10E3C56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7051" y="2198688"/>
              <a:ext cx="41275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7" name="Oval 338">
              <a:extLst>
                <a:ext uri="{FF2B5EF4-FFF2-40B4-BE49-F238E27FC236}">
                  <a16:creationId xmlns:a16="http://schemas.microsoft.com/office/drawing/2014/main" id="{F247BB52-9C6C-4DA5-AF1A-0C9DE2DBE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8176" y="2130425"/>
              <a:ext cx="36513" cy="36513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8" name="Oval 339">
              <a:extLst>
                <a:ext uri="{FF2B5EF4-FFF2-40B4-BE49-F238E27FC236}">
                  <a16:creationId xmlns:a16="http://schemas.microsoft.com/office/drawing/2014/main" id="{B90EB4EA-4FD4-4382-A7E0-35D5F4EC0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2951" y="2020888"/>
              <a:ext cx="41275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9" name="Oval 340">
              <a:extLst>
                <a:ext uri="{FF2B5EF4-FFF2-40B4-BE49-F238E27FC236}">
                  <a16:creationId xmlns:a16="http://schemas.microsoft.com/office/drawing/2014/main" id="{81C1291A-354A-4965-9D59-44D345D09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2488" y="1962150"/>
              <a:ext cx="41275" cy="36513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0" name="Oval 341">
              <a:extLst>
                <a:ext uri="{FF2B5EF4-FFF2-40B4-BE49-F238E27FC236}">
                  <a16:creationId xmlns:a16="http://schemas.microsoft.com/office/drawing/2014/main" id="{45000BFF-147F-4560-93D0-A73BA2CF3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2026" y="1952625"/>
              <a:ext cx="41275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1" name="Oval 342">
              <a:extLst>
                <a:ext uri="{FF2B5EF4-FFF2-40B4-BE49-F238E27FC236}">
                  <a16:creationId xmlns:a16="http://schemas.microsoft.com/office/drawing/2014/main" id="{DE81FB5A-93DD-41F1-A19A-84B00B458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1563" y="2001838"/>
              <a:ext cx="36513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2" name="Oval 343">
              <a:extLst>
                <a:ext uri="{FF2B5EF4-FFF2-40B4-BE49-F238E27FC236}">
                  <a16:creationId xmlns:a16="http://schemas.microsoft.com/office/drawing/2014/main" id="{5A0B3ED2-3E12-4935-B627-9F5FA63EC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6338" y="1947863"/>
              <a:ext cx="41275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3" name="Oval 344">
              <a:extLst>
                <a:ext uri="{FF2B5EF4-FFF2-40B4-BE49-F238E27FC236}">
                  <a16:creationId xmlns:a16="http://schemas.microsoft.com/office/drawing/2014/main" id="{B1941A3C-F701-4491-AA89-12BC04579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7463" y="1974850"/>
              <a:ext cx="39688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4" name="Oval 345">
              <a:extLst>
                <a:ext uri="{FF2B5EF4-FFF2-40B4-BE49-F238E27FC236}">
                  <a16:creationId xmlns:a16="http://schemas.microsoft.com/office/drawing/2014/main" id="{B23EDCC6-7E14-458E-A290-3F99D1314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7001" y="2001838"/>
              <a:ext cx="41275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5" name="Oval 346">
              <a:extLst>
                <a:ext uri="{FF2B5EF4-FFF2-40B4-BE49-F238E27FC236}">
                  <a16:creationId xmlns:a16="http://schemas.microsoft.com/office/drawing/2014/main" id="{585F64A0-C35A-4BAE-B7FE-F83FB7AC1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6538" y="1989138"/>
              <a:ext cx="36513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6" name="Oval 347">
              <a:extLst>
                <a:ext uri="{FF2B5EF4-FFF2-40B4-BE49-F238E27FC236}">
                  <a16:creationId xmlns:a16="http://schemas.microsoft.com/office/drawing/2014/main" id="{7CA99512-6C82-4132-8441-30014FFF6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1313" y="2001838"/>
              <a:ext cx="41275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7" name="Oval 348">
              <a:extLst>
                <a:ext uri="{FF2B5EF4-FFF2-40B4-BE49-F238E27FC236}">
                  <a16:creationId xmlns:a16="http://schemas.microsoft.com/office/drawing/2014/main" id="{10DA01AF-DBD7-4EC4-9F7F-7597F2677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0851" y="2030413"/>
              <a:ext cx="41275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8" name="Oval 349">
              <a:extLst>
                <a:ext uri="{FF2B5EF4-FFF2-40B4-BE49-F238E27FC236}">
                  <a16:creationId xmlns:a16="http://schemas.microsoft.com/office/drawing/2014/main" id="{979C33DA-865E-412B-AC35-9FD357852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0388" y="2043113"/>
              <a:ext cx="41275" cy="36513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9" name="Oval 350">
              <a:extLst>
                <a:ext uri="{FF2B5EF4-FFF2-40B4-BE49-F238E27FC236}">
                  <a16:creationId xmlns:a16="http://schemas.microsoft.com/office/drawing/2014/main" id="{759D37FA-F109-4952-8F1C-A5ADF7893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9926" y="2157413"/>
              <a:ext cx="36513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0" name="Oval 351">
              <a:extLst>
                <a:ext uri="{FF2B5EF4-FFF2-40B4-BE49-F238E27FC236}">
                  <a16:creationId xmlns:a16="http://schemas.microsoft.com/office/drawing/2014/main" id="{4DE4B54F-4DDF-4D2A-8441-FE55534AE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6288" y="2139950"/>
              <a:ext cx="41275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1" name="Oval 352">
              <a:extLst>
                <a:ext uri="{FF2B5EF4-FFF2-40B4-BE49-F238E27FC236}">
                  <a16:creationId xmlns:a16="http://schemas.microsoft.com/office/drawing/2014/main" id="{4B16886D-A7C5-40EC-966E-81D4CF5ED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5826" y="2254250"/>
              <a:ext cx="41275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2" name="Oval 353">
              <a:extLst>
                <a:ext uri="{FF2B5EF4-FFF2-40B4-BE49-F238E27FC236}">
                  <a16:creationId xmlns:a16="http://schemas.microsoft.com/office/drawing/2014/main" id="{CFC42F96-04D3-4ADD-8D09-9FB769AEC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5363" y="2300288"/>
              <a:ext cx="41275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3" name="Oval 354">
              <a:extLst>
                <a:ext uri="{FF2B5EF4-FFF2-40B4-BE49-F238E27FC236}">
                  <a16:creationId xmlns:a16="http://schemas.microsoft.com/office/drawing/2014/main" id="{FADD9597-FEEB-40D5-954F-DA04D2031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4901" y="2354263"/>
              <a:ext cx="36513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4" name="Oval 355">
              <a:extLst>
                <a:ext uri="{FF2B5EF4-FFF2-40B4-BE49-F238E27FC236}">
                  <a16:creationId xmlns:a16="http://schemas.microsoft.com/office/drawing/2014/main" id="{FF981B9B-7646-4789-B887-2FE2912B2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9676" y="2578100"/>
              <a:ext cx="41275" cy="36513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5" name="Oval 356">
              <a:extLst>
                <a:ext uri="{FF2B5EF4-FFF2-40B4-BE49-F238E27FC236}">
                  <a16:creationId xmlns:a16="http://schemas.microsoft.com/office/drawing/2014/main" id="{3DFD4277-22EC-41D6-81A1-12CE03A70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9213" y="2716213"/>
              <a:ext cx="41275" cy="36513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6" name="Oval 357">
              <a:extLst>
                <a:ext uri="{FF2B5EF4-FFF2-40B4-BE49-F238E27FC236}">
                  <a16:creationId xmlns:a16="http://schemas.microsoft.com/office/drawing/2014/main" id="{3EA6CA2B-0A02-4C2B-A28E-C2E8DEC2F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8751" y="2930525"/>
              <a:ext cx="41275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7" name="Oval 358">
              <a:extLst>
                <a:ext uri="{FF2B5EF4-FFF2-40B4-BE49-F238E27FC236}">
                  <a16:creationId xmlns:a16="http://schemas.microsoft.com/office/drawing/2014/main" id="{9EEA6C31-229F-4519-8BB0-CA845B6C0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5113" y="3246438"/>
              <a:ext cx="41275" cy="36513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8" name="Oval 359">
              <a:extLst>
                <a:ext uri="{FF2B5EF4-FFF2-40B4-BE49-F238E27FC236}">
                  <a16:creationId xmlns:a16="http://schemas.microsoft.com/office/drawing/2014/main" id="{4F26D4AE-D6F0-4524-ADD8-02818B6A5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4651" y="3419475"/>
              <a:ext cx="41275" cy="36513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9" name="Oval 360">
              <a:extLst>
                <a:ext uri="{FF2B5EF4-FFF2-40B4-BE49-F238E27FC236}">
                  <a16:creationId xmlns:a16="http://schemas.microsoft.com/office/drawing/2014/main" id="{69D47204-56A8-48D8-BAC7-05EF849B2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4188" y="3735388"/>
              <a:ext cx="41275" cy="41275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1" name="Freeform 14">
            <a:extLst>
              <a:ext uri="{FF2B5EF4-FFF2-40B4-BE49-F238E27FC236}">
                <a16:creationId xmlns:a16="http://schemas.microsoft.com/office/drawing/2014/main" id="{A77EB300-F0D9-EB42-A189-FA51EBBAB2E6}"/>
              </a:ext>
            </a:extLst>
          </p:cNvPr>
          <p:cNvSpPr>
            <a:spLocks/>
          </p:cNvSpPr>
          <p:nvPr/>
        </p:nvSpPr>
        <p:spPr bwMode="auto">
          <a:xfrm>
            <a:off x="5487988" y="3108323"/>
            <a:ext cx="434975" cy="157165"/>
          </a:xfrm>
          <a:custGeom>
            <a:avLst/>
            <a:gdLst>
              <a:gd name="T0" fmla="*/ 0 w 72"/>
              <a:gd name="T1" fmla="*/ 0 h 26"/>
              <a:gd name="T2" fmla="*/ 24 w 72"/>
              <a:gd name="T3" fmla="*/ 9 h 26"/>
              <a:gd name="T4" fmla="*/ 48 w 72"/>
              <a:gd name="T5" fmla="*/ 18 h 26"/>
              <a:gd name="T6" fmla="*/ 72 w 72"/>
              <a:gd name="T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" h="26">
                <a:moveTo>
                  <a:pt x="0" y="0"/>
                </a:moveTo>
                <a:lnTo>
                  <a:pt x="24" y="9"/>
                </a:lnTo>
                <a:lnTo>
                  <a:pt x="48" y="18"/>
                </a:lnTo>
                <a:lnTo>
                  <a:pt x="72" y="26"/>
                </a:lnTo>
              </a:path>
            </a:pathLst>
          </a:custGeom>
          <a:noFill/>
          <a:ln w="31750">
            <a:solidFill>
              <a:schemeClr val="bg1">
                <a:lumMod val="50000"/>
                <a:alpha val="4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9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Freeform 13">
            <a:extLst>
              <a:ext uri="{FF2B5EF4-FFF2-40B4-BE49-F238E27FC236}">
                <a16:creationId xmlns:a16="http://schemas.microsoft.com/office/drawing/2014/main" id="{6BA0A2D6-296B-2E44-81B1-AC68FBD5FE3D}"/>
              </a:ext>
            </a:extLst>
          </p:cNvPr>
          <p:cNvSpPr>
            <a:spLocks/>
          </p:cNvSpPr>
          <p:nvPr/>
        </p:nvSpPr>
        <p:spPr bwMode="auto">
          <a:xfrm>
            <a:off x="2338388" y="2925762"/>
            <a:ext cx="3149600" cy="219075"/>
          </a:xfrm>
          <a:custGeom>
            <a:avLst/>
            <a:gdLst>
              <a:gd name="T0" fmla="*/ 0 w 689"/>
              <a:gd name="T1" fmla="*/ 48 h 48"/>
              <a:gd name="T2" fmla="*/ 24 w 689"/>
              <a:gd name="T3" fmla="*/ 48 h 48"/>
              <a:gd name="T4" fmla="*/ 48 w 689"/>
              <a:gd name="T5" fmla="*/ 48 h 48"/>
              <a:gd name="T6" fmla="*/ 72 w 689"/>
              <a:gd name="T7" fmla="*/ 48 h 48"/>
              <a:gd name="T8" fmla="*/ 95 w 689"/>
              <a:gd name="T9" fmla="*/ 48 h 48"/>
              <a:gd name="T10" fmla="*/ 119 w 689"/>
              <a:gd name="T11" fmla="*/ 48 h 48"/>
              <a:gd name="T12" fmla="*/ 143 w 689"/>
              <a:gd name="T13" fmla="*/ 48 h 48"/>
              <a:gd name="T14" fmla="*/ 166 w 689"/>
              <a:gd name="T15" fmla="*/ 48 h 48"/>
              <a:gd name="T16" fmla="*/ 190 w 689"/>
              <a:gd name="T17" fmla="*/ 48 h 48"/>
              <a:gd name="T18" fmla="*/ 214 w 689"/>
              <a:gd name="T19" fmla="*/ 48 h 48"/>
              <a:gd name="T20" fmla="*/ 238 w 689"/>
              <a:gd name="T21" fmla="*/ 48 h 48"/>
              <a:gd name="T22" fmla="*/ 261 w 689"/>
              <a:gd name="T23" fmla="*/ 48 h 48"/>
              <a:gd name="T24" fmla="*/ 285 w 689"/>
              <a:gd name="T25" fmla="*/ 48 h 48"/>
              <a:gd name="T26" fmla="*/ 309 w 689"/>
              <a:gd name="T27" fmla="*/ 48 h 48"/>
              <a:gd name="T28" fmla="*/ 333 w 689"/>
              <a:gd name="T29" fmla="*/ 48 h 48"/>
              <a:gd name="T30" fmla="*/ 356 w 689"/>
              <a:gd name="T31" fmla="*/ 48 h 48"/>
              <a:gd name="T32" fmla="*/ 380 w 689"/>
              <a:gd name="T33" fmla="*/ 48 h 48"/>
              <a:gd name="T34" fmla="*/ 404 w 689"/>
              <a:gd name="T35" fmla="*/ 48 h 48"/>
              <a:gd name="T36" fmla="*/ 428 w 689"/>
              <a:gd name="T37" fmla="*/ 41 h 48"/>
              <a:gd name="T38" fmla="*/ 451 w 689"/>
              <a:gd name="T39" fmla="*/ 31 h 48"/>
              <a:gd name="T40" fmla="*/ 475 w 689"/>
              <a:gd name="T41" fmla="*/ 21 h 48"/>
              <a:gd name="T42" fmla="*/ 499 w 689"/>
              <a:gd name="T43" fmla="*/ 12 h 48"/>
              <a:gd name="T44" fmla="*/ 523 w 689"/>
              <a:gd name="T45" fmla="*/ 9 h 48"/>
              <a:gd name="T46" fmla="*/ 546 w 689"/>
              <a:gd name="T47" fmla="*/ 6 h 48"/>
              <a:gd name="T48" fmla="*/ 570 w 689"/>
              <a:gd name="T49" fmla="*/ 3 h 48"/>
              <a:gd name="T50" fmla="*/ 594 w 689"/>
              <a:gd name="T51" fmla="*/ 0 h 48"/>
              <a:gd name="T52" fmla="*/ 618 w 689"/>
              <a:gd name="T53" fmla="*/ 11 h 48"/>
              <a:gd name="T54" fmla="*/ 641 w 689"/>
              <a:gd name="T55" fmla="*/ 21 h 48"/>
              <a:gd name="T56" fmla="*/ 665 w 689"/>
              <a:gd name="T57" fmla="*/ 31 h 48"/>
              <a:gd name="T58" fmla="*/ 689 w 689"/>
              <a:gd name="T59" fmla="*/ 4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89" h="48">
                <a:moveTo>
                  <a:pt x="0" y="48"/>
                </a:moveTo>
                <a:lnTo>
                  <a:pt x="24" y="48"/>
                </a:lnTo>
                <a:lnTo>
                  <a:pt x="48" y="48"/>
                </a:lnTo>
                <a:lnTo>
                  <a:pt x="72" y="48"/>
                </a:lnTo>
                <a:lnTo>
                  <a:pt x="95" y="48"/>
                </a:lnTo>
                <a:lnTo>
                  <a:pt x="119" y="48"/>
                </a:lnTo>
                <a:lnTo>
                  <a:pt x="143" y="48"/>
                </a:lnTo>
                <a:lnTo>
                  <a:pt x="166" y="48"/>
                </a:lnTo>
                <a:lnTo>
                  <a:pt x="190" y="48"/>
                </a:lnTo>
                <a:lnTo>
                  <a:pt x="214" y="48"/>
                </a:lnTo>
                <a:lnTo>
                  <a:pt x="238" y="48"/>
                </a:lnTo>
                <a:lnTo>
                  <a:pt x="261" y="48"/>
                </a:lnTo>
                <a:lnTo>
                  <a:pt x="285" y="48"/>
                </a:lnTo>
                <a:lnTo>
                  <a:pt x="309" y="48"/>
                </a:lnTo>
                <a:lnTo>
                  <a:pt x="333" y="48"/>
                </a:lnTo>
                <a:lnTo>
                  <a:pt x="356" y="48"/>
                </a:lnTo>
                <a:lnTo>
                  <a:pt x="380" y="48"/>
                </a:lnTo>
                <a:lnTo>
                  <a:pt x="404" y="48"/>
                </a:lnTo>
                <a:lnTo>
                  <a:pt x="428" y="41"/>
                </a:lnTo>
                <a:lnTo>
                  <a:pt x="451" y="31"/>
                </a:lnTo>
                <a:lnTo>
                  <a:pt x="475" y="21"/>
                </a:lnTo>
                <a:lnTo>
                  <a:pt x="499" y="12"/>
                </a:lnTo>
                <a:lnTo>
                  <a:pt x="523" y="9"/>
                </a:lnTo>
                <a:lnTo>
                  <a:pt x="546" y="6"/>
                </a:lnTo>
                <a:lnTo>
                  <a:pt x="570" y="3"/>
                </a:lnTo>
                <a:lnTo>
                  <a:pt x="594" y="0"/>
                </a:lnTo>
                <a:lnTo>
                  <a:pt x="618" y="11"/>
                </a:lnTo>
                <a:lnTo>
                  <a:pt x="641" y="21"/>
                </a:lnTo>
                <a:lnTo>
                  <a:pt x="665" y="31"/>
                </a:lnTo>
                <a:lnTo>
                  <a:pt x="689" y="40"/>
                </a:lnTo>
              </a:path>
            </a:pathLst>
          </a:custGeom>
          <a:noFill/>
          <a:ln w="31750">
            <a:solidFill>
              <a:schemeClr val="bg1">
                <a:lumMod val="50000"/>
                <a:alpha val="4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8" name="Freeform 14">
            <a:extLst>
              <a:ext uri="{FF2B5EF4-FFF2-40B4-BE49-F238E27FC236}">
                <a16:creationId xmlns:a16="http://schemas.microsoft.com/office/drawing/2014/main" id="{50094973-B9E6-CA44-A0D2-E9F0382D0BDE}"/>
              </a:ext>
            </a:extLst>
          </p:cNvPr>
          <p:cNvSpPr>
            <a:spLocks/>
          </p:cNvSpPr>
          <p:nvPr/>
        </p:nvSpPr>
        <p:spPr bwMode="auto">
          <a:xfrm>
            <a:off x="5487988" y="3108323"/>
            <a:ext cx="434975" cy="157165"/>
          </a:xfrm>
          <a:custGeom>
            <a:avLst/>
            <a:gdLst>
              <a:gd name="T0" fmla="*/ 0 w 72"/>
              <a:gd name="T1" fmla="*/ 0 h 26"/>
              <a:gd name="T2" fmla="*/ 24 w 72"/>
              <a:gd name="T3" fmla="*/ 9 h 26"/>
              <a:gd name="T4" fmla="*/ 48 w 72"/>
              <a:gd name="T5" fmla="*/ 18 h 26"/>
              <a:gd name="T6" fmla="*/ 72 w 72"/>
              <a:gd name="T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" h="26">
                <a:moveTo>
                  <a:pt x="0" y="0"/>
                </a:moveTo>
                <a:lnTo>
                  <a:pt x="24" y="9"/>
                </a:lnTo>
                <a:lnTo>
                  <a:pt x="48" y="18"/>
                </a:lnTo>
                <a:lnTo>
                  <a:pt x="72" y="26"/>
                </a:lnTo>
              </a:path>
            </a:pathLst>
          </a:custGeom>
          <a:noFill/>
          <a:ln w="31750">
            <a:solidFill>
              <a:schemeClr val="bg1">
                <a:lumMod val="50000"/>
                <a:alpha val="4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88C3F65E-A5A5-44B5-A4A7-D36F8AE873A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0" name="Line 361">
            <a:extLst>
              <a:ext uri="{FF2B5EF4-FFF2-40B4-BE49-F238E27FC236}">
                <a16:creationId xmlns:a16="http://schemas.microsoft.com/office/drawing/2014/main" id="{02F61DD8-48F5-4759-942B-78C1D80541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086976" y="1092200"/>
            <a:ext cx="0" cy="448945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1" name="Line 362">
            <a:extLst>
              <a:ext uri="{FF2B5EF4-FFF2-40B4-BE49-F238E27FC236}">
                <a16:creationId xmlns:a16="http://schemas.microsoft.com/office/drawing/2014/main" id="{E49778E1-B2B4-4B1F-97B0-075A4CFE92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5430838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2" name="Rectangle 363">
            <a:extLst>
              <a:ext uri="{FF2B5EF4-FFF2-40B4-BE49-F238E27FC236}">
                <a16:creationId xmlns:a16="http://schemas.microsoft.com/office/drawing/2014/main" id="{A644F954-41B2-4BA8-8782-0CF627B5B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5294313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13" name="Line 364">
            <a:extLst>
              <a:ext uri="{FF2B5EF4-FFF2-40B4-BE49-F238E27FC236}">
                <a16:creationId xmlns:a16="http://schemas.microsoft.com/office/drawing/2014/main" id="{F065AD91-9101-47A7-968B-A042678152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4732338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4" name="Rectangle 365">
            <a:extLst>
              <a:ext uri="{FF2B5EF4-FFF2-40B4-BE49-F238E27FC236}">
                <a16:creationId xmlns:a16="http://schemas.microsoft.com/office/drawing/2014/main" id="{C593D8A5-7BF1-4B6D-B538-9064F67A9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4598988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15" name="Line 366">
            <a:extLst>
              <a:ext uri="{FF2B5EF4-FFF2-40B4-BE49-F238E27FC236}">
                <a16:creationId xmlns:a16="http://schemas.microsoft.com/office/drawing/2014/main" id="{42F7CD69-91FD-4331-9C98-0D5FE6982B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4032250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6" name="Rectangle 367">
            <a:extLst>
              <a:ext uri="{FF2B5EF4-FFF2-40B4-BE49-F238E27FC236}">
                <a16:creationId xmlns:a16="http://schemas.microsoft.com/office/drawing/2014/main" id="{79E68F2F-F72A-4219-A651-E0F5D9975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3900488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17" name="Line 368">
            <a:extLst>
              <a:ext uri="{FF2B5EF4-FFF2-40B4-BE49-F238E27FC236}">
                <a16:creationId xmlns:a16="http://schemas.microsoft.com/office/drawing/2014/main" id="{F82C4CB3-5E55-4F36-BC2E-6C29F4ED64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333692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8" name="Rectangle 369">
            <a:extLst>
              <a:ext uri="{FF2B5EF4-FFF2-40B4-BE49-F238E27FC236}">
                <a16:creationId xmlns:a16="http://schemas.microsoft.com/office/drawing/2014/main" id="{249F1F8D-9333-4C1D-A998-A42700E97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3200400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19" name="Line 370">
            <a:extLst>
              <a:ext uri="{FF2B5EF4-FFF2-40B4-BE49-F238E27FC236}">
                <a16:creationId xmlns:a16="http://schemas.microsoft.com/office/drawing/2014/main" id="{183002D8-227E-4952-91A5-15F4BE7C48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263842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0" name="Rectangle 371">
            <a:extLst>
              <a:ext uri="{FF2B5EF4-FFF2-40B4-BE49-F238E27FC236}">
                <a16:creationId xmlns:a16="http://schemas.microsoft.com/office/drawing/2014/main" id="{3B15A366-AE7A-40C5-8A45-B4689EE16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2505075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1" name="Line 372">
            <a:extLst>
              <a:ext uri="{FF2B5EF4-FFF2-40B4-BE49-F238E27FC236}">
                <a16:creationId xmlns:a16="http://schemas.microsoft.com/office/drawing/2014/main" id="{D1CE5C2B-C4AE-4BA0-A79F-21D49498DA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1938338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2" name="Rectangle 373">
            <a:extLst>
              <a:ext uri="{FF2B5EF4-FFF2-40B4-BE49-F238E27FC236}">
                <a16:creationId xmlns:a16="http://schemas.microsoft.com/office/drawing/2014/main" id="{E2684AD2-1620-4734-ABFE-4D53C0C3B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1806575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50k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3" name="Line 374">
            <a:extLst>
              <a:ext uri="{FF2B5EF4-FFF2-40B4-BE49-F238E27FC236}">
                <a16:creationId xmlns:a16="http://schemas.microsoft.com/office/drawing/2014/main" id="{EB5DC9B7-C719-479D-AD01-58E08B3390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1243013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4" name="Rectangle 375">
            <a:extLst>
              <a:ext uri="{FF2B5EF4-FFF2-40B4-BE49-F238E27FC236}">
                <a16:creationId xmlns:a16="http://schemas.microsoft.com/office/drawing/2014/main" id="{BAA68078-9EA1-4E74-A738-8E01639E7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1106488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5" name="Rectangle 376">
            <a:extLst>
              <a:ext uri="{FF2B5EF4-FFF2-40B4-BE49-F238E27FC236}">
                <a16:creationId xmlns:a16="http://schemas.microsoft.com/office/drawing/2014/main" id="{06FF8A2C-6830-4A4A-AFC5-A3F07A32F36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0883900" y="3089275"/>
            <a:ext cx="7953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Wage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6" name="Line 377">
            <a:extLst>
              <a:ext uri="{FF2B5EF4-FFF2-40B4-BE49-F238E27FC236}">
                <a16:creationId xmlns:a16="http://schemas.microsoft.com/office/drawing/2014/main" id="{23CB1DD9-3DD2-4A9E-8585-E876B6B1CF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87576" y="1092200"/>
            <a:ext cx="0" cy="448945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7" name="Line 378">
            <a:extLst>
              <a:ext uri="{FF2B5EF4-FFF2-40B4-BE49-F238E27FC236}">
                <a16:creationId xmlns:a16="http://schemas.microsoft.com/office/drawing/2014/main" id="{F115A507-8A3F-4477-B737-8C5B15AFE2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3144838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8" name="Rectangle 379">
            <a:extLst>
              <a:ext uri="{FF2B5EF4-FFF2-40B4-BE49-F238E27FC236}">
                <a16:creationId xmlns:a16="http://schemas.microsoft.com/office/drawing/2014/main" id="{84E215F1-DBF8-4467-AF92-F49A1D579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13" y="3008313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9" name="Line 380">
            <a:extLst>
              <a:ext uri="{FF2B5EF4-FFF2-40B4-BE49-F238E27FC236}">
                <a16:creationId xmlns:a16="http://schemas.microsoft.com/office/drawing/2014/main" id="{7BF0BF31-78E8-49A1-9937-F140A9C3C7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5048250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0" name="Rectangle 381">
            <a:extLst>
              <a:ext uri="{FF2B5EF4-FFF2-40B4-BE49-F238E27FC236}">
                <a16:creationId xmlns:a16="http://schemas.microsoft.com/office/drawing/2014/main" id="{537645CA-0C18-43FE-A72D-54F3E0E53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988" y="4914900"/>
            <a:ext cx="4985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-40k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1" name="Line 382">
            <a:extLst>
              <a:ext uri="{FF2B5EF4-FFF2-40B4-BE49-F238E27FC236}">
                <a16:creationId xmlns:a16="http://schemas.microsoft.com/office/drawing/2014/main" id="{BE8821D5-55B0-4AAD-B913-3D806C1900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4095750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2" name="Rectangle 383">
            <a:extLst>
              <a:ext uri="{FF2B5EF4-FFF2-40B4-BE49-F238E27FC236}">
                <a16:creationId xmlns:a16="http://schemas.microsoft.com/office/drawing/2014/main" id="{6176360F-9CE3-4BC4-838E-81FC35576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988" y="3959225"/>
            <a:ext cx="4985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-20k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3" name="Line 384">
            <a:extLst>
              <a:ext uri="{FF2B5EF4-FFF2-40B4-BE49-F238E27FC236}">
                <a16:creationId xmlns:a16="http://schemas.microsoft.com/office/drawing/2014/main" id="{A9521E52-A5FB-4D2B-B546-C75A8A046E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2193925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4" name="Rectangle 385">
            <a:extLst>
              <a:ext uri="{FF2B5EF4-FFF2-40B4-BE49-F238E27FC236}">
                <a16:creationId xmlns:a16="http://schemas.microsoft.com/office/drawing/2014/main" id="{C52A82B3-FA8E-46DD-A44B-8F8A38F31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538" y="2057400"/>
            <a:ext cx="413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20k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5" name="Line 386">
            <a:extLst>
              <a:ext uri="{FF2B5EF4-FFF2-40B4-BE49-F238E27FC236}">
                <a16:creationId xmlns:a16="http://schemas.microsoft.com/office/drawing/2014/main" id="{EF23DA4F-1411-4BF7-8BF9-87FE5BC975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1243013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6" name="Rectangle 387">
            <a:extLst>
              <a:ext uri="{FF2B5EF4-FFF2-40B4-BE49-F238E27FC236}">
                <a16:creationId xmlns:a16="http://schemas.microsoft.com/office/drawing/2014/main" id="{2F99D6CC-591B-46C2-9BC0-2CB4B1488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538" y="1106488"/>
            <a:ext cx="413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40k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7" name="Rectangle 388">
            <a:extLst>
              <a:ext uri="{FF2B5EF4-FFF2-40B4-BE49-F238E27FC236}">
                <a16:creationId xmlns:a16="http://schemas.microsoft.com/office/drawing/2014/main" id="{185E00FF-FA7F-4808-81D8-8DE000CFC7B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313679" y="3104455"/>
            <a:ext cx="24926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Cumulative Govt Cost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8" name="Line 389">
            <a:extLst>
              <a:ext uri="{FF2B5EF4-FFF2-40B4-BE49-F238E27FC236}">
                <a16:creationId xmlns:a16="http://schemas.microsoft.com/office/drawing/2014/main" id="{7E40DCE5-B79A-4527-A225-5F4BEDF695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7576" y="5581650"/>
            <a:ext cx="789940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9" name="Line 390">
            <a:extLst>
              <a:ext uri="{FF2B5EF4-FFF2-40B4-BE49-F238E27FC236}">
                <a16:creationId xmlns:a16="http://schemas.microsoft.com/office/drawing/2014/main" id="{274F214C-95DA-4EC3-AEB3-3F3CFCCE334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8388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0" name="Rectangle 391">
            <a:extLst>
              <a:ext uri="{FF2B5EF4-FFF2-40B4-BE49-F238E27FC236}">
                <a16:creationId xmlns:a16="http://schemas.microsoft.com/office/drawing/2014/main" id="{82AA96BC-D606-4247-B61A-099CA7F96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572452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1" name="Line 392">
            <a:extLst>
              <a:ext uri="{FF2B5EF4-FFF2-40B4-BE49-F238E27FC236}">
                <a16:creationId xmlns:a16="http://schemas.microsoft.com/office/drawing/2014/main" id="{FBA2B112-0679-4E27-9B37-71523367CC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5826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2" name="Rectangle 393">
            <a:extLst>
              <a:ext uri="{FF2B5EF4-FFF2-40B4-BE49-F238E27FC236}">
                <a16:creationId xmlns:a16="http://schemas.microsoft.com/office/drawing/2014/main" id="{E921969F-40FA-42D7-940C-3CFB1F5DD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4538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3" name="Line 394">
            <a:extLst>
              <a:ext uri="{FF2B5EF4-FFF2-40B4-BE49-F238E27FC236}">
                <a16:creationId xmlns:a16="http://schemas.microsoft.com/office/drawing/2014/main" id="{48E1DF24-5DDE-49AA-8653-6F4A1D1C2C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0088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4" name="Rectangle 395">
            <a:extLst>
              <a:ext uri="{FF2B5EF4-FFF2-40B4-BE49-F238E27FC236}">
                <a16:creationId xmlns:a16="http://schemas.microsoft.com/office/drawing/2014/main" id="{8452D2F4-2184-471D-83F6-112C87509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3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5" name="Line 396">
            <a:extLst>
              <a:ext uri="{FF2B5EF4-FFF2-40B4-BE49-F238E27FC236}">
                <a16:creationId xmlns:a16="http://schemas.microsoft.com/office/drawing/2014/main" id="{9CD4E29E-2200-4D62-892B-8E08A9BA2AF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2763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6" name="Rectangle 397">
            <a:extLst>
              <a:ext uri="{FF2B5EF4-FFF2-40B4-BE49-F238E27FC236}">
                <a16:creationId xmlns:a16="http://schemas.microsoft.com/office/drawing/2014/main" id="{8F243123-380D-462D-B178-E8DF5369E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1476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7" name="Line 398">
            <a:extLst>
              <a:ext uri="{FF2B5EF4-FFF2-40B4-BE49-F238E27FC236}">
                <a16:creationId xmlns:a16="http://schemas.microsoft.com/office/drawing/2014/main" id="{DB5479F2-550E-4CEF-9CED-0E32FAA5F7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1788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8" name="Rectangle 399">
            <a:extLst>
              <a:ext uri="{FF2B5EF4-FFF2-40B4-BE49-F238E27FC236}">
                <a16:creationId xmlns:a16="http://schemas.microsoft.com/office/drawing/2014/main" id="{1D3E1BE5-BBBA-4B72-9129-72D01ADE7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8913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9" name="Line 400">
            <a:extLst>
              <a:ext uri="{FF2B5EF4-FFF2-40B4-BE49-F238E27FC236}">
                <a16:creationId xmlns:a16="http://schemas.microsoft.com/office/drawing/2014/main" id="{254F68B4-298E-4579-A507-83F616531D6D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4463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0" name="Rectangle 401">
            <a:extLst>
              <a:ext uri="{FF2B5EF4-FFF2-40B4-BE49-F238E27FC236}">
                <a16:creationId xmlns:a16="http://schemas.microsoft.com/office/drawing/2014/main" id="{DE258DE5-3292-4726-8974-6975E7A9D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3176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50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51" name="Line 402">
            <a:extLst>
              <a:ext uri="{FF2B5EF4-FFF2-40B4-BE49-F238E27FC236}">
                <a16:creationId xmlns:a16="http://schemas.microsoft.com/office/drawing/2014/main" id="{1BE7AA42-1E83-4C26-8008-8A75877CE507}"/>
              </a:ext>
            </a:extLst>
          </p:cNvPr>
          <p:cNvSpPr>
            <a:spLocks noChangeShapeType="1"/>
          </p:cNvSpPr>
          <p:nvPr/>
        </p:nvSpPr>
        <p:spPr bwMode="auto">
          <a:xfrm>
            <a:off x="8853488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2" name="Rectangle 403">
            <a:extLst>
              <a:ext uri="{FF2B5EF4-FFF2-40B4-BE49-F238E27FC236}">
                <a16:creationId xmlns:a16="http://schemas.microsoft.com/office/drawing/2014/main" id="{0E683803-7FE1-426D-B246-2661579BC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0613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53" name="Line 404">
            <a:extLst>
              <a:ext uri="{FF2B5EF4-FFF2-40B4-BE49-F238E27FC236}">
                <a16:creationId xmlns:a16="http://schemas.microsoft.com/office/drawing/2014/main" id="{7E7A9BDB-2B82-4990-AADE-B0FC16674F88}"/>
              </a:ext>
            </a:extLst>
          </p:cNvPr>
          <p:cNvSpPr>
            <a:spLocks noChangeShapeType="1"/>
          </p:cNvSpPr>
          <p:nvPr/>
        </p:nvSpPr>
        <p:spPr bwMode="auto">
          <a:xfrm>
            <a:off x="9936163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4" name="Rectangle 405">
            <a:extLst>
              <a:ext uri="{FF2B5EF4-FFF2-40B4-BE49-F238E27FC236}">
                <a16:creationId xmlns:a16="http://schemas.microsoft.com/office/drawing/2014/main" id="{8B4FA152-9B5A-44F7-B504-38A4C6586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4876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70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407">
            <a:extLst>
              <a:ext uri="{FF2B5EF4-FFF2-40B4-BE49-F238E27FC236}">
                <a16:creationId xmlns:a16="http://schemas.microsoft.com/office/drawing/2014/main" id="{51A2283A-1DE1-4A1A-ABC8-4D55B4B0D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3438" y="6038850"/>
            <a:ext cx="5667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1" name="Line 369">
            <a:extLst>
              <a:ext uri="{FF2B5EF4-FFF2-40B4-BE49-F238E27FC236}">
                <a16:creationId xmlns:a16="http://schemas.microsoft.com/office/drawing/2014/main" id="{4F77CEDD-7F8B-4C25-831F-B5D5039423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3144837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2" name="Line 371">
            <a:extLst>
              <a:ext uri="{FF2B5EF4-FFF2-40B4-BE49-F238E27FC236}">
                <a16:creationId xmlns:a16="http://schemas.microsoft.com/office/drawing/2014/main" id="{C32A0BA1-AC99-44B0-99ED-170AE332A4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5048250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3" name="Line 373">
            <a:extLst>
              <a:ext uri="{FF2B5EF4-FFF2-40B4-BE49-F238E27FC236}">
                <a16:creationId xmlns:a16="http://schemas.microsoft.com/office/drawing/2014/main" id="{2ADDF8EC-1C71-446B-805E-DA35F705B3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4095750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4" name="Line 375">
            <a:extLst>
              <a:ext uri="{FF2B5EF4-FFF2-40B4-BE49-F238E27FC236}">
                <a16:creationId xmlns:a16="http://schemas.microsoft.com/office/drawing/2014/main" id="{E2F1E56E-FAE3-44A5-86A9-662A44F7EB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2193925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5" name="Line 377">
            <a:extLst>
              <a:ext uri="{FF2B5EF4-FFF2-40B4-BE49-F238E27FC236}">
                <a16:creationId xmlns:a16="http://schemas.microsoft.com/office/drawing/2014/main" id="{16DB451F-46E2-4A4F-A764-D0913C0E72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1243012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0" name="Line 10">
            <a:extLst>
              <a:ext uri="{FF2B5EF4-FFF2-40B4-BE49-F238E27FC236}">
                <a16:creationId xmlns:a16="http://schemas.microsoft.com/office/drawing/2014/main" id="{12212595-6C53-4BC9-A6D6-97C214879604}"/>
              </a:ext>
            </a:extLst>
          </p:cNvPr>
          <p:cNvSpPr/>
          <p:nvPr/>
        </p:nvSpPr>
        <p:spPr>
          <a:xfrm>
            <a:off x="2211389" y="3144837"/>
            <a:ext cx="7885110" cy="17461"/>
          </a:xfrm>
          <a:prstGeom prst="line">
            <a:avLst/>
          </a:prstGeom>
          <a:ln w="28575">
            <a:solidFill>
              <a:srgbClr val="807F80">
                <a:alpha val="50000"/>
              </a:srgbClr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88" name="Line 206">
            <a:extLst>
              <a:ext uri="{FF2B5EF4-FFF2-40B4-BE49-F238E27FC236}">
                <a16:creationId xmlns:a16="http://schemas.microsoft.com/office/drawing/2014/main" id="{6E4377EF-9D29-4131-8E40-5AB2012CC0E3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4001" y="3154363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9" name="Line 207">
            <a:extLst>
              <a:ext uri="{FF2B5EF4-FFF2-40B4-BE49-F238E27FC236}">
                <a16:creationId xmlns:a16="http://schemas.microsoft.com/office/drawing/2014/main" id="{E347ABEF-44BE-43C0-9CA2-FC776361BEC2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9563" y="3159125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0" name="Line 208">
            <a:extLst>
              <a:ext uri="{FF2B5EF4-FFF2-40B4-BE49-F238E27FC236}">
                <a16:creationId xmlns:a16="http://schemas.microsoft.com/office/drawing/2014/main" id="{A43830B0-8AC0-4DEB-9A7B-3122135E9593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0363" y="3163888"/>
            <a:ext cx="317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" name="Line 209">
            <a:extLst>
              <a:ext uri="{FF2B5EF4-FFF2-40B4-BE49-F238E27FC236}">
                <a16:creationId xmlns:a16="http://schemas.microsoft.com/office/drawing/2014/main" id="{5D8679ED-5EDB-42FD-8340-F0D0B6A076AA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3538" y="3163888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2" name="Line 210">
            <a:extLst>
              <a:ext uri="{FF2B5EF4-FFF2-40B4-BE49-F238E27FC236}">
                <a16:creationId xmlns:a16="http://schemas.microsoft.com/office/drawing/2014/main" id="{3B963844-5415-40CA-8F03-809331E79BB1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4338" y="3168650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3" name="Line 211">
            <a:extLst>
              <a:ext uri="{FF2B5EF4-FFF2-40B4-BE49-F238E27FC236}">
                <a16:creationId xmlns:a16="http://schemas.microsoft.com/office/drawing/2014/main" id="{72E2E480-59C4-4411-A984-DD598247EB49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9901" y="3173413"/>
            <a:ext cx="0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4" name="Line 212">
            <a:extLst>
              <a:ext uri="{FF2B5EF4-FFF2-40B4-BE49-F238E27FC236}">
                <a16:creationId xmlns:a16="http://schemas.microsoft.com/office/drawing/2014/main" id="{BB636FCA-CCD3-452B-AFA9-974A1E4622E3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9901" y="3173413"/>
            <a:ext cx="7938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5" name="Line 213">
            <a:extLst>
              <a:ext uri="{FF2B5EF4-FFF2-40B4-BE49-F238E27FC236}">
                <a16:creationId xmlns:a16="http://schemas.microsoft.com/office/drawing/2014/main" id="{8BF7A1D5-0570-4C21-B579-9CDEF4B4956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3876" y="3178175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6" name="Line 214">
            <a:extLst>
              <a:ext uri="{FF2B5EF4-FFF2-40B4-BE49-F238E27FC236}">
                <a16:creationId xmlns:a16="http://schemas.microsoft.com/office/drawing/2014/main" id="{ABC08C5B-938D-49D4-9470-103477254936}"/>
              </a:ext>
            </a:extLst>
          </p:cNvPr>
          <p:cNvSpPr>
            <a:spLocks noChangeShapeType="1"/>
          </p:cNvSpPr>
          <p:nvPr/>
        </p:nvSpPr>
        <p:spPr bwMode="auto">
          <a:xfrm>
            <a:off x="8199438" y="3181350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7" name="Line 215">
            <a:extLst>
              <a:ext uri="{FF2B5EF4-FFF2-40B4-BE49-F238E27FC236}">
                <a16:creationId xmlns:a16="http://schemas.microsoft.com/office/drawing/2014/main" id="{7A6BC663-2FE5-4200-8AF9-092381BE1F0F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3413" y="3186113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8" name="Line 216">
            <a:extLst>
              <a:ext uri="{FF2B5EF4-FFF2-40B4-BE49-F238E27FC236}">
                <a16:creationId xmlns:a16="http://schemas.microsoft.com/office/drawing/2014/main" id="{430EC9DA-8EED-4909-A2A8-DDD32DC671A4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8976" y="3190875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9" name="Line 217">
            <a:extLst>
              <a:ext uri="{FF2B5EF4-FFF2-40B4-BE49-F238E27FC236}">
                <a16:creationId xmlns:a16="http://schemas.microsoft.com/office/drawing/2014/main" id="{10998DEB-14FE-4959-92E9-218F3666DF4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2951" y="3195638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0" name="Line 218">
            <a:extLst>
              <a:ext uri="{FF2B5EF4-FFF2-40B4-BE49-F238E27FC236}">
                <a16:creationId xmlns:a16="http://schemas.microsoft.com/office/drawing/2014/main" id="{C4DA5A54-F390-45FD-B449-4365EF04078B}"/>
              </a:ext>
            </a:extLst>
          </p:cNvPr>
          <p:cNvSpPr>
            <a:spLocks noChangeShapeType="1"/>
          </p:cNvSpPr>
          <p:nvPr/>
        </p:nvSpPr>
        <p:spPr bwMode="auto">
          <a:xfrm>
            <a:off x="8418513" y="3200400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" name="Line 219">
            <a:extLst>
              <a:ext uri="{FF2B5EF4-FFF2-40B4-BE49-F238E27FC236}">
                <a16:creationId xmlns:a16="http://schemas.microsoft.com/office/drawing/2014/main" id="{61722D30-CB7F-43E9-960A-9C1334100878}"/>
              </a:ext>
            </a:extLst>
          </p:cNvPr>
          <p:cNvSpPr>
            <a:spLocks noChangeShapeType="1"/>
          </p:cNvSpPr>
          <p:nvPr/>
        </p:nvSpPr>
        <p:spPr bwMode="auto">
          <a:xfrm>
            <a:off x="8474076" y="3205163"/>
            <a:ext cx="7938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" name="Line 220">
            <a:extLst>
              <a:ext uri="{FF2B5EF4-FFF2-40B4-BE49-F238E27FC236}">
                <a16:creationId xmlns:a16="http://schemas.microsoft.com/office/drawing/2014/main" id="{6704C571-BD26-47FA-B964-A396F557DED7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8051" y="3209925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3" name="Line 221">
            <a:extLst>
              <a:ext uri="{FF2B5EF4-FFF2-40B4-BE49-F238E27FC236}">
                <a16:creationId xmlns:a16="http://schemas.microsoft.com/office/drawing/2014/main" id="{0C90AFEF-B2D7-4917-87CE-72CFEB54AC19}"/>
              </a:ext>
            </a:extLst>
          </p:cNvPr>
          <p:cNvSpPr>
            <a:spLocks noChangeShapeType="1"/>
          </p:cNvSpPr>
          <p:nvPr/>
        </p:nvSpPr>
        <p:spPr bwMode="auto">
          <a:xfrm>
            <a:off x="8583613" y="3214688"/>
            <a:ext cx="7938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4" name="Line 222">
            <a:extLst>
              <a:ext uri="{FF2B5EF4-FFF2-40B4-BE49-F238E27FC236}">
                <a16:creationId xmlns:a16="http://schemas.microsoft.com/office/drawing/2014/main" id="{E2E81312-AD78-4F7D-90E9-F6AB9E889D23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7588" y="3219450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5" name="Line 223">
            <a:extLst>
              <a:ext uri="{FF2B5EF4-FFF2-40B4-BE49-F238E27FC236}">
                <a16:creationId xmlns:a16="http://schemas.microsoft.com/office/drawing/2014/main" id="{B5C1C5E6-B2AD-4753-B226-F7EBD8B598A9}"/>
              </a:ext>
            </a:extLst>
          </p:cNvPr>
          <p:cNvSpPr>
            <a:spLocks noChangeShapeType="1"/>
          </p:cNvSpPr>
          <p:nvPr/>
        </p:nvSpPr>
        <p:spPr bwMode="auto">
          <a:xfrm>
            <a:off x="8693151" y="3219450"/>
            <a:ext cx="4763" cy="3175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" name="Line 224">
            <a:extLst>
              <a:ext uri="{FF2B5EF4-FFF2-40B4-BE49-F238E27FC236}">
                <a16:creationId xmlns:a16="http://schemas.microsoft.com/office/drawing/2014/main" id="{9600E72E-BD02-45C0-97A3-240DCC65B7F8}"/>
              </a:ext>
            </a:extLst>
          </p:cNvPr>
          <p:cNvSpPr>
            <a:spLocks noChangeShapeType="1"/>
          </p:cNvSpPr>
          <p:nvPr/>
        </p:nvSpPr>
        <p:spPr bwMode="auto">
          <a:xfrm>
            <a:off x="8747126" y="3222625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7" name="Line 225">
            <a:extLst>
              <a:ext uri="{FF2B5EF4-FFF2-40B4-BE49-F238E27FC236}">
                <a16:creationId xmlns:a16="http://schemas.microsoft.com/office/drawing/2014/main" id="{1EE0ABEC-EA0C-4D41-8C11-057EFC0846C6}"/>
              </a:ext>
            </a:extLst>
          </p:cNvPr>
          <p:cNvSpPr>
            <a:spLocks noChangeShapeType="1"/>
          </p:cNvSpPr>
          <p:nvPr/>
        </p:nvSpPr>
        <p:spPr bwMode="auto">
          <a:xfrm>
            <a:off x="8802688" y="3227388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8" name="Line 226">
            <a:extLst>
              <a:ext uri="{FF2B5EF4-FFF2-40B4-BE49-F238E27FC236}">
                <a16:creationId xmlns:a16="http://schemas.microsoft.com/office/drawing/2014/main" id="{6EE59741-BB73-4418-B26B-E3ADB124B3EB}"/>
              </a:ext>
            </a:extLst>
          </p:cNvPr>
          <p:cNvSpPr>
            <a:spLocks noChangeShapeType="1"/>
          </p:cNvSpPr>
          <p:nvPr/>
        </p:nvSpPr>
        <p:spPr bwMode="auto">
          <a:xfrm>
            <a:off x="8858251" y="3232150"/>
            <a:ext cx="317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" name="Line 227">
            <a:extLst>
              <a:ext uri="{FF2B5EF4-FFF2-40B4-BE49-F238E27FC236}">
                <a16:creationId xmlns:a16="http://schemas.microsoft.com/office/drawing/2014/main" id="{58D50B62-F397-454D-850F-A94551B37EC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2226" y="3236913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0" name="Line 228">
            <a:extLst>
              <a:ext uri="{FF2B5EF4-FFF2-40B4-BE49-F238E27FC236}">
                <a16:creationId xmlns:a16="http://schemas.microsoft.com/office/drawing/2014/main" id="{320D2219-64BF-4220-8BB3-4B55C501917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67788" y="3236913"/>
            <a:ext cx="4763" cy="4763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1" name="Line 229">
            <a:extLst>
              <a:ext uri="{FF2B5EF4-FFF2-40B4-BE49-F238E27FC236}">
                <a16:creationId xmlns:a16="http://schemas.microsoft.com/office/drawing/2014/main" id="{C513D2FE-FCC1-4231-8764-C9173F669391}"/>
              </a:ext>
            </a:extLst>
          </p:cNvPr>
          <p:cNvSpPr>
            <a:spLocks noChangeShapeType="1"/>
          </p:cNvSpPr>
          <p:nvPr/>
        </p:nvSpPr>
        <p:spPr bwMode="auto">
          <a:xfrm>
            <a:off x="9021763" y="3241675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" name="Line 230">
            <a:extLst>
              <a:ext uri="{FF2B5EF4-FFF2-40B4-BE49-F238E27FC236}">
                <a16:creationId xmlns:a16="http://schemas.microsoft.com/office/drawing/2014/main" id="{B2DB6F0A-6F16-46FD-BEA6-0FB97C9EE120}"/>
              </a:ext>
            </a:extLst>
          </p:cNvPr>
          <p:cNvSpPr>
            <a:spLocks noChangeShapeType="1"/>
          </p:cNvSpPr>
          <p:nvPr/>
        </p:nvSpPr>
        <p:spPr bwMode="auto">
          <a:xfrm>
            <a:off x="9077326" y="3246438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" name="Line 231">
            <a:extLst>
              <a:ext uri="{FF2B5EF4-FFF2-40B4-BE49-F238E27FC236}">
                <a16:creationId xmlns:a16="http://schemas.microsoft.com/office/drawing/2014/main" id="{0A7BB434-F59F-4EE1-9B07-8E4F02DE3F18}"/>
              </a:ext>
            </a:extLst>
          </p:cNvPr>
          <p:cNvSpPr>
            <a:spLocks noChangeShapeType="1"/>
          </p:cNvSpPr>
          <p:nvPr/>
        </p:nvSpPr>
        <p:spPr bwMode="auto">
          <a:xfrm>
            <a:off x="9131301" y="3251200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" name="Line 232">
            <a:extLst>
              <a:ext uri="{FF2B5EF4-FFF2-40B4-BE49-F238E27FC236}">
                <a16:creationId xmlns:a16="http://schemas.microsoft.com/office/drawing/2014/main" id="{358015A5-AD5D-428D-9E7F-4DD13F34DBBD}"/>
              </a:ext>
            </a:extLst>
          </p:cNvPr>
          <p:cNvSpPr>
            <a:spLocks noChangeShapeType="1"/>
          </p:cNvSpPr>
          <p:nvPr/>
        </p:nvSpPr>
        <p:spPr bwMode="auto">
          <a:xfrm>
            <a:off x="9186863" y="3251200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" name="Line 233">
            <a:extLst>
              <a:ext uri="{FF2B5EF4-FFF2-40B4-BE49-F238E27FC236}">
                <a16:creationId xmlns:a16="http://schemas.microsoft.com/office/drawing/2014/main" id="{42E8DFC9-DC24-4CDD-8348-2964D0AD39DB}"/>
              </a:ext>
            </a:extLst>
          </p:cNvPr>
          <p:cNvSpPr>
            <a:spLocks noChangeShapeType="1"/>
          </p:cNvSpPr>
          <p:nvPr/>
        </p:nvSpPr>
        <p:spPr bwMode="auto">
          <a:xfrm>
            <a:off x="9240838" y="3255963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6" name="Line 234">
            <a:extLst>
              <a:ext uri="{FF2B5EF4-FFF2-40B4-BE49-F238E27FC236}">
                <a16:creationId xmlns:a16="http://schemas.microsoft.com/office/drawing/2014/main" id="{D3BB33F2-DAFE-47E5-B983-C4CECA08E2E5}"/>
              </a:ext>
            </a:extLst>
          </p:cNvPr>
          <p:cNvSpPr>
            <a:spLocks noChangeShapeType="1"/>
          </p:cNvSpPr>
          <p:nvPr/>
        </p:nvSpPr>
        <p:spPr bwMode="auto">
          <a:xfrm>
            <a:off x="9296401" y="3255963"/>
            <a:ext cx="4763" cy="3175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" name="Line 235">
            <a:extLst>
              <a:ext uri="{FF2B5EF4-FFF2-40B4-BE49-F238E27FC236}">
                <a16:creationId xmlns:a16="http://schemas.microsoft.com/office/drawing/2014/main" id="{6412899E-EBA4-4C13-A252-E1148CADFE40}"/>
              </a:ext>
            </a:extLst>
          </p:cNvPr>
          <p:cNvSpPr>
            <a:spLocks noChangeShapeType="1"/>
          </p:cNvSpPr>
          <p:nvPr/>
        </p:nvSpPr>
        <p:spPr bwMode="auto">
          <a:xfrm>
            <a:off x="9351963" y="3259138"/>
            <a:ext cx="317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0" name="Freeform 312">
            <a:extLst>
              <a:ext uri="{FF2B5EF4-FFF2-40B4-BE49-F238E27FC236}">
                <a16:creationId xmlns:a16="http://schemas.microsoft.com/office/drawing/2014/main" id="{D44CBF57-D1B8-4A50-9A68-3FE857D6146F}"/>
              </a:ext>
            </a:extLst>
          </p:cNvPr>
          <p:cNvSpPr>
            <a:spLocks/>
          </p:cNvSpPr>
          <p:nvPr/>
        </p:nvSpPr>
        <p:spPr bwMode="auto">
          <a:xfrm>
            <a:off x="4294188" y="1970088"/>
            <a:ext cx="5097463" cy="3278188"/>
          </a:xfrm>
          <a:custGeom>
            <a:avLst/>
            <a:gdLst>
              <a:gd name="T0" fmla="*/ 0 w 1115"/>
              <a:gd name="T1" fmla="*/ 717 h 717"/>
              <a:gd name="T2" fmla="*/ 23 w 1115"/>
              <a:gd name="T3" fmla="*/ 686 h 717"/>
              <a:gd name="T4" fmla="*/ 47 w 1115"/>
              <a:gd name="T5" fmla="*/ 647 h 717"/>
              <a:gd name="T6" fmla="*/ 71 w 1115"/>
              <a:gd name="T7" fmla="*/ 618 h 717"/>
              <a:gd name="T8" fmla="*/ 95 w 1115"/>
              <a:gd name="T9" fmla="*/ 588 h 717"/>
              <a:gd name="T10" fmla="*/ 118 w 1115"/>
              <a:gd name="T11" fmla="*/ 537 h 717"/>
              <a:gd name="T12" fmla="*/ 142 w 1115"/>
              <a:gd name="T13" fmla="*/ 492 h 717"/>
              <a:gd name="T14" fmla="*/ 166 w 1115"/>
              <a:gd name="T15" fmla="*/ 420 h 717"/>
              <a:gd name="T16" fmla="*/ 190 w 1115"/>
              <a:gd name="T17" fmla="*/ 394 h 717"/>
              <a:gd name="T18" fmla="*/ 213 w 1115"/>
              <a:gd name="T19" fmla="*/ 358 h 717"/>
              <a:gd name="T20" fmla="*/ 237 w 1115"/>
              <a:gd name="T21" fmla="*/ 332 h 717"/>
              <a:gd name="T22" fmla="*/ 261 w 1115"/>
              <a:gd name="T23" fmla="*/ 302 h 717"/>
              <a:gd name="T24" fmla="*/ 284 w 1115"/>
              <a:gd name="T25" fmla="*/ 279 h 717"/>
              <a:gd name="T26" fmla="*/ 308 w 1115"/>
              <a:gd name="T27" fmla="*/ 257 h 717"/>
              <a:gd name="T28" fmla="*/ 332 w 1115"/>
              <a:gd name="T29" fmla="*/ 228 h 717"/>
              <a:gd name="T30" fmla="*/ 356 w 1115"/>
              <a:gd name="T31" fmla="*/ 212 h 717"/>
              <a:gd name="T32" fmla="*/ 379 w 1115"/>
              <a:gd name="T33" fmla="*/ 197 h 717"/>
              <a:gd name="T34" fmla="*/ 403 w 1115"/>
              <a:gd name="T35" fmla="*/ 167 h 717"/>
              <a:gd name="T36" fmla="*/ 427 w 1115"/>
              <a:gd name="T37" fmla="*/ 132 h 717"/>
              <a:gd name="T38" fmla="*/ 451 w 1115"/>
              <a:gd name="T39" fmla="*/ 116 h 717"/>
              <a:gd name="T40" fmla="*/ 474 w 1115"/>
              <a:gd name="T41" fmla="*/ 92 h 717"/>
              <a:gd name="T42" fmla="*/ 498 w 1115"/>
              <a:gd name="T43" fmla="*/ 80 h 717"/>
              <a:gd name="T44" fmla="*/ 522 w 1115"/>
              <a:gd name="T45" fmla="*/ 84 h 717"/>
              <a:gd name="T46" fmla="*/ 546 w 1115"/>
              <a:gd name="T47" fmla="*/ 45 h 717"/>
              <a:gd name="T48" fmla="*/ 569 w 1115"/>
              <a:gd name="T49" fmla="*/ 55 h 717"/>
              <a:gd name="T50" fmla="*/ 593 w 1115"/>
              <a:gd name="T51" fmla="*/ 39 h 717"/>
              <a:gd name="T52" fmla="*/ 617 w 1115"/>
              <a:gd name="T53" fmla="*/ 16 h 717"/>
              <a:gd name="T54" fmla="*/ 641 w 1115"/>
              <a:gd name="T55" fmla="*/ 2 h 717"/>
              <a:gd name="T56" fmla="*/ 664 w 1115"/>
              <a:gd name="T57" fmla="*/ 0 h 717"/>
              <a:gd name="T58" fmla="*/ 688 w 1115"/>
              <a:gd name="T59" fmla="*/ 11 h 717"/>
              <a:gd name="T60" fmla="*/ 712 w 1115"/>
              <a:gd name="T61" fmla="*/ 0 h 717"/>
              <a:gd name="T62" fmla="*/ 736 w 1115"/>
              <a:gd name="T63" fmla="*/ 6 h 717"/>
              <a:gd name="T64" fmla="*/ 759 w 1115"/>
              <a:gd name="T65" fmla="*/ 12 h 717"/>
              <a:gd name="T66" fmla="*/ 783 w 1115"/>
              <a:gd name="T67" fmla="*/ 8 h 717"/>
              <a:gd name="T68" fmla="*/ 807 w 1115"/>
              <a:gd name="T69" fmla="*/ 12 h 717"/>
              <a:gd name="T70" fmla="*/ 830 w 1115"/>
              <a:gd name="T71" fmla="*/ 17 h 717"/>
              <a:gd name="T72" fmla="*/ 854 w 1115"/>
              <a:gd name="T73" fmla="*/ 20 h 717"/>
              <a:gd name="T74" fmla="*/ 878 w 1115"/>
              <a:gd name="T75" fmla="*/ 45 h 717"/>
              <a:gd name="T76" fmla="*/ 902 w 1115"/>
              <a:gd name="T77" fmla="*/ 41 h 717"/>
              <a:gd name="T78" fmla="*/ 925 w 1115"/>
              <a:gd name="T79" fmla="*/ 66 h 717"/>
              <a:gd name="T80" fmla="*/ 949 w 1115"/>
              <a:gd name="T81" fmla="*/ 76 h 717"/>
              <a:gd name="T82" fmla="*/ 973 w 1115"/>
              <a:gd name="T83" fmla="*/ 88 h 717"/>
              <a:gd name="T84" fmla="*/ 997 w 1115"/>
              <a:gd name="T85" fmla="*/ 137 h 717"/>
              <a:gd name="T86" fmla="*/ 1020 w 1115"/>
              <a:gd name="T87" fmla="*/ 167 h 717"/>
              <a:gd name="T88" fmla="*/ 1044 w 1115"/>
              <a:gd name="T89" fmla="*/ 215 h 717"/>
              <a:gd name="T90" fmla="*/ 1068 w 1115"/>
              <a:gd name="T91" fmla="*/ 283 h 717"/>
              <a:gd name="T92" fmla="*/ 1092 w 1115"/>
              <a:gd name="T93" fmla="*/ 321 h 717"/>
              <a:gd name="T94" fmla="*/ 1115 w 1115"/>
              <a:gd name="T95" fmla="*/ 391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15" h="717">
                <a:moveTo>
                  <a:pt x="0" y="717"/>
                </a:moveTo>
                <a:lnTo>
                  <a:pt x="23" y="686"/>
                </a:lnTo>
                <a:lnTo>
                  <a:pt x="47" y="647"/>
                </a:lnTo>
                <a:lnTo>
                  <a:pt x="71" y="618"/>
                </a:lnTo>
                <a:lnTo>
                  <a:pt x="95" y="588"/>
                </a:lnTo>
                <a:lnTo>
                  <a:pt x="118" y="537"/>
                </a:lnTo>
                <a:lnTo>
                  <a:pt x="142" y="492"/>
                </a:lnTo>
                <a:lnTo>
                  <a:pt x="166" y="420"/>
                </a:lnTo>
                <a:lnTo>
                  <a:pt x="190" y="394"/>
                </a:lnTo>
                <a:lnTo>
                  <a:pt x="213" y="358"/>
                </a:lnTo>
                <a:lnTo>
                  <a:pt x="237" y="332"/>
                </a:lnTo>
                <a:lnTo>
                  <a:pt x="261" y="302"/>
                </a:lnTo>
                <a:lnTo>
                  <a:pt x="284" y="279"/>
                </a:lnTo>
                <a:lnTo>
                  <a:pt x="308" y="257"/>
                </a:lnTo>
                <a:lnTo>
                  <a:pt x="332" y="228"/>
                </a:lnTo>
                <a:lnTo>
                  <a:pt x="356" y="212"/>
                </a:lnTo>
                <a:lnTo>
                  <a:pt x="379" y="197"/>
                </a:lnTo>
                <a:lnTo>
                  <a:pt x="403" y="167"/>
                </a:lnTo>
                <a:lnTo>
                  <a:pt x="427" y="132"/>
                </a:lnTo>
                <a:lnTo>
                  <a:pt x="451" y="116"/>
                </a:lnTo>
                <a:lnTo>
                  <a:pt x="474" y="92"/>
                </a:lnTo>
                <a:lnTo>
                  <a:pt x="498" y="80"/>
                </a:lnTo>
                <a:lnTo>
                  <a:pt x="522" y="84"/>
                </a:lnTo>
                <a:lnTo>
                  <a:pt x="546" y="45"/>
                </a:lnTo>
                <a:lnTo>
                  <a:pt x="569" y="55"/>
                </a:lnTo>
                <a:lnTo>
                  <a:pt x="593" y="39"/>
                </a:lnTo>
                <a:lnTo>
                  <a:pt x="617" y="16"/>
                </a:lnTo>
                <a:lnTo>
                  <a:pt x="641" y="2"/>
                </a:lnTo>
                <a:lnTo>
                  <a:pt x="664" y="0"/>
                </a:lnTo>
                <a:lnTo>
                  <a:pt x="688" y="11"/>
                </a:lnTo>
                <a:lnTo>
                  <a:pt x="712" y="0"/>
                </a:lnTo>
                <a:lnTo>
                  <a:pt x="736" y="6"/>
                </a:lnTo>
                <a:lnTo>
                  <a:pt x="759" y="12"/>
                </a:lnTo>
                <a:lnTo>
                  <a:pt x="783" y="8"/>
                </a:lnTo>
                <a:lnTo>
                  <a:pt x="807" y="12"/>
                </a:lnTo>
                <a:lnTo>
                  <a:pt x="830" y="17"/>
                </a:lnTo>
                <a:lnTo>
                  <a:pt x="854" y="20"/>
                </a:lnTo>
                <a:lnTo>
                  <a:pt x="878" y="45"/>
                </a:lnTo>
                <a:lnTo>
                  <a:pt x="902" y="41"/>
                </a:lnTo>
                <a:lnTo>
                  <a:pt x="925" y="66"/>
                </a:lnTo>
                <a:lnTo>
                  <a:pt x="949" y="76"/>
                </a:lnTo>
                <a:lnTo>
                  <a:pt x="973" y="88"/>
                </a:lnTo>
                <a:lnTo>
                  <a:pt x="997" y="137"/>
                </a:lnTo>
                <a:lnTo>
                  <a:pt x="1020" y="167"/>
                </a:lnTo>
                <a:lnTo>
                  <a:pt x="1044" y="215"/>
                </a:lnTo>
                <a:lnTo>
                  <a:pt x="1068" y="283"/>
                </a:lnTo>
                <a:lnTo>
                  <a:pt x="1092" y="321"/>
                </a:lnTo>
                <a:lnTo>
                  <a:pt x="1115" y="391"/>
                </a:lnTo>
              </a:path>
            </a:pathLst>
          </a:cu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" name="Oval 313">
            <a:extLst>
              <a:ext uri="{FF2B5EF4-FFF2-40B4-BE49-F238E27FC236}">
                <a16:creationId xmlns:a16="http://schemas.microsoft.com/office/drawing/2014/main" id="{708076CB-3162-4BA1-A26D-459A4AA6B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963" y="5230813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" name="Oval 314">
            <a:extLst>
              <a:ext uri="{FF2B5EF4-FFF2-40B4-BE49-F238E27FC236}">
                <a16:creationId xmlns:a16="http://schemas.microsoft.com/office/drawing/2014/main" id="{5FC12241-3853-4BA6-8742-F51A1CF66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1" y="5084763"/>
            <a:ext cx="41275" cy="39688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" name="Oval 315">
            <a:extLst>
              <a:ext uri="{FF2B5EF4-FFF2-40B4-BE49-F238E27FC236}">
                <a16:creationId xmlns:a16="http://schemas.microsoft.com/office/drawing/2014/main" id="{B6544332-2D96-4A2F-BBEC-9AA2086BC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038" y="4905376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" name="Oval 316">
            <a:extLst>
              <a:ext uri="{FF2B5EF4-FFF2-40B4-BE49-F238E27FC236}">
                <a16:creationId xmlns:a16="http://schemas.microsoft.com/office/drawing/2014/main" id="{0AB513A8-26D0-4FC7-90B9-31604D17D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813" y="4778376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" name="Oval 317">
            <a:extLst>
              <a:ext uri="{FF2B5EF4-FFF2-40B4-BE49-F238E27FC236}">
                <a16:creationId xmlns:a16="http://schemas.microsoft.com/office/drawing/2014/main" id="{D1DA3495-7F1B-4CE7-A6DE-AFF75E9B4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5351" y="4635501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6" name="Oval 318">
            <a:extLst>
              <a:ext uri="{FF2B5EF4-FFF2-40B4-BE49-F238E27FC236}">
                <a16:creationId xmlns:a16="http://schemas.microsoft.com/office/drawing/2014/main" id="{03730942-5DF7-4509-8332-4FAFF670F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476" y="4406901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7" name="Oval 319">
            <a:extLst>
              <a:ext uri="{FF2B5EF4-FFF2-40B4-BE49-F238E27FC236}">
                <a16:creationId xmlns:a16="http://schemas.microsoft.com/office/drawing/2014/main" id="{98044D13-C219-409B-AD83-B1894AF34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6013" y="4202113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8" name="Oval 320">
            <a:extLst>
              <a:ext uri="{FF2B5EF4-FFF2-40B4-BE49-F238E27FC236}">
                <a16:creationId xmlns:a16="http://schemas.microsoft.com/office/drawing/2014/main" id="{51AD1A69-84E0-4A6B-9CFB-9CCB30107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0788" y="3871913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9" name="Oval 321">
            <a:extLst>
              <a:ext uri="{FF2B5EF4-FFF2-40B4-BE49-F238E27FC236}">
                <a16:creationId xmlns:a16="http://schemas.microsoft.com/office/drawing/2014/main" id="{B373B263-C6B7-4843-A8F8-5DFEDB720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0326" y="3752851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0" name="Oval 322">
            <a:extLst>
              <a:ext uri="{FF2B5EF4-FFF2-40B4-BE49-F238E27FC236}">
                <a16:creationId xmlns:a16="http://schemas.microsoft.com/office/drawing/2014/main" id="{FE908CF6-FC40-49F7-A233-FC803051C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863" y="3584576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1" name="Oval 323">
            <a:extLst>
              <a:ext uri="{FF2B5EF4-FFF2-40B4-BE49-F238E27FC236}">
                <a16:creationId xmlns:a16="http://schemas.microsoft.com/office/drawing/2014/main" id="{E10E9500-1971-4CCD-A142-0DA338B69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01" y="3470276"/>
            <a:ext cx="36513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2" name="Oval 324">
            <a:extLst>
              <a:ext uri="{FF2B5EF4-FFF2-40B4-BE49-F238E27FC236}">
                <a16:creationId xmlns:a16="http://schemas.microsoft.com/office/drawing/2014/main" id="{2FEBE70A-1DF8-4293-9D97-2AB7880F0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763" y="3328988"/>
            <a:ext cx="39688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3" name="Oval 325">
            <a:extLst>
              <a:ext uri="{FF2B5EF4-FFF2-40B4-BE49-F238E27FC236}">
                <a16:creationId xmlns:a16="http://schemas.microsoft.com/office/drawing/2014/main" id="{B0EAA543-A342-4B1A-9D3D-83BF43FE6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301" y="3227388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" name="Oval 326">
            <a:extLst>
              <a:ext uri="{FF2B5EF4-FFF2-40B4-BE49-F238E27FC236}">
                <a16:creationId xmlns:a16="http://schemas.microsoft.com/office/drawing/2014/main" id="{FBFA0596-E5CB-4DF1-887A-3F5029CCB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4838" y="3127375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5" name="Oval 327">
            <a:extLst>
              <a:ext uri="{FF2B5EF4-FFF2-40B4-BE49-F238E27FC236}">
                <a16:creationId xmlns:a16="http://schemas.microsoft.com/office/drawing/2014/main" id="{154C7B55-5252-44CB-8C51-A3B78F176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76" y="2994025"/>
            <a:ext cx="36513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6" name="Oval 328">
            <a:extLst>
              <a:ext uri="{FF2B5EF4-FFF2-40B4-BE49-F238E27FC236}">
                <a16:creationId xmlns:a16="http://schemas.microsoft.com/office/drawing/2014/main" id="{2334C7CB-F9DA-4121-8873-1D063FB22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151" y="2916238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7" name="Oval 329">
            <a:extLst>
              <a:ext uri="{FF2B5EF4-FFF2-40B4-BE49-F238E27FC236}">
                <a16:creationId xmlns:a16="http://schemas.microsoft.com/office/drawing/2014/main" id="{9D313AD7-73BB-4697-94A8-50A65B2AD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8688" y="2852738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8" name="Oval 330">
            <a:extLst>
              <a:ext uri="{FF2B5EF4-FFF2-40B4-BE49-F238E27FC236}">
                <a16:creationId xmlns:a16="http://schemas.microsoft.com/office/drawing/2014/main" id="{B9BE89DB-52B4-42A1-B53E-D059F1262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8226" y="2716213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" name="Oval 331">
            <a:extLst>
              <a:ext uri="{FF2B5EF4-FFF2-40B4-BE49-F238E27FC236}">
                <a16:creationId xmlns:a16="http://schemas.microsoft.com/office/drawing/2014/main" id="{6DB68A20-CB20-4932-BD91-002FF8776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1" y="2555875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0" name="Oval 332">
            <a:extLst>
              <a:ext uri="{FF2B5EF4-FFF2-40B4-BE49-F238E27FC236}">
                <a16:creationId xmlns:a16="http://schemas.microsoft.com/office/drawing/2014/main" id="{857E0923-FF94-4051-887D-1B6FB67C6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26" y="2482850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1" name="Oval 333">
            <a:extLst>
              <a:ext uri="{FF2B5EF4-FFF2-40B4-BE49-F238E27FC236}">
                <a16:creationId xmlns:a16="http://schemas.microsoft.com/office/drawing/2014/main" id="{4253B69E-041A-425B-B2B2-62F1C7B54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2373313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2" name="Oval 334">
            <a:extLst>
              <a:ext uri="{FF2B5EF4-FFF2-40B4-BE49-F238E27FC236}">
                <a16:creationId xmlns:a16="http://schemas.microsoft.com/office/drawing/2014/main" id="{E30F7476-B337-4385-9596-34BABB8EB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1" y="2312988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3" name="Oval 335">
            <a:extLst>
              <a:ext uri="{FF2B5EF4-FFF2-40B4-BE49-F238E27FC236}">
                <a16:creationId xmlns:a16="http://schemas.microsoft.com/office/drawing/2014/main" id="{BFA1DEF8-CF43-4AFF-A7B8-E4595B4F4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976" y="2336800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" name="Oval 336">
            <a:extLst>
              <a:ext uri="{FF2B5EF4-FFF2-40B4-BE49-F238E27FC236}">
                <a16:creationId xmlns:a16="http://schemas.microsoft.com/office/drawing/2014/main" id="{B8D63A08-40A0-4EEC-986F-81237456F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13" y="2152650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" name="Oval 337">
            <a:extLst>
              <a:ext uri="{FF2B5EF4-FFF2-40B4-BE49-F238E27FC236}">
                <a16:creationId xmlns:a16="http://schemas.microsoft.com/office/drawing/2014/main" id="{1214609B-0C6E-48F6-B9E6-7916E28AA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1" y="2198688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" name="Oval 338">
            <a:extLst>
              <a:ext uri="{FF2B5EF4-FFF2-40B4-BE49-F238E27FC236}">
                <a16:creationId xmlns:a16="http://schemas.microsoft.com/office/drawing/2014/main" id="{3011AEA8-6EF9-459C-BCC9-7EE955541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8176" y="2130425"/>
            <a:ext cx="36513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7" name="Oval 339">
            <a:extLst>
              <a:ext uri="{FF2B5EF4-FFF2-40B4-BE49-F238E27FC236}">
                <a16:creationId xmlns:a16="http://schemas.microsoft.com/office/drawing/2014/main" id="{4B810C2A-0C5B-4F78-B65F-7AA00333A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1" y="2020888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8" name="Oval 340">
            <a:extLst>
              <a:ext uri="{FF2B5EF4-FFF2-40B4-BE49-F238E27FC236}">
                <a16:creationId xmlns:a16="http://schemas.microsoft.com/office/drawing/2014/main" id="{3DD6EEA0-443E-490D-B853-548EE2E23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2488" y="1962150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" name="Oval 341">
            <a:extLst>
              <a:ext uri="{FF2B5EF4-FFF2-40B4-BE49-F238E27FC236}">
                <a16:creationId xmlns:a16="http://schemas.microsoft.com/office/drawing/2014/main" id="{7EA522EE-69C5-43DF-8F45-ED4F69A1E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2026" y="1952625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0" name="Oval 342">
            <a:extLst>
              <a:ext uri="{FF2B5EF4-FFF2-40B4-BE49-F238E27FC236}">
                <a16:creationId xmlns:a16="http://schemas.microsoft.com/office/drawing/2014/main" id="{ECA3BB3F-C383-49B3-8D97-274620B0D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3" y="2001838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1" name="Oval 343">
            <a:extLst>
              <a:ext uri="{FF2B5EF4-FFF2-40B4-BE49-F238E27FC236}">
                <a16:creationId xmlns:a16="http://schemas.microsoft.com/office/drawing/2014/main" id="{CABC140C-DD28-4531-A75B-298E25B78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338" y="1947863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2" name="Oval 344">
            <a:extLst>
              <a:ext uri="{FF2B5EF4-FFF2-40B4-BE49-F238E27FC236}">
                <a16:creationId xmlns:a16="http://schemas.microsoft.com/office/drawing/2014/main" id="{C6D7D780-767F-475C-B639-7A8EC23F7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7463" y="1974850"/>
            <a:ext cx="39688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3" name="Oval 345">
            <a:extLst>
              <a:ext uri="{FF2B5EF4-FFF2-40B4-BE49-F238E27FC236}">
                <a16:creationId xmlns:a16="http://schemas.microsoft.com/office/drawing/2014/main" id="{26DF9B38-4F4B-449E-917E-E6B6147BB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01" y="2001838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" name="Oval 346">
            <a:extLst>
              <a:ext uri="{FF2B5EF4-FFF2-40B4-BE49-F238E27FC236}">
                <a16:creationId xmlns:a16="http://schemas.microsoft.com/office/drawing/2014/main" id="{1AC5358B-613C-43B6-B746-D19647BDC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6538" y="1989138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" name="Oval 347">
            <a:extLst>
              <a:ext uri="{FF2B5EF4-FFF2-40B4-BE49-F238E27FC236}">
                <a16:creationId xmlns:a16="http://schemas.microsoft.com/office/drawing/2014/main" id="{20C18D98-0491-402B-A0FE-CB298DEA8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1313" y="2001838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6" name="Oval 348">
            <a:extLst>
              <a:ext uri="{FF2B5EF4-FFF2-40B4-BE49-F238E27FC236}">
                <a16:creationId xmlns:a16="http://schemas.microsoft.com/office/drawing/2014/main" id="{B899C7E7-D183-4157-8375-078056E4F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0851" y="2030413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7" name="Oval 349">
            <a:extLst>
              <a:ext uri="{FF2B5EF4-FFF2-40B4-BE49-F238E27FC236}">
                <a16:creationId xmlns:a16="http://schemas.microsoft.com/office/drawing/2014/main" id="{3AB666EF-B63A-4EDB-A995-5B252826C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0388" y="2043113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8" name="Oval 350">
            <a:extLst>
              <a:ext uri="{FF2B5EF4-FFF2-40B4-BE49-F238E27FC236}">
                <a16:creationId xmlns:a16="http://schemas.microsoft.com/office/drawing/2014/main" id="{08AA6BB4-8898-469D-8E77-23923C956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9926" y="2157413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9" name="Oval 351">
            <a:extLst>
              <a:ext uri="{FF2B5EF4-FFF2-40B4-BE49-F238E27FC236}">
                <a16:creationId xmlns:a16="http://schemas.microsoft.com/office/drawing/2014/main" id="{BE9B1FE4-ED6C-4F0F-9A06-C670F9EC5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6288" y="2139950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0" name="Oval 352">
            <a:extLst>
              <a:ext uri="{FF2B5EF4-FFF2-40B4-BE49-F238E27FC236}">
                <a16:creationId xmlns:a16="http://schemas.microsoft.com/office/drawing/2014/main" id="{1B7AE142-411D-4F24-96AE-40B8E9CE3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5826" y="2254250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1" name="Oval 353">
            <a:extLst>
              <a:ext uri="{FF2B5EF4-FFF2-40B4-BE49-F238E27FC236}">
                <a16:creationId xmlns:a16="http://schemas.microsoft.com/office/drawing/2014/main" id="{D90D5BB7-166F-434C-A9DE-5A842E3E7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5363" y="2300288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2" name="Oval 354">
            <a:extLst>
              <a:ext uri="{FF2B5EF4-FFF2-40B4-BE49-F238E27FC236}">
                <a16:creationId xmlns:a16="http://schemas.microsoft.com/office/drawing/2014/main" id="{92B1436F-6154-4790-A52C-35A5C07D7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4901" y="2354263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3" name="Oval 355">
            <a:extLst>
              <a:ext uri="{FF2B5EF4-FFF2-40B4-BE49-F238E27FC236}">
                <a16:creationId xmlns:a16="http://schemas.microsoft.com/office/drawing/2014/main" id="{93EA71EA-213A-448D-8E87-D84C2A940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9676" y="2578100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" name="Oval 356">
            <a:extLst>
              <a:ext uri="{FF2B5EF4-FFF2-40B4-BE49-F238E27FC236}">
                <a16:creationId xmlns:a16="http://schemas.microsoft.com/office/drawing/2014/main" id="{24E878DC-DD6C-44AA-8DE1-A8594412D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9213" y="2716213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" name="Oval 357">
            <a:extLst>
              <a:ext uri="{FF2B5EF4-FFF2-40B4-BE49-F238E27FC236}">
                <a16:creationId xmlns:a16="http://schemas.microsoft.com/office/drawing/2014/main" id="{7CAF62D1-77BA-4454-B64F-2E2B618C1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1" y="2930525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" name="Oval 358">
            <a:extLst>
              <a:ext uri="{FF2B5EF4-FFF2-40B4-BE49-F238E27FC236}">
                <a16:creationId xmlns:a16="http://schemas.microsoft.com/office/drawing/2014/main" id="{DB040AC6-06C6-4350-B150-49A2E25A8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5113" y="3246438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7" name="Oval 359">
            <a:extLst>
              <a:ext uri="{FF2B5EF4-FFF2-40B4-BE49-F238E27FC236}">
                <a16:creationId xmlns:a16="http://schemas.microsoft.com/office/drawing/2014/main" id="{4689465F-FC11-4AA4-BA20-5256F6353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4651" y="3419476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8" name="Oval 360">
            <a:extLst>
              <a:ext uri="{FF2B5EF4-FFF2-40B4-BE49-F238E27FC236}">
                <a16:creationId xmlns:a16="http://schemas.microsoft.com/office/drawing/2014/main" id="{BBAB8239-4E61-4C4D-AEF7-AAE36E993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4188" y="3735388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9" name="Freeform 361">
            <a:extLst>
              <a:ext uri="{FF2B5EF4-FFF2-40B4-BE49-F238E27FC236}">
                <a16:creationId xmlns:a16="http://schemas.microsoft.com/office/drawing/2014/main" id="{BC26CF49-9E5A-48C8-A37A-1A44EB90F0F4}"/>
              </a:ext>
            </a:extLst>
          </p:cNvPr>
          <p:cNvSpPr>
            <a:spLocks/>
          </p:cNvSpPr>
          <p:nvPr/>
        </p:nvSpPr>
        <p:spPr bwMode="auto">
          <a:xfrm>
            <a:off x="4294188" y="3081338"/>
            <a:ext cx="1517650" cy="2171700"/>
          </a:xfrm>
          <a:custGeom>
            <a:avLst/>
            <a:gdLst>
              <a:gd name="T0" fmla="*/ 0 w 332"/>
              <a:gd name="T1" fmla="*/ 475 h 475"/>
              <a:gd name="T2" fmla="*/ 23 w 332"/>
              <a:gd name="T3" fmla="*/ 445 h 475"/>
              <a:gd name="T4" fmla="*/ 47 w 332"/>
              <a:gd name="T5" fmla="*/ 407 h 475"/>
              <a:gd name="T6" fmla="*/ 71 w 332"/>
              <a:gd name="T7" fmla="*/ 379 h 475"/>
              <a:gd name="T8" fmla="*/ 95 w 332"/>
              <a:gd name="T9" fmla="*/ 350 h 475"/>
              <a:gd name="T10" fmla="*/ 118 w 332"/>
              <a:gd name="T11" fmla="*/ 300 h 475"/>
              <a:gd name="T12" fmla="*/ 142 w 332"/>
              <a:gd name="T13" fmla="*/ 257 h 475"/>
              <a:gd name="T14" fmla="*/ 166 w 332"/>
              <a:gd name="T15" fmla="*/ 187 h 475"/>
              <a:gd name="T16" fmla="*/ 190 w 332"/>
              <a:gd name="T17" fmla="*/ 162 h 475"/>
              <a:gd name="T18" fmla="*/ 213 w 332"/>
              <a:gd name="T19" fmla="*/ 126 h 475"/>
              <a:gd name="T20" fmla="*/ 237 w 332"/>
              <a:gd name="T21" fmla="*/ 101 h 475"/>
              <a:gd name="T22" fmla="*/ 261 w 332"/>
              <a:gd name="T23" fmla="*/ 72 h 475"/>
              <a:gd name="T24" fmla="*/ 284 w 332"/>
              <a:gd name="T25" fmla="*/ 50 h 475"/>
              <a:gd name="T26" fmla="*/ 308 w 332"/>
              <a:gd name="T27" fmla="*/ 29 h 475"/>
              <a:gd name="T28" fmla="*/ 332 w 332"/>
              <a:gd name="T29" fmla="*/ 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32" h="475">
                <a:moveTo>
                  <a:pt x="0" y="475"/>
                </a:moveTo>
                <a:lnTo>
                  <a:pt x="23" y="445"/>
                </a:lnTo>
                <a:lnTo>
                  <a:pt x="47" y="407"/>
                </a:lnTo>
                <a:lnTo>
                  <a:pt x="71" y="379"/>
                </a:lnTo>
                <a:lnTo>
                  <a:pt x="95" y="350"/>
                </a:lnTo>
                <a:lnTo>
                  <a:pt x="118" y="300"/>
                </a:lnTo>
                <a:lnTo>
                  <a:pt x="142" y="257"/>
                </a:lnTo>
                <a:lnTo>
                  <a:pt x="166" y="187"/>
                </a:lnTo>
                <a:lnTo>
                  <a:pt x="190" y="162"/>
                </a:lnTo>
                <a:lnTo>
                  <a:pt x="213" y="126"/>
                </a:lnTo>
                <a:lnTo>
                  <a:pt x="237" y="101"/>
                </a:lnTo>
                <a:lnTo>
                  <a:pt x="261" y="72"/>
                </a:lnTo>
                <a:lnTo>
                  <a:pt x="284" y="50"/>
                </a:lnTo>
                <a:lnTo>
                  <a:pt x="308" y="29"/>
                </a:lnTo>
                <a:lnTo>
                  <a:pt x="332" y="0"/>
                </a:lnTo>
              </a:path>
            </a:pathLst>
          </a:custGeom>
          <a:noFill/>
          <a:ln w="31750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0" name="Oval 362">
            <a:extLst>
              <a:ext uri="{FF2B5EF4-FFF2-40B4-BE49-F238E27FC236}">
                <a16:creationId xmlns:a16="http://schemas.microsoft.com/office/drawing/2014/main" id="{29E113E3-37A6-4A7C-A458-8658BB285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963" y="5235576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1" name="Oval 363">
            <a:extLst>
              <a:ext uri="{FF2B5EF4-FFF2-40B4-BE49-F238E27FC236}">
                <a16:creationId xmlns:a16="http://schemas.microsoft.com/office/drawing/2014/main" id="{20A01509-C1DC-4BCE-9C00-A2BD2B4AB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1" y="5092701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2" name="Oval 364">
            <a:extLst>
              <a:ext uri="{FF2B5EF4-FFF2-40B4-BE49-F238E27FC236}">
                <a16:creationId xmlns:a16="http://schemas.microsoft.com/office/drawing/2014/main" id="{1F79DD7D-02FF-4394-833B-6FF4F2361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038" y="4919663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3" name="Oval 365">
            <a:extLst>
              <a:ext uri="{FF2B5EF4-FFF2-40B4-BE49-F238E27FC236}">
                <a16:creationId xmlns:a16="http://schemas.microsoft.com/office/drawing/2014/main" id="{8AF90C6C-948B-4FEE-B773-5A3E5CE7D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813" y="4795838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4" name="Oval 366">
            <a:extLst>
              <a:ext uri="{FF2B5EF4-FFF2-40B4-BE49-F238E27FC236}">
                <a16:creationId xmlns:a16="http://schemas.microsoft.com/office/drawing/2014/main" id="{6EBDDFCE-9F7A-4DAF-B477-ACBA2480A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5351" y="4659313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" name="Oval 367">
            <a:extLst>
              <a:ext uri="{FF2B5EF4-FFF2-40B4-BE49-F238E27FC236}">
                <a16:creationId xmlns:a16="http://schemas.microsoft.com/office/drawing/2014/main" id="{96E3A0AC-C99A-450D-A8A2-75461D2AD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476" y="4435476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6" name="Oval 368">
            <a:extLst>
              <a:ext uri="{FF2B5EF4-FFF2-40B4-BE49-F238E27FC236}">
                <a16:creationId xmlns:a16="http://schemas.microsoft.com/office/drawing/2014/main" id="{1787C978-64A3-4048-8856-ECE72F8A3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6013" y="4233863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7" name="Oval 369">
            <a:extLst>
              <a:ext uri="{FF2B5EF4-FFF2-40B4-BE49-F238E27FC236}">
                <a16:creationId xmlns:a16="http://schemas.microsoft.com/office/drawing/2014/main" id="{94EB63E1-8B8C-46CE-8D91-FF0ADDDDA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0788" y="3917951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" name="Oval 370">
            <a:extLst>
              <a:ext uri="{FF2B5EF4-FFF2-40B4-BE49-F238E27FC236}">
                <a16:creationId xmlns:a16="http://schemas.microsoft.com/office/drawing/2014/main" id="{4D5F6116-198A-4CAA-9BF1-221BACACE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0326" y="3798888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9" name="Oval 371">
            <a:extLst>
              <a:ext uri="{FF2B5EF4-FFF2-40B4-BE49-F238E27FC236}">
                <a16:creationId xmlns:a16="http://schemas.microsoft.com/office/drawing/2014/main" id="{5793A80D-18CD-4F10-9DE7-F23ED13D1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863" y="3638551"/>
            <a:ext cx="41275" cy="38100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0" name="Oval 372">
            <a:extLst>
              <a:ext uri="{FF2B5EF4-FFF2-40B4-BE49-F238E27FC236}">
                <a16:creationId xmlns:a16="http://schemas.microsoft.com/office/drawing/2014/main" id="{3DB21B71-F7C3-4820-A221-914931101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01" y="3524251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1" name="Oval 373">
            <a:extLst>
              <a:ext uri="{FF2B5EF4-FFF2-40B4-BE49-F238E27FC236}">
                <a16:creationId xmlns:a16="http://schemas.microsoft.com/office/drawing/2014/main" id="{914891C0-389B-45BC-B2E1-53B3857D7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763" y="3387726"/>
            <a:ext cx="39688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" name="Oval 374">
            <a:extLst>
              <a:ext uri="{FF2B5EF4-FFF2-40B4-BE49-F238E27FC236}">
                <a16:creationId xmlns:a16="http://schemas.microsoft.com/office/drawing/2014/main" id="{ED3B5C49-0033-4F2B-9241-2C97003EF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301" y="3292475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3" name="Oval 375">
            <a:extLst>
              <a:ext uri="{FF2B5EF4-FFF2-40B4-BE49-F238E27FC236}">
                <a16:creationId xmlns:a16="http://schemas.microsoft.com/office/drawing/2014/main" id="{4B15304F-51C1-4690-8E0B-2577C0E73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4838" y="3190875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" name="Oval 376">
            <a:extLst>
              <a:ext uri="{FF2B5EF4-FFF2-40B4-BE49-F238E27FC236}">
                <a16:creationId xmlns:a16="http://schemas.microsoft.com/office/drawing/2014/main" id="{B2AC9493-241E-4EC0-92ED-AA78EAF73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76" y="3063875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0" name="Rectangle 134">
            <a:extLst>
              <a:ext uri="{FF2B5EF4-FFF2-40B4-BE49-F238E27FC236}">
                <a16:creationId xmlns:a16="http://schemas.microsoft.com/office/drawing/2014/main" id="{195A014D-ED63-8F46-AEA0-43CD13541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Forecasting Future Earnings using the Cross-sectional Age Distribution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Group Earnings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0E519D-6D56-274E-93AA-8E96270368F8}"/>
              </a:ext>
            </a:extLst>
          </p:cNvPr>
          <p:cNvSpPr txBox="1"/>
          <p:nvPr/>
        </p:nvSpPr>
        <p:spPr>
          <a:xfrm>
            <a:off x="5130537" y="3875773"/>
            <a:ext cx="3195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 group earnings are 97% of mean earnings at age 30</a:t>
            </a:r>
          </a:p>
        </p:txBody>
      </p:sp>
      <p:cxnSp>
        <p:nvCxnSpPr>
          <p:cNvPr id="303" name="Straight Arrow Connector 302">
            <a:extLst>
              <a:ext uri="{FF2B5EF4-FFF2-40B4-BE49-F238E27FC236}">
                <a16:creationId xmlns:a16="http://schemas.microsoft.com/office/drawing/2014/main" id="{CB546DDC-EAD7-3540-8CDE-E41A5FEE63F7}"/>
              </a:ext>
            </a:extLst>
          </p:cNvPr>
          <p:cNvCxnSpPr>
            <a:cxnSpLocks/>
          </p:cNvCxnSpPr>
          <p:nvPr/>
        </p:nvCxnSpPr>
        <p:spPr>
          <a:xfrm flipH="1" flipV="1">
            <a:off x="5797042" y="3318493"/>
            <a:ext cx="232283" cy="543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51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Freeform 13">
            <a:extLst>
              <a:ext uri="{FF2B5EF4-FFF2-40B4-BE49-F238E27FC236}">
                <a16:creationId xmlns:a16="http://schemas.microsoft.com/office/drawing/2014/main" id="{3C255FAD-E70D-C64C-8862-9C0363177D38}"/>
              </a:ext>
            </a:extLst>
          </p:cNvPr>
          <p:cNvSpPr>
            <a:spLocks/>
          </p:cNvSpPr>
          <p:nvPr/>
        </p:nvSpPr>
        <p:spPr bwMode="auto">
          <a:xfrm>
            <a:off x="2338388" y="2925762"/>
            <a:ext cx="3149600" cy="219075"/>
          </a:xfrm>
          <a:custGeom>
            <a:avLst/>
            <a:gdLst>
              <a:gd name="T0" fmla="*/ 0 w 689"/>
              <a:gd name="T1" fmla="*/ 48 h 48"/>
              <a:gd name="T2" fmla="*/ 24 w 689"/>
              <a:gd name="T3" fmla="*/ 48 h 48"/>
              <a:gd name="T4" fmla="*/ 48 w 689"/>
              <a:gd name="T5" fmla="*/ 48 h 48"/>
              <a:gd name="T6" fmla="*/ 72 w 689"/>
              <a:gd name="T7" fmla="*/ 48 h 48"/>
              <a:gd name="T8" fmla="*/ 95 w 689"/>
              <a:gd name="T9" fmla="*/ 48 h 48"/>
              <a:gd name="T10" fmla="*/ 119 w 689"/>
              <a:gd name="T11" fmla="*/ 48 h 48"/>
              <a:gd name="T12" fmla="*/ 143 w 689"/>
              <a:gd name="T13" fmla="*/ 48 h 48"/>
              <a:gd name="T14" fmla="*/ 166 w 689"/>
              <a:gd name="T15" fmla="*/ 48 h 48"/>
              <a:gd name="T16" fmla="*/ 190 w 689"/>
              <a:gd name="T17" fmla="*/ 48 h 48"/>
              <a:gd name="T18" fmla="*/ 214 w 689"/>
              <a:gd name="T19" fmla="*/ 48 h 48"/>
              <a:gd name="T20" fmla="*/ 238 w 689"/>
              <a:gd name="T21" fmla="*/ 48 h 48"/>
              <a:gd name="T22" fmla="*/ 261 w 689"/>
              <a:gd name="T23" fmla="*/ 48 h 48"/>
              <a:gd name="T24" fmla="*/ 285 w 689"/>
              <a:gd name="T25" fmla="*/ 48 h 48"/>
              <a:gd name="T26" fmla="*/ 309 w 689"/>
              <a:gd name="T27" fmla="*/ 48 h 48"/>
              <a:gd name="T28" fmla="*/ 333 w 689"/>
              <a:gd name="T29" fmla="*/ 48 h 48"/>
              <a:gd name="T30" fmla="*/ 356 w 689"/>
              <a:gd name="T31" fmla="*/ 48 h 48"/>
              <a:gd name="T32" fmla="*/ 380 w 689"/>
              <a:gd name="T33" fmla="*/ 48 h 48"/>
              <a:gd name="T34" fmla="*/ 404 w 689"/>
              <a:gd name="T35" fmla="*/ 48 h 48"/>
              <a:gd name="T36" fmla="*/ 428 w 689"/>
              <a:gd name="T37" fmla="*/ 41 h 48"/>
              <a:gd name="T38" fmla="*/ 451 w 689"/>
              <a:gd name="T39" fmla="*/ 31 h 48"/>
              <a:gd name="T40" fmla="*/ 475 w 689"/>
              <a:gd name="T41" fmla="*/ 21 h 48"/>
              <a:gd name="T42" fmla="*/ 499 w 689"/>
              <a:gd name="T43" fmla="*/ 12 h 48"/>
              <a:gd name="T44" fmla="*/ 523 w 689"/>
              <a:gd name="T45" fmla="*/ 9 h 48"/>
              <a:gd name="T46" fmla="*/ 546 w 689"/>
              <a:gd name="T47" fmla="*/ 6 h 48"/>
              <a:gd name="T48" fmla="*/ 570 w 689"/>
              <a:gd name="T49" fmla="*/ 3 h 48"/>
              <a:gd name="T50" fmla="*/ 594 w 689"/>
              <a:gd name="T51" fmla="*/ 0 h 48"/>
              <a:gd name="T52" fmla="*/ 618 w 689"/>
              <a:gd name="T53" fmla="*/ 11 h 48"/>
              <a:gd name="T54" fmla="*/ 641 w 689"/>
              <a:gd name="T55" fmla="*/ 21 h 48"/>
              <a:gd name="T56" fmla="*/ 665 w 689"/>
              <a:gd name="T57" fmla="*/ 31 h 48"/>
              <a:gd name="T58" fmla="*/ 689 w 689"/>
              <a:gd name="T59" fmla="*/ 4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89" h="48">
                <a:moveTo>
                  <a:pt x="0" y="48"/>
                </a:moveTo>
                <a:lnTo>
                  <a:pt x="24" y="48"/>
                </a:lnTo>
                <a:lnTo>
                  <a:pt x="48" y="48"/>
                </a:lnTo>
                <a:lnTo>
                  <a:pt x="72" y="48"/>
                </a:lnTo>
                <a:lnTo>
                  <a:pt x="95" y="48"/>
                </a:lnTo>
                <a:lnTo>
                  <a:pt x="119" y="48"/>
                </a:lnTo>
                <a:lnTo>
                  <a:pt x="143" y="48"/>
                </a:lnTo>
                <a:lnTo>
                  <a:pt x="166" y="48"/>
                </a:lnTo>
                <a:lnTo>
                  <a:pt x="190" y="48"/>
                </a:lnTo>
                <a:lnTo>
                  <a:pt x="214" y="48"/>
                </a:lnTo>
                <a:lnTo>
                  <a:pt x="238" y="48"/>
                </a:lnTo>
                <a:lnTo>
                  <a:pt x="261" y="48"/>
                </a:lnTo>
                <a:lnTo>
                  <a:pt x="285" y="48"/>
                </a:lnTo>
                <a:lnTo>
                  <a:pt x="309" y="48"/>
                </a:lnTo>
                <a:lnTo>
                  <a:pt x="333" y="48"/>
                </a:lnTo>
                <a:lnTo>
                  <a:pt x="356" y="48"/>
                </a:lnTo>
                <a:lnTo>
                  <a:pt x="380" y="48"/>
                </a:lnTo>
                <a:lnTo>
                  <a:pt x="404" y="48"/>
                </a:lnTo>
                <a:lnTo>
                  <a:pt x="428" y="41"/>
                </a:lnTo>
                <a:lnTo>
                  <a:pt x="451" y="31"/>
                </a:lnTo>
                <a:lnTo>
                  <a:pt x="475" y="21"/>
                </a:lnTo>
                <a:lnTo>
                  <a:pt x="499" y="12"/>
                </a:lnTo>
                <a:lnTo>
                  <a:pt x="523" y="9"/>
                </a:lnTo>
                <a:lnTo>
                  <a:pt x="546" y="6"/>
                </a:lnTo>
                <a:lnTo>
                  <a:pt x="570" y="3"/>
                </a:lnTo>
                <a:lnTo>
                  <a:pt x="594" y="0"/>
                </a:lnTo>
                <a:lnTo>
                  <a:pt x="618" y="11"/>
                </a:lnTo>
                <a:lnTo>
                  <a:pt x="641" y="21"/>
                </a:lnTo>
                <a:lnTo>
                  <a:pt x="665" y="31"/>
                </a:lnTo>
                <a:lnTo>
                  <a:pt x="689" y="40"/>
                </a:lnTo>
              </a:path>
            </a:pathLst>
          </a:custGeom>
          <a:noFill/>
          <a:ln w="31750">
            <a:solidFill>
              <a:schemeClr val="bg1">
                <a:lumMod val="50000"/>
                <a:alpha val="4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" name="Freeform 14">
            <a:extLst>
              <a:ext uri="{FF2B5EF4-FFF2-40B4-BE49-F238E27FC236}">
                <a16:creationId xmlns:a16="http://schemas.microsoft.com/office/drawing/2014/main" id="{B260997F-61BE-8D40-81BE-8D7180D69083}"/>
              </a:ext>
            </a:extLst>
          </p:cNvPr>
          <p:cNvSpPr>
            <a:spLocks/>
          </p:cNvSpPr>
          <p:nvPr/>
        </p:nvSpPr>
        <p:spPr bwMode="auto">
          <a:xfrm>
            <a:off x="5487988" y="3108323"/>
            <a:ext cx="434975" cy="157165"/>
          </a:xfrm>
          <a:custGeom>
            <a:avLst/>
            <a:gdLst>
              <a:gd name="T0" fmla="*/ 0 w 72"/>
              <a:gd name="T1" fmla="*/ 0 h 26"/>
              <a:gd name="T2" fmla="*/ 24 w 72"/>
              <a:gd name="T3" fmla="*/ 9 h 26"/>
              <a:gd name="T4" fmla="*/ 48 w 72"/>
              <a:gd name="T5" fmla="*/ 18 h 26"/>
              <a:gd name="T6" fmla="*/ 72 w 72"/>
              <a:gd name="T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" h="26">
                <a:moveTo>
                  <a:pt x="0" y="0"/>
                </a:moveTo>
                <a:lnTo>
                  <a:pt x="24" y="9"/>
                </a:lnTo>
                <a:lnTo>
                  <a:pt x="48" y="18"/>
                </a:lnTo>
                <a:lnTo>
                  <a:pt x="72" y="26"/>
                </a:lnTo>
              </a:path>
            </a:pathLst>
          </a:custGeom>
          <a:noFill/>
          <a:ln w="31750">
            <a:solidFill>
              <a:schemeClr val="bg1">
                <a:lumMod val="50000"/>
                <a:alpha val="4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88C3F65E-A5A5-44B5-A4A7-D36F8AE873A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0" name="Line 361">
            <a:extLst>
              <a:ext uri="{FF2B5EF4-FFF2-40B4-BE49-F238E27FC236}">
                <a16:creationId xmlns:a16="http://schemas.microsoft.com/office/drawing/2014/main" id="{02F61DD8-48F5-4759-942B-78C1D80541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086976" y="1092200"/>
            <a:ext cx="0" cy="448945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1" name="Line 362">
            <a:extLst>
              <a:ext uri="{FF2B5EF4-FFF2-40B4-BE49-F238E27FC236}">
                <a16:creationId xmlns:a16="http://schemas.microsoft.com/office/drawing/2014/main" id="{E49778E1-B2B4-4B1F-97B0-075A4CFE92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5430838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2" name="Rectangle 363">
            <a:extLst>
              <a:ext uri="{FF2B5EF4-FFF2-40B4-BE49-F238E27FC236}">
                <a16:creationId xmlns:a16="http://schemas.microsoft.com/office/drawing/2014/main" id="{A644F954-41B2-4BA8-8782-0CF627B5B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5294313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13" name="Line 364">
            <a:extLst>
              <a:ext uri="{FF2B5EF4-FFF2-40B4-BE49-F238E27FC236}">
                <a16:creationId xmlns:a16="http://schemas.microsoft.com/office/drawing/2014/main" id="{F065AD91-9101-47A7-968B-A042678152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4732338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4" name="Rectangle 365">
            <a:extLst>
              <a:ext uri="{FF2B5EF4-FFF2-40B4-BE49-F238E27FC236}">
                <a16:creationId xmlns:a16="http://schemas.microsoft.com/office/drawing/2014/main" id="{C593D8A5-7BF1-4B6D-B538-9064F67A9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4598988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15" name="Line 366">
            <a:extLst>
              <a:ext uri="{FF2B5EF4-FFF2-40B4-BE49-F238E27FC236}">
                <a16:creationId xmlns:a16="http://schemas.microsoft.com/office/drawing/2014/main" id="{42F7CD69-91FD-4331-9C98-0D5FE6982B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4032250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6" name="Rectangle 367">
            <a:extLst>
              <a:ext uri="{FF2B5EF4-FFF2-40B4-BE49-F238E27FC236}">
                <a16:creationId xmlns:a16="http://schemas.microsoft.com/office/drawing/2014/main" id="{79E68F2F-F72A-4219-A651-E0F5D9975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3900488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17" name="Line 368">
            <a:extLst>
              <a:ext uri="{FF2B5EF4-FFF2-40B4-BE49-F238E27FC236}">
                <a16:creationId xmlns:a16="http://schemas.microsoft.com/office/drawing/2014/main" id="{F82C4CB3-5E55-4F36-BC2E-6C29F4ED64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333692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8" name="Rectangle 369">
            <a:extLst>
              <a:ext uri="{FF2B5EF4-FFF2-40B4-BE49-F238E27FC236}">
                <a16:creationId xmlns:a16="http://schemas.microsoft.com/office/drawing/2014/main" id="{249F1F8D-9333-4C1D-A998-A42700E97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3200400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19" name="Line 370">
            <a:extLst>
              <a:ext uri="{FF2B5EF4-FFF2-40B4-BE49-F238E27FC236}">
                <a16:creationId xmlns:a16="http://schemas.microsoft.com/office/drawing/2014/main" id="{183002D8-227E-4952-91A5-15F4BE7C48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263842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0" name="Rectangle 371">
            <a:extLst>
              <a:ext uri="{FF2B5EF4-FFF2-40B4-BE49-F238E27FC236}">
                <a16:creationId xmlns:a16="http://schemas.microsoft.com/office/drawing/2014/main" id="{3B15A366-AE7A-40C5-8A45-B4689EE16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2505075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1" name="Line 372">
            <a:extLst>
              <a:ext uri="{FF2B5EF4-FFF2-40B4-BE49-F238E27FC236}">
                <a16:creationId xmlns:a16="http://schemas.microsoft.com/office/drawing/2014/main" id="{D1CE5C2B-C4AE-4BA0-A79F-21D49498DA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1938338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2" name="Rectangle 373">
            <a:extLst>
              <a:ext uri="{FF2B5EF4-FFF2-40B4-BE49-F238E27FC236}">
                <a16:creationId xmlns:a16="http://schemas.microsoft.com/office/drawing/2014/main" id="{E2684AD2-1620-4734-ABFE-4D53C0C3B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1806575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50k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3" name="Line 374">
            <a:extLst>
              <a:ext uri="{FF2B5EF4-FFF2-40B4-BE49-F238E27FC236}">
                <a16:creationId xmlns:a16="http://schemas.microsoft.com/office/drawing/2014/main" id="{EB5DC9B7-C719-479D-AD01-58E08B3390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1243013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4" name="Rectangle 375">
            <a:extLst>
              <a:ext uri="{FF2B5EF4-FFF2-40B4-BE49-F238E27FC236}">
                <a16:creationId xmlns:a16="http://schemas.microsoft.com/office/drawing/2014/main" id="{BAA68078-9EA1-4E74-A738-8E01639E7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1106488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5" name="Rectangle 376">
            <a:extLst>
              <a:ext uri="{FF2B5EF4-FFF2-40B4-BE49-F238E27FC236}">
                <a16:creationId xmlns:a16="http://schemas.microsoft.com/office/drawing/2014/main" id="{06FF8A2C-6830-4A4A-AFC5-A3F07A32F36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0883900" y="3089275"/>
            <a:ext cx="7953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Wage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6" name="Line 377">
            <a:extLst>
              <a:ext uri="{FF2B5EF4-FFF2-40B4-BE49-F238E27FC236}">
                <a16:creationId xmlns:a16="http://schemas.microsoft.com/office/drawing/2014/main" id="{23CB1DD9-3DD2-4A9E-8585-E876B6B1CF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87576" y="1092200"/>
            <a:ext cx="0" cy="448945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7" name="Line 378">
            <a:extLst>
              <a:ext uri="{FF2B5EF4-FFF2-40B4-BE49-F238E27FC236}">
                <a16:creationId xmlns:a16="http://schemas.microsoft.com/office/drawing/2014/main" id="{F115A507-8A3F-4477-B737-8C5B15AFE2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3144838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8" name="Rectangle 379">
            <a:extLst>
              <a:ext uri="{FF2B5EF4-FFF2-40B4-BE49-F238E27FC236}">
                <a16:creationId xmlns:a16="http://schemas.microsoft.com/office/drawing/2014/main" id="{84E215F1-DBF8-4467-AF92-F49A1D579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13" y="3008313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9" name="Line 380">
            <a:extLst>
              <a:ext uri="{FF2B5EF4-FFF2-40B4-BE49-F238E27FC236}">
                <a16:creationId xmlns:a16="http://schemas.microsoft.com/office/drawing/2014/main" id="{7BF0BF31-78E8-49A1-9937-F140A9C3C7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5048250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0" name="Rectangle 381">
            <a:extLst>
              <a:ext uri="{FF2B5EF4-FFF2-40B4-BE49-F238E27FC236}">
                <a16:creationId xmlns:a16="http://schemas.microsoft.com/office/drawing/2014/main" id="{537645CA-0C18-43FE-A72D-54F3E0E53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988" y="4914900"/>
            <a:ext cx="4985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-40k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1" name="Line 382">
            <a:extLst>
              <a:ext uri="{FF2B5EF4-FFF2-40B4-BE49-F238E27FC236}">
                <a16:creationId xmlns:a16="http://schemas.microsoft.com/office/drawing/2014/main" id="{BE8821D5-55B0-4AAD-B913-3D806C1900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4095750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2" name="Rectangle 383">
            <a:extLst>
              <a:ext uri="{FF2B5EF4-FFF2-40B4-BE49-F238E27FC236}">
                <a16:creationId xmlns:a16="http://schemas.microsoft.com/office/drawing/2014/main" id="{6176360F-9CE3-4BC4-838E-81FC35576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988" y="3959225"/>
            <a:ext cx="4985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-20k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3" name="Line 384">
            <a:extLst>
              <a:ext uri="{FF2B5EF4-FFF2-40B4-BE49-F238E27FC236}">
                <a16:creationId xmlns:a16="http://schemas.microsoft.com/office/drawing/2014/main" id="{A9521E52-A5FB-4D2B-B546-C75A8A046E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2193925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4" name="Rectangle 385">
            <a:extLst>
              <a:ext uri="{FF2B5EF4-FFF2-40B4-BE49-F238E27FC236}">
                <a16:creationId xmlns:a16="http://schemas.microsoft.com/office/drawing/2014/main" id="{C52A82B3-FA8E-46DD-A44B-8F8A38F31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538" y="2057400"/>
            <a:ext cx="413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20k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5" name="Line 386">
            <a:extLst>
              <a:ext uri="{FF2B5EF4-FFF2-40B4-BE49-F238E27FC236}">
                <a16:creationId xmlns:a16="http://schemas.microsoft.com/office/drawing/2014/main" id="{EF23DA4F-1411-4BF7-8BF9-87FE5BC975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1243013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6" name="Rectangle 387">
            <a:extLst>
              <a:ext uri="{FF2B5EF4-FFF2-40B4-BE49-F238E27FC236}">
                <a16:creationId xmlns:a16="http://schemas.microsoft.com/office/drawing/2014/main" id="{2F99D6CC-591B-46C2-9BC0-2CB4B1488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538" y="1106488"/>
            <a:ext cx="413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40k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7" name="Rectangle 388">
            <a:extLst>
              <a:ext uri="{FF2B5EF4-FFF2-40B4-BE49-F238E27FC236}">
                <a16:creationId xmlns:a16="http://schemas.microsoft.com/office/drawing/2014/main" id="{185E00FF-FA7F-4808-81D8-8DE000CFC7B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313679" y="3104455"/>
            <a:ext cx="24926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Cumulative Govt Cost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8" name="Line 389">
            <a:extLst>
              <a:ext uri="{FF2B5EF4-FFF2-40B4-BE49-F238E27FC236}">
                <a16:creationId xmlns:a16="http://schemas.microsoft.com/office/drawing/2014/main" id="{7E40DCE5-B79A-4527-A225-5F4BEDF695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7576" y="5581650"/>
            <a:ext cx="789940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9" name="Line 390">
            <a:extLst>
              <a:ext uri="{FF2B5EF4-FFF2-40B4-BE49-F238E27FC236}">
                <a16:creationId xmlns:a16="http://schemas.microsoft.com/office/drawing/2014/main" id="{274F214C-95DA-4EC3-AEB3-3F3CFCCE334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8388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0" name="Rectangle 391">
            <a:extLst>
              <a:ext uri="{FF2B5EF4-FFF2-40B4-BE49-F238E27FC236}">
                <a16:creationId xmlns:a16="http://schemas.microsoft.com/office/drawing/2014/main" id="{82AA96BC-D606-4247-B61A-099CA7F96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572452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1" name="Line 392">
            <a:extLst>
              <a:ext uri="{FF2B5EF4-FFF2-40B4-BE49-F238E27FC236}">
                <a16:creationId xmlns:a16="http://schemas.microsoft.com/office/drawing/2014/main" id="{FBA2B112-0679-4E27-9B37-71523367CC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5826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2" name="Rectangle 393">
            <a:extLst>
              <a:ext uri="{FF2B5EF4-FFF2-40B4-BE49-F238E27FC236}">
                <a16:creationId xmlns:a16="http://schemas.microsoft.com/office/drawing/2014/main" id="{E921969F-40FA-42D7-940C-3CFB1F5DD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4538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3" name="Line 394">
            <a:extLst>
              <a:ext uri="{FF2B5EF4-FFF2-40B4-BE49-F238E27FC236}">
                <a16:creationId xmlns:a16="http://schemas.microsoft.com/office/drawing/2014/main" id="{48E1DF24-5DDE-49AA-8653-6F4A1D1C2C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0088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4" name="Rectangle 395">
            <a:extLst>
              <a:ext uri="{FF2B5EF4-FFF2-40B4-BE49-F238E27FC236}">
                <a16:creationId xmlns:a16="http://schemas.microsoft.com/office/drawing/2014/main" id="{8452D2F4-2184-471D-83F6-112C87509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3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5" name="Line 396">
            <a:extLst>
              <a:ext uri="{FF2B5EF4-FFF2-40B4-BE49-F238E27FC236}">
                <a16:creationId xmlns:a16="http://schemas.microsoft.com/office/drawing/2014/main" id="{9CD4E29E-2200-4D62-892B-8E08A9BA2AF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2763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6" name="Rectangle 397">
            <a:extLst>
              <a:ext uri="{FF2B5EF4-FFF2-40B4-BE49-F238E27FC236}">
                <a16:creationId xmlns:a16="http://schemas.microsoft.com/office/drawing/2014/main" id="{8F243123-380D-462D-B178-E8DF5369E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1476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7" name="Line 398">
            <a:extLst>
              <a:ext uri="{FF2B5EF4-FFF2-40B4-BE49-F238E27FC236}">
                <a16:creationId xmlns:a16="http://schemas.microsoft.com/office/drawing/2014/main" id="{DB5479F2-550E-4CEF-9CED-0E32FAA5F7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1788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8" name="Rectangle 399">
            <a:extLst>
              <a:ext uri="{FF2B5EF4-FFF2-40B4-BE49-F238E27FC236}">
                <a16:creationId xmlns:a16="http://schemas.microsoft.com/office/drawing/2014/main" id="{1D3E1BE5-BBBA-4B72-9129-72D01ADE7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8913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9" name="Line 400">
            <a:extLst>
              <a:ext uri="{FF2B5EF4-FFF2-40B4-BE49-F238E27FC236}">
                <a16:creationId xmlns:a16="http://schemas.microsoft.com/office/drawing/2014/main" id="{254F68B4-298E-4579-A507-83F616531D6D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4463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0" name="Rectangle 401">
            <a:extLst>
              <a:ext uri="{FF2B5EF4-FFF2-40B4-BE49-F238E27FC236}">
                <a16:creationId xmlns:a16="http://schemas.microsoft.com/office/drawing/2014/main" id="{DE258DE5-3292-4726-8974-6975E7A9D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3176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50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51" name="Line 402">
            <a:extLst>
              <a:ext uri="{FF2B5EF4-FFF2-40B4-BE49-F238E27FC236}">
                <a16:creationId xmlns:a16="http://schemas.microsoft.com/office/drawing/2014/main" id="{1BE7AA42-1E83-4C26-8008-8A75877CE507}"/>
              </a:ext>
            </a:extLst>
          </p:cNvPr>
          <p:cNvSpPr>
            <a:spLocks noChangeShapeType="1"/>
          </p:cNvSpPr>
          <p:nvPr/>
        </p:nvSpPr>
        <p:spPr bwMode="auto">
          <a:xfrm>
            <a:off x="8853488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2" name="Rectangle 403">
            <a:extLst>
              <a:ext uri="{FF2B5EF4-FFF2-40B4-BE49-F238E27FC236}">
                <a16:creationId xmlns:a16="http://schemas.microsoft.com/office/drawing/2014/main" id="{0E683803-7FE1-426D-B246-2661579BC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0613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53" name="Line 404">
            <a:extLst>
              <a:ext uri="{FF2B5EF4-FFF2-40B4-BE49-F238E27FC236}">
                <a16:creationId xmlns:a16="http://schemas.microsoft.com/office/drawing/2014/main" id="{7E7A9BDB-2B82-4990-AADE-B0FC16674F88}"/>
              </a:ext>
            </a:extLst>
          </p:cNvPr>
          <p:cNvSpPr>
            <a:spLocks noChangeShapeType="1"/>
          </p:cNvSpPr>
          <p:nvPr/>
        </p:nvSpPr>
        <p:spPr bwMode="auto">
          <a:xfrm>
            <a:off x="9936163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4" name="Rectangle 405">
            <a:extLst>
              <a:ext uri="{FF2B5EF4-FFF2-40B4-BE49-F238E27FC236}">
                <a16:creationId xmlns:a16="http://schemas.microsoft.com/office/drawing/2014/main" id="{8B4FA152-9B5A-44F7-B504-38A4C6586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4876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70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407">
            <a:extLst>
              <a:ext uri="{FF2B5EF4-FFF2-40B4-BE49-F238E27FC236}">
                <a16:creationId xmlns:a16="http://schemas.microsoft.com/office/drawing/2014/main" id="{51A2283A-1DE1-4A1A-ABC8-4D55B4B0D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3438" y="6038850"/>
            <a:ext cx="5667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1" name="Line 369">
            <a:extLst>
              <a:ext uri="{FF2B5EF4-FFF2-40B4-BE49-F238E27FC236}">
                <a16:creationId xmlns:a16="http://schemas.microsoft.com/office/drawing/2014/main" id="{4F77CEDD-7F8B-4C25-831F-B5D5039423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3144837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2" name="Line 371">
            <a:extLst>
              <a:ext uri="{FF2B5EF4-FFF2-40B4-BE49-F238E27FC236}">
                <a16:creationId xmlns:a16="http://schemas.microsoft.com/office/drawing/2014/main" id="{C32A0BA1-AC99-44B0-99ED-170AE332A4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5048250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3" name="Line 373">
            <a:extLst>
              <a:ext uri="{FF2B5EF4-FFF2-40B4-BE49-F238E27FC236}">
                <a16:creationId xmlns:a16="http://schemas.microsoft.com/office/drawing/2014/main" id="{2ADDF8EC-1C71-446B-805E-DA35F705B3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4095750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4" name="Line 375">
            <a:extLst>
              <a:ext uri="{FF2B5EF4-FFF2-40B4-BE49-F238E27FC236}">
                <a16:creationId xmlns:a16="http://schemas.microsoft.com/office/drawing/2014/main" id="{E2F1E56E-FAE3-44A5-86A9-662A44F7EB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2193925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5" name="Line 377">
            <a:extLst>
              <a:ext uri="{FF2B5EF4-FFF2-40B4-BE49-F238E27FC236}">
                <a16:creationId xmlns:a16="http://schemas.microsoft.com/office/drawing/2014/main" id="{16DB451F-46E2-4A4F-A764-D0913C0E72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1243012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0" name="Line 10">
            <a:extLst>
              <a:ext uri="{FF2B5EF4-FFF2-40B4-BE49-F238E27FC236}">
                <a16:creationId xmlns:a16="http://schemas.microsoft.com/office/drawing/2014/main" id="{12212595-6C53-4BC9-A6D6-97C214879604}"/>
              </a:ext>
            </a:extLst>
          </p:cNvPr>
          <p:cNvSpPr/>
          <p:nvPr/>
        </p:nvSpPr>
        <p:spPr>
          <a:xfrm>
            <a:off x="2211389" y="3144837"/>
            <a:ext cx="7885110" cy="17461"/>
          </a:xfrm>
          <a:prstGeom prst="line">
            <a:avLst/>
          </a:prstGeom>
          <a:ln w="28575">
            <a:solidFill>
              <a:srgbClr val="807F80">
                <a:alpha val="50000"/>
              </a:srgbClr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01" name="Line 206">
            <a:extLst>
              <a:ext uri="{FF2B5EF4-FFF2-40B4-BE49-F238E27FC236}">
                <a16:creationId xmlns:a16="http://schemas.microsoft.com/office/drawing/2014/main" id="{549D0B1D-D9D2-4F2F-B986-A4515D3763FD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4001" y="3154362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2" name="Line 207">
            <a:extLst>
              <a:ext uri="{FF2B5EF4-FFF2-40B4-BE49-F238E27FC236}">
                <a16:creationId xmlns:a16="http://schemas.microsoft.com/office/drawing/2014/main" id="{53CCE215-266A-4396-A6BD-2C5BFA4FA76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9563" y="3159125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3" name="Line 208">
            <a:extLst>
              <a:ext uri="{FF2B5EF4-FFF2-40B4-BE49-F238E27FC236}">
                <a16:creationId xmlns:a16="http://schemas.microsoft.com/office/drawing/2014/main" id="{30EC7C9D-44BC-422A-99FC-97666E0470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0363" y="3163887"/>
            <a:ext cx="317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4" name="Line 209">
            <a:extLst>
              <a:ext uri="{FF2B5EF4-FFF2-40B4-BE49-F238E27FC236}">
                <a16:creationId xmlns:a16="http://schemas.microsoft.com/office/drawing/2014/main" id="{814CF7CC-229E-4ED0-BD14-A1942FB1CBB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3538" y="3163887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5" name="Line 210">
            <a:extLst>
              <a:ext uri="{FF2B5EF4-FFF2-40B4-BE49-F238E27FC236}">
                <a16:creationId xmlns:a16="http://schemas.microsoft.com/office/drawing/2014/main" id="{A992B199-2DFE-4C3D-A8F5-4691E9BFCF27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4338" y="3168650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6" name="Line 211">
            <a:extLst>
              <a:ext uri="{FF2B5EF4-FFF2-40B4-BE49-F238E27FC236}">
                <a16:creationId xmlns:a16="http://schemas.microsoft.com/office/drawing/2014/main" id="{3AA07D26-6B8E-4E20-A068-69BB110BA195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9901" y="3173412"/>
            <a:ext cx="0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7" name="Line 212">
            <a:extLst>
              <a:ext uri="{FF2B5EF4-FFF2-40B4-BE49-F238E27FC236}">
                <a16:creationId xmlns:a16="http://schemas.microsoft.com/office/drawing/2014/main" id="{FBAEEE34-1FEF-4250-B6FE-0C6A2B260F9C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9901" y="3173412"/>
            <a:ext cx="7938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8" name="Line 213">
            <a:extLst>
              <a:ext uri="{FF2B5EF4-FFF2-40B4-BE49-F238E27FC236}">
                <a16:creationId xmlns:a16="http://schemas.microsoft.com/office/drawing/2014/main" id="{E0620965-4823-4265-8236-8C9CA1B32CC5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3876" y="3178175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" name="Line 214">
            <a:extLst>
              <a:ext uri="{FF2B5EF4-FFF2-40B4-BE49-F238E27FC236}">
                <a16:creationId xmlns:a16="http://schemas.microsoft.com/office/drawing/2014/main" id="{EF4906B4-D980-4831-A942-B9A1A93ECE39}"/>
              </a:ext>
            </a:extLst>
          </p:cNvPr>
          <p:cNvSpPr>
            <a:spLocks noChangeShapeType="1"/>
          </p:cNvSpPr>
          <p:nvPr/>
        </p:nvSpPr>
        <p:spPr bwMode="auto">
          <a:xfrm>
            <a:off x="8199438" y="3181350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" name="Line 215">
            <a:extLst>
              <a:ext uri="{FF2B5EF4-FFF2-40B4-BE49-F238E27FC236}">
                <a16:creationId xmlns:a16="http://schemas.microsoft.com/office/drawing/2014/main" id="{7E676A2E-E2B2-4C6C-B9B5-64671DF75803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3413" y="3186112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" name="Line 216">
            <a:extLst>
              <a:ext uri="{FF2B5EF4-FFF2-40B4-BE49-F238E27FC236}">
                <a16:creationId xmlns:a16="http://schemas.microsoft.com/office/drawing/2014/main" id="{73C74018-58E7-4FE3-B7A8-DD53D8B8CB6C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8976" y="3190875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" name="Line 217">
            <a:extLst>
              <a:ext uri="{FF2B5EF4-FFF2-40B4-BE49-F238E27FC236}">
                <a16:creationId xmlns:a16="http://schemas.microsoft.com/office/drawing/2014/main" id="{AF4E124F-0212-4566-8AAB-EA97679EE3B2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2951" y="3195637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" name="Line 218">
            <a:extLst>
              <a:ext uri="{FF2B5EF4-FFF2-40B4-BE49-F238E27FC236}">
                <a16:creationId xmlns:a16="http://schemas.microsoft.com/office/drawing/2014/main" id="{C0A31B3A-2D82-4061-85B4-CC1D1B4F6265}"/>
              </a:ext>
            </a:extLst>
          </p:cNvPr>
          <p:cNvSpPr>
            <a:spLocks noChangeShapeType="1"/>
          </p:cNvSpPr>
          <p:nvPr/>
        </p:nvSpPr>
        <p:spPr bwMode="auto">
          <a:xfrm>
            <a:off x="8418513" y="3200400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4" name="Line 219">
            <a:extLst>
              <a:ext uri="{FF2B5EF4-FFF2-40B4-BE49-F238E27FC236}">
                <a16:creationId xmlns:a16="http://schemas.microsoft.com/office/drawing/2014/main" id="{B4EF4C27-033B-4EFF-A0A6-5E54A17C1104}"/>
              </a:ext>
            </a:extLst>
          </p:cNvPr>
          <p:cNvSpPr>
            <a:spLocks noChangeShapeType="1"/>
          </p:cNvSpPr>
          <p:nvPr/>
        </p:nvSpPr>
        <p:spPr bwMode="auto">
          <a:xfrm>
            <a:off x="8474076" y="3205162"/>
            <a:ext cx="7938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5" name="Line 220">
            <a:extLst>
              <a:ext uri="{FF2B5EF4-FFF2-40B4-BE49-F238E27FC236}">
                <a16:creationId xmlns:a16="http://schemas.microsoft.com/office/drawing/2014/main" id="{51E8557C-9E1A-4A32-876E-606F5B86E5BE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8051" y="3209925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6" name="Line 221">
            <a:extLst>
              <a:ext uri="{FF2B5EF4-FFF2-40B4-BE49-F238E27FC236}">
                <a16:creationId xmlns:a16="http://schemas.microsoft.com/office/drawing/2014/main" id="{2E6AD247-0D44-4718-B55C-62278D8F7DA5}"/>
              </a:ext>
            </a:extLst>
          </p:cNvPr>
          <p:cNvSpPr>
            <a:spLocks noChangeShapeType="1"/>
          </p:cNvSpPr>
          <p:nvPr/>
        </p:nvSpPr>
        <p:spPr bwMode="auto">
          <a:xfrm>
            <a:off x="8583613" y="3214687"/>
            <a:ext cx="7938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7" name="Line 222">
            <a:extLst>
              <a:ext uri="{FF2B5EF4-FFF2-40B4-BE49-F238E27FC236}">
                <a16:creationId xmlns:a16="http://schemas.microsoft.com/office/drawing/2014/main" id="{55FE1A05-33F4-4AAE-B4A0-3CFB5E884D0A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7588" y="3219450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8" name="Line 223">
            <a:extLst>
              <a:ext uri="{FF2B5EF4-FFF2-40B4-BE49-F238E27FC236}">
                <a16:creationId xmlns:a16="http://schemas.microsoft.com/office/drawing/2014/main" id="{34020C70-E200-43B2-AB60-508F9DF238C0}"/>
              </a:ext>
            </a:extLst>
          </p:cNvPr>
          <p:cNvSpPr>
            <a:spLocks noChangeShapeType="1"/>
          </p:cNvSpPr>
          <p:nvPr/>
        </p:nvSpPr>
        <p:spPr bwMode="auto">
          <a:xfrm>
            <a:off x="8693151" y="3219450"/>
            <a:ext cx="4763" cy="3175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" name="Line 224">
            <a:extLst>
              <a:ext uri="{FF2B5EF4-FFF2-40B4-BE49-F238E27FC236}">
                <a16:creationId xmlns:a16="http://schemas.microsoft.com/office/drawing/2014/main" id="{E03898D8-E315-4D05-8936-2B9E4F3C67EE}"/>
              </a:ext>
            </a:extLst>
          </p:cNvPr>
          <p:cNvSpPr>
            <a:spLocks noChangeShapeType="1"/>
          </p:cNvSpPr>
          <p:nvPr/>
        </p:nvSpPr>
        <p:spPr bwMode="auto">
          <a:xfrm>
            <a:off x="8747126" y="3222625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" name="Line 225">
            <a:extLst>
              <a:ext uri="{FF2B5EF4-FFF2-40B4-BE49-F238E27FC236}">
                <a16:creationId xmlns:a16="http://schemas.microsoft.com/office/drawing/2014/main" id="{DF4CC38E-6F85-45B7-9A69-5B3264C0C25E}"/>
              </a:ext>
            </a:extLst>
          </p:cNvPr>
          <p:cNvSpPr>
            <a:spLocks noChangeShapeType="1"/>
          </p:cNvSpPr>
          <p:nvPr/>
        </p:nvSpPr>
        <p:spPr bwMode="auto">
          <a:xfrm>
            <a:off x="8802688" y="3227387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1" name="Line 226">
            <a:extLst>
              <a:ext uri="{FF2B5EF4-FFF2-40B4-BE49-F238E27FC236}">
                <a16:creationId xmlns:a16="http://schemas.microsoft.com/office/drawing/2014/main" id="{7BD13C44-F28E-4027-A207-1E5A42D96394}"/>
              </a:ext>
            </a:extLst>
          </p:cNvPr>
          <p:cNvSpPr>
            <a:spLocks noChangeShapeType="1"/>
          </p:cNvSpPr>
          <p:nvPr/>
        </p:nvSpPr>
        <p:spPr bwMode="auto">
          <a:xfrm>
            <a:off x="8858251" y="3232150"/>
            <a:ext cx="317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2" name="Line 227">
            <a:extLst>
              <a:ext uri="{FF2B5EF4-FFF2-40B4-BE49-F238E27FC236}">
                <a16:creationId xmlns:a16="http://schemas.microsoft.com/office/drawing/2014/main" id="{34102EC3-BBA3-4CD7-AB75-2925E3CDF0BB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2226" y="3236912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" name="Line 228">
            <a:extLst>
              <a:ext uri="{FF2B5EF4-FFF2-40B4-BE49-F238E27FC236}">
                <a16:creationId xmlns:a16="http://schemas.microsoft.com/office/drawing/2014/main" id="{EFA764A7-6A94-42A9-B4D5-53DA98AF72FF}"/>
              </a:ext>
            </a:extLst>
          </p:cNvPr>
          <p:cNvSpPr>
            <a:spLocks noChangeShapeType="1"/>
          </p:cNvSpPr>
          <p:nvPr/>
        </p:nvSpPr>
        <p:spPr bwMode="auto">
          <a:xfrm>
            <a:off x="8967788" y="3236912"/>
            <a:ext cx="4763" cy="4763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4" name="Line 229">
            <a:extLst>
              <a:ext uri="{FF2B5EF4-FFF2-40B4-BE49-F238E27FC236}">
                <a16:creationId xmlns:a16="http://schemas.microsoft.com/office/drawing/2014/main" id="{5AC4C09A-BA97-496E-AC9B-FF1A044FD4F3}"/>
              </a:ext>
            </a:extLst>
          </p:cNvPr>
          <p:cNvSpPr>
            <a:spLocks noChangeShapeType="1"/>
          </p:cNvSpPr>
          <p:nvPr/>
        </p:nvSpPr>
        <p:spPr bwMode="auto">
          <a:xfrm>
            <a:off x="9021763" y="3241675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5" name="Line 230">
            <a:extLst>
              <a:ext uri="{FF2B5EF4-FFF2-40B4-BE49-F238E27FC236}">
                <a16:creationId xmlns:a16="http://schemas.microsoft.com/office/drawing/2014/main" id="{71893444-FCBE-4B30-AE74-2D7F978480E0}"/>
              </a:ext>
            </a:extLst>
          </p:cNvPr>
          <p:cNvSpPr>
            <a:spLocks noChangeShapeType="1"/>
          </p:cNvSpPr>
          <p:nvPr/>
        </p:nvSpPr>
        <p:spPr bwMode="auto">
          <a:xfrm>
            <a:off x="9077326" y="3246437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6" name="Line 231">
            <a:extLst>
              <a:ext uri="{FF2B5EF4-FFF2-40B4-BE49-F238E27FC236}">
                <a16:creationId xmlns:a16="http://schemas.microsoft.com/office/drawing/2014/main" id="{9CA363AF-430E-48AC-B7B8-5C556E74979D}"/>
              </a:ext>
            </a:extLst>
          </p:cNvPr>
          <p:cNvSpPr>
            <a:spLocks noChangeShapeType="1"/>
          </p:cNvSpPr>
          <p:nvPr/>
        </p:nvSpPr>
        <p:spPr bwMode="auto">
          <a:xfrm>
            <a:off x="9131301" y="3251200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7" name="Line 232">
            <a:extLst>
              <a:ext uri="{FF2B5EF4-FFF2-40B4-BE49-F238E27FC236}">
                <a16:creationId xmlns:a16="http://schemas.microsoft.com/office/drawing/2014/main" id="{468A1561-B12C-4327-AD20-657F055281D8}"/>
              </a:ext>
            </a:extLst>
          </p:cNvPr>
          <p:cNvSpPr>
            <a:spLocks noChangeShapeType="1"/>
          </p:cNvSpPr>
          <p:nvPr/>
        </p:nvSpPr>
        <p:spPr bwMode="auto">
          <a:xfrm>
            <a:off x="9186863" y="3251200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8" name="Line 233">
            <a:extLst>
              <a:ext uri="{FF2B5EF4-FFF2-40B4-BE49-F238E27FC236}">
                <a16:creationId xmlns:a16="http://schemas.microsoft.com/office/drawing/2014/main" id="{A1E02A7B-C685-4B54-A6E0-3F3E464A7580}"/>
              </a:ext>
            </a:extLst>
          </p:cNvPr>
          <p:cNvSpPr>
            <a:spLocks noChangeShapeType="1"/>
          </p:cNvSpPr>
          <p:nvPr/>
        </p:nvSpPr>
        <p:spPr bwMode="auto">
          <a:xfrm>
            <a:off x="9240838" y="3255962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" name="Line 234">
            <a:extLst>
              <a:ext uri="{FF2B5EF4-FFF2-40B4-BE49-F238E27FC236}">
                <a16:creationId xmlns:a16="http://schemas.microsoft.com/office/drawing/2014/main" id="{589A5C5D-83A2-4B6A-BCF3-B2100A741337}"/>
              </a:ext>
            </a:extLst>
          </p:cNvPr>
          <p:cNvSpPr>
            <a:spLocks noChangeShapeType="1"/>
          </p:cNvSpPr>
          <p:nvPr/>
        </p:nvSpPr>
        <p:spPr bwMode="auto">
          <a:xfrm>
            <a:off x="9296401" y="3255962"/>
            <a:ext cx="4763" cy="3175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" name="Line 235">
            <a:extLst>
              <a:ext uri="{FF2B5EF4-FFF2-40B4-BE49-F238E27FC236}">
                <a16:creationId xmlns:a16="http://schemas.microsoft.com/office/drawing/2014/main" id="{3AE8BF78-B6B2-4FC4-BEFC-675437D74C4A}"/>
              </a:ext>
            </a:extLst>
          </p:cNvPr>
          <p:cNvSpPr>
            <a:spLocks noChangeShapeType="1"/>
          </p:cNvSpPr>
          <p:nvPr/>
        </p:nvSpPr>
        <p:spPr bwMode="auto">
          <a:xfrm>
            <a:off x="9351963" y="3259137"/>
            <a:ext cx="317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7" name="Freeform 312">
            <a:extLst>
              <a:ext uri="{FF2B5EF4-FFF2-40B4-BE49-F238E27FC236}">
                <a16:creationId xmlns:a16="http://schemas.microsoft.com/office/drawing/2014/main" id="{4B2EF198-6363-4E8D-947F-B2BB22A5C6D1}"/>
              </a:ext>
            </a:extLst>
          </p:cNvPr>
          <p:cNvSpPr>
            <a:spLocks/>
          </p:cNvSpPr>
          <p:nvPr/>
        </p:nvSpPr>
        <p:spPr bwMode="auto">
          <a:xfrm>
            <a:off x="4294188" y="1970087"/>
            <a:ext cx="5097463" cy="3278188"/>
          </a:xfrm>
          <a:custGeom>
            <a:avLst/>
            <a:gdLst>
              <a:gd name="T0" fmla="*/ 0 w 1115"/>
              <a:gd name="T1" fmla="*/ 717 h 717"/>
              <a:gd name="T2" fmla="*/ 23 w 1115"/>
              <a:gd name="T3" fmla="*/ 686 h 717"/>
              <a:gd name="T4" fmla="*/ 47 w 1115"/>
              <a:gd name="T5" fmla="*/ 647 h 717"/>
              <a:gd name="T6" fmla="*/ 71 w 1115"/>
              <a:gd name="T7" fmla="*/ 618 h 717"/>
              <a:gd name="T8" fmla="*/ 95 w 1115"/>
              <a:gd name="T9" fmla="*/ 588 h 717"/>
              <a:gd name="T10" fmla="*/ 118 w 1115"/>
              <a:gd name="T11" fmla="*/ 537 h 717"/>
              <a:gd name="T12" fmla="*/ 142 w 1115"/>
              <a:gd name="T13" fmla="*/ 492 h 717"/>
              <a:gd name="T14" fmla="*/ 166 w 1115"/>
              <a:gd name="T15" fmla="*/ 420 h 717"/>
              <a:gd name="T16" fmla="*/ 190 w 1115"/>
              <a:gd name="T17" fmla="*/ 394 h 717"/>
              <a:gd name="T18" fmla="*/ 213 w 1115"/>
              <a:gd name="T19" fmla="*/ 358 h 717"/>
              <a:gd name="T20" fmla="*/ 237 w 1115"/>
              <a:gd name="T21" fmla="*/ 332 h 717"/>
              <a:gd name="T22" fmla="*/ 261 w 1115"/>
              <a:gd name="T23" fmla="*/ 302 h 717"/>
              <a:gd name="T24" fmla="*/ 284 w 1115"/>
              <a:gd name="T25" fmla="*/ 279 h 717"/>
              <a:gd name="T26" fmla="*/ 308 w 1115"/>
              <a:gd name="T27" fmla="*/ 257 h 717"/>
              <a:gd name="T28" fmla="*/ 332 w 1115"/>
              <a:gd name="T29" fmla="*/ 228 h 717"/>
              <a:gd name="T30" fmla="*/ 356 w 1115"/>
              <a:gd name="T31" fmla="*/ 212 h 717"/>
              <a:gd name="T32" fmla="*/ 379 w 1115"/>
              <a:gd name="T33" fmla="*/ 197 h 717"/>
              <a:gd name="T34" fmla="*/ 403 w 1115"/>
              <a:gd name="T35" fmla="*/ 167 h 717"/>
              <a:gd name="T36" fmla="*/ 427 w 1115"/>
              <a:gd name="T37" fmla="*/ 132 h 717"/>
              <a:gd name="T38" fmla="*/ 451 w 1115"/>
              <a:gd name="T39" fmla="*/ 116 h 717"/>
              <a:gd name="T40" fmla="*/ 474 w 1115"/>
              <a:gd name="T41" fmla="*/ 92 h 717"/>
              <a:gd name="T42" fmla="*/ 498 w 1115"/>
              <a:gd name="T43" fmla="*/ 80 h 717"/>
              <a:gd name="T44" fmla="*/ 522 w 1115"/>
              <a:gd name="T45" fmla="*/ 84 h 717"/>
              <a:gd name="T46" fmla="*/ 546 w 1115"/>
              <a:gd name="T47" fmla="*/ 45 h 717"/>
              <a:gd name="T48" fmla="*/ 569 w 1115"/>
              <a:gd name="T49" fmla="*/ 55 h 717"/>
              <a:gd name="T50" fmla="*/ 593 w 1115"/>
              <a:gd name="T51" fmla="*/ 39 h 717"/>
              <a:gd name="T52" fmla="*/ 617 w 1115"/>
              <a:gd name="T53" fmla="*/ 16 h 717"/>
              <a:gd name="T54" fmla="*/ 641 w 1115"/>
              <a:gd name="T55" fmla="*/ 2 h 717"/>
              <a:gd name="T56" fmla="*/ 664 w 1115"/>
              <a:gd name="T57" fmla="*/ 0 h 717"/>
              <a:gd name="T58" fmla="*/ 688 w 1115"/>
              <a:gd name="T59" fmla="*/ 11 h 717"/>
              <a:gd name="T60" fmla="*/ 712 w 1115"/>
              <a:gd name="T61" fmla="*/ 0 h 717"/>
              <a:gd name="T62" fmla="*/ 736 w 1115"/>
              <a:gd name="T63" fmla="*/ 6 h 717"/>
              <a:gd name="T64" fmla="*/ 759 w 1115"/>
              <a:gd name="T65" fmla="*/ 12 h 717"/>
              <a:gd name="T66" fmla="*/ 783 w 1115"/>
              <a:gd name="T67" fmla="*/ 8 h 717"/>
              <a:gd name="T68" fmla="*/ 807 w 1115"/>
              <a:gd name="T69" fmla="*/ 12 h 717"/>
              <a:gd name="T70" fmla="*/ 830 w 1115"/>
              <a:gd name="T71" fmla="*/ 17 h 717"/>
              <a:gd name="T72" fmla="*/ 854 w 1115"/>
              <a:gd name="T73" fmla="*/ 20 h 717"/>
              <a:gd name="T74" fmla="*/ 878 w 1115"/>
              <a:gd name="T75" fmla="*/ 45 h 717"/>
              <a:gd name="T76" fmla="*/ 902 w 1115"/>
              <a:gd name="T77" fmla="*/ 41 h 717"/>
              <a:gd name="T78" fmla="*/ 925 w 1115"/>
              <a:gd name="T79" fmla="*/ 66 h 717"/>
              <a:gd name="T80" fmla="*/ 949 w 1115"/>
              <a:gd name="T81" fmla="*/ 76 h 717"/>
              <a:gd name="T82" fmla="*/ 973 w 1115"/>
              <a:gd name="T83" fmla="*/ 88 h 717"/>
              <a:gd name="T84" fmla="*/ 997 w 1115"/>
              <a:gd name="T85" fmla="*/ 137 h 717"/>
              <a:gd name="T86" fmla="*/ 1020 w 1115"/>
              <a:gd name="T87" fmla="*/ 167 h 717"/>
              <a:gd name="T88" fmla="*/ 1044 w 1115"/>
              <a:gd name="T89" fmla="*/ 215 h 717"/>
              <a:gd name="T90" fmla="*/ 1068 w 1115"/>
              <a:gd name="T91" fmla="*/ 283 h 717"/>
              <a:gd name="T92" fmla="*/ 1092 w 1115"/>
              <a:gd name="T93" fmla="*/ 321 h 717"/>
              <a:gd name="T94" fmla="*/ 1115 w 1115"/>
              <a:gd name="T95" fmla="*/ 391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15" h="717">
                <a:moveTo>
                  <a:pt x="0" y="717"/>
                </a:moveTo>
                <a:lnTo>
                  <a:pt x="23" y="686"/>
                </a:lnTo>
                <a:lnTo>
                  <a:pt x="47" y="647"/>
                </a:lnTo>
                <a:lnTo>
                  <a:pt x="71" y="618"/>
                </a:lnTo>
                <a:lnTo>
                  <a:pt x="95" y="588"/>
                </a:lnTo>
                <a:lnTo>
                  <a:pt x="118" y="537"/>
                </a:lnTo>
                <a:lnTo>
                  <a:pt x="142" y="492"/>
                </a:lnTo>
                <a:lnTo>
                  <a:pt x="166" y="420"/>
                </a:lnTo>
                <a:lnTo>
                  <a:pt x="190" y="394"/>
                </a:lnTo>
                <a:lnTo>
                  <a:pt x="213" y="358"/>
                </a:lnTo>
                <a:lnTo>
                  <a:pt x="237" y="332"/>
                </a:lnTo>
                <a:lnTo>
                  <a:pt x="261" y="302"/>
                </a:lnTo>
                <a:lnTo>
                  <a:pt x="284" y="279"/>
                </a:lnTo>
                <a:lnTo>
                  <a:pt x="308" y="257"/>
                </a:lnTo>
                <a:lnTo>
                  <a:pt x="332" y="228"/>
                </a:lnTo>
                <a:lnTo>
                  <a:pt x="356" y="212"/>
                </a:lnTo>
                <a:lnTo>
                  <a:pt x="379" y="197"/>
                </a:lnTo>
                <a:lnTo>
                  <a:pt x="403" y="167"/>
                </a:lnTo>
                <a:lnTo>
                  <a:pt x="427" y="132"/>
                </a:lnTo>
                <a:lnTo>
                  <a:pt x="451" y="116"/>
                </a:lnTo>
                <a:lnTo>
                  <a:pt x="474" y="92"/>
                </a:lnTo>
                <a:lnTo>
                  <a:pt x="498" y="80"/>
                </a:lnTo>
                <a:lnTo>
                  <a:pt x="522" y="84"/>
                </a:lnTo>
                <a:lnTo>
                  <a:pt x="546" y="45"/>
                </a:lnTo>
                <a:lnTo>
                  <a:pt x="569" y="55"/>
                </a:lnTo>
                <a:lnTo>
                  <a:pt x="593" y="39"/>
                </a:lnTo>
                <a:lnTo>
                  <a:pt x="617" y="16"/>
                </a:lnTo>
                <a:lnTo>
                  <a:pt x="641" y="2"/>
                </a:lnTo>
                <a:lnTo>
                  <a:pt x="664" y="0"/>
                </a:lnTo>
                <a:lnTo>
                  <a:pt x="688" y="11"/>
                </a:lnTo>
                <a:lnTo>
                  <a:pt x="712" y="0"/>
                </a:lnTo>
                <a:lnTo>
                  <a:pt x="736" y="6"/>
                </a:lnTo>
                <a:lnTo>
                  <a:pt x="759" y="12"/>
                </a:lnTo>
                <a:lnTo>
                  <a:pt x="783" y="8"/>
                </a:lnTo>
                <a:lnTo>
                  <a:pt x="807" y="12"/>
                </a:lnTo>
                <a:lnTo>
                  <a:pt x="830" y="17"/>
                </a:lnTo>
                <a:lnTo>
                  <a:pt x="854" y="20"/>
                </a:lnTo>
                <a:lnTo>
                  <a:pt x="878" y="45"/>
                </a:lnTo>
                <a:lnTo>
                  <a:pt x="902" y="41"/>
                </a:lnTo>
                <a:lnTo>
                  <a:pt x="925" y="66"/>
                </a:lnTo>
                <a:lnTo>
                  <a:pt x="949" y="76"/>
                </a:lnTo>
                <a:lnTo>
                  <a:pt x="973" y="88"/>
                </a:lnTo>
                <a:lnTo>
                  <a:pt x="997" y="137"/>
                </a:lnTo>
                <a:lnTo>
                  <a:pt x="1020" y="167"/>
                </a:lnTo>
                <a:lnTo>
                  <a:pt x="1044" y="215"/>
                </a:lnTo>
                <a:lnTo>
                  <a:pt x="1068" y="283"/>
                </a:lnTo>
                <a:lnTo>
                  <a:pt x="1092" y="321"/>
                </a:lnTo>
                <a:lnTo>
                  <a:pt x="1115" y="391"/>
                </a:lnTo>
              </a:path>
            </a:pathLst>
          </a:cu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8" name="Oval 313">
            <a:extLst>
              <a:ext uri="{FF2B5EF4-FFF2-40B4-BE49-F238E27FC236}">
                <a16:creationId xmlns:a16="http://schemas.microsoft.com/office/drawing/2014/main" id="{1646B7FF-2875-41F7-B794-E1F6065DC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963" y="5230813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" name="Oval 314">
            <a:extLst>
              <a:ext uri="{FF2B5EF4-FFF2-40B4-BE49-F238E27FC236}">
                <a16:creationId xmlns:a16="http://schemas.microsoft.com/office/drawing/2014/main" id="{CAF63F3C-174F-41EE-A8CE-D1CCEAC03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1" y="5084763"/>
            <a:ext cx="41275" cy="39688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0" name="Oval 315">
            <a:extLst>
              <a:ext uri="{FF2B5EF4-FFF2-40B4-BE49-F238E27FC236}">
                <a16:creationId xmlns:a16="http://schemas.microsoft.com/office/drawing/2014/main" id="{D344EB54-0C34-4EA8-AA54-E2FD979FA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038" y="4905375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1" name="Oval 316">
            <a:extLst>
              <a:ext uri="{FF2B5EF4-FFF2-40B4-BE49-F238E27FC236}">
                <a16:creationId xmlns:a16="http://schemas.microsoft.com/office/drawing/2014/main" id="{CCDC68DA-678F-4567-A221-E1717FC2A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813" y="4778375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" name="Oval 317">
            <a:extLst>
              <a:ext uri="{FF2B5EF4-FFF2-40B4-BE49-F238E27FC236}">
                <a16:creationId xmlns:a16="http://schemas.microsoft.com/office/drawing/2014/main" id="{E603BEBC-DBA8-4B00-AC18-E564074A6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5351" y="4635500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" name="Oval 318">
            <a:extLst>
              <a:ext uri="{FF2B5EF4-FFF2-40B4-BE49-F238E27FC236}">
                <a16:creationId xmlns:a16="http://schemas.microsoft.com/office/drawing/2014/main" id="{BEF641C5-69F5-40D5-BF16-922209984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476" y="4406900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" name="Oval 319">
            <a:extLst>
              <a:ext uri="{FF2B5EF4-FFF2-40B4-BE49-F238E27FC236}">
                <a16:creationId xmlns:a16="http://schemas.microsoft.com/office/drawing/2014/main" id="{12F3429E-9FC5-4800-B5AA-226AEAE45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6013" y="4202113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" name="Oval 320">
            <a:extLst>
              <a:ext uri="{FF2B5EF4-FFF2-40B4-BE49-F238E27FC236}">
                <a16:creationId xmlns:a16="http://schemas.microsoft.com/office/drawing/2014/main" id="{A378A174-549B-49C9-AE6F-390B9E6F6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0788" y="3871913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6" name="Oval 321">
            <a:extLst>
              <a:ext uri="{FF2B5EF4-FFF2-40B4-BE49-F238E27FC236}">
                <a16:creationId xmlns:a16="http://schemas.microsoft.com/office/drawing/2014/main" id="{F756590C-7575-4BC0-9D14-8A75C799B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0326" y="3752850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" name="Oval 322">
            <a:extLst>
              <a:ext uri="{FF2B5EF4-FFF2-40B4-BE49-F238E27FC236}">
                <a16:creationId xmlns:a16="http://schemas.microsoft.com/office/drawing/2014/main" id="{0F8096FD-98D9-4E85-B2DD-B44B1A516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863" y="3584575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8" name="Oval 323">
            <a:extLst>
              <a:ext uri="{FF2B5EF4-FFF2-40B4-BE49-F238E27FC236}">
                <a16:creationId xmlns:a16="http://schemas.microsoft.com/office/drawing/2014/main" id="{69771845-551D-4A78-A533-A3D64398C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01" y="3470275"/>
            <a:ext cx="36513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9" name="Oval 324">
            <a:extLst>
              <a:ext uri="{FF2B5EF4-FFF2-40B4-BE49-F238E27FC236}">
                <a16:creationId xmlns:a16="http://schemas.microsoft.com/office/drawing/2014/main" id="{79A4CCF7-C45A-4E92-85DA-54467988C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763" y="3328987"/>
            <a:ext cx="39688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0" name="Oval 325">
            <a:extLst>
              <a:ext uri="{FF2B5EF4-FFF2-40B4-BE49-F238E27FC236}">
                <a16:creationId xmlns:a16="http://schemas.microsoft.com/office/drawing/2014/main" id="{7F6D2F4E-99C8-4AE8-8E3B-165BB1913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301" y="322738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" name="Oval 326">
            <a:extLst>
              <a:ext uri="{FF2B5EF4-FFF2-40B4-BE49-F238E27FC236}">
                <a16:creationId xmlns:a16="http://schemas.microsoft.com/office/drawing/2014/main" id="{106F5337-0A47-4071-84D2-59C2FC1C7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4838" y="3127375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" name="Oval 327">
            <a:extLst>
              <a:ext uri="{FF2B5EF4-FFF2-40B4-BE49-F238E27FC236}">
                <a16:creationId xmlns:a16="http://schemas.microsoft.com/office/drawing/2014/main" id="{930A48C8-87EA-44A1-B4D2-D0E9AE0C5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76" y="2994025"/>
            <a:ext cx="36513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3" name="Oval 328">
            <a:extLst>
              <a:ext uri="{FF2B5EF4-FFF2-40B4-BE49-F238E27FC236}">
                <a16:creationId xmlns:a16="http://schemas.microsoft.com/office/drawing/2014/main" id="{ADFFAEC7-9F36-4631-ABBF-E1567E5DA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151" y="291623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4" name="Oval 329">
            <a:extLst>
              <a:ext uri="{FF2B5EF4-FFF2-40B4-BE49-F238E27FC236}">
                <a16:creationId xmlns:a16="http://schemas.microsoft.com/office/drawing/2014/main" id="{0602A28B-ED09-448A-85DB-EC4F10715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8688" y="285273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5" name="Oval 330">
            <a:extLst>
              <a:ext uri="{FF2B5EF4-FFF2-40B4-BE49-F238E27FC236}">
                <a16:creationId xmlns:a16="http://schemas.microsoft.com/office/drawing/2014/main" id="{D4D3AC79-BC97-403E-9382-4B771F89C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8226" y="2716212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6" name="Oval 331">
            <a:extLst>
              <a:ext uri="{FF2B5EF4-FFF2-40B4-BE49-F238E27FC236}">
                <a16:creationId xmlns:a16="http://schemas.microsoft.com/office/drawing/2014/main" id="{97D1BCDC-296A-41A6-B884-8F4FBFC59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1" y="2555875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7" name="Oval 332">
            <a:extLst>
              <a:ext uri="{FF2B5EF4-FFF2-40B4-BE49-F238E27FC236}">
                <a16:creationId xmlns:a16="http://schemas.microsoft.com/office/drawing/2014/main" id="{8F7A6298-8BDB-4C18-8DBB-AB258B554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26" y="2482850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" name="Oval 333">
            <a:extLst>
              <a:ext uri="{FF2B5EF4-FFF2-40B4-BE49-F238E27FC236}">
                <a16:creationId xmlns:a16="http://schemas.microsoft.com/office/drawing/2014/main" id="{89C808BA-F09F-4819-91AE-DEEDFB543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2373312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" name="Oval 334">
            <a:extLst>
              <a:ext uri="{FF2B5EF4-FFF2-40B4-BE49-F238E27FC236}">
                <a16:creationId xmlns:a16="http://schemas.microsoft.com/office/drawing/2014/main" id="{5A5EA920-2D54-404D-B254-EDFB36698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1" y="231298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" name="Oval 335">
            <a:extLst>
              <a:ext uri="{FF2B5EF4-FFF2-40B4-BE49-F238E27FC236}">
                <a16:creationId xmlns:a16="http://schemas.microsoft.com/office/drawing/2014/main" id="{184B0EBF-373D-43AB-B7CB-D643DFC5E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976" y="2336800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1" name="Oval 336">
            <a:extLst>
              <a:ext uri="{FF2B5EF4-FFF2-40B4-BE49-F238E27FC236}">
                <a16:creationId xmlns:a16="http://schemas.microsoft.com/office/drawing/2014/main" id="{613ECCF7-B384-4C96-B66C-DF2524353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13" y="2152650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" name="Oval 337">
            <a:extLst>
              <a:ext uri="{FF2B5EF4-FFF2-40B4-BE49-F238E27FC236}">
                <a16:creationId xmlns:a16="http://schemas.microsoft.com/office/drawing/2014/main" id="{E4A54A7D-C360-4540-A118-92D0FBFAB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1" y="219868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" name="Oval 338">
            <a:extLst>
              <a:ext uri="{FF2B5EF4-FFF2-40B4-BE49-F238E27FC236}">
                <a16:creationId xmlns:a16="http://schemas.microsoft.com/office/drawing/2014/main" id="{19B92FB9-94BD-4CAD-B531-5B7B5003B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8176" y="2130425"/>
            <a:ext cx="36513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4" name="Oval 339">
            <a:extLst>
              <a:ext uri="{FF2B5EF4-FFF2-40B4-BE49-F238E27FC236}">
                <a16:creationId xmlns:a16="http://schemas.microsoft.com/office/drawing/2014/main" id="{03D97689-0EAB-423D-85F8-084048264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1" y="202088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" name="Oval 340">
            <a:extLst>
              <a:ext uri="{FF2B5EF4-FFF2-40B4-BE49-F238E27FC236}">
                <a16:creationId xmlns:a16="http://schemas.microsoft.com/office/drawing/2014/main" id="{36BF41B6-2A7C-4C6D-AB69-11856006B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2488" y="1962150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6" name="Oval 341">
            <a:extLst>
              <a:ext uri="{FF2B5EF4-FFF2-40B4-BE49-F238E27FC236}">
                <a16:creationId xmlns:a16="http://schemas.microsoft.com/office/drawing/2014/main" id="{13BE5DA4-59A3-451E-98FD-C8E4CC3E4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2026" y="1952625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" name="Oval 342">
            <a:extLst>
              <a:ext uri="{FF2B5EF4-FFF2-40B4-BE49-F238E27FC236}">
                <a16:creationId xmlns:a16="http://schemas.microsoft.com/office/drawing/2014/main" id="{01F5E331-9138-4143-83AB-2691999EE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3" y="2001837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8" name="Oval 343">
            <a:extLst>
              <a:ext uri="{FF2B5EF4-FFF2-40B4-BE49-F238E27FC236}">
                <a16:creationId xmlns:a16="http://schemas.microsoft.com/office/drawing/2014/main" id="{EC2F36C6-3597-4A76-AF6A-F077D01C2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338" y="1947862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9" name="Oval 344">
            <a:extLst>
              <a:ext uri="{FF2B5EF4-FFF2-40B4-BE49-F238E27FC236}">
                <a16:creationId xmlns:a16="http://schemas.microsoft.com/office/drawing/2014/main" id="{B1056209-D31F-42C4-B2F8-A02865BC1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7463" y="1974850"/>
            <a:ext cx="39688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0" name="Oval 345">
            <a:extLst>
              <a:ext uri="{FF2B5EF4-FFF2-40B4-BE49-F238E27FC236}">
                <a16:creationId xmlns:a16="http://schemas.microsoft.com/office/drawing/2014/main" id="{2A440BD7-898A-457F-982B-4FAEF5B4E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01" y="200183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1" name="Oval 346">
            <a:extLst>
              <a:ext uri="{FF2B5EF4-FFF2-40B4-BE49-F238E27FC236}">
                <a16:creationId xmlns:a16="http://schemas.microsoft.com/office/drawing/2014/main" id="{0C1D2CDB-355B-423C-89EA-3A20CADDE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6538" y="1989137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" name="Oval 347">
            <a:extLst>
              <a:ext uri="{FF2B5EF4-FFF2-40B4-BE49-F238E27FC236}">
                <a16:creationId xmlns:a16="http://schemas.microsoft.com/office/drawing/2014/main" id="{E380E78C-D59B-44BD-B822-127F77AC8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1313" y="200183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" name="Oval 348">
            <a:extLst>
              <a:ext uri="{FF2B5EF4-FFF2-40B4-BE49-F238E27FC236}">
                <a16:creationId xmlns:a16="http://schemas.microsoft.com/office/drawing/2014/main" id="{985D1AFA-61CA-402F-841C-60603CE58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0851" y="2030412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4" name="Oval 349">
            <a:extLst>
              <a:ext uri="{FF2B5EF4-FFF2-40B4-BE49-F238E27FC236}">
                <a16:creationId xmlns:a16="http://schemas.microsoft.com/office/drawing/2014/main" id="{084AEF7A-CA10-4A00-A92E-EB1DD056E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0388" y="2043112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5" name="Oval 350">
            <a:extLst>
              <a:ext uri="{FF2B5EF4-FFF2-40B4-BE49-F238E27FC236}">
                <a16:creationId xmlns:a16="http://schemas.microsoft.com/office/drawing/2014/main" id="{7CB86936-66D5-4AF2-9F79-98D7E20D5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9926" y="2157412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6" name="Oval 351">
            <a:extLst>
              <a:ext uri="{FF2B5EF4-FFF2-40B4-BE49-F238E27FC236}">
                <a16:creationId xmlns:a16="http://schemas.microsoft.com/office/drawing/2014/main" id="{A928AFB6-EBA7-447E-8053-41AB1448D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6288" y="2139950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" name="Oval 352">
            <a:extLst>
              <a:ext uri="{FF2B5EF4-FFF2-40B4-BE49-F238E27FC236}">
                <a16:creationId xmlns:a16="http://schemas.microsoft.com/office/drawing/2014/main" id="{C39854A5-5346-4180-AD6F-850DA770D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5826" y="2254250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8" name="Oval 353">
            <a:extLst>
              <a:ext uri="{FF2B5EF4-FFF2-40B4-BE49-F238E27FC236}">
                <a16:creationId xmlns:a16="http://schemas.microsoft.com/office/drawing/2014/main" id="{A13ACCD3-9CDD-4C7B-A344-93A2CC5EE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5363" y="230028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9" name="Oval 354">
            <a:extLst>
              <a:ext uri="{FF2B5EF4-FFF2-40B4-BE49-F238E27FC236}">
                <a16:creationId xmlns:a16="http://schemas.microsoft.com/office/drawing/2014/main" id="{90DF8488-FF0F-4E52-BFD6-16EFC2C22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4901" y="2354262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0" name="Oval 355">
            <a:extLst>
              <a:ext uri="{FF2B5EF4-FFF2-40B4-BE49-F238E27FC236}">
                <a16:creationId xmlns:a16="http://schemas.microsoft.com/office/drawing/2014/main" id="{FE02D48A-07A3-4329-A9C4-AAC15D4DA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9676" y="2578100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1" name="Oval 356">
            <a:extLst>
              <a:ext uri="{FF2B5EF4-FFF2-40B4-BE49-F238E27FC236}">
                <a16:creationId xmlns:a16="http://schemas.microsoft.com/office/drawing/2014/main" id="{77DD4BA8-45A8-45CE-9807-EB9E348E7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9213" y="2716212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" name="Oval 357">
            <a:extLst>
              <a:ext uri="{FF2B5EF4-FFF2-40B4-BE49-F238E27FC236}">
                <a16:creationId xmlns:a16="http://schemas.microsoft.com/office/drawing/2014/main" id="{7F44F85A-234F-4502-9375-807E75A04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1" y="2930525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" name="Oval 358">
            <a:extLst>
              <a:ext uri="{FF2B5EF4-FFF2-40B4-BE49-F238E27FC236}">
                <a16:creationId xmlns:a16="http://schemas.microsoft.com/office/drawing/2014/main" id="{96B9B2D7-3240-44C3-BECC-B5E6F457D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5113" y="3246437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4" name="Oval 359">
            <a:extLst>
              <a:ext uri="{FF2B5EF4-FFF2-40B4-BE49-F238E27FC236}">
                <a16:creationId xmlns:a16="http://schemas.microsoft.com/office/drawing/2014/main" id="{A5753ECB-04AC-407D-AAA2-47BD7436A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4651" y="3419475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5" name="Oval 360">
            <a:extLst>
              <a:ext uri="{FF2B5EF4-FFF2-40B4-BE49-F238E27FC236}">
                <a16:creationId xmlns:a16="http://schemas.microsoft.com/office/drawing/2014/main" id="{5A42145B-F357-4E5E-B448-50C56E255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4188" y="3735388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6" name="Freeform 361">
            <a:extLst>
              <a:ext uri="{FF2B5EF4-FFF2-40B4-BE49-F238E27FC236}">
                <a16:creationId xmlns:a16="http://schemas.microsoft.com/office/drawing/2014/main" id="{4424400F-32CA-46F4-8811-687A72A28562}"/>
              </a:ext>
            </a:extLst>
          </p:cNvPr>
          <p:cNvSpPr>
            <a:spLocks/>
          </p:cNvSpPr>
          <p:nvPr/>
        </p:nvSpPr>
        <p:spPr bwMode="auto">
          <a:xfrm>
            <a:off x="4294188" y="2071687"/>
            <a:ext cx="5097463" cy="3181351"/>
          </a:xfrm>
          <a:custGeom>
            <a:avLst/>
            <a:gdLst>
              <a:gd name="T0" fmla="*/ 0 w 1115"/>
              <a:gd name="T1" fmla="*/ 696 h 696"/>
              <a:gd name="T2" fmla="*/ 23 w 1115"/>
              <a:gd name="T3" fmla="*/ 666 h 696"/>
              <a:gd name="T4" fmla="*/ 47 w 1115"/>
              <a:gd name="T5" fmla="*/ 628 h 696"/>
              <a:gd name="T6" fmla="*/ 71 w 1115"/>
              <a:gd name="T7" fmla="*/ 600 h 696"/>
              <a:gd name="T8" fmla="*/ 95 w 1115"/>
              <a:gd name="T9" fmla="*/ 571 h 696"/>
              <a:gd name="T10" fmla="*/ 118 w 1115"/>
              <a:gd name="T11" fmla="*/ 521 h 696"/>
              <a:gd name="T12" fmla="*/ 142 w 1115"/>
              <a:gd name="T13" fmla="*/ 478 h 696"/>
              <a:gd name="T14" fmla="*/ 166 w 1115"/>
              <a:gd name="T15" fmla="*/ 408 h 696"/>
              <a:gd name="T16" fmla="*/ 190 w 1115"/>
              <a:gd name="T17" fmla="*/ 383 h 696"/>
              <a:gd name="T18" fmla="*/ 213 w 1115"/>
              <a:gd name="T19" fmla="*/ 347 h 696"/>
              <a:gd name="T20" fmla="*/ 237 w 1115"/>
              <a:gd name="T21" fmla="*/ 322 h 696"/>
              <a:gd name="T22" fmla="*/ 261 w 1115"/>
              <a:gd name="T23" fmla="*/ 293 h 696"/>
              <a:gd name="T24" fmla="*/ 284 w 1115"/>
              <a:gd name="T25" fmla="*/ 271 h 696"/>
              <a:gd name="T26" fmla="*/ 308 w 1115"/>
              <a:gd name="T27" fmla="*/ 250 h 696"/>
              <a:gd name="T28" fmla="*/ 332 w 1115"/>
              <a:gd name="T29" fmla="*/ 221 h 696"/>
              <a:gd name="T30" fmla="*/ 356 w 1115"/>
              <a:gd name="T31" fmla="*/ 205 h 696"/>
              <a:gd name="T32" fmla="*/ 379 w 1115"/>
              <a:gd name="T33" fmla="*/ 191 h 696"/>
              <a:gd name="T34" fmla="*/ 403 w 1115"/>
              <a:gd name="T35" fmla="*/ 162 h 696"/>
              <a:gd name="T36" fmla="*/ 427 w 1115"/>
              <a:gd name="T37" fmla="*/ 128 h 696"/>
              <a:gd name="T38" fmla="*/ 451 w 1115"/>
              <a:gd name="T39" fmla="*/ 112 h 696"/>
              <a:gd name="T40" fmla="*/ 474 w 1115"/>
              <a:gd name="T41" fmla="*/ 89 h 696"/>
              <a:gd name="T42" fmla="*/ 498 w 1115"/>
              <a:gd name="T43" fmla="*/ 77 h 696"/>
              <a:gd name="T44" fmla="*/ 522 w 1115"/>
              <a:gd name="T45" fmla="*/ 82 h 696"/>
              <a:gd name="T46" fmla="*/ 546 w 1115"/>
              <a:gd name="T47" fmla="*/ 43 h 696"/>
              <a:gd name="T48" fmla="*/ 569 w 1115"/>
              <a:gd name="T49" fmla="*/ 53 h 696"/>
              <a:gd name="T50" fmla="*/ 593 w 1115"/>
              <a:gd name="T51" fmla="*/ 38 h 696"/>
              <a:gd name="T52" fmla="*/ 617 w 1115"/>
              <a:gd name="T53" fmla="*/ 15 h 696"/>
              <a:gd name="T54" fmla="*/ 641 w 1115"/>
              <a:gd name="T55" fmla="*/ 1 h 696"/>
              <a:gd name="T56" fmla="*/ 664 w 1115"/>
              <a:gd name="T57" fmla="*/ 0 h 696"/>
              <a:gd name="T58" fmla="*/ 688 w 1115"/>
              <a:gd name="T59" fmla="*/ 10 h 696"/>
              <a:gd name="T60" fmla="*/ 712 w 1115"/>
              <a:gd name="T61" fmla="*/ 0 h 696"/>
              <a:gd name="T62" fmla="*/ 736 w 1115"/>
              <a:gd name="T63" fmla="*/ 5 h 696"/>
              <a:gd name="T64" fmla="*/ 759 w 1115"/>
              <a:gd name="T65" fmla="*/ 11 h 696"/>
              <a:gd name="T66" fmla="*/ 783 w 1115"/>
              <a:gd name="T67" fmla="*/ 8 h 696"/>
              <a:gd name="T68" fmla="*/ 807 w 1115"/>
              <a:gd name="T69" fmla="*/ 11 h 696"/>
              <a:gd name="T70" fmla="*/ 830 w 1115"/>
              <a:gd name="T71" fmla="*/ 16 h 696"/>
              <a:gd name="T72" fmla="*/ 854 w 1115"/>
              <a:gd name="T73" fmla="*/ 19 h 696"/>
              <a:gd name="T74" fmla="*/ 878 w 1115"/>
              <a:gd name="T75" fmla="*/ 44 h 696"/>
              <a:gd name="T76" fmla="*/ 902 w 1115"/>
              <a:gd name="T77" fmla="*/ 40 h 696"/>
              <a:gd name="T78" fmla="*/ 925 w 1115"/>
              <a:gd name="T79" fmla="*/ 64 h 696"/>
              <a:gd name="T80" fmla="*/ 949 w 1115"/>
              <a:gd name="T81" fmla="*/ 74 h 696"/>
              <a:gd name="T82" fmla="*/ 973 w 1115"/>
              <a:gd name="T83" fmla="*/ 86 h 696"/>
              <a:gd name="T84" fmla="*/ 997 w 1115"/>
              <a:gd name="T85" fmla="*/ 133 h 696"/>
              <a:gd name="T86" fmla="*/ 1020 w 1115"/>
              <a:gd name="T87" fmla="*/ 162 h 696"/>
              <a:gd name="T88" fmla="*/ 1044 w 1115"/>
              <a:gd name="T89" fmla="*/ 208 h 696"/>
              <a:gd name="T90" fmla="*/ 1068 w 1115"/>
              <a:gd name="T91" fmla="*/ 275 h 696"/>
              <a:gd name="T92" fmla="*/ 1092 w 1115"/>
              <a:gd name="T93" fmla="*/ 311 h 696"/>
              <a:gd name="T94" fmla="*/ 1115 w 1115"/>
              <a:gd name="T95" fmla="*/ 379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15" h="696">
                <a:moveTo>
                  <a:pt x="0" y="696"/>
                </a:moveTo>
                <a:lnTo>
                  <a:pt x="23" y="666"/>
                </a:lnTo>
                <a:lnTo>
                  <a:pt x="47" y="628"/>
                </a:lnTo>
                <a:lnTo>
                  <a:pt x="71" y="600"/>
                </a:lnTo>
                <a:lnTo>
                  <a:pt x="95" y="571"/>
                </a:lnTo>
                <a:lnTo>
                  <a:pt x="118" y="521"/>
                </a:lnTo>
                <a:lnTo>
                  <a:pt x="142" y="478"/>
                </a:lnTo>
                <a:lnTo>
                  <a:pt x="166" y="408"/>
                </a:lnTo>
                <a:lnTo>
                  <a:pt x="190" y="383"/>
                </a:lnTo>
                <a:lnTo>
                  <a:pt x="213" y="347"/>
                </a:lnTo>
                <a:lnTo>
                  <a:pt x="237" y="322"/>
                </a:lnTo>
                <a:lnTo>
                  <a:pt x="261" y="293"/>
                </a:lnTo>
                <a:lnTo>
                  <a:pt x="284" y="271"/>
                </a:lnTo>
                <a:lnTo>
                  <a:pt x="308" y="250"/>
                </a:lnTo>
                <a:lnTo>
                  <a:pt x="332" y="221"/>
                </a:lnTo>
                <a:lnTo>
                  <a:pt x="356" y="205"/>
                </a:lnTo>
                <a:lnTo>
                  <a:pt x="379" y="191"/>
                </a:lnTo>
                <a:lnTo>
                  <a:pt x="403" y="162"/>
                </a:lnTo>
                <a:lnTo>
                  <a:pt x="427" y="128"/>
                </a:lnTo>
                <a:lnTo>
                  <a:pt x="451" y="112"/>
                </a:lnTo>
                <a:lnTo>
                  <a:pt x="474" y="89"/>
                </a:lnTo>
                <a:lnTo>
                  <a:pt x="498" y="77"/>
                </a:lnTo>
                <a:lnTo>
                  <a:pt x="522" y="82"/>
                </a:lnTo>
                <a:lnTo>
                  <a:pt x="546" y="43"/>
                </a:lnTo>
                <a:lnTo>
                  <a:pt x="569" y="53"/>
                </a:lnTo>
                <a:lnTo>
                  <a:pt x="593" y="38"/>
                </a:lnTo>
                <a:lnTo>
                  <a:pt x="617" y="15"/>
                </a:lnTo>
                <a:lnTo>
                  <a:pt x="641" y="1"/>
                </a:lnTo>
                <a:lnTo>
                  <a:pt x="664" y="0"/>
                </a:lnTo>
                <a:lnTo>
                  <a:pt x="688" y="10"/>
                </a:lnTo>
                <a:lnTo>
                  <a:pt x="712" y="0"/>
                </a:lnTo>
                <a:lnTo>
                  <a:pt x="736" y="5"/>
                </a:lnTo>
                <a:lnTo>
                  <a:pt x="759" y="11"/>
                </a:lnTo>
                <a:lnTo>
                  <a:pt x="783" y="8"/>
                </a:lnTo>
                <a:lnTo>
                  <a:pt x="807" y="11"/>
                </a:lnTo>
                <a:lnTo>
                  <a:pt x="830" y="16"/>
                </a:lnTo>
                <a:lnTo>
                  <a:pt x="854" y="19"/>
                </a:lnTo>
                <a:lnTo>
                  <a:pt x="878" y="44"/>
                </a:lnTo>
                <a:lnTo>
                  <a:pt x="902" y="40"/>
                </a:lnTo>
                <a:lnTo>
                  <a:pt x="925" y="64"/>
                </a:lnTo>
                <a:lnTo>
                  <a:pt x="949" y="74"/>
                </a:lnTo>
                <a:lnTo>
                  <a:pt x="973" y="86"/>
                </a:lnTo>
                <a:lnTo>
                  <a:pt x="997" y="133"/>
                </a:lnTo>
                <a:lnTo>
                  <a:pt x="1020" y="162"/>
                </a:lnTo>
                <a:lnTo>
                  <a:pt x="1044" y="208"/>
                </a:lnTo>
                <a:lnTo>
                  <a:pt x="1068" y="275"/>
                </a:lnTo>
                <a:lnTo>
                  <a:pt x="1092" y="311"/>
                </a:lnTo>
                <a:lnTo>
                  <a:pt x="1115" y="379"/>
                </a:lnTo>
              </a:path>
            </a:pathLst>
          </a:custGeom>
          <a:noFill/>
          <a:ln w="31750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7" name="Oval 362">
            <a:extLst>
              <a:ext uri="{FF2B5EF4-FFF2-40B4-BE49-F238E27FC236}">
                <a16:creationId xmlns:a16="http://schemas.microsoft.com/office/drawing/2014/main" id="{9C3FD124-0461-44AE-9882-A8A256EEF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963" y="5235575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8" name="Oval 363">
            <a:extLst>
              <a:ext uri="{FF2B5EF4-FFF2-40B4-BE49-F238E27FC236}">
                <a16:creationId xmlns:a16="http://schemas.microsoft.com/office/drawing/2014/main" id="{ABD65A2B-45D8-4B0B-9AB0-DFFD5002C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1" y="5092700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9" name="Oval 364">
            <a:extLst>
              <a:ext uri="{FF2B5EF4-FFF2-40B4-BE49-F238E27FC236}">
                <a16:creationId xmlns:a16="http://schemas.microsoft.com/office/drawing/2014/main" id="{5DEEF798-0B0A-472A-880E-3821B5B8E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038" y="4919663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0" name="Oval 365">
            <a:extLst>
              <a:ext uri="{FF2B5EF4-FFF2-40B4-BE49-F238E27FC236}">
                <a16:creationId xmlns:a16="http://schemas.microsoft.com/office/drawing/2014/main" id="{A374BB44-C47E-4C07-83B1-69545E3E4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813" y="4795838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1" name="Oval 366">
            <a:extLst>
              <a:ext uri="{FF2B5EF4-FFF2-40B4-BE49-F238E27FC236}">
                <a16:creationId xmlns:a16="http://schemas.microsoft.com/office/drawing/2014/main" id="{A4B77AB2-1EE0-4A18-991D-137C7C7ED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5351" y="4659313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2" name="Oval 367">
            <a:extLst>
              <a:ext uri="{FF2B5EF4-FFF2-40B4-BE49-F238E27FC236}">
                <a16:creationId xmlns:a16="http://schemas.microsoft.com/office/drawing/2014/main" id="{D74F6FDB-4A1B-4222-9E17-9BE627FC2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476" y="4435475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" name="Oval 368">
            <a:extLst>
              <a:ext uri="{FF2B5EF4-FFF2-40B4-BE49-F238E27FC236}">
                <a16:creationId xmlns:a16="http://schemas.microsoft.com/office/drawing/2014/main" id="{480F39FD-D5F1-4D7B-B522-A6BB504D8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6013" y="4233863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4" name="Oval 369">
            <a:extLst>
              <a:ext uri="{FF2B5EF4-FFF2-40B4-BE49-F238E27FC236}">
                <a16:creationId xmlns:a16="http://schemas.microsoft.com/office/drawing/2014/main" id="{03CF8A21-6215-416E-8F60-87E2B0317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0788" y="3917950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5" name="Oval 370">
            <a:extLst>
              <a:ext uri="{FF2B5EF4-FFF2-40B4-BE49-F238E27FC236}">
                <a16:creationId xmlns:a16="http://schemas.microsoft.com/office/drawing/2014/main" id="{95DD7FD5-C5BF-48F0-A44B-1E5E53F78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0326" y="3798888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6" name="Oval 371">
            <a:extLst>
              <a:ext uri="{FF2B5EF4-FFF2-40B4-BE49-F238E27FC236}">
                <a16:creationId xmlns:a16="http://schemas.microsoft.com/office/drawing/2014/main" id="{BD12B280-8BDD-4630-AA87-9388E2C02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863" y="3638550"/>
            <a:ext cx="41275" cy="38100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7" name="Oval 372">
            <a:extLst>
              <a:ext uri="{FF2B5EF4-FFF2-40B4-BE49-F238E27FC236}">
                <a16:creationId xmlns:a16="http://schemas.microsoft.com/office/drawing/2014/main" id="{6E09D7F4-1332-4BF6-89D8-EF6C4F6EF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01" y="3524250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8" name="Oval 373">
            <a:extLst>
              <a:ext uri="{FF2B5EF4-FFF2-40B4-BE49-F238E27FC236}">
                <a16:creationId xmlns:a16="http://schemas.microsoft.com/office/drawing/2014/main" id="{6676B74D-3E25-43FA-B480-D6F951C0B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763" y="3387725"/>
            <a:ext cx="39688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9" name="Oval 374">
            <a:extLst>
              <a:ext uri="{FF2B5EF4-FFF2-40B4-BE49-F238E27FC236}">
                <a16:creationId xmlns:a16="http://schemas.microsoft.com/office/drawing/2014/main" id="{67AC9512-4504-4CA7-9E19-2290D5E5E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301" y="3292475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0" name="Oval 375">
            <a:extLst>
              <a:ext uri="{FF2B5EF4-FFF2-40B4-BE49-F238E27FC236}">
                <a16:creationId xmlns:a16="http://schemas.microsoft.com/office/drawing/2014/main" id="{7F3F6C12-35ED-4667-8B75-F4A407666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4838" y="3190875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1" name="Oval 376">
            <a:extLst>
              <a:ext uri="{FF2B5EF4-FFF2-40B4-BE49-F238E27FC236}">
                <a16:creationId xmlns:a16="http://schemas.microsoft.com/office/drawing/2014/main" id="{4898B96B-B0B6-435F-B05F-CBED2C3FC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76" y="3063875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2" name="Oval 377">
            <a:extLst>
              <a:ext uri="{FF2B5EF4-FFF2-40B4-BE49-F238E27FC236}">
                <a16:creationId xmlns:a16="http://schemas.microsoft.com/office/drawing/2014/main" id="{97CFA66F-08FB-468B-BB85-6D03329D1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151" y="2990850"/>
            <a:ext cx="41275" cy="39688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" name="Oval 378">
            <a:extLst>
              <a:ext uri="{FF2B5EF4-FFF2-40B4-BE49-F238E27FC236}">
                <a16:creationId xmlns:a16="http://schemas.microsoft.com/office/drawing/2014/main" id="{93A15290-B040-4CB5-B107-D44281112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8688" y="2925762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4" name="Oval 379">
            <a:extLst>
              <a:ext uri="{FF2B5EF4-FFF2-40B4-BE49-F238E27FC236}">
                <a16:creationId xmlns:a16="http://schemas.microsoft.com/office/drawing/2014/main" id="{4897B98D-01E2-4F67-98A8-A32426CC4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8226" y="2789237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5" name="Oval 380">
            <a:extLst>
              <a:ext uri="{FF2B5EF4-FFF2-40B4-BE49-F238E27FC236}">
                <a16:creationId xmlns:a16="http://schemas.microsoft.com/office/drawing/2014/main" id="{4EE87BB2-1153-4DAC-9CA0-4E4B15B7A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1" y="2638425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6" name="Oval 381">
            <a:extLst>
              <a:ext uri="{FF2B5EF4-FFF2-40B4-BE49-F238E27FC236}">
                <a16:creationId xmlns:a16="http://schemas.microsoft.com/office/drawing/2014/main" id="{178F9096-A514-4F3F-A3D0-ADCC800E8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26" y="2565400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7" name="Oval 382">
            <a:extLst>
              <a:ext uri="{FF2B5EF4-FFF2-40B4-BE49-F238E27FC236}">
                <a16:creationId xmlns:a16="http://schemas.microsoft.com/office/drawing/2014/main" id="{A6682104-A54C-4495-AA19-B8FE5D3B7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2459037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8" name="Oval 383">
            <a:extLst>
              <a:ext uri="{FF2B5EF4-FFF2-40B4-BE49-F238E27FC236}">
                <a16:creationId xmlns:a16="http://schemas.microsoft.com/office/drawing/2014/main" id="{AE712825-4A8D-4EF1-8FC3-078F77489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1" y="2405062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9" name="Oval 384">
            <a:extLst>
              <a:ext uri="{FF2B5EF4-FFF2-40B4-BE49-F238E27FC236}">
                <a16:creationId xmlns:a16="http://schemas.microsoft.com/office/drawing/2014/main" id="{64C13B1B-2ABB-4A9C-8176-268A78DB5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976" y="2422525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0" name="Oval 385">
            <a:extLst>
              <a:ext uri="{FF2B5EF4-FFF2-40B4-BE49-F238E27FC236}">
                <a16:creationId xmlns:a16="http://schemas.microsoft.com/office/drawing/2014/main" id="{BD825C0C-004E-42BC-9FFB-C6DC97313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13" y="2249487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1" name="Oval 386">
            <a:extLst>
              <a:ext uri="{FF2B5EF4-FFF2-40B4-BE49-F238E27FC236}">
                <a16:creationId xmlns:a16="http://schemas.microsoft.com/office/drawing/2014/main" id="{CB6BA4FF-BDF8-4854-96A5-CC856A873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1" y="2290762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2" name="Oval 387">
            <a:extLst>
              <a:ext uri="{FF2B5EF4-FFF2-40B4-BE49-F238E27FC236}">
                <a16:creationId xmlns:a16="http://schemas.microsoft.com/office/drawing/2014/main" id="{80736A1A-6F23-4B4D-A603-2FF6B328E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8176" y="2222500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" name="Oval 388">
            <a:extLst>
              <a:ext uri="{FF2B5EF4-FFF2-40B4-BE49-F238E27FC236}">
                <a16:creationId xmlns:a16="http://schemas.microsoft.com/office/drawing/2014/main" id="{655D84B1-48FA-45ED-9CEB-34FA894C5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1" y="2120900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" name="Oval 389">
            <a:extLst>
              <a:ext uri="{FF2B5EF4-FFF2-40B4-BE49-F238E27FC236}">
                <a16:creationId xmlns:a16="http://schemas.microsoft.com/office/drawing/2014/main" id="{AD4C56F8-FD22-42AB-B33E-736B9818E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2488" y="2057400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" name="Oval 390">
            <a:extLst>
              <a:ext uri="{FF2B5EF4-FFF2-40B4-BE49-F238E27FC236}">
                <a16:creationId xmlns:a16="http://schemas.microsoft.com/office/drawing/2014/main" id="{9ECBA8DE-0A0B-4837-A4D3-8D247DD78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2026" y="2047875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6" name="Oval 391">
            <a:extLst>
              <a:ext uri="{FF2B5EF4-FFF2-40B4-BE49-F238E27FC236}">
                <a16:creationId xmlns:a16="http://schemas.microsoft.com/office/drawing/2014/main" id="{34F36CF6-37BA-4A6B-A73F-E3D9327F8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3" y="2098675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7" name="Oval 392">
            <a:extLst>
              <a:ext uri="{FF2B5EF4-FFF2-40B4-BE49-F238E27FC236}">
                <a16:creationId xmlns:a16="http://schemas.microsoft.com/office/drawing/2014/main" id="{9279C0C6-F567-475D-B969-430D8426F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338" y="2047875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" name="Oval 393">
            <a:extLst>
              <a:ext uri="{FF2B5EF4-FFF2-40B4-BE49-F238E27FC236}">
                <a16:creationId xmlns:a16="http://schemas.microsoft.com/office/drawing/2014/main" id="{D7436D59-DDD4-446A-A09A-21A29BF70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7463" y="2076450"/>
            <a:ext cx="39688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" name="Oval 394">
            <a:extLst>
              <a:ext uri="{FF2B5EF4-FFF2-40B4-BE49-F238E27FC236}">
                <a16:creationId xmlns:a16="http://schemas.microsoft.com/office/drawing/2014/main" id="{9269525F-C754-4F3B-9DB5-E3D3B30B1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01" y="2098675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0" name="Oval 395">
            <a:extLst>
              <a:ext uri="{FF2B5EF4-FFF2-40B4-BE49-F238E27FC236}">
                <a16:creationId xmlns:a16="http://schemas.microsoft.com/office/drawing/2014/main" id="{10F1CA66-45F5-4CEE-910B-2F0F17A58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6538" y="2084387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" name="Oval 396">
            <a:extLst>
              <a:ext uri="{FF2B5EF4-FFF2-40B4-BE49-F238E27FC236}">
                <a16:creationId xmlns:a16="http://schemas.microsoft.com/office/drawing/2014/main" id="{05D5BEC0-CFD7-4794-8E0D-F62B2DFF7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1313" y="2103437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" name="Oval 397">
            <a:extLst>
              <a:ext uri="{FF2B5EF4-FFF2-40B4-BE49-F238E27FC236}">
                <a16:creationId xmlns:a16="http://schemas.microsoft.com/office/drawing/2014/main" id="{A55344E3-E10A-4F13-B087-A3CE3807F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0851" y="2125662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" name="Oval 398">
            <a:extLst>
              <a:ext uri="{FF2B5EF4-FFF2-40B4-BE49-F238E27FC236}">
                <a16:creationId xmlns:a16="http://schemas.microsoft.com/office/drawing/2014/main" id="{9B694D2B-D10F-4C92-AF44-E9C3F4BCB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0388" y="2139950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" name="Oval 399">
            <a:extLst>
              <a:ext uri="{FF2B5EF4-FFF2-40B4-BE49-F238E27FC236}">
                <a16:creationId xmlns:a16="http://schemas.microsoft.com/office/drawing/2014/main" id="{2EAF1486-55A6-4C73-A5CB-5E6ADB67D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9926" y="2249487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" name="Oval 400">
            <a:extLst>
              <a:ext uri="{FF2B5EF4-FFF2-40B4-BE49-F238E27FC236}">
                <a16:creationId xmlns:a16="http://schemas.microsoft.com/office/drawing/2014/main" id="{0E062916-D068-46BF-AEE5-6FA68929E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6288" y="2230437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6" name="Oval 401">
            <a:extLst>
              <a:ext uri="{FF2B5EF4-FFF2-40B4-BE49-F238E27FC236}">
                <a16:creationId xmlns:a16="http://schemas.microsoft.com/office/drawing/2014/main" id="{23ED6447-43E1-4673-B86B-7F4A9953A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5826" y="2344737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7" name="Oval 402">
            <a:extLst>
              <a:ext uri="{FF2B5EF4-FFF2-40B4-BE49-F238E27FC236}">
                <a16:creationId xmlns:a16="http://schemas.microsoft.com/office/drawing/2014/main" id="{96C7EA43-E441-454C-9122-2AD3C11DB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5363" y="2390775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8" name="Oval 403">
            <a:extLst>
              <a:ext uri="{FF2B5EF4-FFF2-40B4-BE49-F238E27FC236}">
                <a16:creationId xmlns:a16="http://schemas.microsoft.com/office/drawing/2014/main" id="{ADA411F5-F194-4A5F-AC8E-24C0994A6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4901" y="2441575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9" name="Oval 404">
            <a:extLst>
              <a:ext uri="{FF2B5EF4-FFF2-40B4-BE49-F238E27FC236}">
                <a16:creationId xmlns:a16="http://schemas.microsoft.com/office/drawing/2014/main" id="{87D78027-A311-4B1F-BC3C-A132AB899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9676" y="2655887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0" name="Oval 405">
            <a:extLst>
              <a:ext uri="{FF2B5EF4-FFF2-40B4-BE49-F238E27FC236}">
                <a16:creationId xmlns:a16="http://schemas.microsoft.com/office/drawing/2014/main" id="{E3059960-C870-4FFE-A475-1A94B3D23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9213" y="2789237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CB8A23EC-1918-0A4C-A3FF-35F8F027C546}"/>
              </a:ext>
            </a:extLst>
          </p:cNvPr>
          <p:cNvSpPr txBox="1"/>
          <p:nvPr/>
        </p:nvSpPr>
        <p:spPr>
          <a:xfrm>
            <a:off x="5709853" y="3384329"/>
            <a:ext cx="2937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Assume constant % of mean earnings over life-cycle</a:t>
            </a:r>
          </a:p>
        </p:txBody>
      </p:sp>
      <p:cxnSp>
        <p:nvCxnSpPr>
          <p:cNvPr id="329" name="Straight Arrow Connector 328">
            <a:extLst>
              <a:ext uri="{FF2B5EF4-FFF2-40B4-BE49-F238E27FC236}">
                <a16:creationId xmlns:a16="http://schemas.microsoft.com/office/drawing/2014/main" id="{7CDFB511-A86F-7847-A27E-97A672A10DCA}"/>
              </a:ext>
            </a:extLst>
          </p:cNvPr>
          <p:cNvCxnSpPr>
            <a:cxnSpLocks/>
          </p:cNvCxnSpPr>
          <p:nvPr/>
        </p:nvCxnSpPr>
        <p:spPr>
          <a:xfrm flipH="1" flipV="1">
            <a:off x="6988177" y="2354794"/>
            <a:ext cx="33610" cy="967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2" name="Rectangle 134">
            <a:extLst>
              <a:ext uri="{FF2B5EF4-FFF2-40B4-BE49-F238E27FC236}">
                <a16:creationId xmlns:a16="http://schemas.microsoft.com/office/drawing/2014/main" id="{7E998C36-5FE4-9F42-B96E-B30DCA5ED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Forecasting Future Earnings using the Cross-sectional Age Distribution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Group Forecast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57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1704" y="1116717"/>
                <a:ext cx="10722595" cy="541019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This lecture: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Discuss how to nest causal effects into a normative welfare framework</a:t>
                </a:r>
              </a:p>
              <a:p>
                <a:pPr marL="0" indent="0">
                  <a:buNone/>
                </a:pPr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Questions to answer: </a:t>
                </a:r>
              </a:p>
              <a:p>
                <a:pPr lvl="1"/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types of causal effects do we need? </a:t>
                </a:r>
              </a:p>
              <a:p>
                <a:pPr lvl="1"/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else do we need to know? </a:t>
                </a:r>
              </a:p>
              <a:p>
                <a:pPr lvl="1"/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are the key assumptions needed? </a:t>
                </a:r>
              </a:p>
              <a:p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Key idea: for each policy change, want to construct its implied Marginal Value of Public Funds (MVPF)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𝑀𝑉𝑃𝐹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𝐵𝑒𝑛𝑒𝑓𝑖𝑡𝑠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𝑡𝑜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𝑅𝑒𝑐𝑖𝑝𝑖𝑒𝑛𝑡𝑠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𝑁𝑒𝑡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𝐺𝑜𝑣𝑡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𝐶𝑜𝑠𝑡</m:t>
                          </m:r>
                        </m:den>
                      </m:f>
                    </m:oMath>
                  </m:oMathPara>
                </a14:m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1704" y="1116717"/>
                <a:ext cx="10722595" cy="5410197"/>
              </a:xfrm>
              <a:blipFill>
                <a:blip r:embed="rId3"/>
                <a:stretch>
                  <a:fillRect l="-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592427" y="90714"/>
            <a:ext cx="11075831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2060"/>
                </a:solidFill>
                <a:ea typeface="ＭＳ Ｐゴシック" pitchFamily="34" charset="-128"/>
              </a:rPr>
              <a:t>Normative Evaluation of Policy Changes</a:t>
            </a:r>
          </a:p>
        </p:txBody>
      </p:sp>
    </p:spTree>
    <p:extLst>
      <p:ext uri="{BB962C8B-B14F-4D97-AF65-F5344CB8AC3E}">
        <p14:creationId xmlns:p14="http://schemas.microsoft.com/office/powerpoint/2010/main" val="677442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Freeform 13">
            <a:extLst>
              <a:ext uri="{FF2B5EF4-FFF2-40B4-BE49-F238E27FC236}">
                <a16:creationId xmlns:a16="http://schemas.microsoft.com/office/drawing/2014/main" id="{7060DA84-C07A-EB40-9F48-BCC74F0958F8}"/>
              </a:ext>
            </a:extLst>
          </p:cNvPr>
          <p:cNvSpPr>
            <a:spLocks/>
          </p:cNvSpPr>
          <p:nvPr/>
        </p:nvSpPr>
        <p:spPr bwMode="auto">
          <a:xfrm>
            <a:off x="2338388" y="2925762"/>
            <a:ext cx="3149600" cy="219075"/>
          </a:xfrm>
          <a:custGeom>
            <a:avLst/>
            <a:gdLst>
              <a:gd name="T0" fmla="*/ 0 w 689"/>
              <a:gd name="T1" fmla="*/ 48 h 48"/>
              <a:gd name="T2" fmla="*/ 24 w 689"/>
              <a:gd name="T3" fmla="*/ 48 h 48"/>
              <a:gd name="T4" fmla="*/ 48 w 689"/>
              <a:gd name="T5" fmla="*/ 48 h 48"/>
              <a:gd name="T6" fmla="*/ 72 w 689"/>
              <a:gd name="T7" fmla="*/ 48 h 48"/>
              <a:gd name="T8" fmla="*/ 95 w 689"/>
              <a:gd name="T9" fmla="*/ 48 h 48"/>
              <a:gd name="T10" fmla="*/ 119 w 689"/>
              <a:gd name="T11" fmla="*/ 48 h 48"/>
              <a:gd name="T12" fmla="*/ 143 w 689"/>
              <a:gd name="T13" fmla="*/ 48 h 48"/>
              <a:gd name="T14" fmla="*/ 166 w 689"/>
              <a:gd name="T15" fmla="*/ 48 h 48"/>
              <a:gd name="T16" fmla="*/ 190 w 689"/>
              <a:gd name="T17" fmla="*/ 48 h 48"/>
              <a:gd name="T18" fmla="*/ 214 w 689"/>
              <a:gd name="T19" fmla="*/ 48 h 48"/>
              <a:gd name="T20" fmla="*/ 238 w 689"/>
              <a:gd name="T21" fmla="*/ 48 h 48"/>
              <a:gd name="T22" fmla="*/ 261 w 689"/>
              <a:gd name="T23" fmla="*/ 48 h 48"/>
              <a:gd name="T24" fmla="*/ 285 w 689"/>
              <a:gd name="T25" fmla="*/ 48 h 48"/>
              <a:gd name="T26" fmla="*/ 309 w 689"/>
              <a:gd name="T27" fmla="*/ 48 h 48"/>
              <a:gd name="T28" fmla="*/ 333 w 689"/>
              <a:gd name="T29" fmla="*/ 48 h 48"/>
              <a:gd name="T30" fmla="*/ 356 w 689"/>
              <a:gd name="T31" fmla="*/ 48 h 48"/>
              <a:gd name="T32" fmla="*/ 380 w 689"/>
              <a:gd name="T33" fmla="*/ 48 h 48"/>
              <a:gd name="T34" fmla="*/ 404 w 689"/>
              <a:gd name="T35" fmla="*/ 48 h 48"/>
              <a:gd name="T36" fmla="*/ 428 w 689"/>
              <a:gd name="T37" fmla="*/ 41 h 48"/>
              <a:gd name="T38" fmla="*/ 451 w 689"/>
              <a:gd name="T39" fmla="*/ 31 h 48"/>
              <a:gd name="T40" fmla="*/ 475 w 689"/>
              <a:gd name="T41" fmla="*/ 21 h 48"/>
              <a:gd name="T42" fmla="*/ 499 w 689"/>
              <a:gd name="T43" fmla="*/ 12 h 48"/>
              <a:gd name="T44" fmla="*/ 523 w 689"/>
              <a:gd name="T45" fmla="*/ 9 h 48"/>
              <a:gd name="T46" fmla="*/ 546 w 689"/>
              <a:gd name="T47" fmla="*/ 6 h 48"/>
              <a:gd name="T48" fmla="*/ 570 w 689"/>
              <a:gd name="T49" fmla="*/ 3 h 48"/>
              <a:gd name="T50" fmla="*/ 594 w 689"/>
              <a:gd name="T51" fmla="*/ 0 h 48"/>
              <a:gd name="T52" fmla="*/ 618 w 689"/>
              <a:gd name="T53" fmla="*/ 11 h 48"/>
              <a:gd name="T54" fmla="*/ 641 w 689"/>
              <a:gd name="T55" fmla="*/ 21 h 48"/>
              <a:gd name="T56" fmla="*/ 665 w 689"/>
              <a:gd name="T57" fmla="*/ 31 h 48"/>
              <a:gd name="T58" fmla="*/ 689 w 689"/>
              <a:gd name="T59" fmla="*/ 4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89" h="48">
                <a:moveTo>
                  <a:pt x="0" y="48"/>
                </a:moveTo>
                <a:lnTo>
                  <a:pt x="24" y="48"/>
                </a:lnTo>
                <a:lnTo>
                  <a:pt x="48" y="48"/>
                </a:lnTo>
                <a:lnTo>
                  <a:pt x="72" y="48"/>
                </a:lnTo>
                <a:lnTo>
                  <a:pt x="95" y="48"/>
                </a:lnTo>
                <a:lnTo>
                  <a:pt x="119" y="48"/>
                </a:lnTo>
                <a:lnTo>
                  <a:pt x="143" y="48"/>
                </a:lnTo>
                <a:lnTo>
                  <a:pt x="166" y="48"/>
                </a:lnTo>
                <a:lnTo>
                  <a:pt x="190" y="48"/>
                </a:lnTo>
                <a:lnTo>
                  <a:pt x="214" y="48"/>
                </a:lnTo>
                <a:lnTo>
                  <a:pt x="238" y="48"/>
                </a:lnTo>
                <a:lnTo>
                  <a:pt x="261" y="48"/>
                </a:lnTo>
                <a:lnTo>
                  <a:pt x="285" y="48"/>
                </a:lnTo>
                <a:lnTo>
                  <a:pt x="309" y="48"/>
                </a:lnTo>
                <a:lnTo>
                  <a:pt x="333" y="48"/>
                </a:lnTo>
                <a:lnTo>
                  <a:pt x="356" y="48"/>
                </a:lnTo>
                <a:lnTo>
                  <a:pt x="380" y="48"/>
                </a:lnTo>
                <a:lnTo>
                  <a:pt x="404" y="48"/>
                </a:lnTo>
                <a:lnTo>
                  <a:pt x="428" y="41"/>
                </a:lnTo>
                <a:lnTo>
                  <a:pt x="451" y="31"/>
                </a:lnTo>
                <a:lnTo>
                  <a:pt x="475" y="21"/>
                </a:lnTo>
                <a:lnTo>
                  <a:pt x="499" y="12"/>
                </a:lnTo>
                <a:lnTo>
                  <a:pt x="523" y="9"/>
                </a:lnTo>
                <a:lnTo>
                  <a:pt x="546" y="6"/>
                </a:lnTo>
                <a:lnTo>
                  <a:pt x="570" y="3"/>
                </a:lnTo>
                <a:lnTo>
                  <a:pt x="594" y="0"/>
                </a:lnTo>
                <a:lnTo>
                  <a:pt x="618" y="11"/>
                </a:lnTo>
                <a:lnTo>
                  <a:pt x="641" y="21"/>
                </a:lnTo>
                <a:lnTo>
                  <a:pt x="665" y="31"/>
                </a:lnTo>
                <a:lnTo>
                  <a:pt x="689" y="40"/>
                </a:lnTo>
              </a:path>
            </a:pathLst>
          </a:custGeom>
          <a:noFill/>
          <a:ln w="31750">
            <a:solidFill>
              <a:schemeClr val="bg1">
                <a:lumMod val="50000"/>
                <a:alpha val="4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3" name="Freeform 14">
            <a:extLst>
              <a:ext uri="{FF2B5EF4-FFF2-40B4-BE49-F238E27FC236}">
                <a16:creationId xmlns:a16="http://schemas.microsoft.com/office/drawing/2014/main" id="{92023315-BE6E-8944-B1F0-668C889B8B83}"/>
              </a:ext>
            </a:extLst>
          </p:cNvPr>
          <p:cNvSpPr>
            <a:spLocks/>
          </p:cNvSpPr>
          <p:nvPr/>
        </p:nvSpPr>
        <p:spPr bwMode="auto">
          <a:xfrm>
            <a:off x="5487988" y="3108323"/>
            <a:ext cx="434975" cy="157165"/>
          </a:xfrm>
          <a:custGeom>
            <a:avLst/>
            <a:gdLst>
              <a:gd name="T0" fmla="*/ 0 w 72"/>
              <a:gd name="T1" fmla="*/ 0 h 26"/>
              <a:gd name="T2" fmla="*/ 24 w 72"/>
              <a:gd name="T3" fmla="*/ 9 h 26"/>
              <a:gd name="T4" fmla="*/ 48 w 72"/>
              <a:gd name="T5" fmla="*/ 18 h 26"/>
              <a:gd name="T6" fmla="*/ 72 w 72"/>
              <a:gd name="T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" h="26">
                <a:moveTo>
                  <a:pt x="0" y="0"/>
                </a:moveTo>
                <a:lnTo>
                  <a:pt x="24" y="9"/>
                </a:lnTo>
                <a:lnTo>
                  <a:pt x="48" y="18"/>
                </a:lnTo>
                <a:lnTo>
                  <a:pt x="72" y="26"/>
                </a:lnTo>
              </a:path>
            </a:pathLst>
          </a:custGeom>
          <a:noFill/>
          <a:ln w="31750">
            <a:solidFill>
              <a:schemeClr val="bg1">
                <a:lumMod val="50000"/>
                <a:alpha val="4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88C3F65E-A5A5-44B5-A4A7-D36F8AE873A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0" name="Line 361">
            <a:extLst>
              <a:ext uri="{FF2B5EF4-FFF2-40B4-BE49-F238E27FC236}">
                <a16:creationId xmlns:a16="http://schemas.microsoft.com/office/drawing/2014/main" id="{02F61DD8-48F5-4759-942B-78C1D80541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086976" y="1092200"/>
            <a:ext cx="0" cy="448945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1" name="Line 362">
            <a:extLst>
              <a:ext uri="{FF2B5EF4-FFF2-40B4-BE49-F238E27FC236}">
                <a16:creationId xmlns:a16="http://schemas.microsoft.com/office/drawing/2014/main" id="{E49778E1-B2B4-4B1F-97B0-075A4CFE92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5430838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2" name="Rectangle 363">
            <a:extLst>
              <a:ext uri="{FF2B5EF4-FFF2-40B4-BE49-F238E27FC236}">
                <a16:creationId xmlns:a16="http://schemas.microsoft.com/office/drawing/2014/main" id="{A644F954-41B2-4BA8-8782-0CF627B5B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5294313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13" name="Line 364">
            <a:extLst>
              <a:ext uri="{FF2B5EF4-FFF2-40B4-BE49-F238E27FC236}">
                <a16:creationId xmlns:a16="http://schemas.microsoft.com/office/drawing/2014/main" id="{F065AD91-9101-47A7-968B-A042678152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4732338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4" name="Rectangle 365">
            <a:extLst>
              <a:ext uri="{FF2B5EF4-FFF2-40B4-BE49-F238E27FC236}">
                <a16:creationId xmlns:a16="http://schemas.microsoft.com/office/drawing/2014/main" id="{C593D8A5-7BF1-4B6D-B538-9064F67A9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4598988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15" name="Line 366">
            <a:extLst>
              <a:ext uri="{FF2B5EF4-FFF2-40B4-BE49-F238E27FC236}">
                <a16:creationId xmlns:a16="http://schemas.microsoft.com/office/drawing/2014/main" id="{42F7CD69-91FD-4331-9C98-0D5FE6982B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4032250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6" name="Rectangle 367">
            <a:extLst>
              <a:ext uri="{FF2B5EF4-FFF2-40B4-BE49-F238E27FC236}">
                <a16:creationId xmlns:a16="http://schemas.microsoft.com/office/drawing/2014/main" id="{79E68F2F-F72A-4219-A651-E0F5D9975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3900488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17" name="Line 368">
            <a:extLst>
              <a:ext uri="{FF2B5EF4-FFF2-40B4-BE49-F238E27FC236}">
                <a16:creationId xmlns:a16="http://schemas.microsoft.com/office/drawing/2014/main" id="{F82C4CB3-5E55-4F36-BC2E-6C29F4ED64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333692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8" name="Rectangle 369">
            <a:extLst>
              <a:ext uri="{FF2B5EF4-FFF2-40B4-BE49-F238E27FC236}">
                <a16:creationId xmlns:a16="http://schemas.microsoft.com/office/drawing/2014/main" id="{249F1F8D-9333-4C1D-A998-A42700E97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3200400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19" name="Line 370">
            <a:extLst>
              <a:ext uri="{FF2B5EF4-FFF2-40B4-BE49-F238E27FC236}">
                <a16:creationId xmlns:a16="http://schemas.microsoft.com/office/drawing/2014/main" id="{183002D8-227E-4952-91A5-15F4BE7C48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263842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0" name="Rectangle 371">
            <a:extLst>
              <a:ext uri="{FF2B5EF4-FFF2-40B4-BE49-F238E27FC236}">
                <a16:creationId xmlns:a16="http://schemas.microsoft.com/office/drawing/2014/main" id="{3B15A366-AE7A-40C5-8A45-B4689EE16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2505075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1" name="Line 372">
            <a:extLst>
              <a:ext uri="{FF2B5EF4-FFF2-40B4-BE49-F238E27FC236}">
                <a16:creationId xmlns:a16="http://schemas.microsoft.com/office/drawing/2014/main" id="{D1CE5C2B-C4AE-4BA0-A79F-21D49498DA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1938338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2" name="Rectangle 373">
            <a:extLst>
              <a:ext uri="{FF2B5EF4-FFF2-40B4-BE49-F238E27FC236}">
                <a16:creationId xmlns:a16="http://schemas.microsoft.com/office/drawing/2014/main" id="{E2684AD2-1620-4734-ABFE-4D53C0C3B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1806575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50k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3" name="Line 374">
            <a:extLst>
              <a:ext uri="{FF2B5EF4-FFF2-40B4-BE49-F238E27FC236}">
                <a16:creationId xmlns:a16="http://schemas.microsoft.com/office/drawing/2014/main" id="{EB5DC9B7-C719-479D-AD01-58E08B3390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1243013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4" name="Rectangle 375">
            <a:extLst>
              <a:ext uri="{FF2B5EF4-FFF2-40B4-BE49-F238E27FC236}">
                <a16:creationId xmlns:a16="http://schemas.microsoft.com/office/drawing/2014/main" id="{BAA68078-9EA1-4E74-A738-8E01639E7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1106488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5" name="Rectangle 376">
            <a:extLst>
              <a:ext uri="{FF2B5EF4-FFF2-40B4-BE49-F238E27FC236}">
                <a16:creationId xmlns:a16="http://schemas.microsoft.com/office/drawing/2014/main" id="{06FF8A2C-6830-4A4A-AFC5-A3F07A32F36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0883900" y="3089275"/>
            <a:ext cx="7953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Wage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6" name="Line 377">
            <a:extLst>
              <a:ext uri="{FF2B5EF4-FFF2-40B4-BE49-F238E27FC236}">
                <a16:creationId xmlns:a16="http://schemas.microsoft.com/office/drawing/2014/main" id="{23CB1DD9-3DD2-4A9E-8585-E876B6B1CF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87576" y="1092200"/>
            <a:ext cx="0" cy="448945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7" name="Line 378">
            <a:extLst>
              <a:ext uri="{FF2B5EF4-FFF2-40B4-BE49-F238E27FC236}">
                <a16:creationId xmlns:a16="http://schemas.microsoft.com/office/drawing/2014/main" id="{F115A507-8A3F-4477-B737-8C5B15AFE2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3144838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8" name="Rectangle 379">
            <a:extLst>
              <a:ext uri="{FF2B5EF4-FFF2-40B4-BE49-F238E27FC236}">
                <a16:creationId xmlns:a16="http://schemas.microsoft.com/office/drawing/2014/main" id="{84E215F1-DBF8-4467-AF92-F49A1D579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13" y="3008313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9" name="Line 380">
            <a:extLst>
              <a:ext uri="{FF2B5EF4-FFF2-40B4-BE49-F238E27FC236}">
                <a16:creationId xmlns:a16="http://schemas.microsoft.com/office/drawing/2014/main" id="{7BF0BF31-78E8-49A1-9937-F140A9C3C7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5048250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0" name="Rectangle 381">
            <a:extLst>
              <a:ext uri="{FF2B5EF4-FFF2-40B4-BE49-F238E27FC236}">
                <a16:creationId xmlns:a16="http://schemas.microsoft.com/office/drawing/2014/main" id="{537645CA-0C18-43FE-A72D-54F3E0E53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988" y="4914900"/>
            <a:ext cx="4985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-40k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1" name="Line 382">
            <a:extLst>
              <a:ext uri="{FF2B5EF4-FFF2-40B4-BE49-F238E27FC236}">
                <a16:creationId xmlns:a16="http://schemas.microsoft.com/office/drawing/2014/main" id="{BE8821D5-55B0-4AAD-B913-3D806C1900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4095750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2" name="Rectangle 383">
            <a:extLst>
              <a:ext uri="{FF2B5EF4-FFF2-40B4-BE49-F238E27FC236}">
                <a16:creationId xmlns:a16="http://schemas.microsoft.com/office/drawing/2014/main" id="{6176360F-9CE3-4BC4-838E-81FC35576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988" y="3959225"/>
            <a:ext cx="4985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-20k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3" name="Line 384">
            <a:extLst>
              <a:ext uri="{FF2B5EF4-FFF2-40B4-BE49-F238E27FC236}">
                <a16:creationId xmlns:a16="http://schemas.microsoft.com/office/drawing/2014/main" id="{A9521E52-A5FB-4D2B-B546-C75A8A046E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2193925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4" name="Rectangle 385">
            <a:extLst>
              <a:ext uri="{FF2B5EF4-FFF2-40B4-BE49-F238E27FC236}">
                <a16:creationId xmlns:a16="http://schemas.microsoft.com/office/drawing/2014/main" id="{C52A82B3-FA8E-46DD-A44B-8F8A38F31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538" y="2057400"/>
            <a:ext cx="413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20k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5" name="Line 386">
            <a:extLst>
              <a:ext uri="{FF2B5EF4-FFF2-40B4-BE49-F238E27FC236}">
                <a16:creationId xmlns:a16="http://schemas.microsoft.com/office/drawing/2014/main" id="{EF23DA4F-1411-4BF7-8BF9-87FE5BC975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1243013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6" name="Rectangle 387">
            <a:extLst>
              <a:ext uri="{FF2B5EF4-FFF2-40B4-BE49-F238E27FC236}">
                <a16:creationId xmlns:a16="http://schemas.microsoft.com/office/drawing/2014/main" id="{2F99D6CC-591B-46C2-9BC0-2CB4B1488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538" y="1106488"/>
            <a:ext cx="413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40k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7" name="Rectangle 388">
            <a:extLst>
              <a:ext uri="{FF2B5EF4-FFF2-40B4-BE49-F238E27FC236}">
                <a16:creationId xmlns:a16="http://schemas.microsoft.com/office/drawing/2014/main" id="{185E00FF-FA7F-4808-81D8-8DE000CFC7B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313679" y="3104455"/>
            <a:ext cx="24926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Cumulative Govt Cost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8" name="Line 389">
            <a:extLst>
              <a:ext uri="{FF2B5EF4-FFF2-40B4-BE49-F238E27FC236}">
                <a16:creationId xmlns:a16="http://schemas.microsoft.com/office/drawing/2014/main" id="{7E40DCE5-B79A-4527-A225-5F4BEDF695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7576" y="5581650"/>
            <a:ext cx="789940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9" name="Line 390">
            <a:extLst>
              <a:ext uri="{FF2B5EF4-FFF2-40B4-BE49-F238E27FC236}">
                <a16:creationId xmlns:a16="http://schemas.microsoft.com/office/drawing/2014/main" id="{274F214C-95DA-4EC3-AEB3-3F3CFCCE334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8388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0" name="Rectangle 391">
            <a:extLst>
              <a:ext uri="{FF2B5EF4-FFF2-40B4-BE49-F238E27FC236}">
                <a16:creationId xmlns:a16="http://schemas.microsoft.com/office/drawing/2014/main" id="{82AA96BC-D606-4247-B61A-099CA7F96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572452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1" name="Line 392">
            <a:extLst>
              <a:ext uri="{FF2B5EF4-FFF2-40B4-BE49-F238E27FC236}">
                <a16:creationId xmlns:a16="http://schemas.microsoft.com/office/drawing/2014/main" id="{FBA2B112-0679-4E27-9B37-71523367CC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5826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2" name="Rectangle 393">
            <a:extLst>
              <a:ext uri="{FF2B5EF4-FFF2-40B4-BE49-F238E27FC236}">
                <a16:creationId xmlns:a16="http://schemas.microsoft.com/office/drawing/2014/main" id="{E921969F-40FA-42D7-940C-3CFB1F5DD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4538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3" name="Line 394">
            <a:extLst>
              <a:ext uri="{FF2B5EF4-FFF2-40B4-BE49-F238E27FC236}">
                <a16:creationId xmlns:a16="http://schemas.microsoft.com/office/drawing/2014/main" id="{48E1DF24-5DDE-49AA-8653-6F4A1D1C2C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0088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4" name="Rectangle 395">
            <a:extLst>
              <a:ext uri="{FF2B5EF4-FFF2-40B4-BE49-F238E27FC236}">
                <a16:creationId xmlns:a16="http://schemas.microsoft.com/office/drawing/2014/main" id="{8452D2F4-2184-471D-83F6-112C87509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3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5" name="Line 396">
            <a:extLst>
              <a:ext uri="{FF2B5EF4-FFF2-40B4-BE49-F238E27FC236}">
                <a16:creationId xmlns:a16="http://schemas.microsoft.com/office/drawing/2014/main" id="{9CD4E29E-2200-4D62-892B-8E08A9BA2AF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2763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6" name="Rectangle 397">
            <a:extLst>
              <a:ext uri="{FF2B5EF4-FFF2-40B4-BE49-F238E27FC236}">
                <a16:creationId xmlns:a16="http://schemas.microsoft.com/office/drawing/2014/main" id="{8F243123-380D-462D-B178-E8DF5369E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1476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7" name="Line 398">
            <a:extLst>
              <a:ext uri="{FF2B5EF4-FFF2-40B4-BE49-F238E27FC236}">
                <a16:creationId xmlns:a16="http://schemas.microsoft.com/office/drawing/2014/main" id="{DB5479F2-550E-4CEF-9CED-0E32FAA5F7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1788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8" name="Rectangle 399">
            <a:extLst>
              <a:ext uri="{FF2B5EF4-FFF2-40B4-BE49-F238E27FC236}">
                <a16:creationId xmlns:a16="http://schemas.microsoft.com/office/drawing/2014/main" id="{1D3E1BE5-BBBA-4B72-9129-72D01ADE7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8913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9" name="Line 400">
            <a:extLst>
              <a:ext uri="{FF2B5EF4-FFF2-40B4-BE49-F238E27FC236}">
                <a16:creationId xmlns:a16="http://schemas.microsoft.com/office/drawing/2014/main" id="{254F68B4-298E-4579-A507-83F616531D6D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4463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0" name="Rectangle 401">
            <a:extLst>
              <a:ext uri="{FF2B5EF4-FFF2-40B4-BE49-F238E27FC236}">
                <a16:creationId xmlns:a16="http://schemas.microsoft.com/office/drawing/2014/main" id="{DE258DE5-3292-4726-8974-6975E7A9D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3176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50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51" name="Line 402">
            <a:extLst>
              <a:ext uri="{FF2B5EF4-FFF2-40B4-BE49-F238E27FC236}">
                <a16:creationId xmlns:a16="http://schemas.microsoft.com/office/drawing/2014/main" id="{1BE7AA42-1E83-4C26-8008-8A75877CE507}"/>
              </a:ext>
            </a:extLst>
          </p:cNvPr>
          <p:cNvSpPr>
            <a:spLocks noChangeShapeType="1"/>
          </p:cNvSpPr>
          <p:nvPr/>
        </p:nvSpPr>
        <p:spPr bwMode="auto">
          <a:xfrm>
            <a:off x="8853488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2" name="Rectangle 403">
            <a:extLst>
              <a:ext uri="{FF2B5EF4-FFF2-40B4-BE49-F238E27FC236}">
                <a16:creationId xmlns:a16="http://schemas.microsoft.com/office/drawing/2014/main" id="{0E683803-7FE1-426D-B246-2661579BC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0613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53" name="Line 404">
            <a:extLst>
              <a:ext uri="{FF2B5EF4-FFF2-40B4-BE49-F238E27FC236}">
                <a16:creationId xmlns:a16="http://schemas.microsoft.com/office/drawing/2014/main" id="{7E7A9BDB-2B82-4990-AADE-B0FC16674F88}"/>
              </a:ext>
            </a:extLst>
          </p:cNvPr>
          <p:cNvSpPr>
            <a:spLocks noChangeShapeType="1"/>
          </p:cNvSpPr>
          <p:nvPr/>
        </p:nvSpPr>
        <p:spPr bwMode="auto">
          <a:xfrm>
            <a:off x="9936163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4" name="Rectangle 405">
            <a:extLst>
              <a:ext uri="{FF2B5EF4-FFF2-40B4-BE49-F238E27FC236}">
                <a16:creationId xmlns:a16="http://schemas.microsoft.com/office/drawing/2014/main" id="{8B4FA152-9B5A-44F7-B504-38A4C6586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4876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70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407">
            <a:extLst>
              <a:ext uri="{FF2B5EF4-FFF2-40B4-BE49-F238E27FC236}">
                <a16:creationId xmlns:a16="http://schemas.microsoft.com/office/drawing/2014/main" id="{51A2283A-1DE1-4A1A-ABC8-4D55B4B0D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3438" y="6038850"/>
            <a:ext cx="5667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1" name="Line 369">
            <a:extLst>
              <a:ext uri="{FF2B5EF4-FFF2-40B4-BE49-F238E27FC236}">
                <a16:creationId xmlns:a16="http://schemas.microsoft.com/office/drawing/2014/main" id="{4F77CEDD-7F8B-4C25-831F-B5D5039423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3144837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2" name="Line 371">
            <a:extLst>
              <a:ext uri="{FF2B5EF4-FFF2-40B4-BE49-F238E27FC236}">
                <a16:creationId xmlns:a16="http://schemas.microsoft.com/office/drawing/2014/main" id="{C32A0BA1-AC99-44B0-99ED-170AE332A4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5048250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3" name="Line 373">
            <a:extLst>
              <a:ext uri="{FF2B5EF4-FFF2-40B4-BE49-F238E27FC236}">
                <a16:creationId xmlns:a16="http://schemas.microsoft.com/office/drawing/2014/main" id="{2ADDF8EC-1C71-446B-805E-DA35F705B3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4095750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4" name="Line 375">
            <a:extLst>
              <a:ext uri="{FF2B5EF4-FFF2-40B4-BE49-F238E27FC236}">
                <a16:creationId xmlns:a16="http://schemas.microsoft.com/office/drawing/2014/main" id="{E2F1E56E-FAE3-44A5-86A9-662A44F7EB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2193925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5" name="Line 377">
            <a:extLst>
              <a:ext uri="{FF2B5EF4-FFF2-40B4-BE49-F238E27FC236}">
                <a16:creationId xmlns:a16="http://schemas.microsoft.com/office/drawing/2014/main" id="{16DB451F-46E2-4A4F-A764-D0913C0E72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1243012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0" name="Line 10">
            <a:extLst>
              <a:ext uri="{FF2B5EF4-FFF2-40B4-BE49-F238E27FC236}">
                <a16:creationId xmlns:a16="http://schemas.microsoft.com/office/drawing/2014/main" id="{12212595-6C53-4BC9-A6D6-97C214879604}"/>
              </a:ext>
            </a:extLst>
          </p:cNvPr>
          <p:cNvSpPr/>
          <p:nvPr/>
        </p:nvSpPr>
        <p:spPr>
          <a:xfrm>
            <a:off x="2211389" y="3144837"/>
            <a:ext cx="7885110" cy="17461"/>
          </a:xfrm>
          <a:prstGeom prst="line">
            <a:avLst/>
          </a:prstGeom>
          <a:ln w="28575">
            <a:solidFill>
              <a:srgbClr val="807F80">
                <a:alpha val="50000"/>
              </a:srgbClr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02" name="Line 206">
            <a:extLst>
              <a:ext uri="{FF2B5EF4-FFF2-40B4-BE49-F238E27FC236}">
                <a16:creationId xmlns:a16="http://schemas.microsoft.com/office/drawing/2014/main" id="{485ADB48-62EE-4328-9C8D-ED09453A131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4001" y="3154362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3" name="Line 207">
            <a:extLst>
              <a:ext uri="{FF2B5EF4-FFF2-40B4-BE49-F238E27FC236}">
                <a16:creationId xmlns:a16="http://schemas.microsoft.com/office/drawing/2014/main" id="{590A5530-1909-44C1-A178-CA398A42D643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9563" y="3159125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4" name="Line 208">
            <a:extLst>
              <a:ext uri="{FF2B5EF4-FFF2-40B4-BE49-F238E27FC236}">
                <a16:creationId xmlns:a16="http://schemas.microsoft.com/office/drawing/2014/main" id="{AB5E600D-FE6D-4D0C-A768-872A994A699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0363" y="3163887"/>
            <a:ext cx="317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5" name="Line 209">
            <a:extLst>
              <a:ext uri="{FF2B5EF4-FFF2-40B4-BE49-F238E27FC236}">
                <a16:creationId xmlns:a16="http://schemas.microsoft.com/office/drawing/2014/main" id="{CFB54B3A-EEBD-4F6D-B6EE-0D4CDE3E5DFA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3538" y="3163887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6" name="Line 210">
            <a:extLst>
              <a:ext uri="{FF2B5EF4-FFF2-40B4-BE49-F238E27FC236}">
                <a16:creationId xmlns:a16="http://schemas.microsoft.com/office/drawing/2014/main" id="{87C65A82-5102-4C37-A508-0361A4AE343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4338" y="3168650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7" name="Line 211">
            <a:extLst>
              <a:ext uri="{FF2B5EF4-FFF2-40B4-BE49-F238E27FC236}">
                <a16:creationId xmlns:a16="http://schemas.microsoft.com/office/drawing/2014/main" id="{4F570F5A-6BF2-41AA-B90E-B48A6036EF22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9901" y="3173412"/>
            <a:ext cx="0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8" name="Line 212">
            <a:extLst>
              <a:ext uri="{FF2B5EF4-FFF2-40B4-BE49-F238E27FC236}">
                <a16:creationId xmlns:a16="http://schemas.microsoft.com/office/drawing/2014/main" id="{439BAC29-932F-4F9F-9451-8D905908FACA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9901" y="3173412"/>
            <a:ext cx="7938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" name="Line 213">
            <a:extLst>
              <a:ext uri="{FF2B5EF4-FFF2-40B4-BE49-F238E27FC236}">
                <a16:creationId xmlns:a16="http://schemas.microsoft.com/office/drawing/2014/main" id="{200F77E8-908E-404F-A73F-0CAE9270296F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3876" y="3178175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" name="Line 214">
            <a:extLst>
              <a:ext uri="{FF2B5EF4-FFF2-40B4-BE49-F238E27FC236}">
                <a16:creationId xmlns:a16="http://schemas.microsoft.com/office/drawing/2014/main" id="{D3FABD57-85DB-4E73-AB3B-0C40D7898EA1}"/>
              </a:ext>
            </a:extLst>
          </p:cNvPr>
          <p:cNvSpPr>
            <a:spLocks noChangeShapeType="1"/>
          </p:cNvSpPr>
          <p:nvPr/>
        </p:nvSpPr>
        <p:spPr bwMode="auto">
          <a:xfrm>
            <a:off x="8199438" y="3181350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" name="Line 215">
            <a:extLst>
              <a:ext uri="{FF2B5EF4-FFF2-40B4-BE49-F238E27FC236}">
                <a16:creationId xmlns:a16="http://schemas.microsoft.com/office/drawing/2014/main" id="{AA8D39D1-8467-4802-8E82-030C50DA02A9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3413" y="3186112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" name="Line 216">
            <a:extLst>
              <a:ext uri="{FF2B5EF4-FFF2-40B4-BE49-F238E27FC236}">
                <a16:creationId xmlns:a16="http://schemas.microsoft.com/office/drawing/2014/main" id="{9EA6E50D-99EE-48A1-81AB-5C87AA712688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8976" y="3190875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" name="Line 217">
            <a:extLst>
              <a:ext uri="{FF2B5EF4-FFF2-40B4-BE49-F238E27FC236}">
                <a16:creationId xmlns:a16="http://schemas.microsoft.com/office/drawing/2014/main" id="{9EB025D6-5E45-4713-B875-44C331CBCF93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2951" y="3195637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4" name="Line 218">
            <a:extLst>
              <a:ext uri="{FF2B5EF4-FFF2-40B4-BE49-F238E27FC236}">
                <a16:creationId xmlns:a16="http://schemas.microsoft.com/office/drawing/2014/main" id="{C8C9726F-D9E8-4651-B081-27F6A8B91A02}"/>
              </a:ext>
            </a:extLst>
          </p:cNvPr>
          <p:cNvSpPr>
            <a:spLocks noChangeShapeType="1"/>
          </p:cNvSpPr>
          <p:nvPr/>
        </p:nvSpPr>
        <p:spPr bwMode="auto">
          <a:xfrm>
            <a:off x="8418513" y="3200400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5" name="Line 219">
            <a:extLst>
              <a:ext uri="{FF2B5EF4-FFF2-40B4-BE49-F238E27FC236}">
                <a16:creationId xmlns:a16="http://schemas.microsoft.com/office/drawing/2014/main" id="{B98492CD-2182-409A-A514-1F69D28A3B87}"/>
              </a:ext>
            </a:extLst>
          </p:cNvPr>
          <p:cNvSpPr>
            <a:spLocks noChangeShapeType="1"/>
          </p:cNvSpPr>
          <p:nvPr/>
        </p:nvSpPr>
        <p:spPr bwMode="auto">
          <a:xfrm>
            <a:off x="8474076" y="3205162"/>
            <a:ext cx="7938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6" name="Line 220">
            <a:extLst>
              <a:ext uri="{FF2B5EF4-FFF2-40B4-BE49-F238E27FC236}">
                <a16:creationId xmlns:a16="http://schemas.microsoft.com/office/drawing/2014/main" id="{12CABC0C-2BAB-4738-B283-DF7198EF02C1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8051" y="3209925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7" name="Line 221">
            <a:extLst>
              <a:ext uri="{FF2B5EF4-FFF2-40B4-BE49-F238E27FC236}">
                <a16:creationId xmlns:a16="http://schemas.microsoft.com/office/drawing/2014/main" id="{261586A1-3D98-4542-8375-22F0AE7F4CB8}"/>
              </a:ext>
            </a:extLst>
          </p:cNvPr>
          <p:cNvSpPr>
            <a:spLocks noChangeShapeType="1"/>
          </p:cNvSpPr>
          <p:nvPr/>
        </p:nvSpPr>
        <p:spPr bwMode="auto">
          <a:xfrm>
            <a:off x="8583613" y="3214687"/>
            <a:ext cx="7938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8" name="Line 222">
            <a:extLst>
              <a:ext uri="{FF2B5EF4-FFF2-40B4-BE49-F238E27FC236}">
                <a16:creationId xmlns:a16="http://schemas.microsoft.com/office/drawing/2014/main" id="{0A5AF62F-FAE6-4047-A774-A5241D639460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7588" y="3219450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" name="Line 223">
            <a:extLst>
              <a:ext uri="{FF2B5EF4-FFF2-40B4-BE49-F238E27FC236}">
                <a16:creationId xmlns:a16="http://schemas.microsoft.com/office/drawing/2014/main" id="{2554F8CB-1738-47BB-9E4A-468F8EF3827C}"/>
              </a:ext>
            </a:extLst>
          </p:cNvPr>
          <p:cNvSpPr>
            <a:spLocks noChangeShapeType="1"/>
          </p:cNvSpPr>
          <p:nvPr/>
        </p:nvSpPr>
        <p:spPr bwMode="auto">
          <a:xfrm>
            <a:off x="8693151" y="3219450"/>
            <a:ext cx="4763" cy="3175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" name="Line 224">
            <a:extLst>
              <a:ext uri="{FF2B5EF4-FFF2-40B4-BE49-F238E27FC236}">
                <a16:creationId xmlns:a16="http://schemas.microsoft.com/office/drawing/2014/main" id="{D0DCFAF0-9085-4573-B89F-7BCD6ECE6E90}"/>
              </a:ext>
            </a:extLst>
          </p:cNvPr>
          <p:cNvSpPr>
            <a:spLocks noChangeShapeType="1"/>
          </p:cNvSpPr>
          <p:nvPr/>
        </p:nvSpPr>
        <p:spPr bwMode="auto">
          <a:xfrm>
            <a:off x="8747126" y="3222625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1" name="Line 225">
            <a:extLst>
              <a:ext uri="{FF2B5EF4-FFF2-40B4-BE49-F238E27FC236}">
                <a16:creationId xmlns:a16="http://schemas.microsoft.com/office/drawing/2014/main" id="{F43252AA-BF14-4682-AEAD-22D233CFD757}"/>
              </a:ext>
            </a:extLst>
          </p:cNvPr>
          <p:cNvSpPr>
            <a:spLocks noChangeShapeType="1"/>
          </p:cNvSpPr>
          <p:nvPr/>
        </p:nvSpPr>
        <p:spPr bwMode="auto">
          <a:xfrm>
            <a:off x="8802688" y="3227387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2" name="Line 226">
            <a:extLst>
              <a:ext uri="{FF2B5EF4-FFF2-40B4-BE49-F238E27FC236}">
                <a16:creationId xmlns:a16="http://schemas.microsoft.com/office/drawing/2014/main" id="{6156435D-2D0B-4DA5-A7E4-04C6129D9B96}"/>
              </a:ext>
            </a:extLst>
          </p:cNvPr>
          <p:cNvSpPr>
            <a:spLocks noChangeShapeType="1"/>
          </p:cNvSpPr>
          <p:nvPr/>
        </p:nvSpPr>
        <p:spPr bwMode="auto">
          <a:xfrm>
            <a:off x="8858251" y="3232150"/>
            <a:ext cx="317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" name="Line 227">
            <a:extLst>
              <a:ext uri="{FF2B5EF4-FFF2-40B4-BE49-F238E27FC236}">
                <a16:creationId xmlns:a16="http://schemas.microsoft.com/office/drawing/2014/main" id="{2F453684-33EE-44F4-9DA1-005919DB63D6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2226" y="3236912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4" name="Line 228">
            <a:extLst>
              <a:ext uri="{FF2B5EF4-FFF2-40B4-BE49-F238E27FC236}">
                <a16:creationId xmlns:a16="http://schemas.microsoft.com/office/drawing/2014/main" id="{221C499C-4C00-4563-813C-FA8500C42CD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67788" y="3236912"/>
            <a:ext cx="4763" cy="4763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5" name="Line 229">
            <a:extLst>
              <a:ext uri="{FF2B5EF4-FFF2-40B4-BE49-F238E27FC236}">
                <a16:creationId xmlns:a16="http://schemas.microsoft.com/office/drawing/2014/main" id="{C62B0C12-74D2-45FB-95D2-6579F851B829}"/>
              </a:ext>
            </a:extLst>
          </p:cNvPr>
          <p:cNvSpPr>
            <a:spLocks noChangeShapeType="1"/>
          </p:cNvSpPr>
          <p:nvPr/>
        </p:nvSpPr>
        <p:spPr bwMode="auto">
          <a:xfrm>
            <a:off x="9021763" y="3241675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6" name="Line 230">
            <a:extLst>
              <a:ext uri="{FF2B5EF4-FFF2-40B4-BE49-F238E27FC236}">
                <a16:creationId xmlns:a16="http://schemas.microsoft.com/office/drawing/2014/main" id="{21D5A37E-C013-4EBF-83CE-3D87C33A4921}"/>
              </a:ext>
            </a:extLst>
          </p:cNvPr>
          <p:cNvSpPr>
            <a:spLocks noChangeShapeType="1"/>
          </p:cNvSpPr>
          <p:nvPr/>
        </p:nvSpPr>
        <p:spPr bwMode="auto">
          <a:xfrm>
            <a:off x="9077326" y="3246437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7" name="Line 231">
            <a:extLst>
              <a:ext uri="{FF2B5EF4-FFF2-40B4-BE49-F238E27FC236}">
                <a16:creationId xmlns:a16="http://schemas.microsoft.com/office/drawing/2014/main" id="{D1FE6FEB-9183-4DA9-A362-D46F4E1FA105}"/>
              </a:ext>
            </a:extLst>
          </p:cNvPr>
          <p:cNvSpPr>
            <a:spLocks noChangeShapeType="1"/>
          </p:cNvSpPr>
          <p:nvPr/>
        </p:nvSpPr>
        <p:spPr bwMode="auto">
          <a:xfrm>
            <a:off x="9131301" y="3251200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8" name="Line 232">
            <a:extLst>
              <a:ext uri="{FF2B5EF4-FFF2-40B4-BE49-F238E27FC236}">
                <a16:creationId xmlns:a16="http://schemas.microsoft.com/office/drawing/2014/main" id="{E4BF695F-7981-4F6F-A727-1AE625D940AB}"/>
              </a:ext>
            </a:extLst>
          </p:cNvPr>
          <p:cNvSpPr>
            <a:spLocks noChangeShapeType="1"/>
          </p:cNvSpPr>
          <p:nvPr/>
        </p:nvSpPr>
        <p:spPr bwMode="auto">
          <a:xfrm>
            <a:off x="9186863" y="3251200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" name="Line 233">
            <a:extLst>
              <a:ext uri="{FF2B5EF4-FFF2-40B4-BE49-F238E27FC236}">
                <a16:creationId xmlns:a16="http://schemas.microsoft.com/office/drawing/2014/main" id="{2F44DEDD-F7D5-4567-AFBC-B5E55DCC3B70}"/>
              </a:ext>
            </a:extLst>
          </p:cNvPr>
          <p:cNvSpPr>
            <a:spLocks noChangeShapeType="1"/>
          </p:cNvSpPr>
          <p:nvPr/>
        </p:nvSpPr>
        <p:spPr bwMode="auto">
          <a:xfrm>
            <a:off x="9240838" y="3255962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" name="Line 234">
            <a:extLst>
              <a:ext uri="{FF2B5EF4-FFF2-40B4-BE49-F238E27FC236}">
                <a16:creationId xmlns:a16="http://schemas.microsoft.com/office/drawing/2014/main" id="{C3A6A3E6-5225-4EDD-AD0B-E1C1E88CC1C3}"/>
              </a:ext>
            </a:extLst>
          </p:cNvPr>
          <p:cNvSpPr>
            <a:spLocks noChangeShapeType="1"/>
          </p:cNvSpPr>
          <p:nvPr/>
        </p:nvSpPr>
        <p:spPr bwMode="auto">
          <a:xfrm>
            <a:off x="9296401" y="3255962"/>
            <a:ext cx="4763" cy="3175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1" name="Line 235">
            <a:extLst>
              <a:ext uri="{FF2B5EF4-FFF2-40B4-BE49-F238E27FC236}">
                <a16:creationId xmlns:a16="http://schemas.microsoft.com/office/drawing/2014/main" id="{1DA2DC99-9C71-4070-82F8-D9E4D8EA6B48}"/>
              </a:ext>
            </a:extLst>
          </p:cNvPr>
          <p:cNvSpPr>
            <a:spLocks noChangeShapeType="1"/>
          </p:cNvSpPr>
          <p:nvPr/>
        </p:nvSpPr>
        <p:spPr bwMode="auto">
          <a:xfrm>
            <a:off x="9351963" y="3259137"/>
            <a:ext cx="317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8" name="Freeform 312">
            <a:extLst>
              <a:ext uri="{FF2B5EF4-FFF2-40B4-BE49-F238E27FC236}">
                <a16:creationId xmlns:a16="http://schemas.microsoft.com/office/drawing/2014/main" id="{CD997F00-4F4C-44AA-9797-89E583C2304B}"/>
              </a:ext>
            </a:extLst>
          </p:cNvPr>
          <p:cNvSpPr>
            <a:spLocks/>
          </p:cNvSpPr>
          <p:nvPr/>
        </p:nvSpPr>
        <p:spPr bwMode="auto">
          <a:xfrm>
            <a:off x="4294188" y="1970087"/>
            <a:ext cx="5097463" cy="3278188"/>
          </a:xfrm>
          <a:custGeom>
            <a:avLst/>
            <a:gdLst>
              <a:gd name="T0" fmla="*/ 0 w 1115"/>
              <a:gd name="T1" fmla="*/ 717 h 717"/>
              <a:gd name="T2" fmla="*/ 23 w 1115"/>
              <a:gd name="T3" fmla="*/ 686 h 717"/>
              <a:gd name="T4" fmla="*/ 47 w 1115"/>
              <a:gd name="T5" fmla="*/ 647 h 717"/>
              <a:gd name="T6" fmla="*/ 71 w 1115"/>
              <a:gd name="T7" fmla="*/ 618 h 717"/>
              <a:gd name="T8" fmla="*/ 95 w 1115"/>
              <a:gd name="T9" fmla="*/ 588 h 717"/>
              <a:gd name="T10" fmla="*/ 118 w 1115"/>
              <a:gd name="T11" fmla="*/ 537 h 717"/>
              <a:gd name="T12" fmla="*/ 142 w 1115"/>
              <a:gd name="T13" fmla="*/ 492 h 717"/>
              <a:gd name="T14" fmla="*/ 166 w 1115"/>
              <a:gd name="T15" fmla="*/ 420 h 717"/>
              <a:gd name="T16" fmla="*/ 190 w 1115"/>
              <a:gd name="T17" fmla="*/ 394 h 717"/>
              <a:gd name="T18" fmla="*/ 213 w 1115"/>
              <a:gd name="T19" fmla="*/ 358 h 717"/>
              <a:gd name="T20" fmla="*/ 237 w 1115"/>
              <a:gd name="T21" fmla="*/ 332 h 717"/>
              <a:gd name="T22" fmla="*/ 261 w 1115"/>
              <a:gd name="T23" fmla="*/ 302 h 717"/>
              <a:gd name="T24" fmla="*/ 284 w 1115"/>
              <a:gd name="T25" fmla="*/ 279 h 717"/>
              <a:gd name="T26" fmla="*/ 308 w 1115"/>
              <a:gd name="T27" fmla="*/ 257 h 717"/>
              <a:gd name="T28" fmla="*/ 332 w 1115"/>
              <a:gd name="T29" fmla="*/ 228 h 717"/>
              <a:gd name="T30" fmla="*/ 356 w 1115"/>
              <a:gd name="T31" fmla="*/ 212 h 717"/>
              <a:gd name="T32" fmla="*/ 379 w 1115"/>
              <a:gd name="T33" fmla="*/ 197 h 717"/>
              <a:gd name="T34" fmla="*/ 403 w 1115"/>
              <a:gd name="T35" fmla="*/ 167 h 717"/>
              <a:gd name="T36" fmla="*/ 427 w 1115"/>
              <a:gd name="T37" fmla="*/ 132 h 717"/>
              <a:gd name="T38" fmla="*/ 451 w 1115"/>
              <a:gd name="T39" fmla="*/ 116 h 717"/>
              <a:gd name="T40" fmla="*/ 474 w 1115"/>
              <a:gd name="T41" fmla="*/ 92 h 717"/>
              <a:gd name="T42" fmla="*/ 498 w 1115"/>
              <a:gd name="T43" fmla="*/ 80 h 717"/>
              <a:gd name="T44" fmla="*/ 522 w 1115"/>
              <a:gd name="T45" fmla="*/ 84 h 717"/>
              <a:gd name="T46" fmla="*/ 546 w 1115"/>
              <a:gd name="T47" fmla="*/ 45 h 717"/>
              <a:gd name="T48" fmla="*/ 569 w 1115"/>
              <a:gd name="T49" fmla="*/ 55 h 717"/>
              <a:gd name="T50" fmla="*/ 593 w 1115"/>
              <a:gd name="T51" fmla="*/ 39 h 717"/>
              <a:gd name="T52" fmla="*/ 617 w 1115"/>
              <a:gd name="T53" fmla="*/ 16 h 717"/>
              <a:gd name="T54" fmla="*/ 641 w 1115"/>
              <a:gd name="T55" fmla="*/ 2 h 717"/>
              <a:gd name="T56" fmla="*/ 664 w 1115"/>
              <a:gd name="T57" fmla="*/ 0 h 717"/>
              <a:gd name="T58" fmla="*/ 688 w 1115"/>
              <a:gd name="T59" fmla="*/ 11 h 717"/>
              <a:gd name="T60" fmla="*/ 712 w 1115"/>
              <a:gd name="T61" fmla="*/ 0 h 717"/>
              <a:gd name="T62" fmla="*/ 736 w 1115"/>
              <a:gd name="T63" fmla="*/ 6 h 717"/>
              <a:gd name="T64" fmla="*/ 759 w 1115"/>
              <a:gd name="T65" fmla="*/ 12 h 717"/>
              <a:gd name="T66" fmla="*/ 783 w 1115"/>
              <a:gd name="T67" fmla="*/ 8 h 717"/>
              <a:gd name="T68" fmla="*/ 807 w 1115"/>
              <a:gd name="T69" fmla="*/ 12 h 717"/>
              <a:gd name="T70" fmla="*/ 830 w 1115"/>
              <a:gd name="T71" fmla="*/ 17 h 717"/>
              <a:gd name="T72" fmla="*/ 854 w 1115"/>
              <a:gd name="T73" fmla="*/ 20 h 717"/>
              <a:gd name="T74" fmla="*/ 878 w 1115"/>
              <a:gd name="T75" fmla="*/ 45 h 717"/>
              <a:gd name="T76" fmla="*/ 902 w 1115"/>
              <a:gd name="T77" fmla="*/ 41 h 717"/>
              <a:gd name="T78" fmla="*/ 925 w 1115"/>
              <a:gd name="T79" fmla="*/ 66 h 717"/>
              <a:gd name="T80" fmla="*/ 949 w 1115"/>
              <a:gd name="T81" fmla="*/ 76 h 717"/>
              <a:gd name="T82" fmla="*/ 973 w 1115"/>
              <a:gd name="T83" fmla="*/ 88 h 717"/>
              <a:gd name="T84" fmla="*/ 997 w 1115"/>
              <a:gd name="T85" fmla="*/ 137 h 717"/>
              <a:gd name="T86" fmla="*/ 1020 w 1115"/>
              <a:gd name="T87" fmla="*/ 167 h 717"/>
              <a:gd name="T88" fmla="*/ 1044 w 1115"/>
              <a:gd name="T89" fmla="*/ 215 h 717"/>
              <a:gd name="T90" fmla="*/ 1068 w 1115"/>
              <a:gd name="T91" fmla="*/ 283 h 717"/>
              <a:gd name="T92" fmla="*/ 1092 w 1115"/>
              <a:gd name="T93" fmla="*/ 321 h 717"/>
              <a:gd name="T94" fmla="*/ 1115 w 1115"/>
              <a:gd name="T95" fmla="*/ 391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15" h="717">
                <a:moveTo>
                  <a:pt x="0" y="717"/>
                </a:moveTo>
                <a:lnTo>
                  <a:pt x="23" y="686"/>
                </a:lnTo>
                <a:lnTo>
                  <a:pt x="47" y="647"/>
                </a:lnTo>
                <a:lnTo>
                  <a:pt x="71" y="618"/>
                </a:lnTo>
                <a:lnTo>
                  <a:pt x="95" y="588"/>
                </a:lnTo>
                <a:lnTo>
                  <a:pt x="118" y="537"/>
                </a:lnTo>
                <a:lnTo>
                  <a:pt x="142" y="492"/>
                </a:lnTo>
                <a:lnTo>
                  <a:pt x="166" y="420"/>
                </a:lnTo>
                <a:lnTo>
                  <a:pt x="190" y="394"/>
                </a:lnTo>
                <a:lnTo>
                  <a:pt x="213" y="358"/>
                </a:lnTo>
                <a:lnTo>
                  <a:pt x="237" y="332"/>
                </a:lnTo>
                <a:lnTo>
                  <a:pt x="261" y="302"/>
                </a:lnTo>
                <a:lnTo>
                  <a:pt x="284" y="279"/>
                </a:lnTo>
                <a:lnTo>
                  <a:pt x="308" y="257"/>
                </a:lnTo>
                <a:lnTo>
                  <a:pt x="332" y="228"/>
                </a:lnTo>
                <a:lnTo>
                  <a:pt x="356" y="212"/>
                </a:lnTo>
                <a:lnTo>
                  <a:pt x="379" y="197"/>
                </a:lnTo>
                <a:lnTo>
                  <a:pt x="403" y="167"/>
                </a:lnTo>
                <a:lnTo>
                  <a:pt x="427" y="132"/>
                </a:lnTo>
                <a:lnTo>
                  <a:pt x="451" y="116"/>
                </a:lnTo>
                <a:lnTo>
                  <a:pt x="474" y="92"/>
                </a:lnTo>
                <a:lnTo>
                  <a:pt x="498" y="80"/>
                </a:lnTo>
                <a:lnTo>
                  <a:pt x="522" y="84"/>
                </a:lnTo>
                <a:lnTo>
                  <a:pt x="546" y="45"/>
                </a:lnTo>
                <a:lnTo>
                  <a:pt x="569" y="55"/>
                </a:lnTo>
                <a:lnTo>
                  <a:pt x="593" y="39"/>
                </a:lnTo>
                <a:lnTo>
                  <a:pt x="617" y="16"/>
                </a:lnTo>
                <a:lnTo>
                  <a:pt x="641" y="2"/>
                </a:lnTo>
                <a:lnTo>
                  <a:pt x="664" y="0"/>
                </a:lnTo>
                <a:lnTo>
                  <a:pt x="688" y="11"/>
                </a:lnTo>
                <a:lnTo>
                  <a:pt x="712" y="0"/>
                </a:lnTo>
                <a:lnTo>
                  <a:pt x="736" y="6"/>
                </a:lnTo>
                <a:lnTo>
                  <a:pt x="759" y="12"/>
                </a:lnTo>
                <a:lnTo>
                  <a:pt x="783" y="8"/>
                </a:lnTo>
                <a:lnTo>
                  <a:pt x="807" y="12"/>
                </a:lnTo>
                <a:lnTo>
                  <a:pt x="830" y="17"/>
                </a:lnTo>
                <a:lnTo>
                  <a:pt x="854" y="20"/>
                </a:lnTo>
                <a:lnTo>
                  <a:pt x="878" y="45"/>
                </a:lnTo>
                <a:lnTo>
                  <a:pt x="902" y="41"/>
                </a:lnTo>
                <a:lnTo>
                  <a:pt x="925" y="66"/>
                </a:lnTo>
                <a:lnTo>
                  <a:pt x="949" y="76"/>
                </a:lnTo>
                <a:lnTo>
                  <a:pt x="973" y="88"/>
                </a:lnTo>
                <a:lnTo>
                  <a:pt x="997" y="137"/>
                </a:lnTo>
                <a:lnTo>
                  <a:pt x="1020" y="167"/>
                </a:lnTo>
                <a:lnTo>
                  <a:pt x="1044" y="215"/>
                </a:lnTo>
                <a:lnTo>
                  <a:pt x="1068" y="283"/>
                </a:lnTo>
                <a:lnTo>
                  <a:pt x="1092" y="321"/>
                </a:lnTo>
                <a:lnTo>
                  <a:pt x="1115" y="391"/>
                </a:lnTo>
              </a:path>
            </a:pathLst>
          </a:cu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" name="Oval 313">
            <a:extLst>
              <a:ext uri="{FF2B5EF4-FFF2-40B4-BE49-F238E27FC236}">
                <a16:creationId xmlns:a16="http://schemas.microsoft.com/office/drawing/2014/main" id="{9356B92D-226F-4A81-94F3-EEC8022D8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963" y="5230813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0" name="Oval 314">
            <a:extLst>
              <a:ext uri="{FF2B5EF4-FFF2-40B4-BE49-F238E27FC236}">
                <a16:creationId xmlns:a16="http://schemas.microsoft.com/office/drawing/2014/main" id="{7EF3D0D4-E6D7-49CF-B201-221782FB3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1" y="5084763"/>
            <a:ext cx="41275" cy="39688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1" name="Oval 315">
            <a:extLst>
              <a:ext uri="{FF2B5EF4-FFF2-40B4-BE49-F238E27FC236}">
                <a16:creationId xmlns:a16="http://schemas.microsoft.com/office/drawing/2014/main" id="{8FDF288F-0A63-4943-BD93-937F36175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038" y="4905375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" name="Oval 316">
            <a:extLst>
              <a:ext uri="{FF2B5EF4-FFF2-40B4-BE49-F238E27FC236}">
                <a16:creationId xmlns:a16="http://schemas.microsoft.com/office/drawing/2014/main" id="{F4FD8EA2-256F-44DC-90D2-49FCACD64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813" y="4778375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" name="Oval 317">
            <a:extLst>
              <a:ext uri="{FF2B5EF4-FFF2-40B4-BE49-F238E27FC236}">
                <a16:creationId xmlns:a16="http://schemas.microsoft.com/office/drawing/2014/main" id="{F9F4921B-B723-42C8-8634-607A99430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5351" y="4635500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" name="Oval 318">
            <a:extLst>
              <a:ext uri="{FF2B5EF4-FFF2-40B4-BE49-F238E27FC236}">
                <a16:creationId xmlns:a16="http://schemas.microsoft.com/office/drawing/2014/main" id="{915C1B02-B10C-4229-BA94-E02439800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476" y="4406900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" name="Oval 319">
            <a:extLst>
              <a:ext uri="{FF2B5EF4-FFF2-40B4-BE49-F238E27FC236}">
                <a16:creationId xmlns:a16="http://schemas.microsoft.com/office/drawing/2014/main" id="{84CA73F9-3C47-41A5-8548-E8FA0505B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6013" y="4202113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6" name="Oval 320">
            <a:extLst>
              <a:ext uri="{FF2B5EF4-FFF2-40B4-BE49-F238E27FC236}">
                <a16:creationId xmlns:a16="http://schemas.microsoft.com/office/drawing/2014/main" id="{ECF7B316-9088-41CC-982D-944B39C53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0788" y="3871913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" name="Oval 321">
            <a:extLst>
              <a:ext uri="{FF2B5EF4-FFF2-40B4-BE49-F238E27FC236}">
                <a16:creationId xmlns:a16="http://schemas.microsoft.com/office/drawing/2014/main" id="{B89202EF-ECEF-48F1-B33F-AF7FF2CF5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0326" y="3752850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8" name="Oval 322">
            <a:extLst>
              <a:ext uri="{FF2B5EF4-FFF2-40B4-BE49-F238E27FC236}">
                <a16:creationId xmlns:a16="http://schemas.microsoft.com/office/drawing/2014/main" id="{5F765603-536F-4175-9F1C-C6AFD8895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863" y="3584575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9" name="Oval 323">
            <a:extLst>
              <a:ext uri="{FF2B5EF4-FFF2-40B4-BE49-F238E27FC236}">
                <a16:creationId xmlns:a16="http://schemas.microsoft.com/office/drawing/2014/main" id="{CFEF2422-531F-47F0-B2CD-E149F9DCA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01" y="3470275"/>
            <a:ext cx="36513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0" name="Oval 324">
            <a:extLst>
              <a:ext uri="{FF2B5EF4-FFF2-40B4-BE49-F238E27FC236}">
                <a16:creationId xmlns:a16="http://schemas.microsoft.com/office/drawing/2014/main" id="{958ADEFB-18D7-4C0D-AAB4-DB3DCBB41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763" y="3328987"/>
            <a:ext cx="39688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" name="Oval 325">
            <a:extLst>
              <a:ext uri="{FF2B5EF4-FFF2-40B4-BE49-F238E27FC236}">
                <a16:creationId xmlns:a16="http://schemas.microsoft.com/office/drawing/2014/main" id="{2B1501F5-DF92-4F26-8D4D-48C1CF2A9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301" y="322738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" name="Oval 326">
            <a:extLst>
              <a:ext uri="{FF2B5EF4-FFF2-40B4-BE49-F238E27FC236}">
                <a16:creationId xmlns:a16="http://schemas.microsoft.com/office/drawing/2014/main" id="{3F5D915E-C30C-4258-9A53-BCE5F8C87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4838" y="3127375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3" name="Oval 327">
            <a:extLst>
              <a:ext uri="{FF2B5EF4-FFF2-40B4-BE49-F238E27FC236}">
                <a16:creationId xmlns:a16="http://schemas.microsoft.com/office/drawing/2014/main" id="{94C70517-CFCC-4438-8742-85E014140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76" y="2994025"/>
            <a:ext cx="36513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4" name="Oval 328">
            <a:extLst>
              <a:ext uri="{FF2B5EF4-FFF2-40B4-BE49-F238E27FC236}">
                <a16:creationId xmlns:a16="http://schemas.microsoft.com/office/drawing/2014/main" id="{3B8D7BC4-89C7-4D7C-8469-382B9FB8E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151" y="291623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5" name="Oval 329">
            <a:extLst>
              <a:ext uri="{FF2B5EF4-FFF2-40B4-BE49-F238E27FC236}">
                <a16:creationId xmlns:a16="http://schemas.microsoft.com/office/drawing/2014/main" id="{517471B7-299B-4962-AF2A-98D176BD2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8688" y="285273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6" name="Oval 330">
            <a:extLst>
              <a:ext uri="{FF2B5EF4-FFF2-40B4-BE49-F238E27FC236}">
                <a16:creationId xmlns:a16="http://schemas.microsoft.com/office/drawing/2014/main" id="{2306B285-0562-4FAD-BE76-237D37999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8226" y="2716212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7" name="Oval 331">
            <a:extLst>
              <a:ext uri="{FF2B5EF4-FFF2-40B4-BE49-F238E27FC236}">
                <a16:creationId xmlns:a16="http://schemas.microsoft.com/office/drawing/2014/main" id="{48F0F250-0D03-4947-A48C-E3A7BC1B1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1" y="2555875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" name="Oval 332">
            <a:extLst>
              <a:ext uri="{FF2B5EF4-FFF2-40B4-BE49-F238E27FC236}">
                <a16:creationId xmlns:a16="http://schemas.microsoft.com/office/drawing/2014/main" id="{5E538464-57A6-44A2-A7A1-199DEB71F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26" y="2482850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" name="Oval 333">
            <a:extLst>
              <a:ext uri="{FF2B5EF4-FFF2-40B4-BE49-F238E27FC236}">
                <a16:creationId xmlns:a16="http://schemas.microsoft.com/office/drawing/2014/main" id="{1C971EC6-6B6A-4494-AB1C-7D1D121E2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2373312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" name="Oval 334">
            <a:extLst>
              <a:ext uri="{FF2B5EF4-FFF2-40B4-BE49-F238E27FC236}">
                <a16:creationId xmlns:a16="http://schemas.microsoft.com/office/drawing/2014/main" id="{4B2C94F8-6064-4A55-8EBB-0B1D7E7CA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1" y="231298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1" name="Oval 335">
            <a:extLst>
              <a:ext uri="{FF2B5EF4-FFF2-40B4-BE49-F238E27FC236}">
                <a16:creationId xmlns:a16="http://schemas.microsoft.com/office/drawing/2014/main" id="{CB7760D4-8301-4B74-90D7-CA1B44B43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976" y="2336800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" name="Oval 336">
            <a:extLst>
              <a:ext uri="{FF2B5EF4-FFF2-40B4-BE49-F238E27FC236}">
                <a16:creationId xmlns:a16="http://schemas.microsoft.com/office/drawing/2014/main" id="{F2CCC31B-D039-458D-8DDA-F5C360E09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13" y="2152650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" name="Oval 337">
            <a:extLst>
              <a:ext uri="{FF2B5EF4-FFF2-40B4-BE49-F238E27FC236}">
                <a16:creationId xmlns:a16="http://schemas.microsoft.com/office/drawing/2014/main" id="{66E11E0E-9C65-4578-A7DC-984A39D09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1" y="219868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4" name="Oval 338">
            <a:extLst>
              <a:ext uri="{FF2B5EF4-FFF2-40B4-BE49-F238E27FC236}">
                <a16:creationId xmlns:a16="http://schemas.microsoft.com/office/drawing/2014/main" id="{305A941D-56B6-4EFB-B6A6-4216F1A98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8176" y="2130425"/>
            <a:ext cx="36513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" name="Oval 339">
            <a:extLst>
              <a:ext uri="{FF2B5EF4-FFF2-40B4-BE49-F238E27FC236}">
                <a16:creationId xmlns:a16="http://schemas.microsoft.com/office/drawing/2014/main" id="{05E494CF-DB09-446D-A826-DDC3BA46F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1" y="202088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6" name="Oval 340">
            <a:extLst>
              <a:ext uri="{FF2B5EF4-FFF2-40B4-BE49-F238E27FC236}">
                <a16:creationId xmlns:a16="http://schemas.microsoft.com/office/drawing/2014/main" id="{FA7F9389-29D0-41D1-B785-A3484F48E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2488" y="1962150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" name="Oval 341">
            <a:extLst>
              <a:ext uri="{FF2B5EF4-FFF2-40B4-BE49-F238E27FC236}">
                <a16:creationId xmlns:a16="http://schemas.microsoft.com/office/drawing/2014/main" id="{8F86701A-7335-4BCA-809A-383ABCCEC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2026" y="1952625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8" name="Oval 342">
            <a:extLst>
              <a:ext uri="{FF2B5EF4-FFF2-40B4-BE49-F238E27FC236}">
                <a16:creationId xmlns:a16="http://schemas.microsoft.com/office/drawing/2014/main" id="{9F39E9E5-1EBE-4CD7-9176-03BE41171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3" y="2001837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9" name="Oval 343">
            <a:extLst>
              <a:ext uri="{FF2B5EF4-FFF2-40B4-BE49-F238E27FC236}">
                <a16:creationId xmlns:a16="http://schemas.microsoft.com/office/drawing/2014/main" id="{B9A47F8F-9250-4A06-9D31-1F254E71A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338" y="1947862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0" name="Oval 344">
            <a:extLst>
              <a:ext uri="{FF2B5EF4-FFF2-40B4-BE49-F238E27FC236}">
                <a16:creationId xmlns:a16="http://schemas.microsoft.com/office/drawing/2014/main" id="{1FD15292-EAA6-48CF-AC6C-2B019DE7A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7463" y="1974850"/>
            <a:ext cx="39688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1" name="Oval 345">
            <a:extLst>
              <a:ext uri="{FF2B5EF4-FFF2-40B4-BE49-F238E27FC236}">
                <a16:creationId xmlns:a16="http://schemas.microsoft.com/office/drawing/2014/main" id="{C468AEF7-A03E-4661-AC05-5E9DF69AC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01" y="200183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" name="Oval 346">
            <a:extLst>
              <a:ext uri="{FF2B5EF4-FFF2-40B4-BE49-F238E27FC236}">
                <a16:creationId xmlns:a16="http://schemas.microsoft.com/office/drawing/2014/main" id="{431403B7-87FE-466C-A751-549CC46C7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6538" y="1989137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" name="Oval 347">
            <a:extLst>
              <a:ext uri="{FF2B5EF4-FFF2-40B4-BE49-F238E27FC236}">
                <a16:creationId xmlns:a16="http://schemas.microsoft.com/office/drawing/2014/main" id="{58CBF75D-E69E-487D-BD58-C8F9F7036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1313" y="200183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4" name="Oval 348">
            <a:extLst>
              <a:ext uri="{FF2B5EF4-FFF2-40B4-BE49-F238E27FC236}">
                <a16:creationId xmlns:a16="http://schemas.microsoft.com/office/drawing/2014/main" id="{4A34B42C-DCA2-4FF6-9FBC-ABC997F52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0851" y="2030412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5" name="Oval 349">
            <a:extLst>
              <a:ext uri="{FF2B5EF4-FFF2-40B4-BE49-F238E27FC236}">
                <a16:creationId xmlns:a16="http://schemas.microsoft.com/office/drawing/2014/main" id="{E2DB0910-028D-465D-8828-111BDF4A7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0388" y="2043112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6" name="Oval 350">
            <a:extLst>
              <a:ext uri="{FF2B5EF4-FFF2-40B4-BE49-F238E27FC236}">
                <a16:creationId xmlns:a16="http://schemas.microsoft.com/office/drawing/2014/main" id="{EDDE7696-0581-4F25-B117-07B213E9D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9926" y="2157412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" name="Oval 351">
            <a:extLst>
              <a:ext uri="{FF2B5EF4-FFF2-40B4-BE49-F238E27FC236}">
                <a16:creationId xmlns:a16="http://schemas.microsoft.com/office/drawing/2014/main" id="{81B2EF52-3F3B-4F56-839C-E3657DADB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6288" y="2139950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8" name="Oval 352">
            <a:extLst>
              <a:ext uri="{FF2B5EF4-FFF2-40B4-BE49-F238E27FC236}">
                <a16:creationId xmlns:a16="http://schemas.microsoft.com/office/drawing/2014/main" id="{A3606404-62C2-4394-ABF8-09172638D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5826" y="2254250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9" name="Oval 353">
            <a:extLst>
              <a:ext uri="{FF2B5EF4-FFF2-40B4-BE49-F238E27FC236}">
                <a16:creationId xmlns:a16="http://schemas.microsoft.com/office/drawing/2014/main" id="{DA5BB62F-1120-461F-A90A-0E8D1FBD6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5363" y="230028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0" name="Oval 354">
            <a:extLst>
              <a:ext uri="{FF2B5EF4-FFF2-40B4-BE49-F238E27FC236}">
                <a16:creationId xmlns:a16="http://schemas.microsoft.com/office/drawing/2014/main" id="{17AE5139-933D-4642-A7B3-289377C31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4901" y="2354262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1" name="Oval 355">
            <a:extLst>
              <a:ext uri="{FF2B5EF4-FFF2-40B4-BE49-F238E27FC236}">
                <a16:creationId xmlns:a16="http://schemas.microsoft.com/office/drawing/2014/main" id="{E720B285-EF0C-481D-8E6D-33E0B5909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9676" y="2578100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" name="Oval 356">
            <a:extLst>
              <a:ext uri="{FF2B5EF4-FFF2-40B4-BE49-F238E27FC236}">
                <a16:creationId xmlns:a16="http://schemas.microsoft.com/office/drawing/2014/main" id="{C9B12E06-7D83-470E-AA39-64C64EA77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9213" y="2716212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" name="Oval 357">
            <a:extLst>
              <a:ext uri="{FF2B5EF4-FFF2-40B4-BE49-F238E27FC236}">
                <a16:creationId xmlns:a16="http://schemas.microsoft.com/office/drawing/2014/main" id="{D56ABBB3-63ED-493A-BB29-6099D4435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1" y="2930525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4" name="Oval 358">
            <a:extLst>
              <a:ext uri="{FF2B5EF4-FFF2-40B4-BE49-F238E27FC236}">
                <a16:creationId xmlns:a16="http://schemas.microsoft.com/office/drawing/2014/main" id="{390DB7D3-A5E2-41A0-AEDA-FE24ADED3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5113" y="3246437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5" name="Oval 359">
            <a:extLst>
              <a:ext uri="{FF2B5EF4-FFF2-40B4-BE49-F238E27FC236}">
                <a16:creationId xmlns:a16="http://schemas.microsoft.com/office/drawing/2014/main" id="{6AC370F0-24A7-403E-90F1-2D23B52B7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4651" y="3419475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6" name="Oval 360">
            <a:extLst>
              <a:ext uri="{FF2B5EF4-FFF2-40B4-BE49-F238E27FC236}">
                <a16:creationId xmlns:a16="http://schemas.microsoft.com/office/drawing/2014/main" id="{D1D306C7-7570-4AAA-B6A2-792C32E45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4188" y="3735388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7" name="Freeform 361">
            <a:extLst>
              <a:ext uri="{FF2B5EF4-FFF2-40B4-BE49-F238E27FC236}">
                <a16:creationId xmlns:a16="http://schemas.microsoft.com/office/drawing/2014/main" id="{0E8F3950-5031-4E40-AC05-BDDF7294A014}"/>
              </a:ext>
            </a:extLst>
          </p:cNvPr>
          <p:cNvSpPr>
            <a:spLocks/>
          </p:cNvSpPr>
          <p:nvPr/>
        </p:nvSpPr>
        <p:spPr bwMode="auto">
          <a:xfrm>
            <a:off x="4294188" y="2071687"/>
            <a:ext cx="5097463" cy="3181351"/>
          </a:xfrm>
          <a:custGeom>
            <a:avLst/>
            <a:gdLst>
              <a:gd name="T0" fmla="*/ 0 w 1115"/>
              <a:gd name="T1" fmla="*/ 696 h 696"/>
              <a:gd name="T2" fmla="*/ 23 w 1115"/>
              <a:gd name="T3" fmla="*/ 666 h 696"/>
              <a:gd name="T4" fmla="*/ 47 w 1115"/>
              <a:gd name="T5" fmla="*/ 628 h 696"/>
              <a:gd name="T6" fmla="*/ 71 w 1115"/>
              <a:gd name="T7" fmla="*/ 600 h 696"/>
              <a:gd name="T8" fmla="*/ 95 w 1115"/>
              <a:gd name="T9" fmla="*/ 571 h 696"/>
              <a:gd name="T10" fmla="*/ 118 w 1115"/>
              <a:gd name="T11" fmla="*/ 521 h 696"/>
              <a:gd name="T12" fmla="*/ 142 w 1115"/>
              <a:gd name="T13" fmla="*/ 478 h 696"/>
              <a:gd name="T14" fmla="*/ 166 w 1115"/>
              <a:gd name="T15" fmla="*/ 408 h 696"/>
              <a:gd name="T16" fmla="*/ 190 w 1115"/>
              <a:gd name="T17" fmla="*/ 383 h 696"/>
              <a:gd name="T18" fmla="*/ 213 w 1115"/>
              <a:gd name="T19" fmla="*/ 347 h 696"/>
              <a:gd name="T20" fmla="*/ 237 w 1115"/>
              <a:gd name="T21" fmla="*/ 322 h 696"/>
              <a:gd name="T22" fmla="*/ 261 w 1115"/>
              <a:gd name="T23" fmla="*/ 293 h 696"/>
              <a:gd name="T24" fmla="*/ 284 w 1115"/>
              <a:gd name="T25" fmla="*/ 271 h 696"/>
              <a:gd name="T26" fmla="*/ 308 w 1115"/>
              <a:gd name="T27" fmla="*/ 250 h 696"/>
              <a:gd name="T28" fmla="*/ 332 w 1115"/>
              <a:gd name="T29" fmla="*/ 221 h 696"/>
              <a:gd name="T30" fmla="*/ 356 w 1115"/>
              <a:gd name="T31" fmla="*/ 205 h 696"/>
              <a:gd name="T32" fmla="*/ 379 w 1115"/>
              <a:gd name="T33" fmla="*/ 191 h 696"/>
              <a:gd name="T34" fmla="*/ 403 w 1115"/>
              <a:gd name="T35" fmla="*/ 162 h 696"/>
              <a:gd name="T36" fmla="*/ 427 w 1115"/>
              <a:gd name="T37" fmla="*/ 128 h 696"/>
              <a:gd name="T38" fmla="*/ 451 w 1115"/>
              <a:gd name="T39" fmla="*/ 112 h 696"/>
              <a:gd name="T40" fmla="*/ 474 w 1115"/>
              <a:gd name="T41" fmla="*/ 89 h 696"/>
              <a:gd name="T42" fmla="*/ 498 w 1115"/>
              <a:gd name="T43" fmla="*/ 77 h 696"/>
              <a:gd name="T44" fmla="*/ 522 w 1115"/>
              <a:gd name="T45" fmla="*/ 82 h 696"/>
              <a:gd name="T46" fmla="*/ 546 w 1115"/>
              <a:gd name="T47" fmla="*/ 43 h 696"/>
              <a:gd name="T48" fmla="*/ 569 w 1115"/>
              <a:gd name="T49" fmla="*/ 53 h 696"/>
              <a:gd name="T50" fmla="*/ 593 w 1115"/>
              <a:gd name="T51" fmla="*/ 38 h 696"/>
              <a:gd name="T52" fmla="*/ 617 w 1115"/>
              <a:gd name="T53" fmla="*/ 15 h 696"/>
              <a:gd name="T54" fmla="*/ 641 w 1115"/>
              <a:gd name="T55" fmla="*/ 1 h 696"/>
              <a:gd name="T56" fmla="*/ 664 w 1115"/>
              <a:gd name="T57" fmla="*/ 0 h 696"/>
              <a:gd name="T58" fmla="*/ 688 w 1115"/>
              <a:gd name="T59" fmla="*/ 10 h 696"/>
              <a:gd name="T60" fmla="*/ 712 w 1115"/>
              <a:gd name="T61" fmla="*/ 0 h 696"/>
              <a:gd name="T62" fmla="*/ 736 w 1115"/>
              <a:gd name="T63" fmla="*/ 5 h 696"/>
              <a:gd name="T64" fmla="*/ 759 w 1115"/>
              <a:gd name="T65" fmla="*/ 11 h 696"/>
              <a:gd name="T66" fmla="*/ 783 w 1115"/>
              <a:gd name="T67" fmla="*/ 8 h 696"/>
              <a:gd name="T68" fmla="*/ 807 w 1115"/>
              <a:gd name="T69" fmla="*/ 11 h 696"/>
              <a:gd name="T70" fmla="*/ 830 w 1115"/>
              <a:gd name="T71" fmla="*/ 16 h 696"/>
              <a:gd name="T72" fmla="*/ 854 w 1115"/>
              <a:gd name="T73" fmla="*/ 19 h 696"/>
              <a:gd name="T74" fmla="*/ 878 w 1115"/>
              <a:gd name="T75" fmla="*/ 44 h 696"/>
              <a:gd name="T76" fmla="*/ 902 w 1115"/>
              <a:gd name="T77" fmla="*/ 40 h 696"/>
              <a:gd name="T78" fmla="*/ 925 w 1115"/>
              <a:gd name="T79" fmla="*/ 64 h 696"/>
              <a:gd name="T80" fmla="*/ 949 w 1115"/>
              <a:gd name="T81" fmla="*/ 74 h 696"/>
              <a:gd name="T82" fmla="*/ 973 w 1115"/>
              <a:gd name="T83" fmla="*/ 86 h 696"/>
              <a:gd name="T84" fmla="*/ 997 w 1115"/>
              <a:gd name="T85" fmla="*/ 133 h 696"/>
              <a:gd name="T86" fmla="*/ 1020 w 1115"/>
              <a:gd name="T87" fmla="*/ 162 h 696"/>
              <a:gd name="T88" fmla="*/ 1044 w 1115"/>
              <a:gd name="T89" fmla="*/ 208 h 696"/>
              <a:gd name="T90" fmla="*/ 1068 w 1115"/>
              <a:gd name="T91" fmla="*/ 275 h 696"/>
              <a:gd name="T92" fmla="*/ 1092 w 1115"/>
              <a:gd name="T93" fmla="*/ 311 h 696"/>
              <a:gd name="T94" fmla="*/ 1115 w 1115"/>
              <a:gd name="T95" fmla="*/ 379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15" h="696">
                <a:moveTo>
                  <a:pt x="0" y="696"/>
                </a:moveTo>
                <a:lnTo>
                  <a:pt x="23" y="666"/>
                </a:lnTo>
                <a:lnTo>
                  <a:pt x="47" y="628"/>
                </a:lnTo>
                <a:lnTo>
                  <a:pt x="71" y="600"/>
                </a:lnTo>
                <a:lnTo>
                  <a:pt x="95" y="571"/>
                </a:lnTo>
                <a:lnTo>
                  <a:pt x="118" y="521"/>
                </a:lnTo>
                <a:lnTo>
                  <a:pt x="142" y="478"/>
                </a:lnTo>
                <a:lnTo>
                  <a:pt x="166" y="408"/>
                </a:lnTo>
                <a:lnTo>
                  <a:pt x="190" y="383"/>
                </a:lnTo>
                <a:lnTo>
                  <a:pt x="213" y="347"/>
                </a:lnTo>
                <a:lnTo>
                  <a:pt x="237" y="322"/>
                </a:lnTo>
                <a:lnTo>
                  <a:pt x="261" y="293"/>
                </a:lnTo>
                <a:lnTo>
                  <a:pt x="284" y="271"/>
                </a:lnTo>
                <a:lnTo>
                  <a:pt x="308" y="250"/>
                </a:lnTo>
                <a:lnTo>
                  <a:pt x="332" y="221"/>
                </a:lnTo>
                <a:lnTo>
                  <a:pt x="356" y="205"/>
                </a:lnTo>
                <a:lnTo>
                  <a:pt x="379" y="191"/>
                </a:lnTo>
                <a:lnTo>
                  <a:pt x="403" y="162"/>
                </a:lnTo>
                <a:lnTo>
                  <a:pt x="427" y="128"/>
                </a:lnTo>
                <a:lnTo>
                  <a:pt x="451" y="112"/>
                </a:lnTo>
                <a:lnTo>
                  <a:pt x="474" y="89"/>
                </a:lnTo>
                <a:lnTo>
                  <a:pt x="498" y="77"/>
                </a:lnTo>
                <a:lnTo>
                  <a:pt x="522" y="82"/>
                </a:lnTo>
                <a:lnTo>
                  <a:pt x="546" y="43"/>
                </a:lnTo>
                <a:lnTo>
                  <a:pt x="569" y="53"/>
                </a:lnTo>
                <a:lnTo>
                  <a:pt x="593" y="38"/>
                </a:lnTo>
                <a:lnTo>
                  <a:pt x="617" y="15"/>
                </a:lnTo>
                <a:lnTo>
                  <a:pt x="641" y="1"/>
                </a:lnTo>
                <a:lnTo>
                  <a:pt x="664" y="0"/>
                </a:lnTo>
                <a:lnTo>
                  <a:pt x="688" y="10"/>
                </a:lnTo>
                <a:lnTo>
                  <a:pt x="712" y="0"/>
                </a:lnTo>
                <a:lnTo>
                  <a:pt x="736" y="5"/>
                </a:lnTo>
                <a:lnTo>
                  <a:pt x="759" y="11"/>
                </a:lnTo>
                <a:lnTo>
                  <a:pt x="783" y="8"/>
                </a:lnTo>
                <a:lnTo>
                  <a:pt x="807" y="11"/>
                </a:lnTo>
                <a:lnTo>
                  <a:pt x="830" y="16"/>
                </a:lnTo>
                <a:lnTo>
                  <a:pt x="854" y="19"/>
                </a:lnTo>
                <a:lnTo>
                  <a:pt x="878" y="44"/>
                </a:lnTo>
                <a:lnTo>
                  <a:pt x="902" y="40"/>
                </a:lnTo>
                <a:lnTo>
                  <a:pt x="925" y="64"/>
                </a:lnTo>
                <a:lnTo>
                  <a:pt x="949" y="74"/>
                </a:lnTo>
                <a:lnTo>
                  <a:pt x="973" y="86"/>
                </a:lnTo>
                <a:lnTo>
                  <a:pt x="997" y="133"/>
                </a:lnTo>
                <a:lnTo>
                  <a:pt x="1020" y="162"/>
                </a:lnTo>
                <a:lnTo>
                  <a:pt x="1044" y="208"/>
                </a:lnTo>
                <a:lnTo>
                  <a:pt x="1068" y="275"/>
                </a:lnTo>
                <a:lnTo>
                  <a:pt x="1092" y="311"/>
                </a:lnTo>
                <a:lnTo>
                  <a:pt x="1115" y="379"/>
                </a:lnTo>
              </a:path>
            </a:pathLst>
          </a:custGeom>
          <a:noFill/>
          <a:ln w="31750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8" name="Oval 362">
            <a:extLst>
              <a:ext uri="{FF2B5EF4-FFF2-40B4-BE49-F238E27FC236}">
                <a16:creationId xmlns:a16="http://schemas.microsoft.com/office/drawing/2014/main" id="{43258180-503E-4BFC-8624-AB431D4F7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963" y="5235575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9" name="Oval 363">
            <a:extLst>
              <a:ext uri="{FF2B5EF4-FFF2-40B4-BE49-F238E27FC236}">
                <a16:creationId xmlns:a16="http://schemas.microsoft.com/office/drawing/2014/main" id="{4C8D3A79-B268-4507-AFDB-693CE93CD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1" y="5092700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0" name="Oval 364">
            <a:extLst>
              <a:ext uri="{FF2B5EF4-FFF2-40B4-BE49-F238E27FC236}">
                <a16:creationId xmlns:a16="http://schemas.microsoft.com/office/drawing/2014/main" id="{E1B08C81-40AD-4EA5-9C6B-9BDCFD7AB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038" y="4919663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1" name="Oval 365">
            <a:extLst>
              <a:ext uri="{FF2B5EF4-FFF2-40B4-BE49-F238E27FC236}">
                <a16:creationId xmlns:a16="http://schemas.microsoft.com/office/drawing/2014/main" id="{37BB064D-D2C4-4E4C-A34B-3F16E5C3A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813" y="4795838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2" name="Oval 366">
            <a:extLst>
              <a:ext uri="{FF2B5EF4-FFF2-40B4-BE49-F238E27FC236}">
                <a16:creationId xmlns:a16="http://schemas.microsoft.com/office/drawing/2014/main" id="{20D1BDA6-5012-46D3-9E66-F2EED5977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5351" y="4659313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" name="Oval 367">
            <a:extLst>
              <a:ext uri="{FF2B5EF4-FFF2-40B4-BE49-F238E27FC236}">
                <a16:creationId xmlns:a16="http://schemas.microsoft.com/office/drawing/2014/main" id="{1B8665B1-FCD8-47DC-83B3-54702D545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476" y="4435475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4" name="Oval 368">
            <a:extLst>
              <a:ext uri="{FF2B5EF4-FFF2-40B4-BE49-F238E27FC236}">
                <a16:creationId xmlns:a16="http://schemas.microsoft.com/office/drawing/2014/main" id="{381B113D-B52E-4F52-9D04-B4FD7059E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6013" y="4233863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5" name="Oval 369">
            <a:extLst>
              <a:ext uri="{FF2B5EF4-FFF2-40B4-BE49-F238E27FC236}">
                <a16:creationId xmlns:a16="http://schemas.microsoft.com/office/drawing/2014/main" id="{70DA4523-644D-4802-810E-6E0A8EF8D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0788" y="3917950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6" name="Oval 370">
            <a:extLst>
              <a:ext uri="{FF2B5EF4-FFF2-40B4-BE49-F238E27FC236}">
                <a16:creationId xmlns:a16="http://schemas.microsoft.com/office/drawing/2014/main" id="{C85F4B01-64B4-4090-8BAA-BC7DEC1E6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0326" y="3798888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7" name="Oval 371">
            <a:extLst>
              <a:ext uri="{FF2B5EF4-FFF2-40B4-BE49-F238E27FC236}">
                <a16:creationId xmlns:a16="http://schemas.microsoft.com/office/drawing/2014/main" id="{4A22E00C-CB9A-4083-B9CA-A922D4A2C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863" y="3638550"/>
            <a:ext cx="41275" cy="38100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8" name="Oval 372">
            <a:extLst>
              <a:ext uri="{FF2B5EF4-FFF2-40B4-BE49-F238E27FC236}">
                <a16:creationId xmlns:a16="http://schemas.microsoft.com/office/drawing/2014/main" id="{15433ED2-8124-4AE1-AEE5-286556F57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01" y="3524250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9" name="Oval 373">
            <a:extLst>
              <a:ext uri="{FF2B5EF4-FFF2-40B4-BE49-F238E27FC236}">
                <a16:creationId xmlns:a16="http://schemas.microsoft.com/office/drawing/2014/main" id="{CDCEAED3-D046-4536-9F77-72F1950CF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763" y="3387725"/>
            <a:ext cx="39688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0" name="Oval 374">
            <a:extLst>
              <a:ext uri="{FF2B5EF4-FFF2-40B4-BE49-F238E27FC236}">
                <a16:creationId xmlns:a16="http://schemas.microsoft.com/office/drawing/2014/main" id="{D03E07D2-B08F-4825-966E-41A2E7E40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301" y="3292475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1" name="Oval 375">
            <a:extLst>
              <a:ext uri="{FF2B5EF4-FFF2-40B4-BE49-F238E27FC236}">
                <a16:creationId xmlns:a16="http://schemas.microsoft.com/office/drawing/2014/main" id="{96C83C19-43B3-49AB-B583-675346F23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4838" y="3190875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2" name="Oval 376">
            <a:extLst>
              <a:ext uri="{FF2B5EF4-FFF2-40B4-BE49-F238E27FC236}">
                <a16:creationId xmlns:a16="http://schemas.microsoft.com/office/drawing/2014/main" id="{DCF9561E-062E-44A8-B085-0DA55AB68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76" y="3063875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" name="Oval 377">
            <a:extLst>
              <a:ext uri="{FF2B5EF4-FFF2-40B4-BE49-F238E27FC236}">
                <a16:creationId xmlns:a16="http://schemas.microsoft.com/office/drawing/2014/main" id="{D13655B6-1877-44AB-8A70-204FE4977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151" y="2990850"/>
            <a:ext cx="41275" cy="39688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4" name="Oval 378">
            <a:extLst>
              <a:ext uri="{FF2B5EF4-FFF2-40B4-BE49-F238E27FC236}">
                <a16:creationId xmlns:a16="http://schemas.microsoft.com/office/drawing/2014/main" id="{1DA368A3-28B7-4EBE-83F6-74B29767B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8688" y="2925762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5" name="Oval 379">
            <a:extLst>
              <a:ext uri="{FF2B5EF4-FFF2-40B4-BE49-F238E27FC236}">
                <a16:creationId xmlns:a16="http://schemas.microsoft.com/office/drawing/2014/main" id="{CDE3CA74-5BD7-4C8F-ADAE-0D112018D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8226" y="2789237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6" name="Oval 380">
            <a:extLst>
              <a:ext uri="{FF2B5EF4-FFF2-40B4-BE49-F238E27FC236}">
                <a16:creationId xmlns:a16="http://schemas.microsoft.com/office/drawing/2014/main" id="{1CF0DC1F-E9FD-40AA-8BD6-12E511530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1" y="2638425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7" name="Oval 381">
            <a:extLst>
              <a:ext uri="{FF2B5EF4-FFF2-40B4-BE49-F238E27FC236}">
                <a16:creationId xmlns:a16="http://schemas.microsoft.com/office/drawing/2014/main" id="{C157CBCA-9D67-42C1-AA26-73ED59F3C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26" y="2565400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8" name="Oval 382">
            <a:extLst>
              <a:ext uri="{FF2B5EF4-FFF2-40B4-BE49-F238E27FC236}">
                <a16:creationId xmlns:a16="http://schemas.microsoft.com/office/drawing/2014/main" id="{294CAEE2-9F31-4E5D-A0C8-AEE71C0B3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2459037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9" name="Oval 383">
            <a:extLst>
              <a:ext uri="{FF2B5EF4-FFF2-40B4-BE49-F238E27FC236}">
                <a16:creationId xmlns:a16="http://schemas.microsoft.com/office/drawing/2014/main" id="{91E01944-5A36-4620-8659-D0C0BA443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1" y="2405062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0" name="Oval 384">
            <a:extLst>
              <a:ext uri="{FF2B5EF4-FFF2-40B4-BE49-F238E27FC236}">
                <a16:creationId xmlns:a16="http://schemas.microsoft.com/office/drawing/2014/main" id="{F271F9FF-FCBB-403A-AA62-544879FFB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976" y="2422525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1" name="Oval 385">
            <a:extLst>
              <a:ext uri="{FF2B5EF4-FFF2-40B4-BE49-F238E27FC236}">
                <a16:creationId xmlns:a16="http://schemas.microsoft.com/office/drawing/2014/main" id="{6F21D1C3-B393-4820-BCB8-2FE8DE8E0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13" y="2249487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2" name="Oval 386">
            <a:extLst>
              <a:ext uri="{FF2B5EF4-FFF2-40B4-BE49-F238E27FC236}">
                <a16:creationId xmlns:a16="http://schemas.microsoft.com/office/drawing/2014/main" id="{EDE03F98-E93F-4ABB-B352-E5B33D611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1" y="2290762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" name="Oval 387">
            <a:extLst>
              <a:ext uri="{FF2B5EF4-FFF2-40B4-BE49-F238E27FC236}">
                <a16:creationId xmlns:a16="http://schemas.microsoft.com/office/drawing/2014/main" id="{11EF8168-9324-4F84-8867-9C0C7F3DE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8176" y="2222500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" name="Oval 388">
            <a:extLst>
              <a:ext uri="{FF2B5EF4-FFF2-40B4-BE49-F238E27FC236}">
                <a16:creationId xmlns:a16="http://schemas.microsoft.com/office/drawing/2014/main" id="{DBCDB952-4B23-471C-B03D-73C3C2D9A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1" y="2120900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" name="Oval 389">
            <a:extLst>
              <a:ext uri="{FF2B5EF4-FFF2-40B4-BE49-F238E27FC236}">
                <a16:creationId xmlns:a16="http://schemas.microsoft.com/office/drawing/2014/main" id="{DFD21C71-6D64-4D2D-84D6-6A206E0D9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2488" y="2057400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6" name="Oval 390">
            <a:extLst>
              <a:ext uri="{FF2B5EF4-FFF2-40B4-BE49-F238E27FC236}">
                <a16:creationId xmlns:a16="http://schemas.microsoft.com/office/drawing/2014/main" id="{00FCAF2D-6FF9-4D26-9D6A-A05CC05EF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2026" y="2047875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7" name="Oval 391">
            <a:extLst>
              <a:ext uri="{FF2B5EF4-FFF2-40B4-BE49-F238E27FC236}">
                <a16:creationId xmlns:a16="http://schemas.microsoft.com/office/drawing/2014/main" id="{8197E164-0DC7-4502-8679-31F4C25A7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3" y="2098675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" name="Oval 392">
            <a:extLst>
              <a:ext uri="{FF2B5EF4-FFF2-40B4-BE49-F238E27FC236}">
                <a16:creationId xmlns:a16="http://schemas.microsoft.com/office/drawing/2014/main" id="{610BC07E-D381-40C1-A5E3-F9C11AE35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338" y="2047875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" name="Oval 393">
            <a:extLst>
              <a:ext uri="{FF2B5EF4-FFF2-40B4-BE49-F238E27FC236}">
                <a16:creationId xmlns:a16="http://schemas.microsoft.com/office/drawing/2014/main" id="{D6C02EA5-E598-4086-9CEF-BEA1397B1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7463" y="2076450"/>
            <a:ext cx="39688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0" name="Oval 394">
            <a:extLst>
              <a:ext uri="{FF2B5EF4-FFF2-40B4-BE49-F238E27FC236}">
                <a16:creationId xmlns:a16="http://schemas.microsoft.com/office/drawing/2014/main" id="{C51F6454-9B9F-4C21-9F19-81A3F1DB7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01" y="2098675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" name="Oval 395">
            <a:extLst>
              <a:ext uri="{FF2B5EF4-FFF2-40B4-BE49-F238E27FC236}">
                <a16:creationId xmlns:a16="http://schemas.microsoft.com/office/drawing/2014/main" id="{F48B296D-78CA-4C4E-AFEB-F26C9B086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6538" y="2084387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" name="Oval 396">
            <a:extLst>
              <a:ext uri="{FF2B5EF4-FFF2-40B4-BE49-F238E27FC236}">
                <a16:creationId xmlns:a16="http://schemas.microsoft.com/office/drawing/2014/main" id="{8C794E80-6CB0-4C2B-AA49-64D1F7C83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1313" y="2103437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" name="Oval 397">
            <a:extLst>
              <a:ext uri="{FF2B5EF4-FFF2-40B4-BE49-F238E27FC236}">
                <a16:creationId xmlns:a16="http://schemas.microsoft.com/office/drawing/2014/main" id="{3298A883-5FD7-4936-BFBC-EE50EA634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0851" y="2125662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" name="Oval 398">
            <a:extLst>
              <a:ext uri="{FF2B5EF4-FFF2-40B4-BE49-F238E27FC236}">
                <a16:creationId xmlns:a16="http://schemas.microsoft.com/office/drawing/2014/main" id="{2AD9BD1D-D73E-4A0A-AF2D-8CBF6931A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0388" y="2139950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" name="Oval 399">
            <a:extLst>
              <a:ext uri="{FF2B5EF4-FFF2-40B4-BE49-F238E27FC236}">
                <a16:creationId xmlns:a16="http://schemas.microsoft.com/office/drawing/2014/main" id="{09FD5BC9-E6A3-40BA-A016-846B09A9F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9926" y="2249487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6" name="Oval 400">
            <a:extLst>
              <a:ext uri="{FF2B5EF4-FFF2-40B4-BE49-F238E27FC236}">
                <a16:creationId xmlns:a16="http://schemas.microsoft.com/office/drawing/2014/main" id="{382F8773-5E81-448D-B100-64D1146AE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6288" y="2230437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7" name="Oval 401">
            <a:extLst>
              <a:ext uri="{FF2B5EF4-FFF2-40B4-BE49-F238E27FC236}">
                <a16:creationId xmlns:a16="http://schemas.microsoft.com/office/drawing/2014/main" id="{F6A94C60-2FDB-44C1-A5AC-FDF0806BB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5826" y="2344737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8" name="Oval 402">
            <a:extLst>
              <a:ext uri="{FF2B5EF4-FFF2-40B4-BE49-F238E27FC236}">
                <a16:creationId xmlns:a16="http://schemas.microsoft.com/office/drawing/2014/main" id="{38C140E5-66E7-4741-BCB8-CB032D245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5363" y="2390775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9" name="Oval 403">
            <a:extLst>
              <a:ext uri="{FF2B5EF4-FFF2-40B4-BE49-F238E27FC236}">
                <a16:creationId xmlns:a16="http://schemas.microsoft.com/office/drawing/2014/main" id="{65CD961F-84C6-4677-A61C-B838CE3A3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4901" y="2441575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0" name="Oval 404">
            <a:extLst>
              <a:ext uri="{FF2B5EF4-FFF2-40B4-BE49-F238E27FC236}">
                <a16:creationId xmlns:a16="http://schemas.microsoft.com/office/drawing/2014/main" id="{610F864D-B33F-441F-B7D8-834F6A9AE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9676" y="2655887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1" name="Oval 405">
            <a:extLst>
              <a:ext uri="{FF2B5EF4-FFF2-40B4-BE49-F238E27FC236}">
                <a16:creationId xmlns:a16="http://schemas.microsoft.com/office/drawing/2014/main" id="{F131ADD3-1FD0-4DB2-A995-471359D34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9213" y="2789237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2" name="Oval 313">
            <a:extLst>
              <a:ext uri="{FF2B5EF4-FFF2-40B4-BE49-F238E27FC236}">
                <a16:creationId xmlns:a16="http://schemas.microsoft.com/office/drawing/2014/main" id="{908BD0BE-29E9-428F-9D1D-276EFA603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963" y="5230813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3" name="Oval 314">
            <a:extLst>
              <a:ext uri="{FF2B5EF4-FFF2-40B4-BE49-F238E27FC236}">
                <a16:creationId xmlns:a16="http://schemas.microsoft.com/office/drawing/2014/main" id="{9EB4BFF4-D1AA-4725-ADF1-DCAE4DE20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1" y="5084763"/>
            <a:ext cx="41275" cy="39688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" name="Oval 315">
            <a:extLst>
              <a:ext uri="{FF2B5EF4-FFF2-40B4-BE49-F238E27FC236}">
                <a16:creationId xmlns:a16="http://schemas.microsoft.com/office/drawing/2014/main" id="{D38048FE-B74F-4969-943B-58A3831CD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038" y="4905375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5" name="Oval 316">
            <a:extLst>
              <a:ext uri="{FF2B5EF4-FFF2-40B4-BE49-F238E27FC236}">
                <a16:creationId xmlns:a16="http://schemas.microsoft.com/office/drawing/2014/main" id="{DCEA7CDF-5868-4D66-B3F4-E3EC13660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813" y="4778375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6" name="Oval 317">
            <a:extLst>
              <a:ext uri="{FF2B5EF4-FFF2-40B4-BE49-F238E27FC236}">
                <a16:creationId xmlns:a16="http://schemas.microsoft.com/office/drawing/2014/main" id="{BD110955-0FC0-4D41-B454-351892DB4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5351" y="4635500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7" name="Oval 318">
            <a:extLst>
              <a:ext uri="{FF2B5EF4-FFF2-40B4-BE49-F238E27FC236}">
                <a16:creationId xmlns:a16="http://schemas.microsoft.com/office/drawing/2014/main" id="{FF4526D6-5454-4D64-8DC0-25375102B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476" y="4406900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8" name="Oval 319">
            <a:extLst>
              <a:ext uri="{FF2B5EF4-FFF2-40B4-BE49-F238E27FC236}">
                <a16:creationId xmlns:a16="http://schemas.microsoft.com/office/drawing/2014/main" id="{2DD0B006-C768-4F23-82D9-AC148AE8F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6013" y="4202113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" name="Oval 320">
            <a:extLst>
              <a:ext uri="{FF2B5EF4-FFF2-40B4-BE49-F238E27FC236}">
                <a16:creationId xmlns:a16="http://schemas.microsoft.com/office/drawing/2014/main" id="{6D192085-5B5E-44C2-B05D-C5D1467C2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0788" y="3871913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0" name="Oval 321">
            <a:extLst>
              <a:ext uri="{FF2B5EF4-FFF2-40B4-BE49-F238E27FC236}">
                <a16:creationId xmlns:a16="http://schemas.microsoft.com/office/drawing/2014/main" id="{6AF3E301-EB02-4575-ACA0-CF7A24268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0326" y="3752850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1" name="Oval 322">
            <a:extLst>
              <a:ext uri="{FF2B5EF4-FFF2-40B4-BE49-F238E27FC236}">
                <a16:creationId xmlns:a16="http://schemas.microsoft.com/office/drawing/2014/main" id="{C6A349A8-01EE-4711-A5E7-61528EE72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863" y="3584575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2" name="Oval 323">
            <a:extLst>
              <a:ext uri="{FF2B5EF4-FFF2-40B4-BE49-F238E27FC236}">
                <a16:creationId xmlns:a16="http://schemas.microsoft.com/office/drawing/2014/main" id="{A83A9632-1C25-4B4A-BFC2-25FB74E48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01" y="3470275"/>
            <a:ext cx="36513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3" name="Oval 324">
            <a:extLst>
              <a:ext uri="{FF2B5EF4-FFF2-40B4-BE49-F238E27FC236}">
                <a16:creationId xmlns:a16="http://schemas.microsoft.com/office/drawing/2014/main" id="{3500D194-2F61-4745-A5F2-6AF19296D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763" y="3328987"/>
            <a:ext cx="39688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" name="Oval 325">
            <a:extLst>
              <a:ext uri="{FF2B5EF4-FFF2-40B4-BE49-F238E27FC236}">
                <a16:creationId xmlns:a16="http://schemas.microsoft.com/office/drawing/2014/main" id="{7EB33763-90AC-4B48-A348-71FF8F2DC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301" y="322738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" name="Oval 326">
            <a:extLst>
              <a:ext uri="{FF2B5EF4-FFF2-40B4-BE49-F238E27FC236}">
                <a16:creationId xmlns:a16="http://schemas.microsoft.com/office/drawing/2014/main" id="{78FB5E5D-E9E0-4B8E-9BA2-F964A74BE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4838" y="3127375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" name="Oval 327">
            <a:extLst>
              <a:ext uri="{FF2B5EF4-FFF2-40B4-BE49-F238E27FC236}">
                <a16:creationId xmlns:a16="http://schemas.microsoft.com/office/drawing/2014/main" id="{3C5726F1-FE97-4B21-A011-665AF87C8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76" y="2994025"/>
            <a:ext cx="36513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7" name="Oval 328">
            <a:extLst>
              <a:ext uri="{FF2B5EF4-FFF2-40B4-BE49-F238E27FC236}">
                <a16:creationId xmlns:a16="http://schemas.microsoft.com/office/drawing/2014/main" id="{EDA92161-B93D-4AA4-B142-B4A0B9F59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151" y="291623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8" name="Oval 362">
            <a:extLst>
              <a:ext uri="{FF2B5EF4-FFF2-40B4-BE49-F238E27FC236}">
                <a16:creationId xmlns:a16="http://schemas.microsoft.com/office/drawing/2014/main" id="{E0E2B35A-C6CA-4101-8777-FF04CD328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963" y="5235575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" name="Oval 363">
            <a:extLst>
              <a:ext uri="{FF2B5EF4-FFF2-40B4-BE49-F238E27FC236}">
                <a16:creationId xmlns:a16="http://schemas.microsoft.com/office/drawing/2014/main" id="{080329A7-DDFA-4607-9F50-B9036593C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1" y="5092700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0" name="Oval 364">
            <a:extLst>
              <a:ext uri="{FF2B5EF4-FFF2-40B4-BE49-F238E27FC236}">
                <a16:creationId xmlns:a16="http://schemas.microsoft.com/office/drawing/2014/main" id="{90EFB380-9A8E-48F6-B037-A629B794D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038" y="4919663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1" name="Oval 365">
            <a:extLst>
              <a:ext uri="{FF2B5EF4-FFF2-40B4-BE49-F238E27FC236}">
                <a16:creationId xmlns:a16="http://schemas.microsoft.com/office/drawing/2014/main" id="{2B8AB1C0-BC48-4AC0-882B-D9693CB73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813" y="4795838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2" name="Oval 366">
            <a:extLst>
              <a:ext uri="{FF2B5EF4-FFF2-40B4-BE49-F238E27FC236}">
                <a16:creationId xmlns:a16="http://schemas.microsoft.com/office/drawing/2014/main" id="{3DD2A6E1-D0A3-4A4B-B1EB-8DC88455C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5351" y="4659313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3" name="Oval 367">
            <a:extLst>
              <a:ext uri="{FF2B5EF4-FFF2-40B4-BE49-F238E27FC236}">
                <a16:creationId xmlns:a16="http://schemas.microsoft.com/office/drawing/2014/main" id="{062B4221-C35C-4E0D-9D68-90C8DE1E8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476" y="4435475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" name="Oval 368">
            <a:extLst>
              <a:ext uri="{FF2B5EF4-FFF2-40B4-BE49-F238E27FC236}">
                <a16:creationId xmlns:a16="http://schemas.microsoft.com/office/drawing/2014/main" id="{91A54F4C-B11E-4D5F-9259-2109CB067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6013" y="4233863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" name="Oval 369">
            <a:extLst>
              <a:ext uri="{FF2B5EF4-FFF2-40B4-BE49-F238E27FC236}">
                <a16:creationId xmlns:a16="http://schemas.microsoft.com/office/drawing/2014/main" id="{95FD72FE-1F6B-4AA4-9D7C-17A9174F4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0788" y="3917950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6" name="Oval 370">
            <a:extLst>
              <a:ext uri="{FF2B5EF4-FFF2-40B4-BE49-F238E27FC236}">
                <a16:creationId xmlns:a16="http://schemas.microsoft.com/office/drawing/2014/main" id="{658C9923-A308-4969-885A-12916FDB5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0326" y="3798888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7" name="Oval 371">
            <a:extLst>
              <a:ext uri="{FF2B5EF4-FFF2-40B4-BE49-F238E27FC236}">
                <a16:creationId xmlns:a16="http://schemas.microsoft.com/office/drawing/2014/main" id="{6283ECE6-2B23-4C3D-979C-7B54414AA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863" y="3638550"/>
            <a:ext cx="41275" cy="38100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8" name="Oval 372">
            <a:extLst>
              <a:ext uri="{FF2B5EF4-FFF2-40B4-BE49-F238E27FC236}">
                <a16:creationId xmlns:a16="http://schemas.microsoft.com/office/drawing/2014/main" id="{39003CC5-DE82-4FAB-A266-C5945D496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01" y="3524250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9" name="Oval 373">
            <a:extLst>
              <a:ext uri="{FF2B5EF4-FFF2-40B4-BE49-F238E27FC236}">
                <a16:creationId xmlns:a16="http://schemas.microsoft.com/office/drawing/2014/main" id="{245F6798-70F1-4780-B8F8-E8694A48B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763" y="3387725"/>
            <a:ext cx="39688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0" name="Oval 374">
            <a:extLst>
              <a:ext uri="{FF2B5EF4-FFF2-40B4-BE49-F238E27FC236}">
                <a16:creationId xmlns:a16="http://schemas.microsoft.com/office/drawing/2014/main" id="{78D67B15-CBAF-40D1-942A-65FD2528A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301" y="3292475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1" name="Oval 375">
            <a:extLst>
              <a:ext uri="{FF2B5EF4-FFF2-40B4-BE49-F238E27FC236}">
                <a16:creationId xmlns:a16="http://schemas.microsoft.com/office/drawing/2014/main" id="{966143F2-EB5F-4523-A3FD-20F1FC06B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4838" y="3190875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2" name="Oval 376">
            <a:extLst>
              <a:ext uri="{FF2B5EF4-FFF2-40B4-BE49-F238E27FC236}">
                <a16:creationId xmlns:a16="http://schemas.microsoft.com/office/drawing/2014/main" id="{B551A303-2A02-44E3-B86C-40126D5DE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76" y="3063875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3" name="Oval 377">
            <a:extLst>
              <a:ext uri="{FF2B5EF4-FFF2-40B4-BE49-F238E27FC236}">
                <a16:creationId xmlns:a16="http://schemas.microsoft.com/office/drawing/2014/main" id="{4A4EB940-793D-441C-8B1E-BEB91DCC0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151" y="2990850"/>
            <a:ext cx="41275" cy="39688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" name="Freeform 411">
            <a:extLst>
              <a:ext uri="{FF2B5EF4-FFF2-40B4-BE49-F238E27FC236}">
                <a16:creationId xmlns:a16="http://schemas.microsoft.com/office/drawing/2014/main" id="{B9B9B00C-7B54-4021-A825-7FE6D42DE83E}"/>
              </a:ext>
            </a:extLst>
          </p:cNvPr>
          <p:cNvSpPr>
            <a:spLocks/>
          </p:cNvSpPr>
          <p:nvPr/>
        </p:nvSpPr>
        <p:spPr bwMode="auto">
          <a:xfrm>
            <a:off x="4294188" y="2638425"/>
            <a:ext cx="1517650" cy="2738438"/>
          </a:xfrm>
          <a:custGeom>
            <a:avLst/>
            <a:gdLst>
              <a:gd name="T0" fmla="*/ 0 w 332"/>
              <a:gd name="T1" fmla="*/ 599 h 599"/>
              <a:gd name="T2" fmla="*/ 23 w 332"/>
              <a:gd name="T3" fmla="*/ 568 h 599"/>
              <a:gd name="T4" fmla="*/ 47 w 332"/>
              <a:gd name="T5" fmla="*/ 531 h 599"/>
              <a:gd name="T6" fmla="*/ 71 w 332"/>
              <a:gd name="T7" fmla="*/ 503 h 599"/>
              <a:gd name="T8" fmla="*/ 95 w 332"/>
              <a:gd name="T9" fmla="*/ 473 h 599"/>
              <a:gd name="T10" fmla="*/ 118 w 332"/>
              <a:gd name="T11" fmla="*/ 424 h 599"/>
              <a:gd name="T12" fmla="*/ 142 w 332"/>
              <a:gd name="T13" fmla="*/ 381 h 599"/>
              <a:gd name="T14" fmla="*/ 166 w 332"/>
              <a:gd name="T15" fmla="*/ 311 h 599"/>
              <a:gd name="T16" fmla="*/ 190 w 332"/>
              <a:gd name="T17" fmla="*/ 161 h 599"/>
              <a:gd name="T18" fmla="*/ 213 w 332"/>
              <a:gd name="T19" fmla="*/ 126 h 599"/>
              <a:gd name="T20" fmla="*/ 237 w 332"/>
              <a:gd name="T21" fmla="*/ 101 h 599"/>
              <a:gd name="T22" fmla="*/ 261 w 332"/>
              <a:gd name="T23" fmla="*/ 71 h 599"/>
              <a:gd name="T24" fmla="*/ 284 w 332"/>
              <a:gd name="T25" fmla="*/ 50 h 599"/>
              <a:gd name="T26" fmla="*/ 308 w 332"/>
              <a:gd name="T27" fmla="*/ 28 h 599"/>
              <a:gd name="T28" fmla="*/ 332 w 332"/>
              <a:gd name="T29" fmla="*/ 0 h 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32" h="599">
                <a:moveTo>
                  <a:pt x="0" y="599"/>
                </a:moveTo>
                <a:lnTo>
                  <a:pt x="23" y="568"/>
                </a:lnTo>
                <a:lnTo>
                  <a:pt x="47" y="531"/>
                </a:lnTo>
                <a:lnTo>
                  <a:pt x="71" y="503"/>
                </a:lnTo>
                <a:lnTo>
                  <a:pt x="95" y="473"/>
                </a:lnTo>
                <a:lnTo>
                  <a:pt x="118" y="424"/>
                </a:lnTo>
                <a:lnTo>
                  <a:pt x="142" y="381"/>
                </a:lnTo>
                <a:lnTo>
                  <a:pt x="166" y="311"/>
                </a:lnTo>
                <a:lnTo>
                  <a:pt x="190" y="161"/>
                </a:lnTo>
                <a:lnTo>
                  <a:pt x="213" y="126"/>
                </a:lnTo>
                <a:lnTo>
                  <a:pt x="237" y="101"/>
                </a:lnTo>
                <a:lnTo>
                  <a:pt x="261" y="71"/>
                </a:lnTo>
                <a:lnTo>
                  <a:pt x="284" y="50"/>
                </a:lnTo>
                <a:lnTo>
                  <a:pt x="308" y="28"/>
                </a:lnTo>
                <a:lnTo>
                  <a:pt x="332" y="0"/>
                </a:lnTo>
              </a:path>
            </a:pathLst>
          </a:custGeom>
          <a:noFill/>
          <a:ln w="31750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" name="Oval 412">
            <a:extLst>
              <a:ext uri="{FF2B5EF4-FFF2-40B4-BE49-F238E27FC236}">
                <a16:creationId xmlns:a16="http://schemas.microsoft.com/office/drawing/2014/main" id="{0EC798BC-1EE1-4B26-B5A6-91B06E58A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963" y="5357813"/>
            <a:ext cx="41275" cy="36513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" name="Oval 413">
            <a:extLst>
              <a:ext uri="{FF2B5EF4-FFF2-40B4-BE49-F238E27FC236}">
                <a16:creationId xmlns:a16="http://schemas.microsoft.com/office/drawing/2014/main" id="{6775BBB6-53B3-4792-A910-8A5D0F1A3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1" y="5216525"/>
            <a:ext cx="41275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7" name="Oval 414">
            <a:extLst>
              <a:ext uri="{FF2B5EF4-FFF2-40B4-BE49-F238E27FC236}">
                <a16:creationId xmlns:a16="http://schemas.microsoft.com/office/drawing/2014/main" id="{AB6F651C-E348-4CDF-8AFC-86ECD006F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038" y="5043488"/>
            <a:ext cx="36513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8" name="Oval 415">
            <a:extLst>
              <a:ext uri="{FF2B5EF4-FFF2-40B4-BE49-F238E27FC236}">
                <a16:creationId xmlns:a16="http://schemas.microsoft.com/office/drawing/2014/main" id="{57CDC5CF-6D60-431A-A443-1047B4F97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813" y="4919663"/>
            <a:ext cx="41275" cy="36513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9" name="Oval 416">
            <a:extLst>
              <a:ext uri="{FF2B5EF4-FFF2-40B4-BE49-F238E27FC236}">
                <a16:creationId xmlns:a16="http://schemas.microsoft.com/office/drawing/2014/main" id="{31B29374-72EF-41DC-A7C5-593E17A31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5351" y="4781550"/>
            <a:ext cx="41275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0" name="Oval 417">
            <a:extLst>
              <a:ext uri="{FF2B5EF4-FFF2-40B4-BE49-F238E27FC236}">
                <a16:creationId xmlns:a16="http://schemas.microsoft.com/office/drawing/2014/main" id="{4300FB82-0FB8-4D1E-BB68-F409B5F16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476" y="4557713"/>
            <a:ext cx="41275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1" name="Oval 418">
            <a:extLst>
              <a:ext uri="{FF2B5EF4-FFF2-40B4-BE49-F238E27FC236}">
                <a16:creationId xmlns:a16="http://schemas.microsoft.com/office/drawing/2014/main" id="{256C8013-CE57-4E85-AA87-1BCCF3D5C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6013" y="4357688"/>
            <a:ext cx="36513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2" name="Oval 419">
            <a:extLst>
              <a:ext uri="{FF2B5EF4-FFF2-40B4-BE49-F238E27FC236}">
                <a16:creationId xmlns:a16="http://schemas.microsoft.com/office/drawing/2014/main" id="{FF23CE63-98A5-4FFA-864C-094BE56BF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0788" y="4037013"/>
            <a:ext cx="41275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3" name="Oval 420">
            <a:extLst>
              <a:ext uri="{FF2B5EF4-FFF2-40B4-BE49-F238E27FC236}">
                <a16:creationId xmlns:a16="http://schemas.microsoft.com/office/drawing/2014/main" id="{C2D5E7A6-A5E8-4956-B324-530916995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0326" y="3355975"/>
            <a:ext cx="41275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4" name="Oval 421">
            <a:extLst>
              <a:ext uri="{FF2B5EF4-FFF2-40B4-BE49-F238E27FC236}">
                <a16:creationId xmlns:a16="http://schemas.microsoft.com/office/drawing/2014/main" id="{AEEFB016-4ED7-42FE-A61C-2BAAAFE21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863" y="3190875"/>
            <a:ext cx="41275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" name="Oval 422">
            <a:extLst>
              <a:ext uri="{FF2B5EF4-FFF2-40B4-BE49-F238E27FC236}">
                <a16:creationId xmlns:a16="http://schemas.microsoft.com/office/drawing/2014/main" id="{94EF763D-EA50-4091-9B40-138344D31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01" y="3076575"/>
            <a:ext cx="36513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6" name="Oval 423">
            <a:extLst>
              <a:ext uri="{FF2B5EF4-FFF2-40B4-BE49-F238E27FC236}">
                <a16:creationId xmlns:a16="http://schemas.microsoft.com/office/drawing/2014/main" id="{5CD8A89E-AE3E-43AF-81C9-B88C7DF5F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763" y="2944812"/>
            <a:ext cx="39688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7" name="Oval 424">
            <a:extLst>
              <a:ext uri="{FF2B5EF4-FFF2-40B4-BE49-F238E27FC236}">
                <a16:creationId xmlns:a16="http://schemas.microsoft.com/office/drawing/2014/main" id="{36F6B85E-3434-4BEF-B580-4B8BC6F00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301" y="2843212"/>
            <a:ext cx="41275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" name="Oval 425">
            <a:extLst>
              <a:ext uri="{FF2B5EF4-FFF2-40B4-BE49-F238E27FC236}">
                <a16:creationId xmlns:a16="http://schemas.microsoft.com/office/drawing/2014/main" id="{3DFD2C8C-19A7-4B27-93F5-A5CD30972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4838" y="2747962"/>
            <a:ext cx="41275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9" name="Oval 426">
            <a:extLst>
              <a:ext uri="{FF2B5EF4-FFF2-40B4-BE49-F238E27FC236}">
                <a16:creationId xmlns:a16="http://schemas.microsoft.com/office/drawing/2014/main" id="{C27C70BC-7652-48E8-87E4-981E939C4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76" y="2614612"/>
            <a:ext cx="36513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" name="Rectangle 134">
            <a:extLst>
              <a:ext uri="{FF2B5EF4-FFF2-40B4-BE49-F238E27FC236}">
                <a16:creationId xmlns:a16="http://schemas.microsoft.com/office/drawing/2014/main" id="{3DFE3878-9619-BD48-86D7-ACCD69139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Forecasting Future Earnings using the Cross-sectional Age Distribution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Group Earnings + Treatment Effect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6" name="TextBox 375">
            <a:extLst>
              <a:ext uri="{FF2B5EF4-FFF2-40B4-BE49-F238E27FC236}">
                <a16:creationId xmlns:a16="http://schemas.microsoft.com/office/drawing/2014/main" id="{205FBB0D-2B17-8548-8A28-5ADFD0185897}"/>
              </a:ext>
            </a:extLst>
          </p:cNvPr>
          <p:cNvSpPr txBox="1"/>
          <p:nvPr/>
        </p:nvSpPr>
        <p:spPr>
          <a:xfrm>
            <a:off x="3475475" y="1674593"/>
            <a:ext cx="2937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Treatment Effect to Control Group Earnings</a:t>
            </a:r>
          </a:p>
        </p:txBody>
      </p:sp>
      <p:cxnSp>
        <p:nvCxnSpPr>
          <p:cNvPr id="377" name="Straight Arrow Connector 376">
            <a:extLst>
              <a:ext uri="{FF2B5EF4-FFF2-40B4-BE49-F238E27FC236}">
                <a16:creationId xmlns:a16="http://schemas.microsoft.com/office/drawing/2014/main" id="{AD740D5D-0F58-BF42-917B-D477E7154654}"/>
              </a:ext>
            </a:extLst>
          </p:cNvPr>
          <p:cNvCxnSpPr>
            <a:cxnSpLocks/>
          </p:cNvCxnSpPr>
          <p:nvPr/>
        </p:nvCxnSpPr>
        <p:spPr>
          <a:xfrm>
            <a:off x="5196946" y="2354792"/>
            <a:ext cx="370545" cy="315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58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Freeform 13">
            <a:extLst>
              <a:ext uri="{FF2B5EF4-FFF2-40B4-BE49-F238E27FC236}">
                <a16:creationId xmlns:a16="http://schemas.microsoft.com/office/drawing/2014/main" id="{AEE6F000-DEFD-C44C-B46F-2F3899D8B550}"/>
              </a:ext>
            </a:extLst>
          </p:cNvPr>
          <p:cNvSpPr>
            <a:spLocks/>
          </p:cNvSpPr>
          <p:nvPr/>
        </p:nvSpPr>
        <p:spPr bwMode="auto">
          <a:xfrm>
            <a:off x="2338388" y="2925762"/>
            <a:ext cx="3149600" cy="219075"/>
          </a:xfrm>
          <a:custGeom>
            <a:avLst/>
            <a:gdLst>
              <a:gd name="T0" fmla="*/ 0 w 689"/>
              <a:gd name="T1" fmla="*/ 48 h 48"/>
              <a:gd name="T2" fmla="*/ 24 w 689"/>
              <a:gd name="T3" fmla="*/ 48 h 48"/>
              <a:gd name="T4" fmla="*/ 48 w 689"/>
              <a:gd name="T5" fmla="*/ 48 h 48"/>
              <a:gd name="T6" fmla="*/ 72 w 689"/>
              <a:gd name="T7" fmla="*/ 48 h 48"/>
              <a:gd name="T8" fmla="*/ 95 w 689"/>
              <a:gd name="T9" fmla="*/ 48 h 48"/>
              <a:gd name="T10" fmla="*/ 119 w 689"/>
              <a:gd name="T11" fmla="*/ 48 h 48"/>
              <a:gd name="T12" fmla="*/ 143 w 689"/>
              <a:gd name="T13" fmla="*/ 48 h 48"/>
              <a:gd name="T14" fmla="*/ 166 w 689"/>
              <a:gd name="T15" fmla="*/ 48 h 48"/>
              <a:gd name="T16" fmla="*/ 190 w 689"/>
              <a:gd name="T17" fmla="*/ 48 h 48"/>
              <a:gd name="T18" fmla="*/ 214 w 689"/>
              <a:gd name="T19" fmla="*/ 48 h 48"/>
              <a:gd name="T20" fmla="*/ 238 w 689"/>
              <a:gd name="T21" fmla="*/ 48 h 48"/>
              <a:gd name="T22" fmla="*/ 261 w 689"/>
              <a:gd name="T23" fmla="*/ 48 h 48"/>
              <a:gd name="T24" fmla="*/ 285 w 689"/>
              <a:gd name="T25" fmla="*/ 48 h 48"/>
              <a:gd name="T26" fmla="*/ 309 w 689"/>
              <a:gd name="T27" fmla="*/ 48 h 48"/>
              <a:gd name="T28" fmla="*/ 333 w 689"/>
              <a:gd name="T29" fmla="*/ 48 h 48"/>
              <a:gd name="T30" fmla="*/ 356 w 689"/>
              <a:gd name="T31" fmla="*/ 48 h 48"/>
              <a:gd name="T32" fmla="*/ 380 w 689"/>
              <a:gd name="T33" fmla="*/ 48 h 48"/>
              <a:gd name="T34" fmla="*/ 404 w 689"/>
              <a:gd name="T35" fmla="*/ 48 h 48"/>
              <a:gd name="T36" fmla="*/ 428 w 689"/>
              <a:gd name="T37" fmla="*/ 41 h 48"/>
              <a:gd name="T38" fmla="*/ 451 w 689"/>
              <a:gd name="T39" fmla="*/ 31 h 48"/>
              <a:gd name="T40" fmla="*/ 475 w 689"/>
              <a:gd name="T41" fmla="*/ 21 h 48"/>
              <a:gd name="T42" fmla="*/ 499 w 689"/>
              <a:gd name="T43" fmla="*/ 12 h 48"/>
              <a:gd name="T44" fmla="*/ 523 w 689"/>
              <a:gd name="T45" fmla="*/ 9 h 48"/>
              <a:gd name="T46" fmla="*/ 546 w 689"/>
              <a:gd name="T47" fmla="*/ 6 h 48"/>
              <a:gd name="T48" fmla="*/ 570 w 689"/>
              <a:gd name="T49" fmla="*/ 3 h 48"/>
              <a:gd name="T50" fmla="*/ 594 w 689"/>
              <a:gd name="T51" fmla="*/ 0 h 48"/>
              <a:gd name="T52" fmla="*/ 618 w 689"/>
              <a:gd name="T53" fmla="*/ 11 h 48"/>
              <a:gd name="T54" fmla="*/ 641 w 689"/>
              <a:gd name="T55" fmla="*/ 21 h 48"/>
              <a:gd name="T56" fmla="*/ 665 w 689"/>
              <a:gd name="T57" fmla="*/ 31 h 48"/>
              <a:gd name="T58" fmla="*/ 689 w 689"/>
              <a:gd name="T59" fmla="*/ 4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89" h="48">
                <a:moveTo>
                  <a:pt x="0" y="48"/>
                </a:moveTo>
                <a:lnTo>
                  <a:pt x="24" y="48"/>
                </a:lnTo>
                <a:lnTo>
                  <a:pt x="48" y="48"/>
                </a:lnTo>
                <a:lnTo>
                  <a:pt x="72" y="48"/>
                </a:lnTo>
                <a:lnTo>
                  <a:pt x="95" y="48"/>
                </a:lnTo>
                <a:lnTo>
                  <a:pt x="119" y="48"/>
                </a:lnTo>
                <a:lnTo>
                  <a:pt x="143" y="48"/>
                </a:lnTo>
                <a:lnTo>
                  <a:pt x="166" y="48"/>
                </a:lnTo>
                <a:lnTo>
                  <a:pt x="190" y="48"/>
                </a:lnTo>
                <a:lnTo>
                  <a:pt x="214" y="48"/>
                </a:lnTo>
                <a:lnTo>
                  <a:pt x="238" y="48"/>
                </a:lnTo>
                <a:lnTo>
                  <a:pt x="261" y="48"/>
                </a:lnTo>
                <a:lnTo>
                  <a:pt x="285" y="48"/>
                </a:lnTo>
                <a:lnTo>
                  <a:pt x="309" y="48"/>
                </a:lnTo>
                <a:lnTo>
                  <a:pt x="333" y="48"/>
                </a:lnTo>
                <a:lnTo>
                  <a:pt x="356" y="48"/>
                </a:lnTo>
                <a:lnTo>
                  <a:pt x="380" y="48"/>
                </a:lnTo>
                <a:lnTo>
                  <a:pt x="404" y="48"/>
                </a:lnTo>
                <a:lnTo>
                  <a:pt x="428" y="41"/>
                </a:lnTo>
                <a:lnTo>
                  <a:pt x="451" y="31"/>
                </a:lnTo>
                <a:lnTo>
                  <a:pt x="475" y="21"/>
                </a:lnTo>
                <a:lnTo>
                  <a:pt x="499" y="12"/>
                </a:lnTo>
                <a:lnTo>
                  <a:pt x="523" y="9"/>
                </a:lnTo>
                <a:lnTo>
                  <a:pt x="546" y="6"/>
                </a:lnTo>
                <a:lnTo>
                  <a:pt x="570" y="3"/>
                </a:lnTo>
                <a:lnTo>
                  <a:pt x="594" y="0"/>
                </a:lnTo>
                <a:lnTo>
                  <a:pt x="618" y="11"/>
                </a:lnTo>
                <a:lnTo>
                  <a:pt x="641" y="21"/>
                </a:lnTo>
                <a:lnTo>
                  <a:pt x="665" y="31"/>
                </a:lnTo>
                <a:lnTo>
                  <a:pt x="689" y="40"/>
                </a:lnTo>
              </a:path>
            </a:pathLst>
          </a:custGeom>
          <a:noFill/>
          <a:ln w="31750">
            <a:solidFill>
              <a:schemeClr val="bg1">
                <a:lumMod val="50000"/>
                <a:alpha val="4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0" name="Freeform 14">
            <a:extLst>
              <a:ext uri="{FF2B5EF4-FFF2-40B4-BE49-F238E27FC236}">
                <a16:creationId xmlns:a16="http://schemas.microsoft.com/office/drawing/2014/main" id="{8325455A-419B-FF4D-B6A6-8239256A31F0}"/>
              </a:ext>
            </a:extLst>
          </p:cNvPr>
          <p:cNvSpPr>
            <a:spLocks/>
          </p:cNvSpPr>
          <p:nvPr/>
        </p:nvSpPr>
        <p:spPr bwMode="auto">
          <a:xfrm>
            <a:off x="5487988" y="3108323"/>
            <a:ext cx="434975" cy="157165"/>
          </a:xfrm>
          <a:custGeom>
            <a:avLst/>
            <a:gdLst>
              <a:gd name="T0" fmla="*/ 0 w 72"/>
              <a:gd name="T1" fmla="*/ 0 h 26"/>
              <a:gd name="T2" fmla="*/ 24 w 72"/>
              <a:gd name="T3" fmla="*/ 9 h 26"/>
              <a:gd name="T4" fmla="*/ 48 w 72"/>
              <a:gd name="T5" fmla="*/ 18 h 26"/>
              <a:gd name="T6" fmla="*/ 72 w 72"/>
              <a:gd name="T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" h="26">
                <a:moveTo>
                  <a:pt x="0" y="0"/>
                </a:moveTo>
                <a:lnTo>
                  <a:pt x="24" y="9"/>
                </a:lnTo>
                <a:lnTo>
                  <a:pt x="48" y="18"/>
                </a:lnTo>
                <a:lnTo>
                  <a:pt x="72" y="26"/>
                </a:lnTo>
              </a:path>
            </a:pathLst>
          </a:custGeom>
          <a:noFill/>
          <a:ln w="31750">
            <a:solidFill>
              <a:schemeClr val="bg1">
                <a:lumMod val="50000"/>
                <a:alpha val="4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88C3F65E-A5A5-44B5-A4A7-D36F8AE873A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Rectangle 134">
            <a:extLst>
              <a:ext uri="{FF2B5EF4-FFF2-40B4-BE49-F238E27FC236}">
                <a16:creationId xmlns:a16="http://schemas.microsoft.com/office/drawing/2014/main" id="{F56F3191-28FF-4144-B408-E771F7829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Forecasting Future Earnings using the Cross-sectional Age Distribution</a:t>
            </a:r>
          </a:p>
          <a:p>
            <a:pPr lvl="0"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Group Forecast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10" name="Line 361">
            <a:extLst>
              <a:ext uri="{FF2B5EF4-FFF2-40B4-BE49-F238E27FC236}">
                <a16:creationId xmlns:a16="http://schemas.microsoft.com/office/drawing/2014/main" id="{02F61DD8-48F5-4759-942B-78C1D80541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086976" y="1092200"/>
            <a:ext cx="0" cy="448945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1" name="Line 362">
            <a:extLst>
              <a:ext uri="{FF2B5EF4-FFF2-40B4-BE49-F238E27FC236}">
                <a16:creationId xmlns:a16="http://schemas.microsoft.com/office/drawing/2014/main" id="{E49778E1-B2B4-4B1F-97B0-075A4CFE92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5430838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2" name="Rectangle 363">
            <a:extLst>
              <a:ext uri="{FF2B5EF4-FFF2-40B4-BE49-F238E27FC236}">
                <a16:creationId xmlns:a16="http://schemas.microsoft.com/office/drawing/2014/main" id="{A644F954-41B2-4BA8-8782-0CF627B5B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5294313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13" name="Line 364">
            <a:extLst>
              <a:ext uri="{FF2B5EF4-FFF2-40B4-BE49-F238E27FC236}">
                <a16:creationId xmlns:a16="http://schemas.microsoft.com/office/drawing/2014/main" id="{F065AD91-9101-47A7-968B-A042678152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4732338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4" name="Rectangle 365">
            <a:extLst>
              <a:ext uri="{FF2B5EF4-FFF2-40B4-BE49-F238E27FC236}">
                <a16:creationId xmlns:a16="http://schemas.microsoft.com/office/drawing/2014/main" id="{C593D8A5-7BF1-4B6D-B538-9064F67A9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4598988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15" name="Line 366">
            <a:extLst>
              <a:ext uri="{FF2B5EF4-FFF2-40B4-BE49-F238E27FC236}">
                <a16:creationId xmlns:a16="http://schemas.microsoft.com/office/drawing/2014/main" id="{42F7CD69-91FD-4331-9C98-0D5FE6982B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4032250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6" name="Rectangle 367">
            <a:extLst>
              <a:ext uri="{FF2B5EF4-FFF2-40B4-BE49-F238E27FC236}">
                <a16:creationId xmlns:a16="http://schemas.microsoft.com/office/drawing/2014/main" id="{79E68F2F-F72A-4219-A651-E0F5D9975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3900488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17" name="Line 368">
            <a:extLst>
              <a:ext uri="{FF2B5EF4-FFF2-40B4-BE49-F238E27FC236}">
                <a16:creationId xmlns:a16="http://schemas.microsoft.com/office/drawing/2014/main" id="{F82C4CB3-5E55-4F36-BC2E-6C29F4ED64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333692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8" name="Rectangle 369">
            <a:extLst>
              <a:ext uri="{FF2B5EF4-FFF2-40B4-BE49-F238E27FC236}">
                <a16:creationId xmlns:a16="http://schemas.microsoft.com/office/drawing/2014/main" id="{249F1F8D-9333-4C1D-A998-A42700E97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3200400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19" name="Line 370">
            <a:extLst>
              <a:ext uri="{FF2B5EF4-FFF2-40B4-BE49-F238E27FC236}">
                <a16:creationId xmlns:a16="http://schemas.microsoft.com/office/drawing/2014/main" id="{183002D8-227E-4952-91A5-15F4BE7C48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263842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0" name="Rectangle 371">
            <a:extLst>
              <a:ext uri="{FF2B5EF4-FFF2-40B4-BE49-F238E27FC236}">
                <a16:creationId xmlns:a16="http://schemas.microsoft.com/office/drawing/2014/main" id="{3B15A366-AE7A-40C5-8A45-B4689EE16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2505075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1" name="Line 372">
            <a:extLst>
              <a:ext uri="{FF2B5EF4-FFF2-40B4-BE49-F238E27FC236}">
                <a16:creationId xmlns:a16="http://schemas.microsoft.com/office/drawing/2014/main" id="{D1CE5C2B-C4AE-4BA0-A79F-21D49498DA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1938338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2" name="Rectangle 373">
            <a:extLst>
              <a:ext uri="{FF2B5EF4-FFF2-40B4-BE49-F238E27FC236}">
                <a16:creationId xmlns:a16="http://schemas.microsoft.com/office/drawing/2014/main" id="{E2684AD2-1620-4734-ABFE-4D53C0C3B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1806575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50k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3" name="Line 374">
            <a:extLst>
              <a:ext uri="{FF2B5EF4-FFF2-40B4-BE49-F238E27FC236}">
                <a16:creationId xmlns:a16="http://schemas.microsoft.com/office/drawing/2014/main" id="{EB5DC9B7-C719-479D-AD01-58E08B3390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86976" y="1243013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4" name="Rectangle 375">
            <a:extLst>
              <a:ext uri="{FF2B5EF4-FFF2-40B4-BE49-F238E27FC236}">
                <a16:creationId xmlns:a16="http://schemas.microsoft.com/office/drawing/2014/main" id="{BAA68078-9EA1-4E74-A738-8E01639E7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9851" y="1106488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5" name="Rectangle 376">
            <a:extLst>
              <a:ext uri="{FF2B5EF4-FFF2-40B4-BE49-F238E27FC236}">
                <a16:creationId xmlns:a16="http://schemas.microsoft.com/office/drawing/2014/main" id="{06FF8A2C-6830-4A4A-AFC5-A3F07A32F36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0883900" y="3089275"/>
            <a:ext cx="7953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Wage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6" name="Line 377">
            <a:extLst>
              <a:ext uri="{FF2B5EF4-FFF2-40B4-BE49-F238E27FC236}">
                <a16:creationId xmlns:a16="http://schemas.microsoft.com/office/drawing/2014/main" id="{23CB1DD9-3DD2-4A9E-8585-E876B6B1CF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87576" y="1092200"/>
            <a:ext cx="0" cy="448945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7" name="Line 378">
            <a:extLst>
              <a:ext uri="{FF2B5EF4-FFF2-40B4-BE49-F238E27FC236}">
                <a16:creationId xmlns:a16="http://schemas.microsoft.com/office/drawing/2014/main" id="{F115A507-8A3F-4477-B737-8C5B15AFE2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3144838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8" name="Rectangle 379">
            <a:extLst>
              <a:ext uri="{FF2B5EF4-FFF2-40B4-BE49-F238E27FC236}">
                <a16:creationId xmlns:a16="http://schemas.microsoft.com/office/drawing/2014/main" id="{84E215F1-DBF8-4467-AF92-F49A1D579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13" y="3008313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9" name="Line 380">
            <a:extLst>
              <a:ext uri="{FF2B5EF4-FFF2-40B4-BE49-F238E27FC236}">
                <a16:creationId xmlns:a16="http://schemas.microsoft.com/office/drawing/2014/main" id="{7BF0BF31-78E8-49A1-9937-F140A9C3C7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5048250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0" name="Rectangle 381">
            <a:extLst>
              <a:ext uri="{FF2B5EF4-FFF2-40B4-BE49-F238E27FC236}">
                <a16:creationId xmlns:a16="http://schemas.microsoft.com/office/drawing/2014/main" id="{537645CA-0C18-43FE-A72D-54F3E0E53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988" y="4914900"/>
            <a:ext cx="4985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-40k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1" name="Line 382">
            <a:extLst>
              <a:ext uri="{FF2B5EF4-FFF2-40B4-BE49-F238E27FC236}">
                <a16:creationId xmlns:a16="http://schemas.microsoft.com/office/drawing/2014/main" id="{BE8821D5-55B0-4AAD-B913-3D806C1900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4095750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2" name="Rectangle 383">
            <a:extLst>
              <a:ext uri="{FF2B5EF4-FFF2-40B4-BE49-F238E27FC236}">
                <a16:creationId xmlns:a16="http://schemas.microsoft.com/office/drawing/2014/main" id="{6176360F-9CE3-4BC4-838E-81FC35576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988" y="3959225"/>
            <a:ext cx="4985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-20k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3" name="Line 384">
            <a:extLst>
              <a:ext uri="{FF2B5EF4-FFF2-40B4-BE49-F238E27FC236}">
                <a16:creationId xmlns:a16="http://schemas.microsoft.com/office/drawing/2014/main" id="{A9521E52-A5FB-4D2B-B546-C75A8A046E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2193925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4" name="Rectangle 385">
            <a:extLst>
              <a:ext uri="{FF2B5EF4-FFF2-40B4-BE49-F238E27FC236}">
                <a16:creationId xmlns:a16="http://schemas.microsoft.com/office/drawing/2014/main" id="{C52A82B3-FA8E-46DD-A44B-8F8A38F31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538" y="2057400"/>
            <a:ext cx="413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20k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5" name="Line 386">
            <a:extLst>
              <a:ext uri="{FF2B5EF4-FFF2-40B4-BE49-F238E27FC236}">
                <a16:creationId xmlns:a16="http://schemas.microsoft.com/office/drawing/2014/main" id="{EF23DA4F-1411-4BF7-8BF9-87FE5BC975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1243013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6" name="Rectangle 387">
            <a:extLst>
              <a:ext uri="{FF2B5EF4-FFF2-40B4-BE49-F238E27FC236}">
                <a16:creationId xmlns:a16="http://schemas.microsoft.com/office/drawing/2014/main" id="{2F99D6CC-591B-46C2-9BC0-2CB4B1488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538" y="1106488"/>
            <a:ext cx="413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40k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7" name="Rectangle 388">
            <a:extLst>
              <a:ext uri="{FF2B5EF4-FFF2-40B4-BE49-F238E27FC236}">
                <a16:creationId xmlns:a16="http://schemas.microsoft.com/office/drawing/2014/main" id="{185E00FF-FA7F-4808-81D8-8DE000CFC7B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313679" y="3104455"/>
            <a:ext cx="24926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DDDDD"/>
                </a:solidFill>
                <a:effectLst/>
                <a:latin typeface="Arial" panose="020B0604020202020204" pitchFamily="34" charset="0"/>
              </a:rPr>
              <a:t>Cumulative Govt Cost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DDDDD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8" name="Line 389">
            <a:extLst>
              <a:ext uri="{FF2B5EF4-FFF2-40B4-BE49-F238E27FC236}">
                <a16:creationId xmlns:a16="http://schemas.microsoft.com/office/drawing/2014/main" id="{7E40DCE5-B79A-4527-A225-5F4BEDF695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7576" y="5581650"/>
            <a:ext cx="789940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9" name="Line 390">
            <a:extLst>
              <a:ext uri="{FF2B5EF4-FFF2-40B4-BE49-F238E27FC236}">
                <a16:creationId xmlns:a16="http://schemas.microsoft.com/office/drawing/2014/main" id="{274F214C-95DA-4EC3-AEB3-3F3CFCCE334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8388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0" name="Rectangle 391">
            <a:extLst>
              <a:ext uri="{FF2B5EF4-FFF2-40B4-BE49-F238E27FC236}">
                <a16:creationId xmlns:a16="http://schemas.microsoft.com/office/drawing/2014/main" id="{82AA96BC-D606-4247-B61A-099CA7F96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572452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1" name="Line 392">
            <a:extLst>
              <a:ext uri="{FF2B5EF4-FFF2-40B4-BE49-F238E27FC236}">
                <a16:creationId xmlns:a16="http://schemas.microsoft.com/office/drawing/2014/main" id="{FBA2B112-0679-4E27-9B37-71523367CC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5826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2" name="Rectangle 393">
            <a:extLst>
              <a:ext uri="{FF2B5EF4-FFF2-40B4-BE49-F238E27FC236}">
                <a16:creationId xmlns:a16="http://schemas.microsoft.com/office/drawing/2014/main" id="{E921969F-40FA-42D7-940C-3CFB1F5DD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4538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3" name="Line 394">
            <a:extLst>
              <a:ext uri="{FF2B5EF4-FFF2-40B4-BE49-F238E27FC236}">
                <a16:creationId xmlns:a16="http://schemas.microsoft.com/office/drawing/2014/main" id="{48E1DF24-5DDE-49AA-8653-6F4A1D1C2C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0088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4" name="Rectangle 395">
            <a:extLst>
              <a:ext uri="{FF2B5EF4-FFF2-40B4-BE49-F238E27FC236}">
                <a16:creationId xmlns:a16="http://schemas.microsoft.com/office/drawing/2014/main" id="{8452D2F4-2184-471D-83F6-112C87509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3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5" name="Line 396">
            <a:extLst>
              <a:ext uri="{FF2B5EF4-FFF2-40B4-BE49-F238E27FC236}">
                <a16:creationId xmlns:a16="http://schemas.microsoft.com/office/drawing/2014/main" id="{9CD4E29E-2200-4D62-892B-8E08A9BA2AF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2763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6" name="Rectangle 397">
            <a:extLst>
              <a:ext uri="{FF2B5EF4-FFF2-40B4-BE49-F238E27FC236}">
                <a16:creationId xmlns:a16="http://schemas.microsoft.com/office/drawing/2014/main" id="{8F243123-380D-462D-B178-E8DF5369E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1476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7" name="Line 398">
            <a:extLst>
              <a:ext uri="{FF2B5EF4-FFF2-40B4-BE49-F238E27FC236}">
                <a16:creationId xmlns:a16="http://schemas.microsoft.com/office/drawing/2014/main" id="{DB5479F2-550E-4CEF-9CED-0E32FAA5F7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1788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8" name="Rectangle 399">
            <a:extLst>
              <a:ext uri="{FF2B5EF4-FFF2-40B4-BE49-F238E27FC236}">
                <a16:creationId xmlns:a16="http://schemas.microsoft.com/office/drawing/2014/main" id="{1D3E1BE5-BBBA-4B72-9129-72D01ADE7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8913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9" name="Line 400">
            <a:extLst>
              <a:ext uri="{FF2B5EF4-FFF2-40B4-BE49-F238E27FC236}">
                <a16:creationId xmlns:a16="http://schemas.microsoft.com/office/drawing/2014/main" id="{254F68B4-298E-4579-A507-83F616531D6D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4463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0" name="Rectangle 401">
            <a:extLst>
              <a:ext uri="{FF2B5EF4-FFF2-40B4-BE49-F238E27FC236}">
                <a16:creationId xmlns:a16="http://schemas.microsoft.com/office/drawing/2014/main" id="{DE258DE5-3292-4726-8974-6975E7A9D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3176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50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51" name="Line 402">
            <a:extLst>
              <a:ext uri="{FF2B5EF4-FFF2-40B4-BE49-F238E27FC236}">
                <a16:creationId xmlns:a16="http://schemas.microsoft.com/office/drawing/2014/main" id="{1BE7AA42-1E83-4C26-8008-8A75877CE507}"/>
              </a:ext>
            </a:extLst>
          </p:cNvPr>
          <p:cNvSpPr>
            <a:spLocks noChangeShapeType="1"/>
          </p:cNvSpPr>
          <p:nvPr/>
        </p:nvSpPr>
        <p:spPr bwMode="auto">
          <a:xfrm>
            <a:off x="8853488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2" name="Rectangle 403">
            <a:extLst>
              <a:ext uri="{FF2B5EF4-FFF2-40B4-BE49-F238E27FC236}">
                <a16:creationId xmlns:a16="http://schemas.microsoft.com/office/drawing/2014/main" id="{0E683803-7FE1-426D-B246-2661579BC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0613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53" name="Line 404">
            <a:extLst>
              <a:ext uri="{FF2B5EF4-FFF2-40B4-BE49-F238E27FC236}">
                <a16:creationId xmlns:a16="http://schemas.microsoft.com/office/drawing/2014/main" id="{7E7A9BDB-2B82-4990-AADE-B0FC16674F88}"/>
              </a:ext>
            </a:extLst>
          </p:cNvPr>
          <p:cNvSpPr>
            <a:spLocks noChangeShapeType="1"/>
          </p:cNvSpPr>
          <p:nvPr/>
        </p:nvSpPr>
        <p:spPr bwMode="auto">
          <a:xfrm>
            <a:off x="9936163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4" name="Rectangle 405">
            <a:extLst>
              <a:ext uri="{FF2B5EF4-FFF2-40B4-BE49-F238E27FC236}">
                <a16:creationId xmlns:a16="http://schemas.microsoft.com/office/drawing/2014/main" id="{8B4FA152-9B5A-44F7-B504-38A4C6586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4876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70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407">
            <a:extLst>
              <a:ext uri="{FF2B5EF4-FFF2-40B4-BE49-F238E27FC236}">
                <a16:creationId xmlns:a16="http://schemas.microsoft.com/office/drawing/2014/main" id="{51A2283A-1DE1-4A1A-ABC8-4D55B4B0D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3438" y="6038850"/>
            <a:ext cx="5667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1" name="Line 369">
            <a:extLst>
              <a:ext uri="{FF2B5EF4-FFF2-40B4-BE49-F238E27FC236}">
                <a16:creationId xmlns:a16="http://schemas.microsoft.com/office/drawing/2014/main" id="{4F77CEDD-7F8B-4C25-831F-B5D5039423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3144837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2" name="Line 371">
            <a:extLst>
              <a:ext uri="{FF2B5EF4-FFF2-40B4-BE49-F238E27FC236}">
                <a16:creationId xmlns:a16="http://schemas.microsoft.com/office/drawing/2014/main" id="{C32A0BA1-AC99-44B0-99ED-170AE332A4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5048250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3" name="Line 373">
            <a:extLst>
              <a:ext uri="{FF2B5EF4-FFF2-40B4-BE49-F238E27FC236}">
                <a16:creationId xmlns:a16="http://schemas.microsoft.com/office/drawing/2014/main" id="{2ADDF8EC-1C71-446B-805E-DA35F705B3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4095750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4" name="Line 375">
            <a:extLst>
              <a:ext uri="{FF2B5EF4-FFF2-40B4-BE49-F238E27FC236}">
                <a16:creationId xmlns:a16="http://schemas.microsoft.com/office/drawing/2014/main" id="{E2F1E56E-FAE3-44A5-86A9-662A44F7EB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2193925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5" name="Line 377">
            <a:extLst>
              <a:ext uri="{FF2B5EF4-FFF2-40B4-BE49-F238E27FC236}">
                <a16:creationId xmlns:a16="http://schemas.microsoft.com/office/drawing/2014/main" id="{16DB451F-46E2-4A4F-A764-D0913C0E72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1243012"/>
            <a:ext cx="92075" cy="0"/>
          </a:xfrm>
          <a:prstGeom prst="line">
            <a:avLst/>
          </a:prstGeom>
          <a:noFill/>
          <a:ln w="19050">
            <a:solidFill>
              <a:srgbClr val="DDDDD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0" name="Line 10">
            <a:extLst>
              <a:ext uri="{FF2B5EF4-FFF2-40B4-BE49-F238E27FC236}">
                <a16:creationId xmlns:a16="http://schemas.microsoft.com/office/drawing/2014/main" id="{12212595-6C53-4BC9-A6D6-97C214879604}"/>
              </a:ext>
            </a:extLst>
          </p:cNvPr>
          <p:cNvSpPr/>
          <p:nvPr/>
        </p:nvSpPr>
        <p:spPr>
          <a:xfrm>
            <a:off x="2211389" y="3144837"/>
            <a:ext cx="7885110" cy="17461"/>
          </a:xfrm>
          <a:prstGeom prst="line">
            <a:avLst/>
          </a:prstGeom>
          <a:ln w="28575">
            <a:solidFill>
              <a:srgbClr val="807F80">
                <a:alpha val="50000"/>
              </a:srgbClr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894" name="Line 691">
            <a:extLst>
              <a:ext uri="{FF2B5EF4-FFF2-40B4-BE49-F238E27FC236}">
                <a16:creationId xmlns:a16="http://schemas.microsoft.com/office/drawing/2014/main" id="{4B7C5D9A-918D-4A07-BC45-0B463A6B7118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4009" y="3154362"/>
            <a:ext cx="0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5" name="Line 692">
            <a:extLst>
              <a:ext uri="{FF2B5EF4-FFF2-40B4-BE49-F238E27FC236}">
                <a16:creationId xmlns:a16="http://schemas.microsoft.com/office/drawing/2014/main" id="{AC063F94-E6F1-4A5C-885E-68CDBC7928DF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4009" y="3154362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6" name="Line 693">
            <a:extLst>
              <a:ext uri="{FF2B5EF4-FFF2-40B4-BE49-F238E27FC236}">
                <a16:creationId xmlns:a16="http://schemas.microsoft.com/office/drawing/2014/main" id="{9D354F20-D0B5-4367-9C64-6489E8CE38D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9572" y="3159125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7" name="Line 694">
            <a:extLst>
              <a:ext uri="{FF2B5EF4-FFF2-40B4-BE49-F238E27FC236}">
                <a16:creationId xmlns:a16="http://schemas.microsoft.com/office/drawing/2014/main" id="{5BEFC82E-92D7-44B6-B64E-8CE595E541E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0372" y="3163887"/>
            <a:ext cx="317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8" name="Line 695">
            <a:extLst>
              <a:ext uri="{FF2B5EF4-FFF2-40B4-BE49-F238E27FC236}">
                <a16:creationId xmlns:a16="http://schemas.microsoft.com/office/drawing/2014/main" id="{0140B9C4-B32D-4D1D-9B22-84EC6F354198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3547" y="3163887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9" name="Line 696">
            <a:extLst>
              <a:ext uri="{FF2B5EF4-FFF2-40B4-BE49-F238E27FC236}">
                <a16:creationId xmlns:a16="http://schemas.microsoft.com/office/drawing/2014/main" id="{73CFE648-D1D8-4C58-82A3-AB43C7630127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4347" y="3168650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0" name="Line 697">
            <a:extLst>
              <a:ext uri="{FF2B5EF4-FFF2-40B4-BE49-F238E27FC236}">
                <a16:creationId xmlns:a16="http://schemas.microsoft.com/office/drawing/2014/main" id="{681E4613-468A-4E4F-8AD0-421D117B19C7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9909" y="3173412"/>
            <a:ext cx="0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" name="Line 698">
            <a:extLst>
              <a:ext uri="{FF2B5EF4-FFF2-40B4-BE49-F238E27FC236}">
                <a16:creationId xmlns:a16="http://schemas.microsoft.com/office/drawing/2014/main" id="{5DF9ED6D-7318-47F2-B200-67C92ADD866C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9909" y="3173412"/>
            <a:ext cx="7938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2" name="Line 699">
            <a:extLst>
              <a:ext uri="{FF2B5EF4-FFF2-40B4-BE49-F238E27FC236}">
                <a16:creationId xmlns:a16="http://schemas.microsoft.com/office/drawing/2014/main" id="{1AA19203-59FD-4F40-A412-96E5D59A4B5E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3884" y="3178175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3" name="Line 700">
            <a:extLst>
              <a:ext uri="{FF2B5EF4-FFF2-40B4-BE49-F238E27FC236}">
                <a16:creationId xmlns:a16="http://schemas.microsoft.com/office/drawing/2014/main" id="{EEFC9336-2A4E-4B3A-B0CF-7EAFC32F55F5}"/>
              </a:ext>
            </a:extLst>
          </p:cNvPr>
          <p:cNvSpPr>
            <a:spLocks noChangeShapeType="1"/>
          </p:cNvSpPr>
          <p:nvPr/>
        </p:nvSpPr>
        <p:spPr bwMode="auto">
          <a:xfrm>
            <a:off x="8199447" y="3181350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4" name="Line 701">
            <a:extLst>
              <a:ext uri="{FF2B5EF4-FFF2-40B4-BE49-F238E27FC236}">
                <a16:creationId xmlns:a16="http://schemas.microsoft.com/office/drawing/2014/main" id="{0869FECD-51C9-4ED7-A649-FAA9D210B7F0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3422" y="3186112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5" name="Line 702">
            <a:extLst>
              <a:ext uri="{FF2B5EF4-FFF2-40B4-BE49-F238E27FC236}">
                <a16:creationId xmlns:a16="http://schemas.microsoft.com/office/drawing/2014/main" id="{5C1BF6E1-C700-4096-A067-97D8321728B1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8984" y="3190875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6" name="Line 703">
            <a:extLst>
              <a:ext uri="{FF2B5EF4-FFF2-40B4-BE49-F238E27FC236}">
                <a16:creationId xmlns:a16="http://schemas.microsoft.com/office/drawing/2014/main" id="{4F2C2D18-DD84-44CA-B647-09EE19868A2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2959" y="3195637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7" name="Line 704">
            <a:extLst>
              <a:ext uri="{FF2B5EF4-FFF2-40B4-BE49-F238E27FC236}">
                <a16:creationId xmlns:a16="http://schemas.microsoft.com/office/drawing/2014/main" id="{67619230-EC5A-4F15-B920-9186DE08010A}"/>
              </a:ext>
            </a:extLst>
          </p:cNvPr>
          <p:cNvSpPr>
            <a:spLocks noChangeShapeType="1"/>
          </p:cNvSpPr>
          <p:nvPr/>
        </p:nvSpPr>
        <p:spPr bwMode="auto">
          <a:xfrm>
            <a:off x="8418522" y="3200400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8" name="Line 705">
            <a:extLst>
              <a:ext uri="{FF2B5EF4-FFF2-40B4-BE49-F238E27FC236}">
                <a16:creationId xmlns:a16="http://schemas.microsoft.com/office/drawing/2014/main" id="{9CDAB20D-3B84-4D0C-A976-77333205A8A0}"/>
              </a:ext>
            </a:extLst>
          </p:cNvPr>
          <p:cNvSpPr>
            <a:spLocks noChangeShapeType="1"/>
          </p:cNvSpPr>
          <p:nvPr/>
        </p:nvSpPr>
        <p:spPr bwMode="auto">
          <a:xfrm>
            <a:off x="8474085" y="3205162"/>
            <a:ext cx="7938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9" name="Line 706">
            <a:extLst>
              <a:ext uri="{FF2B5EF4-FFF2-40B4-BE49-F238E27FC236}">
                <a16:creationId xmlns:a16="http://schemas.microsoft.com/office/drawing/2014/main" id="{0F1D0C1D-B894-494C-9143-C44DF2D55F4A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8060" y="3209925"/>
            <a:ext cx="952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0" name="Line 707">
            <a:extLst>
              <a:ext uri="{FF2B5EF4-FFF2-40B4-BE49-F238E27FC236}">
                <a16:creationId xmlns:a16="http://schemas.microsoft.com/office/drawing/2014/main" id="{F8A45A72-7CC3-459C-BE17-18D97DBD6229}"/>
              </a:ext>
            </a:extLst>
          </p:cNvPr>
          <p:cNvSpPr>
            <a:spLocks noChangeShapeType="1"/>
          </p:cNvSpPr>
          <p:nvPr/>
        </p:nvSpPr>
        <p:spPr bwMode="auto">
          <a:xfrm>
            <a:off x="8583622" y="3214687"/>
            <a:ext cx="7938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" name="Line 708">
            <a:extLst>
              <a:ext uri="{FF2B5EF4-FFF2-40B4-BE49-F238E27FC236}">
                <a16:creationId xmlns:a16="http://schemas.microsoft.com/office/drawing/2014/main" id="{AEACEA01-9FF2-4923-8E75-28E5E56D927E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7597" y="3219450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2" name="Line 709">
            <a:extLst>
              <a:ext uri="{FF2B5EF4-FFF2-40B4-BE49-F238E27FC236}">
                <a16:creationId xmlns:a16="http://schemas.microsoft.com/office/drawing/2014/main" id="{B7E6DF77-F569-412A-867F-C072DF08376F}"/>
              </a:ext>
            </a:extLst>
          </p:cNvPr>
          <p:cNvSpPr>
            <a:spLocks noChangeShapeType="1"/>
          </p:cNvSpPr>
          <p:nvPr/>
        </p:nvSpPr>
        <p:spPr bwMode="auto">
          <a:xfrm>
            <a:off x="8693160" y="3219450"/>
            <a:ext cx="4763" cy="3175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3" name="Line 710">
            <a:extLst>
              <a:ext uri="{FF2B5EF4-FFF2-40B4-BE49-F238E27FC236}">
                <a16:creationId xmlns:a16="http://schemas.microsoft.com/office/drawing/2014/main" id="{937B17A8-42D0-4EE8-993C-78EE1DCA27F0}"/>
              </a:ext>
            </a:extLst>
          </p:cNvPr>
          <p:cNvSpPr>
            <a:spLocks noChangeShapeType="1"/>
          </p:cNvSpPr>
          <p:nvPr/>
        </p:nvSpPr>
        <p:spPr bwMode="auto">
          <a:xfrm>
            <a:off x="8747135" y="3222625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4" name="Line 711">
            <a:extLst>
              <a:ext uri="{FF2B5EF4-FFF2-40B4-BE49-F238E27FC236}">
                <a16:creationId xmlns:a16="http://schemas.microsoft.com/office/drawing/2014/main" id="{D9E67347-8821-4972-98D5-D6C1AC2347A3}"/>
              </a:ext>
            </a:extLst>
          </p:cNvPr>
          <p:cNvSpPr>
            <a:spLocks noChangeShapeType="1"/>
          </p:cNvSpPr>
          <p:nvPr/>
        </p:nvSpPr>
        <p:spPr bwMode="auto">
          <a:xfrm>
            <a:off x="8802697" y="3227387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5" name="Line 712">
            <a:extLst>
              <a:ext uri="{FF2B5EF4-FFF2-40B4-BE49-F238E27FC236}">
                <a16:creationId xmlns:a16="http://schemas.microsoft.com/office/drawing/2014/main" id="{9143FC3D-92BF-4565-94D3-4C124E119019}"/>
              </a:ext>
            </a:extLst>
          </p:cNvPr>
          <p:cNvSpPr>
            <a:spLocks noChangeShapeType="1"/>
          </p:cNvSpPr>
          <p:nvPr/>
        </p:nvSpPr>
        <p:spPr bwMode="auto">
          <a:xfrm>
            <a:off x="8858260" y="3232150"/>
            <a:ext cx="317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6" name="Line 713">
            <a:extLst>
              <a:ext uri="{FF2B5EF4-FFF2-40B4-BE49-F238E27FC236}">
                <a16:creationId xmlns:a16="http://schemas.microsoft.com/office/drawing/2014/main" id="{7BBB665A-4072-4F07-9E7E-4E9F06713A1C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2235" y="3236912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7" name="Line 714">
            <a:extLst>
              <a:ext uri="{FF2B5EF4-FFF2-40B4-BE49-F238E27FC236}">
                <a16:creationId xmlns:a16="http://schemas.microsoft.com/office/drawing/2014/main" id="{475B5FB1-3C6B-411E-B5F1-EF468A9935A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67798" y="3236912"/>
            <a:ext cx="4763" cy="4763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8" name="Line 715">
            <a:extLst>
              <a:ext uri="{FF2B5EF4-FFF2-40B4-BE49-F238E27FC236}">
                <a16:creationId xmlns:a16="http://schemas.microsoft.com/office/drawing/2014/main" id="{FDE3FFB0-E2EE-4BEA-A8B9-9FB7840CE77A}"/>
              </a:ext>
            </a:extLst>
          </p:cNvPr>
          <p:cNvSpPr>
            <a:spLocks noChangeShapeType="1"/>
          </p:cNvSpPr>
          <p:nvPr/>
        </p:nvSpPr>
        <p:spPr bwMode="auto">
          <a:xfrm>
            <a:off x="9021773" y="3241675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" name="Line 716">
            <a:extLst>
              <a:ext uri="{FF2B5EF4-FFF2-40B4-BE49-F238E27FC236}">
                <a16:creationId xmlns:a16="http://schemas.microsoft.com/office/drawing/2014/main" id="{6AF5DA73-6CBC-4296-9C1E-962DA5BA4F96}"/>
              </a:ext>
            </a:extLst>
          </p:cNvPr>
          <p:cNvSpPr>
            <a:spLocks noChangeShapeType="1"/>
          </p:cNvSpPr>
          <p:nvPr/>
        </p:nvSpPr>
        <p:spPr bwMode="auto">
          <a:xfrm>
            <a:off x="9077335" y="3246437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0" name="Line 717">
            <a:extLst>
              <a:ext uri="{FF2B5EF4-FFF2-40B4-BE49-F238E27FC236}">
                <a16:creationId xmlns:a16="http://schemas.microsoft.com/office/drawing/2014/main" id="{A321BC60-E654-47E3-983C-0F7DFFEB76F1}"/>
              </a:ext>
            </a:extLst>
          </p:cNvPr>
          <p:cNvSpPr>
            <a:spLocks noChangeShapeType="1"/>
          </p:cNvSpPr>
          <p:nvPr/>
        </p:nvSpPr>
        <p:spPr bwMode="auto">
          <a:xfrm>
            <a:off x="9131310" y="3251200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" name="Line 718">
            <a:extLst>
              <a:ext uri="{FF2B5EF4-FFF2-40B4-BE49-F238E27FC236}">
                <a16:creationId xmlns:a16="http://schemas.microsoft.com/office/drawing/2014/main" id="{205BAA6C-14FF-4497-AC32-B7FF02E5FF58}"/>
              </a:ext>
            </a:extLst>
          </p:cNvPr>
          <p:cNvSpPr>
            <a:spLocks noChangeShapeType="1"/>
          </p:cNvSpPr>
          <p:nvPr/>
        </p:nvSpPr>
        <p:spPr bwMode="auto">
          <a:xfrm>
            <a:off x="9186873" y="3251200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" name="Line 719">
            <a:extLst>
              <a:ext uri="{FF2B5EF4-FFF2-40B4-BE49-F238E27FC236}">
                <a16:creationId xmlns:a16="http://schemas.microsoft.com/office/drawing/2014/main" id="{7C256054-F064-47D3-A490-756D30713AF2}"/>
              </a:ext>
            </a:extLst>
          </p:cNvPr>
          <p:cNvSpPr>
            <a:spLocks noChangeShapeType="1"/>
          </p:cNvSpPr>
          <p:nvPr/>
        </p:nvSpPr>
        <p:spPr bwMode="auto">
          <a:xfrm>
            <a:off x="9240848" y="3255962"/>
            <a:ext cx="4763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" name="Line 720">
            <a:extLst>
              <a:ext uri="{FF2B5EF4-FFF2-40B4-BE49-F238E27FC236}">
                <a16:creationId xmlns:a16="http://schemas.microsoft.com/office/drawing/2014/main" id="{ADDD3818-5C22-4362-8113-B1DFB641F11F}"/>
              </a:ext>
            </a:extLst>
          </p:cNvPr>
          <p:cNvSpPr>
            <a:spLocks noChangeShapeType="1"/>
          </p:cNvSpPr>
          <p:nvPr/>
        </p:nvSpPr>
        <p:spPr bwMode="auto">
          <a:xfrm>
            <a:off x="9296410" y="3255962"/>
            <a:ext cx="4763" cy="3175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4" name="Line 721">
            <a:extLst>
              <a:ext uri="{FF2B5EF4-FFF2-40B4-BE49-F238E27FC236}">
                <a16:creationId xmlns:a16="http://schemas.microsoft.com/office/drawing/2014/main" id="{87177AD3-CB11-44B2-90BA-EE9AA7688A82}"/>
              </a:ext>
            </a:extLst>
          </p:cNvPr>
          <p:cNvSpPr>
            <a:spLocks noChangeShapeType="1"/>
          </p:cNvSpPr>
          <p:nvPr/>
        </p:nvSpPr>
        <p:spPr bwMode="auto">
          <a:xfrm>
            <a:off x="9351973" y="3259137"/>
            <a:ext cx="3175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5" name="Freeform 798">
            <a:extLst>
              <a:ext uri="{FF2B5EF4-FFF2-40B4-BE49-F238E27FC236}">
                <a16:creationId xmlns:a16="http://schemas.microsoft.com/office/drawing/2014/main" id="{9917B254-070B-49AC-9716-0BEF55BBE7EF}"/>
              </a:ext>
            </a:extLst>
          </p:cNvPr>
          <p:cNvSpPr>
            <a:spLocks/>
          </p:cNvSpPr>
          <p:nvPr/>
        </p:nvSpPr>
        <p:spPr bwMode="auto">
          <a:xfrm>
            <a:off x="4294193" y="1970087"/>
            <a:ext cx="5097467" cy="3278188"/>
          </a:xfrm>
          <a:custGeom>
            <a:avLst/>
            <a:gdLst>
              <a:gd name="T0" fmla="*/ 0 w 1115"/>
              <a:gd name="T1" fmla="*/ 717 h 717"/>
              <a:gd name="T2" fmla="*/ 23 w 1115"/>
              <a:gd name="T3" fmla="*/ 686 h 717"/>
              <a:gd name="T4" fmla="*/ 47 w 1115"/>
              <a:gd name="T5" fmla="*/ 647 h 717"/>
              <a:gd name="T6" fmla="*/ 71 w 1115"/>
              <a:gd name="T7" fmla="*/ 618 h 717"/>
              <a:gd name="T8" fmla="*/ 95 w 1115"/>
              <a:gd name="T9" fmla="*/ 588 h 717"/>
              <a:gd name="T10" fmla="*/ 118 w 1115"/>
              <a:gd name="T11" fmla="*/ 537 h 717"/>
              <a:gd name="T12" fmla="*/ 142 w 1115"/>
              <a:gd name="T13" fmla="*/ 492 h 717"/>
              <a:gd name="T14" fmla="*/ 166 w 1115"/>
              <a:gd name="T15" fmla="*/ 420 h 717"/>
              <a:gd name="T16" fmla="*/ 190 w 1115"/>
              <a:gd name="T17" fmla="*/ 394 h 717"/>
              <a:gd name="T18" fmla="*/ 213 w 1115"/>
              <a:gd name="T19" fmla="*/ 358 h 717"/>
              <a:gd name="T20" fmla="*/ 237 w 1115"/>
              <a:gd name="T21" fmla="*/ 332 h 717"/>
              <a:gd name="T22" fmla="*/ 261 w 1115"/>
              <a:gd name="T23" fmla="*/ 302 h 717"/>
              <a:gd name="T24" fmla="*/ 284 w 1115"/>
              <a:gd name="T25" fmla="*/ 279 h 717"/>
              <a:gd name="T26" fmla="*/ 308 w 1115"/>
              <a:gd name="T27" fmla="*/ 257 h 717"/>
              <a:gd name="T28" fmla="*/ 332 w 1115"/>
              <a:gd name="T29" fmla="*/ 228 h 717"/>
              <a:gd name="T30" fmla="*/ 356 w 1115"/>
              <a:gd name="T31" fmla="*/ 212 h 717"/>
              <a:gd name="T32" fmla="*/ 379 w 1115"/>
              <a:gd name="T33" fmla="*/ 197 h 717"/>
              <a:gd name="T34" fmla="*/ 403 w 1115"/>
              <a:gd name="T35" fmla="*/ 167 h 717"/>
              <a:gd name="T36" fmla="*/ 427 w 1115"/>
              <a:gd name="T37" fmla="*/ 132 h 717"/>
              <a:gd name="T38" fmla="*/ 451 w 1115"/>
              <a:gd name="T39" fmla="*/ 116 h 717"/>
              <a:gd name="T40" fmla="*/ 474 w 1115"/>
              <a:gd name="T41" fmla="*/ 92 h 717"/>
              <a:gd name="T42" fmla="*/ 498 w 1115"/>
              <a:gd name="T43" fmla="*/ 80 h 717"/>
              <a:gd name="T44" fmla="*/ 522 w 1115"/>
              <a:gd name="T45" fmla="*/ 84 h 717"/>
              <a:gd name="T46" fmla="*/ 546 w 1115"/>
              <a:gd name="T47" fmla="*/ 45 h 717"/>
              <a:gd name="T48" fmla="*/ 569 w 1115"/>
              <a:gd name="T49" fmla="*/ 55 h 717"/>
              <a:gd name="T50" fmla="*/ 593 w 1115"/>
              <a:gd name="T51" fmla="*/ 39 h 717"/>
              <a:gd name="T52" fmla="*/ 617 w 1115"/>
              <a:gd name="T53" fmla="*/ 16 h 717"/>
              <a:gd name="T54" fmla="*/ 641 w 1115"/>
              <a:gd name="T55" fmla="*/ 2 h 717"/>
              <a:gd name="T56" fmla="*/ 664 w 1115"/>
              <a:gd name="T57" fmla="*/ 0 h 717"/>
              <a:gd name="T58" fmla="*/ 688 w 1115"/>
              <a:gd name="T59" fmla="*/ 11 h 717"/>
              <a:gd name="T60" fmla="*/ 712 w 1115"/>
              <a:gd name="T61" fmla="*/ 0 h 717"/>
              <a:gd name="T62" fmla="*/ 736 w 1115"/>
              <a:gd name="T63" fmla="*/ 6 h 717"/>
              <a:gd name="T64" fmla="*/ 759 w 1115"/>
              <a:gd name="T65" fmla="*/ 12 h 717"/>
              <a:gd name="T66" fmla="*/ 783 w 1115"/>
              <a:gd name="T67" fmla="*/ 8 h 717"/>
              <a:gd name="T68" fmla="*/ 807 w 1115"/>
              <a:gd name="T69" fmla="*/ 12 h 717"/>
              <a:gd name="T70" fmla="*/ 830 w 1115"/>
              <a:gd name="T71" fmla="*/ 17 h 717"/>
              <a:gd name="T72" fmla="*/ 854 w 1115"/>
              <a:gd name="T73" fmla="*/ 20 h 717"/>
              <a:gd name="T74" fmla="*/ 878 w 1115"/>
              <a:gd name="T75" fmla="*/ 45 h 717"/>
              <a:gd name="T76" fmla="*/ 902 w 1115"/>
              <a:gd name="T77" fmla="*/ 41 h 717"/>
              <a:gd name="T78" fmla="*/ 925 w 1115"/>
              <a:gd name="T79" fmla="*/ 66 h 717"/>
              <a:gd name="T80" fmla="*/ 949 w 1115"/>
              <a:gd name="T81" fmla="*/ 76 h 717"/>
              <a:gd name="T82" fmla="*/ 973 w 1115"/>
              <a:gd name="T83" fmla="*/ 88 h 717"/>
              <a:gd name="T84" fmla="*/ 997 w 1115"/>
              <a:gd name="T85" fmla="*/ 137 h 717"/>
              <a:gd name="T86" fmla="*/ 1020 w 1115"/>
              <a:gd name="T87" fmla="*/ 167 h 717"/>
              <a:gd name="T88" fmla="*/ 1044 w 1115"/>
              <a:gd name="T89" fmla="*/ 215 h 717"/>
              <a:gd name="T90" fmla="*/ 1068 w 1115"/>
              <a:gd name="T91" fmla="*/ 283 h 717"/>
              <a:gd name="T92" fmla="*/ 1092 w 1115"/>
              <a:gd name="T93" fmla="*/ 321 h 717"/>
              <a:gd name="T94" fmla="*/ 1115 w 1115"/>
              <a:gd name="T95" fmla="*/ 391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15" h="717">
                <a:moveTo>
                  <a:pt x="0" y="717"/>
                </a:moveTo>
                <a:lnTo>
                  <a:pt x="23" y="686"/>
                </a:lnTo>
                <a:lnTo>
                  <a:pt x="47" y="647"/>
                </a:lnTo>
                <a:lnTo>
                  <a:pt x="71" y="618"/>
                </a:lnTo>
                <a:lnTo>
                  <a:pt x="95" y="588"/>
                </a:lnTo>
                <a:lnTo>
                  <a:pt x="118" y="537"/>
                </a:lnTo>
                <a:lnTo>
                  <a:pt x="142" y="492"/>
                </a:lnTo>
                <a:lnTo>
                  <a:pt x="166" y="420"/>
                </a:lnTo>
                <a:lnTo>
                  <a:pt x="190" y="394"/>
                </a:lnTo>
                <a:lnTo>
                  <a:pt x="213" y="358"/>
                </a:lnTo>
                <a:lnTo>
                  <a:pt x="237" y="332"/>
                </a:lnTo>
                <a:lnTo>
                  <a:pt x="261" y="302"/>
                </a:lnTo>
                <a:lnTo>
                  <a:pt x="284" y="279"/>
                </a:lnTo>
                <a:lnTo>
                  <a:pt x="308" y="257"/>
                </a:lnTo>
                <a:lnTo>
                  <a:pt x="332" y="228"/>
                </a:lnTo>
                <a:lnTo>
                  <a:pt x="356" y="212"/>
                </a:lnTo>
                <a:lnTo>
                  <a:pt x="379" y="197"/>
                </a:lnTo>
                <a:lnTo>
                  <a:pt x="403" y="167"/>
                </a:lnTo>
                <a:lnTo>
                  <a:pt x="427" y="132"/>
                </a:lnTo>
                <a:lnTo>
                  <a:pt x="451" y="116"/>
                </a:lnTo>
                <a:lnTo>
                  <a:pt x="474" y="92"/>
                </a:lnTo>
                <a:lnTo>
                  <a:pt x="498" y="80"/>
                </a:lnTo>
                <a:lnTo>
                  <a:pt x="522" y="84"/>
                </a:lnTo>
                <a:lnTo>
                  <a:pt x="546" y="45"/>
                </a:lnTo>
                <a:lnTo>
                  <a:pt x="569" y="55"/>
                </a:lnTo>
                <a:lnTo>
                  <a:pt x="593" y="39"/>
                </a:lnTo>
                <a:lnTo>
                  <a:pt x="617" y="16"/>
                </a:lnTo>
                <a:lnTo>
                  <a:pt x="641" y="2"/>
                </a:lnTo>
                <a:lnTo>
                  <a:pt x="664" y="0"/>
                </a:lnTo>
                <a:lnTo>
                  <a:pt x="688" y="11"/>
                </a:lnTo>
                <a:lnTo>
                  <a:pt x="712" y="0"/>
                </a:lnTo>
                <a:lnTo>
                  <a:pt x="736" y="6"/>
                </a:lnTo>
                <a:lnTo>
                  <a:pt x="759" y="12"/>
                </a:lnTo>
                <a:lnTo>
                  <a:pt x="783" y="8"/>
                </a:lnTo>
                <a:lnTo>
                  <a:pt x="807" y="12"/>
                </a:lnTo>
                <a:lnTo>
                  <a:pt x="830" y="17"/>
                </a:lnTo>
                <a:lnTo>
                  <a:pt x="854" y="20"/>
                </a:lnTo>
                <a:lnTo>
                  <a:pt x="878" y="45"/>
                </a:lnTo>
                <a:lnTo>
                  <a:pt x="902" y="41"/>
                </a:lnTo>
                <a:lnTo>
                  <a:pt x="925" y="66"/>
                </a:lnTo>
                <a:lnTo>
                  <a:pt x="949" y="76"/>
                </a:lnTo>
                <a:lnTo>
                  <a:pt x="973" y="88"/>
                </a:lnTo>
                <a:lnTo>
                  <a:pt x="997" y="137"/>
                </a:lnTo>
                <a:lnTo>
                  <a:pt x="1020" y="167"/>
                </a:lnTo>
                <a:lnTo>
                  <a:pt x="1044" y="215"/>
                </a:lnTo>
                <a:lnTo>
                  <a:pt x="1068" y="283"/>
                </a:lnTo>
                <a:lnTo>
                  <a:pt x="1092" y="321"/>
                </a:lnTo>
                <a:lnTo>
                  <a:pt x="1115" y="391"/>
                </a:lnTo>
              </a:path>
            </a:pathLst>
          </a:cu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6" name="Oval 799">
            <a:extLst>
              <a:ext uri="{FF2B5EF4-FFF2-40B4-BE49-F238E27FC236}">
                <a16:creationId xmlns:a16="http://schemas.microsoft.com/office/drawing/2014/main" id="{B96AF11F-FF13-4E1B-96CF-9BF003EDA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968" y="5230812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7" name="Oval 800">
            <a:extLst>
              <a:ext uri="{FF2B5EF4-FFF2-40B4-BE49-F238E27FC236}">
                <a16:creationId xmlns:a16="http://schemas.microsoft.com/office/drawing/2014/main" id="{3A5FFE83-B3BC-4EF8-AF1F-832F98402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6" y="5084762"/>
            <a:ext cx="41275" cy="39688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8" name="Oval 801">
            <a:extLst>
              <a:ext uri="{FF2B5EF4-FFF2-40B4-BE49-F238E27FC236}">
                <a16:creationId xmlns:a16="http://schemas.microsoft.com/office/drawing/2014/main" id="{507A1A96-BAD5-4989-938F-4364B35E2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043" y="4905375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9" name="Oval 802">
            <a:extLst>
              <a:ext uri="{FF2B5EF4-FFF2-40B4-BE49-F238E27FC236}">
                <a16:creationId xmlns:a16="http://schemas.microsoft.com/office/drawing/2014/main" id="{66DA2E07-795E-4F75-ADF8-CC0581836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818" y="4778375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0" name="Oval 803">
            <a:extLst>
              <a:ext uri="{FF2B5EF4-FFF2-40B4-BE49-F238E27FC236}">
                <a16:creationId xmlns:a16="http://schemas.microsoft.com/office/drawing/2014/main" id="{FFEB9E8D-688D-4253-B72A-FC9EC99F2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5356" y="4635500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" name="Oval 804">
            <a:extLst>
              <a:ext uri="{FF2B5EF4-FFF2-40B4-BE49-F238E27FC236}">
                <a16:creationId xmlns:a16="http://schemas.microsoft.com/office/drawing/2014/main" id="{4CECC95F-16C0-4788-B78D-F22D15122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481" y="4406900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" name="Oval 805">
            <a:extLst>
              <a:ext uri="{FF2B5EF4-FFF2-40B4-BE49-F238E27FC236}">
                <a16:creationId xmlns:a16="http://schemas.microsoft.com/office/drawing/2014/main" id="{742A86FE-DA68-46B7-B613-48446B672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6019" y="4202112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3" name="Oval 806">
            <a:extLst>
              <a:ext uri="{FF2B5EF4-FFF2-40B4-BE49-F238E27FC236}">
                <a16:creationId xmlns:a16="http://schemas.microsoft.com/office/drawing/2014/main" id="{FB3970FD-E7B5-4D1F-AF15-4466CF03C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0794" y="3871912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4" name="Oval 807">
            <a:extLst>
              <a:ext uri="{FF2B5EF4-FFF2-40B4-BE49-F238E27FC236}">
                <a16:creationId xmlns:a16="http://schemas.microsoft.com/office/drawing/2014/main" id="{8D664E6A-4632-4FD8-830C-1FD9355BA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0331" y="3752850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5" name="Oval 808">
            <a:extLst>
              <a:ext uri="{FF2B5EF4-FFF2-40B4-BE49-F238E27FC236}">
                <a16:creationId xmlns:a16="http://schemas.microsoft.com/office/drawing/2014/main" id="{A424B6BC-AD5A-4F1F-8BDE-E403C78DB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869" y="3584575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6" name="Oval 809">
            <a:extLst>
              <a:ext uri="{FF2B5EF4-FFF2-40B4-BE49-F238E27FC236}">
                <a16:creationId xmlns:a16="http://schemas.microsoft.com/office/drawing/2014/main" id="{527F2841-5E69-48B3-B77B-2837F304E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07" y="3470275"/>
            <a:ext cx="36513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7" name="Oval 810">
            <a:extLst>
              <a:ext uri="{FF2B5EF4-FFF2-40B4-BE49-F238E27FC236}">
                <a16:creationId xmlns:a16="http://schemas.microsoft.com/office/drawing/2014/main" id="{6C57C50C-296F-449A-96FF-511DE8DFA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769" y="3328987"/>
            <a:ext cx="39688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8" name="Oval 811">
            <a:extLst>
              <a:ext uri="{FF2B5EF4-FFF2-40B4-BE49-F238E27FC236}">
                <a16:creationId xmlns:a16="http://schemas.microsoft.com/office/drawing/2014/main" id="{FCD5DB8F-7F58-436E-929A-DBCBA4F56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307" y="322738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9" name="Oval 812">
            <a:extLst>
              <a:ext uri="{FF2B5EF4-FFF2-40B4-BE49-F238E27FC236}">
                <a16:creationId xmlns:a16="http://schemas.microsoft.com/office/drawing/2014/main" id="{A7E40CB4-3DB9-4BAB-8694-6DC04677E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4844" y="3127375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0" name="Oval 813">
            <a:extLst>
              <a:ext uri="{FF2B5EF4-FFF2-40B4-BE49-F238E27FC236}">
                <a16:creationId xmlns:a16="http://schemas.microsoft.com/office/drawing/2014/main" id="{015DA55C-DF6F-4232-8C83-C1DD3A634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82" y="2994025"/>
            <a:ext cx="36513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1" name="Oval 814">
            <a:extLst>
              <a:ext uri="{FF2B5EF4-FFF2-40B4-BE49-F238E27FC236}">
                <a16:creationId xmlns:a16="http://schemas.microsoft.com/office/drawing/2014/main" id="{044C9646-3805-47C9-B557-CEA6BA2E3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157" y="291623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" name="Oval 815">
            <a:extLst>
              <a:ext uri="{FF2B5EF4-FFF2-40B4-BE49-F238E27FC236}">
                <a16:creationId xmlns:a16="http://schemas.microsoft.com/office/drawing/2014/main" id="{3AC59172-30E5-4A2C-B958-CD10CF96E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8695" y="285273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3" name="Oval 816">
            <a:extLst>
              <a:ext uri="{FF2B5EF4-FFF2-40B4-BE49-F238E27FC236}">
                <a16:creationId xmlns:a16="http://schemas.microsoft.com/office/drawing/2014/main" id="{445CA67C-B934-41D1-AE58-B7242D621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8232" y="2716212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4" name="Oval 817">
            <a:extLst>
              <a:ext uri="{FF2B5EF4-FFF2-40B4-BE49-F238E27FC236}">
                <a16:creationId xmlns:a16="http://schemas.microsoft.com/office/drawing/2014/main" id="{7AC56A40-8153-4AA7-B276-B6295DB1A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7" y="2555875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5" name="Oval 818">
            <a:extLst>
              <a:ext uri="{FF2B5EF4-FFF2-40B4-BE49-F238E27FC236}">
                <a16:creationId xmlns:a16="http://schemas.microsoft.com/office/drawing/2014/main" id="{75C15F4F-0BFF-44F8-AC33-8995FCA91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33" y="2482850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6" name="Oval 819">
            <a:extLst>
              <a:ext uri="{FF2B5EF4-FFF2-40B4-BE49-F238E27FC236}">
                <a16:creationId xmlns:a16="http://schemas.microsoft.com/office/drawing/2014/main" id="{CCBF5DF8-267F-41F8-A63B-11F9382A8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70" y="2373312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7" name="Oval 820">
            <a:extLst>
              <a:ext uri="{FF2B5EF4-FFF2-40B4-BE49-F238E27FC236}">
                <a16:creationId xmlns:a16="http://schemas.microsoft.com/office/drawing/2014/main" id="{617C652F-5DAC-4B97-AAED-8CB8E1070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8" y="231298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8" name="Oval 821">
            <a:extLst>
              <a:ext uri="{FF2B5EF4-FFF2-40B4-BE49-F238E27FC236}">
                <a16:creationId xmlns:a16="http://schemas.microsoft.com/office/drawing/2014/main" id="{400EA71A-321E-4EBD-82DB-B83E427CA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983" y="2336800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9" name="Oval 822">
            <a:extLst>
              <a:ext uri="{FF2B5EF4-FFF2-40B4-BE49-F238E27FC236}">
                <a16:creationId xmlns:a16="http://schemas.microsoft.com/office/drawing/2014/main" id="{F38920A3-730E-4EB5-95FD-4BBF491E9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20" y="2152650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0" name="Oval 823">
            <a:extLst>
              <a:ext uri="{FF2B5EF4-FFF2-40B4-BE49-F238E27FC236}">
                <a16:creationId xmlns:a16="http://schemas.microsoft.com/office/drawing/2014/main" id="{7B79DD26-2D64-48C8-8815-E3B2452A9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8" y="219868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1" name="Oval 824">
            <a:extLst>
              <a:ext uri="{FF2B5EF4-FFF2-40B4-BE49-F238E27FC236}">
                <a16:creationId xmlns:a16="http://schemas.microsoft.com/office/drawing/2014/main" id="{E05A6A55-D904-4D32-8210-124E1DA48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8183" y="2130425"/>
            <a:ext cx="36513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" name="Oval 825">
            <a:extLst>
              <a:ext uri="{FF2B5EF4-FFF2-40B4-BE49-F238E27FC236}">
                <a16:creationId xmlns:a16="http://schemas.microsoft.com/office/drawing/2014/main" id="{752BD444-93C1-4C27-8E82-D928B862D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8" y="202088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3" name="Oval 826">
            <a:extLst>
              <a:ext uri="{FF2B5EF4-FFF2-40B4-BE49-F238E27FC236}">
                <a16:creationId xmlns:a16="http://schemas.microsoft.com/office/drawing/2014/main" id="{FC03821B-DCFB-427F-947C-023F17F83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2496" y="1962150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4" name="Oval 827">
            <a:extLst>
              <a:ext uri="{FF2B5EF4-FFF2-40B4-BE49-F238E27FC236}">
                <a16:creationId xmlns:a16="http://schemas.microsoft.com/office/drawing/2014/main" id="{916065C0-A8F9-43F8-8A24-FA09EE96C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2033" y="1952625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5" name="Oval 828">
            <a:extLst>
              <a:ext uri="{FF2B5EF4-FFF2-40B4-BE49-F238E27FC236}">
                <a16:creationId xmlns:a16="http://schemas.microsoft.com/office/drawing/2014/main" id="{B15F9ECD-9147-4900-8317-62DF43F2F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71" y="2001837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6" name="Oval 829">
            <a:extLst>
              <a:ext uri="{FF2B5EF4-FFF2-40B4-BE49-F238E27FC236}">
                <a16:creationId xmlns:a16="http://schemas.microsoft.com/office/drawing/2014/main" id="{11ACC4C9-54DE-4255-9389-37B373451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346" y="1947862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7" name="Oval 830">
            <a:extLst>
              <a:ext uri="{FF2B5EF4-FFF2-40B4-BE49-F238E27FC236}">
                <a16:creationId xmlns:a16="http://schemas.microsoft.com/office/drawing/2014/main" id="{96409081-CD28-448B-97A1-D98FBFE93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7471" y="1974850"/>
            <a:ext cx="39688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8" name="Oval 831">
            <a:extLst>
              <a:ext uri="{FF2B5EF4-FFF2-40B4-BE49-F238E27FC236}">
                <a16:creationId xmlns:a16="http://schemas.microsoft.com/office/drawing/2014/main" id="{50F8081E-D3F1-434E-ABF1-968C4873F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09" y="200183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9" name="Oval 832">
            <a:extLst>
              <a:ext uri="{FF2B5EF4-FFF2-40B4-BE49-F238E27FC236}">
                <a16:creationId xmlns:a16="http://schemas.microsoft.com/office/drawing/2014/main" id="{62182769-072E-4545-A885-CE73F0874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6546" y="1989137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0" name="Oval 833">
            <a:extLst>
              <a:ext uri="{FF2B5EF4-FFF2-40B4-BE49-F238E27FC236}">
                <a16:creationId xmlns:a16="http://schemas.microsoft.com/office/drawing/2014/main" id="{EEA83C03-CDE6-4BAE-9A18-8B27A9BA3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1322" y="200183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1" name="Oval 834">
            <a:extLst>
              <a:ext uri="{FF2B5EF4-FFF2-40B4-BE49-F238E27FC236}">
                <a16:creationId xmlns:a16="http://schemas.microsoft.com/office/drawing/2014/main" id="{88379E44-83FE-4188-BD61-1628218E2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0859" y="2030412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" name="Oval 835">
            <a:extLst>
              <a:ext uri="{FF2B5EF4-FFF2-40B4-BE49-F238E27FC236}">
                <a16:creationId xmlns:a16="http://schemas.microsoft.com/office/drawing/2014/main" id="{6001F339-73AA-4EBE-BF00-FD05587A7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0397" y="2043112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3" name="Oval 836">
            <a:extLst>
              <a:ext uri="{FF2B5EF4-FFF2-40B4-BE49-F238E27FC236}">
                <a16:creationId xmlns:a16="http://schemas.microsoft.com/office/drawing/2014/main" id="{AB5F266C-5B91-4FBF-9067-C78A0E338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9934" y="2157412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4" name="Oval 837">
            <a:extLst>
              <a:ext uri="{FF2B5EF4-FFF2-40B4-BE49-F238E27FC236}">
                <a16:creationId xmlns:a16="http://schemas.microsoft.com/office/drawing/2014/main" id="{4E064B95-D965-460A-A2F9-4A5657B00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6297" y="2139950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5" name="Oval 838">
            <a:extLst>
              <a:ext uri="{FF2B5EF4-FFF2-40B4-BE49-F238E27FC236}">
                <a16:creationId xmlns:a16="http://schemas.microsoft.com/office/drawing/2014/main" id="{EC6A5974-49E6-4844-8040-1B401A701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5835" y="2254250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6" name="Oval 839">
            <a:extLst>
              <a:ext uri="{FF2B5EF4-FFF2-40B4-BE49-F238E27FC236}">
                <a16:creationId xmlns:a16="http://schemas.microsoft.com/office/drawing/2014/main" id="{1B100420-239A-4FFB-A82B-CC5E32C36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5372" y="2300287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7" name="Oval 840">
            <a:extLst>
              <a:ext uri="{FF2B5EF4-FFF2-40B4-BE49-F238E27FC236}">
                <a16:creationId xmlns:a16="http://schemas.microsoft.com/office/drawing/2014/main" id="{0A727AF7-B34E-412C-8145-0E048D121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4910" y="2354262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8" name="Oval 841">
            <a:extLst>
              <a:ext uri="{FF2B5EF4-FFF2-40B4-BE49-F238E27FC236}">
                <a16:creationId xmlns:a16="http://schemas.microsoft.com/office/drawing/2014/main" id="{4D9A95D8-079A-4B94-9BFB-67C02C02E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9685" y="2578100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9" name="Oval 842">
            <a:extLst>
              <a:ext uri="{FF2B5EF4-FFF2-40B4-BE49-F238E27FC236}">
                <a16:creationId xmlns:a16="http://schemas.microsoft.com/office/drawing/2014/main" id="{041A9514-5775-4DD6-A00B-B034DBCB7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9223" y="2716212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0" name="Oval 843">
            <a:extLst>
              <a:ext uri="{FF2B5EF4-FFF2-40B4-BE49-F238E27FC236}">
                <a16:creationId xmlns:a16="http://schemas.microsoft.com/office/drawing/2014/main" id="{6D21C51D-BC52-4740-AD5E-52F220C4E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60" y="2930525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7" name="Oval 844">
            <a:extLst>
              <a:ext uri="{FF2B5EF4-FFF2-40B4-BE49-F238E27FC236}">
                <a16:creationId xmlns:a16="http://schemas.microsoft.com/office/drawing/2014/main" id="{9AFF4972-E53B-4436-97A5-6719757D1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5123" y="3246437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1" name="Oval 845">
            <a:extLst>
              <a:ext uri="{FF2B5EF4-FFF2-40B4-BE49-F238E27FC236}">
                <a16:creationId xmlns:a16="http://schemas.microsoft.com/office/drawing/2014/main" id="{2ECB139D-C463-488F-B403-C2FEDDDD9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4660" y="3419475"/>
            <a:ext cx="41275" cy="3651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2" name="Freeform 847">
            <a:extLst>
              <a:ext uri="{FF2B5EF4-FFF2-40B4-BE49-F238E27FC236}">
                <a16:creationId xmlns:a16="http://schemas.microsoft.com/office/drawing/2014/main" id="{17569A41-C6A3-4A01-9599-648AC2821499}"/>
              </a:ext>
            </a:extLst>
          </p:cNvPr>
          <p:cNvSpPr>
            <a:spLocks/>
          </p:cNvSpPr>
          <p:nvPr/>
        </p:nvSpPr>
        <p:spPr bwMode="auto">
          <a:xfrm>
            <a:off x="4294193" y="2071687"/>
            <a:ext cx="5097467" cy="3181350"/>
          </a:xfrm>
          <a:custGeom>
            <a:avLst/>
            <a:gdLst>
              <a:gd name="T0" fmla="*/ 0 w 1115"/>
              <a:gd name="T1" fmla="*/ 696 h 696"/>
              <a:gd name="T2" fmla="*/ 23 w 1115"/>
              <a:gd name="T3" fmla="*/ 666 h 696"/>
              <a:gd name="T4" fmla="*/ 47 w 1115"/>
              <a:gd name="T5" fmla="*/ 628 h 696"/>
              <a:gd name="T6" fmla="*/ 71 w 1115"/>
              <a:gd name="T7" fmla="*/ 600 h 696"/>
              <a:gd name="T8" fmla="*/ 95 w 1115"/>
              <a:gd name="T9" fmla="*/ 571 h 696"/>
              <a:gd name="T10" fmla="*/ 118 w 1115"/>
              <a:gd name="T11" fmla="*/ 521 h 696"/>
              <a:gd name="T12" fmla="*/ 142 w 1115"/>
              <a:gd name="T13" fmla="*/ 478 h 696"/>
              <a:gd name="T14" fmla="*/ 166 w 1115"/>
              <a:gd name="T15" fmla="*/ 408 h 696"/>
              <a:gd name="T16" fmla="*/ 190 w 1115"/>
              <a:gd name="T17" fmla="*/ 383 h 696"/>
              <a:gd name="T18" fmla="*/ 213 w 1115"/>
              <a:gd name="T19" fmla="*/ 347 h 696"/>
              <a:gd name="T20" fmla="*/ 237 w 1115"/>
              <a:gd name="T21" fmla="*/ 322 h 696"/>
              <a:gd name="T22" fmla="*/ 261 w 1115"/>
              <a:gd name="T23" fmla="*/ 293 h 696"/>
              <a:gd name="T24" fmla="*/ 284 w 1115"/>
              <a:gd name="T25" fmla="*/ 271 h 696"/>
              <a:gd name="T26" fmla="*/ 308 w 1115"/>
              <a:gd name="T27" fmla="*/ 250 h 696"/>
              <a:gd name="T28" fmla="*/ 332 w 1115"/>
              <a:gd name="T29" fmla="*/ 221 h 696"/>
              <a:gd name="T30" fmla="*/ 356 w 1115"/>
              <a:gd name="T31" fmla="*/ 205 h 696"/>
              <a:gd name="T32" fmla="*/ 379 w 1115"/>
              <a:gd name="T33" fmla="*/ 191 h 696"/>
              <a:gd name="T34" fmla="*/ 403 w 1115"/>
              <a:gd name="T35" fmla="*/ 162 h 696"/>
              <a:gd name="T36" fmla="*/ 427 w 1115"/>
              <a:gd name="T37" fmla="*/ 128 h 696"/>
              <a:gd name="T38" fmla="*/ 451 w 1115"/>
              <a:gd name="T39" fmla="*/ 112 h 696"/>
              <a:gd name="T40" fmla="*/ 474 w 1115"/>
              <a:gd name="T41" fmla="*/ 89 h 696"/>
              <a:gd name="T42" fmla="*/ 498 w 1115"/>
              <a:gd name="T43" fmla="*/ 77 h 696"/>
              <a:gd name="T44" fmla="*/ 522 w 1115"/>
              <a:gd name="T45" fmla="*/ 82 h 696"/>
              <a:gd name="T46" fmla="*/ 546 w 1115"/>
              <a:gd name="T47" fmla="*/ 43 h 696"/>
              <a:gd name="T48" fmla="*/ 569 w 1115"/>
              <a:gd name="T49" fmla="*/ 53 h 696"/>
              <a:gd name="T50" fmla="*/ 593 w 1115"/>
              <a:gd name="T51" fmla="*/ 38 h 696"/>
              <a:gd name="T52" fmla="*/ 617 w 1115"/>
              <a:gd name="T53" fmla="*/ 15 h 696"/>
              <a:gd name="T54" fmla="*/ 641 w 1115"/>
              <a:gd name="T55" fmla="*/ 1 h 696"/>
              <a:gd name="T56" fmla="*/ 664 w 1115"/>
              <a:gd name="T57" fmla="*/ 0 h 696"/>
              <a:gd name="T58" fmla="*/ 688 w 1115"/>
              <a:gd name="T59" fmla="*/ 10 h 696"/>
              <a:gd name="T60" fmla="*/ 712 w 1115"/>
              <a:gd name="T61" fmla="*/ 0 h 696"/>
              <a:gd name="T62" fmla="*/ 736 w 1115"/>
              <a:gd name="T63" fmla="*/ 5 h 696"/>
              <a:gd name="T64" fmla="*/ 759 w 1115"/>
              <a:gd name="T65" fmla="*/ 11 h 696"/>
              <a:gd name="T66" fmla="*/ 783 w 1115"/>
              <a:gd name="T67" fmla="*/ 8 h 696"/>
              <a:gd name="T68" fmla="*/ 807 w 1115"/>
              <a:gd name="T69" fmla="*/ 11 h 696"/>
              <a:gd name="T70" fmla="*/ 830 w 1115"/>
              <a:gd name="T71" fmla="*/ 16 h 696"/>
              <a:gd name="T72" fmla="*/ 854 w 1115"/>
              <a:gd name="T73" fmla="*/ 19 h 696"/>
              <a:gd name="T74" fmla="*/ 878 w 1115"/>
              <a:gd name="T75" fmla="*/ 44 h 696"/>
              <a:gd name="T76" fmla="*/ 902 w 1115"/>
              <a:gd name="T77" fmla="*/ 40 h 696"/>
              <a:gd name="T78" fmla="*/ 925 w 1115"/>
              <a:gd name="T79" fmla="*/ 64 h 696"/>
              <a:gd name="T80" fmla="*/ 949 w 1115"/>
              <a:gd name="T81" fmla="*/ 74 h 696"/>
              <a:gd name="T82" fmla="*/ 973 w 1115"/>
              <a:gd name="T83" fmla="*/ 86 h 696"/>
              <a:gd name="T84" fmla="*/ 997 w 1115"/>
              <a:gd name="T85" fmla="*/ 133 h 696"/>
              <a:gd name="T86" fmla="*/ 1020 w 1115"/>
              <a:gd name="T87" fmla="*/ 162 h 696"/>
              <a:gd name="T88" fmla="*/ 1044 w 1115"/>
              <a:gd name="T89" fmla="*/ 208 h 696"/>
              <a:gd name="T90" fmla="*/ 1068 w 1115"/>
              <a:gd name="T91" fmla="*/ 275 h 696"/>
              <a:gd name="T92" fmla="*/ 1092 w 1115"/>
              <a:gd name="T93" fmla="*/ 311 h 696"/>
              <a:gd name="T94" fmla="*/ 1115 w 1115"/>
              <a:gd name="T95" fmla="*/ 379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15" h="696">
                <a:moveTo>
                  <a:pt x="0" y="696"/>
                </a:moveTo>
                <a:lnTo>
                  <a:pt x="23" y="666"/>
                </a:lnTo>
                <a:lnTo>
                  <a:pt x="47" y="628"/>
                </a:lnTo>
                <a:lnTo>
                  <a:pt x="71" y="600"/>
                </a:lnTo>
                <a:lnTo>
                  <a:pt x="95" y="571"/>
                </a:lnTo>
                <a:lnTo>
                  <a:pt x="118" y="521"/>
                </a:lnTo>
                <a:lnTo>
                  <a:pt x="142" y="478"/>
                </a:lnTo>
                <a:lnTo>
                  <a:pt x="166" y="408"/>
                </a:lnTo>
                <a:lnTo>
                  <a:pt x="190" y="383"/>
                </a:lnTo>
                <a:lnTo>
                  <a:pt x="213" y="347"/>
                </a:lnTo>
                <a:lnTo>
                  <a:pt x="237" y="322"/>
                </a:lnTo>
                <a:lnTo>
                  <a:pt x="261" y="293"/>
                </a:lnTo>
                <a:lnTo>
                  <a:pt x="284" y="271"/>
                </a:lnTo>
                <a:lnTo>
                  <a:pt x="308" y="250"/>
                </a:lnTo>
                <a:lnTo>
                  <a:pt x="332" y="221"/>
                </a:lnTo>
                <a:lnTo>
                  <a:pt x="356" y="205"/>
                </a:lnTo>
                <a:lnTo>
                  <a:pt x="379" y="191"/>
                </a:lnTo>
                <a:lnTo>
                  <a:pt x="403" y="162"/>
                </a:lnTo>
                <a:lnTo>
                  <a:pt x="427" y="128"/>
                </a:lnTo>
                <a:lnTo>
                  <a:pt x="451" y="112"/>
                </a:lnTo>
                <a:lnTo>
                  <a:pt x="474" y="89"/>
                </a:lnTo>
                <a:lnTo>
                  <a:pt x="498" y="77"/>
                </a:lnTo>
                <a:lnTo>
                  <a:pt x="522" y="82"/>
                </a:lnTo>
                <a:lnTo>
                  <a:pt x="546" y="43"/>
                </a:lnTo>
                <a:lnTo>
                  <a:pt x="569" y="53"/>
                </a:lnTo>
                <a:lnTo>
                  <a:pt x="593" y="38"/>
                </a:lnTo>
                <a:lnTo>
                  <a:pt x="617" y="15"/>
                </a:lnTo>
                <a:lnTo>
                  <a:pt x="641" y="1"/>
                </a:lnTo>
                <a:lnTo>
                  <a:pt x="664" y="0"/>
                </a:lnTo>
                <a:lnTo>
                  <a:pt x="688" y="10"/>
                </a:lnTo>
                <a:lnTo>
                  <a:pt x="712" y="0"/>
                </a:lnTo>
                <a:lnTo>
                  <a:pt x="736" y="5"/>
                </a:lnTo>
                <a:lnTo>
                  <a:pt x="759" y="11"/>
                </a:lnTo>
                <a:lnTo>
                  <a:pt x="783" y="8"/>
                </a:lnTo>
                <a:lnTo>
                  <a:pt x="807" y="11"/>
                </a:lnTo>
                <a:lnTo>
                  <a:pt x="830" y="16"/>
                </a:lnTo>
                <a:lnTo>
                  <a:pt x="854" y="19"/>
                </a:lnTo>
                <a:lnTo>
                  <a:pt x="878" y="44"/>
                </a:lnTo>
                <a:lnTo>
                  <a:pt x="902" y="40"/>
                </a:lnTo>
                <a:lnTo>
                  <a:pt x="925" y="64"/>
                </a:lnTo>
                <a:lnTo>
                  <a:pt x="949" y="74"/>
                </a:lnTo>
                <a:lnTo>
                  <a:pt x="973" y="86"/>
                </a:lnTo>
                <a:lnTo>
                  <a:pt x="997" y="133"/>
                </a:lnTo>
                <a:lnTo>
                  <a:pt x="1020" y="162"/>
                </a:lnTo>
                <a:lnTo>
                  <a:pt x="1044" y="208"/>
                </a:lnTo>
                <a:lnTo>
                  <a:pt x="1068" y="275"/>
                </a:lnTo>
                <a:lnTo>
                  <a:pt x="1092" y="311"/>
                </a:lnTo>
                <a:lnTo>
                  <a:pt x="1115" y="379"/>
                </a:lnTo>
              </a:path>
            </a:pathLst>
          </a:custGeom>
          <a:noFill/>
          <a:ln w="31750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3" name="Oval 848">
            <a:extLst>
              <a:ext uri="{FF2B5EF4-FFF2-40B4-BE49-F238E27FC236}">
                <a16:creationId xmlns:a16="http://schemas.microsoft.com/office/drawing/2014/main" id="{D8A121A9-1C9E-42BE-8C89-7FF18C529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968" y="5235575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4" name="Oval 849">
            <a:extLst>
              <a:ext uri="{FF2B5EF4-FFF2-40B4-BE49-F238E27FC236}">
                <a16:creationId xmlns:a16="http://schemas.microsoft.com/office/drawing/2014/main" id="{5BE157F6-0C63-452B-A7ED-86E0DC8B5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6" y="5092700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5" name="Oval 850">
            <a:extLst>
              <a:ext uri="{FF2B5EF4-FFF2-40B4-BE49-F238E27FC236}">
                <a16:creationId xmlns:a16="http://schemas.microsoft.com/office/drawing/2014/main" id="{FFA46576-0E70-4BFB-80D5-C77F006FE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043" y="4919662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" name="Oval 851">
            <a:extLst>
              <a:ext uri="{FF2B5EF4-FFF2-40B4-BE49-F238E27FC236}">
                <a16:creationId xmlns:a16="http://schemas.microsoft.com/office/drawing/2014/main" id="{94034915-8EA2-4B8A-B4DD-E70C39DD4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818" y="4795837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" name="Oval 852">
            <a:extLst>
              <a:ext uri="{FF2B5EF4-FFF2-40B4-BE49-F238E27FC236}">
                <a16:creationId xmlns:a16="http://schemas.microsoft.com/office/drawing/2014/main" id="{604BA3AF-E3A0-409A-9BDE-024D66E74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5356" y="4659312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" name="Oval 853">
            <a:extLst>
              <a:ext uri="{FF2B5EF4-FFF2-40B4-BE49-F238E27FC236}">
                <a16:creationId xmlns:a16="http://schemas.microsoft.com/office/drawing/2014/main" id="{0866A50C-8E3A-41E4-9BBD-DE4286160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481" y="4435475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" name="Oval 854">
            <a:extLst>
              <a:ext uri="{FF2B5EF4-FFF2-40B4-BE49-F238E27FC236}">
                <a16:creationId xmlns:a16="http://schemas.microsoft.com/office/drawing/2014/main" id="{82BA6395-063A-49CD-8E66-5AE762317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6019" y="4233862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" name="Oval 855">
            <a:extLst>
              <a:ext uri="{FF2B5EF4-FFF2-40B4-BE49-F238E27FC236}">
                <a16:creationId xmlns:a16="http://schemas.microsoft.com/office/drawing/2014/main" id="{BCFAEF79-AE15-41CB-BF2E-C9F21EE80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0794" y="3917950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1" name="Oval 856">
            <a:extLst>
              <a:ext uri="{FF2B5EF4-FFF2-40B4-BE49-F238E27FC236}">
                <a16:creationId xmlns:a16="http://schemas.microsoft.com/office/drawing/2014/main" id="{027F11F7-D27F-47D1-A68F-5D759BA83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0331" y="3798887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" name="Oval 857">
            <a:extLst>
              <a:ext uri="{FF2B5EF4-FFF2-40B4-BE49-F238E27FC236}">
                <a16:creationId xmlns:a16="http://schemas.microsoft.com/office/drawing/2014/main" id="{7E2A165F-89DA-4A81-8A34-D282308AB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869" y="3638550"/>
            <a:ext cx="41275" cy="38100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" name="Oval 858">
            <a:extLst>
              <a:ext uri="{FF2B5EF4-FFF2-40B4-BE49-F238E27FC236}">
                <a16:creationId xmlns:a16="http://schemas.microsoft.com/office/drawing/2014/main" id="{A19C4ED3-0A21-452B-91CB-560884324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07" y="3524250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4" name="Oval 859">
            <a:extLst>
              <a:ext uri="{FF2B5EF4-FFF2-40B4-BE49-F238E27FC236}">
                <a16:creationId xmlns:a16="http://schemas.microsoft.com/office/drawing/2014/main" id="{020909D7-9E5D-4BC3-B105-393B7655C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769" y="3387725"/>
            <a:ext cx="39688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5" name="Oval 860">
            <a:extLst>
              <a:ext uri="{FF2B5EF4-FFF2-40B4-BE49-F238E27FC236}">
                <a16:creationId xmlns:a16="http://schemas.microsoft.com/office/drawing/2014/main" id="{2406496D-0A9B-482F-BAFC-1ADCF4350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307" y="3292475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" name="Oval 861">
            <a:extLst>
              <a:ext uri="{FF2B5EF4-FFF2-40B4-BE49-F238E27FC236}">
                <a16:creationId xmlns:a16="http://schemas.microsoft.com/office/drawing/2014/main" id="{3758491C-B275-4BF0-8620-65E58BD7B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4844" y="3190875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" name="Oval 862">
            <a:extLst>
              <a:ext uri="{FF2B5EF4-FFF2-40B4-BE49-F238E27FC236}">
                <a16:creationId xmlns:a16="http://schemas.microsoft.com/office/drawing/2014/main" id="{DB0C58C7-AD8C-46DE-9212-792291983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82" y="3063875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8" name="Oval 863">
            <a:extLst>
              <a:ext uri="{FF2B5EF4-FFF2-40B4-BE49-F238E27FC236}">
                <a16:creationId xmlns:a16="http://schemas.microsoft.com/office/drawing/2014/main" id="{DC0E7376-1963-4593-B27F-B8F3BC391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157" y="2990850"/>
            <a:ext cx="41275" cy="39688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9" name="Oval 864">
            <a:extLst>
              <a:ext uri="{FF2B5EF4-FFF2-40B4-BE49-F238E27FC236}">
                <a16:creationId xmlns:a16="http://schemas.microsoft.com/office/drawing/2014/main" id="{0F72D81D-5F87-494C-8D87-5AC5300E9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8695" y="2925762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0" name="Oval 865">
            <a:extLst>
              <a:ext uri="{FF2B5EF4-FFF2-40B4-BE49-F238E27FC236}">
                <a16:creationId xmlns:a16="http://schemas.microsoft.com/office/drawing/2014/main" id="{BC27FCB6-0B15-495C-8CD8-B16D710BB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8232" y="2789237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1" name="Oval 866">
            <a:extLst>
              <a:ext uri="{FF2B5EF4-FFF2-40B4-BE49-F238E27FC236}">
                <a16:creationId xmlns:a16="http://schemas.microsoft.com/office/drawing/2014/main" id="{B63F1EC2-A32E-469D-B1C6-24139F26A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7" y="2638425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2" name="Oval 867">
            <a:extLst>
              <a:ext uri="{FF2B5EF4-FFF2-40B4-BE49-F238E27FC236}">
                <a16:creationId xmlns:a16="http://schemas.microsoft.com/office/drawing/2014/main" id="{58CFC30F-30A3-43B1-AFBE-48AAA6756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33" y="2565400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3" name="Oval 868">
            <a:extLst>
              <a:ext uri="{FF2B5EF4-FFF2-40B4-BE49-F238E27FC236}">
                <a16:creationId xmlns:a16="http://schemas.microsoft.com/office/drawing/2014/main" id="{7EC0D68A-AADD-47D7-84D5-0CD8B4E4C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70" y="2459037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4" name="Oval 869">
            <a:extLst>
              <a:ext uri="{FF2B5EF4-FFF2-40B4-BE49-F238E27FC236}">
                <a16:creationId xmlns:a16="http://schemas.microsoft.com/office/drawing/2014/main" id="{AC72C8EA-38FB-4D5A-A4BF-700432B1E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8" y="2405062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" name="Oval 870">
            <a:extLst>
              <a:ext uri="{FF2B5EF4-FFF2-40B4-BE49-F238E27FC236}">
                <a16:creationId xmlns:a16="http://schemas.microsoft.com/office/drawing/2014/main" id="{76021D44-305F-4B77-935A-73E8A553B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983" y="2422525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" name="Oval 871">
            <a:extLst>
              <a:ext uri="{FF2B5EF4-FFF2-40B4-BE49-F238E27FC236}">
                <a16:creationId xmlns:a16="http://schemas.microsoft.com/office/drawing/2014/main" id="{2FE3280B-D5CE-4195-9610-2C4B70148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20" y="2249487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" name="Oval 872">
            <a:extLst>
              <a:ext uri="{FF2B5EF4-FFF2-40B4-BE49-F238E27FC236}">
                <a16:creationId xmlns:a16="http://schemas.microsoft.com/office/drawing/2014/main" id="{399B059D-EC4F-4C83-A477-A31165F4E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8" y="2290762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8" name="Oval 873">
            <a:extLst>
              <a:ext uri="{FF2B5EF4-FFF2-40B4-BE49-F238E27FC236}">
                <a16:creationId xmlns:a16="http://schemas.microsoft.com/office/drawing/2014/main" id="{393FCAC2-9D76-44A1-A8B5-E116DAA8E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8183" y="2222500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9" name="Oval 874">
            <a:extLst>
              <a:ext uri="{FF2B5EF4-FFF2-40B4-BE49-F238E27FC236}">
                <a16:creationId xmlns:a16="http://schemas.microsoft.com/office/drawing/2014/main" id="{A1AEE38B-CB47-4E35-9D9B-954BC1883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8" y="2120900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0" name="Oval 875">
            <a:extLst>
              <a:ext uri="{FF2B5EF4-FFF2-40B4-BE49-F238E27FC236}">
                <a16:creationId xmlns:a16="http://schemas.microsoft.com/office/drawing/2014/main" id="{315368D6-0F10-4BCF-847D-336B2D4FA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2496" y="2057400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1" name="Oval 876">
            <a:extLst>
              <a:ext uri="{FF2B5EF4-FFF2-40B4-BE49-F238E27FC236}">
                <a16:creationId xmlns:a16="http://schemas.microsoft.com/office/drawing/2014/main" id="{339D3BD4-DF26-457B-8C7B-64D8CAE9F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2033" y="2047875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2" name="Oval 877">
            <a:extLst>
              <a:ext uri="{FF2B5EF4-FFF2-40B4-BE49-F238E27FC236}">
                <a16:creationId xmlns:a16="http://schemas.microsoft.com/office/drawing/2014/main" id="{FC074719-3E5A-4D16-9A79-AA23B28D7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71" y="2098675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3" name="Oval 878">
            <a:extLst>
              <a:ext uri="{FF2B5EF4-FFF2-40B4-BE49-F238E27FC236}">
                <a16:creationId xmlns:a16="http://schemas.microsoft.com/office/drawing/2014/main" id="{7C64B019-F930-433A-B584-869E20A60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346" y="2047875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4" name="Oval 879">
            <a:extLst>
              <a:ext uri="{FF2B5EF4-FFF2-40B4-BE49-F238E27FC236}">
                <a16:creationId xmlns:a16="http://schemas.microsoft.com/office/drawing/2014/main" id="{080F0205-C81C-4299-8E91-F7C823D22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7471" y="2076450"/>
            <a:ext cx="39688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5" name="Oval 880">
            <a:extLst>
              <a:ext uri="{FF2B5EF4-FFF2-40B4-BE49-F238E27FC236}">
                <a16:creationId xmlns:a16="http://schemas.microsoft.com/office/drawing/2014/main" id="{F8EAAFEC-D310-4AA8-B70C-5D28FF860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09" y="2098675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6" name="Oval 881">
            <a:extLst>
              <a:ext uri="{FF2B5EF4-FFF2-40B4-BE49-F238E27FC236}">
                <a16:creationId xmlns:a16="http://schemas.microsoft.com/office/drawing/2014/main" id="{60F7959F-1DFD-4D59-B479-FB60E2DF5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6546" y="2084387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" name="Oval 882">
            <a:extLst>
              <a:ext uri="{FF2B5EF4-FFF2-40B4-BE49-F238E27FC236}">
                <a16:creationId xmlns:a16="http://schemas.microsoft.com/office/drawing/2014/main" id="{464FEADC-2823-4905-87A2-1F2E9909D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1322" y="2103437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8" name="Oval 883">
            <a:extLst>
              <a:ext uri="{FF2B5EF4-FFF2-40B4-BE49-F238E27FC236}">
                <a16:creationId xmlns:a16="http://schemas.microsoft.com/office/drawing/2014/main" id="{A243EA9A-A536-4B75-B1C3-5E1C29819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0859" y="2125662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9" name="Oval 884">
            <a:extLst>
              <a:ext uri="{FF2B5EF4-FFF2-40B4-BE49-F238E27FC236}">
                <a16:creationId xmlns:a16="http://schemas.microsoft.com/office/drawing/2014/main" id="{B3D68245-F350-4805-B654-CB76822E3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0397" y="2139950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0" name="Oval 885">
            <a:extLst>
              <a:ext uri="{FF2B5EF4-FFF2-40B4-BE49-F238E27FC236}">
                <a16:creationId xmlns:a16="http://schemas.microsoft.com/office/drawing/2014/main" id="{BC35DA5E-2336-47FF-A8B1-19127877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9934" y="2249487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1" name="Oval 886">
            <a:extLst>
              <a:ext uri="{FF2B5EF4-FFF2-40B4-BE49-F238E27FC236}">
                <a16:creationId xmlns:a16="http://schemas.microsoft.com/office/drawing/2014/main" id="{765E6AAF-34C7-4A8E-A1F1-AB0EBB57A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6297" y="2230437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2" name="Oval 887">
            <a:extLst>
              <a:ext uri="{FF2B5EF4-FFF2-40B4-BE49-F238E27FC236}">
                <a16:creationId xmlns:a16="http://schemas.microsoft.com/office/drawing/2014/main" id="{02115E24-E17E-4F5A-9249-D27CA3C32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5835" y="2344737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3" name="Oval 888">
            <a:extLst>
              <a:ext uri="{FF2B5EF4-FFF2-40B4-BE49-F238E27FC236}">
                <a16:creationId xmlns:a16="http://schemas.microsoft.com/office/drawing/2014/main" id="{A434DD56-A6FA-4362-9FF8-173861174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5372" y="2390775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4" name="Oval 889">
            <a:extLst>
              <a:ext uri="{FF2B5EF4-FFF2-40B4-BE49-F238E27FC236}">
                <a16:creationId xmlns:a16="http://schemas.microsoft.com/office/drawing/2014/main" id="{9F0528AA-688E-4DFC-B917-E7E9BD0B4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4910" y="2441575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" name="Oval 890">
            <a:extLst>
              <a:ext uri="{FF2B5EF4-FFF2-40B4-BE49-F238E27FC236}">
                <a16:creationId xmlns:a16="http://schemas.microsoft.com/office/drawing/2014/main" id="{1AFCE6DC-37C6-4A09-B163-01C95BC96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9685" y="2655887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6" name="Oval 892">
            <a:extLst>
              <a:ext uri="{FF2B5EF4-FFF2-40B4-BE49-F238E27FC236}">
                <a16:creationId xmlns:a16="http://schemas.microsoft.com/office/drawing/2014/main" id="{06CD91A1-7B61-48A5-ADE4-27D257009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9223" y="2789237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" name="Oval 893">
            <a:extLst>
              <a:ext uri="{FF2B5EF4-FFF2-40B4-BE49-F238E27FC236}">
                <a16:creationId xmlns:a16="http://schemas.microsoft.com/office/drawing/2014/main" id="{D925245C-AF93-4A6D-8A1D-416D29200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60" y="3003550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" name="Oval 894">
            <a:extLst>
              <a:ext uri="{FF2B5EF4-FFF2-40B4-BE49-F238E27FC236}">
                <a16:creationId xmlns:a16="http://schemas.microsoft.com/office/drawing/2014/main" id="{15ACFDAA-AD49-4486-A246-81574D658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5123" y="3305175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9" name="Oval 895">
            <a:extLst>
              <a:ext uri="{FF2B5EF4-FFF2-40B4-BE49-F238E27FC236}">
                <a16:creationId xmlns:a16="http://schemas.microsoft.com/office/drawing/2014/main" id="{B9AC74F9-7125-4695-B364-124627825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4660" y="3475037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0" name="Freeform 897">
            <a:extLst>
              <a:ext uri="{FF2B5EF4-FFF2-40B4-BE49-F238E27FC236}">
                <a16:creationId xmlns:a16="http://schemas.microsoft.com/office/drawing/2014/main" id="{68B5FDC1-CFD2-4DCA-99FC-F6F76AD34D94}"/>
              </a:ext>
            </a:extLst>
          </p:cNvPr>
          <p:cNvSpPr>
            <a:spLocks/>
          </p:cNvSpPr>
          <p:nvPr/>
        </p:nvSpPr>
        <p:spPr bwMode="auto">
          <a:xfrm>
            <a:off x="4294193" y="2638425"/>
            <a:ext cx="1517651" cy="2738438"/>
          </a:xfrm>
          <a:custGeom>
            <a:avLst/>
            <a:gdLst>
              <a:gd name="T0" fmla="*/ 0 w 332"/>
              <a:gd name="T1" fmla="*/ 599 h 599"/>
              <a:gd name="T2" fmla="*/ 23 w 332"/>
              <a:gd name="T3" fmla="*/ 568 h 599"/>
              <a:gd name="T4" fmla="*/ 47 w 332"/>
              <a:gd name="T5" fmla="*/ 531 h 599"/>
              <a:gd name="T6" fmla="*/ 71 w 332"/>
              <a:gd name="T7" fmla="*/ 503 h 599"/>
              <a:gd name="T8" fmla="*/ 95 w 332"/>
              <a:gd name="T9" fmla="*/ 473 h 599"/>
              <a:gd name="T10" fmla="*/ 118 w 332"/>
              <a:gd name="T11" fmla="*/ 424 h 599"/>
              <a:gd name="T12" fmla="*/ 142 w 332"/>
              <a:gd name="T13" fmla="*/ 381 h 599"/>
              <a:gd name="T14" fmla="*/ 166 w 332"/>
              <a:gd name="T15" fmla="*/ 311 h 599"/>
              <a:gd name="T16" fmla="*/ 190 w 332"/>
              <a:gd name="T17" fmla="*/ 161 h 599"/>
              <a:gd name="T18" fmla="*/ 213 w 332"/>
              <a:gd name="T19" fmla="*/ 126 h 599"/>
              <a:gd name="T20" fmla="*/ 237 w 332"/>
              <a:gd name="T21" fmla="*/ 101 h 599"/>
              <a:gd name="T22" fmla="*/ 261 w 332"/>
              <a:gd name="T23" fmla="*/ 71 h 599"/>
              <a:gd name="T24" fmla="*/ 284 w 332"/>
              <a:gd name="T25" fmla="*/ 50 h 599"/>
              <a:gd name="T26" fmla="*/ 308 w 332"/>
              <a:gd name="T27" fmla="*/ 28 h 599"/>
              <a:gd name="T28" fmla="*/ 332 w 332"/>
              <a:gd name="T29" fmla="*/ 0 h 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32" h="599">
                <a:moveTo>
                  <a:pt x="0" y="599"/>
                </a:moveTo>
                <a:lnTo>
                  <a:pt x="23" y="568"/>
                </a:lnTo>
                <a:lnTo>
                  <a:pt x="47" y="531"/>
                </a:lnTo>
                <a:lnTo>
                  <a:pt x="71" y="503"/>
                </a:lnTo>
                <a:lnTo>
                  <a:pt x="95" y="473"/>
                </a:lnTo>
                <a:lnTo>
                  <a:pt x="118" y="424"/>
                </a:lnTo>
                <a:lnTo>
                  <a:pt x="142" y="381"/>
                </a:lnTo>
                <a:lnTo>
                  <a:pt x="166" y="311"/>
                </a:lnTo>
                <a:lnTo>
                  <a:pt x="190" y="161"/>
                </a:lnTo>
                <a:lnTo>
                  <a:pt x="213" y="126"/>
                </a:lnTo>
                <a:lnTo>
                  <a:pt x="237" y="101"/>
                </a:lnTo>
                <a:lnTo>
                  <a:pt x="261" y="71"/>
                </a:lnTo>
                <a:lnTo>
                  <a:pt x="284" y="50"/>
                </a:lnTo>
                <a:lnTo>
                  <a:pt x="308" y="28"/>
                </a:lnTo>
                <a:lnTo>
                  <a:pt x="332" y="0"/>
                </a:lnTo>
              </a:path>
            </a:pathLst>
          </a:custGeom>
          <a:noFill/>
          <a:ln w="31750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1" name="Oval 898">
            <a:extLst>
              <a:ext uri="{FF2B5EF4-FFF2-40B4-BE49-F238E27FC236}">
                <a16:creationId xmlns:a16="http://schemas.microsoft.com/office/drawing/2014/main" id="{EF0E0AE1-E2EC-4C1C-86D4-77C2DB772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968" y="5357812"/>
            <a:ext cx="41275" cy="36513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2" name="Oval 899">
            <a:extLst>
              <a:ext uri="{FF2B5EF4-FFF2-40B4-BE49-F238E27FC236}">
                <a16:creationId xmlns:a16="http://schemas.microsoft.com/office/drawing/2014/main" id="{8C9E35EA-91C1-4175-B4C7-EB30BBAB2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6" y="5216525"/>
            <a:ext cx="41275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3" name="Oval 900">
            <a:extLst>
              <a:ext uri="{FF2B5EF4-FFF2-40B4-BE49-F238E27FC236}">
                <a16:creationId xmlns:a16="http://schemas.microsoft.com/office/drawing/2014/main" id="{286C1D29-C4BC-47DF-828B-60EF22B6A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044" y="5043487"/>
            <a:ext cx="36513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4" name="Oval 901">
            <a:extLst>
              <a:ext uri="{FF2B5EF4-FFF2-40B4-BE49-F238E27FC236}">
                <a16:creationId xmlns:a16="http://schemas.microsoft.com/office/drawing/2014/main" id="{4E06E691-0CBC-4130-9197-862ED427B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819" y="4919662"/>
            <a:ext cx="41275" cy="36513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5" name="Oval 902">
            <a:extLst>
              <a:ext uri="{FF2B5EF4-FFF2-40B4-BE49-F238E27FC236}">
                <a16:creationId xmlns:a16="http://schemas.microsoft.com/office/drawing/2014/main" id="{D8967352-95F7-43FC-AAD1-691B53398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5356" y="4781550"/>
            <a:ext cx="41275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6" name="Oval 903">
            <a:extLst>
              <a:ext uri="{FF2B5EF4-FFF2-40B4-BE49-F238E27FC236}">
                <a16:creationId xmlns:a16="http://schemas.microsoft.com/office/drawing/2014/main" id="{2E49483C-1FFE-49D4-8233-2C171FD58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481" y="4557712"/>
            <a:ext cx="41275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" name="Oval 904">
            <a:extLst>
              <a:ext uri="{FF2B5EF4-FFF2-40B4-BE49-F238E27FC236}">
                <a16:creationId xmlns:a16="http://schemas.microsoft.com/office/drawing/2014/main" id="{B80D1081-494F-4AF2-BA4C-263522FEB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6019" y="4357687"/>
            <a:ext cx="36513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" name="Oval 905">
            <a:extLst>
              <a:ext uri="{FF2B5EF4-FFF2-40B4-BE49-F238E27FC236}">
                <a16:creationId xmlns:a16="http://schemas.microsoft.com/office/drawing/2014/main" id="{61D16960-250E-475D-9AF9-C2084BA94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0794" y="4037012"/>
            <a:ext cx="41275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9" name="Oval 906">
            <a:extLst>
              <a:ext uri="{FF2B5EF4-FFF2-40B4-BE49-F238E27FC236}">
                <a16:creationId xmlns:a16="http://schemas.microsoft.com/office/drawing/2014/main" id="{7067FFA9-BE01-4D15-B460-A0D99A00B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0332" y="3355975"/>
            <a:ext cx="41275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0" name="Oval 907">
            <a:extLst>
              <a:ext uri="{FF2B5EF4-FFF2-40B4-BE49-F238E27FC236}">
                <a16:creationId xmlns:a16="http://schemas.microsoft.com/office/drawing/2014/main" id="{B29E3630-D3B9-47C9-93FE-B5CC91202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869" y="3190875"/>
            <a:ext cx="41275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1" name="Oval 908">
            <a:extLst>
              <a:ext uri="{FF2B5EF4-FFF2-40B4-BE49-F238E27FC236}">
                <a16:creationId xmlns:a16="http://schemas.microsoft.com/office/drawing/2014/main" id="{58250CE7-0415-4F30-873A-C70284BCB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07" y="3076575"/>
            <a:ext cx="36513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2" name="Oval 909">
            <a:extLst>
              <a:ext uri="{FF2B5EF4-FFF2-40B4-BE49-F238E27FC236}">
                <a16:creationId xmlns:a16="http://schemas.microsoft.com/office/drawing/2014/main" id="{4BC3A4FD-D68A-4467-A89B-68B656608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769" y="2944812"/>
            <a:ext cx="39688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3" name="Oval 910">
            <a:extLst>
              <a:ext uri="{FF2B5EF4-FFF2-40B4-BE49-F238E27FC236}">
                <a16:creationId xmlns:a16="http://schemas.microsoft.com/office/drawing/2014/main" id="{B2BD8FB8-806D-4795-BB87-74C6E380B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307" y="2843212"/>
            <a:ext cx="41275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4" name="Oval 911">
            <a:extLst>
              <a:ext uri="{FF2B5EF4-FFF2-40B4-BE49-F238E27FC236}">
                <a16:creationId xmlns:a16="http://schemas.microsoft.com/office/drawing/2014/main" id="{5C5E2A69-F24A-438A-95F8-7721068E8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4845" y="2747962"/>
            <a:ext cx="41275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5" name="Oval 912">
            <a:extLst>
              <a:ext uri="{FF2B5EF4-FFF2-40B4-BE49-F238E27FC236}">
                <a16:creationId xmlns:a16="http://schemas.microsoft.com/office/drawing/2014/main" id="{64EDACDB-BEEF-46C6-88E2-9E5AE335E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82" y="2614612"/>
            <a:ext cx="36513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6" name="Freeform 913">
            <a:extLst>
              <a:ext uri="{FF2B5EF4-FFF2-40B4-BE49-F238E27FC236}">
                <a16:creationId xmlns:a16="http://schemas.microsoft.com/office/drawing/2014/main" id="{6C2A3CFC-A297-45C9-AB9E-D8283803D40D}"/>
              </a:ext>
            </a:extLst>
          </p:cNvPr>
          <p:cNvSpPr>
            <a:spLocks/>
          </p:cNvSpPr>
          <p:nvPr/>
        </p:nvSpPr>
        <p:spPr bwMode="auto">
          <a:xfrm>
            <a:off x="5811845" y="1330325"/>
            <a:ext cx="3579816" cy="2117725"/>
          </a:xfrm>
          <a:custGeom>
            <a:avLst/>
            <a:gdLst>
              <a:gd name="T0" fmla="*/ 0 w 783"/>
              <a:gd name="T1" fmla="*/ 286 h 463"/>
              <a:gd name="T2" fmla="*/ 24 w 783"/>
              <a:gd name="T3" fmla="*/ 251 h 463"/>
              <a:gd name="T4" fmla="*/ 47 w 783"/>
              <a:gd name="T5" fmla="*/ 234 h 463"/>
              <a:gd name="T6" fmla="*/ 71 w 783"/>
              <a:gd name="T7" fmla="*/ 198 h 463"/>
              <a:gd name="T8" fmla="*/ 95 w 783"/>
              <a:gd name="T9" fmla="*/ 157 h 463"/>
              <a:gd name="T10" fmla="*/ 119 w 783"/>
              <a:gd name="T11" fmla="*/ 137 h 463"/>
              <a:gd name="T12" fmla="*/ 142 w 783"/>
              <a:gd name="T13" fmla="*/ 109 h 463"/>
              <a:gd name="T14" fmla="*/ 166 w 783"/>
              <a:gd name="T15" fmla="*/ 94 h 463"/>
              <a:gd name="T16" fmla="*/ 190 w 783"/>
              <a:gd name="T17" fmla="*/ 100 h 463"/>
              <a:gd name="T18" fmla="*/ 214 w 783"/>
              <a:gd name="T19" fmla="*/ 53 h 463"/>
              <a:gd name="T20" fmla="*/ 237 w 783"/>
              <a:gd name="T21" fmla="*/ 65 h 463"/>
              <a:gd name="T22" fmla="*/ 261 w 783"/>
              <a:gd name="T23" fmla="*/ 46 h 463"/>
              <a:gd name="T24" fmla="*/ 285 w 783"/>
              <a:gd name="T25" fmla="*/ 19 h 463"/>
              <a:gd name="T26" fmla="*/ 309 w 783"/>
              <a:gd name="T27" fmla="*/ 2 h 463"/>
              <a:gd name="T28" fmla="*/ 332 w 783"/>
              <a:gd name="T29" fmla="*/ 0 h 463"/>
              <a:gd name="T30" fmla="*/ 356 w 783"/>
              <a:gd name="T31" fmla="*/ 13 h 463"/>
              <a:gd name="T32" fmla="*/ 380 w 783"/>
              <a:gd name="T33" fmla="*/ 0 h 463"/>
              <a:gd name="T34" fmla="*/ 404 w 783"/>
              <a:gd name="T35" fmla="*/ 6 h 463"/>
              <a:gd name="T36" fmla="*/ 427 w 783"/>
              <a:gd name="T37" fmla="*/ 14 h 463"/>
              <a:gd name="T38" fmla="*/ 451 w 783"/>
              <a:gd name="T39" fmla="*/ 10 h 463"/>
              <a:gd name="T40" fmla="*/ 475 w 783"/>
              <a:gd name="T41" fmla="*/ 14 h 463"/>
              <a:gd name="T42" fmla="*/ 498 w 783"/>
              <a:gd name="T43" fmla="*/ 20 h 463"/>
              <a:gd name="T44" fmla="*/ 522 w 783"/>
              <a:gd name="T45" fmla="*/ 24 h 463"/>
              <a:gd name="T46" fmla="*/ 546 w 783"/>
              <a:gd name="T47" fmla="*/ 54 h 463"/>
              <a:gd name="T48" fmla="*/ 570 w 783"/>
              <a:gd name="T49" fmla="*/ 49 h 463"/>
              <a:gd name="T50" fmla="*/ 593 w 783"/>
              <a:gd name="T51" fmla="*/ 78 h 463"/>
              <a:gd name="T52" fmla="*/ 617 w 783"/>
              <a:gd name="T53" fmla="*/ 91 h 463"/>
              <a:gd name="T54" fmla="*/ 641 w 783"/>
              <a:gd name="T55" fmla="*/ 105 h 463"/>
              <a:gd name="T56" fmla="*/ 665 w 783"/>
              <a:gd name="T57" fmla="*/ 162 h 463"/>
              <a:gd name="T58" fmla="*/ 688 w 783"/>
              <a:gd name="T59" fmla="*/ 198 h 463"/>
              <a:gd name="T60" fmla="*/ 712 w 783"/>
              <a:gd name="T61" fmla="*/ 254 h 463"/>
              <a:gd name="T62" fmla="*/ 736 w 783"/>
              <a:gd name="T63" fmla="*/ 335 h 463"/>
              <a:gd name="T64" fmla="*/ 760 w 783"/>
              <a:gd name="T65" fmla="*/ 380 h 463"/>
              <a:gd name="T66" fmla="*/ 783 w 783"/>
              <a:gd name="T67" fmla="*/ 463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83" h="463">
                <a:moveTo>
                  <a:pt x="0" y="286"/>
                </a:moveTo>
                <a:lnTo>
                  <a:pt x="24" y="251"/>
                </a:lnTo>
                <a:lnTo>
                  <a:pt x="47" y="234"/>
                </a:lnTo>
                <a:lnTo>
                  <a:pt x="71" y="198"/>
                </a:lnTo>
                <a:lnTo>
                  <a:pt x="95" y="157"/>
                </a:lnTo>
                <a:lnTo>
                  <a:pt x="119" y="137"/>
                </a:lnTo>
                <a:lnTo>
                  <a:pt x="142" y="109"/>
                </a:lnTo>
                <a:lnTo>
                  <a:pt x="166" y="94"/>
                </a:lnTo>
                <a:lnTo>
                  <a:pt x="190" y="100"/>
                </a:lnTo>
                <a:lnTo>
                  <a:pt x="214" y="53"/>
                </a:lnTo>
                <a:lnTo>
                  <a:pt x="237" y="65"/>
                </a:lnTo>
                <a:lnTo>
                  <a:pt x="261" y="46"/>
                </a:lnTo>
                <a:lnTo>
                  <a:pt x="285" y="19"/>
                </a:lnTo>
                <a:lnTo>
                  <a:pt x="309" y="2"/>
                </a:lnTo>
                <a:lnTo>
                  <a:pt x="332" y="0"/>
                </a:lnTo>
                <a:lnTo>
                  <a:pt x="356" y="13"/>
                </a:lnTo>
                <a:lnTo>
                  <a:pt x="380" y="0"/>
                </a:lnTo>
                <a:lnTo>
                  <a:pt x="404" y="6"/>
                </a:lnTo>
                <a:lnTo>
                  <a:pt x="427" y="14"/>
                </a:lnTo>
                <a:lnTo>
                  <a:pt x="451" y="10"/>
                </a:lnTo>
                <a:lnTo>
                  <a:pt x="475" y="14"/>
                </a:lnTo>
                <a:lnTo>
                  <a:pt x="498" y="20"/>
                </a:lnTo>
                <a:lnTo>
                  <a:pt x="522" y="24"/>
                </a:lnTo>
                <a:lnTo>
                  <a:pt x="546" y="54"/>
                </a:lnTo>
                <a:lnTo>
                  <a:pt x="570" y="49"/>
                </a:lnTo>
                <a:lnTo>
                  <a:pt x="593" y="78"/>
                </a:lnTo>
                <a:lnTo>
                  <a:pt x="617" y="91"/>
                </a:lnTo>
                <a:lnTo>
                  <a:pt x="641" y="105"/>
                </a:lnTo>
                <a:lnTo>
                  <a:pt x="665" y="162"/>
                </a:lnTo>
                <a:lnTo>
                  <a:pt x="688" y="198"/>
                </a:lnTo>
                <a:lnTo>
                  <a:pt x="712" y="254"/>
                </a:lnTo>
                <a:lnTo>
                  <a:pt x="736" y="335"/>
                </a:lnTo>
                <a:lnTo>
                  <a:pt x="760" y="380"/>
                </a:lnTo>
                <a:lnTo>
                  <a:pt x="783" y="463"/>
                </a:lnTo>
              </a:path>
            </a:pathLst>
          </a:custGeom>
          <a:noFill/>
          <a:ln w="31750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7" name="Oval 914">
            <a:extLst>
              <a:ext uri="{FF2B5EF4-FFF2-40B4-BE49-F238E27FC236}">
                <a16:creationId xmlns:a16="http://schemas.microsoft.com/office/drawing/2014/main" id="{EFB5C1AE-023E-4C23-97F6-DD11F9F0D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82" y="2614612"/>
            <a:ext cx="36513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" name="Oval 915">
            <a:extLst>
              <a:ext uri="{FF2B5EF4-FFF2-40B4-BE49-F238E27FC236}">
                <a16:creationId xmlns:a16="http://schemas.microsoft.com/office/drawing/2014/main" id="{1E3FEF43-AFF4-4FB5-A7F6-06CE8A16C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157" y="2455862"/>
            <a:ext cx="41275" cy="39688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9" name="Oval 916">
            <a:extLst>
              <a:ext uri="{FF2B5EF4-FFF2-40B4-BE49-F238E27FC236}">
                <a16:creationId xmlns:a16="http://schemas.microsoft.com/office/drawing/2014/main" id="{AFFC6712-AAF3-41FF-B843-DE885657C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8695" y="2378075"/>
            <a:ext cx="41275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0" name="Oval 917">
            <a:extLst>
              <a:ext uri="{FF2B5EF4-FFF2-40B4-BE49-F238E27FC236}">
                <a16:creationId xmlns:a16="http://schemas.microsoft.com/office/drawing/2014/main" id="{F1FB7A98-7EC1-4553-B335-510977A99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8233" y="2212975"/>
            <a:ext cx="41275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1" name="Oval 918">
            <a:extLst>
              <a:ext uri="{FF2B5EF4-FFF2-40B4-BE49-F238E27FC236}">
                <a16:creationId xmlns:a16="http://schemas.microsoft.com/office/drawing/2014/main" id="{1FA542FC-9DC7-4100-B8DB-DCEC09172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8" y="2025650"/>
            <a:ext cx="36513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2" name="Oval 919">
            <a:extLst>
              <a:ext uri="{FF2B5EF4-FFF2-40B4-BE49-F238E27FC236}">
                <a16:creationId xmlns:a16="http://schemas.microsoft.com/office/drawing/2014/main" id="{C7C6C166-2A9A-43E3-B83C-FCA1DD944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33" y="1938337"/>
            <a:ext cx="41275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3" name="Oval 920">
            <a:extLst>
              <a:ext uri="{FF2B5EF4-FFF2-40B4-BE49-F238E27FC236}">
                <a16:creationId xmlns:a16="http://schemas.microsoft.com/office/drawing/2014/main" id="{BFB2405F-9B8F-473F-82A8-455C44FC2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70" y="1809750"/>
            <a:ext cx="41275" cy="3810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4" name="Oval 921">
            <a:extLst>
              <a:ext uri="{FF2B5EF4-FFF2-40B4-BE49-F238E27FC236}">
                <a16:creationId xmlns:a16="http://schemas.microsoft.com/office/drawing/2014/main" id="{26E70668-EC37-49B6-9CEE-3C99F6A04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8" y="1741487"/>
            <a:ext cx="41275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5" name="Oval 922">
            <a:extLst>
              <a:ext uri="{FF2B5EF4-FFF2-40B4-BE49-F238E27FC236}">
                <a16:creationId xmlns:a16="http://schemas.microsoft.com/office/drawing/2014/main" id="{77EF444D-D12C-4F06-9C21-E2874B14D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983" y="1770062"/>
            <a:ext cx="41275" cy="36513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6" name="Oval 923">
            <a:extLst>
              <a:ext uri="{FF2B5EF4-FFF2-40B4-BE49-F238E27FC236}">
                <a16:creationId xmlns:a16="http://schemas.microsoft.com/office/drawing/2014/main" id="{E83F2D0A-C769-4904-9A8C-4BE72F5FA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21" y="1549400"/>
            <a:ext cx="41275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7" name="Oval 924">
            <a:extLst>
              <a:ext uri="{FF2B5EF4-FFF2-40B4-BE49-F238E27FC236}">
                <a16:creationId xmlns:a16="http://schemas.microsoft.com/office/drawing/2014/main" id="{C2857F8B-3FAE-44A4-874F-BA0582883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8" y="1604962"/>
            <a:ext cx="41275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8" name="Oval 925">
            <a:extLst>
              <a:ext uri="{FF2B5EF4-FFF2-40B4-BE49-F238E27FC236}">
                <a16:creationId xmlns:a16="http://schemas.microsoft.com/office/drawing/2014/main" id="{F0EA0ED3-7584-4174-BE96-8832016EB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8183" y="1522412"/>
            <a:ext cx="36513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9" name="Oval 926">
            <a:extLst>
              <a:ext uri="{FF2B5EF4-FFF2-40B4-BE49-F238E27FC236}">
                <a16:creationId xmlns:a16="http://schemas.microsoft.com/office/drawing/2014/main" id="{9FE8D040-06C3-4AAB-85B6-751E0C9F3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8" y="1393825"/>
            <a:ext cx="41275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0" name="Oval 927">
            <a:extLst>
              <a:ext uri="{FF2B5EF4-FFF2-40B4-BE49-F238E27FC236}">
                <a16:creationId xmlns:a16="http://schemas.microsoft.com/office/drawing/2014/main" id="{43D54CD6-D22C-44F0-908D-AD8DF2AA1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2496" y="1320800"/>
            <a:ext cx="41275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1" name="Oval 928">
            <a:extLst>
              <a:ext uri="{FF2B5EF4-FFF2-40B4-BE49-F238E27FC236}">
                <a16:creationId xmlns:a16="http://schemas.microsoft.com/office/drawing/2014/main" id="{35AAE9FF-8649-44E6-A55E-B5F6AFBB7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2034" y="1312862"/>
            <a:ext cx="41275" cy="39688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2" name="Oval 929">
            <a:extLst>
              <a:ext uri="{FF2B5EF4-FFF2-40B4-BE49-F238E27FC236}">
                <a16:creationId xmlns:a16="http://schemas.microsoft.com/office/drawing/2014/main" id="{74457E98-6CE8-4C1C-B514-818358AEB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71" y="1371600"/>
            <a:ext cx="36513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3" name="Oval 930">
            <a:extLst>
              <a:ext uri="{FF2B5EF4-FFF2-40B4-BE49-F238E27FC236}">
                <a16:creationId xmlns:a16="http://schemas.microsoft.com/office/drawing/2014/main" id="{B9738C1A-514A-496E-991C-A538A4845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346" y="1308100"/>
            <a:ext cx="41275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4" name="Oval 931">
            <a:extLst>
              <a:ext uri="{FF2B5EF4-FFF2-40B4-BE49-F238E27FC236}">
                <a16:creationId xmlns:a16="http://schemas.microsoft.com/office/drawing/2014/main" id="{25073D54-F673-4165-9F94-DBAA51979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7471" y="1339850"/>
            <a:ext cx="39688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5" name="Oval 932">
            <a:extLst>
              <a:ext uri="{FF2B5EF4-FFF2-40B4-BE49-F238E27FC236}">
                <a16:creationId xmlns:a16="http://schemas.microsoft.com/office/drawing/2014/main" id="{486EEE84-F210-4DDC-8160-D1C789AD4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09" y="1371600"/>
            <a:ext cx="41275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6" name="Oval 933">
            <a:extLst>
              <a:ext uri="{FF2B5EF4-FFF2-40B4-BE49-F238E27FC236}">
                <a16:creationId xmlns:a16="http://schemas.microsoft.com/office/drawing/2014/main" id="{26EFFF62-AD43-40B4-B19B-C667ADE60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6547" y="1352550"/>
            <a:ext cx="36513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7" name="Oval 934">
            <a:extLst>
              <a:ext uri="{FF2B5EF4-FFF2-40B4-BE49-F238E27FC236}">
                <a16:creationId xmlns:a16="http://schemas.microsoft.com/office/drawing/2014/main" id="{B7575F0D-7C01-415C-8BD4-D931734AF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1322" y="1371600"/>
            <a:ext cx="41275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" name="Oval 935">
            <a:extLst>
              <a:ext uri="{FF2B5EF4-FFF2-40B4-BE49-F238E27FC236}">
                <a16:creationId xmlns:a16="http://schemas.microsoft.com/office/drawing/2014/main" id="{CB0A72C4-F380-440D-9455-877FA7F42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0859" y="1403350"/>
            <a:ext cx="41275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9" name="Oval 936">
            <a:extLst>
              <a:ext uri="{FF2B5EF4-FFF2-40B4-BE49-F238E27FC236}">
                <a16:creationId xmlns:a16="http://schemas.microsoft.com/office/drawing/2014/main" id="{60932E77-6A06-4EB3-8766-A124A5648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0397" y="1417637"/>
            <a:ext cx="41275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0" name="Oval 937">
            <a:extLst>
              <a:ext uri="{FF2B5EF4-FFF2-40B4-BE49-F238E27FC236}">
                <a16:creationId xmlns:a16="http://schemas.microsoft.com/office/drawing/2014/main" id="{A32BA8C7-E172-4DB3-9177-3A313EC13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9934" y="1554162"/>
            <a:ext cx="36513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1" name="Oval 938">
            <a:extLst>
              <a:ext uri="{FF2B5EF4-FFF2-40B4-BE49-F238E27FC236}">
                <a16:creationId xmlns:a16="http://schemas.microsoft.com/office/drawing/2014/main" id="{4342069E-3F61-4D60-8FED-A7155D0D1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6297" y="1531937"/>
            <a:ext cx="41275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2" name="Oval 939">
            <a:extLst>
              <a:ext uri="{FF2B5EF4-FFF2-40B4-BE49-F238E27FC236}">
                <a16:creationId xmlns:a16="http://schemas.microsoft.com/office/drawing/2014/main" id="{97A40B4C-A8B4-4014-AA97-2ADD346B2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5835" y="1668462"/>
            <a:ext cx="41275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3" name="Oval 940">
            <a:extLst>
              <a:ext uri="{FF2B5EF4-FFF2-40B4-BE49-F238E27FC236}">
                <a16:creationId xmlns:a16="http://schemas.microsoft.com/office/drawing/2014/main" id="{E75D5BF0-A3D7-4723-B94F-67D746869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5372" y="1724025"/>
            <a:ext cx="41275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4" name="Oval 941">
            <a:extLst>
              <a:ext uri="{FF2B5EF4-FFF2-40B4-BE49-F238E27FC236}">
                <a16:creationId xmlns:a16="http://schemas.microsoft.com/office/drawing/2014/main" id="{22196B4D-87BC-4548-B5D4-63212D75A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4910" y="1787525"/>
            <a:ext cx="36513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5" name="Oval 942">
            <a:extLst>
              <a:ext uri="{FF2B5EF4-FFF2-40B4-BE49-F238E27FC236}">
                <a16:creationId xmlns:a16="http://schemas.microsoft.com/office/drawing/2014/main" id="{492C64C0-A728-446B-A028-2B0442590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9685" y="2052637"/>
            <a:ext cx="41275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6" name="Oval 943">
            <a:extLst>
              <a:ext uri="{FF2B5EF4-FFF2-40B4-BE49-F238E27FC236}">
                <a16:creationId xmlns:a16="http://schemas.microsoft.com/office/drawing/2014/main" id="{57E38AE3-0E45-41F2-9E9A-C94F3B0F8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9223" y="2212975"/>
            <a:ext cx="41275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7" name="Oval 944">
            <a:extLst>
              <a:ext uri="{FF2B5EF4-FFF2-40B4-BE49-F238E27FC236}">
                <a16:creationId xmlns:a16="http://schemas.microsoft.com/office/drawing/2014/main" id="{1B523B3D-72EA-47F8-8893-B7B9C49FF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60" y="2473325"/>
            <a:ext cx="41275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" name="Oval 945">
            <a:extLst>
              <a:ext uri="{FF2B5EF4-FFF2-40B4-BE49-F238E27FC236}">
                <a16:creationId xmlns:a16="http://schemas.microsoft.com/office/drawing/2014/main" id="{9F97D843-C554-4CFA-9F42-30E6C1E3B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5123" y="2843212"/>
            <a:ext cx="41275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" name="Oval 946">
            <a:extLst>
              <a:ext uri="{FF2B5EF4-FFF2-40B4-BE49-F238E27FC236}">
                <a16:creationId xmlns:a16="http://schemas.microsoft.com/office/drawing/2014/main" id="{4791A0AF-EBBB-4267-9E29-98314F0A6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4660" y="3049587"/>
            <a:ext cx="41275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0" name="Oval 947">
            <a:extLst>
              <a:ext uri="{FF2B5EF4-FFF2-40B4-BE49-F238E27FC236}">
                <a16:creationId xmlns:a16="http://schemas.microsoft.com/office/drawing/2014/main" id="{FD153E4E-B2E1-4D9B-AEA7-83EDE86FA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4198" y="3429000"/>
            <a:ext cx="41275" cy="36513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1" name="Rectangle 1007">
            <a:extLst>
              <a:ext uri="{FF2B5EF4-FFF2-40B4-BE49-F238E27FC236}">
                <a16:creationId xmlns:a16="http://schemas.microsoft.com/office/drawing/2014/main" id="{6978583A-F453-4699-BB99-05832B5C7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5207" y="306387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03284E76-7724-B342-BAF8-D62CC51E00CB}"/>
              </a:ext>
            </a:extLst>
          </p:cNvPr>
          <p:cNvSpPr txBox="1"/>
          <p:nvPr/>
        </p:nvSpPr>
        <p:spPr>
          <a:xfrm>
            <a:off x="4147761" y="981074"/>
            <a:ext cx="2937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Forecast assuming constant % impact on earnings</a:t>
            </a:r>
          </a:p>
        </p:txBody>
      </p:sp>
      <p:cxnSp>
        <p:nvCxnSpPr>
          <p:cNvPr id="382" name="Straight Arrow Connector 381">
            <a:extLst>
              <a:ext uri="{FF2B5EF4-FFF2-40B4-BE49-F238E27FC236}">
                <a16:creationId xmlns:a16="http://schemas.microsoft.com/office/drawing/2014/main" id="{C8E1DEA5-DE6A-694E-9799-13DE31054986}"/>
              </a:ext>
            </a:extLst>
          </p:cNvPr>
          <p:cNvCxnSpPr>
            <a:cxnSpLocks/>
          </p:cNvCxnSpPr>
          <p:nvPr/>
        </p:nvCxnSpPr>
        <p:spPr>
          <a:xfrm>
            <a:off x="5920331" y="1591469"/>
            <a:ext cx="370545" cy="315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40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>
            <a:extLst>
              <a:ext uri="{FF2B5EF4-FFF2-40B4-BE49-F238E27FC236}">
                <a16:creationId xmlns:a16="http://schemas.microsoft.com/office/drawing/2014/main" id="{77A41825-0D8A-4B41-B6C9-D721654D6150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7" name="Rectangle 5">
            <a:extLst>
              <a:ext uri="{FF2B5EF4-FFF2-40B4-BE49-F238E27FC236}">
                <a16:creationId xmlns:a16="http://schemas.microsoft.com/office/drawing/2014/main" id="{2BAFE956-94BD-4E56-AD77-FD4A1A217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-4763"/>
            <a:ext cx="10982325" cy="68675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3" name="Rectangle 7">
            <a:extLst>
              <a:ext uri="{FF2B5EF4-FFF2-40B4-BE49-F238E27FC236}">
                <a16:creationId xmlns:a16="http://schemas.microsoft.com/office/drawing/2014/main" id="{578D9C47-6FB2-4F26-A52B-7CE99CD8E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7576" y="1092200"/>
            <a:ext cx="7899400" cy="448945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4" name="Line 8">
            <a:extLst>
              <a:ext uri="{FF2B5EF4-FFF2-40B4-BE49-F238E27FC236}">
                <a16:creationId xmlns:a16="http://schemas.microsoft.com/office/drawing/2014/main" id="{A303A4B5-E98C-470B-BAFF-BF2736E4A6F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7576" y="4732338"/>
            <a:ext cx="7899400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5" name="Line 9">
            <a:extLst>
              <a:ext uri="{FF2B5EF4-FFF2-40B4-BE49-F238E27FC236}">
                <a16:creationId xmlns:a16="http://schemas.microsoft.com/office/drawing/2014/main" id="{5D5D11CB-523B-40C0-9C51-82AA06AE699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7576" y="4032250"/>
            <a:ext cx="7899400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6" name="Line 10">
            <a:extLst>
              <a:ext uri="{FF2B5EF4-FFF2-40B4-BE49-F238E27FC236}">
                <a16:creationId xmlns:a16="http://schemas.microsoft.com/office/drawing/2014/main" id="{2C02D402-7EE5-46E2-B91B-355C7EE9979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7576" y="3336925"/>
            <a:ext cx="7899400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7" name="Line 11">
            <a:extLst>
              <a:ext uri="{FF2B5EF4-FFF2-40B4-BE49-F238E27FC236}">
                <a16:creationId xmlns:a16="http://schemas.microsoft.com/office/drawing/2014/main" id="{9E253673-6CF5-4C6E-86CF-47B21CA9877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7576" y="2638425"/>
            <a:ext cx="7899400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8" name="Line 12">
            <a:extLst>
              <a:ext uri="{FF2B5EF4-FFF2-40B4-BE49-F238E27FC236}">
                <a16:creationId xmlns:a16="http://schemas.microsoft.com/office/drawing/2014/main" id="{4E05669B-8454-4657-8CE0-4451E048364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7576" y="1938337"/>
            <a:ext cx="7899400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1" name="Line 15">
            <a:extLst>
              <a:ext uri="{FF2B5EF4-FFF2-40B4-BE49-F238E27FC236}">
                <a16:creationId xmlns:a16="http://schemas.microsoft.com/office/drawing/2014/main" id="{A62FB714-DBD7-4F67-95BD-7B85B96A36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8388" y="3144837"/>
            <a:ext cx="7938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0" name="Line 16">
            <a:extLst>
              <a:ext uri="{FF2B5EF4-FFF2-40B4-BE49-F238E27FC236}">
                <a16:creationId xmlns:a16="http://schemas.microsoft.com/office/drawing/2014/main" id="{65CC4510-52AE-4A26-8B77-2A8DCA0BB0A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2363" y="3144837"/>
            <a:ext cx="9525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1" name="Line 17">
            <a:extLst>
              <a:ext uri="{FF2B5EF4-FFF2-40B4-BE49-F238E27FC236}">
                <a16:creationId xmlns:a16="http://schemas.microsoft.com/office/drawing/2014/main" id="{D11678EC-5F5B-479C-AA90-89F55EE9DDD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7926" y="3144837"/>
            <a:ext cx="9525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2" name="Line 18">
            <a:extLst>
              <a:ext uri="{FF2B5EF4-FFF2-40B4-BE49-F238E27FC236}">
                <a16:creationId xmlns:a16="http://schemas.microsoft.com/office/drawing/2014/main" id="{930306A6-D8CE-4033-A02E-0691DD6A88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1901" y="3144837"/>
            <a:ext cx="9525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3" name="Line 19">
            <a:extLst>
              <a:ext uri="{FF2B5EF4-FFF2-40B4-BE49-F238E27FC236}">
                <a16:creationId xmlns:a16="http://schemas.microsoft.com/office/drawing/2014/main" id="{904747B5-C6FF-4843-A397-09C202F453C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7463" y="3144837"/>
            <a:ext cx="9525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4" name="Line 20">
            <a:extLst>
              <a:ext uri="{FF2B5EF4-FFF2-40B4-BE49-F238E27FC236}">
                <a16:creationId xmlns:a16="http://schemas.microsoft.com/office/drawing/2014/main" id="{4DEECA90-B007-4DAE-BCE8-CEA0152D1C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11438" y="3144837"/>
            <a:ext cx="9525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5" name="Line 21">
            <a:extLst>
              <a:ext uri="{FF2B5EF4-FFF2-40B4-BE49-F238E27FC236}">
                <a16:creationId xmlns:a16="http://schemas.microsoft.com/office/drawing/2014/main" id="{1491347A-5650-43E3-9C2F-563C317D20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1" y="3144837"/>
            <a:ext cx="9525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" name="Line 22">
            <a:extLst>
              <a:ext uri="{FF2B5EF4-FFF2-40B4-BE49-F238E27FC236}">
                <a16:creationId xmlns:a16="http://schemas.microsoft.com/office/drawing/2014/main" id="{6E3C690B-34F3-4578-8E79-DFEA838AA21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2563" y="3144837"/>
            <a:ext cx="7938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" name="Line 23">
            <a:extLst>
              <a:ext uri="{FF2B5EF4-FFF2-40B4-BE49-F238E27FC236}">
                <a16:creationId xmlns:a16="http://schemas.microsoft.com/office/drawing/2014/main" id="{EEA14CC5-6B8D-4462-8E00-8FA62128077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6538" y="3144837"/>
            <a:ext cx="9525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" name="Line 24">
            <a:extLst>
              <a:ext uri="{FF2B5EF4-FFF2-40B4-BE49-F238E27FC236}">
                <a16:creationId xmlns:a16="http://schemas.microsoft.com/office/drawing/2014/main" id="{FAC6C234-EEA4-4D51-88D9-361EF4A843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32101" y="3144837"/>
            <a:ext cx="7938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" name="Line 25">
            <a:extLst>
              <a:ext uri="{FF2B5EF4-FFF2-40B4-BE49-F238E27FC236}">
                <a16:creationId xmlns:a16="http://schemas.microsoft.com/office/drawing/2014/main" id="{7E438DD2-F684-496D-BDB7-74D04AAC4E0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6076" y="3144837"/>
            <a:ext cx="9525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" name="Line 26">
            <a:extLst>
              <a:ext uri="{FF2B5EF4-FFF2-40B4-BE49-F238E27FC236}">
                <a16:creationId xmlns:a16="http://schemas.microsoft.com/office/drawing/2014/main" id="{F83C4F09-2140-4C48-A7E9-91269E99048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1638" y="3144837"/>
            <a:ext cx="9525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1" name="Line 27">
            <a:extLst>
              <a:ext uri="{FF2B5EF4-FFF2-40B4-BE49-F238E27FC236}">
                <a16:creationId xmlns:a16="http://schemas.microsoft.com/office/drawing/2014/main" id="{212E5889-EA35-4CD6-AD1A-493D9698AB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95613" y="3144837"/>
            <a:ext cx="9525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" name="Line 28">
            <a:extLst>
              <a:ext uri="{FF2B5EF4-FFF2-40B4-BE49-F238E27FC236}">
                <a16:creationId xmlns:a16="http://schemas.microsoft.com/office/drawing/2014/main" id="{559CB821-EAD3-4B77-B5B0-82EBC4FE0A2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1176" y="3144837"/>
            <a:ext cx="9525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" name="Line 29">
            <a:extLst>
              <a:ext uri="{FF2B5EF4-FFF2-40B4-BE49-F238E27FC236}">
                <a16:creationId xmlns:a16="http://schemas.microsoft.com/office/drawing/2014/main" id="{A9C248E4-37F1-4276-B337-2F86A5647E9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5151" y="3144837"/>
            <a:ext cx="9525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4" name="Line 30">
            <a:extLst>
              <a:ext uri="{FF2B5EF4-FFF2-40B4-BE49-F238E27FC236}">
                <a16:creationId xmlns:a16="http://schemas.microsoft.com/office/drawing/2014/main" id="{F81216FF-CFE7-4D32-8959-E1862E137F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0713" y="3144837"/>
            <a:ext cx="9525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5" name="Line 31">
            <a:extLst>
              <a:ext uri="{FF2B5EF4-FFF2-40B4-BE49-F238E27FC236}">
                <a16:creationId xmlns:a16="http://schemas.microsoft.com/office/drawing/2014/main" id="{F73C7242-A01E-45F4-98F1-E687A5E1C8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6276" y="3144837"/>
            <a:ext cx="7938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" name="Line 32">
            <a:extLst>
              <a:ext uri="{FF2B5EF4-FFF2-40B4-BE49-F238E27FC236}">
                <a16:creationId xmlns:a16="http://schemas.microsoft.com/office/drawing/2014/main" id="{649DDE0E-5A8F-48BE-AEB0-5F56A9947BF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0251" y="3144837"/>
            <a:ext cx="9525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" name="Line 33">
            <a:extLst>
              <a:ext uri="{FF2B5EF4-FFF2-40B4-BE49-F238E27FC236}">
                <a16:creationId xmlns:a16="http://schemas.microsoft.com/office/drawing/2014/main" id="{3B8B3ED3-CD27-4728-9B50-655491D3D9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5813" y="3144837"/>
            <a:ext cx="7938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9" name="Line 85">
            <a:extLst>
              <a:ext uri="{FF2B5EF4-FFF2-40B4-BE49-F238E27FC236}">
                <a16:creationId xmlns:a16="http://schemas.microsoft.com/office/drawing/2014/main" id="{F858F96C-E8A1-491B-8980-150A35CDEB2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8388" y="3144837"/>
            <a:ext cx="7938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0" name="Line 86">
            <a:extLst>
              <a:ext uri="{FF2B5EF4-FFF2-40B4-BE49-F238E27FC236}">
                <a16:creationId xmlns:a16="http://schemas.microsoft.com/office/drawing/2014/main" id="{2C9A629A-11EE-41C3-A3F7-83F6236DD3B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2363" y="3144837"/>
            <a:ext cx="9525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1" name="Line 87">
            <a:extLst>
              <a:ext uri="{FF2B5EF4-FFF2-40B4-BE49-F238E27FC236}">
                <a16:creationId xmlns:a16="http://schemas.microsoft.com/office/drawing/2014/main" id="{2BC16B03-241E-48ED-91AC-7D90C42BF1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7926" y="3144837"/>
            <a:ext cx="9525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2" name="Line 88">
            <a:extLst>
              <a:ext uri="{FF2B5EF4-FFF2-40B4-BE49-F238E27FC236}">
                <a16:creationId xmlns:a16="http://schemas.microsoft.com/office/drawing/2014/main" id="{E6EA78A3-D561-4A13-BD48-F586CFA97E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1901" y="3144837"/>
            <a:ext cx="9525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3" name="Line 89">
            <a:extLst>
              <a:ext uri="{FF2B5EF4-FFF2-40B4-BE49-F238E27FC236}">
                <a16:creationId xmlns:a16="http://schemas.microsoft.com/office/drawing/2014/main" id="{143EB0AC-5542-47F0-888F-824594127E6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7463" y="3144837"/>
            <a:ext cx="9525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4" name="Line 90">
            <a:extLst>
              <a:ext uri="{FF2B5EF4-FFF2-40B4-BE49-F238E27FC236}">
                <a16:creationId xmlns:a16="http://schemas.microsoft.com/office/drawing/2014/main" id="{2BE2D147-D149-4FAF-8C6F-7045B9ADE7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11438" y="3144837"/>
            <a:ext cx="9525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5" name="Line 91">
            <a:extLst>
              <a:ext uri="{FF2B5EF4-FFF2-40B4-BE49-F238E27FC236}">
                <a16:creationId xmlns:a16="http://schemas.microsoft.com/office/drawing/2014/main" id="{B0BE928D-C004-4F0B-B13D-749EC4B5962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1" y="3144837"/>
            <a:ext cx="9525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6" name="Line 92">
            <a:extLst>
              <a:ext uri="{FF2B5EF4-FFF2-40B4-BE49-F238E27FC236}">
                <a16:creationId xmlns:a16="http://schemas.microsoft.com/office/drawing/2014/main" id="{D0F623B1-1A90-43CF-AA5B-28DB1704CAF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2563" y="3144837"/>
            <a:ext cx="7938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7" name="Line 93">
            <a:extLst>
              <a:ext uri="{FF2B5EF4-FFF2-40B4-BE49-F238E27FC236}">
                <a16:creationId xmlns:a16="http://schemas.microsoft.com/office/drawing/2014/main" id="{792695AC-6F22-4FB3-8BB9-2BA9B1130A4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6538" y="3144837"/>
            <a:ext cx="9525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8" name="Line 94">
            <a:extLst>
              <a:ext uri="{FF2B5EF4-FFF2-40B4-BE49-F238E27FC236}">
                <a16:creationId xmlns:a16="http://schemas.microsoft.com/office/drawing/2014/main" id="{20391D61-B880-4AED-9ABF-BA90F9C2CD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32101" y="3144837"/>
            <a:ext cx="7938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9" name="Line 95">
            <a:extLst>
              <a:ext uri="{FF2B5EF4-FFF2-40B4-BE49-F238E27FC236}">
                <a16:creationId xmlns:a16="http://schemas.microsoft.com/office/drawing/2014/main" id="{6ED13F15-4A2C-4223-9BCD-83039A4FEA5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6076" y="3144837"/>
            <a:ext cx="9525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0" name="Line 96">
            <a:extLst>
              <a:ext uri="{FF2B5EF4-FFF2-40B4-BE49-F238E27FC236}">
                <a16:creationId xmlns:a16="http://schemas.microsoft.com/office/drawing/2014/main" id="{16233FA1-B344-430F-8619-F7FD7780D5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1638" y="3144837"/>
            <a:ext cx="9525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1" name="Line 97">
            <a:extLst>
              <a:ext uri="{FF2B5EF4-FFF2-40B4-BE49-F238E27FC236}">
                <a16:creationId xmlns:a16="http://schemas.microsoft.com/office/drawing/2014/main" id="{37579A7F-A11A-466D-AE7A-8A49014FD4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95613" y="3144837"/>
            <a:ext cx="9525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2" name="Line 98">
            <a:extLst>
              <a:ext uri="{FF2B5EF4-FFF2-40B4-BE49-F238E27FC236}">
                <a16:creationId xmlns:a16="http://schemas.microsoft.com/office/drawing/2014/main" id="{AF25FA0E-E07C-4926-B918-C8141900E2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1176" y="3144837"/>
            <a:ext cx="9525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3" name="Line 99">
            <a:extLst>
              <a:ext uri="{FF2B5EF4-FFF2-40B4-BE49-F238E27FC236}">
                <a16:creationId xmlns:a16="http://schemas.microsoft.com/office/drawing/2014/main" id="{E5181C00-2709-4F2E-B53D-14B9DA5F7F6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5151" y="3144837"/>
            <a:ext cx="9525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4" name="Line 100">
            <a:extLst>
              <a:ext uri="{FF2B5EF4-FFF2-40B4-BE49-F238E27FC236}">
                <a16:creationId xmlns:a16="http://schemas.microsoft.com/office/drawing/2014/main" id="{DA98DAA0-E1B4-43D0-88A3-5C1E4FF975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0713" y="3144837"/>
            <a:ext cx="9525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5" name="Line 101">
            <a:extLst>
              <a:ext uri="{FF2B5EF4-FFF2-40B4-BE49-F238E27FC236}">
                <a16:creationId xmlns:a16="http://schemas.microsoft.com/office/drawing/2014/main" id="{EBD88F25-BF7B-4527-A1F4-8D981549A9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6276" y="3144837"/>
            <a:ext cx="7938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6" name="Line 102">
            <a:extLst>
              <a:ext uri="{FF2B5EF4-FFF2-40B4-BE49-F238E27FC236}">
                <a16:creationId xmlns:a16="http://schemas.microsoft.com/office/drawing/2014/main" id="{61542716-CED6-426A-BB88-193DF55109D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0251" y="3144837"/>
            <a:ext cx="9525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7" name="Line 103">
            <a:extLst>
              <a:ext uri="{FF2B5EF4-FFF2-40B4-BE49-F238E27FC236}">
                <a16:creationId xmlns:a16="http://schemas.microsoft.com/office/drawing/2014/main" id="{647769CB-6D46-4466-8553-893425A037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5813" y="3144837"/>
            <a:ext cx="7938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2" name="Line 138">
            <a:extLst>
              <a:ext uri="{FF2B5EF4-FFF2-40B4-BE49-F238E27FC236}">
                <a16:creationId xmlns:a16="http://schemas.microsoft.com/office/drawing/2014/main" id="{6BC33443-09D1-404E-9678-ECA5A11A509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3351" y="3314700"/>
            <a:ext cx="4763" cy="4763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3" name="Line 139">
            <a:extLst>
              <a:ext uri="{FF2B5EF4-FFF2-40B4-BE49-F238E27FC236}">
                <a16:creationId xmlns:a16="http://schemas.microsoft.com/office/drawing/2014/main" id="{91CEF00A-069C-449C-976F-D026EF6FC2C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9388" y="3341687"/>
            <a:ext cx="4763" cy="4763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4" name="Line 140">
            <a:extLst>
              <a:ext uri="{FF2B5EF4-FFF2-40B4-BE49-F238E27FC236}">
                <a16:creationId xmlns:a16="http://schemas.microsoft.com/office/drawing/2014/main" id="{9F231177-C5E5-4D5C-91F0-837927E809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0188" y="3365500"/>
            <a:ext cx="4763" cy="4763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5" name="Line 141">
            <a:extLst>
              <a:ext uri="{FF2B5EF4-FFF2-40B4-BE49-F238E27FC236}">
                <a16:creationId xmlns:a16="http://schemas.microsoft.com/office/drawing/2014/main" id="{59200A52-43F3-48A7-BD5E-30F51E4AA22B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9401" y="3387725"/>
            <a:ext cx="4763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" name="Line 261">
            <a:extLst>
              <a:ext uri="{FF2B5EF4-FFF2-40B4-BE49-F238E27FC236}">
                <a16:creationId xmlns:a16="http://schemas.microsoft.com/office/drawing/2014/main" id="{5A7BA1A7-EB5C-49A4-A6F1-A13E65D035D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8988" y="4452938"/>
            <a:ext cx="4763" cy="4763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" name="Line 262">
            <a:extLst>
              <a:ext uri="{FF2B5EF4-FFF2-40B4-BE49-F238E27FC236}">
                <a16:creationId xmlns:a16="http://schemas.microsoft.com/office/drawing/2014/main" id="{B0E046AB-6FA4-4224-A68F-D77339D3F6E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3438" y="4484688"/>
            <a:ext cx="4763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" name="Line 270">
            <a:extLst>
              <a:ext uri="{FF2B5EF4-FFF2-40B4-BE49-F238E27FC236}">
                <a16:creationId xmlns:a16="http://schemas.microsoft.com/office/drawing/2014/main" id="{59D629D1-7B31-4EAF-A1FC-CD959E7DEB7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9676" y="4708525"/>
            <a:ext cx="7938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" name="Line 271">
            <a:extLst>
              <a:ext uri="{FF2B5EF4-FFF2-40B4-BE49-F238E27FC236}">
                <a16:creationId xmlns:a16="http://schemas.microsoft.com/office/drawing/2014/main" id="{F59F4ED3-1894-4899-90C0-9F3997CB754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8888" y="4737100"/>
            <a:ext cx="4763" cy="0"/>
          </a:xfrm>
          <a:prstGeom prst="line">
            <a:avLst/>
          </a:prstGeom>
          <a:noFill/>
          <a:ln w="3175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" name="Rectangle 6">
            <a:extLst>
              <a:ext uri="{FF2B5EF4-FFF2-40B4-BE49-F238E27FC236}">
                <a16:creationId xmlns:a16="http://schemas.microsoft.com/office/drawing/2014/main" id="{BC8EA1B6-1171-42AF-9434-5B5AB9C91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0"/>
            <a:ext cx="10968038" cy="6853238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4" name="Line 324">
            <a:extLst>
              <a:ext uri="{FF2B5EF4-FFF2-40B4-BE49-F238E27FC236}">
                <a16:creationId xmlns:a16="http://schemas.microsoft.com/office/drawing/2014/main" id="{FB5A57CA-E5BB-47E3-BA21-07D40B7B03C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5638" y="3689350"/>
            <a:ext cx="0" cy="0"/>
          </a:xfrm>
          <a:prstGeom prst="line">
            <a:avLst/>
          </a:prstGeom>
          <a:noFill/>
          <a:ln w="31750">
            <a:solidFill>
              <a:srgbClr val="006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4" name="Line 368">
            <a:extLst>
              <a:ext uri="{FF2B5EF4-FFF2-40B4-BE49-F238E27FC236}">
                <a16:creationId xmlns:a16="http://schemas.microsoft.com/office/drawing/2014/main" id="{58C2A200-2545-40F8-B76C-F3211DC2BD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87576" y="1092200"/>
            <a:ext cx="0" cy="4489451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5" name="Line 369">
            <a:extLst>
              <a:ext uri="{FF2B5EF4-FFF2-40B4-BE49-F238E27FC236}">
                <a16:creationId xmlns:a16="http://schemas.microsoft.com/office/drawing/2014/main" id="{48AC0CCD-5E4F-48B4-B892-6ECF73C0A0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3144837"/>
            <a:ext cx="9207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" name="Rectangle 370">
            <a:extLst>
              <a:ext uri="{FF2B5EF4-FFF2-40B4-BE49-F238E27FC236}">
                <a16:creationId xmlns:a16="http://schemas.microsoft.com/office/drawing/2014/main" id="{62F7AB39-8228-49B7-8C1E-0DCC5A66E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13" y="3008312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9" name="Line 371">
            <a:extLst>
              <a:ext uri="{FF2B5EF4-FFF2-40B4-BE49-F238E27FC236}">
                <a16:creationId xmlns:a16="http://schemas.microsoft.com/office/drawing/2014/main" id="{8A0B4497-2074-41A6-AF0A-9F902C0F95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5048250"/>
            <a:ext cx="9207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0" name="Rectangle 372">
            <a:extLst>
              <a:ext uri="{FF2B5EF4-FFF2-40B4-BE49-F238E27FC236}">
                <a16:creationId xmlns:a16="http://schemas.microsoft.com/office/drawing/2014/main" id="{E5CF08BF-E41C-41DD-ACAB-C5F2DB45A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988" y="4914900"/>
            <a:ext cx="6127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-40k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1" name="Line 373">
            <a:extLst>
              <a:ext uri="{FF2B5EF4-FFF2-40B4-BE49-F238E27FC236}">
                <a16:creationId xmlns:a16="http://schemas.microsoft.com/office/drawing/2014/main" id="{1EB7E064-C39D-417F-BCE4-76CBF8AA08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4095750"/>
            <a:ext cx="9207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2" name="Rectangle 374">
            <a:extLst>
              <a:ext uri="{FF2B5EF4-FFF2-40B4-BE49-F238E27FC236}">
                <a16:creationId xmlns:a16="http://schemas.microsoft.com/office/drawing/2014/main" id="{FA1C05B0-8C37-45EC-A972-D3CCD7937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988" y="3959225"/>
            <a:ext cx="6127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-20k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3" name="Line 375">
            <a:extLst>
              <a:ext uri="{FF2B5EF4-FFF2-40B4-BE49-F238E27FC236}">
                <a16:creationId xmlns:a16="http://schemas.microsoft.com/office/drawing/2014/main" id="{5371ED51-7934-4B11-8F2B-39ABB9831C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2193925"/>
            <a:ext cx="9207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4" name="Rectangle 376">
            <a:extLst>
              <a:ext uri="{FF2B5EF4-FFF2-40B4-BE49-F238E27FC236}">
                <a16:creationId xmlns:a16="http://schemas.microsoft.com/office/drawing/2014/main" id="{61DB65CE-EDB7-4A07-8A47-F424C2476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538" y="2057400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5" name="Line 377">
            <a:extLst>
              <a:ext uri="{FF2B5EF4-FFF2-40B4-BE49-F238E27FC236}">
                <a16:creationId xmlns:a16="http://schemas.microsoft.com/office/drawing/2014/main" id="{1C344255-88DA-4D21-B96B-552CC0B760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5501" y="1243012"/>
            <a:ext cx="9207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6" name="Rectangle 378">
            <a:extLst>
              <a:ext uri="{FF2B5EF4-FFF2-40B4-BE49-F238E27FC236}">
                <a16:creationId xmlns:a16="http://schemas.microsoft.com/office/drawing/2014/main" id="{A27DA361-E39F-4913-8A44-5F87785B5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538" y="1106487"/>
            <a:ext cx="525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7" name="Rectangle 379">
            <a:extLst>
              <a:ext uri="{FF2B5EF4-FFF2-40B4-BE49-F238E27FC236}">
                <a16:creationId xmlns:a16="http://schemas.microsoft.com/office/drawing/2014/main" id="{4AD3D6BB-BD5D-444F-AFA5-FD9D443C1A6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374650" y="3079750"/>
            <a:ext cx="26146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Cumulative Govt Cost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8" name="Line 380">
            <a:extLst>
              <a:ext uri="{FF2B5EF4-FFF2-40B4-BE49-F238E27FC236}">
                <a16:creationId xmlns:a16="http://schemas.microsoft.com/office/drawing/2014/main" id="{83215B86-D0D3-42F9-B636-AA6C39B357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7576" y="5581650"/>
            <a:ext cx="789940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9" name="Line 381">
            <a:extLst>
              <a:ext uri="{FF2B5EF4-FFF2-40B4-BE49-F238E27FC236}">
                <a16:creationId xmlns:a16="http://schemas.microsoft.com/office/drawing/2014/main" id="{5A52D146-8EF8-4E02-B6E0-64451C80A2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8388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0" name="Rectangle 382">
            <a:extLst>
              <a:ext uri="{FF2B5EF4-FFF2-40B4-BE49-F238E27FC236}">
                <a16:creationId xmlns:a16="http://schemas.microsoft.com/office/drawing/2014/main" id="{B7E6AD12-8C97-4498-A5DC-E9463CD9E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572452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1" name="Line 383">
            <a:extLst>
              <a:ext uri="{FF2B5EF4-FFF2-40B4-BE49-F238E27FC236}">
                <a16:creationId xmlns:a16="http://schemas.microsoft.com/office/drawing/2014/main" id="{014B6EA0-F20D-40F1-B148-9F71DB7AC9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5826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2" name="Rectangle 384">
            <a:extLst>
              <a:ext uri="{FF2B5EF4-FFF2-40B4-BE49-F238E27FC236}">
                <a16:creationId xmlns:a16="http://schemas.microsoft.com/office/drawing/2014/main" id="{EAC62F3D-F759-4B4B-AC94-A482345FF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4538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3" name="Line 385">
            <a:extLst>
              <a:ext uri="{FF2B5EF4-FFF2-40B4-BE49-F238E27FC236}">
                <a16:creationId xmlns:a16="http://schemas.microsoft.com/office/drawing/2014/main" id="{025D3C64-F494-4769-A8E6-02E97715B0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0088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4" name="Rectangle 386">
            <a:extLst>
              <a:ext uri="{FF2B5EF4-FFF2-40B4-BE49-F238E27FC236}">
                <a16:creationId xmlns:a16="http://schemas.microsoft.com/office/drawing/2014/main" id="{05712CD8-6F28-4B21-933C-3BA80100A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3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5" name="Line 387">
            <a:extLst>
              <a:ext uri="{FF2B5EF4-FFF2-40B4-BE49-F238E27FC236}">
                <a16:creationId xmlns:a16="http://schemas.microsoft.com/office/drawing/2014/main" id="{7A1A4849-60DA-4A11-940E-DB3A190159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2763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6" name="Rectangle 388">
            <a:extLst>
              <a:ext uri="{FF2B5EF4-FFF2-40B4-BE49-F238E27FC236}">
                <a16:creationId xmlns:a16="http://schemas.microsoft.com/office/drawing/2014/main" id="{25056626-86D2-4C38-9710-3CE766718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1476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7" name="Line 389">
            <a:extLst>
              <a:ext uri="{FF2B5EF4-FFF2-40B4-BE49-F238E27FC236}">
                <a16:creationId xmlns:a16="http://schemas.microsoft.com/office/drawing/2014/main" id="{835AFAE8-3C0A-47FC-A242-C3E9777552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1788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" name="Rectangle 390">
            <a:extLst>
              <a:ext uri="{FF2B5EF4-FFF2-40B4-BE49-F238E27FC236}">
                <a16:creationId xmlns:a16="http://schemas.microsoft.com/office/drawing/2014/main" id="{B21CDEFD-FF99-4909-9D64-37EF4A6BD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8913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9" name="Line 391">
            <a:extLst>
              <a:ext uri="{FF2B5EF4-FFF2-40B4-BE49-F238E27FC236}">
                <a16:creationId xmlns:a16="http://schemas.microsoft.com/office/drawing/2014/main" id="{B8B9F0F8-09CA-40AE-BCF4-E8473E4FE212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4463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0" name="Rectangle 392">
            <a:extLst>
              <a:ext uri="{FF2B5EF4-FFF2-40B4-BE49-F238E27FC236}">
                <a16:creationId xmlns:a16="http://schemas.microsoft.com/office/drawing/2014/main" id="{BAF24A45-1E54-4557-9DDD-6B5BB8D07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3176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50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1" name="Line 393">
            <a:extLst>
              <a:ext uri="{FF2B5EF4-FFF2-40B4-BE49-F238E27FC236}">
                <a16:creationId xmlns:a16="http://schemas.microsoft.com/office/drawing/2014/main" id="{D3DCBBD2-F1E3-4379-9969-AF4E441EDFA5}"/>
              </a:ext>
            </a:extLst>
          </p:cNvPr>
          <p:cNvSpPr>
            <a:spLocks noChangeShapeType="1"/>
          </p:cNvSpPr>
          <p:nvPr/>
        </p:nvSpPr>
        <p:spPr bwMode="auto">
          <a:xfrm>
            <a:off x="8853488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2" name="Rectangle 394">
            <a:extLst>
              <a:ext uri="{FF2B5EF4-FFF2-40B4-BE49-F238E27FC236}">
                <a16:creationId xmlns:a16="http://schemas.microsoft.com/office/drawing/2014/main" id="{4988E815-AFB8-488B-A3D7-0D0A1FED4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0613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3" name="Line 395">
            <a:extLst>
              <a:ext uri="{FF2B5EF4-FFF2-40B4-BE49-F238E27FC236}">
                <a16:creationId xmlns:a16="http://schemas.microsoft.com/office/drawing/2014/main" id="{E407478D-2AF5-4EC0-B156-CF9DB5B734E3}"/>
              </a:ext>
            </a:extLst>
          </p:cNvPr>
          <p:cNvSpPr>
            <a:spLocks noChangeShapeType="1"/>
          </p:cNvSpPr>
          <p:nvPr/>
        </p:nvSpPr>
        <p:spPr bwMode="auto">
          <a:xfrm>
            <a:off x="9936163" y="5581650"/>
            <a:ext cx="0" cy="9207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4" name="Rectangle 396">
            <a:extLst>
              <a:ext uri="{FF2B5EF4-FFF2-40B4-BE49-F238E27FC236}">
                <a16:creationId xmlns:a16="http://schemas.microsoft.com/office/drawing/2014/main" id="{412195EC-404B-4F5E-BC8F-E08CD9AF0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4876" y="5724525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70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5" name="Rectangle 397">
            <a:extLst>
              <a:ext uri="{FF2B5EF4-FFF2-40B4-BE49-F238E27FC236}">
                <a16:creationId xmlns:a16="http://schemas.microsoft.com/office/drawing/2014/main" id="{C8714041-3F8C-4C86-A365-46F7E666F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3438" y="6038850"/>
            <a:ext cx="5667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6" name="Rectangle 398">
            <a:extLst>
              <a:ext uri="{FF2B5EF4-FFF2-40B4-BE49-F238E27FC236}">
                <a16:creationId xmlns:a16="http://schemas.microsoft.com/office/drawing/2014/main" id="{803CDBD6-3C4C-4BC0-9EC1-75B2512CD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5201" y="306387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7DA0C59A-54A1-496B-9E60-53B4ECA6F85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7" name="Rectangle 134">
            <a:extLst>
              <a:ext uri="{FF2B5EF4-FFF2-40B4-BE49-F238E27FC236}">
                <a16:creationId xmlns:a16="http://schemas.microsoft.com/office/drawing/2014/main" id="{4790065F-4BBB-4C59-A308-DD12A7C4D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0" y="95828"/>
            <a:ext cx="1178134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Cost by Age to Government of Admission to Florida International University</a:t>
            </a:r>
          </a:p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Forecasting Future Tax/Transfer Revenue 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8332AE66-50F0-4B7D-B5D0-DE31BE21905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4" name="Rectangle 357">
            <a:extLst>
              <a:ext uri="{FF2B5EF4-FFF2-40B4-BE49-F238E27FC236}">
                <a16:creationId xmlns:a16="http://schemas.microsoft.com/office/drawing/2014/main" id="{E34C63D3-418C-4800-9354-F0788AAA4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5201" y="306387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336" name="Group 1335">
            <a:extLst>
              <a:ext uri="{FF2B5EF4-FFF2-40B4-BE49-F238E27FC236}">
                <a16:creationId xmlns:a16="http://schemas.microsoft.com/office/drawing/2014/main" id="{D06BA52D-D8A2-4765-ACD9-BB636F08426A}"/>
              </a:ext>
            </a:extLst>
          </p:cNvPr>
          <p:cNvGrpSpPr/>
          <p:nvPr/>
        </p:nvGrpSpPr>
        <p:grpSpPr>
          <a:xfrm>
            <a:off x="5922963" y="3268662"/>
            <a:ext cx="3468688" cy="1038226"/>
            <a:chOff x="5922963" y="3268662"/>
            <a:chExt cx="3468688" cy="1038226"/>
          </a:xfrm>
        </p:grpSpPr>
        <p:sp>
          <p:nvSpPr>
            <p:cNvPr id="948" name="Line 316">
              <a:extLst>
                <a:ext uri="{FF2B5EF4-FFF2-40B4-BE49-F238E27FC236}">
                  <a16:creationId xmlns:a16="http://schemas.microsoft.com/office/drawing/2014/main" id="{444A44E1-8BB2-45A6-AEDE-313FCCBA58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05551" y="3419475"/>
              <a:ext cx="50800" cy="19050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9" name="Line 312">
              <a:extLst>
                <a:ext uri="{FF2B5EF4-FFF2-40B4-BE49-F238E27FC236}">
                  <a16:creationId xmlns:a16="http://schemas.microsoft.com/office/drawing/2014/main" id="{CA0DE982-C2EC-42E1-9B87-F9C86E97A7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22963" y="3268662"/>
              <a:ext cx="104775" cy="41275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0" name="Line 313">
              <a:extLst>
                <a:ext uri="{FF2B5EF4-FFF2-40B4-BE49-F238E27FC236}">
                  <a16:creationId xmlns:a16="http://schemas.microsoft.com/office/drawing/2014/main" id="{7B816F96-4FE9-430B-9AB0-5FC1B9982A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7738" y="3309937"/>
              <a:ext cx="22225" cy="9525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1" name="Line 314">
              <a:extLst>
                <a:ext uri="{FF2B5EF4-FFF2-40B4-BE49-F238E27FC236}">
                  <a16:creationId xmlns:a16="http://schemas.microsoft.com/office/drawing/2014/main" id="{ACF81E6B-ECF5-4AC2-96B9-03DC54FA94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15051" y="3341687"/>
              <a:ext cx="22225" cy="9525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" name="Line 318">
              <a:extLst>
                <a:ext uri="{FF2B5EF4-FFF2-40B4-BE49-F238E27FC236}">
                  <a16:creationId xmlns:a16="http://schemas.microsoft.com/office/drawing/2014/main" id="{3BD99169-6265-4298-B7AA-02D18B154C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94463" y="3492500"/>
              <a:ext cx="77788" cy="31750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3" name="Line 325">
              <a:extLst>
                <a:ext uri="{FF2B5EF4-FFF2-40B4-BE49-F238E27FC236}">
                  <a16:creationId xmlns:a16="http://schemas.microsoft.com/office/drawing/2014/main" id="{56B1CBD7-D31E-4583-80B1-D005EECA40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69138" y="3713163"/>
              <a:ext cx="46038" cy="17463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4" name="Line 327">
              <a:extLst>
                <a:ext uri="{FF2B5EF4-FFF2-40B4-BE49-F238E27FC236}">
                  <a16:creationId xmlns:a16="http://schemas.microsoft.com/office/drawing/2014/main" id="{6D84DE0E-39EA-495A-9D41-38AB7A7B0C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65988" y="3786188"/>
              <a:ext cx="65088" cy="22225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5" name="Line 330">
              <a:extLst>
                <a:ext uri="{FF2B5EF4-FFF2-40B4-BE49-F238E27FC236}">
                  <a16:creationId xmlns:a16="http://schemas.microsoft.com/office/drawing/2014/main" id="{48690985-CEC3-46F6-A962-942486F52C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50151" y="3886200"/>
              <a:ext cx="41275" cy="9525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6" name="Line 336">
              <a:extLst>
                <a:ext uri="{FF2B5EF4-FFF2-40B4-BE49-F238E27FC236}">
                  <a16:creationId xmlns:a16="http://schemas.microsoft.com/office/drawing/2014/main" id="{4CE94277-0B83-457F-8981-C266EA64DE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48626" y="4037013"/>
              <a:ext cx="41275" cy="14288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7" name="Line 339">
              <a:extLst>
                <a:ext uri="{FF2B5EF4-FFF2-40B4-BE49-F238E27FC236}">
                  <a16:creationId xmlns:a16="http://schemas.microsoft.com/office/drawing/2014/main" id="{D7B50E7C-5DEA-41A7-813F-7F640F3EC0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08976" y="4110038"/>
              <a:ext cx="68263" cy="14288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8" name="Line 341">
              <a:extLst>
                <a:ext uri="{FF2B5EF4-FFF2-40B4-BE49-F238E27FC236}">
                  <a16:creationId xmlns:a16="http://schemas.microsoft.com/office/drawing/2014/main" id="{684CBA99-DD1A-4150-AB1D-EF42ABE560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3288" y="4160838"/>
              <a:ext cx="55563" cy="12700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9" name="Line 315">
              <a:extLst>
                <a:ext uri="{FF2B5EF4-FFF2-40B4-BE49-F238E27FC236}">
                  <a16:creationId xmlns:a16="http://schemas.microsoft.com/office/drawing/2014/main" id="{29D2D89A-7901-4B39-A1D8-A9C3D03B03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37276" y="3351212"/>
              <a:ext cx="104775" cy="41275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" name="Line 317">
              <a:extLst>
                <a:ext uri="{FF2B5EF4-FFF2-40B4-BE49-F238E27FC236}">
                  <a16:creationId xmlns:a16="http://schemas.microsoft.com/office/drawing/2014/main" id="{28C26356-F2A1-436E-A934-AFDDE7EF09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56351" y="3438525"/>
              <a:ext cx="73025" cy="31750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" name="Line 319">
              <a:extLst>
                <a:ext uri="{FF2B5EF4-FFF2-40B4-BE49-F238E27FC236}">
                  <a16:creationId xmlns:a16="http://schemas.microsoft.com/office/drawing/2014/main" id="{331178E4-6BD7-4621-8906-008A3B1266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2251" y="3524250"/>
              <a:ext cx="49213" cy="19050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" name="Line 320">
              <a:extLst>
                <a:ext uri="{FF2B5EF4-FFF2-40B4-BE49-F238E27FC236}">
                  <a16:creationId xmlns:a16="http://schemas.microsoft.com/office/drawing/2014/main" id="{2504545A-AFBF-4F8A-9AB9-103F66BE36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86551" y="3570288"/>
              <a:ext cx="104775" cy="36513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" name="Line 321">
              <a:extLst>
                <a:ext uri="{FF2B5EF4-FFF2-40B4-BE49-F238E27FC236}">
                  <a16:creationId xmlns:a16="http://schemas.microsoft.com/office/drawing/2014/main" id="{CFAC0D83-2B95-4099-A30E-7A56E50F07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1326" y="3606800"/>
              <a:ext cx="22225" cy="9525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" name="Line 323">
              <a:extLst>
                <a:ext uri="{FF2B5EF4-FFF2-40B4-BE49-F238E27FC236}">
                  <a16:creationId xmlns:a16="http://schemas.microsoft.com/office/drawing/2014/main" id="{797CE782-D92F-4415-81B7-981F92A5CB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96101" y="3648075"/>
              <a:ext cx="109538" cy="41275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" name="Line 326">
              <a:extLst>
                <a:ext uri="{FF2B5EF4-FFF2-40B4-BE49-F238E27FC236}">
                  <a16:creationId xmlns:a16="http://schemas.microsoft.com/office/drawing/2014/main" id="{3C33D054-E6B4-4DB5-BD47-BBA40E229A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15176" y="3730625"/>
              <a:ext cx="82550" cy="31750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" name="Line 328">
              <a:extLst>
                <a:ext uri="{FF2B5EF4-FFF2-40B4-BE49-F238E27FC236}">
                  <a16:creationId xmlns:a16="http://schemas.microsoft.com/office/drawing/2014/main" id="{3ED9E6F0-A975-4757-B31B-2B772AF3D6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31076" y="3808413"/>
              <a:ext cx="63500" cy="22225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" name="Line 329">
              <a:extLst>
                <a:ext uri="{FF2B5EF4-FFF2-40B4-BE49-F238E27FC236}">
                  <a16:creationId xmlns:a16="http://schemas.microsoft.com/office/drawing/2014/main" id="{42B9FE30-2657-4104-80D1-C1D4477A2B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58076" y="3854450"/>
              <a:ext cx="92075" cy="31750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" name="Line 332">
              <a:extLst>
                <a:ext uri="{FF2B5EF4-FFF2-40B4-BE49-F238E27FC236}">
                  <a16:creationId xmlns:a16="http://schemas.microsoft.com/office/drawing/2014/main" id="{42812038-D16D-4E7A-980A-82E5E12076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9688" y="3917950"/>
              <a:ext cx="104775" cy="36513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" name="Line 333">
              <a:extLst>
                <a:ext uri="{FF2B5EF4-FFF2-40B4-BE49-F238E27FC236}">
                  <a16:creationId xmlns:a16="http://schemas.microsoft.com/office/drawing/2014/main" id="{73D92099-F74F-4340-BB33-7E939342FA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64463" y="3954463"/>
              <a:ext cx="19050" cy="4763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0" name="Line 334">
              <a:extLst>
                <a:ext uri="{FF2B5EF4-FFF2-40B4-BE49-F238E27FC236}">
                  <a16:creationId xmlns:a16="http://schemas.microsoft.com/office/drawing/2014/main" id="{9F227F32-B477-4F4A-8C62-1B4E84723B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51776" y="3978275"/>
              <a:ext cx="22225" cy="7938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" name="Line 335">
              <a:extLst>
                <a:ext uri="{FF2B5EF4-FFF2-40B4-BE49-F238E27FC236}">
                  <a16:creationId xmlns:a16="http://schemas.microsoft.com/office/drawing/2014/main" id="{D6560EBA-D48B-4F69-9679-7223B9872D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74001" y="3986213"/>
              <a:ext cx="106363" cy="33338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" name="Line 337">
              <a:extLst>
                <a:ext uri="{FF2B5EF4-FFF2-40B4-BE49-F238E27FC236}">
                  <a16:creationId xmlns:a16="http://schemas.microsoft.com/office/drawing/2014/main" id="{DA7EBB59-6D5C-4CCD-95A4-7A86432001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89901" y="4051300"/>
              <a:ext cx="90488" cy="22225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3" name="Line 338">
              <a:extLst>
                <a:ext uri="{FF2B5EF4-FFF2-40B4-BE49-F238E27FC236}">
                  <a16:creationId xmlns:a16="http://schemas.microsoft.com/office/drawing/2014/main" id="{09FE9209-284A-41B3-8468-08501B3D83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45476" y="4092575"/>
              <a:ext cx="63500" cy="17463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4" name="Line 340">
              <a:extLst>
                <a:ext uri="{FF2B5EF4-FFF2-40B4-BE49-F238E27FC236}">
                  <a16:creationId xmlns:a16="http://schemas.microsoft.com/office/drawing/2014/main" id="{F2F00E67-167E-4C08-865C-6B470DA1AF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45501" y="4141788"/>
              <a:ext cx="77788" cy="19050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5" name="Line 342">
              <a:extLst>
                <a:ext uri="{FF2B5EF4-FFF2-40B4-BE49-F238E27FC236}">
                  <a16:creationId xmlns:a16="http://schemas.microsoft.com/office/drawing/2014/main" id="{46DE3E63-722A-4E55-8058-BF75DB9FC9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7113" y="4187825"/>
              <a:ext cx="96838" cy="22225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6" name="Line 343">
              <a:extLst>
                <a:ext uri="{FF2B5EF4-FFF2-40B4-BE49-F238E27FC236}">
                  <a16:creationId xmlns:a16="http://schemas.microsoft.com/office/drawing/2014/main" id="{82DB5651-0C6C-499A-A3AC-7B7D88D9D3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3951" y="4210050"/>
              <a:ext cx="36513" cy="4763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7" name="Line 344">
              <a:extLst>
                <a:ext uri="{FF2B5EF4-FFF2-40B4-BE49-F238E27FC236}">
                  <a16:creationId xmlns:a16="http://schemas.microsoft.com/office/drawing/2014/main" id="{EA453C81-DA0A-454A-865F-09D8F2678B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8726" y="4229100"/>
              <a:ext cx="4763" cy="0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8" name="Line 345">
              <a:extLst>
                <a:ext uri="{FF2B5EF4-FFF2-40B4-BE49-F238E27FC236}">
                  <a16:creationId xmlns:a16="http://schemas.microsoft.com/office/drawing/2014/main" id="{258910B9-D66B-46CA-A8B8-4E1492010B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53488" y="4229100"/>
              <a:ext cx="104775" cy="22225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9" name="Line 346">
              <a:extLst>
                <a:ext uri="{FF2B5EF4-FFF2-40B4-BE49-F238E27FC236}">
                  <a16:creationId xmlns:a16="http://schemas.microsoft.com/office/drawing/2014/main" id="{4F0ED779-9E23-4D76-BA03-6B1F22D6DB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8263" y="4251325"/>
              <a:ext cx="22225" cy="4763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0" name="Line 347">
              <a:extLst>
                <a:ext uri="{FF2B5EF4-FFF2-40B4-BE49-F238E27FC236}">
                  <a16:creationId xmlns:a16="http://schemas.microsoft.com/office/drawing/2014/main" id="{E3837D99-FC50-47B9-BF5B-BED722D2C9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48751" y="4265613"/>
              <a:ext cx="19050" cy="4763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1" name="Line 348">
              <a:extLst>
                <a:ext uri="{FF2B5EF4-FFF2-40B4-BE49-F238E27FC236}">
                  <a16:creationId xmlns:a16="http://schemas.microsoft.com/office/drawing/2014/main" id="{9472B8A6-0BE0-4D28-B21F-F19EB49698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67801" y="4270375"/>
              <a:ext cx="109538" cy="14288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" name="Line 349">
              <a:extLst>
                <a:ext uri="{FF2B5EF4-FFF2-40B4-BE49-F238E27FC236}">
                  <a16:creationId xmlns:a16="http://schemas.microsoft.com/office/drawing/2014/main" id="{7FA8CF17-CDF6-4957-9D01-14BD697BC7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77338" y="4284663"/>
              <a:ext cx="9525" cy="0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" name="Line 350">
              <a:extLst>
                <a:ext uri="{FF2B5EF4-FFF2-40B4-BE49-F238E27FC236}">
                  <a16:creationId xmlns:a16="http://schemas.microsoft.com/office/drawing/2014/main" id="{4A95CA5C-5006-480A-9F5D-B1DB1CAFFC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55126" y="4292600"/>
              <a:ext cx="31750" cy="4763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4" name="Line 351">
              <a:extLst>
                <a:ext uri="{FF2B5EF4-FFF2-40B4-BE49-F238E27FC236}">
                  <a16:creationId xmlns:a16="http://schemas.microsoft.com/office/drawing/2014/main" id="{3FD0AB66-388B-40C6-A298-E4A6D4C833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86876" y="4297363"/>
              <a:ext cx="104775" cy="9525"/>
            </a:xfrm>
            <a:prstGeom prst="line">
              <a:avLst/>
            </a:pr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87" name="Line 10">
            <a:extLst>
              <a:ext uri="{FF2B5EF4-FFF2-40B4-BE49-F238E27FC236}">
                <a16:creationId xmlns:a16="http://schemas.microsoft.com/office/drawing/2014/main" id="{8533830F-6905-4A33-A736-7ACF87381E20}"/>
              </a:ext>
            </a:extLst>
          </p:cNvPr>
          <p:cNvSpPr/>
          <p:nvPr/>
        </p:nvSpPr>
        <p:spPr>
          <a:xfrm>
            <a:off x="2211389" y="3144837"/>
            <a:ext cx="7885110" cy="17461"/>
          </a:xfrm>
          <a:prstGeom prst="line">
            <a:avLst/>
          </a:prstGeom>
          <a:ln w="28575">
            <a:solidFill>
              <a:srgbClr val="807F80">
                <a:alpha val="50000"/>
              </a:srgbClr>
            </a:solidFill>
          </a:ln>
        </p:spPr>
        <p:txBody>
          <a:bodyPr lIns="45719" rIns="45719"/>
          <a:lstStyle/>
          <a:p>
            <a:endParaRPr dirty="0"/>
          </a:p>
        </p:txBody>
      </p: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E26C5994-E3AC-3F45-AFAF-CB459045C9A8}"/>
              </a:ext>
            </a:extLst>
          </p:cNvPr>
          <p:cNvGrpSpPr/>
          <p:nvPr/>
        </p:nvGrpSpPr>
        <p:grpSpPr>
          <a:xfrm>
            <a:off x="2338388" y="2925762"/>
            <a:ext cx="3584575" cy="336551"/>
            <a:chOff x="2338388" y="2925762"/>
            <a:chExt cx="3584575" cy="336551"/>
          </a:xfrm>
        </p:grpSpPr>
        <p:sp>
          <p:nvSpPr>
            <p:cNvPr id="388" name="Freeform 13">
              <a:extLst>
                <a:ext uri="{FF2B5EF4-FFF2-40B4-BE49-F238E27FC236}">
                  <a16:creationId xmlns:a16="http://schemas.microsoft.com/office/drawing/2014/main" id="{C3A40C94-4351-E849-8D65-78733DC33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8388" y="2925762"/>
              <a:ext cx="3149600" cy="219075"/>
            </a:xfrm>
            <a:custGeom>
              <a:avLst/>
              <a:gdLst>
                <a:gd name="T0" fmla="*/ 0 w 689"/>
                <a:gd name="T1" fmla="*/ 48 h 48"/>
                <a:gd name="T2" fmla="*/ 24 w 689"/>
                <a:gd name="T3" fmla="*/ 48 h 48"/>
                <a:gd name="T4" fmla="*/ 48 w 689"/>
                <a:gd name="T5" fmla="*/ 48 h 48"/>
                <a:gd name="T6" fmla="*/ 72 w 689"/>
                <a:gd name="T7" fmla="*/ 48 h 48"/>
                <a:gd name="T8" fmla="*/ 95 w 689"/>
                <a:gd name="T9" fmla="*/ 48 h 48"/>
                <a:gd name="T10" fmla="*/ 119 w 689"/>
                <a:gd name="T11" fmla="*/ 48 h 48"/>
                <a:gd name="T12" fmla="*/ 143 w 689"/>
                <a:gd name="T13" fmla="*/ 48 h 48"/>
                <a:gd name="T14" fmla="*/ 166 w 689"/>
                <a:gd name="T15" fmla="*/ 48 h 48"/>
                <a:gd name="T16" fmla="*/ 190 w 689"/>
                <a:gd name="T17" fmla="*/ 48 h 48"/>
                <a:gd name="T18" fmla="*/ 214 w 689"/>
                <a:gd name="T19" fmla="*/ 48 h 48"/>
                <a:gd name="T20" fmla="*/ 238 w 689"/>
                <a:gd name="T21" fmla="*/ 48 h 48"/>
                <a:gd name="T22" fmla="*/ 261 w 689"/>
                <a:gd name="T23" fmla="*/ 48 h 48"/>
                <a:gd name="T24" fmla="*/ 285 w 689"/>
                <a:gd name="T25" fmla="*/ 48 h 48"/>
                <a:gd name="T26" fmla="*/ 309 w 689"/>
                <a:gd name="T27" fmla="*/ 48 h 48"/>
                <a:gd name="T28" fmla="*/ 333 w 689"/>
                <a:gd name="T29" fmla="*/ 48 h 48"/>
                <a:gd name="T30" fmla="*/ 356 w 689"/>
                <a:gd name="T31" fmla="*/ 48 h 48"/>
                <a:gd name="T32" fmla="*/ 380 w 689"/>
                <a:gd name="T33" fmla="*/ 48 h 48"/>
                <a:gd name="T34" fmla="*/ 404 w 689"/>
                <a:gd name="T35" fmla="*/ 48 h 48"/>
                <a:gd name="T36" fmla="*/ 428 w 689"/>
                <a:gd name="T37" fmla="*/ 41 h 48"/>
                <a:gd name="T38" fmla="*/ 451 w 689"/>
                <a:gd name="T39" fmla="*/ 31 h 48"/>
                <a:gd name="T40" fmla="*/ 475 w 689"/>
                <a:gd name="T41" fmla="*/ 21 h 48"/>
                <a:gd name="T42" fmla="*/ 499 w 689"/>
                <a:gd name="T43" fmla="*/ 12 h 48"/>
                <a:gd name="T44" fmla="*/ 523 w 689"/>
                <a:gd name="T45" fmla="*/ 9 h 48"/>
                <a:gd name="T46" fmla="*/ 546 w 689"/>
                <a:gd name="T47" fmla="*/ 6 h 48"/>
                <a:gd name="T48" fmla="*/ 570 w 689"/>
                <a:gd name="T49" fmla="*/ 3 h 48"/>
                <a:gd name="T50" fmla="*/ 594 w 689"/>
                <a:gd name="T51" fmla="*/ 0 h 48"/>
                <a:gd name="T52" fmla="*/ 618 w 689"/>
                <a:gd name="T53" fmla="*/ 11 h 48"/>
                <a:gd name="T54" fmla="*/ 641 w 689"/>
                <a:gd name="T55" fmla="*/ 21 h 48"/>
                <a:gd name="T56" fmla="*/ 665 w 689"/>
                <a:gd name="T57" fmla="*/ 31 h 48"/>
                <a:gd name="T58" fmla="*/ 689 w 689"/>
                <a:gd name="T59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9" h="48">
                  <a:moveTo>
                    <a:pt x="0" y="48"/>
                  </a:moveTo>
                  <a:lnTo>
                    <a:pt x="24" y="48"/>
                  </a:lnTo>
                  <a:lnTo>
                    <a:pt x="48" y="48"/>
                  </a:lnTo>
                  <a:lnTo>
                    <a:pt x="72" y="48"/>
                  </a:lnTo>
                  <a:lnTo>
                    <a:pt x="95" y="48"/>
                  </a:lnTo>
                  <a:lnTo>
                    <a:pt x="119" y="48"/>
                  </a:lnTo>
                  <a:lnTo>
                    <a:pt x="143" y="48"/>
                  </a:lnTo>
                  <a:lnTo>
                    <a:pt x="166" y="48"/>
                  </a:lnTo>
                  <a:lnTo>
                    <a:pt x="190" y="48"/>
                  </a:lnTo>
                  <a:lnTo>
                    <a:pt x="214" y="48"/>
                  </a:lnTo>
                  <a:lnTo>
                    <a:pt x="238" y="48"/>
                  </a:lnTo>
                  <a:lnTo>
                    <a:pt x="261" y="48"/>
                  </a:lnTo>
                  <a:lnTo>
                    <a:pt x="285" y="48"/>
                  </a:lnTo>
                  <a:lnTo>
                    <a:pt x="309" y="48"/>
                  </a:lnTo>
                  <a:lnTo>
                    <a:pt x="333" y="48"/>
                  </a:lnTo>
                  <a:lnTo>
                    <a:pt x="356" y="48"/>
                  </a:lnTo>
                  <a:lnTo>
                    <a:pt x="380" y="48"/>
                  </a:lnTo>
                  <a:lnTo>
                    <a:pt x="404" y="48"/>
                  </a:lnTo>
                  <a:lnTo>
                    <a:pt x="428" y="41"/>
                  </a:lnTo>
                  <a:lnTo>
                    <a:pt x="451" y="31"/>
                  </a:lnTo>
                  <a:lnTo>
                    <a:pt x="475" y="21"/>
                  </a:lnTo>
                  <a:lnTo>
                    <a:pt x="499" y="12"/>
                  </a:lnTo>
                  <a:lnTo>
                    <a:pt x="523" y="9"/>
                  </a:lnTo>
                  <a:lnTo>
                    <a:pt x="546" y="6"/>
                  </a:lnTo>
                  <a:lnTo>
                    <a:pt x="570" y="3"/>
                  </a:lnTo>
                  <a:lnTo>
                    <a:pt x="594" y="0"/>
                  </a:lnTo>
                  <a:lnTo>
                    <a:pt x="618" y="11"/>
                  </a:lnTo>
                  <a:lnTo>
                    <a:pt x="641" y="21"/>
                  </a:lnTo>
                  <a:lnTo>
                    <a:pt x="665" y="31"/>
                  </a:lnTo>
                  <a:lnTo>
                    <a:pt x="689" y="40"/>
                  </a:lnTo>
                </a:path>
              </a:pathLst>
            </a:custGeom>
            <a:noFill/>
            <a:ln w="31750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9" name="Freeform 14">
              <a:extLst>
                <a:ext uri="{FF2B5EF4-FFF2-40B4-BE49-F238E27FC236}">
                  <a16:creationId xmlns:a16="http://schemas.microsoft.com/office/drawing/2014/main" id="{F3DBB55A-3283-5E4B-8680-ACC8D0C4A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206" y="3165472"/>
              <a:ext cx="258757" cy="96841"/>
            </a:xfrm>
            <a:custGeom>
              <a:avLst/>
              <a:gdLst>
                <a:gd name="T0" fmla="*/ 0 w 72"/>
                <a:gd name="T1" fmla="*/ 0 h 26"/>
                <a:gd name="T2" fmla="*/ 24 w 72"/>
                <a:gd name="T3" fmla="*/ 9 h 26"/>
                <a:gd name="T4" fmla="*/ 48 w 72"/>
                <a:gd name="T5" fmla="*/ 18 h 26"/>
                <a:gd name="T6" fmla="*/ 72 w 72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26">
                  <a:moveTo>
                    <a:pt x="0" y="0"/>
                  </a:moveTo>
                  <a:lnTo>
                    <a:pt x="24" y="9"/>
                  </a:lnTo>
                  <a:lnTo>
                    <a:pt x="48" y="18"/>
                  </a:lnTo>
                  <a:lnTo>
                    <a:pt x="72" y="26"/>
                  </a:lnTo>
                </a:path>
              </a:pathLst>
            </a:custGeom>
            <a:noFill/>
            <a:ln w="31750">
              <a:solidFill>
                <a:srgbClr val="006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14">
              <a:extLst>
                <a:ext uri="{FF2B5EF4-FFF2-40B4-BE49-F238E27FC236}">
                  <a16:creationId xmlns:a16="http://schemas.microsoft.com/office/drawing/2014/main" id="{963795D7-A88A-084A-8EF7-FFDA91C48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1" y="3104355"/>
              <a:ext cx="184155" cy="56354"/>
            </a:xfrm>
            <a:custGeom>
              <a:avLst/>
              <a:gdLst>
                <a:gd name="T0" fmla="*/ 0 w 72"/>
                <a:gd name="T1" fmla="*/ 0 h 26"/>
                <a:gd name="T2" fmla="*/ 24 w 72"/>
                <a:gd name="T3" fmla="*/ 9 h 26"/>
                <a:gd name="T4" fmla="*/ 48 w 72"/>
                <a:gd name="T5" fmla="*/ 18 h 26"/>
                <a:gd name="T6" fmla="*/ 72 w 72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26">
                  <a:moveTo>
                    <a:pt x="0" y="0"/>
                  </a:moveTo>
                  <a:lnTo>
                    <a:pt x="24" y="9"/>
                  </a:lnTo>
                  <a:lnTo>
                    <a:pt x="48" y="18"/>
                  </a:lnTo>
                  <a:lnTo>
                    <a:pt x="72" y="26"/>
                  </a:lnTo>
                </a:path>
              </a:pathLst>
            </a:custGeom>
            <a:solidFill>
              <a:srgbClr val="C00000"/>
            </a:solidFill>
            <a:ln w="31750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93" name="Line">
            <a:extLst>
              <a:ext uri="{FF2B5EF4-FFF2-40B4-BE49-F238E27FC236}">
                <a16:creationId xmlns:a16="http://schemas.microsoft.com/office/drawing/2014/main" id="{93F94734-91ED-FD41-B081-0DCB4982DA5B}"/>
              </a:ext>
            </a:extLst>
          </p:cNvPr>
          <p:cNvSpPr/>
          <p:nvPr/>
        </p:nvSpPr>
        <p:spPr>
          <a:xfrm>
            <a:off x="9209883" y="1211262"/>
            <a:ext cx="16142" cy="2973315"/>
          </a:xfrm>
          <a:prstGeom prst="line">
            <a:avLst/>
          </a:prstGeom>
          <a:noFill/>
          <a:ln w="12700" cap="flat">
            <a:solidFill>
              <a:srgbClr val="808080"/>
            </a:solidFill>
            <a:prstDash val="solid"/>
            <a:round/>
            <a:tailEnd type="triangle" w="med" len="med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394" name="Program pays for itself by age 34.">
            <a:extLst>
              <a:ext uri="{FF2B5EF4-FFF2-40B4-BE49-F238E27FC236}">
                <a16:creationId xmlns:a16="http://schemas.microsoft.com/office/drawing/2014/main" id="{4864B428-35C4-FD4A-9F87-66EA4C461F1D}"/>
              </a:ext>
            </a:extLst>
          </p:cNvPr>
          <p:cNvSpPr txBox="1"/>
          <p:nvPr/>
        </p:nvSpPr>
        <p:spPr>
          <a:xfrm>
            <a:off x="8290870" y="493343"/>
            <a:ext cx="208423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2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Original </a:t>
            </a:r>
            <a:r>
              <a:rPr lang="en-US" b="1" dirty="0">
                <a:solidFill>
                  <a:srgbClr val="CD7371"/>
                </a:solidFill>
              </a:rPr>
              <a:t>$11.4K</a:t>
            </a:r>
            <a:r>
              <a:rPr lang="en-US" dirty="0">
                <a:solidFill>
                  <a:schemeClr val="tx1"/>
                </a:solidFill>
              </a:rPr>
              <a:t> cost returns </a:t>
            </a:r>
            <a:r>
              <a:rPr lang="en-US" b="1" dirty="0">
                <a:solidFill>
                  <a:srgbClr val="AFC97A"/>
                </a:solidFill>
              </a:rPr>
              <a:t>$24.4K </a:t>
            </a:r>
            <a:r>
              <a:rPr lang="en-US" dirty="0">
                <a:solidFill>
                  <a:schemeClr val="tx1"/>
                </a:solidFill>
              </a:rPr>
              <a:t>to the government over the person’s lifetime</a:t>
            </a:r>
            <a:endParaRPr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72E07E3-49EE-504E-A334-1CCE656CC1CF}"/>
                  </a:ext>
                </a:extLst>
              </p:cNvPr>
              <p:cNvSpPr txBox="1"/>
              <p:nvPr/>
            </p:nvSpPr>
            <p:spPr>
              <a:xfrm>
                <a:off x="10375108" y="731788"/>
                <a:ext cx="12150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𝑴𝑽𝑷𝑭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72E07E3-49EE-504E-A334-1CCE656CC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5108" y="731788"/>
                <a:ext cx="1215076" cy="276999"/>
              </a:xfrm>
              <a:prstGeom prst="rect">
                <a:avLst/>
              </a:prstGeom>
              <a:blipFill>
                <a:blip r:embed="rId3"/>
                <a:stretch>
                  <a:fillRect l="-3093" r="-1031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18" name="Group 1917">
            <a:extLst>
              <a:ext uri="{FF2B5EF4-FFF2-40B4-BE49-F238E27FC236}">
                <a16:creationId xmlns:a16="http://schemas.microsoft.com/office/drawing/2014/main" id="{311A6CEA-09D2-4991-8350-9B819DEA473B}"/>
              </a:ext>
            </a:extLst>
          </p:cNvPr>
          <p:cNvGrpSpPr/>
          <p:nvPr/>
        </p:nvGrpSpPr>
        <p:grpSpPr>
          <a:xfrm>
            <a:off x="2338388" y="2624137"/>
            <a:ext cx="7016750" cy="2798764"/>
            <a:chOff x="2338388" y="2624137"/>
            <a:chExt cx="7016750" cy="2798764"/>
          </a:xfrm>
        </p:grpSpPr>
        <p:sp>
          <p:nvSpPr>
            <p:cNvPr id="1919" name="Line 412">
              <a:extLst>
                <a:ext uri="{FF2B5EF4-FFF2-40B4-BE49-F238E27FC236}">
                  <a16:creationId xmlns:a16="http://schemas.microsoft.com/office/drawing/2014/main" id="{0D79EDBF-CF3F-45F2-924C-4A48F744B9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8388" y="3144837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0" name="Line 413">
              <a:extLst>
                <a:ext uri="{FF2B5EF4-FFF2-40B4-BE49-F238E27FC236}">
                  <a16:creationId xmlns:a16="http://schemas.microsoft.com/office/drawing/2014/main" id="{9B6F852F-70BC-45CC-99FD-E73773A3E7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2363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1" name="Line 414">
              <a:extLst>
                <a:ext uri="{FF2B5EF4-FFF2-40B4-BE49-F238E27FC236}">
                  <a16:creationId xmlns:a16="http://schemas.microsoft.com/office/drawing/2014/main" id="{C02790F4-DCC5-4A69-8E96-742089B99E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7926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2" name="Line 415">
              <a:extLst>
                <a:ext uri="{FF2B5EF4-FFF2-40B4-BE49-F238E27FC236}">
                  <a16:creationId xmlns:a16="http://schemas.microsoft.com/office/drawing/2014/main" id="{D7664541-4FEA-42DA-A536-1C2F231E71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1901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3" name="Line 416">
              <a:extLst>
                <a:ext uri="{FF2B5EF4-FFF2-40B4-BE49-F238E27FC236}">
                  <a16:creationId xmlns:a16="http://schemas.microsoft.com/office/drawing/2014/main" id="{1494E838-EA8F-439C-8CBD-083434E1C5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7463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4" name="Line 417">
              <a:extLst>
                <a:ext uri="{FF2B5EF4-FFF2-40B4-BE49-F238E27FC236}">
                  <a16:creationId xmlns:a16="http://schemas.microsoft.com/office/drawing/2014/main" id="{F14975EF-5326-4453-AB4C-F730C82AED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1438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5" name="Line 418">
              <a:extLst>
                <a:ext uri="{FF2B5EF4-FFF2-40B4-BE49-F238E27FC236}">
                  <a16:creationId xmlns:a16="http://schemas.microsoft.com/office/drawing/2014/main" id="{C4D507F7-7462-4ADD-B36C-C9F80173A0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7001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6" name="Line 419">
              <a:extLst>
                <a:ext uri="{FF2B5EF4-FFF2-40B4-BE49-F238E27FC236}">
                  <a16:creationId xmlns:a16="http://schemas.microsoft.com/office/drawing/2014/main" id="{B38C01E3-D0EC-4C0C-BF38-3A4F42579A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2563" y="3144837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7" name="Line 420">
              <a:extLst>
                <a:ext uri="{FF2B5EF4-FFF2-40B4-BE49-F238E27FC236}">
                  <a16:creationId xmlns:a16="http://schemas.microsoft.com/office/drawing/2014/main" id="{2AA1B7CC-C47E-4E8F-89CA-24E9098BF7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6538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8" name="Line 421">
              <a:extLst>
                <a:ext uri="{FF2B5EF4-FFF2-40B4-BE49-F238E27FC236}">
                  <a16:creationId xmlns:a16="http://schemas.microsoft.com/office/drawing/2014/main" id="{C81E9D41-074D-4EF0-B5D4-446B85596E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101" y="3144837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9" name="Line 422">
              <a:extLst>
                <a:ext uri="{FF2B5EF4-FFF2-40B4-BE49-F238E27FC236}">
                  <a16:creationId xmlns:a16="http://schemas.microsoft.com/office/drawing/2014/main" id="{24DC0AA2-243C-4064-9F9B-011125C89B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6076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0" name="Line 423">
              <a:extLst>
                <a:ext uri="{FF2B5EF4-FFF2-40B4-BE49-F238E27FC236}">
                  <a16:creationId xmlns:a16="http://schemas.microsoft.com/office/drawing/2014/main" id="{4FB16BCF-C98C-46DF-8360-70D8A3A5A8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1638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1" name="Line 424">
              <a:extLst>
                <a:ext uri="{FF2B5EF4-FFF2-40B4-BE49-F238E27FC236}">
                  <a16:creationId xmlns:a16="http://schemas.microsoft.com/office/drawing/2014/main" id="{B1725A3F-EB25-44E7-BEFE-3A083603DA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5613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2" name="Line 425">
              <a:extLst>
                <a:ext uri="{FF2B5EF4-FFF2-40B4-BE49-F238E27FC236}">
                  <a16:creationId xmlns:a16="http://schemas.microsoft.com/office/drawing/2014/main" id="{BFF77117-C867-490C-929D-3F235B374A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1176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3" name="Line 426">
              <a:extLst>
                <a:ext uri="{FF2B5EF4-FFF2-40B4-BE49-F238E27FC236}">
                  <a16:creationId xmlns:a16="http://schemas.microsoft.com/office/drawing/2014/main" id="{F93098D6-AD63-4A69-8FB9-848A7D18A5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5151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4" name="Line 427">
              <a:extLst>
                <a:ext uri="{FF2B5EF4-FFF2-40B4-BE49-F238E27FC236}">
                  <a16:creationId xmlns:a16="http://schemas.microsoft.com/office/drawing/2014/main" id="{2E44D1DB-AAF7-4390-B47D-57EB1178A8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0713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5" name="Line 428">
              <a:extLst>
                <a:ext uri="{FF2B5EF4-FFF2-40B4-BE49-F238E27FC236}">
                  <a16:creationId xmlns:a16="http://schemas.microsoft.com/office/drawing/2014/main" id="{936D72C3-E773-4B23-A60A-F24D941E14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276" y="3144837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6" name="Line 429">
              <a:extLst>
                <a:ext uri="{FF2B5EF4-FFF2-40B4-BE49-F238E27FC236}">
                  <a16:creationId xmlns:a16="http://schemas.microsoft.com/office/drawing/2014/main" id="{A0D016E9-E643-40F9-B633-87368CD707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0251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7" name="Line 430">
              <a:extLst>
                <a:ext uri="{FF2B5EF4-FFF2-40B4-BE49-F238E27FC236}">
                  <a16:creationId xmlns:a16="http://schemas.microsoft.com/office/drawing/2014/main" id="{FF406CE8-FBCD-48E2-9D28-98D29B1339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5813" y="3144837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8" name="Line 431">
              <a:extLst>
                <a:ext uri="{FF2B5EF4-FFF2-40B4-BE49-F238E27FC236}">
                  <a16:creationId xmlns:a16="http://schemas.microsoft.com/office/drawing/2014/main" id="{1F770842-E481-4E88-98CE-3C3C2FC23B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9788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9" name="Line 432">
              <a:extLst>
                <a:ext uri="{FF2B5EF4-FFF2-40B4-BE49-F238E27FC236}">
                  <a16:creationId xmlns:a16="http://schemas.microsoft.com/office/drawing/2014/main" id="{627D57EB-2867-4CC9-BBAD-372E33B6D8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5351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0" name="Line 433">
              <a:extLst>
                <a:ext uri="{FF2B5EF4-FFF2-40B4-BE49-F238E27FC236}">
                  <a16:creationId xmlns:a16="http://schemas.microsoft.com/office/drawing/2014/main" id="{BD1C7369-0FE7-4D5B-B241-C90602937A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9326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1" name="Line 434">
              <a:extLst>
                <a:ext uri="{FF2B5EF4-FFF2-40B4-BE49-F238E27FC236}">
                  <a16:creationId xmlns:a16="http://schemas.microsoft.com/office/drawing/2014/main" id="{14CBFCA4-A475-4C95-B4EE-4534D211C2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4888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2" name="Line 435">
              <a:extLst>
                <a:ext uri="{FF2B5EF4-FFF2-40B4-BE49-F238E27FC236}">
                  <a16:creationId xmlns:a16="http://schemas.microsoft.com/office/drawing/2014/main" id="{88FF0E6C-09F1-40D8-BB9B-ECDB76227D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451" y="3144837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3" name="Line 436">
              <a:extLst>
                <a:ext uri="{FF2B5EF4-FFF2-40B4-BE49-F238E27FC236}">
                  <a16:creationId xmlns:a16="http://schemas.microsoft.com/office/drawing/2014/main" id="{9508094B-C273-4C01-AB0F-0029F48DFB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4426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4" name="Line 437">
              <a:extLst>
                <a:ext uri="{FF2B5EF4-FFF2-40B4-BE49-F238E27FC236}">
                  <a16:creationId xmlns:a16="http://schemas.microsoft.com/office/drawing/2014/main" id="{FA907400-3202-47DF-AEFE-EA86D60AF2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9988" y="3144837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" name="Line 438">
              <a:extLst>
                <a:ext uri="{FF2B5EF4-FFF2-40B4-BE49-F238E27FC236}">
                  <a16:creationId xmlns:a16="http://schemas.microsoft.com/office/drawing/2014/main" id="{E1CBD098-6A31-4E27-8962-835A8C6D1B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3963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" name="Line 439">
              <a:extLst>
                <a:ext uri="{FF2B5EF4-FFF2-40B4-BE49-F238E27FC236}">
                  <a16:creationId xmlns:a16="http://schemas.microsoft.com/office/drawing/2014/main" id="{A2E17311-A855-4CFB-B500-B9E621D4C6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9526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" name="Line 440">
              <a:extLst>
                <a:ext uri="{FF2B5EF4-FFF2-40B4-BE49-F238E27FC236}">
                  <a16:creationId xmlns:a16="http://schemas.microsoft.com/office/drawing/2014/main" id="{E6D381FB-6A01-47A4-858B-F5F261FCBA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3501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" name="Line 441">
              <a:extLst>
                <a:ext uri="{FF2B5EF4-FFF2-40B4-BE49-F238E27FC236}">
                  <a16:creationId xmlns:a16="http://schemas.microsoft.com/office/drawing/2014/main" id="{B5FDD452-DCB6-4D64-A857-58BA416C5E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9063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" name="Line 442">
              <a:extLst>
                <a:ext uri="{FF2B5EF4-FFF2-40B4-BE49-F238E27FC236}">
                  <a16:creationId xmlns:a16="http://schemas.microsoft.com/office/drawing/2014/main" id="{AD1D6386-AD71-4517-A9E4-AEC5E1D0E7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3038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" name="Line 443">
              <a:extLst>
                <a:ext uri="{FF2B5EF4-FFF2-40B4-BE49-F238E27FC236}">
                  <a16:creationId xmlns:a16="http://schemas.microsoft.com/office/drawing/2014/main" id="{AEB6870A-79C9-4F89-B42B-E2040A5ECC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8601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" name="Line 444">
              <a:extLst>
                <a:ext uri="{FF2B5EF4-FFF2-40B4-BE49-F238E27FC236}">
                  <a16:creationId xmlns:a16="http://schemas.microsoft.com/office/drawing/2014/main" id="{6F725A72-3F4E-46A7-A747-521FB15464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4163" y="3144837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2" name="Line 445">
              <a:extLst>
                <a:ext uri="{FF2B5EF4-FFF2-40B4-BE49-F238E27FC236}">
                  <a16:creationId xmlns:a16="http://schemas.microsoft.com/office/drawing/2014/main" id="{796155AB-58DF-41DD-A2E3-0CD1D1F162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8138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3" name="Line 446">
              <a:extLst>
                <a:ext uri="{FF2B5EF4-FFF2-40B4-BE49-F238E27FC236}">
                  <a16:creationId xmlns:a16="http://schemas.microsoft.com/office/drawing/2014/main" id="{DD602A31-A6F0-40A1-97CF-1FFA9A7F77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98938" y="3127375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4" name="Line 447">
              <a:extLst>
                <a:ext uri="{FF2B5EF4-FFF2-40B4-BE49-F238E27FC236}">
                  <a16:creationId xmlns:a16="http://schemas.microsoft.com/office/drawing/2014/main" id="{4AF019CD-5A8A-4483-B405-557B79EAFA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35451" y="3086100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5" name="Line 448">
              <a:extLst>
                <a:ext uri="{FF2B5EF4-FFF2-40B4-BE49-F238E27FC236}">
                  <a16:creationId xmlns:a16="http://schemas.microsoft.com/office/drawing/2014/main" id="{9D7FE8A6-9C22-4922-A045-FDFCB0577C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6726" y="3049587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6" name="Line 449">
              <a:extLst>
                <a:ext uri="{FF2B5EF4-FFF2-40B4-BE49-F238E27FC236}">
                  <a16:creationId xmlns:a16="http://schemas.microsoft.com/office/drawing/2014/main" id="{C7C1631E-3966-4D57-9B50-11C8E4AF35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13238" y="3008312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7" name="Line 450">
              <a:extLst>
                <a:ext uri="{FF2B5EF4-FFF2-40B4-BE49-F238E27FC236}">
                  <a16:creationId xmlns:a16="http://schemas.microsoft.com/office/drawing/2014/main" id="{9F59F507-9D4B-4234-BD50-47C73FDE04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9751" y="2967037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8" name="Line 451">
              <a:extLst>
                <a:ext uri="{FF2B5EF4-FFF2-40B4-BE49-F238E27FC236}">
                  <a16:creationId xmlns:a16="http://schemas.microsoft.com/office/drawing/2014/main" id="{7EB56C96-135D-430F-BC12-AE25DB75D4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86263" y="2925762"/>
              <a:ext cx="4763" cy="9525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9" name="Line 452">
              <a:extLst>
                <a:ext uri="{FF2B5EF4-FFF2-40B4-BE49-F238E27FC236}">
                  <a16:creationId xmlns:a16="http://schemas.microsoft.com/office/drawing/2014/main" id="{BF19FDD7-2064-4FCF-9B1D-718701B2F7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22776" y="2889250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0" name="Line 453">
              <a:extLst>
                <a:ext uri="{FF2B5EF4-FFF2-40B4-BE49-F238E27FC236}">
                  <a16:creationId xmlns:a16="http://schemas.microsoft.com/office/drawing/2014/main" id="{D68E8987-F05B-413F-B160-2CE8352033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59288" y="2847975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1" name="Line 454">
              <a:extLst>
                <a:ext uri="{FF2B5EF4-FFF2-40B4-BE49-F238E27FC236}">
                  <a16:creationId xmlns:a16="http://schemas.microsoft.com/office/drawing/2014/main" id="{6C3DF490-F576-47D6-B585-96EB14961A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95801" y="2806700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2" name="Line 455">
              <a:extLst>
                <a:ext uri="{FF2B5EF4-FFF2-40B4-BE49-F238E27FC236}">
                  <a16:creationId xmlns:a16="http://schemas.microsoft.com/office/drawing/2014/main" id="{F2261CE0-E66B-4A60-86B8-D3882B4443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37076" y="2765425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3" name="Line 456">
              <a:extLst>
                <a:ext uri="{FF2B5EF4-FFF2-40B4-BE49-F238E27FC236}">
                  <a16:creationId xmlns:a16="http://schemas.microsoft.com/office/drawing/2014/main" id="{8719F8D9-0F41-4221-A7D6-2B6D993A4D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73588" y="2724150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4" name="Line 457">
              <a:extLst>
                <a:ext uri="{FF2B5EF4-FFF2-40B4-BE49-F238E27FC236}">
                  <a16:creationId xmlns:a16="http://schemas.microsoft.com/office/drawing/2014/main" id="{3A5FD9E7-CA04-49AA-A288-D4311A6566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10101" y="2687637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5" name="Line 458">
              <a:extLst>
                <a:ext uri="{FF2B5EF4-FFF2-40B4-BE49-F238E27FC236}">
                  <a16:creationId xmlns:a16="http://schemas.microsoft.com/office/drawing/2014/main" id="{EA6CCED6-7E1E-4C45-82DE-C9F8A169E0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0901" y="2674937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6" name="Line 459">
              <a:extLst>
                <a:ext uri="{FF2B5EF4-FFF2-40B4-BE49-F238E27FC236}">
                  <a16:creationId xmlns:a16="http://schemas.microsoft.com/office/drawing/2014/main" id="{9AB1947F-5A7D-41B3-A146-BAFAE5E20A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4876" y="2665412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7" name="Line 460">
              <a:extLst>
                <a:ext uri="{FF2B5EF4-FFF2-40B4-BE49-F238E27FC236}">
                  <a16:creationId xmlns:a16="http://schemas.microsoft.com/office/drawing/2014/main" id="{B462B44B-A6FF-40A3-B8A1-16F75DDDC4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0438" y="2655887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8" name="Line 461">
              <a:extLst>
                <a:ext uri="{FF2B5EF4-FFF2-40B4-BE49-F238E27FC236}">
                  <a16:creationId xmlns:a16="http://schemas.microsoft.com/office/drawing/2014/main" id="{D02F820D-A32E-4E05-B91A-2046B27462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9651" y="2647950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9" name="Line 462">
              <a:extLst>
                <a:ext uri="{FF2B5EF4-FFF2-40B4-BE49-F238E27FC236}">
                  <a16:creationId xmlns:a16="http://schemas.microsoft.com/office/drawing/2014/main" id="{625C6CD6-D589-40A1-9CB3-56ACD1472F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5213" y="2638425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0" name="Line 463">
              <a:extLst>
                <a:ext uri="{FF2B5EF4-FFF2-40B4-BE49-F238E27FC236}">
                  <a16:creationId xmlns:a16="http://schemas.microsoft.com/office/drawing/2014/main" id="{9520328D-38C2-4EF4-ABC0-C4F1070F94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0776" y="2628900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1" name="Line 464">
              <a:extLst>
                <a:ext uri="{FF2B5EF4-FFF2-40B4-BE49-F238E27FC236}">
                  <a16:creationId xmlns:a16="http://schemas.microsoft.com/office/drawing/2014/main" id="{9121E81E-487F-419D-A06F-AD0B31138F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4751" y="26241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2" name="Line 465">
              <a:extLst>
                <a:ext uri="{FF2B5EF4-FFF2-40B4-BE49-F238E27FC236}">
                  <a16:creationId xmlns:a16="http://schemas.microsoft.com/office/drawing/2014/main" id="{E845C3CD-C5A2-479B-A7BB-8238AF063D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313" y="2624137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3" name="Line 466">
              <a:extLst>
                <a:ext uri="{FF2B5EF4-FFF2-40B4-BE49-F238E27FC236}">
                  <a16:creationId xmlns:a16="http://schemas.microsoft.com/office/drawing/2014/main" id="{924F3720-C41E-4C05-B50E-E51535089A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526" y="2638425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4" name="Line 467">
              <a:extLst>
                <a:ext uri="{FF2B5EF4-FFF2-40B4-BE49-F238E27FC236}">
                  <a16:creationId xmlns:a16="http://schemas.microsoft.com/office/drawing/2014/main" id="{EED5FED5-43F9-4D2B-ABC3-6967BD05E8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5088" y="2655887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5" name="Line 468">
              <a:extLst>
                <a:ext uri="{FF2B5EF4-FFF2-40B4-BE49-F238E27FC236}">
                  <a16:creationId xmlns:a16="http://schemas.microsoft.com/office/drawing/2014/main" id="{A2FE0E18-F4E1-4EE6-8B81-BE904970F5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5888" y="2674937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6" name="Line 469">
              <a:extLst>
                <a:ext uri="{FF2B5EF4-FFF2-40B4-BE49-F238E27FC236}">
                  <a16:creationId xmlns:a16="http://schemas.microsoft.com/office/drawing/2014/main" id="{7CC5FE5C-D3BB-4194-9E78-AA21ACE09B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5101" y="2692400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7" name="Line 470">
              <a:extLst>
                <a:ext uri="{FF2B5EF4-FFF2-40B4-BE49-F238E27FC236}">
                  <a16:creationId xmlns:a16="http://schemas.microsoft.com/office/drawing/2014/main" id="{F39B49B6-3592-4931-AF0C-7294DA21C7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00663" y="2706687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8" name="Line 471">
              <a:extLst>
                <a:ext uri="{FF2B5EF4-FFF2-40B4-BE49-F238E27FC236}">
                  <a16:creationId xmlns:a16="http://schemas.microsoft.com/office/drawing/2014/main" id="{86641B47-FF3F-40A1-854D-3D9CFF1FD1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1463" y="2720975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9" name="Line 472">
              <a:extLst>
                <a:ext uri="{FF2B5EF4-FFF2-40B4-BE49-F238E27FC236}">
                  <a16:creationId xmlns:a16="http://schemas.microsoft.com/office/drawing/2014/main" id="{7BE213EB-7E28-4222-9F89-DD2E09C89A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05438" y="2733675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0" name="Line 473">
              <a:extLst>
                <a:ext uri="{FF2B5EF4-FFF2-40B4-BE49-F238E27FC236}">
                  <a16:creationId xmlns:a16="http://schemas.microsoft.com/office/drawing/2014/main" id="{8210D4C6-018C-42A7-B5DB-D13D3823D7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1001" y="2747962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1" name="Line 474">
              <a:extLst>
                <a:ext uri="{FF2B5EF4-FFF2-40B4-BE49-F238E27FC236}">
                  <a16:creationId xmlns:a16="http://schemas.microsoft.com/office/drawing/2014/main" id="{4E29D036-DB54-4204-A1A7-C10CFDFCC8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10213" y="2762250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2" name="Line 475">
              <a:extLst>
                <a:ext uri="{FF2B5EF4-FFF2-40B4-BE49-F238E27FC236}">
                  <a16:creationId xmlns:a16="http://schemas.microsoft.com/office/drawing/2014/main" id="{D141FF4B-4A74-49DD-8894-701F6070D0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5776" y="2774950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3" name="Line 476">
              <a:extLst>
                <a:ext uri="{FF2B5EF4-FFF2-40B4-BE49-F238E27FC236}">
                  <a16:creationId xmlns:a16="http://schemas.microsoft.com/office/drawing/2014/main" id="{3073FD4E-1046-4678-BFC5-C9C93C7920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9751" y="2789237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4" name="Line 477">
              <a:extLst>
                <a:ext uri="{FF2B5EF4-FFF2-40B4-BE49-F238E27FC236}">
                  <a16:creationId xmlns:a16="http://schemas.microsoft.com/office/drawing/2014/main" id="{43D50F82-3A68-4C6F-8CBC-1E760A68A6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0551" y="28019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5" name="Line 478">
              <a:extLst>
                <a:ext uri="{FF2B5EF4-FFF2-40B4-BE49-F238E27FC236}">
                  <a16:creationId xmlns:a16="http://schemas.microsoft.com/office/drawing/2014/main" id="{73A901DE-C6C4-40E3-8F67-E4F36847C7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26113" y="2811462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6" name="Line 479">
              <a:extLst>
                <a:ext uri="{FF2B5EF4-FFF2-40B4-BE49-F238E27FC236}">
                  <a16:creationId xmlns:a16="http://schemas.microsoft.com/office/drawing/2014/main" id="{121998B4-9553-4970-B566-936FBD10E6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80088" y="2820987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7" name="Line 480">
              <a:extLst>
                <a:ext uri="{FF2B5EF4-FFF2-40B4-BE49-F238E27FC236}">
                  <a16:creationId xmlns:a16="http://schemas.microsoft.com/office/drawing/2014/main" id="{A1C526AA-F52D-49B2-B90B-9160AB735F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35651" y="2830512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8" name="Line 481">
              <a:extLst>
                <a:ext uri="{FF2B5EF4-FFF2-40B4-BE49-F238E27FC236}">
                  <a16:creationId xmlns:a16="http://schemas.microsoft.com/office/drawing/2014/main" id="{9D49DCA8-5000-4B22-9AB9-4710CBE89F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6451" y="2838450"/>
              <a:ext cx="7938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9" name="Line 482">
              <a:extLst>
                <a:ext uri="{FF2B5EF4-FFF2-40B4-BE49-F238E27FC236}">
                  <a16:creationId xmlns:a16="http://schemas.microsoft.com/office/drawing/2014/main" id="{00207B1D-9532-4D4B-87B1-C6C4A2381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8388" y="3144837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0" name="Line 483">
              <a:extLst>
                <a:ext uri="{FF2B5EF4-FFF2-40B4-BE49-F238E27FC236}">
                  <a16:creationId xmlns:a16="http://schemas.microsoft.com/office/drawing/2014/main" id="{3BE34C4A-FA82-43E4-AFAD-2776706401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2363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1" name="Line 484">
              <a:extLst>
                <a:ext uri="{FF2B5EF4-FFF2-40B4-BE49-F238E27FC236}">
                  <a16:creationId xmlns:a16="http://schemas.microsoft.com/office/drawing/2014/main" id="{B1887599-FBB6-428F-B870-30596001A1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7926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2" name="Line 485">
              <a:extLst>
                <a:ext uri="{FF2B5EF4-FFF2-40B4-BE49-F238E27FC236}">
                  <a16:creationId xmlns:a16="http://schemas.microsoft.com/office/drawing/2014/main" id="{7B562AF7-548C-4E52-90E1-2CB7E0DC16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1901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3" name="Line 486">
              <a:extLst>
                <a:ext uri="{FF2B5EF4-FFF2-40B4-BE49-F238E27FC236}">
                  <a16:creationId xmlns:a16="http://schemas.microsoft.com/office/drawing/2014/main" id="{4E44A8C3-74C7-4FC9-B3E4-444174D8DC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7463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4" name="Line 487">
              <a:extLst>
                <a:ext uri="{FF2B5EF4-FFF2-40B4-BE49-F238E27FC236}">
                  <a16:creationId xmlns:a16="http://schemas.microsoft.com/office/drawing/2014/main" id="{AC417C03-CD96-4C0C-9F80-6AE347387A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1438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5" name="Line 488">
              <a:extLst>
                <a:ext uri="{FF2B5EF4-FFF2-40B4-BE49-F238E27FC236}">
                  <a16:creationId xmlns:a16="http://schemas.microsoft.com/office/drawing/2014/main" id="{032FC293-B4B3-495D-9B12-588C423F3A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7001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6" name="Line 489">
              <a:extLst>
                <a:ext uri="{FF2B5EF4-FFF2-40B4-BE49-F238E27FC236}">
                  <a16:creationId xmlns:a16="http://schemas.microsoft.com/office/drawing/2014/main" id="{052DE3AC-CFF3-49D8-B944-F4B01A56E5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2563" y="3144837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7" name="Line 490">
              <a:extLst>
                <a:ext uri="{FF2B5EF4-FFF2-40B4-BE49-F238E27FC236}">
                  <a16:creationId xmlns:a16="http://schemas.microsoft.com/office/drawing/2014/main" id="{CE348757-EDB3-44A3-AE60-14DAF72D9A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6538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8" name="Line 491">
              <a:extLst>
                <a:ext uri="{FF2B5EF4-FFF2-40B4-BE49-F238E27FC236}">
                  <a16:creationId xmlns:a16="http://schemas.microsoft.com/office/drawing/2014/main" id="{3A00801C-AD03-41EC-A24C-3896B26B8D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101" y="3144837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9" name="Line 492">
              <a:extLst>
                <a:ext uri="{FF2B5EF4-FFF2-40B4-BE49-F238E27FC236}">
                  <a16:creationId xmlns:a16="http://schemas.microsoft.com/office/drawing/2014/main" id="{04D62EF9-C3EB-413A-8AE1-BE7DD6D8BC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6076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0" name="Line 493">
              <a:extLst>
                <a:ext uri="{FF2B5EF4-FFF2-40B4-BE49-F238E27FC236}">
                  <a16:creationId xmlns:a16="http://schemas.microsoft.com/office/drawing/2014/main" id="{7697185D-115C-485B-9A59-05D9F05926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1638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1" name="Line 494">
              <a:extLst>
                <a:ext uri="{FF2B5EF4-FFF2-40B4-BE49-F238E27FC236}">
                  <a16:creationId xmlns:a16="http://schemas.microsoft.com/office/drawing/2014/main" id="{E26E8A02-F780-49AE-8C35-58C7DC77CC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5613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2" name="Line 495">
              <a:extLst>
                <a:ext uri="{FF2B5EF4-FFF2-40B4-BE49-F238E27FC236}">
                  <a16:creationId xmlns:a16="http://schemas.microsoft.com/office/drawing/2014/main" id="{D720D2C1-7D3A-459D-8F5D-C3C388C24C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1176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3" name="Line 496">
              <a:extLst>
                <a:ext uri="{FF2B5EF4-FFF2-40B4-BE49-F238E27FC236}">
                  <a16:creationId xmlns:a16="http://schemas.microsoft.com/office/drawing/2014/main" id="{28D4E50F-4B13-4666-96A5-5F2043EF66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5151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4" name="Line 497">
              <a:extLst>
                <a:ext uri="{FF2B5EF4-FFF2-40B4-BE49-F238E27FC236}">
                  <a16:creationId xmlns:a16="http://schemas.microsoft.com/office/drawing/2014/main" id="{AA7986A1-3652-44D8-964F-1A0B3B26CB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0713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5" name="Line 498">
              <a:extLst>
                <a:ext uri="{FF2B5EF4-FFF2-40B4-BE49-F238E27FC236}">
                  <a16:creationId xmlns:a16="http://schemas.microsoft.com/office/drawing/2014/main" id="{5B2C240E-812B-49B1-BDDE-FB2F0827C3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276" y="3144837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6" name="Line 499">
              <a:extLst>
                <a:ext uri="{FF2B5EF4-FFF2-40B4-BE49-F238E27FC236}">
                  <a16:creationId xmlns:a16="http://schemas.microsoft.com/office/drawing/2014/main" id="{C09F106E-4687-43F3-8D60-FC1E6AD451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0251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7" name="Line 500">
              <a:extLst>
                <a:ext uri="{FF2B5EF4-FFF2-40B4-BE49-F238E27FC236}">
                  <a16:creationId xmlns:a16="http://schemas.microsoft.com/office/drawing/2014/main" id="{D3A6F5F5-5681-46A4-A234-5A7D526F58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5813" y="3144837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8" name="Line 501">
              <a:extLst>
                <a:ext uri="{FF2B5EF4-FFF2-40B4-BE49-F238E27FC236}">
                  <a16:creationId xmlns:a16="http://schemas.microsoft.com/office/drawing/2014/main" id="{F9BAE34C-DBED-48EF-A9F7-7310D88A01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9788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9" name="Line 502">
              <a:extLst>
                <a:ext uri="{FF2B5EF4-FFF2-40B4-BE49-F238E27FC236}">
                  <a16:creationId xmlns:a16="http://schemas.microsoft.com/office/drawing/2014/main" id="{413E2D04-91D6-49A8-B303-3023E90673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5351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0" name="Line 503">
              <a:extLst>
                <a:ext uri="{FF2B5EF4-FFF2-40B4-BE49-F238E27FC236}">
                  <a16:creationId xmlns:a16="http://schemas.microsoft.com/office/drawing/2014/main" id="{0A498802-7FE4-474B-B5DB-06C7ABD754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9326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1" name="Line 504">
              <a:extLst>
                <a:ext uri="{FF2B5EF4-FFF2-40B4-BE49-F238E27FC236}">
                  <a16:creationId xmlns:a16="http://schemas.microsoft.com/office/drawing/2014/main" id="{FBD5F5AE-C551-4C89-A65E-DBE76AFE77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4888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2" name="Line 505">
              <a:extLst>
                <a:ext uri="{FF2B5EF4-FFF2-40B4-BE49-F238E27FC236}">
                  <a16:creationId xmlns:a16="http://schemas.microsoft.com/office/drawing/2014/main" id="{BF1C65E7-9103-4E0D-BEB3-D7870A6315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451" y="3144837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3" name="Line 506">
              <a:extLst>
                <a:ext uri="{FF2B5EF4-FFF2-40B4-BE49-F238E27FC236}">
                  <a16:creationId xmlns:a16="http://schemas.microsoft.com/office/drawing/2014/main" id="{E79471D9-DD58-454D-A1C9-ED88C950E2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4426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4" name="Line 507">
              <a:extLst>
                <a:ext uri="{FF2B5EF4-FFF2-40B4-BE49-F238E27FC236}">
                  <a16:creationId xmlns:a16="http://schemas.microsoft.com/office/drawing/2014/main" id="{70975399-17A4-4D7E-8F2C-D833D3A147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9988" y="3144837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5" name="Line 508">
              <a:extLst>
                <a:ext uri="{FF2B5EF4-FFF2-40B4-BE49-F238E27FC236}">
                  <a16:creationId xmlns:a16="http://schemas.microsoft.com/office/drawing/2014/main" id="{0CAF86AB-A502-4432-83E4-4DA26576C4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3963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6" name="Line 509">
              <a:extLst>
                <a:ext uri="{FF2B5EF4-FFF2-40B4-BE49-F238E27FC236}">
                  <a16:creationId xmlns:a16="http://schemas.microsoft.com/office/drawing/2014/main" id="{C052B0A3-F15C-4FB9-83E2-A4E795BA1A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9526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7" name="Line 510">
              <a:extLst>
                <a:ext uri="{FF2B5EF4-FFF2-40B4-BE49-F238E27FC236}">
                  <a16:creationId xmlns:a16="http://schemas.microsoft.com/office/drawing/2014/main" id="{1A4FEFB4-C27E-494C-971C-D09C72CF66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3501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8" name="Line 511">
              <a:extLst>
                <a:ext uri="{FF2B5EF4-FFF2-40B4-BE49-F238E27FC236}">
                  <a16:creationId xmlns:a16="http://schemas.microsoft.com/office/drawing/2014/main" id="{F9BF0F34-E97B-483E-B93B-4E8ADA97F0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9063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9" name="Line 512">
              <a:extLst>
                <a:ext uri="{FF2B5EF4-FFF2-40B4-BE49-F238E27FC236}">
                  <a16:creationId xmlns:a16="http://schemas.microsoft.com/office/drawing/2014/main" id="{62C94FFE-B7CB-4711-A3F0-7FEDD64F5A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3038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0" name="Line 513">
              <a:extLst>
                <a:ext uri="{FF2B5EF4-FFF2-40B4-BE49-F238E27FC236}">
                  <a16:creationId xmlns:a16="http://schemas.microsoft.com/office/drawing/2014/main" id="{54035A46-630A-4738-8B9C-0F89DC1FBC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8601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1" name="Line 514">
              <a:extLst>
                <a:ext uri="{FF2B5EF4-FFF2-40B4-BE49-F238E27FC236}">
                  <a16:creationId xmlns:a16="http://schemas.microsoft.com/office/drawing/2014/main" id="{C25C9BC5-3CCD-4105-B91E-604F8BE8EB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4163" y="3144837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2" name="Line 515">
              <a:extLst>
                <a:ext uri="{FF2B5EF4-FFF2-40B4-BE49-F238E27FC236}">
                  <a16:creationId xmlns:a16="http://schemas.microsoft.com/office/drawing/2014/main" id="{BDC85F05-B055-4D11-AC88-9FFEE09F49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8138" y="31448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3" name="Line 516">
              <a:extLst>
                <a:ext uri="{FF2B5EF4-FFF2-40B4-BE49-F238E27FC236}">
                  <a16:creationId xmlns:a16="http://schemas.microsoft.com/office/drawing/2014/main" id="{3957CB2C-2288-4264-B1E1-0311961FF3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3701" y="3154362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4" name="Line 517">
              <a:extLst>
                <a:ext uri="{FF2B5EF4-FFF2-40B4-BE49-F238E27FC236}">
                  <a16:creationId xmlns:a16="http://schemas.microsoft.com/office/drawing/2014/main" id="{FFEB2D55-2C50-4F33-8B17-41E03DDE76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2913" y="3173412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5" name="Line 518">
              <a:extLst>
                <a:ext uri="{FF2B5EF4-FFF2-40B4-BE49-F238E27FC236}">
                  <a16:creationId xmlns:a16="http://schemas.microsoft.com/office/drawing/2014/main" id="{073A8CA0-4947-4A96-8B19-0CD8202C6E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3713" y="3190875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6" name="Line 519">
              <a:extLst>
                <a:ext uri="{FF2B5EF4-FFF2-40B4-BE49-F238E27FC236}">
                  <a16:creationId xmlns:a16="http://schemas.microsoft.com/office/drawing/2014/main" id="{FA9728B9-82BA-44A3-AC1D-E82B7A29A7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9276" y="3200400"/>
              <a:ext cx="7938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7" name="Line 520">
              <a:extLst>
                <a:ext uri="{FF2B5EF4-FFF2-40B4-BE49-F238E27FC236}">
                  <a16:creationId xmlns:a16="http://schemas.microsoft.com/office/drawing/2014/main" id="{9DDC258C-FE5B-40BF-B890-FFDA433F90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3251" y="3214687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8" name="Line 521">
              <a:extLst>
                <a:ext uri="{FF2B5EF4-FFF2-40B4-BE49-F238E27FC236}">
                  <a16:creationId xmlns:a16="http://schemas.microsoft.com/office/drawing/2014/main" id="{B8C8B639-B370-4230-939C-FC1E7A010D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051" y="322738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9" name="Line 522">
              <a:extLst>
                <a:ext uri="{FF2B5EF4-FFF2-40B4-BE49-F238E27FC236}">
                  <a16:creationId xmlns:a16="http://schemas.microsoft.com/office/drawing/2014/main" id="{A2285F59-1DF2-4C73-BD00-ADFB6690D2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8026" y="3241675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0" name="Line 523">
              <a:extLst>
                <a:ext uri="{FF2B5EF4-FFF2-40B4-BE49-F238E27FC236}">
                  <a16:creationId xmlns:a16="http://schemas.microsoft.com/office/drawing/2014/main" id="{6041D51C-5A6F-4410-B471-DA20F57235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3588" y="3251200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1" name="Line 524">
              <a:extLst>
                <a:ext uri="{FF2B5EF4-FFF2-40B4-BE49-F238E27FC236}">
                  <a16:creationId xmlns:a16="http://schemas.microsoft.com/office/drawing/2014/main" id="{BC40018F-9345-42B2-B56B-DA4B837446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4388" y="3263900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2" name="Line 525">
              <a:extLst>
                <a:ext uri="{FF2B5EF4-FFF2-40B4-BE49-F238E27FC236}">
                  <a16:creationId xmlns:a16="http://schemas.microsoft.com/office/drawing/2014/main" id="{5DCF1CA7-998A-43AC-8FD3-40B8B169F5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8363" y="32591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3" name="Line 526">
              <a:extLst>
                <a:ext uri="{FF2B5EF4-FFF2-40B4-BE49-F238E27FC236}">
                  <a16:creationId xmlns:a16="http://schemas.microsoft.com/office/drawing/2014/main" id="{D937CFE6-BA09-4F32-8BBA-3D9F9FDE1A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3926" y="3255962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4" name="Line 527">
              <a:extLst>
                <a:ext uri="{FF2B5EF4-FFF2-40B4-BE49-F238E27FC236}">
                  <a16:creationId xmlns:a16="http://schemas.microsoft.com/office/drawing/2014/main" id="{071A4F25-C5F1-4A99-AF18-5F7E3A97E4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7901" y="3255962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5" name="Line 528">
              <a:extLst>
                <a:ext uri="{FF2B5EF4-FFF2-40B4-BE49-F238E27FC236}">
                  <a16:creationId xmlns:a16="http://schemas.microsoft.com/office/drawing/2014/main" id="{DC8A086E-EA48-4EA6-9564-D611DB6D39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43463" y="3251200"/>
              <a:ext cx="9525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6" name="Line 529">
              <a:extLst>
                <a:ext uri="{FF2B5EF4-FFF2-40B4-BE49-F238E27FC236}">
                  <a16:creationId xmlns:a16="http://schemas.microsoft.com/office/drawing/2014/main" id="{FB415628-8E89-4308-B6D3-5EAE299968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7438" y="3251200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7" name="Line 530">
              <a:extLst>
                <a:ext uri="{FF2B5EF4-FFF2-40B4-BE49-F238E27FC236}">
                  <a16:creationId xmlns:a16="http://schemas.microsoft.com/office/drawing/2014/main" id="{1D5295E8-49B0-4B94-84BC-04A58F78A1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3001" y="32464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8" name="Line 531">
              <a:extLst>
                <a:ext uri="{FF2B5EF4-FFF2-40B4-BE49-F238E27FC236}">
                  <a16:creationId xmlns:a16="http://schemas.microsoft.com/office/drawing/2014/main" id="{45831133-2685-47A2-B4F0-3933E588BC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8563" y="3241675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9" name="Line 532">
              <a:extLst>
                <a:ext uri="{FF2B5EF4-FFF2-40B4-BE49-F238E27FC236}">
                  <a16:creationId xmlns:a16="http://schemas.microsoft.com/office/drawing/2014/main" id="{B8C6BA59-B83E-4B07-8127-903E56A737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2538" y="3246437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0" name="Line 533">
              <a:extLst>
                <a:ext uri="{FF2B5EF4-FFF2-40B4-BE49-F238E27FC236}">
                  <a16:creationId xmlns:a16="http://schemas.microsoft.com/office/drawing/2014/main" id="{F40C069E-EACB-4122-800D-D3CF3F5FDC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338" y="3268662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1" name="Line 534">
              <a:extLst>
                <a:ext uri="{FF2B5EF4-FFF2-40B4-BE49-F238E27FC236}">
                  <a16:creationId xmlns:a16="http://schemas.microsoft.com/office/drawing/2014/main" id="{F3AA11FE-A249-44DB-BCCB-E3B7F922C9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2551" y="3292475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2" name="Line 535">
              <a:extLst>
                <a:ext uri="{FF2B5EF4-FFF2-40B4-BE49-F238E27FC236}">
                  <a16:creationId xmlns:a16="http://schemas.microsoft.com/office/drawing/2014/main" id="{61BA34E7-296A-490B-A14B-BE83AC9831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3351" y="3314700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3" name="Line 536">
              <a:extLst>
                <a:ext uri="{FF2B5EF4-FFF2-40B4-BE49-F238E27FC236}">
                  <a16:creationId xmlns:a16="http://schemas.microsoft.com/office/drawing/2014/main" id="{B11BD8CD-D764-4A52-B4F4-39F514E2E0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9388" y="3341687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4" name="Line 537">
              <a:extLst>
                <a:ext uri="{FF2B5EF4-FFF2-40B4-BE49-F238E27FC236}">
                  <a16:creationId xmlns:a16="http://schemas.microsoft.com/office/drawing/2014/main" id="{3513D330-A69E-4F13-A455-41D9E5513D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10188" y="3365500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5" name="Line 538">
              <a:extLst>
                <a:ext uri="{FF2B5EF4-FFF2-40B4-BE49-F238E27FC236}">
                  <a16:creationId xmlns:a16="http://schemas.microsoft.com/office/drawing/2014/main" id="{B5A78F8A-949C-4C4E-B0C8-80F3682A38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9401" y="3387725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6" name="Line 539">
              <a:extLst>
                <a:ext uri="{FF2B5EF4-FFF2-40B4-BE49-F238E27FC236}">
                  <a16:creationId xmlns:a16="http://schemas.microsoft.com/office/drawing/2014/main" id="{BBB28F35-BF14-4366-9008-76D65AD037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0201" y="3409950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7" name="Line 540">
              <a:extLst>
                <a:ext uri="{FF2B5EF4-FFF2-40B4-BE49-F238E27FC236}">
                  <a16:creationId xmlns:a16="http://schemas.microsoft.com/office/drawing/2014/main" id="{870F3522-83E8-415C-BB06-D47D5D3EAF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6238" y="3433763"/>
              <a:ext cx="9525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" name="Line 541">
              <a:extLst>
                <a:ext uri="{FF2B5EF4-FFF2-40B4-BE49-F238E27FC236}">
                  <a16:creationId xmlns:a16="http://schemas.microsoft.com/office/drawing/2014/main" id="{17E8A35B-7777-4514-850D-900267AA46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05451" y="3460750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" name="Line 542">
              <a:extLst>
                <a:ext uri="{FF2B5EF4-FFF2-40B4-BE49-F238E27FC236}">
                  <a16:creationId xmlns:a16="http://schemas.microsoft.com/office/drawing/2014/main" id="{8B398E9C-B360-4322-962A-83BF172590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6251" y="3487738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" name="Line 543">
              <a:extLst>
                <a:ext uri="{FF2B5EF4-FFF2-40B4-BE49-F238E27FC236}">
                  <a16:creationId xmlns:a16="http://schemas.microsoft.com/office/drawing/2014/main" id="{9621D5A8-50C7-4CD0-8B88-02690C6B39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2288" y="3516313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" name="Line 544">
              <a:extLst>
                <a:ext uri="{FF2B5EF4-FFF2-40B4-BE49-F238E27FC236}">
                  <a16:creationId xmlns:a16="http://schemas.microsoft.com/office/drawing/2014/main" id="{BA346D23-66D8-4A09-BA21-E42C9B13CE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3088" y="3538538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" name="Line 545">
              <a:extLst>
                <a:ext uri="{FF2B5EF4-FFF2-40B4-BE49-F238E27FC236}">
                  <a16:creationId xmlns:a16="http://schemas.microsoft.com/office/drawing/2014/main" id="{C442970A-77FE-4538-B126-1E45098A21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97538" y="3565525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" name="Line 546">
              <a:extLst>
                <a:ext uri="{FF2B5EF4-FFF2-40B4-BE49-F238E27FC236}">
                  <a16:creationId xmlns:a16="http://schemas.microsoft.com/office/drawing/2014/main" id="{49488E9F-EA4B-4487-A6F4-5B7F7BCE2F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02301" y="3570288"/>
              <a:ext cx="0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4" name="Line 547">
              <a:extLst>
                <a:ext uri="{FF2B5EF4-FFF2-40B4-BE49-F238E27FC236}">
                  <a16:creationId xmlns:a16="http://schemas.microsoft.com/office/drawing/2014/main" id="{FBF1A00B-87D4-4A7A-9324-1D4B295047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8338" y="3594100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Line 548">
              <a:extLst>
                <a:ext uri="{FF2B5EF4-FFF2-40B4-BE49-F238E27FC236}">
                  <a16:creationId xmlns:a16="http://schemas.microsoft.com/office/drawing/2014/main" id="{55BFBCDF-4224-441B-BD9A-B5FB2A7217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94376" y="3616325"/>
              <a:ext cx="9525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Line 549">
              <a:extLst>
                <a:ext uri="{FF2B5EF4-FFF2-40B4-BE49-F238E27FC236}">
                  <a16:creationId xmlns:a16="http://schemas.microsoft.com/office/drawing/2014/main" id="{76EF7BBE-0017-430C-B071-DB9B3D6FC7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5176" y="3643313"/>
              <a:ext cx="3175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Line 550">
              <a:extLst>
                <a:ext uri="{FF2B5EF4-FFF2-40B4-BE49-F238E27FC236}">
                  <a16:creationId xmlns:a16="http://schemas.microsoft.com/office/drawing/2014/main" id="{CDA8D331-C7A4-4885-84D9-7F1E3B4C19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9626" y="3671888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Line 551">
              <a:extLst>
                <a:ext uri="{FF2B5EF4-FFF2-40B4-BE49-F238E27FC236}">
                  <a16:creationId xmlns:a16="http://schemas.microsoft.com/office/drawing/2014/main" id="{58E4659A-5A25-447F-9C9D-978209020D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7738" y="287178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Line 552">
              <a:extLst>
                <a:ext uri="{FF2B5EF4-FFF2-40B4-BE49-F238E27FC236}">
                  <a16:creationId xmlns:a16="http://schemas.microsoft.com/office/drawing/2014/main" id="{062CA211-B12C-4FBB-B2C6-12974102F8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1713" y="2879725"/>
              <a:ext cx="9525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Line 553">
              <a:extLst>
                <a:ext uri="{FF2B5EF4-FFF2-40B4-BE49-F238E27FC236}">
                  <a16:creationId xmlns:a16="http://schemas.microsoft.com/office/drawing/2014/main" id="{2048D1B5-3CA5-43A9-99A3-2C56DD3562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37276" y="2894012"/>
              <a:ext cx="0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Line 554">
              <a:extLst>
                <a:ext uri="{FF2B5EF4-FFF2-40B4-BE49-F238E27FC236}">
                  <a16:creationId xmlns:a16="http://schemas.microsoft.com/office/drawing/2014/main" id="{1007F0F8-BBC5-41DD-A4E4-A191D8E409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37276" y="2894012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2" name="Line 555">
              <a:extLst>
                <a:ext uri="{FF2B5EF4-FFF2-40B4-BE49-F238E27FC236}">
                  <a16:creationId xmlns:a16="http://schemas.microsoft.com/office/drawing/2014/main" id="{7F0B445E-6B40-4D44-BC8E-DB19508742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88076" y="2908300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3" name="Line 556">
              <a:extLst>
                <a:ext uri="{FF2B5EF4-FFF2-40B4-BE49-F238E27FC236}">
                  <a16:creationId xmlns:a16="http://schemas.microsoft.com/office/drawing/2014/main" id="{44624EC0-1F24-4B89-ACA8-929DAF72F6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2051" y="2916237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4" name="Line 557">
              <a:extLst>
                <a:ext uri="{FF2B5EF4-FFF2-40B4-BE49-F238E27FC236}">
                  <a16:creationId xmlns:a16="http://schemas.microsoft.com/office/drawing/2014/main" id="{AA3EB2C8-5800-4DEC-87E6-399FA6B68C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6813" y="2921000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5" name="Line 558">
              <a:extLst>
                <a:ext uri="{FF2B5EF4-FFF2-40B4-BE49-F238E27FC236}">
                  <a16:creationId xmlns:a16="http://schemas.microsoft.com/office/drawing/2014/main" id="{AE0CE13E-06FA-4A5A-9500-F35E50A846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97613" y="2930525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6" name="Line 559">
              <a:extLst>
                <a:ext uri="{FF2B5EF4-FFF2-40B4-BE49-F238E27FC236}">
                  <a16:creationId xmlns:a16="http://schemas.microsoft.com/office/drawing/2014/main" id="{6AFEAE5F-5321-4E3D-B48D-60AC0886E3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51588" y="2940050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7" name="Line 560">
              <a:extLst>
                <a:ext uri="{FF2B5EF4-FFF2-40B4-BE49-F238E27FC236}">
                  <a16:creationId xmlns:a16="http://schemas.microsoft.com/office/drawing/2014/main" id="{D2D1B40C-3C20-4CF4-B873-92E6E3A478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56351" y="2944812"/>
              <a:ext cx="0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8" name="Line 561">
              <a:extLst>
                <a:ext uri="{FF2B5EF4-FFF2-40B4-BE49-F238E27FC236}">
                  <a16:creationId xmlns:a16="http://schemas.microsoft.com/office/drawing/2014/main" id="{0F5C4092-5A91-43EB-945E-60C45EFB09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7151" y="2949575"/>
              <a:ext cx="4763" cy="3175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9" name="Line 562">
              <a:extLst>
                <a:ext uri="{FF2B5EF4-FFF2-40B4-BE49-F238E27FC236}">
                  <a16:creationId xmlns:a16="http://schemas.microsoft.com/office/drawing/2014/main" id="{87A6CCD8-6A12-4DB0-B633-8C2C263E73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57951" y="2957512"/>
              <a:ext cx="3175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0" name="Line 563">
              <a:extLst>
                <a:ext uri="{FF2B5EF4-FFF2-40B4-BE49-F238E27FC236}">
                  <a16:creationId xmlns:a16="http://schemas.microsoft.com/office/drawing/2014/main" id="{8EECAE10-5E1C-493B-A9FA-30F94B6832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1126" y="2962275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1" name="Line 564">
              <a:extLst>
                <a:ext uri="{FF2B5EF4-FFF2-40B4-BE49-F238E27FC236}">
                  <a16:creationId xmlns:a16="http://schemas.microsoft.com/office/drawing/2014/main" id="{03AD7A55-344F-4D1D-9155-495341D12E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11926" y="2967037"/>
              <a:ext cx="9525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2" name="Line 565">
              <a:extLst>
                <a:ext uri="{FF2B5EF4-FFF2-40B4-BE49-F238E27FC236}">
                  <a16:creationId xmlns:a16="http://schemas.microsoft.com/office/drawing/2014/main" id="{DE0C6523-044B-4115-9C45-EA3CA56A01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7488" y="2976562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3" name="Line 566">
              <a:extLst>
                <a:ext uri="{FF2B5EF4-FFF2-40B4-BE49-F238E27FC236}">
                  <a16:creationId xmlns:a16="http://schemas.microsoft.com/office/drawing/2014/main" id="{8A729AE4-BC0A-4031-B51A-649BC5C96B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2251" y="2976562"/>
              <a:ext cx="317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4" name="Line 567">
              <a:extLst>
                <a:ext uri="{FF2B5EF4-FFF2-40B4-BE49-F238E27FC236}">
                  <a16:creationId xmlns:a16="http://schemas.microsoft.com/office/drawing/2014/main" id="{B4DD4033-AE90-44B6-B638-B4B53110B4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21463" y="2986087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5" name="Line 568">
              <a:extLst>
                <a:ext uri="{FF2B5EF4-FFF2-40B4-BE49-F238E27FC236}">
                  <a16:creationId xmlns:a16="http://schemas.microsoft.com/office/drawing/2014/main" id="{22394C33-D1C7-48C7-BA31-89E6E55947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77026" y="2994025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6" name="Line 569">
              <a:extLst>
                <a:ext uri="{FF2B5EF4-FFF2-40B4-BE49-F238E27FC236}">
                  <a16:creationId xmlns:a16="http://schemas.microsoft.com/office/drawing/2014/main" id="{83FC4B80-3F0D-4AEA-B1F6-EB8BBC67F7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81788" y="2994025"/>
              <a:ext cx="0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7" name="Line 570">
              <a:extLst>
                <a:ext uri="{FF2B5EF4-FFF2-40B4-BE49-F238E27FC236}">
                  <a16:creationId xmlns:a16="http://schemas.microsoft.com/office/drawing/2014/main" id="{0E62E5FE-16ED-4900-BABD-A6EC9E2DC4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31001" y="3003550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8" name="Line 571">
              <a:extLst>
                <a:ext uri="{FF2B5EF4-FFF2-40B4-BE49-F238E27FC236}">
                  <a16:creationId xmlns:a16="http://schemas.microsoft.com/office/drawing/2014/main" id="{EF5F613A-6DD6-4A83-809C-D5825C3305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1" y="3013075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9" name="Line 572">
              <a:extLst>
                <a:ext uri="{FF2B5EF4-FFF2-40B4-BE49-F238E27FC236}">
                  <a16:creationId xmlns:a16="http://schemas.microsoft.com/office/drawing/2014/main" id="{CA7A1595-D0B7-4611-8B86-6F68EA64BA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1326" y="3013075"/>
              <a:ext cx="0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0" name="Line 573">
              <a:extLst>
                <a:ext uri="{FF2B5EF4-FFF2-40B4-BE49-F238E27FC236}">
                  <a16:creationId xmlns:a16="http://schemas.microsoft.com/office/drawing/2014/main" id="{DBAD7394-297F-4643-88E7-9753E0CA5D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37363" y="3017837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1" name="Line 574">
              <a:extLst>
                <a:ext uri="{FF2B5EF4-FFF2-40B4-BE49-F238E27FC236}">
                  <a16:creationId xmlns:a16="http://schemas.microsoft.com/office/drawing/2014/main" id="{2B38350D-E61D-4575-94BC-805B906DCA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91338" y="3027362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2" name="Line 575">
              <a:extLst>
                <a:ext uri="{FF2B5EF4-FFF2-40B4-BE49-F238E27FC236}">
                  <a16:creationId xmlns:a16="http://schemas.microsoft.com/office/drawing/2014/main" id="{35259A90-CC7E-489B-B92C-B3048FDF82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96101" y="3027362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3" name="Line 576">
              <a:extLst>
                <a:ext uri="{FF2B5EF4-FFF2-40B4-BE49-F238E27FC236}">
                  <a16:creationId xmlns:a16="http://schemas.microsoft.com/office/drawing/2014/main" id="{DFB85E63-8592-486C-A9A3-6006AB3FA6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46901" y="3030537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4" name="Line 577">
              <a:extLst>
                <a:ext uri="{FF2B5EF4-FFF2-40B4-BE49-F238E27FC236}">
                  <a16:creationId xmlns:a16="http://schemas.microsoft.com/office/drawing/2014/main" id="{ED5871F5-49BB-4131-A187-3D7F1E567F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00876" y="3035300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5" name="Line 578">
              <a:extLst>
                <a:ext uri="{FF2B5EF4-FFF2-40B4-BE49-F238E27FC236}">
                  <a16:creationId xmlns:a16="http://schemas.microsoft.com/office/drawing/2014/main" id="{DC8CE571-151B-4DBC-9EA1-368E72C7B6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05638" y="3035300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6" name="Line 579">
              <a:extLst>
                <a:ext uri="{FF2B5EF4-FFF2-40B4-BE49-F238E27FC236}">
                  <a16:creationId xmlns:a16="http://schemas.microsoft.com/office/drawing/2014/main" id="{7A8B6CD8-1822-4532-8E4F-7C5A43E800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6438" y="3040062"/>
              <a:ext cx="9525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7" name="Line 580">
              <a:extLst>
                <a:ext uri="{FF2B5EF4-FFF2-40B4-BE49-F238E27FC236}">
                  <a16:creationId xmlns:a16="http://schemas.microsoft.com/office/drawing/2014/main" id="{B3684937-E0D9-480B-A976-1A512EA7B9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10413" y="3049587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8" name="Line 581">
              <a:extLst>
                <a:ext uri="{FF2B5EF4-FFF2-40B4-BE49-F238E27FC236}">
                  <a16:creationId xmlns:a16="http://schemas.microsoft.com/office/drawing/2014/main" id="{114ADC24-F6EF-4B85-AABF-F19D977C06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15176" y="3049587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9" name="Line 582">
              <a:extLst>
                <a:ext uri="{FF2B5EF4-FFF2-40B4-BE49-F238E27FC236}">
                  <a16:creationId xmlns:a16="http://schemas.microsoft.com/office/drawing/2014/main" id="{1B14B6A0-13BF-407B-B03A-3701F3A84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5976" y="3054350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0" name="Line 583">
              <a:extLst>
                <a:ext uri="{FF2B5EF4-FFF2-40B4-BE49-F238E27FC236}">
                  <a16:creationId xmlns:a16="http://schemas.microsoft.com/office/drawing/2014/main" id="{60C03B60-1201-4FF9-A93E-62844E2CB9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19951" y="3063875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1" name="Line 584">
              <a:extLst>
                <a:ext uri="{FF2B5EF4-FFF2-40B4-BE49-F238E27FC236}">
                  <a16:creationId xmlns:a16="http://schemas.microsoft.com/office/drawing/2014/main" id="{78A58BD0-84C3-41C3-A33B-29BC860E9B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4713" y="3063875"/>
              <a:ext cx="0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2" name="Line 585">
              <a:extLst>
                <a:ext uri="{FF2B5EF4-FFF2-40B4-BE49-F238E27FC236}">
                  <a16:creationId xmlns:a16="http://schemas.microsoft.com/office/drawing/2014/main" id="{659C9318-21F6-41D7-99A4-6C66DB593C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75513" y="3067050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3" name="Line 586">
              <a:extLst>
                <a:ext uri="{FF2B5EF4-FFF2-40B4-BE49-F238E27FC236}">
                  <a16:creationId xmlns:a16="http://schemas.microsoft.com/office/drawing/2014/main" id="{5D1C0C8F-1BCF-4FD6-883D-D1776B8CDA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31076" y="3071812"/>
              <a:ext cx="0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4" name="Line 587">
              <a:extLst>
                <a:ext uri="{FF2B5EF4-FFF2-40B4-BE49-F238E27FC236}">
                  <a16:creationId xmlns:a16="http://schemas.microsoft.com/office/drawing/2014/main" id="{21A35C17-2D02-4AC7-95B1-42B7383CAC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31076" y="3076575"/>
              <a:ext cx="317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5" name="Line 588">
              <a:extLst>
                <a:ext uri="{FF2B5EF4-FFF2-40B4-BE49-F238E27FC236}">
                  <a16:creationId xmlns:a16="http://schemas.microsoft.com/office/drawing/2014/main" id="{7FEF1020-0E7E-432D-947E-1F10EB3DA1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85051" y="3081337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6" name="Line 589">
              <a:extLst>
                <a:ext uri="{FF2B5EF4-FFF2-40B4-BE49-F238E27FC236}">
                  <a16:creationId xmlns:a16="http://schemas.microsoft.com/office/drawing/2014/main" id="{3426531B-2824-41B0-802C-87B1A8719C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35851" y="3090862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7" name="Line 590">
              <a:extLst>
                <a:ext uri="{FF2B5EF4-FFF2-40B4-BE49-F238E27FC236}">
                  <a16:creationId xmlns:a16="http://schemas.microsoft.com/office/drawing/2014/main" id="{9E13468D-7115-4BB7-B5DB-6EDC25E05F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40613" y="3090862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8" name="Line 591">
              <a:extLst>
                <a:ext uri="{FF2B5EF4-FFF2-40B4-BE49-F238E27FC236}">
                  <a16:creationId xmlns:a16="http://schemas.microsoft.com/office/drawing/2014/main" id="{42CDA394-1763-4D36-A560-A5433BA1EF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9826" y="310038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9" name="Line 592">
              <a:extLst>
                <a:ext uri="{FF2B5EF4-FFF2-40B4-BE49-F238E27FC236}">
                  <a16:creationId xmlns:a16="http://schemas.microsoft.com/office/drawing/2014/main" id="{BF33B9B8-C734-458D-ADD3-C9927358F0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388" y="3108325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0" name="Line 593">
              <a:extLst>
                <a:ext uri="{FF2B5EF4-FFF2-40B4-BE49-F238E27FC236}">
                  <a16:creationId xmlns:a16="http://schemas.microsoft.com/office/drawing/2014/main" id="{ECAD5F7C-1FD5-4367-83DC-2761ED1E76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50151" y="3108325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1" name="Line 594">
              <a:extLst>
                <a:ext uri="{FF2B5EF4-FFF2-40B4-BE49-F238E27FC236}">
                  <a16:creationId xmlns:a16="http://schemas.microsoft.com/office/drawing/2014/main" id="{36E28DAA-FFEA-4880-B2A7-8466A5F6E0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0951" y="3113087"/>
              <a:ext cx="7938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2" name="Line 595">
              <a:extLst>
                <a:ext uri="{FF2B5EF4-FFF2-40B4-BE49-F238E27FC236}">
                  <a16:creationId xmlns:a16="http://schemas.microsoft.com/office/drawing/2014/main" id="{F5534C71-833D-4C39-8B49-380A288A84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4926" y="3122612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3" name="Line 596">
              <a:extLst>
                <a:ext uri="{FF2B5EF4-FFF2-40B4-BE49-F238E27FC236}">
                  <a16:creationId xmlns:a16="http://schemas.microsoft.com/office/drawing/2014/main" id="{2571CD42-3418-4DA6-82F5-1F3FFFE6C1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9688" y="3122612"/>
              <a:ext cx="0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4" name="Line 597">
              <a:extLst>
                <a:ext uri="{FF2B5EF4-FFF2-40B4-BE49-F238E27FC236}">
                  <a16:creationId xmlns:a16="http://schemas.microsoft.com/office/drawing/2014/main" id="{B2D65EC2-0E90-4E84-B4B5-543AF22460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10488" y="3132137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5" name="Line 598">
              <a:extLst>
                <a:ext uri="{FF2B5EF4-FFF2-40B4-BE49-F238E27FC236}">
                  <a16:creationId xmlns:a16="http://schemas.microsoft.com/office/drawing/2014/main" id="{5DECBE33-BC41-4783-80A0-0013EF1B7A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64463" y="3141662"/>
              <a:ext cx="0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6" name="Line 599">
              <a:extLst>
                <a:ext uri="{FF2B5EF4-FFF2-40B4-BE49-F238E27FC236}">
                  <a16:creationId xmlns:a16="http://schemas.microsoft.com/office/drawing/2014/main" id="{A1BDBA49-BC81-43FD-919C-FFBDAB9DFF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64463" y="3141662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7" name="Line 600">
              <a:extLst>
                <a:ext uri="{FF2B5EF4-FFF2-40B4-BE49-F238E27FC236}">
                  <a16:creationId xmlns:a16="http://schemas.microsoft.com/office/drawing/2014/main" id="{A258B279-3556-48D4-95B9-9DD2CF1B40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20026" y="3144837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8" name="Line 601">
              <a:extLst>
                <a:ext uri="{FF2B5EF4-FFF2-40B4-BE49-F238E27FC236}">
                  <a16:creationId xmlns:a16="http://schemas.microsoft.com/office/drawing/2014/main" id="{59D7BE0A-F0E4-47A9-BFAC-765E5F8890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74001" y="3154362"/>
              <a:ext cx="0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" name="Line 603">
              <a:extLst>
                <a:ext uri="{FF2B5EF4-FFF2-40B4-BE49-F238E27FC236}">
                  <a16:creationId xmlns:a16="http://schemas.microsoft.com/office/drawing/2014/main" id="{7A38C760-715D-404B-A75F-79CC45830D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74001" y="3154362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0" name="Line 604">
              <a:extLst>
                <a:ext uri="{FF2B5EF4-FFF2-40B4-BE49-F238E27FC236}">
                  <a16:creationId xmlns:a16="http://schemas.microsoft.com/office/drawing/2014/main" id="{8B299FFB-8CD9-49D2-8AA5-4FA0AB45CA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9563" y="3159125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1" name="Line 605">
              <a:extLst>
                <a:ext uri="{FF2B5EF4-FFF2-40B4-BE49-F238E27FC236}">
                  <a16:creationId xmlns:a16="http://schemas.microsoft.com/office/drawing/2014/main" id="{C68621F2-A7B6-4F52-97A0-F49593285A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80363" y="3163887"/>
              <a:ext cx="317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2" name="Line 606">
              <a:extLst>
                <a:ext uri="{FF2B5EF4-FFF2-40B4-BE49-F238E27FC236}">
                  <a16:creationId xmlns:a16="http://schemas.microsoft.com/office/drawing/2014/main" id="{47BC8AC8-9C29-4CF7-9D3E-0DEBA1434E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83538" y="3163887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3" name="Line 607">
              <a:extLst>
                <a:ext uri="{FF2B5EF4-FFF2-40B4-BE49-F238E27FC236}">
                  <a16:creationId xmlns:a16="http://schemas.microsoft.com/office/drawing/2014/main" id="{C9D0B2CA-630E-4B7C-AA96-201BC795BA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4338" y="3168650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4" name="Line 608">
              <a:extLst>
                <a:ext uri="{FF2B5EF4-FFF2-40B4-BE49-F238E27FC236}">
                  <a16:creationId xmlns:a16="http://schemas.microsoft.com/office/drawing/2014/main" id="{B33446F5-F0A4-45B4-9368-01045D24B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89901" y="3173412"/>
              <a:ext cx="0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5" name="Line 609">
              <a:extLst>
                <a:ext uri="{FF2B5EF4-FFF2-40B4-BE49-F238E27FC236}">
                  <a16:creationId xmlns:a16="http://schemas.microsoft.com/office/drawing/2014/main" id="{78229532-48F5-48AF-B2D3-D2AD4812F3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89901" y="3173412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6" name="Line 610">
              <a:extLst>
                <a:ext uri="{FF2B5EF4-FFF2-40B4-BE49-F238E27FC236}">
                  <a16:creationId xmlns:a16="http://schemas.microsoft.com/office/drawing/2014/main" id="{DD57DABD-0734-466C-A996-EA030905AE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43876" y="3178175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7" name="Line 611">
              <a:extLst>
                <a:ext uri="{FF2B5EF4-FFF2-40B4-BE49-F238E27FC236}">
                  <a16:creationId xmlns:a16="http://schemas.microsoft.com/office/drawing/2014/main" id="{73A26B5C-A8AF-43AA-BEAC-A63895AD58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99438" y="3181350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8" name="Line 612">
              <a:extLst>
                <a:ext uri="{FF2B5EF4-FFF2-40B4-BE49-F238E27FC236}">
                  <a16:creationId xmlns:a16="http://schemas.microsoft.com/office/drawing/2014/main" id="{B649DD2E-D67A-48F7-A5F4-18038916AD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53413" y="3186112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9" name="Line 613">
              <a:extLst>
                <a:ext uri="{FF2B5EF4-FFF2-40B4-BE49-F238E27FC236}">
                  <a16:creationId xmlns:a16="http://schemas.microsoft.com/office/drawing/2014/main" id="{C5323985-47BB-4D82-A485-F876FEEAEA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08976" y="3190875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0" name="Line 614">
              <a:extLst>
                <a:ext uri="{FF2B5EF4-FFF2-40B4-BE49-F238E27FC236}">
                  <a16:creationId xmlns:a16="http://schemas.microsoft.com/office/drawing/2014/main" id="{EAD6677C-C83D-47A3-B6F8-D729DA952A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2951" y="3195637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1" name="Line 615">
              <a:extLst>
                <a:ext uri="{FF2B5EF4-FFF2-40B4-BE49-F238E27FC236}">
                  <a16:creationId xmlns:a16="http://schemas.microsoft.com/office/drawing/2014/main" id="{21441226-2469-4A3C-BF28-0A9DFD8C02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18513" y="3200400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2" name="Line 616">
              <a:extLst>
                <a:ext uri="{FF2B5EF4-FFF2-40B4-BE49-F238E27FC236}">
                  <a16:creationId xmlns:a16="http://schemas.microsoft.com/office/drawing/2014/main" id="{DFC2FC90-E79A-4559-A2F6-1F57D3C962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4076" y="3205162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3" name="Line 617">
              <a:extLst>
                <a:ext uri="{FF2B5EF4-FFF2-40B4-BE49-F238E27FC236}">
                  <a16:creationId xmlns:a16="http://schemas.microsoft.com/office/drawing/2014/main" id="{9A5A77F3-6587-46AC-B9FC-2500AFC553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8051" y="3209925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4" name="Line 618">
              <a:extLst>
                <a:ext uri="{FF2B5EF4-FFF2-40B4-BE49-F238E27FC236}">
                  <a16:creationId xmlns:a16="http://schemas.microsoft.com/office/drawing/2014/main" id="{9881534B-6373-42F9-B937-DDB73068DF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3613" y="3214687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5" name="Line 619">
              <a:extLst>
                <a:ext uri="{FF2B5EF4-FFF2-40B4-BE49-F238E27FC236}">
                  <a16:creationId xmlns:a16="http://schemas.microsoft.com/office/drawing/2014/main" id="{4D13815A-8146-453A-ACAE-520BEED78A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7588" y="3219450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6" name="Line 620">
              <a:extLst>
                <a:ext uri="{FF2B5EF4-FFF2-40B4-BE49-F238E27FC236}">
                  <a16:creationId xmlns:a16="http://schemas.microsoft.com/office/drawing/2014/main" id="{E82DA7AB-C955-4075-A330-DA0EA0C45D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93151" y="3219450"/>
              <a:ext cx="4763" cy="3175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7" name="Line 621">
              <a:extLst>
                <a:ext uri="{FF2B5EF4-FFF2-40B4-BE49-F238E27FC236}">
                  <a16:creationId xmlns:a16="http://schemas.microsoft.com/office/drawing/2014/main" id="{D1E7ACF1-1706-424F-89F2-C78D1C3902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7126" y="3222625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8" name="Line 622">
              <a:extLst>
                <a:ext uri="{FF2B5EF4-FFF2-40B4-BE49-F238E27FC236}">
                  <a16:creationId xmlns:a16="http://schemas.microsoft.com/office/drawing/2014/main" id="{0A182859-84AD-4079-934C-488E1B5047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02688" y="3227387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9" name="Line 623">
              <a:extLst>
                <a:ext uri="{FF2B5EF4-FFF2-40B4-BE49-F238E27FC236}">
                  <a16:creationId xmlns:a16="http://schemas.microsoft.com/office/drawing/2014/main" id="{CA2539FF-C4E1-4A31-9BB4-EA0671F8C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58251" y="3232150"/>
              <a:ext cx="317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0" name="Line 624">
              <a:extLst>
                <a:ext uri="{FF2B5EF4-FFF2-40B4-BE49-F238E27FC236}">
                  <a16:creationId xmlns:a16="http://schemas.microsoft.com/office/drawing/2014/main" id="{76904A3D-CF4D-4285-B39B-ECD5BDE342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12226" y="3236912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1" name="Line 625">
              <a:extLst>
                <a:ext uri="{FF2B5EF4-FFF2-40B4-BE49-F238E27FC236}">
                  <a16:creationId xmlns:a16="http://schemas.microsoft.com/office/drawing/2014/main" id="{59D96008-3E68-44E8-97ED-CBBE2CAB1D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67788" y="3236912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2" name="Line 626">
              <a:extLst>
                <a:ext uri="{FF2B5EF4-FFF2-40B4-BE49-F238E27FC236}">
                  <a16:creationId xmlns:a16="http://schemas.microsoft.com/office/drawing/2014/main" id="{D4DFC6B0-A15A-430B-ADEE-B9318F844A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21763" y="3241675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3" name="Line 627">
              <a:extLst>
                <a:ext uri="{FF2B5EF4-FFF2-40B4-BE49-F238E27FC236}">
                  <a16:creationId xmlns:a16="http://schemas.microsoft.com/office/drawing/2014/main" id="{DF6AEC69-E7E7-4338-8168-8B6BD85F90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77326" y="3246437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4" name="Line 628">
              <a:extLst>
                <a:ext uri="{FF2B5EF4-FFF2-40B4-BE49-F238E27FC236}">
                  <a16:creationId xmlns:a16="http://schemas.microsoft.com/office/drawing/2014/main" id="{0B712D3C-9425-488B-9E64-6C52303FCD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31301" y="3251200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5" name="Line 629">
              <a:extLst>
                <a:ext uri="{FF2B5EF4-FFF2-40B4-BE49-F238E27FC236}">
                  <a16:creationId xmlns:a16="http://schemas.microsoft.com/office/drawing/2014/main" id="{66A62BCC-AAF1-4B03-B556-71EC3A60C0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86863" y="3251200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6" name="Line 630">
              <a:extLst>
                <a:ext uri="{FF2B5EF4-FFF2-40B4-BE49-F238E27FC236}">
                  <a16:creationId xmlns:a16="http://schemas.microsoft.com/office/drawing/2014/main" id="{E1355EE2-83F5-4D7E-AF0F-F0473F2209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40838" y="3255962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7" name="Line 631">
              <a:extLst>
                <a:ext uri="{FF2B5EF4-FFF2-40B4-BE49-F238E27FC236}">
                  <a16:creationId xmlns:a16="http://schemas.microsoft.com/office/drawing/2014/main" id="{534D89E8-691D-488A-814C-15FB14C332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96401" y="3255962"/>
              <a:ext cx="4763" cy="3175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8" name="Line 632">
              <a:extLst>
                <a:ext uri="{FF2B5EF4-FFF2-40B4-BE49-F238E27FC236}">
                  <a16:creationId xmlns:a16="http://schemas.microsoft.com/office/drawing/2014/main" id="{1B34C321-B723-4A36-9BBC-D62C1FEE9E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51963" y="3259137"/>
              <a:ext cx="317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9" name="Line 633">
              <a:extLst>
                <a:ext uri="{FF2B5EF4-FFF2-40B4-BE49-F238E27FC236}">
                  <a16:creationId xmlns:a16="http://schemas.microsoft.com/office/drawing/2014/main" id="{4DB7A8C0-A9C1-461F-ADD4-7E22D053B5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7738" y="3749675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0" name="Line 634">
              <a:extLst>
                <a:ext uri="{FF2B5EF4-FFF2-40B4-BE49-F238E27FC236}">
                  <a16:creationId xmlns:a16="http://schemas.microsoft.com/office/drawing/2014/main" id="{9B61374D-B14B-4634-A208-DE4941897D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73776" y="3776663"/>
              <a:ext cx="7938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1" name="Line 635">
              <a:extLst>
                <a:ext uri="{FF2B5EF4-FFF2-40B4-BE49-F238E27FC236}">
                  <a16:creationId xmlns:a16="http://schemas.microsoft.com/office/drawing/2014/main" id="{950A290C-12E1-4435-815F-29CF3A5DD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18226" y="3808413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2" name="Line 636">
              <a:extLst>
                <a:ext uri="{FF2B5EF4-FFF2-40B4-BE49-F238E27FC236}">
                  <a16:creationId xmlns:a16="http://schemas.microsoft.com/office/drawing/2014/main" id="{1EB27247-59BE-4402-B9EE-AE48091C90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69026" y="3835400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3" name="Line 637">
              <a:extLst>
                <a:ext uri="{FF2B5EF4-FFF2-40B4-BE49-F238E27FC236}">
                  <a16:creationId xmlns:a16="http://schemas.microsoft.com/office/drawing/2014/main" id="{E81F78CB-380B-4699-9BD8-4F1231E565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5063" y="3863975"/>
              <a:ext cx="4763" cy="3175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4" name="Line 638">
              <a:extLst>
                <a:ext uri="{FF2B5EF4-FFF2-40B4-BE49-F238E27FC236}">
                  <a16:creationId xmlns:a16="http://schemas.microsoft.com/office/drawing/2014/main" id="{AE6BA31C-DBFA-448F-9F95-071DF57A92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61101" y="3890963"/>
              <a:ext cx="7938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5" name="Line 639">
              <a:extLst>
                <a:ext uri="{FF2B5EF4-FFF2-40B4-BE49-F238E27FC236}">
                  <a16:creationId xmlns:a16="http://schemas.microsoft.com/office/drawing/2014/main" id="{76ABD3E7-CD96-4BD6-B60E-5CF326D5E7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10313" y="3917950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6" name="Line 640">
              <a:extLst>
                <a:ext uri="{FF2B5EF4-FFF2-40B4-BE49-F238E27FC236}">
                  <a16:creationId xmlns:a16="http://schemas.microsoft.com/office/drawing/2014/main" id="{C62A8435-8B12-4921-8255-FB83CC1B54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56351" y="3944938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7" name="Line 641">
              <a:extLst>
                <a:ext uri="{FF2B5EF4-FFF2-40B4-BE49-F238E27FC236}">
                  <a16:creationId xmlns:a16="http://schemas.microsoft.com/office/drawing/2014/main" id="{0D9981CA-5EF6-49B8-80D0-3AB0088888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2388" y="3978275"/>
              <a:ext cx="4763" cy="3175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8" name="Line 642">
              <a:extLst>
                <a:ext uri="{FF2B5EF4-FFF2-40B4-BE49-F238E27FC236}">
                  <a16:creationId xmlns:a16="http://schemas.microsoft.com/office/drawing/2014/main" id="{6434283E-B9EE-4DC5-A189-F19C253AFD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8426" y="4010025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9" name="Line 643">
              <a:extLst>
                <a:ext uri="{FF2B5EF4-FFF2-40B4-BE49-F238E27FC236}">
                  <a16:creationId xmlns:a16="http://schemas.microsoft.com/office/drawing/2014/main" id="{28EE042F-2C1E-4328-8DA3-6FFAC10EBE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94463" y="4037013"/>
              <a:ext cx="3175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0" name="Line 644">
              <a:extLst>
                <a:ext uri="{FF2B5EF4-FFF2-40B4-BE49-F238E27FC236}">
                  <a16:creationId xmlns:a16="http://schemas.microsoft.com/office/drawing/2014/main" id="{5383D40A-65F8-4960-A78B-818D20D4CC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38913" y="4064000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" name="Line 645">
              <a:extLst>
                <a:ext uri="{FF2B5EF4-FFF2-40B4-BE49-F238E27FC236}">
                  <a16:creationId xmlns:a16="http://schemas.microsoft.com/office/drawing/2014/main" id="{ABC2FC97-FD3D-4A1B-B1C8-F9A42367F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4951" y="4095750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" name="Line 646">
              <a:extLst>
                <a:ext uri="{FF2B5EF4-FFF2-40B4-BE49-F238E27FC236}">
                  <a16:creationId xmlns:a16="http://schemas.microsoft.com/office/drawing/2014/main" id="{A22322BE-DF07-40F8-9619-592DD6E6F5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30988" y="4124325"/>
              <a:ext cx="9525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" name="Line 647">
              <a:extLst>
                <a:ext uri="{FF2B5EF4-FFF2-40B4-BE49-F238E27FC236}">
                  <a16:creationId xmlns:a16="http://schemas.microsoft.com/office/drawing/2014/main" id="{6F9D9DB1-3A6D-45AE-9C3E-4A5D950E9B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81788" y="4156075"/>
              <a:ext cx="0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" name="Line 648">
              <a:extLst>
                <a:ext uri="{FF2B5EF4-FFF2-40B4-BE49-F238E27FC236}">
                  <a16:creationId xmlns:a16="http://schemas.microsoft.com/office/drawing/2014/main" id="{9381990D-EF2C-4558-9DB7-D22BB71350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81788" y="4156075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" name="Line 649">
              <a:extLst>
                <a:ext uri="{FF2B5EF4-FFF2-40B4-BE49-F238E27FC236}">
                  <a16:creationId xmlns:a16="http://schemas.microsoft.com/office/drawing/2014/main" id="{F5ED82B8-E3D2-492B-86AA-925CA346B0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3063" y="4187825"/>
              <a:ext cx="3175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6" name="Line 650">
              <a:extLst>
                <a:ext uri="{FF2B5EF4-FFF2-40B4-BE49-F238E27FC236}">
                  <a16:creationId xmlns:a16="http://schemas.microsoft.com/office/drawing/2014/main" id="{2CD0BEF9-0D75-4BE0-9184-92DE5976F0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67513" y="4219575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7" name="Line 651">
              <a:extLst>
                <a:ext uri="{FF2B5EF4-FFF2-40B4-BE49-F238E27FC236}">
                  <a16:creationId xmlns:a16="http://schemas.microsoft.com/office/drawing/2014/main" id="{DDC60D5F-9A43-4253-80C8-398C2BA700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3551" y="4251325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8" name="Line 652">
              <a:extLst>
                <a:ext uri="{FF2B5EF4-FFF2-40B4-BE49-F238E27FC236}">
                  <a16:creationId xmlns:a16="http://schemas.microsoft.com/office/drawing/2014/main" id="{F78C2339-732C-4AD1-8C4C-AECD3AD4AA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9588" y="4279900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9" name="Line 653">
              <a:extLst>
                <a:ext uri="{FF2B5EF4-FFF2-40B4-BE49-F238E27FC236}">
                  <a16:creationId xmlns:a16="http://schemas.microsoft.com/office/drawing/2014/main" id="{3FFE6E0B-A4B0-4102-8D40-40C448AE6F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05626" y="4311650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0" name="Line 654">
              <a:extLst>
                <a:ext uri="{FF2B5EF4-FFF2-40B4-BE49-F238E27FC236}">
                  <a16:creationId xmlns:a16="http://schemas.microsoft.com/office/drawing/2014/main" id="{B68EDEE9-4DB0-465F-8B0E-7657AC2CF8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51663" y="4338638"/>
              <a:ext cx="3175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1" name="Line 655">
              <a:extLst>
                <a:ext uri="{FF2B5EF4-FFF2-40B4-BE49-F238E27FC236}">
                  <a16:creationId xmlns:a16="http://schemas.microsoft.com/office/drawing/2014/main" id="{ECE2F169-E3FC-48A5-A241-62FD1F11A8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96113" y="4370388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2" name="Line 656">
              <a:extLst>
                <a:ext uri="{FF2B5EF4-FFF2-40B4-BE49-F238E27FC236}">
                  <a16:creationId xmlns:a16="http://schemas.microsoft.com/office/drawing/2014/main" id="{873CC27C-3B2D-43DF-9A12-9D526F7474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42151" y="4398963"/>
              <a:ext cx="9525" cy="3175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3" name="Line 657">
              <a:extLst>
                <a:ext uri="{FF2B5EF4-FFF2-40B4-BE49-F238E27FC236}">
                  <a16:creationId xmlns:a16="http://schemas.microsoft.com/office/drawing/2014/main" id="{494A5E31-2F88-4FCD-8CB9-AE94311579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92951" y="4425950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4" name="Line 658">
              <a:extLst>
                <a:ext uri="{FF2B5EF4-FFF2-40B4-BE49-F238E27FC236}">
                  <a16:creationId xmlns:a16="http://schemas.microsoft.com/office/drawing/2014/main" id="{1EFBEAA1-4E8F-470A-9751-5E17DE5825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38988" y="4452938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5" name="Line 659">
              <a:extLst>
                <a:ext uri="{FF2B5EF4-FFF2-40B4-BE49-F238E27FC236}">
                  <a16:creationId xmlns:a16="http://schemas.microsoft.com/office/drawing/2014/main" id="{7F4EF7C3-A953-4570-B31C-6D117A4759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83438" y="4484688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6" name="Line 660">
              <a:extLst>
                <a:ext uri="{FF2B5EF4-FFF2-40B4-BE49-F238E27FC236}">
                  <a16:creationId xmlns:a16="http://schemas.microsoft.com/office/drawing/2014/main" id="{DF4C008D-D8B1-4EEF-84BD-12D0ABFFCC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9476" y="4513263"/>
              <a:ext cx="9525" cy="3175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7" name="Line 661">
              <a:extLst>
                <a:ext uri="{FF2B5EF4-FFF2-40B4-BE49-F238E27FC236}">
                  <a16:creationId xmlns:a16="http://schemas.microsoft.com/office/drawing/2014/main" id="{E480E384-8F29-4259-B86B-97215E282A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80276" y="4540250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8" name="Line 662">
              <a:extLst>
                <a:ext uri="{FF2B5EF4-FFF2-40B4-BE49-F238E27FC236}">
                  <a16:creationId xmlns:a16="http://schemas.microsoft.com/office/drawing/2014/main" id="{D232E4A1-F7E8-49F8-8737-7D78EFE057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26313" y="4567238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9" name="Line 663">
              <a:extLst>
                <a:ext uri="{FF2B5EF4-FFF2-40B4-BE49-F238E27FC236}">
                  <a16:creationId xmlns:a16="http://schemas.microsoft.com/office/drawing/2014/main" id="{CF7B86E9-8062-45F0-B7B0-468FD733FC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72351" y="4594225"/>
              <a:ext cx="7938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0" name="Line 664">
              <a:extLst>
                <a:ext uri="{FF2B5EF4-FFF2-40B4-BE49-F238E27FC236}">
                  <a16:creationId xmlns:a16="http://schemas.microsoft.com/office/drawing/2014/main" id="{95A547BC-72DD-422D-AB37-FCA36BD504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1563" y="4622800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1" name="Line 665">
              <a:extLst>
                <a:ext uri="{FF2B5EF4-FFF2-40B4-BE49-F238E27FC236}">
                  <a16:creationId xmlns:a16="http://schemas.microsoft.com/office/drawing/2014/main" id="{5F782543-0044-4EE2-BB44-1E1481BC13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7601" y="4649788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2" name="Line 666">
              <a:extLst>
                <a:ext uri="{FF2B5EF4-FFF2-40B4-BE49-F238E27FC236}">
                  <a16:creationId xmlns:a16="http://schemas.microsoft.com/office/drawing/2014/main" id="{45D11DAF-805F-45E5-98F7-9BD6FE55F6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13638" y="4676775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3" name="Line 667">
              <a:extLst>
                <a:ext uri="{FF2B5EF4-FFF2-40B4-BE49-F238E27FC236}">
                  <a16:creationId xmlns:a16="http://schemas.microsoft.com/office/drawing/2014/main" id="{50E7D844-613C-4FD8-A0F4-718761ED4D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59676" y="4708525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4" name="Line 668">
              <a:extLst>
                <a:ext uri="{FF2B5EF4-FFF2-40B4-BE49-F238E27FC236}">
                  <a16:creationId xmlns:a16="http://schemas.microsoft.com/office/drawing/2014/main" id="{F41B9DE3-3759-44CA-8928-AAB346194D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8888" y="4737100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5" name="Line 669">
              <a:extLst>
                <a:ext uri="{FF2B5EF4-FFF2-40B4-BE49-F238E27FC236}">
                  <a16:creationId xmlns:a16="http://schemas.microsoft.com/office/drawing/2014/main" id="{0FCFD81F-56C6-4632-8FF4-D9764E7F22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4926" y="4764088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6" name="Line 670">
              <a:extLst>
                <a:ext uri="{FF2B5EF4-FFF2-40B4-BE49-F238E27FC236}">
                  <a16:creationId xmlns:a16="http://schemas.microsoft.com/office/drawing/2014/main" id="{B64D2C0B-A232-4A1A-8A7A-AFE53F519A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9688" y="4764088"/>
              <a:ext cx="0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7" name="Line 671">
              <a:extLst>
                <a:ext uri="{FF2B5EF4-FFF2-40B4-BE49-F238E27FC236}">
                  <a16:creationId xmlns:a16="http://schemas.microsoft.com/office/drawing/2014/main" id="{EBB043FE-139F-4308-98FC-2F56A3CB86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05726" y="4791075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8" name="Line 672">
              <a:extLst>
                <a:ext uri="{FF2B5EF4-FFF2-40B4-BE49-F238E27FC236}">
                  <a16:creationId xmlns:a16="http://schemas.microsoft.com/office/drawing/2014/main" id="{92572418-12CD-4CB4-AF64-F5AC158AB2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51763" y="4814888"/>
              <a:ext cx="3175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9" name="Line 673">
              <a:extLst>
                <a:ext uri="{FF2B5EF4-FFF2-40B4-BE49-F238E27FC236}">
                  <a16:creationId xmlns:a16="http://schemas.microsoft.com/office/drawing/2014/main" id="{EEA06145-3ECD-44AF-B2FD-D0D47481E4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00976" y="4837113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0" name="Line 674">
              <a:extLst>
                <a:ext uri="{FF2B5EF4-FFF2-40B4-BE49-F238E27FC236}">
                  <a16:creationId xmlns:a16="http://schemas.microsoft.com/office/drawing/2014/main" id="{2A7B5564-F997-4243-ABB6-CEE8402790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51776" y="4859338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" name="Line 675">
              <a:extLst>
                <a:ext uri="{FF2B5EF4-FFF2-40B4-BE49-F238E27FC236}">
                  <a16:creationId xmlns:a16="http://schemas.microsoft.com/office/drawing/2014/main" id="{23D1160E-FDCA-42B8-B2F4-B7F5929B4B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02576" y="4887913"/>
              <a:ext cx="317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" name="Line 676">
              <a:extLst>
                <a:ext uri="{FF2B5EF4-FFF2-40B4-BE49-F238E27FC236}">
                  <a16:creationId xmlns:a16="http://schemas.microsoft.com/office/drawing/2014/main" id="{F6A77E3F-FDE1-4F43-8F41-9C81696E12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47026" y="4910138"/>
              <a:ext cx="9525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3" name="Line 677">
              <a:extLst>
                <a:ext uri="{FF2B5EF4-FFF2-40B4-BE49-F238E27FC236}">
                  <a16:creationId xmlns:a16="http://schemas.microsoft.com/office/drawing/2014/main" id="{94321714-2966-4970-80CF-0319D1B79E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97826" y="4933950"/>
              <a:ext cx="4763" cy="3175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4" name="Line 678">
              <a:extLst>
                <a:ext uri="{FF2B5EF4-FFF2-40B4-BE49-F238E27FC236}">
                  <a16:creationId xmlns:a16="http://schemas.microsoft.com/office/drawing/2014/main" id="{590AE43C-F670-415C-B5D0-CA05B749C2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48626" y="4960938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5" name="Line 679">
              <a:extLst>
                <a:ext uri="{FF2B5EF4-FFF2-40B4-BE49-F238E27FC236}">
                  <a16:creationId xmlns:a16="http://schemas.microsoft.com/office/drawing/2014/main" id="{2C6DC075-1932-49F0-9110-E3257420B8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94663" y="4987925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6" name="Line 680">
              <a:extLst>
                <a:ext uri="{FF2B5EF4-FFF2-40B4-BE49-F238E27FC236}">
                  <a16:creationId xmlns:a16="http://schemas.microsoft.com/office/drawing/2014/main" id="{AB291EB9-22DE-4F83-959F-FA8D2522C6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43876" y="5010150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7" name="Line 681">
              <a:extLst>
                <a:ext uri="{FF2B5EF4-FFF2-40B4-BE49-F238E27FC236}">
                  <a16:creationId xmlns:a16="http://schemas.microsoft.com/office/drawing/2014/main" id="{00326A4D-6A0A-4E37-A05A-32B8026460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94676" y="5033963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8" name="Line 682">
              <a:extLst>
                <a:ext uri="{FF2B5EF4-FFF2-40B4-BE49-F238E27FC236}">
                  <a16:creationId xmlns:a16="http://schemas.microsoft.com/office/drawing/2014/main" id="{448A516E-2048-4CF4-A397-4E4B2CE7AB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40713" y="5060950"/>
              <a:ext cx="7938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9" name="Line 683">
              <a:extLst>
                <a:ext uri="{FF2B5EF4-FFF2-40B4-BE49-F238E27FC236}">
                  <a16:creationId xmlns:a16="http://schemas.microsoft.com/office/drawing/2014/main" id="{DBAF124B-FF15-4B07-8AB4-D633A05F73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89926" y="5084763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0" name="Line 684">
              <a:extLst>
                <a:ext uri="{FF2B5EF4-FFF2-40B4-BE49-F238E27FC236}">
                  <a16:creationId xmlns:a16="http://schemas.microsoft.com/office/drawing/2014/main" id="{95C6E61B-872F-4138-915F-50F3D7292F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40726" y="5106988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" name="Line 685">
              <a:extLst>
                <a:ext uri="{FF2B5EF4-FFF2-40B4-BE49-F238E27FC236}">
                  <a16:creationId xmlns:a16="http://schemas.microsoft.com/office/drawing/2014/main" id="{BB5A282D-3EB8-41B4-AE2B-CE0F76D431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91526" y="5124450"/>
              <a:ext cx="9525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" name="Line 686">
              <a:extLst>
                <a:ext uri="{FF2B5EF4-FFF2-40B4-BE49-F238E27FC236}">
                  <a16:creationId xmlns:a16="http://schemas.microsoft.com/office/drawing/2014/main" id="{D8F7DCDD-2B15-41C3-A9EA-7D013D6DF9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40738" y="5148263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3" name="Line 687">
              <a:extLst>
                <a:ext uri="{FF2B5EF4-FFF2-40B4-BE49-F238E27FC236}">
                  <a16:creationId xmlns:a16="http://schemas.microsoft.com/office/drawing/2014/main" id="{EFAE6473-BCB7-41D2-940A-EC1A904E4B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6301" y="5165725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4" name="Line 688">
              <a:extLst>
                <a:ext uri="{FF2B5EF4-FFF2-40B4-BE49-F238E27FC236}">
                  <a16:creationId xmlns:a16="http://schemas.microsoft.com/office/drawing/2014/main" id="{F7A55FBC-54B4-47E3-82E4-21BC832B55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47101" y="5189538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5" name="Line 689">
              <a:extLst>
                <a:ext uri="{FF2B5EF4-FFF2-40B4-BE49-F238E27FC236}">
                  <a16:creationId xmlns:a16="http://schemas.microsoft.com/office/drawing/2014/main" id="{55C202CC-215D-4BFD-B3D3-A047007D5D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96313" y="5207000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6" name="Line 690">
              <a:extLst>
                <a:ext uri="{FF2B5EF4-FFF2-40B4-BE49-F238E27FC236}">
                  <a16:creationId xmlns:a16="http://schemas.microsoft.com/office/drawing/2014/main" id="{373939EE-6F2A-4452-B545-CCFBAF5A5A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7113" y="5226050"/>
              <a:ext cx="9525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7" name="Line 691">
              <a:extLst>
                <a:ext uri="{FF2B5EF4-FFF2-40B4-BE49-F238E27FC236}">
                  <a16:creationId xmlns:a16="http://schemas.microsoft.com/office/drawing/2014/main" id="{49643249-2E15-4629-A251-F2953E35AA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97913" y="5243513"/>
              <a:ext cx="7938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8" name="Line 692">
              <a:extLst>
                <a:ext uri="{FF2B5EF4-FFF2-40B4-BE49-F238E27FC236}">
                  <a16:creationId xmlns:a16="http://schemas.microsoft.com/office/drawing/2014/main" id="{EF702371-7397-4BDE-B218-BFAE49481F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51888" y="5267325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9" name="Line 693">
              <a:extLst>
                <a:ext uri="{FF2B5EF4-FFF2-40B4-BE49-F238E27FC236}">
                  <a16:creationId xmlns:a16="http://schemas.microsoft.com/office/drawing/2014/main" id="{68AB04CB-ECAD-4BA8-934E-8595C8568B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02688" y="5280025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0" name="Line 694">
              <a:extLst>
                <a:ext uri="{FF2B5EF4-FFF2-40B4-BE49-F238E27FC236}">
                  <a16:creationId xmlns:a16="http://schemas.microsoft.com/office/drawing/2014/main" id="{B4ACC008-E574-4C90-BC57-D11AB3C1AB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53488" y="5299075"/>
              <a:ext cx="7938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" name="Line 695">
              <a:extLst>
                <a:ext uri="{FF2B5EF4-FFF2-40B4-BE49-F238E27FC236}">
                  <a16:creationId xmlns:a16="http://schemas.microsoft.com/office/drawing/2014/main" id="{E08E186D-81A8-4C98-9037-1DFC9BA193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07463" y="5316538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2" name="Line 696">
              <a:extLst>
                <a:ext uri="{FF2B5EF4-FFF2-40B4-BE49-F238E27FC236}">
                  <a16:creationId xmlns:a16="http://schemas.microsoft.com/office/drawing/2014/main" id="{BBAE748B-FD8F-4D14-9711-2A94CE9EA9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8263" y="5330825"/>
              <a:ext cx="0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3" name="Line 697">
              <a:extLst>
                <a:ext uri="{FF2B5EF4-FFF2-40B4-BE49-F238E27FC236}">
                  <a16:creationId xmlns:a16="http://schemas.microsoft.com/office/drawing/2014/main" id="{A58C6728-42B4-4B5C-8D2C-AF9265AC40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58263" y="5330825"/>
              <a:ext cx="9525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4" name="Line 698">
              <a:extLst>
                <a:ext uri="{FF2B5EF4-FFF2-40B4-BE49-F238E27FC236}">
                  <a16:creationId xmlns:a16="http://schemas.microsoft.com/office/drawing/2014/main" id="{E8032EA4-1285-4324-B764-82ABD45E45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12238" y="5345113"/>
              <a:ext cx="4763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5" name="Line 699">
              <a:extLst>
                <a:ext uri="{FF2B5EF4-FFF2-40B4-BE49-F238E27FC236}">
                  <a16:creationId xmlns:a16="http://schemas.microsoft.com/office/drawing/2014/main" id="{2C7A76F3-4B5A-42BB-BCD2-5147479CDD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63038" y="5362575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6" name="Line 700">
              <a:extLst>
                <a:ext uri="{FF2B5EF4-FFF2-40B4-BE49-F238E27FC236}">
                  <a16:creationId xmlns:a16="http://schemas.microsoft.com/office/drawing/2014/main" id="{4E19C923-434F-4642-9A76-A960D35EC3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67801" y="5362575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7" name="Line 701">
              <a:extLst>
                <a:ext uri="{FF2B5EF4-FFF2-40B4-BE49-F238E27FC236}">
                  <a16:creationId xmlns:a16="http://schemas.microsoft.com/office/drawing/2014/main" id="{DF97C503-D3BF-4DA4-A730-D199E1C035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18601" y="5372100"/>
              <a:ext cx="7938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8" name="Line 702">
              <a:extLst>
                <a:ext uri="{FF2B5EF4-FFF2-40B4-BE49-F238E27FC236}">
                  <a16:creationId xmlns:a16="http://schemas.microsoft.com/office/drawing/2014/main" id="{AF89DD08-2FFA-405E-AEBC-6B032A32A8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72576" y="5386388"/>
              <a:ext cx="4763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9" name="Line 703">
              <a:extLst>
                <a:ext uri="{FF2B5EF4-FFF2-40B4-BE49-F238E27FC236}">
                  <a16:creationId xmlns:a16="http://schemas.microsoft.com/office/drawing/2014/main" id="{3AE43DE4-F498-48AB-BF70-4E4389237D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77338" y="5386388"/>
              <a:ext cx="0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0" name="Line 704">
              <a:extLst>
                <a:ext uri="{FF2B5EF4-FFF2-40B4-BE49-F238E27FC236}">
                  <a16:creationId xmlns:a16="http://schemas.microsoft.com/office/drawing/2014/main" id="{B6107BF5-BE58-44FF-A53F-0B5CFFA7AC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23376" y="5399088"/>
              <a:ext cx="9525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1" name="Line 705">
              <a:extLst>
                <a:ext uri="{FF2B5EF4-FFF2-40B4-BE49-F238E27FC236}">
                  <a16:creationId xmlns:a16="http://schemas.microsoft.com/office/drawing/2014/main" id="{FF5FB617-ED06-4AE2-9D8B-C5D141BCEF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77351" y="5408613"/>
              <a:ext cx="9525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2" name="Line 706">
              <a:extLst>
                <a:ext uri="{FF2B5EF4-FFF2-40B4-BE49-F238E27FC236}">
                  <a16:creationId xmlns:a16="http://schemas.microsoft.com/office/drawing/2014/main" id="{6D04384F-F2AE-44F4-A731-02016788D7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86876" y="5413375"/>
              <a:ext cx="0" cy="0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3" name="Line 707">
              <a:extLst>
                <a:ext uri="{FF2B5EF4-FFF2-40B4-BE49-F238E27FC236}">
                  <a16:creationId xmlns:a16="http://schemas.microsoft.com/office/drawing/2014/main" id="{765C8316-3724-443E-9B6A-3CBEE934F8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32913" y="5418138"/>
              <a:ext cx="9525" cy="4763"/>
            </a:xfrm>
            <a:prstGeom prst="line">
              <a:avLst/>
            </a:prstGeom>
            <a:noFill/>
            <a:ln w="3175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214" name="Group 2213">
              <a:extLst>
                <a:ext uri="{FF2B5EF4-FFF2-40B4-BE49-F238E27FC236}">
                  <a16:creationId xmlns:a16="http://schemas.microsoft.com/office/drawing/2014/main" id="{E76AB975-A241-4900-8D09-B5C8502BF8CD}"/>
                </a:ext>
              </a:extLst>
            </p:cNvPr>
            <p:cNvGrpSpPr/>
            <p:nvPr/>
          </p:nvGrpSpPr>
          <p:grpSpPr>
            <a:xfrm>
              <a:off x="5845176" y="3649664"/>
              <a:ext cx="201613" cy="104775"/>
              <a:chOff x="5754688" y="3668713"/>
              <a:chExt cx="201613" cy="104775"/>
            </a:xfrm>
          </p:grpSpPr>
          <p:sp>
            <p:nvSpPr>
              <p:cNvPr id="2220" name="Line 543">
                <a:extLst>
                  <a:ext uri="{FF2B5EF4-FFF2-40B4-BE49-F238E27FC236}">
                    <a16:creationId xmlns:a16="http://schemas.microsoft.com/office/drawing/2014/main" id="{BFFAF3BF-0EE7-45C8-99F0-76D74796CF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4688" y="3668713"/>
                <a:ext cx="4763" cy="0"/>
              </a:xfrm>
              <a:prstGeom prst="line">
                <a:avLst/>
              </a:prstGeom>
              <a:noFill/>
              <a:ln w="31750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1" name="Line 544">
                <a:extLst>
                  <a:ext uri="{FF2B5EF4-FFF2-40B4-BE49-F238E27FC236}">
                    <a16:creationId xmlns:a16="http://schemas.microsoft.com/office/drawing/2014/main" id="{39438CD7-0E26-4D5A-9844-15BE251D88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05488" y="3690938"/>
                <a:ext cx="4763" cy="4763"/>
              </a:xfrm>
              <a:prstGeom prst="line">
                <a:avLst/>
              </a:prstGeom>
              <a:noFill/>
              <a:ln w="31750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2" name="Line 545">
                <a:extLst>
                  <a:ext uri="{FF2B5EF4-FFF2-40B4-BE49-F238E27FC236}">
                    <a16:creationId xmlns:a16="http://schemas.microsoft.com/office/drawing/2014/main" id="{E14271F1-6C8A-4B56-B924-A6D057AF2D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49938" y="3717925"/>
                <a:ext cx="4763" cy="4763"/>
              </a:xfrm>
              <a:prstGeom prst="line">
                <a:avLst/>
              </a:prstGeom>
              <a:noFill/>
              <a:ln w="31750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3" name="Line 546">
                <a:extLst>
                  <a:ext uri="{FF2B5EF4-FFF2-40B4-BE49-F238E27FC236}">
                    <a16:creationId xmlns:a16="http://schemas.microsoft.com/office/drawing/2014/main" id="{BABF22FE-8647-4A2B-8B5D-81B2514E61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54701" y="3722688"/>
                <a:ext cx="0" cy="0"/>
              </a:xfrm>
              <a:prstGeom prst="line">
                <a:avLst/>
              </a:prstGeom>
              <a:noFill/>
              <a:ln w="31750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4" name="Line 547">
                <a:extLst>
                  <a:ext uri="{FF2B5EF4-FFF2-40B4-BE49-F238E27FC236}">
                    <a16:creationId xmlns:a16="http://schemas.microsoft.com/office/drawing/2014/main" id="{2A64A810-1EDD-4443-8CA7-0361554EC4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00738" y="3746500"/>
                <a:ext cx="4763" cy="4763"/>
              </a:xfrm>
              <a:prstGeom prst="line">
                <a:avLst/>
              </a:prstGeom>
              <a:noFill/>
              <a:ln w="31750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5" name="Line 548">
                <a:extLst>
                  <a:ext uri="{FF2B5EF4-FFF2-40B4-BE49-F238E27FC236}">
                    <a16:creationId xmlns:a16="http://schemas.microsoft.com/office/drawing/2014/main" id="{820F204F-A29B-413D-AC7F-AADA227D6D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46776" y="3768725"/>
                <a:ext cx="9525" cy="4763"/>
              </a:xfrm>
              <a:prstGeom prst="line">
                <a:avLst/>
              </a:prstGeom>
              <a:noFill/>
              <a:ln w="31750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15" name="Group 2214">
              <a:extLst>
                <a:ext uri="{FF2B5EF4-FFF2-40B4-BE49-F238E27FC236}">
                  <a16:creationId xmlns:a16="http://schemas.microsoft.com/office/drawing/2014/main" id="{094C5E91-7F21-4EAA-B263-B5EE32D7906B}"/>
                </a:ext>
              </a:extLst>
            </p:cNvPr>
            <p:cNvGrpSpPr/>
            <p:nvPr/>
          </p:nvGrpSpPr>
          <p:grpSpPr>
            <a:xfrm>
              <a:off x="5945189" y="2852737"/>
              <a:ext cx="114301" cy="22225"/>
              <a:chOff x="6180138" y="3024187"/>
              <a:chExt cx="114301" cy="22225"/>
            </a:xfrm>
          </p:grpSpPr>
          <p:sp>
            <p:nvSpPr>
              <p:cNvPr id="2216" name="Line 551">
                <a:extLst>
                  <a:ext uri="{FF2B5EF4-FFF2-40B4-BE49-F238E27FC236}">
                    <a16:creationId xmlns:a16="http://schemas.microsoft.com/office/drawing/2014/main" id="{A5DC5BA4-C5E2-4AF2-8410-5F039CE82A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80138" y="3024187"/>
                <a:ext cx="9525" cy="0"/>
              </a:xfrm>
              <a:prstGeom prst="line">
                <a:avLst/>
              </a:prstGeom>
              <a:noFill/>
              <a:ln w="31750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7" name="Line 552">
                <a:extLst>
                  <a:ext uri="{FF2B5EF4-FFF2-40B4-BE49-F238E27FC236}">
                    <a16:creationId xmlns:a16="http://schemas.microsoft.com/office/drawing/2014/main" id="{19D0ACA1-CD83-4DC4-977C-5F5F69AB16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34113" y="3032125"/>
                <a:ext cx="9525" cy="4763"/>
              </a:xfrm>
              <a:prstGeom prst="line">
                <a:avLst/>
              </a:prstGeom>
              <a:noFill/>
              <a:ln w="31750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8" name="Line 553">
                <a:extLst>
                  <a:ext uri="{FF2B5EF4-FFF2-40B4-BE49-F238E27FC236}">
                    <a16:creationId xmlns:a16="http://schemas.microsoft.com/office/drawing/2014/main" id="{CD639DED-A33F-40E0-B80A-35E25B4610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89676" y="3046412"/>
                <a:ext cx="0" cy="0"/>
              </a:xfrm>
              <a:prstGeom prst="line">
                <a:avLst/>
              </a:prstGeom>
              <a:noFill/>
              <a:ln w="31750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9" name="Line 554">
                <a:extLst>
                  <a:ext uri="{FF2B5EF4-FFF2-40B4-BE49-F238E27FC236}">
                    <a16:creationId xmlns:a16="http://schemas.microsoft.com/office/drawing/2014/main" id="{2B20A05F-4537-4B58-B1A4-68446E3971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89676" y="3046412"/>
                <a:ext cx="4763" cy="0"/>
              </a:xfrm>
              <a:prstGeom prst="line">
                <a:avLst/>
              </a:prstGeom>
              <a:noFill/>
              <a:ln w="31750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47" name="Program pays for itself by age 34.">
            <a:extLst>
              <a:ext uri="{FF2B5EF4-FFF2-40B4-BE49-F238E27FC236}">
                <a16:creationId xmlns:a16="http://schemas.microsoft.com/office/drawing/2014/main" id="{4200EE18-D3FB-234B-B15F-3B5CDF32CE0C}"/>
              </a:ext>
            </a:extLst>
          </p:cNvPr>
          <p:cNvSpPr txBox="1"/>
          <p:nvPr/>
        </p:nvSpPr>
        <p:spPr>
          <a:xfrm>
            <a:off x="10034738" y="1159152"/>
            <a:ext cx="2084238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defRPr sz="12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(Regardless of WTP)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8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" grpId="0" animBg="1"/>
      <p:bldP spid="394" grpId="0"/>
      <p:bldP spid="3" grpId="0"/>
      <p:bldP spid="447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>
            <a:extLst>
              <a:ext uri="{FF2B5EF4-FFF2-40B4-BE49-F238E27FC236}">
                <a16:creationId xmlns:a16="http://schemas.microsoft.com/office/drawing/2014/main" id="{790D92BF-4AC8-4663-AD14-5E0AACC3CB4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14405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C997D1A-2F76-49D7-8D03-E7BC38DF7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530" y="-4763"/>
            <a:ext cx="10982325" cy="68675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D68319DD-4DBA-428F-A958-2C7502671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430" y="1230312"/>
            <a:ext cx="9615488" cy="452120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" name="Freeform 57">
            <a:extLst>
              <a:ext uri="{FF2B5EF4-FFF2-40B4-BE49-F238E27FC236}">
                <a16:creationId xmlns:a16="http://schemas.microsoft.com/office/drawing/2014/main" id="{A54134BF-9C76-4CED-9FB3-951119BA6628}"/>
              </a:ext>
            </a:extLst>
          </p:cNvPr>
          <p:cNvSpPr>
            <a:spLocks/>
          </p:cNvSpPr>
          <p:nvPr/>
        </p:nvSpPr>
        <p:spPr bwMode="auto">
          <a:xfrm>
            <a:off x="1981243" y="4832350"/>
            <a:ext cx="9313863" cy="0"/>
          </a:xfrm>
          <a:custGeom>
            <a:avLst/>
            <a:gdLst>
              <a:gd name="T0" fmla="*/ 27 w 2037"/>
              <a:gd name="T1" fmla="*/ 62 w 2037"/>
              <a:gd name="T2" fmla="*/ 96 w 2037"/>
              <a:gd name="T3" fmla="*/ 130 w 2037"/>
              <a:gd name="T4" fmla="*/ 164 w 2037"/>
              <a:gd name="T5" fmla="*/ 198 w 2037"/>
              <a:gd name="T6" fmla="*/ 232 w 2037"/>
              <a:gd name="T7" fmla="*/ 266 w 2037"/>
              <a:gd name="T8" fmla="*/ 300 w 2037"/>
              <a:gd name="T9" fmla="*/ 334 w 2037"/>
              <a:gd name="T10" fmla="*/ 368 w 2037"/>
              <a:gd name="T11" fmla="*/ 402 w 2037"/>
              <a:gd name="T12" fmla="*/ 436 w 2037"/>
              <a:gd name="T13" fmla="*/ 470 w 2037"/>
              <a:gd name="T14" fmla="*/ 504 w 2037"/>
              <a:gd name="T15" fmla="*/ 538 w 2037"/>
              <a:gd name="T16" fmla="*/ 572 w 2037"/>
              <a:gd name="T17" fmla="*/ 606 w 2037"/>
              <a:gd name="T18" fmla="*/ 641 w 2037"/>
              <a:gd name="T19" fmla="*/ 675 w 2037"/>
              <a:gd name="T20" fmla="*/ 709 w 2037"/>
              <a:gd name="T21" fmla="*/ 743 w 2037"/>
              <a:gd name="T22" fmla="*/ 777 w 2037"/>
              <a:gd name="T23" fmla="*/ 811 w 2037"/>
              <a:gd name="T24" fmla="*/ 845 w 2037"/>
              <a:gd name="T25" fmla="*/ 879 w 2037"/>
              <a:gd name="T26" fmla="*/ 913 w 2037"/>
              <a:gd name="T27" fmla="*/ 947 w 2037"/>
              <a:gd name="T28" fmla="*/ 981 w 2037"/>
              <a:gd name="T29" fmla="*/ 1015 w 2037"/>
              <a:gd name="T30" fmla="*/ 1049 w 2037"/>
              <a:gd name="T31" fmla="*/ 1083 w 2037"/>
              <a:gd name="T32" fmla="*/ 1117 w 2037"/>
              <a:gd name="T33" fmla="*/ 1151 w 2037"/>
              <a:gd name="T34" fmla="*/ 1186 w 2037"/>
              <a:gd name="T35" fmla="*/ 1220 w 2037"/>
              <a:gd name="T36" fmla="*/ 1254 w 2037"/>
              <a:gd name="T37" fmla="*/ 1288 w 2037"/>
              <a:gd name="T38" fmla="*/ 1322 w 2037"/>
              <a:gd name="T39" fmla="*/ 1356 w 2037"/>
              <a:gd name="T40" fmla="*/ 1390 w 2037"/>
              <a:gd name="T41" fmla="*/ 1424 w 2037"/>
              <a:gd name="T42" fmla="*/ 1458 w 2037"/>
              <a:gd name="T43" fmla="*/ 1492 w 2037"/>
              <a:gd name="T44" fmla="*/ 1526 w 2037"/>
              <a:gd name="T45" fmla="*/ 1560 w 2037"/>
              <a:gd name="T46" fmla="*/ 1594 w 2037"/>
              <a:gd name="T47" fmla="*/ 1628 w 2037"/>
              <a:gd name="T48" fmla="*/ 1662 w 2037"/>
              <a:gd name="T49" fmla="*/ 1696 w 2037"/>
              <a:gd name="T50" fmla="*/ 1730 w 2037"/>
              <a:gd name="T51" fmla="*/ 1765 w 2037"/>
              <a:gd name="T52" fmla="*/ 1799 w 2037"/>
              <a:gd name="T53" fmla="*/ 1833 w 2037"/>
              <a:gd name="T54" fmla="*/ 1867 w 2037"/>
              <a:gd name="T55" fmla="*/ 1901 w 2037"/>
              <a:gd name="T56" fmla="*/ 1935 w 2037"/>
              <a:gd name="T57" fmla="*/ 1969 w 2037"/>
              <a:gd name="T58" fmla="*/ 2003 w 2037"/>
              <a:gd name="T59" fmla="*/ 2037 w 203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  <a:cxn ang="0">
                <a:pos x="T42" y="0"/>
              </a:cxn>
              <a:cxn ang="0">
                <a:pos x="T43" y="0"/>
              </a:cxn>
              <a:cxn ang="0">
                <a:pos x="T44" y="0"/>
              </a:cxn>
              <a:cxn ang="0">
                <a:pos x="T45" y="0"/>
              </a:cxn>
              <a:cxn ang="0">
                <a:pos x="T46" y="0"/>
              </a:cxn>
              <a:cxn ang="0">
                <a:pos x="T47" y="0"/>
              </a:cxn>
              <a:cxn ang="0">
                <a:pos x="T48" y="0"/>
              </a:cxn>
              <a:cxn ang="0">
                <a:pos x="T49" y="0"/>
              </a:cxn>
              <a:cxn ang="0">
                <a:pos x="T50" y="0"/>
              </a:cxn>
              <a:cxn ang="0">
                <a:pos x="T51" y="0"/>
              </a:cxn>
              <a:cxn ang="0">
                <a:pos x="T52" y="0"/>
              </a:cxn>
              <a:cxn ang="0">
                <a:pos x="T53" y="0"/>
              </a:cxn>
              <a:cxn ang="0">
                <a:pos x="T54" y="0"/>
              </a:cxn>
              <a:cxn ang="0">
                <a:pos x="T55" y="0"/>
              </a:cxn>
              <a:cxn ang="0">
                <a:pos x="T56" y="0"/>
              </a:cxn>
              <a:cxn ang="0">
                <a:pos x="T57" y="0"/>
              </a:cxn>
              <a:cxn ang="0">
                <a:pos x="T58" y="0"/>
              </a:cxn>
              <a:cxn ang="0">
                <a:pos x="T59" y="0"/>
              </a:cxn>
            </a:cxnLst>
            <a:rect l="0" t="0" r="r" b="b"/>
            <a:pathLst>
              <a:path w="2037">
                <a:moveTo>
                  <a:pt x="0" y="0"/>
                </a:moveTo>
                <a:lnTo>
                  <a:pt x="7" y="0"/>
                </a:lnTo>
                <a:lnTo>
                  <a:pt x="14" y="0"/>
                </a:lnTo>
                <a:lnTo>
                  <a:pt x="21" y="0"/>
                </a:lnTo>
                <a:lnTo>
                  <a:pt x="27" y="0"/>
                </a:lnTo>
                <a:lnTo>
                  <a:pt x="34" y="0"/>
                </a:lnTo>
                <a:lnTo>
                  <a:pt x="41" y="0"/>
                </a:lnTo>
                <a:lnTo>
                  <a:pt x="48" y="0"/>
                </a:lnTo>
                <a:lnTo>
                  <a:pt x="55" y="0"/>
                </a:lnTo>
                <a:lnTo>
                  <a:pt x="62" y="0"/>
                </a:lnTo>
                <a:lnTo>
                  <a:pt x="68" y="0"/>
                </a:lnTo>
                <a:lnTo>
                  <a:pt x="75" y="0"/>
                </a:lnTo>
                <a:lnTo>
                  <a:pt x="82" y="0"/>
                </a:lnTo>
                <a:lnTo>
                  <a:pt x="89" y="0"/>
                </a:lnTo>
                <a:lnTo>
                  <a:pt x="96" y="0"/>
                </a:lnTo>
                <a:lnTo>
                  <a:pt x="102" y="0"/>
                </a:lnTo>
                <a:lnTo>
                  <a:pt x="109" y="0"/>
                </a:lnTo>
                <a:lnTo>
                  <a:pt x="116" y="0"/>
                </a:lnTo>
                <a:lnTo>
                  <a:pt x="123" y="0"/>
                </a:lnTo>
                <a:lnTo>
                  <a:pt x="130" y="0"/>
                </a:lnTo>
                <a:lnTo>
                  <a:pt x="136" y="0"/>
                </a:lnTo>
                <a:lnTo>
                  <a:pt x="143" y="0"/>
                </a:lnTo>
                <a:lnTo>
                  <a:pt x="150" y="0"/>
                </a:lnTo>
                <a:lnTo>
                  <a:pt x="157" y="0"/>
                </a:lnTo>
                <a:lnTo>
                  <a:pt x="164" y="0"/>
                </a:lnTo>
                <a:lnTo>
                  <a:pt x="171" y="0"/>
                </a:lnTo>
                <a:lnTo>
                  <a:pt x="177" y="0"/>
                </a:lnTo>
                <a:lnTo>
                  <a:pt x="184" y="0"/>
                </a:lnTo>
                <a:lnTo>
                  <a:pt x="191" y="0"/>
                </a:lnTo>
                <a:lnTo>
                  <a:pt x="198" y="0"/>
                </a:lnTo>
                <a:lnTo>
                  <a:pt x="205" y="0"/>
                </a:lnTo>
                <a:lnTo>
                  <a:pt x="211" y="0"/>
                </a:lnTo>
                <a:lnTo>
                  <a:pt x="218" y="0"/>
                </a:lnTo>
                <a:lnTo>
                  <a:pt x="225" y="0"/>
                </a:lnTo>
                <a:lnTo>
                  <a:pt x="232" y="0"/>
                </a:lnTo>
                <a:lnTo>
                  <a:pt x="239" y="0"/>
                </a:lnTo>
                <a:lnTo>
                  <a:pt x="245" y="0"/>
                </a:lnTo>
                <a:lnTo>
                  <a:pt x="252" y="0"/>
                </a:lnTo>
                <a:lnTo>
                  <a:pt x="259" y="0"/>
                </a:lnTo>
                <a:lnTo>
                  <a:pt x="266" y="0"/>
                </a:lnTo>
                <a:lnTo>
                  <a:pt x="273" y="0"/>
                </a:lnTo>
                <a:lnTo>
                  <a:pt x="280" y="0"/>
                </a:lnTo>
                <a:lnTo>
                  <a:pt x="286" y="0"/>
                </a:lnTo>
                <a:lnTo>
                  <a:pt x="293" y="0"/>
                </a:lnTo>
                <a:lnTo>
                  <a:pt x="300" y="0"/>
                </a:lnTo>
                <a:lnTo>
                  <a:pt x="307" y="0"/>
                </a:lnTo>
                <a:lnTo>
                  <a:pt x="314" y="0"/>
                </a:lnTo>
                <a:lnTo>
                  <a:pt x="320" y="0"/>
                </a:lnTo>
                <a:lnTo>
                  <a:pt x="327" y="0"/>
                </a:lnTo>
                <a:lnTo>
                  <a:pt x="334" y="0"/>
                </a:lnTo>
                <a:lnTo>
                  <a:pt x="341" y="0"/>
                </a:lnTo>
                <a:lnTo>
                  <a:pt x="348" y="0"/>
                </a:lnTo>
                <a:lnTo>
                  <a:pt x="354" y="0"/>
                </a:lnTo>
                <a:lnTo>
                  <a:pt x="361" y="0"/>
                </a:lnTo>
                <a:lnTo>
                  <a:pt x="368" y="0"/>
                </a:lnTo>
                <a:lnTo>
                  <a:pt x="375" y="0"/>
                </a:lnTo>
                <a:lnTo>
                  <a:pt x="382" y="0"/>
                </a:lnTo>
                <a:lnTo>
                  <a:pt x="388" y="0"/>
                </a:lnTo>
                <a:lnTo>
                  <a:pt x="395" y="0"/>
                </a:lnTo>
                <a:lnTo>
                  <a:pt x="402" y="0"/>
                </a:lnTo>
                <a:lnTo>
                  <a:pt x="409" y="0"/>
                </a:lnTo>
                <a:lnTo>
                  <a:pt x="416" y="0"/>
                </a:lnTo>
                <a:lnTo>
                  <a:pt x="423" y="0"/>
                </a:lnTo>
                <a:lnTo>
                  <a:pt x="429" y="0"/>
                </a:lnTo>
                <a:lnTo>
                  <a:pt x="436" y="0"/>
                </a:lnTo>
                <a:lnTo>
                  <a:pt x="443" y="0"/>
                </a:lnTo>
                <a:lnTo>
                  <a:pt x="450" y="0"/>
                </a:lnTo>
                <a:lnTo>
                  <a:pt x="457" y="0"/>
                </a:lnTo>
                <a:lnTo>
                  <a:pt x="463" y="0"/>
                </a:lnTo>
                <a:lnTo>
                  <a:pt x="470" y="0"/>
                </a:lnTo>
                <a:lnTo>
                  <a:pt x="477" y="0"/>
                </a:lnTo>
                <a:lnTo>
                  <a:pt x="484" y="0"/>
                </a:lnTo>
                <a:lnTo>
                  <a:pt x="491" y="0"/>
                </a:lnTo>
                <a:lnTo>
                  <a:pt x="497" y="0"/>
                </a:lnTo>
                <a:lnTo>
                  <a:pt x="504" y="0"/>
                </a:lnTo>
                <a:lnTo>
                  <a:pt x="511" y="0"/>
                </a:lnTo>
                <a:lnTo>
                  <a:pt x="518" y="0"/>
                </a:lnTo>
                <a:lnTo>
                  <a:pt x="525" y="0"/>
                </a:lnTo>
                <a:lnTo>
                  <a:pt x="532" y="0"/>
                </a:lnTo>
                <a:lnTo>
                  <a:pt x="538" y="0"/>
                </a:lnTo>
                <a:lnTo>
                  <a:pt x="545" y="0"/>
                </a:lnTo>
                <a:lnTo>
                  <a:pt x="552" y="0"/>
                </a:lnTo>
                <a:lnTo>
                  <a:pt x="559" y="0"/>
                </a:lnTo>
                <a:lnTo>
                  <a:pt x="566" y="0"/>
                </a:lnTo>
                <a:lnTo>
                  <a:pt x="572" y="0"/>
                </a:lnTo>
                <a:lnTo>
                  <a:pt x="579" y="0"/>
                </a:lnTo>
                <a:lnTo>
                  <a:pt x="586" y="0"/>
                </a:lnTo>
                <a:lnTo>
                  <a:pt x="593" y="0"/>
                </a:lnTo>
                <a:lnTo>
                  <a:pt x="600" y="0"/>
                </a:lnTo>
                <a:lnTo>
                  <a:pt x="606" y="0"/>
                </a:lnTo>
                <a:lnTo>
                  <a:pt x="613" y="0"/>
                </a:lnTo>
                <a:lnTo>
                  <a:pt x="620" y="0"/>
                </a:lnTo>
                <a:lnTo>
                  <a:pt x="627" y="0"/>
                </a:lnTo>
                <a:lnTo>
                  <a:pt x="634" y="0"/>
                </a:lnTo>
                <a:lnTo>
                  <a:pt x="641" y="0"/>
                </a:lnTo>
                <a:lnTo>
                  <a:pt x="647" y="0"/>
                </a:lnTo>
                <a:lnTo>
                  <a:pt x="654" y="0"/>
                </a:lnTo>
                <a:lnTo>
                  <a:pt x="661" y="0"/>
                </a:lnTo>
                <a:lnTo>
                  <a:pt x="668" y="0"/>
                </a:lnTo>
                <a:lnTo>
                  <a:pt x="675" y="0"/>
                </a:lnTo>
                <a:lnTo>
                  <a:pt x="681" y="0"/>
                </a:lnTo>
                <a:lnTo>
                  <a:pt x="688" y="0"/>
                </a:lnTo>
                <a:lnTo>
                  <a:pt x="695" y="0"/>
                </a:lnTo>
                <a:lnTo>
                  <a:pt x="702" y="0"/>
                </a:lnTo>
                <a:lnTo>
                  <a:pt x="709" y="0"/>
                </a:lnTo>
                <a:lnTo>
                  <a:pt x="715" y="0"/>
                </a:lnTo>
                <a:lnTo>
                  <a:pt x="722" y="0"/>
                </a:lnTo>
                <a:lnTo>
                  <a:pt x="729" y="0"/>
                </a:lnTo>
                <a:lnTo>
                  <a:pt x="736" y="0"/>
                </a:lnTo>
                <a:lnTo>
                  <a:pt x="743" y="0"/>
                </a:lnTo>
                <a:lnTo>
                  <a:pt x="750" y="0"/>
                </a:lnTo>
                <a:lnTo>
                  <a:pt x="756" y="0"/>
                </a:lnTo>
                <a:lnTo>
                  <a:pt x="763" y="0"/>
                </a:lnTo>
                <a:lnTo>
                  <a:pt x="770" y="0"/>
                </a:lnTo>
                <a:lnTo>
                  <a:pt x="777" y="0"/>
                </a:lnTo>
                <a:lnTo>
                  <a:pt x="784" y="0"/>
                </a:lnTo>
                <a:lnTo>
                  <a:pt x="790" y="0"/>
                </a:lnTo>
                <a:lnTo>
                  <a:pt x="797" y="0"/>
                </a:lnTo>
                <a:lnTo>
                  <a:pt x="804" y="0"/>
                </a:lnTo>
                <a:lnTo>
                  <a:pt x="811" y="0"/>
                </a:lnTo>
                <a:lnTo>
                  <a:pt x="818" y="0"/>
                </a:lnTo>
                <a:lnTo>
                  <a:pt x="824" y="0"/>
                </a:lnTo>
                <a:lnTo>
                  <a:pt x="831" y="0"/>
                </a:lnTo>
                <a:lnTo>
                  <a:pt x="838" y="0"/>
                </a:lnTo>
                <a:lnTo>
                  <a:pt x="845" y="0"/>
                </a:lnTo>
                <a:lnTo>
                  <a:pt x="852" y="0"/>
                </a:lnTo>
                <a:lnTo>
                  <a:pt x="859" y="0"/>
                </a:lnTo>
                <a:lnTo>
                  <a:pt x="865" y="0"/>
                </a:lnTo>
                <a:lnTo>
                  <a:pt x="872" y="0"/>
                </a:lnTo>
                <a:lnTo>
                  <a:pt x="879" y="0"/>
                </a:lnTo>
                <a:lnTo>
                  <a:pt x="886" y="0"/>
                </a:lnTo>
                <a:lnTo>
                  <a:pt x="893" y="0"/>
                </a:lnTo>
                <a:lnTo>
                  <a:pt x="899" y="0"/>
                </a:lnTo>
                <a:lnTo>
                  <a:pt x="906" y="0"/>
                </a:lnTo>
                <a:lnTo>
                  <a:pt x="913" y="0"/>
                </a:lnTo>
                <a:lnTo>
                  <a:pt x="920" y="0"/>
                </a:lnTo>
                <a:lnTo>
                  <a:pt x="927" y="0"/>
                </a:lnTo>
                <a:lnTo>
                  <a:pt x="933" y="0"/>
                </a:lnTo>
                <a:lnTo>
                  <a:pt x="940" y="0"/>
                </a:lnTo>
                <a:lnTo>
                  <a:pt x="947" y="0"/>
                </a:lnTo>
                <a:lnTo>
                  <a:pt x="954" y="0"/>
                </a:lnTo>
                <a:lnTo>
                  <a:pt x="961" y="0"/>
                </a:lnTo>
                <a:lnTo>
                  <a:pt x="968" y="0"/>
                </a:lnTo>
                <a:lnTo>
                  <a:pt x="974" y="0"/>
                </a:lnTo>
                <a:lnTo>
                  <a:pt x="981" y="0"/>
                </a:lnTo>
                <a:lnTo>
                  <a:pt x="988" y="0"/>
                </a:lnTo>
                <a:lnTo>
                  <a:pt x="995" y="0"/>
                </a:lnTo>
                <a:lnTo>
                  <a:pt x="1002" y="0"/>
                </a:lnTo>
                <a:lnTo>
                  <a:pt x="1008" y="0"/>
                </a:lnTo>
                <a:lnTo>
                  <a:pt x="1015" y="0"/>
                </a:lnTo>
                <a:lnTo>
                  <a:pt x="1022" y="0"/>
                </a:lnTo>
                <a:lnTo>
                  <a:pt x="1029" y="0"/>
                </a:lnTo>
                <a:lnTo>
                  <a:pt x="1036" y="0"/>
                </a:lnTo>
                <a:lnTo>
                  <a:pt x="1042" y="0"/>
                </a:lnTo>
                <a:lnTo>
                  <a:pt x="1049" y="0"/>
                </a:lnTo>
                <a:lnTo>
                  <a:pt x="1056" y="0"/>
                </a:lnTo>
                <a:lnTo>
                  <a:pt x="1063" y="0"/>
                </a:lnTo>
                <a:lnTo>
                  <a:pt x="1070" y="0"/>
                </a:lnTo>
                <a:lnTo>
                  <a:pt x="1077" y="0"/>
                </a:lnTo>
                <a:lnTo>
                  <a:pt x="1083" y="0"/>
                </a:lnTo>
                <a:lnTo>
                  <a:pt x="1090" y="0"/>
                </a:lnTo>
                <a:lnTo>
                  <a:pt x="1097" y="0"/>
                </a:lnTo>
                <a:lnTo>
                  <a:pt x="1104" y="0"/>
                </a:lnTo>
                <a:lnTo>
                  <a:pt x="1111" y="0"/>
                </a:lnTo>
                <a:lnTo>
                  <a:pt x="1117" y="0"/>
                </a:lnTo>
                <a:lnTo>
                  <a:pt x="1124" y="0"/>
                </a:lnTo>
                <a:lnTo>
                  <a:pt x="1131" y="0"/>
                </a:lnTo>
                <a:lnTo>
                  <a:pt x="1138" y="0"/>
                </a:lnTo>
                <a:lnTo>
                  <a:pt x="1145" y="0"/>
                </a:lnTo>
                <a:lnTo>
                  <a:pt x="1151" y="0"/>
                </a:lnTo>
                <a:lnTo>
                  <a:pt x="1158" y="0"/>
                </a:lnTo>
                <a:lnTo>
                  <a:pt x="1165" y="0"/>
                </a:lnTo>
                <a:lnTo>
                  <a:pt x="1172" y="0"/>
                </a:lnTo>
                <a:lnTo>
                  <a:pt x="1179" y="0"/>
                </a:lnTo>
                <a:lnTo>
                  <a:pt x="1186" y="0"/>
                </a:lnTo>
                <a:lnTo>
                  <a:pt x="1192" y="0"/>
                </a:lnTo>
                <a:lnTo>
                  <a:pt x="1199" y="0"/>
                </a:lnTo>
                <a:lnTo>
                  <a:pt x="1206" y="0"/>
                </a:lnTo>
                <a:lnTo>
                  <a:pt x="1213" y="0"/>
                </a:lnTo>
                <a:lnTo>
                  <a:pt x="1220" y="0"/>
                </a:lnTo>
                <a:lnTo>
                  <a:pt x="1226" y="0"/>
                </a:lnTo>
                <a:lnTo>
                  <a:pt x="1233" y="0"/>
                </a:lnTo>
                <a:lnTo>
                  <a:pt x="1240" y="0"/>
                </a:lnTo>
                <a:lnTo>
                  <a:pt x="1247" y="0"/>
                </a:lnTo>
                <a:lnTo>
                  <a:pt x="1254" y="0"/>
                </a:lnTo>
                <a:lnTo>
                  <a:pt x="1260" y="0"/>
                </a:lnTo>
                <a:lnTo>
                  <a:pt x="1267" y="0"/>
                </a:lnTo>
                <a:lnTo>
                  <a:pt x="1274" y="0"/>
                </a:lnTo>
                <a:lnTo>
                  <a:pt x="1281" y="0"/>
                </a:lnTo>
                <a:lnTo>
                  <a:pt x="1288" y="0"/>
                </a:lnTo>
                <a:lnTo>
                  <a:pt x="1294" y="0"/>
                </a:lnTo>
                <a:lnTo>
                  <a:pt x="1301" y="0"/>
                </a:lnTo>
                <a:lnTo>
                  <a:pt x="1308" y="0"/>
                </a:lnTo>
                <a:lnTo>
                  <a:pt x="1315" y="0"/>
                </a:lnTo>
                <a:lnTo>
                  <a:pt x="1322" y="0"/>
                </a:lnTo>
                <a:lnTo>
                  <a:pt x="1329" y="0"/>
                </a:lnTo>
                <a:lnTo>
                  <a:pt x="1335" y="0"/>
                </a:lnTo>
                <a:lnTo>
                  <a:pt x="1342" y="0"/>
                </a:lnTo>
                <a:lnTo>
                  <a:pt x="1349" y="0"/>
                </a:lnTo>
                <a:lnTo>
                  <a:pt x="1356" y="0"/>
                </a:lnTo>
                <a:lnTo>
                  <a:pt x="1363" y="0"/>
                </a:lnTo>
                <a:lnTo>
                  <a:pt x="1369" y="0"/>
                </a:lnTo>
                <a:lnTo>
                  <a:pt x="1376" y="0"/>
                </a:lnTo>
                <a:lnTo>
                  <a:pt x="1383" y="0"/>
                </a:lnTo>
                <a:lnTo>
                  <a:pt x="1390" y="0"/>
                </a:lnTo>
                <a:lnTo>
                  <a:pt x="1397" y="0"/>
                </a:lnTo>
                <a:lnTo>
                  <a:pt x="1403" y="0"/>
                </a:lnTo>
                <a:lnTo>
                  <a:pt x="1410" y="0"/>
                </a:lnTo>
                <a:lnTo>
                  <a:pt x="1417" y="0"/>
                </a:lnTo>
                <a:lnTo>
                  <a:pt x="1424" y="0"/>
                </a:lnTo>
                <a:lnTo>
                  <a:pt x="1431" y="0"/>
                </a:lnTo>
                <a:lnTo>
                  <a:pt x="1438" y="0"/>
                </a:lnTo>
                <a:lnTo>
                  <a:pt x="1444" y="0"/>
                </a:lnTo>
                <a:lnTo>
                  <a:pt x="1451" y="0"/>
                </a:lnTo>
                <a:lnTo>
                  <a:pt x="1458" y="0"/>
                </a:lnTo>
                <a:lnTo>
                  <a:pt x="1465" y="0"/>
                </a:lnTo>
                <a:lnTo>
                  <a:pt x="1472" y="0"/>
                </a:lnTo>
                <a:lnTo>
                  <a:pt x="1478" y="0"/>
                </a:lnTo>
                <a:lnTo>
                  <a:pt x="1485" y="0"/>
                </a:lnTo>
                <a:lnTo>
                  <a:pt x="1492" y="0"/>
                </a:lnTo>
                <a:lnTo>
                  <a:pt x="1499" y="0"/>
                </a:lnTo>
                <a:lnTo>
                  <a:pt x="1506" y="0"/>
                </a:lnTo>
                <a:lnTo>
                  <a:pt x="1512" y="0"/>
                </a:lnTo>
                <a:lnTo>
                  <a:pt x="1519" y="0"/>
                </a:lnTo>
                <a:lnTo>
                  <a:pt x="1526" y="0"/>
                </a:lnTo>
                <a:lnTo>
                  <a:pt x="1533" y="0"/>
                </a:lnTo>
                <a:lnTo>
                  <a:pt x="1540" y="0"/>
                </a:lnTo>
                <a:lnTo>
                  <a:pt x="1547" y="0"/>
                </a:lnTo>
                <a:lnTo>
                  <a:pt x="1553" y="0"/>
                </a:lnTo>
                <a:lnTo>
                  <a:pt x="1560" y="0"/>
                </a:lnTo>
                <a:lnTo>
                  <a:pt x="1567" y="0"/>
                </a:lnTo>
                <a:lnTo>
                  <a:pt x="1574" y="0"/>
                </a:lnTo>
                <a:lnTo>
                  <a:pt x="1581" y="0"/>
                </a:lnTo>
                <a:lnTo>
                  <a:pt x="1587" y="0"/>
                </a:lnTo>
                <a:lnTo>
                  <a:pt x="1594" y="0"/>
                </a:lnTo>
                <a:lnTo>
                  <a:pt x="1601" y="0"/>
                </a:lnTo>
                <a:lnTo>
                  <a:pt x="1608" y="0"/>
                </a:lnTo>
                <a:lnTo>
                  <a:pt x="1615" y="0"/>
                </a:lnTo>
                <a:lnTo>
                  <a:pt x="1621" y="0"/>
                </a:lnTo>
                <a:lnTo>
                  <a:pt x="1628" y="0"/>
                </a:lnTo>
                <a:lnTo>
                  <a:pt x="1635" y="0"/>
                </a:lnTo>
                <a:lnTo>
                  <a:pt x="1642" y="0"/>
                </a:lnTo>
                <a:lnTo>
                  <a:pt x="1649" y="0"/>
                </a:lnTo>
                <a:lnTo>
                  <a:pt x="1656" y="0"/>
                </a:lnTo>
                <a:lnTo>
                  <a:pt x="1662" y="0"/>
                </a:lnTo>
                <a:lnTo>
                  <a:pt x="1669" y="0"/>
                </a:lnTo>
                <a:lnTo>
                  <a:pt x="1676" y="0"/>
                </a:lnTo>
                <a:lnTo>
                  <a:pt x="1683" y="0"/>
                </a:lnTo>
                <a:lnTo>
                  <a:pt x="1690" y="0"/>
                </a:lnTo>
                <a:lnTo>
                  <a:pt x="1696" y="0"/>
                </a:lnTo>
                <a:lnTo>
                  <a:pt x="1703" y="0"/>
                </a:lnTo>
                <a:lnTo>
                  <a:pt x="1710" y="0"/>
                </a:lnTo>
                <a:lnTo>
                  <a:pt x="1717" y="0"/>
                </a:lnTo>
                <a:lnTo>
                  <a:pt x="1724" y="0"/>
                </a:lnTo>
                <a:lnTo>
                  <a:pt x="1730" y="0"/>
                </a:lnTo>
                <a:lnTo>
                  <a:pt x="1737" y="0"/>
                </a:lnTo>
                <a:lnTo>
                  <a:pt x="1744" y="0"/>
                </a:lnTo>
                <a:lnTo>
                  <a:pt x="1751" y="0"/>
                </a:lnTo>
                <a:lnTo>
                  <a:pt x="1758" y="0"/>
                </a:lnTo>
                <a:lnTo>
                  <a:pt x="1765" y="0"/>
                </a:lnTo>
                <a:lnTo>
                  <a:pt x="1771" y="0"/>
                </a:lnTo>
                <a:lnTo>
                  <a:pt x="1778" y="0"/>
                </a:lnTo>
                <a:lnTo>
                  <a:pt x="1785" y="0"/>
                </a:lnTo>
                <a:lnTo>
                  <a:pt x="1792" y="0"/>
                </a:lnTo>
                <a:lnTo>
                  <a:pt x="1799" y="0"/>
                </a:lnTo>
                <a:lnTo>
                  <a:pt x="1805" y="0"/>
                </a:lnTo>
                <a:lnTo>
                  <a:pt x="1812" y="0"/>
                </a:lnTo>
                <a:lnTo>
                  <a:pt x="1819" y="0"/>
                </a:lnTo>
                <a:lnTo>
                  <a:pt x="1826" y="0"/>
                </a:lnTo>
                <a:lnTo>
                  <a:pt x="1833" y="0"/>
                </a:lnTo>
                <a:lnTo>
                  <a:pt x="1839" y="0"/>
                </a:lnTo>
                <a:lnTo>
                  <a:pt x="1846" y="0"/>
                </a:lnTo>
                <a:lnTo>
                  <a:pt x="1853" y="0"/>
                </a:lnTo>
                <a:lnTo>
                  <a:pt x="1860" y="0"/>
                </a:lnTo>
                <a:lnTo>
                  <a:pt x="1867" y="0"/>
                </a:lnTo>
                <a:lnTo>
                  <a:pt x="1874" y="0"/>
                </a:lnTo>
                <a:lnTo>
                  <a:pt x="1880" y="0"/>
                </a:lnTo>
                <a:lnTo>
                  <a:pt x="1887" y="0"/>
                </a:lnTo>
                <a:lnTo>
                  <a:pt x="1894" y="0"/>
                </a:lnTo>
                <a:lnTo>
                  <a:pt x="1901" y="0"/>
                </a:lnTo>
                <a:lnTo>
                  <a:pt x="1908" y="0"/>
                </a:lnTo>
                <a:lnTo>
                  <a:pt x="1914" y="0"/>
                </a:lnTo>
                <a:lnTo>
                  <a:pt x="1921" y="0"/>
                </a:lnTo>
                <a:lnTo>
                  <a:pt x="1928" y="0"/>
                </a:lnTo>
                <a:lnTo>
                  <a:pt x="1935" y="0"/>
                </a:lnTo>
                <a:lnTo>
                  <a:pt x="1942" y="0"/>
                </a:lnTo>
                <a:lnTo>
                  <a:pt x="1948" y="0"/>
                </a:lnTo>
                <a:lnTo>
                  <a:pt x="1955" y="0"/>
                </a:lnTo>
                <a:lnTo>
                  <a:pt x="1962" y="0"/>
                </a:lnTo>
                <a:lnTo>
                  <a:pt x="1969" y="0"/>
                </a:lnTo>
                <a:lnTo>
                  <a:pt x="1976" y="0"/>
                </a:lnTo>
                <a:lnTo>
                  <a:pt x="1983" y="0"/>
                </a:lnTo>
                <a:lnTo>
                  <a:pt x="1989" y="0"/>
                </a:lnTo>
                <a:lnTo>
                  <a:pt x="1996" y="0"/>
                </a:lnTo>
                <a:lnTo>
                  <a:pt x="2003" y="0"/>
                </a:lnTo>
                <a:lnTo>
                  <a:pt x="2010" y="0"/>
                </a:lnTo>
                <a:lnTo>
                  <a:pt x="2017" y="0"/>
                </a:lnTo>
                <a:lnTo>
                  <a:pt x="2023" y="0"/>
                </a:lnTo>
                <a:lnTo>
                  <a:pt x="2030" y="0"/>
                </a:lnTo>
                <a:lnTo>
                  <a:pt x="2037" y="0"/>
                </a:lnTo>
              </a:path>
            </a:pathLst>
          </a:custGeom>
          <a:noFill/>
          <a:ln w="14288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Line 58">
            <a:extLst>
              <a:ext uri="{FF2B5EF4-FFF2-40B4-BE49-F238E27FC236}">
                <a16:creationId xmlns:a16="http://schemas.microsoft.com/office/drawing/2014/main" id="{408EBB94-0D5B-4F0B-85DA-C9CEB2B794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30430" y="1230312"/>
            <a:ext cx="0" cy="4521201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Rectangle 59">
            <a:extLst>
              <a:ext uri="{FF2B5EF4-FFF2-40B4-BE49-F238E27FC236}">
                <a16:creationId xmlns:a16="http://schemas.microsoft.com/office/drawing/2014/main" id="{E0A6285F-A44B-4877-A356-B5A3F5384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405" y="5464175"/>
            <a:ext cx="6540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-25K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60">
            <a:extLst>
              <a:ext uri="{FF2B5EF4-FFF2-40B4-BE49-F238E27FC236}">
                <a16:creationId xmlns:a16="http://schemas.microsoft.com/office/drawing/2014/main" id="{E349683C-E20B-4EBF-B0A9-4B77EECBE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105" y="4700588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61">
            <a:extLst>
              <a:ext uri="{FF2B5EF4-FFF2-40B4-BE49-F238E27FC236}">
                <a16:creationId xmlns:a16="http://schemas.microsoft.com/office/drawing/2014/main" id="{5D03E4BB-5F93-4571-829F-653089585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55" y="3168650"/>
            <a:ext cx="5667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50K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62">
            <a:extLst>
              <a:ext uri="{FF2B5EF4-FFF2-40B4-BE49-F238E27FC236}">
                <a16:creationId xmlns:a16="http://schemas.microsoft.com/office/drawing/2014/main" id="{F7C5935E-D768-47DB-B447-E560B57C4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668" y="1636712"/>
            <a:ext cx="7080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100K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63">
            <a:extLst>
              <a:ext uri="{FF2B5EF4-FFF2-40B4-BE49-F238E27FC236}">
                <a16:creationId xmlns:a16="http://schemas.microsoft.com/office/drawing/2014/main" id="{289C7498-A660-431C-8870-6B8C4847349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95330" y="3235325"/>
            <a:ext cx="10874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WTP ($)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Line 64">
            <a:extLst>
              <a:ext uri="{FF2B5EF4-FFF2-40B4-BE49-F238E27FC236}">
                <a16:creationId xmlns:a16="http://schemas.microsoft.com/office/drawing/2014/main" id="{6DCBB861-E140-4777-A4ED-8E14D9CDE4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0430" y="5751513"/>
            <a:ext cx="961548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Rectangle 65">
            <a:extLst>
              <a:ext uri="{FF2B5EF4-FFF2-40B4-BE49-F238E27FC236}">
                <a16:creationId xmlns:a16="http://schemas.microsoft.com/office/drawing/2014/main" id="{E7006B34-5A13-40EB-B693-BA6C5C150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1580" y="5805488"/>
            <a:ext cx="12985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Private tuition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66">
            <a:extLst>
              <a:ext uri="{FF2B5EF4-FFF2-40B4-BE49-F238E27FC236}">
                <a16:creationId xmlns:a16="http://schemas.microsoft.com/office/drawing/2014/main" id="{A2E836CA-D54E-4869-A286-2F60E2783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855" y="6007100"/>
            <a:ext cx="9556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payments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tangle 67">
            <a:extLst>
              <a:ext uri="{FF2B5EF4-FFF2-40B4-BE49-F238E27FC236}">
                <a16:creationId xmlns:a16="http://schemas.microsoft.com/office/drawing/2014/main" id="{973DF388-2D9C-4222-A41D-B5B4B7126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605" y="5797550"/>
            <a:ext cx="9207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 19-25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Rectangle 70">
            <a:extLst>
              <a:ext uri="{FF2B5EF4-FFF2-40B4-BE49-F238E27FC236}">
                <a16:creationId xmlns:a16="http://schemas.microsoft.com/office/drawing/2014/main" id="{E88BD51F-71E2-4FB1-B708-0521D9A4C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830" y="5805488"/>
            <a:ext cx="9286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 26-33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Rectangle 73">
            <a:extLst>
              <a:ext uri="{FF2B5EF4-FFF2-40B4-BE49-F238E27FC236}">
                <a16:creationId xmlns:a16="http://schemas.microsoft.com/office/drawing/2014/main" id="{A8C076BA-EA45-46B0-8B42-3653E6B6C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6305" y="5805488"/>
            <a:ext cx="7762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 34+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Rectangle 76">
            <a:extLst>
              <a:ext uri="{FF2B5EF4-FFF2-40B4-BE49-F238E27FC236}">
                <a16:creationId xmlns:a16="http://schemas.microsoft.com/office/drawing/2014/main" id="{60171C4F-2B8E-456D-A9B3-088D50F25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2255" y="5797550"/>
            <a:ext cx="850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Baseline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77">
            <a:extLst>
              <a:ext uri="{FF2B5EF4-FFF2-40B4-BE49-F238E27FC236}">
                <a16:creationId xmlns:a16="http://schemas.microsoft.com/office/drawing/2014/main" id="{450C5E29-5BFE-4BC9-91C9-27C718B01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8305" y="5989638"/>
            <a:ext cx="539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WTP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Rectangle 81">
            <a:extLst>
              <a:ext uri="{FF2B5EF4-FFF2-40B4-BE49-F238E27FC236}">
                <a16:creationId xmlns:a16="http://schemas.microsoft.com/office/drawing/2014/main" id="{B8A31870-FB2C-48E9-B8E5-A50804433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718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134">
            <a:extLst>
              <a:ext uri="{FF2B5EF4-FFF2-40B4-BE49-F238E27FC236}">
                <a16:creationId xmlns:a16="http://schemas.microsoft.com/office/drawing/2014/main" id="{855E2D26-7017-469E-AF30-F130E8DC3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Willingness to Pay for Admission into Florida International University</a:t>
            </a:r>
          </a:p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WTP</a:t>
            </a:r>
          </a:p>
        </p:txBody>
      </p:sp>
      <p:sp>
        <p:nvSpPr>
          <p:cNvPr id="105" name="Rectangle 68">
            <a:extLst>
              <a:ext uri="{FF2B5EF4-FFF2-40B4-BE49-F238E27FC236}">
                <a16:creationId xmlns:a16="http://schemas.microsoft.com/office/drawing/2014/main" id="{15FC30F2-F317-449B-AAFA-D5F0EBB93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656" y="5989879"/>
            <a:ext cx="822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after-tax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Rectangle 69">
            <a:extLst>
              <a:ext uri="{FF2B5EF4-FFF2-40B4-BE49-F238E27FC236}">
                <a16:creationId xmlns:a16="http://schemas.microsoft.com/office/drawing/2014/main" id="{DD234D53-1E96-4F99-8B54-2DF7BEB7A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7894" y="6177204"/>
            <a:ext cx="855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earnings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Rectangle 68">
            <a:extLst>
              <a:ext uri="{FF2B5EF4-FFF2-40B4-BE49-F238E27FC236}">
                <a16:creationId xmlns:a16="http://schemas.microsoft.com/office/drawing/2014/main" id="{8F63EF56-6FA6-4118-A5EC-68306A672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9563" y="6025505"/>
            <a:ext cx="822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after-tax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Rectangle 69">
            <a:extLst>
              <a:ext uri="{FF2B5EF4-FFF2-40B4-BE49-F238E27FC236}">
                <a16:creationId xmlns:a16="http://schemas.microsoft.com/office/drawing/2014/main" id="{4A2D5812-D445-4645-93E7-2071EC363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4801" y="6212830"/>
            <a:ext cx="855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earnings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Rectangle 68">
            <a:extLst>
              <a:ext uri="{FF2B5EF4-FFF2-40B4-BE49-F238E27FC236}">
                <a16:creationId xmlns:a16="http://schemas.microsoft.com/office/drawing/2014/main" id="{A8C9CA78-E1EC-47FA-9E8C-5ADB433CD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046" y="6025505"/>
            <a:ext cx="822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after-tax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Rectangle 69">
            <a:extLst>
              <a:ext uri="{FF2B5EF4-FFF2-40B4-BE49-F238E27FC236}">
                <a16:creationId xmlns:a16="http://schemas.microsoft.com/office/drawing/2014/main" id="{B8AD40B3-3790-414F-8DB0-189FCABA6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0284" y="6212830"/>
            <a:ext cx="855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earnings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C4660F7-1415-2441-A323-F158E7E009C2}"/>
              </a:ext>
            </a:extLst>
          </p:cNvPr>
          <p:cNvSpPr txBox="1"/>
          <p:nvPr/>
        </p:nvSpPr>
        <p:spPr>
          <a:xfrm>
            <a:off x="4487684" y="1763520"/>
            <a:ext cx="47287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Baseline Estimate: Value WTP using impact on net after-tax income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Valid if no impact on labor effort/disutility and no other impact of education on utility</a:t>
            </a:r>
          </a:p>
        </p:txBody>
      </p:sp>
    </p:spTree>
    <p:extLst>
      <p:ext uri="{BB962C8B-B14F-4D97-AF65-F5344CB8AC3E}">
        <p14:creationId xmlns:p14="http://schemas.microsoft.com/office/powerpoint/2010/main" val="315344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1AD64C2D-5ED8-495C-8730-1EC102F0C5F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8530" y="-4763"/>
            <a:ext cx="10988675" cy="6867526"/>
            <a:chOff x="374" y="-3"/>
            <a:chExt cx="6922" cy="4326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790D92BF-4AC8-4663-AD14-5E0AACC3CB4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4" y="0"/>
              <a:ext cx="691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FC997D1A-2F76-49D7-8D03-E7BC38DF7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" y="-3"/>
              <a:ext cx="6918" cy="43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D68319DD-4DBA-428F-A958-2C7502671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0" y="775"/>
              <a:ext cx="6057" cy="2848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Rectangle 43">
              <a:extLst>
                <a:ext uri="{FF2B5EF4-FFF2-40B4-BE49-F238E27FC236}">
                  <a16:creationId xmlns:a16="http://schemas.microsoft.com/office/drawing/2014/main" id="{12E94391-7656-4366-B0C9-50BF6C4BF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6" y="870"/>
              <a:ext cx="806" cy="2174"/>
            </a:xfrm>
            <a:prstGeom prst="rect">
              <a:avLst/>
            </a:prstGeom>
            <a:solidFill>
              <a:srgbClr val="AFC97A"/>
            </a:solidFill>
            <a:ln w="14288">
              <a:solidFill>
                <a:srgbClr val="9BBB5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Rectangle 44">
              <a:extLst>
                <a:ext uri="{FF2B5EF4-FFF2-40B4-BE49-F238E27FC236}">
                  <a16:creationId xmlns:a16="http://schemas.microsoft.com/office/drawing/2014/main" id="{7183D60D-4892-40C9-B789-6A42C07AB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" y="2710"/>
              <a:ext cx="806" cy="334"/>
            </a:xfrm>
            <a:prstGeom prst="rect">
              <a:avLst/>
            </a:prstGeom>
            <a:solidFill>
              <a:srgbClr val="729ACA"/>
            </a:solidFill>
            <a:ln w="14288">
              <a:solidFill>
                <a:srgbClr val="4F81B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5">
              <a:extLst>
                <a:ext uri="{FF2B5EF4-FFF2-40B4-BE49-F238E27FC236}">
                  <a16:creationId xmlns:a16="http://schemas.microsoft.com/office/drawing/2014/main" id="{2A7C6F44-00C1-499E-AA29-DF2FD8AF3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7" y="870"/>
              <a:ext cx="806" cy="2174"/>
            </a:xfrm>
            <a:prstGeom prst="rect">
              <a:avLst/>
            </a:prstGeom>
            <a:solidFill>
              <a:srgbClr val="729ACA"/>
            </a:solidFill>
            <a:ln w="14288">
              <a:solidFill>
                <a:srgbClr val="4F81B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46">
              <a:extLst>
                <a:ext uri="{FF2B5EF4-FFF2-40B4-BE49-F238E27FC236}">
                  <a16:creationId xmlns:a16="http://schemas.microsoft.com/office/drawing/2014/main" id="{823E81E8-ECBB-4D6C-99AC-829244AF9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0" y="3044"/>
              <a:ext cx="806" cy="55"/>
            </a:xfrm>
            <a:prstGeom prst="rect">
              <a:avLst/>
            </a:prstGeom>
            <a:solidFill>
              <a:srgbClr val="CD7371"/>
            </a:solidFill>
            <a:ln w="14288">
              <a:solidFill>
                <a:srgbClr val="C0504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47">
              <a:extLst>
                <a:ext uri="{FF2B5EF4-FFF2-40B4-BE49-F238E27FC236}">
                  <a16:creationId xmlns:a16="http://schemas.microsoft.com/office/drawing/2014/main" id="{0CE0BB84-720B-40DA-B562-106BCB24C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9" y="3046"/>
              <a:ext cx="806" cy="228"/>
            </a:xfrm>
            <a:prstGeom prst="rect">
              <a:avLst/>
            </a:prstGeom>
            <a:solidFill>
              <a:srgbClr val="CD7371"/>
            </a:solidFill>
            <a:ln w="14288">
              <a:solidFill>
                <a:srgbClr val="C0504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48">
              <a:extLst>
                <a:ext uri="{FF2B5EF4-FFF2-40B4-BE49-F238E27FC236}">
                  <a16:creationId xmlns:a16="http://schemas.microsoft.com/office/drawing/2014/main" id="{49E80B17-E090-4254-AAA9-7B2BE3AEB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2" y="3044"/>
              <a:ext cx="567" cy="228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49">
              <a:extLst>
                <a:ext uri="{FF2B5EF4-FFF2-40B4-BE49-F238E27FC236}">
                  <a16:creationId xmlns:a16="http://schemas.microsoft.com/office/drawing/2014/main" id="{118E7645-C9B0-47BB-8C78-56DF2631B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7" y="2710"/>
              <a:ext cx="806" cy="334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50">
              <a:extLst>
                <a:ext uri="{FF2B5EF4-FFF2-40B4-BE49-F238E27FC236}">
                  <a16:creationId xmlns:a16="http://schemas.microsoft.com/office/drawing/2014/main" id="{5232A10E-A35F-4FED-905B-A9505620C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9" y="3046"/>
              <a:ext cx="806" cy="55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1">
              <a:extLst>
                <a:ext uri="{FF2B5EF4-FFF2-40B4-BE49-F238E27FC236}">
                  <a16:creationId xmlns:a16="http://schemas.microsoft.com/office/drawing/2014/main" id="{8A75CEAF-E68F-43ED-8719-632997790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" y="3044"/>
              <a:ext cx="806" cy="228"/>
            </a:xfrm>
            <a:prstGeom prst="rect">
              <a:avLst/>
            </a:prstGeom>
            <a:solidFill>
              <a:srgbClr val="729ACA"/>
            </a:solidFill>
            <a:ln w="14288">
              <a:solidFill>
                <a:srgbClr val="4F81B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2">
              <a:extLst>
                <a:ext uri="{FF2B5EF4-FFF2-40B4-BE49-F238E27FC236}">
                  <a16:creationId xmlns:a16="http://schemas.microsoft.com/office/drawing/2014/main" id="{B7E3B575-B714-40BE-8894-F1BE682FE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6" y="2534"/>
              <a:ext cx="4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909090"/>
                  </a:solidFill>
                  <a:effectLst/>
                  <a:latin typeface="Arial" panose="020B0604020202020204" pitchFamily="34" charset="0"/>
                </a:rPr>
                <a:t>$29.1K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53">
              <a:extLst>
                <a:ext uri="{FF2B5EF4-FFF2-40B4-BE49-F238E27FC236}">
                  <a16:creationId xmlns:a16="http://schemas.microsoft.com/office/drawing/2014/main" id="{8CBC1D7E-C37E-451D-A93D-4628630B5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2" y="703"/>
              <a:ext cx="4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909090"/>
                  </a:solidFill>
                  <a:effectLst/>
                  <a:latin typeface="Arial" panose="020B0604020202020204" pitchFamily="34" charset="0"/>
                </a:rPr>
                <a:t>$95.5K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54">
              <a:extLst>
                <a:ext uri="{FF2B5EF4-FFF2-40B4-BE49-F238E27FC236}">
                  <a16:creationId xmlns:a16="http://schemas.microsoft.com/office/drawing/2014/main" id="{5885126B-6B07-49B4-B784-42B87944C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2" y="3158"/>
              <a:ext cx="42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909090"/>
                  </a:solidFill>
                  <a:effectLst/>
                  <a:latin typeface="Arial" panose="020B0604020202020204" pitchFamily="34" charset="0"/>
                </a:rPr>
                <a:t>$-2.9K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55">
              <a:extLst>
                <a:ext uri="{FF2B5EF4-FFF2-40B4-BE49-F238E27FC236}">
                  <a16:creationId xmlns:a16="http://schemas.microsoft.com/office/drawing/2014/main" id="{CA61FC01-17F8-44C3-BF97-5D35AF480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0" y="3329"/>
              <a:ext cx="42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909090"/>
                  </a:solidFill>
                  <a:effectLst/>
                  <a:latin typeface="Arial" panose="020B0604020202020204" pitchFamily="34" charset="0"/>
                </a:rPr>
                <a:t>$-8.9K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56">
              <a:extLst>
                <a:ext uri="{FF2B5EF4-FFF2-40B4-BE49-F238E27FC236}">
                  <a16:creationId xmlns:a16="http://schemas.microsoft.com/office/drawing/2014/main" id="{293A65B4-EEC6-4811-B221-A548725D6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7" y="703"/>
              <a:ext cx="51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909090"/>
                  </a:solidFill>
                  <a:effectLst/>
                  <a:latin typeface="Arial" panose="020B0604020202020204" pitchFamily="34" charset="0"/>
                </a:rPr>
                <a:t>$112.8K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A54134BF-9C76-4CED-9FB3-951119BA6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5" y="3044"/>
              <a:ext cx="5867" cy="0"/>
            </a:xfrm>
            <a:custGeom>
              <a:avLst/>
              <a:gdLst>
                <a:gd name="T0" fmla="*/ 27 w 2037"/>
                <a:gd name="T1" fmla="*/ 62 w 2037"/>
                <a:gd name="T2" fmla="*/ 96 w 2037"/>
                <a:gd name="T3" fmla="*/ 130 w 2037"/>
                <a:gd name="T4" fmla="*/ 164 w 2037"/>
                <a:gd name="T5" fmla="*/ 198 w 2037"/>
                <a:gd name="T6" fmla="*/ 232 w 2037"/>
                <a:gd name="T7" fmla="*/ 266 w 2037"/>
                <a:gd name="T8" fmla="*/ 300 w 2037"/>
                <a:gd name="T9" fmla="*/ 334 w 2037"/>
                <a:gd name="T10" fmla="*/ 368 w 2037"/>
                <a:gd name="T11" fmla="*/ 402 w 2037"/>
                <a:gd name="T12" fmla="*/ 436 w 2037"/>
                <a:gd name="T13" fmla="*/ 470 w 2037"/>
                <a:gd name="T14" fmla="*/ 504 w 2037"/>
                <a:gd name="T15" fmla="*/ 538 w 2037"/>
                <a:gd name="T16" fmla="*/ 572 w 2037"/>
                <a:gd name="T17" fmla="*/ 606 w 2037"/>
                <a:gd name="T18" fmla="*/ 641 w 2037"/>
                <a:gd name="T19" fmla="*/ 675 w 2037"/>
                <a:gd name="T20" fmla="*/ 709 w 2037"/>
                <a:gd name="T21" fmla="*/ 743 w 2037"/>
                <a:gd name="T22" fmla="*/ 777 w 2037"/>
                <a:gd name="T23" fmla="*/ 811 w 2037"/>
                <a:gd name="T24" fmla="*/ 845 w 2037"/>
                <a:gd name="T25" fmla="*/ 879 w 2037"/>
                <a:gd name="T26" fmla="*/ 913 w 2037"/>
                <a:gd name="T27" fmla="*/ 947 w 2037"/>
                <a:gd name="T28" fmla="*/ 981 w 2037"/>
                <a:gd name="T29" fmla="*/ 1015 w 2037"/>
                <a:gd name="T30" fmla="*/ 1049 w 2037"/>
                <a:gd name="T31" fmla="*/ 1083 w 2037"/>
                <a:gd name="T32" fmla="*/ 1117 w 2037"/>
                <a:gd name="T33" fmla="*/ 1151 w 2037"/>
                <a:gd name="T34" fmla="*/ 1186 w 2037"/>
                <a:gd name="T35" fmla="*/ 1220 w 2037"/>
                <a:gd name="T36" fmla="*/ 1254 w 2037"/>
                <a:gd name="T37" fmla="*/ 1288 w 2037"/>
                <a:gd name="T38" fmla="*/ 1322 w 2037"/>
                <a:gd name="T39" fmla="*/ 1356 w 2037"/>
                <a:gd name="T40" fmla="*/ 1390 w 2037"/>
                <a:gd name="T41" fmla="*/ 1424 w 2037"/>
                <a:gd name="T42" fmla="*/ 1458 w 2037"/>
                <a:gd name="T43" fmla="*/ 1492 w 2037"/>
                <a:gd name="T44" fmla="*/ 1526 w 2037"/>
                <a:gd name="T45" fmla="*/ 1560 w 2037"/>
                <a:gd name="T46" fmla="*/ 1594 w 2037"/>
                <a:gd name="T47" fmla="*/ 1628 w 2037"/>
                <a:gd name="T48" fmla="*/ 1662 w 2037"/>
                <a:gd name="T49" fmla="*/ 1696 w 2037"/>
                <a:gd name="T50" fmla="*/ 1730 w 2037"/>
                <a:gd name="T51" fmla="*/ 1765 w 2037"/>
                <a:gd name="T52" fmla="*/ 1799 w 2037"/>
                <a:gd name="T53" fmla="*/ 1833 w 2037"/>
                <a:gd name="T54" fmla="*/ 1867 w 2037"/>
                <a:gd name="T55" fmla="*/ 1901 w 2037"/>
                <a:gd name="T56" fmla="*/ 1935 w 2037"/>
                <a:gd name="T57" fmla="*/ 1969 w 2037"/>
                <a:gd name="T58" fmla="*/ 2003 w 2037"/>
                <a:gd name="T59" fmla="*/ 2037 w 203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  <a:cxn ang="0">
                  <a:pos x="T57" y="0"/>
                </a:cxn>
                <a:cxn ang="0">
                  <a:pos x="T58" y="0"/>
                </a:cxn>
                <a:cxn ang="0">
                  <a:pos x="T59" y="0"/>
                </a:cxn>
              </a:cxnLst>
              <a:rect l="0" t="0" r="r" b="b"/>
              <a:pathLst>
                <a:path w="2037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62" y="0"/>
                  </a:lnTo>
                  <a:lnTo>
                    <a:pt x="68" y="0"/>
                  </a:lnTo>
                  <a:lnTo>
                    <a:pt x="75" y="0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9" y="0"/>
                  </a:lnTo>
                  <a:lnTo>
                    <a:pt x="116" y="0"/>
                  </a:lnTo>
                  <a:lnTo>
                    <a:pt x="123" y="0"/>
                  </a:lnTo>
                  <a:lnTo>
                    <a:pt x="130" y="0"/>
                  </a:lnTo>
                  <a:lnTo>
                    <a:pt x="136" y="0"/>
                  </a:lnTo>
                  <a:lnTo>
                    <a:pt x="143" y="0"/>
                  </a:lnTo>
                  <a:lnTo>
                    <a:pt x="150" y="0"/>
                  </a:lnTo>
                  <a:lnTo>
                    <a:pt x="157" y="0"/>
                  </a:lnTo>
                  <a:lnTo>
                    <a:pt x="164" y="0"/>
                  </a:lnTo>
                  <a:lnTo>
                    <a:pt x="171" y="0"/>
                  </a:lnTo>
                  <a:lnTo>
                    <a:pt x="177" y="0"/>
                  </a:lnTo>
                  <a:lnTo>
                    <a:pt x="184" y="0"/>
                  </a:lnTo>
                  <a:lnTo>
                    <a:pt x="191" y="0"/>
                  </a:lnTo>
                  <a:lnTo>
                    <a:pt x="198" y="0"/>
                  </a:lnTo>
                  <a:lnTo>
                    <a:pt x="205" y="0"/>
                  </a:lnTo>
                  <a:lnTo>
                    <a:pt x="211" y="0"/>
                  </a:lnTo>
                  <a:lnTo>
                    <a:pt x="218" y="0"/>
                  </a:lnTo>
                  <a:lnTo>
                    <a:pt x="225" y="0"/>
                  </a:lnTo>
                  <a:lnTo>
                    <a:pt x="232" y="0"/>
                  </a:lnTo>
                  <a:lnTo>
                    <a:pt x="239" y="0"/>
                  </a:lnTo>
                  <a:lnTo>
                    <a:pt x="245" y="0"/>
                  </a:lnTo>
                  <a:lnTo>
                    <a:pt x="252" y="0"/>
                  </a:lnTo>
                  <a:lnTo>
                    <a:pt x="259" y="0"/>
                  </a:lnTo>
                  <a:lnTo>
                    <a:pt x="266" y="0"/>
                  </a:lnTo>
                  <a:lnTo>
                    <a:pt x="273" y="0"/>
                  </a:lnTo>
                  <a:lnTo>
                    <a:pt x="280" y="0"/>
                  </a:lnTo>
                  <a:lnTo>
                    <a:pt x="286" y="0"/>
                  </a:lnTo>
                  <a:lnTo>
                    <a:pt x="293" y="0"/>
                  </a:lnTo>
                  <a:lnTo>
                    <a:pt x="300" y="0"/>
                  </a:lnTo>
                  <a:lnTo>
                    <a:pt x="307" y="0"/>
                  </a:lnTo>
                  <a:lnTo>
                    <a:pt x="314" y="0"/>
                  </a:lnTo>
                  <a:lnTo>
                    <a:pt x="320" y="0"/>
                  </a:lnTo>
                  <a:lnTo>
                    <a:pt x="327" y="0"/>
                  </a:lnTo>
                  <a:lnTo>
                    <a:pt x="334" y="0"/>
                  </a:lnTo>
                  <a:lnTo>
                    <a:pt x="341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61" y="0"/>
                  </a:lnTo>
                  <a:lnTo>
                    <a:pt x="368" y="0"/>
                  </a:lnTo>
                  <a:lnTo>
                    <a:pt x="375" y="0"/>
                  </a:lnTo>
                  <a:lnTo>
                    <a:pt x="382" y="0"/>
                  </a:lnTo>
                  <a:lnTo>
                    <a:pt x="388" y="0"/>
                  </a:lnTo>
                  <a:lnTo>
                    <a:pt x="395" y="0"/>
                  </a:lnTo>
                  <a:lnTo>
                    <a:pt x="402" y="0"/>
                  </a:lnTo>
                  <a:lnTo>
                    <a:pt x="409" y="0"/>
                  </a:lnTo>
                  <a:lnTo>
                    <a:pt x="416" y="0"/>
                  </a:lnTo>
                  <a:lnTo>
                    <a:pt x="423" y="0"/>
                  </a:lnTo>
                  <a:lnTo>
                    <a:pt x="429" y="0"/>
                  </a:lnTo>
                  <a:lnTo>
                    <a:pt x="436" y="0"/>
                  </a:lnTo>
                  <a:lnTo>
                    <a:pt x="443" y="0"/>
                  </a:lnTo>
                  <a:lnTo>
                    <a:pt x="450" y="0"/>
                  </a:lnTo>
                  <a:lnTo>
                    <a:pt x="457" y="0"/>
                  </a:lnTo>
                  <a:lnTo>
                    <a:pt x="463" y="0"/>
                  </a:lnTo>
                  <a:lnTo>
                    <a:pt x="470" y="0"/>
                  </a:lnTo>
                  <a:lnTo>
                    <a:pt x="477" y="0"/>
                  </a:lnTo>
                  <a:lnTo>
                    <a:pt x="484" y="0"/>
                  </a:lnTo>
                  <a:lnTo>
                    <a:pt x="491" y="0"/>
                  </a:lnTo>
                  <a:lnTo>
                    <a:pt x="497" y="0"/>
                  </a:lnTo>
                  <a:lnTo>
                    <a:pt x="504" y="0"/>
                  </a:lnTo>
                  <a:lnTo>
                    <a:pt x="511" y="0"/>
                  </a:lnTo>
                  <a:lnTo>
                    <a:pt x="518" y="0"/>
                  </a:lnTo>
                  <a:lnTo>
                    <a:pt x="525" y="0"/>
                  </a:lnTo>
                  <a:lnTo>
                    <a:pt x="532" y="0"/>
                  </a:lnTo>
                  <a:lnTo>
                    <a:pt x="538" y="0"/>
                  </a:lnTo>
                  <a:lnTo>
                    <a:pt x="545" y="0"/>
                  </a:lnTo>
                  <a:lnTo>
                    <a:pt x="552" y="0"/>
                  </a:lnTo>
                  <a:lnTo>
                    <a:pt x="559" y="0"/>
                  </a:lnTo>
                  <a:lnTo>
                    <a:pt x="566" y="0"/>
                  </a:lnTo>
                  <a:lnTo>
                    <a:pt x="572" y="0"/>
                  </a:lnTo>
                  <a:lnTo>
                    <a:pt x="579" y="0"/>
                  </a:lnTo>
                  <a:lnTo>
                    <a:pt x="586" y="0"/>
                  </a:lnTo>
                  <a:lnTo>
                    <a:pt x="593" y="0"/>
                  </a:lnTo>
                  <a:lnTo>
                    <a:pt x="600" y="0"/>
                  </a:lnTo>
                  <a:lnTo>
                    <a:pt x="606" y="0"/>
                  </a:lnTo>
                  <a:lnTo>
                    <a:pt x="613" y="0"/>
                  </a:lnTo>
                  <a:lnTo>
                    <a:pt x="620" y="0"/>
                  </a:lnTo>
                  <a:lnTo>
                    <a:pt x="627" y="0"/>
                  </a:lnTo>
                  <a:lnTo>
                    <a:pt x="634" y="0"/>
                  </a:lnTo>
                  <a:lnTo>
                    <a:pt x="641" y="0"/>
                  </a:lnTo>
                  <a:lnTo>
                    <a:pt x="647" y="0"/>
                  </a:lnTo>
                  <a:lnTo>
                    <a:pt x="654" y="0"/>
                  </a:lnTo>
                  <a:lnTo>
                    <a:pt x="661" y="0"/>
                  </a:lnTo>
                  <a:lnTo>
                    <a:pt x="668" y="0"/>
                  </a:lnTo>
                  <a:lnTo>
                    <a:pt x="675" y="0"/>
                  </a:lnTo>
                  <a:lnTo>
                    <a:pt x="681" y="0"/>
                  </a:lnTo>
                  <a:lnTo>
                    <a:pt x="688" y="0"/>
                  </a:lnTo>
                  <a:lnTo>
                    <a:pt x="695" y="0"/>
                  </a:lnTo>
                  <a:lnTo>
                    <a:pt x="702" y="0"/>
                  </a:lnTo>
                  <a:lnTo>
                    <a:pt x="709" y="0"/>
                  </a:lnTo>
                  <a:lnTo>
                    <a:pt x="715" y="0"/>
                  </a:lnTo>
                  <a:lnTo>
                    <a:pt x="722" y="0"/>
                  </a:lnTo>
                  <a:lnTo>
                    <a:pt x="729" y="0"/>
                  </a:lnTo>
                  <a:lnTo>
                    <a:pt x="736" y="0"/>
                  </a:lnTo>
                  <a:lnTo>
                    <a:pt x="743" y="0"/>
                  </a:lnTo>
                  <a:lnTo>
                    <a:pt x="750" y="0"/>
                  </a:lnTo>
                  <a:lnTo>
                    <a:pt x="756" y="0"/>
                  </a:lnTo>
                  <a:lnTo>
                    <a:pt x="763" y="0"/>
                  </a:lnTo>
                  <a:lnTo>
                    <a:pt x="770" y="0"/>
                  </a:lnTo>
                  <a:lnTo>
                    <a:pt x="777" y="0"/>
                  </a:lnTo>
                  <a:lnTo>
                    <a:pt x="784" y="0"/>
                  </a:lnTo>
                  <a:lnTo>
                    <a:pt x="790" y="0"/>
                  </a:lnTo>
                  <a:lnTo>
                    <a:pt x="797" y="0"/>
                  </a:lnTo>
                  <a:lnTo>
                    <a:pt x="804" y="0"/>
                  </a:lnTo>
                  <a:lnTo>
                    <a:pt x="811" y="0"/>
                  </a:lnTo>
                  <a:lnTo>
                    <a:pt x="818" y="0"/>
                  </a:lnTo>
                  <a:lnTo>
                    <a:pt x="824" y="0"/>
                  </a:lnTo>
                  <a:lnTo>
                    <a:pt x="831" y="0"/>
                  </a:lnTo>
                  <a:lnTo>
                    <a:pt x="838" y="0"/>
                  </a:lnTo>
                  <a:lnTo>
                    <a:pt x="845" y="0"/>
                  </a:lnTo>
                  <a:lnTo>
                    <a:pt x="852" y="0"/>
                  </a:lnTo>
                  <a:lnTo>
                    <a:pt x="859" y="0"/>
                  </a:lnTo>
                  <a:lnTo>
                    <a:pt x="865" y="0"/>
                  </a:lnTo>
                  <a:lnTo>
                    <a:pt x="872" y="0"/>
                  </a:lnTo>
                  <a:lnTo>
                    <a:pt x="879" y="0"/>
                  </a:lnTo>
                  <a:lnTo>
                    <a:pt x="886" y="0"/>
                  </a:lnTo>
                  <a:lnTo>
                    <a:pt x="893" y="0"/>
                  </a:lnTo>
                  <a:lnTo>
                    <a:pt x="899" y="0"/>
                  </a:lnTo>
                  <a:lnTo>
                    <a:pt x="906" y="0"/>
                  </a:lnTo>
                  <a:lnTo>
                    <a:pt x="913" y="0"/>
                  </a:lnTo>
                  <a:lnTo>
                    <a:pt x="920" y="0"/>
                  </a:lnTo>
                  <a:lnTo>
                    <a:pt x="927" y="0"/>
                  </a:lnTo>
                  <a:lnTo>
                    <a:pt x="933" y="0"/>
                  </a:lnTo>
                  <a:lnTo>
                    <a:pt x="940" y="0"/>
                  </a:lnTo>
                  <a:lnTo>
                    <a:pt x="947" y="0"/>
                  </a:lnTo>
                  <a:lnTo>
                    <a:pt x="954" y="0"/>
                  </a:lnTo>
                  <a:lnTo>
                    <a:pt x="961" y="0"/>
                  </a:lnTo>
                  <a:lnTo>
                    <a:pt x="968" y="0"/>
                  </a:lnTo>
                  <a:lnTo>
                    <a:pt x="974" y="0"/>
                  </a:lnTo>
                  <a:lnTo>
                    <a:pt x="981" y="0"/>
                  </a:lnTo>
                  <a:lnTo>
                    <a:pt x="988" y="0"/>
                  </a:lnTo>
                  <a:lnTo>
                    <a:pt x="995" y="0"/>
                  </a:lnTo>
                  <a:lnTo>
                    <a:pt x="1002" y="0"/>
                  </a:lnTo>
                  <a:lnTo>
                    <a:pt x="1008" y="0"/>
                  </a:lnTo>
                  <a:lnTo>
                    <a:pt x="1015" y="0"/>
                  </a:lnTo>
                  <a:lnTo>
                    <a:pt x="1022" y="0"/>
                  </a:lnTo>
                  <a:lnTo>
                    <a:pt x="1029" y="0"/>
                  </a:lnTo>
                  <a:lnTo>
                    <a:pt x="1036" y="0"/>
                  </a:lnTo>
                  <a:lnTo>
                    <a:pt x="1042" y="0"/>
                  </a:lnTo>
                  <a:lnTo>
                    <a:pt x="1049" y="0"/>
                  </a:lnTo>
                  <a:lnTo>
                    <a:pt x="1056" y="0"/>
                  </a:lnTo>
                  <a:lnTo>
                    <a:pt x="1063" y="0"/>
                  </a:lnTo>
                  <a:lnTo>
                    <a:pt x="1070" y="0"/>
                  </a:lnTo>
                  <a:lnTo>
                    <a:pt x="1077" y="0"/>
                  </a:lnTo>
                  <a:lnTo>
                    <a:pt x="1083" y="0"/>
                  </a:lnTo>
                  <a:lnTo>
                    <a:pt x="1090" y="0"/>
                  </a:lnTo>
                  <a:lnTo>
                    <a:pt x="1097" y="0"/>
                  </a:lnTo>
                  <a:lnTo>
                    <a:pt x="1104" y="0"/>
                  </a:lnTo>
                  <a:lnTo>
                    <a:pt x="1111" y="0"/>
                  </a:lnTo>
                  <a:lnTo>
                    <a:pt x="1117" y="0"/>
                  </a:lnTo>
                  <a:lnTo>
                    <a:pt x="1124" y="0"/>
                  </a:lnTo>
                  <a:lnTo>
                    <a:pt x="1131" y="0"/>
                  </a:lnTo>
                  <a:lnTo>
                    <a:pt x="1138" y="0"/>
                  </a:lnTo>
                  <a:lnTo>
                    <a:pt x="1145" y="0"/>
                  </a:lnTo>
                  <a:lnTo>
                    <a:pt x="1151" y="0"/>
                  </a:lnTo>
                  <a:lnTo>
                    <a:pt x="1158" y="0"/>
                  </a:lnTo>
                  <a:lnTo>
                    <a:pt x="1165" y="0"/>
                  </a:lnTo>
                  <a:lnTo>
                    <a:pt x="1172" y="0"/>
                  </a:lnTo>
                  <a:lnTo>
                    <a:pt x="1179" y="0"/>
                  </a:lnTo>
                  <a:lnTo>
                    <a:pt x="1186" y="0"/>
                  </a:lnTo>
                  <a:lnTo>
                    <a:pt x="1192" y="0"/>
                  </a:lnTo>
                  <a:lnTo>
                    <a:pt x="1199" y="0"/>
                  </a:lnTo>
                  <a:lnTo>
                    <a:pt x="1206" y="0"/>
                  </a:lnTo>
                  <a:lnTo>
                    <a:pt x="1213" y="0"/>
                  </a:lnTo>
                  <a:lnTo>
                    <a:pt x="1220" y="0"/>
                  </a:lnTo>
                  <a:lnTo>
                    <a:pt x="1226" y="0"/>
                  </a:lnTo>
                  <a:lnTo>
                    <a:pt x="1233" y="0"/>
                  </a:lnTo>
                  <a:lnTo>
                    <a:pt x="1240" y="0"/>
                  </a:lnTo>
                  <a:lnTo>
                    <a:pt x="1247" y="0"/>
                  </a:lnTo>
                  <a:lnTo>
                    <a:pt x="1254" y="0"/>
                  </a:lnTo>
                  <a:lnTo>
                    <a:pt x="1260" y="0"/>
                  </a:lnTo>
                  <a:lnTo>
                    <a:pt x="1267" y="0"/>
                  </a:lnTo>
                  <a:lnTo>
                    <a:pt x="1274" y="0"/>
                  </a:lnTo>
                  <a:lnTo>
                    <a:pt x="1281" y="0"/>
                  </a:lnTo>
                  <a:lnTo>
                    <a:pt x="1288" y="0"/>
                  </a:lnTo>
                  <a:lnTo>
                    <a:pt x="1294" y="0"/>
                  </a:lnTo>
                  <a:lnTo>
                    <a:pt x="1301" y="0"/>
                  </a:lnTo>
                  <a:lnTo>
                    <a:pt x="1308" y="0"/>
                  </a:lnTo>
                  <a:lnTo>
                    <a:pt x="1315" y="0"/>
                  </a:lnTo>
                  <a:lnTo>
                    <a:pt x="1322" y="0"/>
                  </a:lnTo>
                  <a:lnTo>
                    <a:pt x="1329" y="0"/>
                  </a:lnTo>
                  <a:lnTo>
                    <a:pt x="1335" y="0"/>
                  </a:lnTo>
                  <a:lnTo>
                    <a:pt x="1342" y="0"/>
                  </a:lnTo>
                  <a:lnTo>
                    <a:pt x="1349" y="0"/>
                  </a:lnTo>
                  <a:lnTo>
                    <a:pt x="1356" y="0"/>
                  </a:lnTo>
                  <a:lnTo>
                    <a:pt x="1363" y="0"/>
                  </a:lnTo>
                  <a:lnTo>
                    <a:pt x="1369" y="0"/>
                  </a:lnTo>
                  <a:lnTo>
                    <a:pt x="1376" y="0"/>
                  </a:lnTo>
                  <a:lnTo>
                    <a:pt x="1383" y="0"/>
                  </a:lnTo>
                  <a:lnTo>
                    <a:pt x="1390" y="0"/>
                  </a:lnTo>
                  <a:lnTo>
                    <a:pt x="1397" y="0"/>
                  </a:lnTo>
                  <a:lnTo>
                    <a:pt x="1403" y="0"/>
                  </a:lnTo>
                  <a:lnTo>
                    <a:pt x="1410" y="0"/>
                  </a:lnTo>
                  <a:lnTo>
                    <a:pt x="1417" y="0"/>
                  </a:lnTo>
                  <a:lnTo>
                    <a:pt x="1424" y="0"/>
                  </a:lnTo>
                  <a:lnTo>
                    <a:pt x="1431" y="0"/>
                  </a:lnTo>
                  <a:lnTo>
                    <a:pt x="1438" y="0"/>
                  </a:lnTo>
                  <a:lnTo>
                    <a:pt x="1444" y="0"/>
                  </a:lnTo>
                  <a:lnTo>
                    <a:pt x="1451" y="0"/>
                  </a:lnTo>
                  <a:lnTo>
                    <a:pt x="1458" y="0"/>
                  </a:lnTo>
                  <a:lnTo>
                    <a:pt x="1465" y="0"/>
                  </a:lnTo>
                  <a:lnTo>
                    <a:pt x="1472" y="0"/>
                  </a:lnTo>
                  <a:lnTo>
                    <a:pt x="1478" y="0"/>
                  </a:lnTo>
                  <a:lnTo>
                    <a:pt x="1485" y="0"/>
                  </a:lnTo>
                  <a:lnTo>
                    <a:pt x="1492" y="0"/>
                  </a:lnTo>
                  <a:lnTo>
                    <a:pt x="1499" y="0"/>
                  </a:lnTo>
                  <a:lnTo>
                    <a:pt x="1506" y="0"/>
                  </a:lnTo>
                  <a:lnTo>
                    <a:pt x="1512" y="0"/>
                  </a:lnTo>
                  <a:lnTo>
                    <a:pt x="1519" y="0"/>
                  </a:lnTo>
                  <a:lnTo>
                    <a:pt x="1526" y="0"/>
                  </a:lnTo>
                  <a:lnTo>
                    <a:pt x="1533" y="0"/>
                  </a:lnTo>
                  <a:lnTo>
                    <a:pt x="1540" y="0"/>
                  </a:lnTo>
                  <a:lnTo>
                    <a:pt x="1547" y="0"/>
                  </a:lnTo>
                  <a:lnTo>
                    <a:pt x="1553" y="0"/>
                  </a:lnTo>
                  <a:lnTo>
                    <a:pt x="1560" y="0"/>
                  </a:lnTo>
                  <a:lnTo>
                    <a:pt x="1567" y="0"/>
                  </a:lnTo>
                  <a:lnTo>
                    <a:pt x="1574" y="0"/>
                  </a:lnTo>
                  <a:lnTo>
                    <a:pt x="1581" y="0"/>
                  </a:lnTo>
                  <a:lnTo>
                    <a:pt x="1587" y="0"/>
                  </a:lnTo>
                  <a:lnTo>
                    <a:pt x="1594" y="0"/>
                  </a:lnTo>
                  <a:lnTo>
                    <a:pt x="1601" y="0"/>
                  </a:lnTo>
                  <a:lnTo>
                    <a:pt x="1608" y="0"/>
                  </a:lnTo>
                  <a:lnTo>
                    <a:pt x="1615" y="0"/>
                  </a:lnTo>
                  <a:lnTo>
                    <a:pt x="1621" y="0"/>
                  </a:lnTo>
                  <a:lnTo>
                    <a:pt x="1628" y="0"/>
                  </a:lnTo>
                  <a:lnTo>
                    <a:pt x="1635" y="0"/>
                  </a:lnTo>
                  <a:lnTo>
                    <a:pt x="1642" y="0"/>
                  </a:lnTo>
                  <a:lnTo>
                    <a:pt x="1649" y="0"/>
                  </a:lnTo>
                  <a:lnTo>
                    <a:pt x="1656" y="0"/>
                  </a:lnTo>
                  <a:lnTo>
                    <a:pt x="1662" y="0"/>
                  </a:lnTo>
                  <a:lnTo>
                    <a:pt x="1669" y="0"/>
                  </a:lnTo>
                  <a:lnTo>
                    <a:pt x="1676" y="0"/>
                  </a:lnTo>
                  <a:lnTo>
                    <a:pt x="1683" y="0"/>
                  </a:lnTo>
                  <a:lnTo>
                    <a:pt x="1690" y="0"/>
                  </a:lnTo>
                  <a:lnTo>
                    <a:pt x="1696" y="0"/>
                  </a:lnTo>
                  <a:lnTo>
                    <a:pt x="1703" y="0"/>
                  </a:lnTo>
                  <a:lnTo>
                    <a:pt x="1710" y="0"/>
                  </a:lnTo>
                  <a:lnTo>
                    <a:pt x="1717" y="0"/>
                  </a:lnTo>
                  <a:lnTo>
                    <a:pt x="1724" y="0"/>
                  </a:lnTo>
                  <a:lnTo>
                    <a:pt x="1730" y="0"/>
                  </a:lnTo>
                  <a:lnTo>
                    <a:pt x="1737" y="0"/>
                  </a:lnTo>
                  <a:lnTo>
                    <a:pt x="1744" y="0"/>
                  </a:lnTo>
                  <a:lnTo>
                    <a:pt x="1751" y="0"/>
                  </a:lnTo>
                  <a:lnTo>
                    <a:pt x="1758" y="0"/>
                  </a:lnTo>
                  <a:lnTo>
                    <a:pt x="1765" y="0"/>
                  </a:lnTo>
                  <a:lnTo>
                    <a:pt x="1771" y="0"/>
                  </a:lnTo>
                  <a:lnTo>
                    <a:pt x="1778" y="0"/>
                  </a:lnTo>
                  <a:lnTo>
                    <a:pt x="1785" y="0"/>
                  </a:lnTo>
                  <a:lnTo>
                    <a:pt x="1792" y="0"/>
                  </a:lnTo>
                  <a:lnTo>
                    <a:pt x="1799" y="0"/>
                  </a:lnTo>
                  <a:lnTo>
                    <a:pt x="1805" y="0"/>
                  </a:lnTo>
                  <a:lnTo>
                    <a:pt x="1812" y="0"/>
                  </a:lnTo>
                  <a:lnTo>
                    <a:pt x="1819" y="0"/>
                  </a:lnTo>
                  <a:lnTo>
                    <a:pt x="1826" y="0"/>
                  </a:lnTo>
                  <a:lnTo>
                    <a:pt x="1833" y="0"/>
                  </a:lnTo>
                  <a:lnTo>
                    <a:pt x="1839" y="0"/>
                  </a:lnTo>
                  <a:lnTo>
                    <a:pt x="1846" y="0"/>
                  </a:lnTo>
                  <a:lnTo>
                    <a:pt x="1853" y="0"/>
                  </a:lnTo>
                  <a:lnTo>
                    <a:pt x="1860" y="0"/>
                  </a:lnTo>
                  <a:lnTo>
                    <a:pt x="1867" y="0"/>
                  </a:lnTo>
                  <a:lnTo>
                    <a:pt x="1874" y="0"/>
                  </a:lnTo>
                  <a:lnTo>
                    <a:pt x="1880" y="0"/>
                  </a:lnTo>
                  <a:lnTo>
                    <a:pt x="1887" y="0"/>
                  </a:lnTo>
                  <a:lnTo>
                    <a:pt x="1894" y="0"/>
                  </a:lnTo>
                  <a:lnTo>
                    <a:pt x="1901" y="0"/>
                  </a:lnTo>
                  <a:lnTo>
                    <a:pt x="1908" y="0"/>
                  </a:lnTo>
                  <a:lnTo>
                    <a:pt x="1914" y="0"/>
                  </a:lnTo>
                  <a:lnTo>
                    <a:pt x="1921" y="0"/>
                  </a:lnTo>
                  <a:lnTo>
                    <a:pt x="1928" y="0"/>
                  </a:lnTo>
                  <a:lnTo>
                    <a:pt x="1935" y="0"/>
                  </a:lnTo>
                  <a:lnTo>
                    <a:pt x="1942" y="0"/>
                  </a:lnTo>
                  <a:lnTo>
                    <a:pt x="1948" y="0"/>
                  </a:lnTo>
                  <a:lnTo>
                    <a:pt x="1955" y="0"/>
                  </a:lnTo>
                  <a:lnTo>
                    <a:pt x="1962" y="0"/>
                  </a:lnTo>
                  <a:lnTo>
                    <a:pt x="1969" y="0"/>
                  </a:lnTo>
                  <a:lnTo>
                    <a:pt x="1976" y="0"/>
                  </a:lnTo>
                  <a:lnTo>
                    <a:pt x="1983" y="0"/>
                  </a:lnTo>
                  <a:lnTo>
                    <a:pt x="1989" y="0"/>
                  </a:lnTo>
                  <a:lnTo>
                    <a:pt x="1996" y="0"/>
                  </a:lnTo>
                  <a:lnTo>
                    <a:pt x="2003" y="0"/>
                  </a:lnTo>
                  <a:lnTo>
                    <a:pt x="2010" y="0"/>
                  </a:lnTo>
                  <a:lnTo>
                    <a:pt x="2017" y="0"/>
                  </a:lnTo>
                  <a:lnTo>
                    <a:pt x="2023" y="0"/>
                  </a:lnTo>
                  <a:lnTo>
                    <a:pt x="2030" y="0"/>
                  </a:lnTo>
                  <a:lnTo>
                    <a:pt x="2037" y="0"/>
                  </a:lnTo>
                </a:path>
              </a:pathLst>
            </a:custGeom>
            <a:noFill/>
            <a:ln w="14288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58">
              <a:extLst>
                <a:ext uri="{FF2B5EF4-FFF2-40B4-BE49-F238E27FC236}">
                  <a16:creationId xmlns:a16="http://schemas.microsoft.com/office/drawing/2014/main" id="{408EBB94-0D5B-4F0B-85DA-C9CEB2B794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0" y="775"/>
              <a:ext cx="0" cy="284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59">
              <a:extLst>
                <a:ext uri="{FF2B5EF4-FFF2-40B4-BE49-F238E27FC236}">
                  <a16:creationId xmlns:a16="http://schemas.microsoft.com/office/drawing/2014/main" id="{E0A6285F-A44B-4877-A356-B5A3F5384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" y="3442"/>
              <a:ext cx="41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-25K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60">
              <a:extLst>
                <a:ext uri="{FF2B5EF4-FFF2-40B4-BE49-F238E27FC236}">
                  <a16:creationId xmlns:a16="http://schemas.microsoft.com/office/drawing/2014/main" id="{E349683C-E20B-4EBF-B0A9-4B77EECBE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" y="2961"/>
              <a:ext cx="161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61">
              <a:extLst>
                <a:ext uri="{FF2B5EF4-FFF2-40B4-BE49-F238E27FC236}">
                  <a16:creationId xmlns:a16="http://schemas.microsoft.com/office/drawing/2014/main" id="{5D03E4BB-5F93-4571-829F-653089585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" y="1996"/>
              <a:ext cx="35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50K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62">
              <a:extLst>
                <a:ext uri="{FF2B5EF4-FFF2-40B4-BE49-F238E27FC236}">
                  <a16:creationId xmlns:a16="http://schemas.microsoft.com/office/drawing/2014/main" id="{F7C5935E-D768-47DB-B447-E560B57C4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" y="1031"/>
              <a:ext cx="446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100K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63">
              <a:extLst>
                <a:ext uri="{FF2B5EF4-FFF2-40B4-BE49-F238E27FC236}">
                  <a16:creationId xmlns:a16="http://schemas.microsoft.com/office/drawing/2014/main" id="{289C7498-A660-431C-8870-6B8C4847349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46" y="2038"/>
              <a:ext cx="68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WTP ($)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Line 64">
              <a:extLst>
                <a:ext uri="{FF2B5EF4-FFF2-40B4-BE49-F238E27FC236}">
                  <a16:creationId xmlns:a16="http://schemas.microsoft.com/office/drawing/2014/main" id="{6DCBB861-E140-4777-A4ED-8E14D9CDE4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0" y="3623"/>
              <a:ext cx="6057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65">
              <a:extLst>
                <a:ext uri="{FF2B5EF4-FFF2-40B4-BE49-F238E27FC236}">
                  <a16:creationId xmlns:a16="http://schemas.microsoft.com/office/drawing/2014/main" id="{E7006B34-5A13-40EB-B693-BA6C5C150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6" y="3657"/>
              <a:ext cx="81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Private tuition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66">
              <a:extLst>
                <a:ext uri="{FF2B5EF4-FFF2-40B4-BE49-F238E27FC236}">
                  <a16:creationId xmlns:a16="http://schemas.microsoft.com/office/drawing/2014/main" id="{A2E836CA-D54E-4869-A286-2F60E2783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2" y="3784"/>
              <a:ext cx="60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payments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67">
              <a:extLst>
                <a:ext uri="{FF2B5EF4-FFF2-40B4-BE49-F238E27FC236}">
                  <a16:creationId xmlns:a16="http://schemas.microsoft.com/office/drawing/2014/main" id="{973DF388-2D9C-4222-A41D-B5B4B7126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2" y="3652"/>
              <a:ext cx="58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Age 19-25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70">
              <a:extLst>
                <a:ext uri="{FF2B5EF4-FFF2-40B4-BE49-F238E27FC236}">
                  <a16:creationId xmlns:a16="http://schemas.microsoft.com/office/drawing/2014/main" id="{E88BD51F-71E2-4FB1-B708-0521D9A4C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" y="3657"/>
              <a:ext cx="58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Age 26-33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73">
              <a:extLst>
                <a:ext uri="{FF2B5EF4-FFF2-40B4-BE49-F238E27FC236}">
                  <a16:creationId xmlns:a16="http://schemas.microsoft.com/office/drawing/2014/main" id="{A8C076BA-EA45-46B0-8B42-3653E6B6C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0" y="3657"/>
              <a:ext cx="48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Age 34+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76">
              <a:extLst>
                <a:ext uri="{FF2B5EF4-FFF2-40B4-BE49-F238E27FC236}">
                  <a16:creationId xmlns:a16="http://schemas.microsoft.com/office/drawing/2014/main" id="{60171C4F-2B8E-456D-A9B3-088D50F25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8" y="3652"/>
              <a:ext cx="5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Baseline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77">
              <a:extLst>
                <a:ext uri="{FF2B5EF4-FFF2-40B4-BE49-F238E27FC236}">
                  <a16:creationId xmlns:a16="http://schemas.microsoft.com/office/drawing/2014/main" id="{450C5E29-5BFE-4BC9-91C9-27C718B01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0" y="3773"/>
              <a:ext cx="3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WTP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81">
              <a:extLst>
                <a:ext uri="{FF2B5EF4-FFF2-40B4-BE49-F238E27FC236}">
                  <a16:creationId xmlns:a16="http://schemas.microsoft.com/office/drawing/2014/main" id="{B8A31870-FB2C-48E9-B8E5-A50804433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9" y="280"/>
              <a:ext cx="305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300" b="0" i="0" u="none" strike="noStrike" cap="none" normalizeH="0" baseline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8" name="Rectangle 134">
            <a:extLst>
              <a:ext uri="{FF2B5EF4-FFF2-40B4-BE49-F238E27FC236}">
                <a16:creationId xmlns:a16="http://schemas.microsoft.com/office/drawing/2014/main" id="{855E2D26-7017-469E-AF30-F130E8DC3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Willingness to Pay for Admission into Florida International University</a:t>
            </a:r>
          </a:p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WTP</a:t>
            </a:r>
          </a:p>
        </p:txBody>
      </p:sp>
      <p:sp>
        <p:nvSpPr>
          <p:cNvPr id="105" name="Rectangle 68">
            <a:extLst>
              <a:ext uri="{FF2B5EF4-FFF2-40B4-BE49-F238E27FC236}">
                <a16:creationId xmlns:a16="http://schemas.microsoft.com/office/drawing/2014/main" id="{15FC30F2-F317-449B-AAFA-D5F0EBB93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656" y="5989879"/>
            <a:ext cx="822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after-tax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Rectangle 69">
            <a:extLst>
              <a:ext uri="{FF2B5EF4-FFF2-40B4-BE49-F238E27FC236}">
                <a16:creationId xmlns:a16="http://schemas.microsoft.com/office/drawing/2014/main" id="{DD234D53-1E96-4F99-8B54-2DF7BEB7A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7894" y="6177204"/>
            <a:ext cx="855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earnings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Rectangle 68">
            <a:extLst>
              <a:ext uri="{FF2B5EF4-FFF2-40B4-BE49-F238E27FC236}">
                <a16:creationId xmlns:a16="http://schemas.microsoft.com/office/drawing/2014/main" id="{8F63EF56-6FA6-4118-A5EC-68306A672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9563" y="6025505"/>
            <a:ext cx="822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after-tax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Rectangle 69">
            <a:extLst>
              <a:ext uri="{FF2B5EF4-FFF2-40B4-BE49-F238E27FC236}">
                <a16:creationId xmlns:a16="http://schemas.microsoft.com/office/drawing/2014/main" id="{4A2D5812-D445-4645-93E7-2071EC363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4801" y="6212830"/>
            <a:ext cx="855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earnings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Rectangle 68">
            <a:extLst>
              <a:ext uri="{FF2B5EF4-FFF2-40B4-BE49-F238E27FC236}">
                <a16:creationId xmlns:a16="http://schemas.microsoft.com/office/drawing/2014/main" id="{A8C9CA78-E1EC-47FA-9E8C-5ADB433CD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046" y="6025505"/>
            <a:ext cx="822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after-tax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Rectangle 69">
            <a:extLst>
              <a:ext uri="{FF2B5EF4-FFF2-40B4-BE49-F238E27FC236}">
                <a16:creationId xmlns:a16="http://schemas.microsoft.com/office/drawing/2014/main" id="{B8AD40B3-3790-414F-8DB0-189FCABA6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0284" y="6212830"/>
            <a:ext cx="855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earnings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83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fade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" name="AutoShape 240">
            <a:extLst>
              <a:ext uri="{FF2B5EF4-FFF2-40B4-BE49-F238E27FC236}">
                <a16:creationId xmlns:a16="http://schemas.microsoft.com/office/drawing/2014/main" id="{640C5A06-A40E-4331-B6E6-88769E6BA77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3" name="Rectangle 242">
            <a:extLst>
              <a:ext uri="{FF2B5EF4-FFF2-40B4-BE49-F238E27FC236}">
                <a16:creationId xmlns:a16="http://schemas.microsoft.com/office/drawing/2014/main" id="{D89D8CEF-1045-4491-93B3-BB78CA80F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9" y="-4763"/>
            <a:ext cx="10982325" cy="68675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0" name="Rectangle 243">
            <a:extLst>
              <a:ext uri="{FF2B5EF4-FFF2-40B4-BE49-F238E27FC236}">
                <a16:creationId xmlns:a16="http://schemas.microsoft.com/office/drawing/2014/main" id="{301DCB39-EB58-4310-B24B-46FA985DD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0"/>
            <a:ext cx="10968038" cy="6853238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1" name="Rectangle 244">
            <a:extLst>
              <a:ext uri="{FF2B5EF4-FFF2-40B4-BE49-F238E27FC236}">
                <a16:creationId xmlns:a16="http://schemas.microsoft.com/office/drawing/2014/main" id="{CF52065E-3094-464D-9FE1-8F149398A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1230312"/>
            <a:ext cx="9688513" cy="448945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2" name="Line 245">
            <a:extLst>
              <a:ext uri="{FF2B5EF4-FFF2-40B4-BE49-F238E27FC236}">
                <a16:creationId xmlns:a16="http://schemas.microsoft.com/office/drawing/2014/main" id="{937EA4B0-735B-4618-BD77-F7836F0051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5689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3" name="Line 246">
            <a:extLst>
              <a:ext uri="{FF2B5EF4-FFF2-40B4-BE49-F238E27FC236}">
                <a16:creationId xmlns:a16="http://schemas.microsoft.com/office/drawing/2014/main" id="{9A16F033-0503-4345-B41B-7C3C70CC7B5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970463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4" name="Line 247">
            <a:extLst>
              <a:ext uri="{FF2B5EF4-FFF2-40B4-BE49-F238E27FC236}">
                <a16:creationId xmlns:a16="http://schemas.microsoft.com/office/drawing/2014/main" id="{D344935B-1E8D-4D9A-8314-1093EC0609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370388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5" name="Line 248">
            <a:extLst>
              <a:ext uri="{FF2B5EF4-FFF2-40B4-BE49-F238E27FC236}">
                <a16:creationId xmlns:a16="http://schemas.microsoft.com/office/drawing/2014/main" id="{85F9E241-4FC1-4824-BEB7-9C99ACABA2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77190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1" name="Line 249">
            <a:extLst>
              <a:ext uri="{FF2B5EF4-FFF2-40B4-BE49-F238E27FC236}">
                <a16:creationId xmlns:a16="http://schemas.microsoft.com/office/drawing/2014/main" id="{ED546003-9AA2-400E-84F3-20D3ABEB5C0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173412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2" name="Line 250">
            <a:extLst>
              <a:ext uri="{FF2B5EF4-FFF2-40B4-BE49-F238E27FC236}">
                <a16:creationId xmlns:a16="http://schemas.microsoft.com/office/drawing/2014/main" id="{71EF30EA-AC22-49D7-B0A7-1B498F4B301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2573337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3" name="Line 251">
            <a:extLst>
              <a:ext uri="{FF2B5EF4-FFF2-40B4-BE49-F238E27FC236}">
                <a16:creationId xmlns:a16="http://schemas.microsoft.com/office/drawing/2014/main" id="{E10B7084-BC64-42C6-9A26-8A5587B6E3D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9748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4" name="Line 252">
            <a:extLst>
              <a:ext uri="{FF2B5EF4-FFF2-40B4-BE49-F238E27FC236}">
                <a16:creationId xmlns:a16="http://schemas.microsoft.com/office/drawing/2014/main" id="{4261FDD1-337C-456A-90D2-B947AA2DB62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5" name="Line 253">
            <a:extLst>
              <a:ext uri="{FF2B5EF4-FFF2-40B4-BE49-F238E27FC236}">
                <a16:creationId xmlns:a16="http://schemas.microsoft.com/office/drawing/2014/main" id="{61B4A9E6-2EA1-4B4E-A115-874AA56940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49" name="Line 445">
            <a:extLst>
              <a:ext uri="{FF2B5EF4-FFF2-40B4-BE49-F238E27FC236}">
                <a16:creationId xmlns:a16="http://schemas.microsoft.com/office/drawing/2014/main" id="{15BAB4EE-08EE-4D87-BCEB-0C4B7A8E4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1" y="1230312"/>
            <a:ext cx="0" cy="4489451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0" name="Line 446">
            <a:extLst>
              <a:ext uri="{FF2B5EF4-FFF2-40B4-BE49-F238E27FC236}">
                <a16:creationId xmlns:a16="http://schemas.microsoft.com/office/drawing/2014/main" id="{31B53D30-69E4-44ED-AC42-AC1F46EDA2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55689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1" name="Rectangle 447">
            <a:extLst>
              <a:ext uri="{FF2B5EF4-FFF2-40B4-BE49-F238E27FC236}">
                <a16:creationId xmlns:a16="http://schemas.microsoft.com/office/drawing/2014/main" id="{E4F863E0-634E-4552-BD6B-0E6FA0655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9" y="5430838"/>
            <a:ext cx="4937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&lt;-1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52" name="Line 448">
            <a:extLst>
              <a:ext uri="{FF2B5EF4-FFF2-40B4-BE49-F238E27FC236}">
                <a16:creationId xmlns:a16="http://schemas.microsoft.com/office/drawing/2014/main" id="{057886DE-EE67-41B2-BF6F-7F6F58CF33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970463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" name="Rectangle 449">
            <a:extLst>
              <a:ext uri="{FF2B5EF4-FFF2-40B4-BE49-F238E27FC236}">
                <a16:creationId xmlns:a16="http://schemas.microsoft.com/office/drawing/2014/main" id="{77277CBB-46F4-47A3-A8FD-61260BDF2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9" y="48323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75" name="Line 450">
            <a:extLst>
              <a:ext uri="{FF2B5EF4-FFF2-40B4-BE49-F238E27FC236}">
                <a16:creationId xmlns:a16="http://schemas.microsoft.com/office/drawing/2014/main" id="{6E98E2FF-705E-4D85-886A-D4E748DF7D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370388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8" name="Rectangle 451">
            <a:extLst>
              <a:ext uri="{FF2B5EF4-FFF2-40B4-BE49-F238E27FC236}">
                <a16:creationId xmlns:a16="http://schemas.microsoft.com/office/drawing/2014/main" id="{65A71CE9-0A8D-486B-93A8-34F902C10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9" y="4233863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9" name="Line 452">
            <a:extLst>
              <a:ext uri="{FF2B5EF4-FFF2-40B4-BE49-F238E27FC236}">
                <a16:creationId xmlns:a16="http://schemas.microsoft.com/office/drawing/2014/main" id="{90330369-638E-4376-949A-FAB28280B1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77190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0" name="Rectangle 453">
            <a:extLst>
              <a:ext uri="{FF2B5EF4-FFF2-40B4-BE49-F238E27FC236}">
                <a16:creationId xmlns:a16="http://schemas.microsoft.com/office/drawing/2014/main" id="{A9DAD8EB-56B0-40DF-B389-FA846E3EE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9" y="36385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1" name="Line 454">
            <a:extLst>
              <a:ext uri="{FF2B5EF4-FFF2-40B4-BE49-F238E27FC236}">
                <a16:creationId xmlns:a16="http://schemas.microsoft.com/office/drawing/2014/main" id="{89800D0F-CCE8-43AB-B1B8-9C4C9F2A78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173412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2" name="Rectangle 455">
            <a:extLst>
              <a:ext uri="{FF2B5EF4-FFF2-40B4-BE49-F238E27FC236}">
                <a16:creationId xmlns:a16="http://schemas.microsoft.com/office/drawing/2014/main" id="{418FDCAA-D41A-4062-A299-ED9F4192B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9" y="3040062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3" name="Line 456">
            <a:extLst>
              <a:ext uri="{FF2B5EF4-FFF2-40B4-BE49-F238E27FC236}">
                <a16:creationId xmlns:a16="http://schemas.microsoft.com/office/drawing/2014/main" id="{FB258C74-68E2-4F74-8643-EC3B9CFA05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2573337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4" name="Rectangle 457">
            <a:extLst>
              <a:ext uri="{FF2B5EF4-FFF2-40B4-BE49-F238E27FC236}">
                <a16:creationId xmlns:a16="http://schemas.microsoft.com/office/drawing/2014/main" id="{182E3A5D-6073-4B80-9B69-1971B71A2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9" y="244157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5" name="Line 458">
            <a:extLst>
              <a:ext uri="{FF2B5EF4-FFF2-40B4-BE49-F238E27FC236}">
                <a16:creationId xmlns:a16="http://schemas.microsoft.com/office/drawing/2014/main" id="{4A9188EB-C5B3-4CBD-9D06-386D960A66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9748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" name="Rectangle 459">
            <a:extLst>
              <a:ext uri="{FF2B5EF4-FFF2-40B4-BE49-F238E27FC236}">
                <a16:creationId xmlns:a16="http://schemas.microsoft.com/office/drawing/2014/main" id="{35346D00-2512-4EAF-82C6-6E46701E4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9" y="1843087"/>
            <a:ext cx="4064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7" name="Line 460">
            <a:extLst>
              <a:ext uri="{FF2B5EF4-FFF2-40B4-BE49-F238E27FC236}">
                <a16:creationId xmlns:a16="http://schemas.microsoft.com/office/drawing/2014/main" id="{FE4A2BC0-F338-4451-AF45-90DB8A0227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381125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9" name="Rectangle 462">
            <a:extLst>
              <a:ext uri="{FF2B5EF4-FFF2-40B4-BE49-F238E27FC236}">
                <a16:creationId xmlns:a16="http://schemas.microsoft.com/office/drawing/2014/main" id="{8F8B72F5-F0EF-4656-B7B6-425E4F9A915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3876" y="3236912"/>
            <a:ext cx="8223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MVPF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0" name="Line 463">
            <a:extLst>
              <a:ext uri="{FF2B5EF4-FFF2-40B4-BE49-F238E27FC236}">
                <a16:creationId xmlns:a16="http://schemas.microsoft.com/office/drawing/2014/main" id="{F7B5A8BA-A705-4695-BBCC-D730E539C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719763"/>
            <a:ext cx="96885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1" name="Line 464">
            <a:extLst>
              <a:ext uri="{FF2B5EF4-FFF2-40B4-BE49-F238E27FC236}">
                <a16:creationId xmlns:a16="http://schemas.microsoft.com/office/drawing/2014/main" id="{1EC9CD94-4A2F-4267-81AF-83262A17BB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3414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2" name="Rectangle 465">
            <a:extLst>
              <a:ext uri="{FF2B5EF4-FFF2-40B4-BE49-F238E27FC236}">
                <a16:creationId xmlns:a16="http://schemas.microsoft.com/office/drawing/2014/main" id="{BA46DF8B-FC72-41EE-BEF0-B6C64909F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9" y="5861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3" name="Line 466">
            <a:extLst>
              <a:ext uri="{FF2B5EF4-FFF2-40B4-BE49-F238E27FC236}">
                <a16:creationId xmlns:a16="http://schemas.microsoft.com/office/drawing/2014/main" id="{CB965891-2610-4F6B-B326-1B7DB39D149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815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4" name="Rectangle 467">
            <a:extLst>
              <a:ext uri="{FF2B5EF4-FFF2-40B4-BE49-F238E27FC236}">
                <a16:creationId xmlns:a16="http://schemas.microsoft.com/office/drawing/2014/main" id="{0E96D50D-4D0C-42CC-800C-781A72E7C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4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5" name="Line 468">
            <a:extLst>
              <a:ext uri="{FF2B5EF4-FFF2-40B4-BE49-F238E27FC236}">
                <a16:creationId xmlns:a16="http://schemas.microsoft.com/office/drawing/2014/main" id="{B49ADAC8-7644-44D3-94B5-5A51389125A4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44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" name="Rectangle 469">
            <a:extLst>
              <a:ext uri="{FF2B5EF4-FFF2-40B4-BE49-F238E27FC236}">
                <a16:creationId xmlns:a16="http://schemas.microsoft.com/office/drawing/2014/main" id="{846F9BB1-20C8-42F6-94E8-DF1AFE197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9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7" name="Line 470">
            <a:extLst>
              <a:ext uri="{FF2B5EF4-FFF2-40B4-BE49-F238E27FC236}">
                <a16:creationId xmlns:a16="http://schemas.microsoft.com/office/drawing/2014/main" id="{3F7F4ECB-FB71-482D-9173-3838B59C49C9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39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8" name="Rectangle 471">
            <a:extLst>
              <a:ext uri="{FF2B5EF4-FFF2-40B4-BE49-F238E27FC236}">
                <a16:creationId xmlns:a16="http://schemas.microsoft.com/office/drawing/2014/main" id="{AD54C5C1-BF36-4682-A22E-FED6CD392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2689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9" name="Line 472">
            <a:extLst>
              <a:ext uri="{FF2B5EF4-FFF2-40B4-BE49-F238E27FC236}">
                <a16:creationId xmlns:a16="http://schemas.microsoft.com/office/drawing/2014/main" id="{BB3E9B5B-4C78-4BB7-A546-AAAF82C716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9030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0" name="Rectangle 473">
            <a:extLst>
              <a:ext uri="{FF2B5EF4-FFF2-40B4-BE49-F238E27FC236}">
                <a16:creationId xmlns:a16="http://schemas.microsoft.com/office/drawing/2014/main" id="{1D1E4D0F-566F-4CC3-A4FF-63DCC7CC9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7426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1" name="Rectangle 474">
            <a:extLst>
              <a:ext uri="{FF2B5EF4-FFF2-40B4-BE49-F238E27FC236}">
                <a16:creationId xmlns:a16="http://schemas.microsoft.com/office/drawing/2014/main" id="{AA267E6D-4C7E-4BB2-A471-9486FA8EC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4" y="6175375"/>
            <a:ext cx="24003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 of Beneficiaries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2" name="Rectangle 475">
            <a:extLst>
              <a:ext uri="{FF2B5EF4-FFF2-40B4-BE49-F238E27FC236}">
                <a16:creationId xmlns:a16="http://schemas.microsoft.com/office/drawing/2014/main" id="{489ED081-A441-4033-BFCF-350B266F6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1" name="Rectangle 267">
            <a:extLst>
              <a:ext uri="{FF2B5EF4-FFF2-40B4-BE49-F238E27FC236}">
                <a16:creationId xmlns:a16="http://schemas.microsoft.com/office/drawing/2014/main" id="{70857ED5-0A9B-448C-A24C-1629BFCDD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6" y="306387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D848FE72-7ABF-413B-B093-3490BA3CA97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01ADAB6A-2B40-4BE7-9E54-97FA6D47F3D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0" y="0"/>
            <a:ext cx="109727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" name="AutoShape 801">
            <a:extLst>
              <a:ext uri="{FF2B5EF4-FFF2-40B4-BE49-F238E27FC236}">
                <a16:creationId xmlns:a16="http://schemas.microsoft.com/office/drawing/2014/main" id="{70FBF735-97C3-42EB-99B0-9EAC9400610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7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76B789F3-AAEA-4B0A-8234-BB065D190DA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0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3">
            <a:extLst>
              <a:ext uri="{FF2B5EF4-FFF2-40B4-BE49-F238E27FC236}">
                <a16:creationId xmlns:a16="http://schemas.microsoft.com/office/drawing/2014/main" id="{2C3C5A8D-667F-44AA-87C8-2D8379203A6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64093284-7375-4C89-B810-68AB343D5EF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" name="AutoShape 3">
            <a:extLst>
              <a:ext uri="{FF2B5EF4-FFF2-40B4-BE49-F238E27FC236}">
                <a16:creationId xmlns:a16="http://schemas.microsoft.com/office/drawing/2014/main" id="{835A11E5-A39E-4D0E-A107-1BE9C383968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0" y="0"/>
            <a:ext cx="109727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7" name="AutoShape 801">
            <a:extLst>
              <a:ext uri="{FF2B5EF4-FFF2-40B4-BE49-F238E27FC236}">
                <a16:creationId xmlns:a16="http://schemas.microsoft.com/office/drawing/2014/main" id="{22CC15C8-B99F-4002-AA23-5414E1745F2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7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9" name="AutoShape 3">
            <a:extLst>
              <a:ext uri="{FF2B5EF4-FFF2-40B4-BE49-F238E27FC236}">
                <a16:creationId xmlns:a16="http://schemas.microsoft.com/office/drawing/2014/main" id="{7F5EAA90-A3F9-4F84-B785-0800B039FAF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0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" name="AutoShape 3">
            <a:extLst>
              <a:ext uri="{FF2B5EF4-FFF2-40B4-BE49-F238E27FC236}">
                <a16:creationId xmlns:a16="http://schemas.microsoft.com/office/drawing/2014/main" id="{F82D79BB-FA4E-499B-8DE8-7D6625C070E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" name="AutoShape 3">
            <a:extLst>
              <a:ext uri="{FF2B5EF4-FFF2-40B4-BE49-F238E27FC236}">
                <a16:creationId xmlns:a16="http://schemas.microsoft.com/office/drawing/2014/main" id="{3473AB74-2D5C-44CE-93A4-455E67191A4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" name="Rectangle 134">
            <a:extLst>
              <a:ext uri="{FF2B5EF4-FFF2-40B4-BE49-F238E27FC236}">
                <a16:creationId xmlns:a16="http://schemas.microsoft.com/office/drawing/2014/main" id="{9514549D-9EC9-AF4C-8F22-3BE35E3E6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0" y="95828"/>
            <a:ext cx="112505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Investments in Children Historically Had Highest MVPFs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14" name="Group 1113">
            <a:extLst>
              <a:ext uri="{FF2B5EF4-FFF2-40B4-BE49-F238E27FC236}">
                <a16:creationId xmlns:a16="http://schemas.microsoft.com/office/drawing/2014/main" id="{5F7CB577-5C34-45CC-B30F-8296B9633B71}"/>
              </a:ext>
            </a:extLst>
          </p:cNvPr>
          <p:cNvGrpSpPr/>
          <p:nvPr/>
        </p:nvGrpSpPr>
        <p:grpSpPr>
          <a:xfrm>
            <a:off x="1398052" y="1174749"/>
            <a:ext cx="599024" cy="616982"/>
            <a:chOff x="1398052" y="1174749"/>
            <a:chExt cx="599024" cy="616982"/>
          </a:xfrm>
        </p:grpSpPr>
        <p:sp>
          <p:nvSpPr>
            <p:cNvPr id="1115" name="Rectangle 1114">
              <a:extLst>
                <a:ext uri="{FF2B5EF4-FFF2-40B4-BE49-F238E27FC236}">
                  <a16:creationId xmlns:a16="http://schemas.microsoft.com/office/drawing/2014/main" id="{51FA1741-1708-494D-92EF-01C8FF3FE623}"/>
                </a:ext>
              </a:extLst>
            </p:cNvPr>
            <p:cNvSpPr/>
            <p:nvPr/>
          </p:nvSpPr>
          <p:spPr>
            <a:xfrm>
              <a:off x="1468438" y="1508125"/>
              <a:ext cx="528638" cy="283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16" name="Group 1115">
              <a:extLst>
                <a:ext uri="{FF2B5EF4-FFF2-40B4-BE49-F238E27FC236}">
                  <a16:creationId xmlns:a16="http://schemas.microsoft.com/office/drawing/2014/main" id="{6AC30CD3-A7BF-4DBA-8D79-7B848632A79E}"/>
                </a:ext>
              </a:extLst>
            </p:cNvPr>
            <p:cNvGrpSpPr/>
            <p:nvPr/>
          </p:nvGrpSpPr>
          <p:grpSpPr>
            <a:xfrm>
              <a:off x="1674813" y="1573079"/>
              <a:ext cx="166687" cy="149224"/>
              <a:chOff x="1462882" y="1471634"/>
              <a:chExt cx="166687" cy="149224"/>
            </a:xfrm>
          </p:grpSpPr>
          <p:cxnSp>
            <p:nvCxnSpPr>
              <p:cNvPr id="1118" name="Straight Connector 1117">
                <a:extLst>
                  <a:ext uri="{FF2B5EF4-FFF2-40B4-BE49-F238E27FC236}">
                    <a16:creationId xmlns:a16="http://schemas.microsoft.com/office/drawing/2014/main" id="{50809F9D-F5C9-4977-BDC2-635A28E300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6225" y="1512888"/>
                <a:ext cx="0" cy="6032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9" name="Straight Connector 1118">
                <a:extLst>
                  <a:ext uri="{FF2B5EF4-FFF2-40B4-BE49-F238E27FC236}">
                    <a16:creationId xmlns:a16="http://schemas.microsoft.com/office/drawing/2014/main" id="{2A51112E-2519-4FAF-995B-216DE9E5ED13}"/>
                  </a:ext>
                </a:extLst>
              </p:cNvPr>
              <p:cNvCxnSpPr/>
              <p:nvPr/>
            </p:nvCxnSpPr>
            <p:spPr>
              <a:xfrm flipV="1">
                <a:off x="1462882" y="147163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0" name="Straight Connector 1119">
                <a:extLst>
                  <a:ext uri="{FF2B5EF4-FFF2-40B4-BE49-F238E27FC236}">
                    <a16:creationId xmlns:a16="http://schemas.microsoft.com/office/drawing/2014/main" id="{8DF94EBF-E2D5-4296-8E7A-4E29426793EC}"/>
                  </a:ext>
                </a:extLst>
              </p:cNvPr>
              <p:cNvCxnSpPr/>
              <p:nvPr/>
            </p:nvCxnSpPr>
            <p:spPr>
              <a:xfrm flipV="1">
                <a:off x="1462882" y="153749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17" name="Rectangle 176">
              <a:extLst>
                <a:ext uri="{FF2B5EF4-FFF2-40B4-BE49-F238E27FC236}">
                  <a16:creationId xmlns:a16="http://schemas.microsoft.com/office/drawing/2014/main" id="{F7E5EFF8-7852-4A56-BA94-5FE60F001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052" y="1174749"/>
              <a:ext cx="219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∞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59" name="Oval 326">
            <a:extLst>
              <a:ext uri="{FF2B5EF4-FFF2-40B4-BE49-F238E27FC236}">
                <a16:creationId xmlns:a16="http://schemas.microsoft.com/office/drawing/2014/main" id="{C2AC7AA6-D5F3-F44E-BC95-10D2B32D0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9" y="1339850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Rectangle 90">
            <a:extLst>
              <a:ext uri="{FF2B5EF4-FFF2-40B4-BE49-F238E27FC236}">
                <a16:creationId xmlns:a16="http://schemas.microsoft.com/office/drawing/2014/main" id="{A873307A-7A0B-427B-85BF-2F84D680D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3363" y="989013"/>
            <a:ext cx="6715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FIU GPA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A26065C-506C-4C40-BE2A-E26E485A5FF9}"/>
              </a:ext>
            </a:extLst>
          </p:cNvPr>
          <p:cNvCxnSpPr>
            <a:cxnSpLocks/>
          </p:cNvCxnSpPr>
          <p:nvPr/>
        </p:nvCxnSpPr>
        <p:spPr>
          <a:xfrm flipH="1">
            <a:off x="4133851" y="1152907"/>
            <a:ext cx="58611" cy="16422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80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>
            <a:extLst>
              <a:ext uri="{FF2B5EF4-FFF2-40B4-BE49-F238E27FC236}">
                <a16:creationId xmlns:a16="http://schemas.microsoft.com/office/drawing/2014/main" id="{C36FD20B-FD2B-4A4C-8BDF-CF4F5B88BB9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2" name="Rectangle 5">
            <a:extLst>
              <a:ext uri="{FF2B5EF4-FFF2-40B4-BE49-F238E27FC236}">
                <a16:creationId xmlns:a16="http://schemas.microsoft.com/office/drawing/2014/main" id="{39C65A93-8E2C-4CB4-BE2B-1233D1477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-4763"/>
            <a:ext cx="10982325" cy="68675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4" name="Rectangle 6">
            <a:extLst>
              <a:ext uri="{FF2B5EF4-FFF2-40B4-BE49-F238E27FC236}">
                <a16:creationId xmlns:a16="http://schemas.microsoft.com/office/drawing/2014/main" id="{292210CF-7EDA-4C72-A81E-079021DBB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0"/>
            <a:ext cx="10968038" cy="6853238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6" name="Rectangle 7">
            <a:extLst>
              <a:ext uri="{FF2B5EF4-FFF2-40B4-BE49-F238E27FC236}">
                <a16:creationId xmlns:a16="http://schemas.microsoft.com/office/drawing/2014/main" id="{C4C0274A-D954-4B72-AC49-59D52C027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964" y="1230312"/>
            <a:ext cx="9688513" cy="448945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8" name="Line 8">
            <a:extLst>
              <a:ext uri="{FF2B5EF4-FFF2-40B4-BE49-F238E27FC236}">
                <a16:creationId xmlns:a16="http://schemas.microsoft.com/office/drawing/2014/main" id="{AC4AA098-3D65-4CC5-BF61-8CD52561DE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5689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0" name="Line 9">
            <a:extLst>
              <a:ext uri="{FF2B5EF4-FFF2-40B4-BE49-F238E27FC236}">
                <a16:creationId xmlns:a16="http://schemas.microsoft.com/office/drawing/2014/main" id="{AC2376DF-6B30-4F4F-831A-02B93063EF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970463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2" name="Line 10">
            <a:extLst>
              <a:ext uri="{FF2B5EF4-FFF2-40B4-BE49-F238E27FC236}">
                <a16:creationId xmlns:a16="http://schemas.microsoft.com/office/drawing/2014/main" id="{2A7234DB-980B-4645-A05A-FF65220A58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370388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3" name="Line 11">
            <a:extLst>
              <a:ext uri="{FF2B5EF4-FFF2-40B4-BE49-F238E27FC236}">
                <a16:creationId xmlns:a16="http://schemas.microsoft.com/office/drawing/2014/main" id="{24FFFD6A-FC85-4906-824C-F884E9CABF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77190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4" name="Line 12">
            <a:extLst>
              <a:ext uri="{FF2B5EF4-FFF2-40B4-BE49-F238E27FC236}">
                <a16:creationId xmlns:a16="http://schemas.microsoft.com/office/drawing/2014/main" id="{58E29EDC-948B-48E5-9B8F-7610A6A4BD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173412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5" name="Line 13">
            <a:extLst>
              <a:ext uri="{FF2B5EF4-FFF2-40B4-BE49-F238E27FC236}">
                <a16:creationId xmlns:a16="http://schemas.microsoft.com/office/drawing/2014/main" id="{20AF9ECE-FB69-41BA-B388-173FD4F24E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2573337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7" name="Line 14">
            <a:extLst>
              <a:ext uri="{FF2B5EF4-FFF2-40B4-BE49-F238E27FC236}">
                <a16:creationId xmlns:a16="http://schemas.microsoft.com/office/drawing/2014/main" id="{66F3DEE7-B520-4869-8C3C-6F6046C506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9748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8" name="Line 15">
            <a:extLst>
              <a:ext uri="{FF2B5EF4-FFF2-40B4-BE49-F238E27FC236}">
                <a16:creationId xmlns:a16="http://schemas.microsoft.com/office/drawing/2014/main" id="{DB83475A-AD32-4C04-8FA1-7E82D07005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9" name="Line 16">
            <a:extLst>
              <a:ext uri="{FF2B5EF4-FFF2-40B4-BE49-F238E27FC236}">
                <a16:creationId xmlns:a16="http://schemas.microsoft.com/office/drawing/2014/main" id="{B3C00A31-8316-4E56-A4D9-3F3288F4994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0" name="Oval 17">
            <a:extLst>
              <a:ext uri="{FF2B5EF4-FFF2-40B4-BE49-F238E27FC236}">
                <a16:creationId xmlns:a16="http://schemas.microsoft.com/office/drawing/2014/main" id="{C2F9EA65-FF65-4606-9399-381EB19AD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013" y="4438650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1" name="Rectangle 18">
            <a:extLst>
              <a:ext uri="{FF2B5EF4-FFF2-40B4-BE49-F238E27FC236}">
                <a16:creationId xmlns:a16="http://schemas.microsoft.com/office/drawing/2014/main" id="{3DF7DE25-97DD-4AF0-A7F7-433D8D626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6711" y="4130675"/>
            <a:ext cx="12985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AFDC Term Limits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92" name="Oval 19">
            <a:extLst>
              <a:ext uri="{FF2B5EF4-FFF2-40B4-BE49-F238E27FC236}">
                <a16:creationId xmlns:a16="http://schemas.microsoft.com/office/drawing/2014/main" id="{31F45D2F-2762-478B-B1E8-ADD6E2EA2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551" y="4210050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3" name="Rectangle 20">
            <a:extLst>
              <a:ext uri="{FF2B5EF4-FFF2-40B4-BE49-F238E27FC236}">
                <a16:creationId xmlns:a16="http://schemas.microsoft.com/office/drawing/2014/main" id="{C37A1B49-7EF2-400D-8735-BB7E2D6F0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8087" y="3888582"/>
            <a:ext cx="7858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EITC 1986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94" name="Oval 21">
            <a:extLst>
              <a:ext uri="{FF2B5EF4-FFF2-40B4-BE49-F238E27FC236}">
                <a16:creationId xmlns:a16="http://schemas.microsoft.com/office/drawing/2014/main" id="{0BBA820C-8683-485F-BE0F-AA4771357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101" y="4260850"/>
            <a:ext cx="82550" cy="77788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" name="Rectangle 22">
            <a:extLst>
              <a:ext uri="{FF2B5EF4-FFF2-40B4-BE49-F238E27FC236}">
                <a16:creationId xmlns:a16="http://schemas.microsoft.com/office/drawing/2014/main" id="{894EB055-6949-4E1E-B1AD-6C0E0280E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150" y="4617257"/>
            <a:ext cx="7858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EITC 1993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98" name="Rectangle 24">
            <a:extLst>
              <a:ext uri="{FF2B5EF4-FFF2-40B4-BE49-F238E27FC236}">
                <a16:creationId xmlns:a16="http://schemas.microsoft.com/office/drawing/2014/main" id="{3ADAE19F-5FDF-4C2F-A43D-17851ABB9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8789" y="4772025"/>
            <a:ext cx="12255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AFDC Generosity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99" name="Oval 25">
            <a:extLst>
              <a:ext uri="{FF2B5EF4-FFF2-40B4-BE49-F238E27FC236}">
                <a16:creationId xmlns:a16="http://schemas.microsoft.com/office/drawing/2014/main" id="{101B8BF7-9F01-482A-810B-A3F76CFB0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76" y="4379913"/>
            <a:ext cx="82550" cy="77788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1" name="Rectangle 26">
            <a:extLst>
              <a:ext uri="{FF2B5EF4-FFF2-40B4-BE49-F238E27FC236}">
                <a16:creationId xmlns:a16="http://schemas.microsoft.com/office/drawing/2014/main" id="{8A536B1A-D515-482F-A85C-DF81B3179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7523" y="3300412"/>
            <a:ext cx="8001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Alaska UBI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05" name="Rectangle 28">
            <a:extLst>
              <a:ext uri="{FF2B5EF4-FFF2-40B4-BE49-F238E27FC236}">
                <a16:creationId xmlns:a16="http://schemas.microsoft.com/office/drawing/2014/main" id="{AD006C90-CB1D-46EA-AD26-0AAD734D2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8244" y="5548313"/>
            <a:ext cx="8636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Neg Inc Tax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07" name="Oval 29">
            <a:extLst>
              <a:ext uri="{FF2B5EF4-FFF2-40B4-BE49-F238E27FC236}">
                <a16:creationId xmlns:a16="http://schemas.microsoft.com/office/drawing/2014/main" id="{B2A4744A-E496-48C7-BE00-4A995E9C5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3451" y="4329113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9" name="Rectangle 30">
            <a:extLst>
              <a:ext uri="{FF2B5EF4-FFF2-40B4-BE49-F238E27FC236}">
                <a16:creationId xmlns:a16="http://schemas.microsoft.com/office/drawing/2014/main" id="{24B39F50-3C9B-49C1-A5DC-F38AEC69B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4548" y="3168649"/>
            <a:ext cx="7905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Paycheck+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11" name="Oval 31">
            <a:extLst>
              <a:ext uri="{FF2B5EF4-FFF2-40B4-BE49-F238E27FC236}">
                <a16:creationId xmlns:a16="http://schemas.microsoft.com/office/drawing/2014/main" id="{16246152-2675-4528-80C1-E5B1BC07D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4238" y="1933575"/>
            <a:ext cx="82550" cy="82550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3" name="Rectangle 32">
            <a:extLst>
              <a:ext uri="{FF2B5EF4-FFF2-40B4-BE49-F238E27FC236}">
                <a16:creationId xmlns:a16="http://schemas.microsoft.com/office/drawing/2014/main" id="{341DF846-CB7B-4176-BC77-84A1C03ED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7052" y="2120343"/>
            <a:ext cx="8874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Abecedarian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08" name="Oval 35">
            <a:extLst>
              <a:ext uri="{FF2B5EF4-FFF2-40B4-BE49-F238E27FC236}">
                <a16:creationId xmlns:a16="http://schemas.microsoft.com/office/drawing/2014/main" id="{B083E0C1-4461-480C-A14D-A39520D9A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1339850"/>
            <a:ext cx="82550" cy="82550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9" name="Rectangle 36">
            <a:extLst>
              <a:ext uri="{FF2B5EF4-FFF2-40B4-BE49-F238E27FC236}">
                <a16:creationId xmlns:a16="http://schemas.microsoft.com/office/drawing/2014/main" id="{93C00FB1-8AEB-423D-A212-347FB4949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4800" y="1631950"/>
            <a:ext cx="8001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K12 Spend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0" name="Oval 37">
            <a:extLst>
              <a:ext uri="{FF2B5EF4-FFF2-40B4-BE49-F238E27FC236}">
                <a16:creationId xmlns:a16="http://schemas.microsoft.com/office/drawing/2014/main" id="{4C142ED6-0259-4C8F-B439-39213E246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263" y="1339850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1" name="Rectangle 38">
            <a:extLst>
              <a:ext uri="{FF2B5EF4-FFF2-40B4-BE49-F238E27FC236}">
                <a16:creationId xmlns:a16="http://schemas.microsoft.com/office/drawing/2014/main" id="{1F178EB0-836C-433E-8973-5B2625451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138" y="1696935"/>
            <a:ext cx="8143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AOTC (JS)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2" name="Oval 39">
            <a:extLst>
              <a:ext uri="{FF2B5EF4-FFF2-40B4-BE49-F238E27FC236}">
                <a16:creationId xmlns:a16="http://schemas.microsoft.com/office/drawing/2014/main" id="{6AA1AD51-463D-4E6E-98B3-683E42FBB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1339850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4" name="Rectangle 40">
            <a:extLst>
              <a:ext uri="{FF2B5EF4-FFF2-40B4-BE49-F238E27FC236}">
                <a16:creationId xmlns:a16="http://schemas.microsoft.com/office/drawing/2014/main" id="{142D2C5D-2970-463A-AAAF-E32808579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4459" y="816574"/>
            <a:ext cx="8366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AOTC (SS)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5" name="Oval 41">
            <a:extLst>
              <a:ext uri="{FF2B5EF4-FFF2-40B4-BE49-F238E27FC236}">
                <a16:creationId xmlns:a16="http://schemas.microsoft.com/office/drawing/2014/main" id="{82496BFF-54AD-45A6-A7F0-078F18C8B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93357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6" name="Rectangle 42">
            <a:extLst>
              <a:ext uri="{FF2B5EF4-FFF2-40B4-BE49-F238E27FC236}">
                <a16:creationId xmlns:a16="http://schemas.microsoft.com/office/drawing/2014/main" id="{E7A99932-698A-4B50-A9D5-77DAF376B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1414" y="2355942"/>
            <a:ext cx="7778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AOTC (SI)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7" name="Oval 43">
            <a:extLst>
              <a:ext uri="{FF2B5EF4-FFF2-40B4-BE49-F238E27FC236}">
                <a16:creationId xmlns:a16="http://schemas.microsoft.com/office/drawing/2014/main" id="{3464E395-C1BD-4EED-9AFD-C01CA55D1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426" y="193357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8" name="Rectangle 44">
            <a:extLst>
              <a:ext uri="{FF2B5EF4-FFF2-40B4-BE49-F238E27FC236}">
                <a16:creationId xmlns:a16="http://schemas.microsoft.com/office/drawing/2014/main" id="{C7590CD5-BF2B-4C71-A247-32B4C649C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727" y="2363926"/>
            <a:ext cx="9001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HOPE Cred.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9" name="Oval 45">
            <a:extLst>
              <a:ext uri="{FF2B5EF4-FFF2-40B4-BE49-F238E27FC236}">
                <a16:creationId xmlns:a16="http://schemas.microsoft.com/office/drawing/2014/main" id="{DCE05DAC-DD65-44F9-9170-8DAA0077F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13" y="1339850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" name="Rectangle 46">
            <a:extLst>
              <a:ext uri="{FF2B5EF4-FFF2-40B4-BE49-F238E27FC236}">
                <a16:creationId xmlns:a16="http://schemas.microsoft.com/office/drawing/2014/main" id="{C986C365-E600-4755-809D-37BF06A6A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987" y="1530350"/>
            <a:ext cx="7048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HTC (JS)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1" name="Oval 47">
            <a:extLst>
              <a:ext uri="{FF2B5EF4-FFF2-40B4-BE49-F238E27FC236}">
                <a16:creationId xmlns:a16="http://schemas.microsoft.com/office/drawing/2014/main" id="{ED2BB895-3F1B-4B65-873D-2DE058F06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1" y="3511550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2" name="Rectangle 48">
            <a:extLst>
              <a:ext uri="{FF2B5EF4-FFF2-40B4-BE49-F238E27FC236}">
                <a16:creationId xmlns:a16="http://schemas.microsoft.com/office/drawing/2014/main" id="{D0E679A1-0E6F-47A3-BD17-C06A4BB6F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748" y="3219451"/>
            <a:ext cx="7048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HTC (JE)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3" name="Oval 49">
            <a:extLst>
              <a:ext uri="{FF2B5EF4-FFF2-40B4-BE49-F238E27FC236}">
                <a16:creationId xmlns:a16="http://schemas.microsoft.com/office/drawing/2014/main" id="{69529DC5-B63A-4BEF-BC59-6BEEDD58B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193357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" name="Rectangle 50">
            <a:extLst>
              <a:ext uri="{FF2B5EF4-FFF2-40B4-BE49-F238E27FC236}">
                <a16:creationId xmlns:a16="http://schemas.microsoft.com/office/drawing/2014/main" id="{F62A3A84-9D5B-42A4-94F8-BD1460E25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1182" y="1682750"/>
            <a:ext cx="7270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HTC (SE)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5" name="Oval 51">
            <a:extLst>
              <a:ext uri="{FF2B5EF4-FFF2-40B4-BE49-F238E27FC236}">
                <a16:creationId xmlns:a16="http://schemas.microsoft.com/office/drawing/2014/main" id="{F123AA67-552C-4E7E-A5A0-23350BE16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076" y="1339850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" name="Rectangle 52">
            <a:extLst>
              <a:ext uri="{FF2B5EF4-FFF2-40B4-BE49-F238E27FC236}">
                <a16:creationId xmlns:a16="http://schemas.microsoft.com/office/drawing/2014/main" id="{6DD7A6A9-B6F7-4F81-913C-5BC539AEC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0501" y="1093787"/>
            <a:ext cx="13255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Tuition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Deduc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 (SS)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7" name="Oval 53">
            <a:extLst>
              <a:ext uri="{FF2B5EF4-FFF2-40B4-BE49-F238E27FC236}">
                <a16:creationId xmlns:a16="http://schemas.microsoft.com/office/drawing/2014/main" id="{9F36BCF5-EC45-4FAA-8F75-7B6BA9C03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26" y="193357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8" name="Rectangle 54">
            <a:extLst>
              <a:ext uri="{FF2B5EF4-FFF2-40B4-BE49-F238E27FC236}">
                <a16:creationId xmlns:a16="http://schemas.microsoft.com/office/drawing/2014/main" id="{6E082318-7FFB-4E49-BD3E-FF0CD3D24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1746877"/>
            <a:ext cx="7778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AOTC (IS)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9" name="Oval 55">
            <a:extLst>
              <a:ext uri="{FF2B5EF4-FFF2-40B4-BE49-F238E27FC236}">
                <a16:creationId xmlns:a16="http://schemas.microsoft.com/office/drawing/2014/main" id="{B03D0983-BB43-4E9A-BF85-C9941FB80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463" y="193357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0" name="Rectangle 56">
            <a:extLst>
              <a:ext uri="{FF2B5EF4-FFF2-40B4-BE49-F238E27FC236}">
                <a16:creationId xmlns:a16="http://schemas.microsoft.com/office/drawing/2014/main" id="{16A91BFC-D192-4E7F-8312-19BB2DC3B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831" y="2012360"/>
            <a:ext cx="6667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HTC (IS)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1" name="Oval 57">
            <a:extLst>
              <a:ext uri="{FF2B5EF4-FFF2-40B4-BE49-F238E27FC236}">
                <a16:creationId xmlns:a16="http://schemas.microsoft.com/office/drawing/2014/main" id="{7D27B5A4-B000-400A-85F4-773F34981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5088" y="3625850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2" name="Rectangle 58">
            <a:extLst>
              <a:ext uri="{FF2B5EF4-FFF2-40B4-BE49-F238E27FC236}">
                <a16:creationId xmlns:a16="http://schemas.microsoft.com/office/drawing/2014/main" id="{9827E5B2-EB05-4638-8137-A0F2D09E1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6264" y="2970056"/>
            <a:ext cx="6905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Adult Pell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3" name="Oval 59">
            <a:extLst>
              <a:ext uri="{FF2B5EF4-FFF2-40B4-BE49-F238E27FC236}">
                <a16:creationId xmlns:a16="http://schemas.microsoft.com/office/drawing/2014/main" id="{39C9E297-1E8F-4E26-9A29-B4E16E020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4338" y="552767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" name="Rectangle 60">
            <a:extLst>
              <a:ext uri="{FF2B5EF4-FFF2-40B4-BE49-F238E27FC236}">
                <a16:creationId xmlns:a16="http://schemas.microsoft.com/office/drawing/2014/main" id="{44B547CE-FC65-4853-8206-A4F0EB9AE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994" y="5484311"/>
            <a:ext cx="77946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AOTC (JE)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5" name="Oval 61">
            <a:extLst>
              <a:ext uri="{FF2B5EF4-FFF2-40B4-BE49-F238E27FC236}">
                <a16:creationId xmlns:a16="http://schemas.microsoft.com/office/drawing/2014/main" id="{FB9D5663-2EA9-4031-9ADA-8A6109655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6413" y="493712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" name="Rectangle 62">
            <a:extLst>
              <a:ext uri="{FF2B5EF4-FFF2-40B4-BE49-F238E27FC236}">
                <a16:creationId xmlns:a16="http://schemas.microsoft.com/office/drawing/2014/main" id="{27CA8C0E-E246-490C-9896-14A21AD8B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7722" y="5215732"/>
            <a:ext cx="8366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AOTC (SE)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7" name="Oval 63">
            <a:extLst>
              <a:ext uri="{FF2B5EF4-FFF2-40B4-BE49-F238E27FC236}">
                <a16:creationId xmlns:a16="http://schemas.microsoft.com/office/drawing/2014/main" id="{2D364A61-5C24-45E7-98D1-0F0BCC317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1663" y="552767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" name="Rectangle 64">
            <a:extLst>
              <a:ext uri="{FF2B5EF4-FFF2-40B4-BE49-F238E27FC236}">
                <a16:creationId xmlns:a16="http://schemas.microsoft.com/office/drawing/2014/main" id="{DB37D7DD-C674-4E0D-9F4B-05278FD27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915" y="5370512"/>
            <a:ext cx="8143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HOPE/LLC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9" name="Oval 65">
            <a:extLst>
              <a:ext uri="{FF2B5EF4-FFF2-40B4-BE49-F238E27FC236}">
                <a16:creationId xmlns:a16="http://schemas.microsoft.com/office/drawing/2014/main" id="{90B4C694-AF6B-47C0-98B6-543FF724E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3738" y="552767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66">
            <a:extLst>
              <a:ext uri="{FF2B5EF4-FFF2-40B4-BE49-F238E27FC236}">
                <a16:creationId xmlns:a16="http://schemas.microsoft.com/office/drawing/2014/main" id="{94B89F72-02EA-49CA-A901-AFD22DE96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2170" y="5492750"/>
            <a:ext cx="7270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HTC (SS)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Oval 67">
            <a:extLst>
              <a:ext uri="{FF2B5EF4-FFF2-40B4-BE49-F238E27FC236}">
                <a16:creationId xmlns:a16="http://schemas.microsoft.com/office/drawing/2014/main" id="{64EA9930-CB4A-4AC6-AE27-52AD595EA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8988" y="4467225"/>
            <a:ext cx="82550" cy="77788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68">
            <a:extLst>
              <a:ext uri="{FF2B5EF4-FFF2-40B4-BE49-F238E27FC236}">
                <a16:creationId xmlns:a16="http://schemas.microsoft.com/office/drawing/2014/main" id="{15BC8774-7B9A-4BE3-93D4-38347C92D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0541" y="4531881"/>
            <a:ext cx="13033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Tuition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Deduc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 (JE)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Oval 69">
            <a:extLst>
              <a:ext uri="{FF2B5EF4-FFF2-40B4-BE49-F238E27FC236}">
                <a16:creationId xmlns:a16="http://schemas.microsoft.com/office/drawing/2014/main" id="{542FAB48-29E9-4916-80B3-D2076C5BE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1063" y="493712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70">
            <a:extLst>
              <a:ext uri="{FF2B5EF4-FFF2-40B4-BE49-F238E27FC236}">
                <a16:creationId xmlns:a16="http://schemas.microsoft.com/office/drawing/2014/main" id="{831595D4-88CE-4B18-9E25-5EF329534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998" y="5092701"/>
            <a:ext cx="13033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Tuition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Deduc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 (JS)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Oval 71">
            <a:extLst>
              <a:ext uri="{FF2B5EF4-FFF2-40B4-BE49-F238E27FC236}">
                <a16:creationId xmlns:a16="http://schemas.microsoft.com/office/drawing/2014/main" id="{5DB8CBCD-77B2-4C18-8DD0-23AD584A4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6313" y="1339850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72">
            <a:extLst>
              <a:ext uri="{FF2B5EF4-FFF2-40B4-BE49-F238E27FC236}">
                <a16:creationId xmlns:a16="http://schemas.microsoft.com/office/drawing/2014/main" id="{3C4BE96B-D876-4158-AEAF-DB42C702C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6517" y="1203325"/>
            <a:ext cx="13255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Tuition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Deduc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 (SE)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Oval 73">
            <a:extLst>
              <a:ext uri="{FF2B5EF4-FFF2-40B4-BE49-F238E27FC236}">
                <a16:creationId xmlns:a16="http://schemas.microsoft.com/office/drawing/2014/main" id="{15F964B1-C0C8-434C-B64C-7F19E8B0F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3438525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74">
            <a:extLst>
              <a:ext uri="{FF2B5EF4-FFF2-40B4-BE49-F238E27FC236}">
                <a16:creationId xmlns:a16="http://schemas.microsoft.com/office/drawing/2014/main" id="{938F3C84-3CEE-4A3D-8243-D095D9B20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3383916"/>
            <a:ext cx="6635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Ohio Pell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Oval 75">
            <a:extLst>
              <a:ext uri="{FF2B5EF4-FFF2-40B4-BE49-F238E27FC236}">
                <a16:creationId xmlns:a16="http://schemas.microsoft.com/office/drawing/2014/main" id="{8FC0DA07-B5E2-48B3-A7C3-BEA9A94D3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1538" y="4498975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76">
            <a:extLst>
              <a:ext uri="{FF2B5EF4-FFF2-40B4-BE49-F238E27FC236}">
                <a16:creationId xmlns:a16="http://schemas.microsoft.com/office/drawing/2014/main" id="{8CCC8563-25EF-4809-A5A0-E6735DEE4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4257" y="4460082"/>
            <a:ext cx="11064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MA Scholarship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Oval 77">
            <a:extLst>
              <a:ext uri="{FF2B5EF4-FFF2-40B4-BE49-F238E27FC236}">
                <a16:creationId xmlns:a16="http://schemas.microsoft.com/office/drawing/2014/main" id="{F0C31B0D-BE99-4AB7-9FB7-053B0005F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3" y="1339850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78">
            <a:extLst>
              <a:ext uri="{FF2B5EF4-FFF2-40B4-BE49-F238E27FC236}">
                <a16:creationId xmlns:a16="http://schemas.microsoft.com/office/drawing/2014/main" id="{992D73A1-9532-4A0A-86B4-6361945F3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315" y="670664"/>
            <a:ext cx="10604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Cal Grant GPA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Oval 79">
            <a:extLst>
              <a:ext uri="{FF2B5EF4-FFF2-40B4-BE49-F238E27FC236}">
                <a16:creationId xmlns:a16="http://schemas.microsoft.com/office/drawing/2014/main" id="{8B2954CE-7040-4FDC-A8DD-A0FCFA6E3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1" y="5340350"/>
            <a:ext cx="80963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80">
            <a:extLst>
              <a:ext uri="{FF2B5EF4-FFF2-40B4-BE49-F238E27FC236}">
                <a16:creationId xmlns:a16="http://schemas.microsoft.com/office/drawing/2014/main" id="{E5B5C15B-0665-46CD-B5F4-46C220515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884" y="5289550"/>
            <a:ext cx="9413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Cal Grant Inc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Oval 81">
            <a:extLst>
              <a:ext uri="{FF2B5EF4-FFF2-40B4-BE49-F238E27FC236}">
                <a16:creationId xmlns:a16="http://schemas.microsoft.com/office/drawing/2014/main" id="{03455A9D-8D1F-43F4-83F3-160001104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938" y="1933575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82">
            <a:extLst>
              <a:ext uri="{FF2B5EF4-FFF2-40B4-BE49-F238E27FC236}">
                <a16:creationId xmlns:a16="http://schemas.microsoft.com/office/drawing/2014/main" id="{48823EEA-A47C-4E3D-AF92-4001565FD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793" y="1768474"/>
            <a:ext cx="6445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CC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Mich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Oval 83">
            <a:extLst>
              <a:ext uri="{FF2B5EF4-FFF2-40B4-BE49-F238E27FC236}">
                <a16:creationId xmlns:a16="http://schemas.microsoft.com/office/drawing/2014/main" id="{9F9B898A-252E-4B20-AF8B-2EEDDBA9D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7776" y="1933575"/>
            <a:ext cx="80963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Rectangle 84">
            <a:extLst>
              <a:ext uri="{FF2B5EF4-FFF2-40B4-BE49-F238E27FC236}">
                <a16:creationId xmlns:a16="http://schemas.microsoft.com/office/drawing/2014/main" id="{E09F1F16-937E-4990-ACD6-4352D00B3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9024" y="2040823"/>
            <a:ext cx="7270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CC Texas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Oval 85">
            <a:extLst>
              <a:ext uri="{FF2B5EF4-FFF2-40B4-BE49-F238E27FC236}">
                <a16:creationId xmlns:a16="http://schemas.microsoft.com/office/drawing/2014/main" id="{F3424429-B988-45D3-B600-B5CD464F9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263" y="4092575"/>
            <a:ext cx="82550" cy="80963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Rectangle 86">
            <a:extLst>
              <a:ext uri="{FF2B5EF4-FFF2-40B4-BE49-F238E27FC236}">
                <a16:creationId xmlns:a16="http://schemas.microsoft.com/office/drawing/2014/main" id="{865D7253-2418-48E8-A4E5-AAB3F7618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650" y="4028284"/>
            <a:ext cx="7778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CUNY Pell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Oval 87">
            <a:extLst>
              <a:ext uri="{FF2B5EF4-FFF2-40B4-BE49-F238E27FC236}">
                <a16:creationId xmlns:a16="http://schemas.microsoft.com/office/drawing/2014/main" id="{6763F8E7-3223-498C-86E1-4033A75B4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1933575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88">
            <a:extLst>
              <a:ext uri="{FF2B5EF4-FFF2-40B4-BE49-F238E27FC236}">
                <a16:creationId xmlns:a16="http://schemas.microsoft.com/office/drawing/2014/main" id="{96CE23F4-3E5F-4F1F-96F5-E53AEB250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2751" y="2309813"/>
            <a:ext cx="7000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DC Grant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Oval 89">
            <a:extLst>
              <a:ext uri="{FF2B5EF4-FFF2-40B4-BE49-F238E27FC236}">
                <a16:creationId xmlns:a16="http://schemas.microsoft.com/office/drawing/2014/main" id="{04A6AEAF-9998-4F89-946C-C798D178B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339850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Rectangle 90">
            <a:extLst>
              <a:ext uri="{FF2B5EF4-FFF2-40B4-BE49-F238E27FC236}">
                <a16:creationId xmlns:a16="http://schemas.microsoft.com/office/drawing/2014/main" id="{EC908016-45F8-4157-9004-3DCBBEE76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3363" y="989013"/>
            <a:ext cx="6715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FIU GPA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Oval 91">
            <a:extLst>
              <a:ext uri="{FF2B5EF4-FFF2-40B4-BE49-F238E27FC236}">
                <a16:creationId xmlns:a16="http://schemas.microsoft.com/office/drawing/2014/main" id="{ECFBED89-869A-4B4E-8A44-FDF4563B5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426" y="1933575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92">
            <a:extLst>
              <a:ext uri="{FF2B5EF4-FFF2-40B4-BE49-F238E27FC236}">
                <a16:creationId xmlns:a16="http://schemas.microsoft.com/office/drawing/2014/main" id="{47AE2D62-ACE7-4D2E-BAE8-9CDB22A39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3521" y="2216150"/>
            <a:ext cx="9239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Florida Grant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Oval 93">
            <a:extLst>
              <a:ext uri="{FF2B5EF4-FFF2-40B4-BE49-F238E27FC236}">
                <a16:creationId xmlns:a16="http://schemas.microsoft.com/office/drawing/2014/main" id="{86A2211C-067B-4B3E-8F1F-B959A7536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13" y="2536825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94">
            <a:extLst>
              <a:ext uri="{FF2B5EF4-FFF2-40B4-BE49-F238E27FC236}">
                <a16:creationId xmlns:a16="http://schemas.microsoft.com/office/drawing/2014/main" id="{77014DCF-B9E9-45F7-9181-E097A1466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2351" y="2505647"/>
            <a:ext cx="10556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Georgia HOPE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Oval 95">
            <a:extLst>
              <a:ext uri="{FF2B5EF4-FFF2-40B4-BE49-F238E27FC236}">
                <a16:creationId xmlns:a16="http://schemas.microsoft.com/office/drawing/2014/main" id="{2335216B-2A7B-4C1C-8D6D-2DEE2EFCC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1" y="3771900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96">
            <a:extLst>
              <a:ext uri="{FF2B5EF4-FFF2-40B4-BE49-F238E27FC236}">
                <a16:creationId xmlns:a16="http://schemas.microsoft.com/office/drawing/2014/main" id="{EEA79C7C-778F-4967-A290-47ED09482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5213" y="3673246"/>
            <a:ext cx="7858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Kalamazoo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16" name="Oval 97">
            <a:extLst>
              <a:ext uri="{FF2B5EF4-FFF2-40B4-BE49-F238E27FC236}">
                <a16:creationId xmlns:a16="http://schemas.microsoft.com/office/drawing/2014/main" id="{6A6C22E8-ADDA-4379-9BB0-7ECBF0F59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2533650"/>
            <a:ext cx="82550" cy="80963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8" name="Rectangle 98">
            <a:extLst>
              <a:ext uri="{FF2B5EF4-FFF2-40B4-BE49-F238E27FC236}">
                <a16:creationId xmlns:a16="http://schemas.microsoft.com/office/drawing/2014/main" id="{40206200-D227-4413-AECE-3E9A61CC7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826" y="2500312"/>
            <a:ext cx="10239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College Spend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19" name="Oval 99">
            <a:extLst>
              <a:ext uri="{FF2B5EF4-FFF2-40B4-BE49-F238E27FC236}">
                <a16:creationId xmlns:a16="http://schemas.microsoft.com/office/drawing/2014/main" id="{88FBF26D-4E9D-425E-BC47-75F0FA201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076" y="4316413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20" name="Rectangle 100">
            <a:extLst>
              <a:ext uri="{FF2B5EF4-FFF2-40B4-BE49-F238E27FC236}">
                <a16:creationId xmlns:a16="http://schemas.microsoft.com/office/drawing/2014/main" id="{E908B8D7-766A-4D21-B480-C3622C209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4606" y="4165600"/>
            <a:ext cx="10429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College Tuition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22" name="Rectangle 102">
            <a:extLst>
              <a:ext uri="{FF2B5EF4-FFF2-40B4-BE49-F238E27FC236}">
                <a16:creationId xmlns:a16="http://schemas.microsoft.com/office/drawing/2014/main" id="{33201C79-0B8C-40F7-8ED1-231668923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3813" y="4325835"/>
            <a:ext cx="5572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TN Pell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24" name="Rectangle 104">
            <a:extLst>
              <a:ext uri="{FF2B5EF4-FFF2-40B4-BE49-F238E27FC236}">
                <a16:creationId xmlns:a16="http://schemas.microsoft.com/office/drawing/2014/main" id="{E2754001-031F-40CC-84DE-B61DECB71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8888" y="2171701"/>
            <a:ext cx="11525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Soc Sec College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28" name="Rectangle 106">
            <a:extLst>
              <a:ext uri="{FF2B5EF4-FFF2-40B4-BE49-F238E27FC236}">
                <a16:creationId xmlns:a16="http://schemas.microsoft.com/office/drawing/2014/main" id="{65BC16D6-9C4A-465D-983D-FA98C7706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7664" y="3087529"/>
            <a:ext cx="6635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TN Hope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29" name="Oval 107">
            <a:extLst>
              <a:ext uri="{FF2B5EF4-FFF2-40B4-BE49-F238E27FC236}">
                <a16:creationId xmlns:a16="http://schemas.microsoft.com/office/drawing/2014/main" id="{F987F1B2-7F0C-44BB-976F-D3BB3AFCB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1726" y="1339850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1" name="Rectangle 108">
            <a:extLst>
              <a:ext uri="{FF2B5EF4-FFF2-40B4-BE49-F238E27FC236}">
                <a16:creationId xmlns:a16="http://schemas.microsoft.com/office/drawing/2014/main" id="{97BE6753-C3A2-419E-9924-E4F2E313F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2999" y="1390631"/>
            <a:ext cx="7493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Texas Pell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33" name="Oval 109">
            <a:extLst>
              <a:ext uri="{FF2B5EF4-FFF2-40B4-BE49-F238E27FC236}">
                <a16:creationId xmlns:a16="http://schemas.microsoft.com/office/drawing/2014/main" id="{DAAD4414-055B-487B-A0A7-E0E836580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8563" y="4068763"/>
            <a:ext cx="80963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5" name="Rectangle 110">
            <a:extLst>
              <a:ext uri="{FF2B5EF4-FFF2-40B4-BE49-F238E27FC236}">
                <a16:creationId xmlns:a16="http://schemas.microsoft.com/office/drawing/2014/main" id="{00BC9238-0DBF-42AC-BE80-CED6247C7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8458" y="3871121"/>
            <a:ext cx="10795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WI Scholarship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37" name="Oval 111">
            <a:extLst>
              <a:ext uri="{FF2B5EF4-FFF2-40B4-BE49-F238E27FC236}">
                <a16:creationId xmlns:a16="http://schemas.microsoft.com/office/drawing/2014/main" id="{3CC5F086-F717-472B-B628-715326FAA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5051" y="4462463"/>
            <a:ext cx="82550" cy="82550"/>
          </a:xfrm>
          <a:prstGeom prst="ellipse">
            <a:avLst/>
          </a:pr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9" name="Rectangle 112">
            <a:extLst>
              <a:ext uri="{FF2B5EF4-FFF2-40B4-BE49-F238E27FC236}">
                <a16:creationId xmlns:a16="http://schemas.microsoft.com/office/drawing/2014/main" id="{232BF303-0991-4C3B-9221-25F5C02F1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6992" y="5081324"/>
            <a:ext cx="6635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DI Judge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41" name="Oval 113">
            <a:extLst>
              <a:ext uri="{FF2B5EF4-FFF2-40B4-BE49-F238E27FC236}">
                <a16:creationId xmlns:a16="http://schemas.microsoft.com/office/drawing/2014/main" id="{3B844083-35FE-478B-AC16-F89C44D05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4479925"/>
            <a:ext cx="82550" cy="82550"/>
          </a:xfrm>
          <a:prstGeom prst="ellipse">
            <a:avLst/>
          </a:pr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3" name="Rectangle 114">
            <a:extLst>
              <a:ext uri="{FF2B5EF4-FFF2-40B4-BE49-F238E27FC236}">
                <a16:creationId xmlns:a16="http://schemas.microsoft.com/office/drawing/2014/main" id="{2962D8CD-DDDD-4D79-93FE-BB4708643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013" y="4575969"/>
            <a:ext cx="8731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DI Examiner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44" name="Oval 115">
            <a:extLst>
              <a:ext uri="{FF2B5EF4-FFF2-40B4-BE49-F238E27FC236}">
                <a16:creationId xmlns:a16="http://schemas.microsoft.com/office/drawing/2014/main" id="{2DAFC0D3-A5F6-4291-8DDD-628329B2F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726" y="4352925"/>
            <a:ext cx="82550" cy="82550"/>
          </a:xfrm>
          <a:prstGeom prst="ellipse">
            <a:avLst/>
          </a:pr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5" name="Rectangle 116">
            <a:extLst>
              <a:ext uri="{FF2B5EF4-FFF2-40B4-BE49-F238E27FC236}">
                <a16:creationId xmlns:a16="http://schemas.microsoft.com/office/drawing/2014/main" id="{DC63F72E-E03C-48F6-B92A-DD33E9EA2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1527" y="4054330"/>
            <a:ext cx="9652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DI Generosity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46" name="Oval 117">
            <a:extLst>
              <a:ext uri="{FF2B5EF4-FFF2-40B4-BE49-F238E27FC236}">
                <a16:creationId xmlns:a16="http://schemas.microsoft.com/office/drawing/2014/main" id="{B314CFAD-F6E4-47B5-9050-32A143BAD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76" y="4357688"/>
            <a:ext cx="82550" cy="80963"/>
          </a:xfrm>
          <a:prstGeom prst="ellipse">
            <a:avLst/>
          </a:pr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" name="Rectangle 118">
            <a:extLst>
              <a:ext uri="{FF2B5EF4-FFF2-40B4-BE49-F238E27FC236}">
                <a16:creationId xmlns:a16="http://schemas.microsoft.com/office/drawing/2014/main" id="{86BF6E0B-BF1F-49DC-92B5-EFC9D23D8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5017" y="4210050"/>
            <a:ext cx="8461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DI Veterans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48" name="Oval 119">
            <a:extLst>
              <a:ext uri="{FF2B5EF4-FFF2-40B4-BE49-F238E27FC236}">
                <a16:creationId xmlns:a16="http://schemas.microsoft.com/office/drawing/2014/main" id="{569B5C67-9F78-46CB-9251-DC6B1A6B8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13" y="4233863"/>
            <a:ext cx="82550" cy="82550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9" name="Rectangle 120">
            <a:extLst>
              <a:ext uri="{FF2B5EF4-FFF2-40B4-BE49-F238E27FC236}">
                <a16:creationId xmlns:a16="http://schemas.microsoft.com/office/drawing/2014/main" id="{2CB44BC9-82EB-48BA-AAD7-0BC729864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197" y="3326606"/>
            <a:ext cx="10191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Oregon Health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50" name="Oval 121">
            <a:extLst>
              <a:ext uri="{FF2B5EF4-FFF2-40B4-BE49-F238E27FC236}">
                <a16:creationId xmlns:a16="http://schemas.microsoft.com/office/drawing/2014/main" id="{896A4760-A545-4FF0-AC8C-8342D17D7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8651" y="4448175"/>
            <a:ext cx="82550" cy="82550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1" name="Rectangle 122">
            <a:extLst>
              <a:ext uri="{FF2B5EF4-FFF2-40B4-BE49-F238E27FC236}">
                <a16:creationId xmlns:a16="http://schemas.microsoft.com/office/drawing/2014/main" id="{173E8211-CEBA-494A-B725-D38AEEB0D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6964" y="2955924"/>
            <a:ext cx="14128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Mass HI (150%FPL)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53" name="Oval 123">
            <a:extLst>
              <a:ext uri="{FF2B5EF4-FFF2-40B4-BE49-F238E27FC236}">
                <a16:creationId xmlns:a16="http://schemas.microsoft.com/office/drawing/2014/main" id="{4D86A5FF-B309-4073-8D87-35A86FC9B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138" y="4421188"/>
            <a:ext cx="82550" cy="82550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4" name="Rectangle 124">
            <a:extLst>
              <a:ext uri="{FF2B5EF4-FFF2-40B4-BE49-F238E27FC236}">
                <a16:creationId xmlns:a16="http://schemas.microsoft.com/office/drawing/2014/main" id="{9F75F0AC-11E0-4CC3-BDCB-2EF24C594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2677" y="3915150"/>
            <a:ext cx="14128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Mass HI (200%FPL)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56" name="Oval 125">
            <a:extLst>
              <a:ext uri="{FF2B5EF4-FFF2-40B4-BE49-F238E27FC236}">
                <a16:creationId xmlns:a16="http://schemas.microsoft.com/office/drawing/2014/main" id="{5C6FE926-F9F2-4CE2-93D1-F1DC280DA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5976" y="4275138"/>
            <a:ext cx="82550" cy="82550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7" name="Rectangle 126">
            <a:extLst>
              <a:ext uri="{FF2B5EF4-FFF2-40B4-BE49-F238E27FC236}">
                <a16:creationId xmlns:a16="http://schemas.microsoft.com/office/drawing/2014/main" id="{A7226D40-7668-468B-A42A-D1C031BD4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726" y="3150791"/>
            <a:ext cx="14128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Mass HI (250%FPL)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59" name="Oval 127">
            <a:extLst>
              <a:ext uri="{FF2B5EF4-FFF2-40B4-BE49-F238E27FC236}">
                <a16:creationId xmlns:a16="http://schemas.microsoft.com/office/drawing/2014/main" id="{9B23CC9B-19DC-4317-8805-EAB943FCD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4513" y="4691063"/>
            <a:ext cx="82550" cy="82550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1" name="Rectangle 128">
            <a:extLst>
              <a:ext uri="{FF2B5EF4-FFF2-40B4-BE49-F238E27FC236}">
                <a16:creationId xmlns:a16="http://schemas.microsoft.com/office/drawing/2014/main" id="{793C941D-5861-40B9-A635-D8CF4F00F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8338" y="4659313"/>
            <a:ext cx="9096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Medigap Tax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62" name="Oval 129">
            <a:extLst>
              <a:ext uri="{FF2B5EF4-FFF2-40B4-BE49-F238E27FC236}">
                <a16:creationId xmlns:a16="http://schemas.microsoft.com/office/drawing/2014/main" id="{E817756D-598D-4B1F-A3E8-659998134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5338" y="3954463"/>
            <a:ext cx="82550" cy="82550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3" name="Rectangle 130">
            <a:extLst>
              <a:ext uri="{FF2B5EF4-FFF2-40B4-BE49-F238E27FC236}">
                <a16:creationId xmlns:a16="http://schemas.microsoft.com/office/drawing/2014/main" id="{A9B67BF5-7A25-4889-8E75-87D6582EB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3926" y="3922713"/>
            <a:ext cx="10017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Medicare Intro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65" name="Oval 131">
            <a:extLst>
              <a:ext uri="{FF2B5EF4-FFF2-40B4-BE49-F238E27FC236}">
                <a16:creationId xmlns:a16="http://schemas.microsoft.com/office/drawing/2014/main" id="{3851DC94-6695-41F1-BF6F-DC87EE817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138" y="1339850"/>
            <a:ext cx="82550" cy="82550"/>
          </a:xfrm>
          <a:prstGeom prst="ellipse">
            <a:avLst/>
          </a:pr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" name="Rectangle 132">
            <a:extLst>
              <a:ext uri="{FF2B5EF4-FFF2-40B4-BE49-F238E27FC236}">
                <a16:creationId xmlns:a16="http://schemas.microsoft.com/office/drawing/2014/main" id="{D9F7E50D-62AF-4D2E-8B46-DE5181DDF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439" y="940815"/>
            <a:ext cx="15684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MC Pregnant &amp; Infants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69" name="Oval 133">
            <a:extLst>
              <a:ext uri="{FF2B5EF4-FFF2-40B4-BE49-F238E27FC236}">
                <a16:creationId xmlns:a16="http://schemas.microsoft.com/office/drawing/2014/main" id="{C3172E9E-E7EB-496C-895B-E28A4A5CC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76" y="1933575"/>
            <a:ext cx="80963" cy="82550"/>
          </a:xfrm>
          <a:prstGeom prst="ellipse">
            <a:avLst/>
          </a:pr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" name="Rectangle 134">
            <a:extLst>
              <a:ext uri="{FF2B5EF4-FFF2-40B4-BE49-F238E27FC236}">
                <a16:creationId xmlns:a16="http://schemas.microsoft.com/office/drawing/2014/main" id="{9367F55B-DDD9-4567-9E39-C7ADE476E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187" y="2173860"/>
            <a:ext cx="6350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MC Intro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71" name="Oval 135">
            <a:extLst>
              <a:ext uri="{FF2B5EF4-FFF2-40B4-BE49-F238E27FC236}">
                <a16:creationId xmlns:a16="http://schemas.microsoft.com/office/drawing/2014/main" id="{E4E1604D-0AA2-48F7-915C-8530616D2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863" y="1339850"/>
            <a:ext cx="82550" cy="82550"/>
          </a:xfrm>
          <a:prstGeom prst="ellipse">
            <a:avLst/>
          </a:pr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3" name="Oval 137">
            <a:extLst>
              <a:ext uri="{FF2B5EF4-FFF2-40B4-BE49-F238E27FC236}">
                <a16:creationId xmlns:a16="http://schemas.microsoft.com/office/drawing/2014/main" id="{0757C25D-000E-4052-952F-90EA8942D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1339850"/>
            <a:ext cx="82550" cy="82550"/>
          </a:xfrm>
          <a:prstGeom prst="ellipse">
            <a:avLst/>
          </a:pr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4" name="Rectangle 138">
            <a:extLst>
              <a:ext uri="{FF2B5EF4-FFF2-40B4-BE49-F238E27FC236}">
                <a16:creationId xmlns:a16="http://schemas.microsoft.com/office/drawing/2014/main" id="{611560CA-1068-40F1-BCF1-088E37729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2394" y="817337"/>
            <a:ext cx="9731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MC Child 83+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75" name="Oval 139">
            <a:extLst>
              <a:ext uri="{FF2B5EF4-FFF2-40B4-BE49-F238E27FC236}">
                <a16:creationId xmlns:a16="http://schemas.microsoft.com/office/drawing/2014/main" id="{AE1FA894-F392-44A6-9051-E461F649B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238" y="4535488"/>
            <a:ext cx="82550" cy="82550"/>
          </a:xfrm>
          <a:prstGeom prst="ellipse">
            <a:avLst/>
          </a:prstGeom>
          <a:solidFill>
            <a:srgbClr val="7B92A8"/>
          </a:solidFill>
          <a:ln w="31750">
            <a:solidFill>
              <a:srgbClr val="7B92A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6" name="Rectangle 140">
            <a:extLst>
              <a:ext uri="{FF2B5EF4-FFF2-40B4-BE49-F238E27FC236}">
                <a16:creationId xmlns:a16="http://schemas.microsoft.com/office/drawing/2014/main" id="{49C3E317-FDFF-44D4-9862-DF4BE078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2" y="4949023"/>
            <a:ext cx="14493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HCV Chicago Lottery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79" name="Rectangle 142">
            <a:extLst>
              <a:ext uri="{FF2B5EF4-FFF2-40B4-BE49-F238E27FC236}">
                <a16:creationId xmlns:a16="http://schemas.microsoft.com/office/drawing/2014/main" id="{72F1D926-140C-4739-820D-BAD91516B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1976" y="2849689"/>
            <a:ext cx="14636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HCV RCT to Welfare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81" name="Oval 143">
            <a:extLst>
              <a:ext uri="{FF2B5EF4-FFF2-40B4-BE49-F238E27FC236}">
                <a16:creationId xmlns:a16="http://schemas.microsoft.com/office/drawing/2014/main" id="{36CB9E51-A21B-4BCF-85B2-69DC0F3B9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4567238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2" name="Rectangle 144">
            <a:extLst>
              <a:ext uri="{FF2B5EF4-FFF2-40B4-BE49-F238E27FC236}">
                <a16:creationId xmlns:a16="http://schemas.microsoft.com/office/drawing/2014/main" id="{9FF8F050-DCE4-465B-9333-E5B1B0FDA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657" y="4599782"/>
            <a:ext cx="855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NSW Youth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84" name="Oval 145">
            <a:extLst>
              <a:ext uri="{FF2B5EF4-FFF2-40B4-BE49-F238E27FC236}">
                <a16:creationId xmlns:a16="http://schemas.microsoft.com/office/drawing/2014/main" id="{BF1679F2-7ADB-400E-878D-B5999A5B9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26" y="4837113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5" name="Rectangle 146">
            <a:extLst>
              <a:ext uri="{FF2B5EF4-FFF2-40B4-BE49-F238E27FC236}">
                <a16:creationId xmlns:a16="http://schemas.microsoft.com/office/drawing/2014/main" id="{AB87C557-19A4-4B52-991B-F242570D0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5657" y="4906964"/>
            <a:ext cx="7445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Job Corps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86" name="Oval 147">
            <a:extLst>
              <a:ext uri="{FF2B5EF4-FFF2-40B4-BE49-F238E27FC236}">
                <a16:creationId xmlns:a16="http://schemas.microsoft.com/office/drawing/2014/main" id="{C64F5E97-382E-4894-8053-EE1D8260E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888" y="5065713"/>
            <a:ext cx="80963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7" name="Rectangle 148">
            <a:extLst>
              <a:ext uri="{FF2B5EF4-FFF2-40B4-BE49-F238E27FC236}">
                <a16:creationId xmlns:a16="http://schemas.microsoft.com/office/drawing/2014/main" id="{02BDA2BD-A76B-4FD9-85FE-FC0C356F0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6126" y="5039104"/>
            <a:ext cx="8636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JTPA Youth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88" name="Oval 149">
            <a:extLst>
              <a:ext uri="{FF2B5EF4-FFF2-40B4-BE49-F238E27FC236}">
                <a16:creationId xmlns:a16="http://schemas.microsoft.com/office/drawing/2014/main" id="{BA788A73-D09A-45CE-8A9F-2A4F45623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9401" y="4810125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9" name="Rectangle 150">
            <a:extLst>
              <a:ext uri="{FF2B5EF4-FFF2-40B4-BE49-F238E27FC236}">
                <a16:creationId xmlns:a16="http://schemas.microsoft.com/office/drawing/2014/main" id="{5E71F085-7ACE-4A5B-A4D3-C2B6AD5EF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9158" y="4760728"/>
            <a:ext cx="6175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JobStart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90" name="Oval 151">
            <a:extLst>
              <a:ext uri="{FF2B5EF4-FFF2-40B4-BE49-F238E27FC236}">
                <a16:creationId xmlns:a16="http://schemas.microsoft.com/office/drawing/2014/main" id="{0664CD87-AD32-4683-9180-A338470AA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5938" y="4672013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1" name="Rectangle 152">
            <a:extLst>
              <a:ext uri="{FF2B5EF4-FFF2-40B4-BE49-F238E27FC236}">
                <a16:creationId xmlns:a16="http://schemas.microsoft.com/office/drawing/2014/main" id="{2B6A8306-B871-4F85-8A7B-457364C3B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3482" y="4724400"/>
            <a:ext cx="6032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Year Up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92" name="Oval 153">
            <a:extLst>
              <a:ext uri="{FF2B5EF4-FFF2-40B4-BE49-F238E27FC236}">
                <a16:creationId xmlns:a16="http://schemas.microsoft.com/office/drawing/2014/main" id="{3A1F0315-AEBE-4399-9083-EB5AA0148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1" y="4664075"/>
            <a:ext cx="77788" cy="80963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3" name="Rectangle 154">
            <a:extLst>
              <a:ext uri="{FF2B5EF4-FFF2-40B4-BE49-F238E27FC236}">
                <a16:creationId xmlns:a16="http://schemas.microsoft.com/office/drawing/2014/main" id="{07164F3E-1BBC-4F31-A1ED-C292CF78E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6951" y="5258118"/>
            <a:ext cx="11112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NSW Ex-Addict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94" name="Oval 155">
            <a:extLst>
              <a:ext uri="{FF2B5EF4-FFF2-40B4-BE49-F238E27FC236}">
                <a16:creationId xmlns:a16="http://schemas.microsoft.com/office/drawing/2014/main" id="{9873F80B-143B-4ADD-852D-FA1F6DE25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088" y="4545013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6" name="Rectangle 156">
            <a:extLst>
              <a:ext uri="{FF2B5EF4-FFF2-40B4-BE49-F238E27FC236}">
                <a16:creationId xmlns:a16="http://schemas.microsoft.com/office/drawing/2014/main" id="{DE98F6A2-7C5F-48E0-9DB2-22681CCD1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3231" y="2641692"/>
            <a:ext cx="12763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NSW Ex-Offender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97" name="Oval 157">
            <a:extLst>
              <a:ext uri="{FF2B5EF4-FFF2-40B4-BE49-F238E27FC236}">
                <a16:creationId xmlns:a16="http://schemas.microsoft.com/office/drawing/2014/main" id="{90463190-52B2-45D3-8513-A84092807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901" y="4105275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" name="Rectangle 158">
            <a:extLst>
              <a:ext uri="{FF2B5EF4-FFF2-40B4-BE49-F238E27FC236}">
                <a16:creationId xmlns:a16="http://schemas.microsoft.com/office/drawing/2014/main" id="{97A8C746-D275-4C96-B92B-BED6400A7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435" y="2957512"/>
            <a:ext cx="8223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JTPA Adult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99" name="Oval 159">
            <a:extLst>
              <a:ext uri="{FF2B5EF4-FFF2-40B4-BE49-F238E27FC236}">
                <a16:creationId xmlns:a16="http://schemas.microsoft.com/office/drawing/2014/main" id="{DD6B455A-3CE3-49FE-B0F8-445E3D395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901" y="4041775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0" name="Rectangle 160">
            <a:extLst>
              <a:ext uri="{FF2B5EF4-FFF2-40B4-BE49-F238E27FC236}">
                <a16:creationId xmlns:a16="http://schemas.microsoft.com/office/drawing/2014/main" id="{5AFD4DE0-D539-46E5-92AC-FE04DE597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3414" y="2820987"/>
            <a:ext cx="9921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NSW Women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01" name="Oval 161">
            <a:extLst>
              <a:ext uri="{FF2B5EF4-FFF2-40B4-BE49-F238E27FC236}">
                <a16:creationId xmlns:a16="http://schemas.microsoft.com/office/drawing/2014/main" id="{31A60511-8855-466D-90A9-495B37D2E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151" y="4462463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2" name="Rectangle 162">
            <a:extLst>
              <a:ext uri="{FF2B5EF4-FFF2-40B4-BE49-F238E27FC236}">
                <a16:creationId xmlns:a16="http://schemas.microsoft.com/office/drawing/2014/main" id="{2EFCF5F8-8692-4B1F-BBAA-9E878BF66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332" y="3778252"/>
            <a:ext cx="10334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Work Advance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03" name="Oval 163">
            <a:extLst>
              <a:ext uri="{FF2B5EF4-FFF2-40B4-BE49-F238E27FC236}">
                <a16:creationId xmlns:a16="http://schemas.microsoft.com/office/drawing/2014/main" id="{1A949957-3B7D-46CA-B415-28B4BA221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688" y="1339850"/>
            <a:ext cx="82550" cy="82550"/>
          </a:xfrm>
          <a:prstGeom prst="ellipse">
            <a:avLst/>
          </a:prstGeom>
          <a:solidFill>
            <a:srgbClr val="A0522D"/>
          </a:solidFill>
          <a:ln w="31750">
            <a:solidFill>
              <a:srgbClr val="A0522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4" name="Rectangle 164">
            <a:extLst>
              <a:ext uri="{FF2B5EF4-FFF2-40B4-BE49-F238E27FC236}">
                <a16:creationId xmlns:a16="http://schemas.microsoft.com/office/drawing/2014/main" id="{B0281E6F-D676-42C7-B587-247DDD677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1" y="979271"/>
            <a:ext cx="4064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MTO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05" name="Oval 165">
            <a:extLst>
              <a:ext uri="{FF2B5EF4-FFF2-40B4-BE49-F238E27FC236}">
                <a16:creationId xmlns:a16="http://schemas.microsoft.com/office/drawing/2014/main" id="{C21B1BD3-E70B-4975-A1F8-73F5D4CA9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4038" y="4306888"/>
            <a:ext cx="82550" cy="82550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6" name="Rectangle 166">
            <a:extLst>
              <a:ext uri="{FF2B5EF4-FFF2-40B4-BE49-F238E27FC236}">
                <a16:creationId xmlns:a16="http://schemas.microsoft.com/office/drawing/2014/main" id="{22A25A6D-9364-4B48-9C06-51C27F009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921" y="3010377"/>
            <a:ext cx="8143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SNAP Intro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09" name="Oval 169">
            <a:extLst>
              <a:ext uri="{FF2B5EF4-FFF2-40B4-BE49-F238E27FC236}">
                <a16:creationId xmlns:a16="http://schemas.microsoft.com/office/drawing/2014/main" id="{E421B59A-821F-438C-83D7-451DA896D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0126" y="4375150"/>
            <a:ext cx="82550" cy="82550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10" name="Rectangle 170">
            <a:extLst>
              <a:ext uri="{FF2B5EF4-FFF2-40B4-BE49-F238E27FC236}">
                <a16:creationId xmlns:a16="http://schemas.microsoft.com/office/drawing/2014/main" id="{A802640E-E91A-48EA-A41B-EAFB593B3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1" y="4202113"/>
            <a:ext cx="9286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SNAP Assist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11" name="Oval 171">
            <a:extLst>
              <a:ext uri="{FF2B5EF4-FFF2-40B4-BE49-F238E27FC236}">
                <a16:creationId xmlns:a16="http://schemas.microsoft.com/office/drawing/2014/main" id="{F32D8C9F-7A0D-4BD1-AFED-869BB89B4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6963" y="4398963"/>
            <a:ext cx="82550" cy="8096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" name="Rectangle 172">
            <a:extLst>
              <a:ext uri="{FF2B5EF4-FFF2-40B4-BE49-F238E27FC236}">
                <a16:creationId xmlns:a16="http://schemas.microsoft.com/office/drawing/2014/main" id="{B1A7080E-97B0-4E56-8081-DABAB6860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8349" y="4383882"/>
            <a:ext cx="7683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SNAP Info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9" name="Oval 173">
            <a:extLst>
              <a:ext uri="{FF2B5EF4-FFF2-40B4-BE49-F238E27FC236}">
                <a16:creationId xmlns:a16="http://schemas.microsoft.com/office/drawing/2014/main" id="{BD69C06B-12F2-42FA-9475-1D7A0F7D5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4476750"/>
            <a:ext cx="82550" cy="80963"/>
          </a:xfrm>
          <a:prstGeom prst="ellipse">
            <a:avLst/>
          </a:prstGeom>
          <a:solidFill>
            <a:srgbClr val="FFD200"/>
          </a:solidFill>
          <a:ln w="31750">
            <a:solidFill>
              <a:srgbClr val="FFD2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" name="Rectangle 174">
            <a:extLst>
              <a:ext uri="{FF2B5EF4-FFF2-40B4-BE49-F238E27FC236}">
                <a16:creationId xmlns:a16="http://schemas.microsoft.com/office/drawing/2014/main" id="{8781DDAE-908D-4A8A-B079-136839E8D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1763" y="4294700"/>
            <a:ext cx="8223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SSI Review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1" name="Oval 175">
            <a:extLst>
              <a:ext uri="{FF2B5EF4-FFF2-40B4-BE49-F238E27FC236}">
                <a16:creationId xmlns:a16="http://schemas.microsoft.com/office/drawing/2014/main" id="{FB8AD5B4-C4C7-4C91-B363-8E3654205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4479925"/>
            <a:ext cx="82550" cy="82550"/>
          </a:xfrm>
          <a:prstGeom prst="ellipse">
            <a:avLst/>
          </a:prstGeom>
          <a:solidFill>
            <a:srgbClr val="FFD200"/>
          </a:solidFill>
          <a:ln w="31750">
            <a:solidFill>
              <a:srgbClr val="FFD2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2" name="Rectangle 176">
            <a:extLst>
              <a:ext uri="{FF2B5EF4-FFF2-40B4-BE49-F238E27FC236}">
                <a16:creationId xmlns:a16="http://schemas.microsoft.com/office/drawing/2014/main" id="{94952932-A949-4DEB-806A-981D4333E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4065" y="4733925"/>
            <a:ext cx="7540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SSI Judge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3" name="Oval 177">
            <a:extLst>
              <a:ext uri="{FF2B5EF4-FFF2-40B4-BE49-F238E27FC236}">
                <a16:creationId xmlns:a16="http://schemas.microsoft.com/office/drawing/2014/main" id="{C76AB854-EB49-415A-9517-58D0CF5EF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3" y="4233863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4" name="Rectangle 178">
            <a:extLst>
              <a:ext uri="{FF2B5EF4-FFF2-40B4-BE49-F238E27FC236}">
                <a16:creationId xmlns:a16="http://schemas.microsoft.com/office/drawing/2014/main" id="{5807841E-F383-4237-959F-20C187848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013" y="3770313"/>
            <a:ext cx="9779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2013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5" name="Oval 179">
            <a:extLst>
              <a:ext uri="{FF2B5EF4-FFF2-40B4-BE49-F238E27FC236}">
                <a16:creationId xmlns:a16="http://schemas.microsoft.com/office/drawing/2014/main" id="{375D3120-EC9A-4FEB-9C81-7E6470654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401" y="4110038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" name="Rectangle 180">
            <a:extLst>
              <a:ext uri="{FF2B5EF4-FFF2-40B4-BE49-F238E27FC236}">
                <a16:creationId xmlns:a16="http://schemas.microsoft.com/office/drawing/2014/main" id="{31975513-67F9-4799-83D7-0561EC16B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8077" y="3583402"/>
            <a:ext cx="9779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2001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7" name="Oval 181">
            <a:extLst>
              <a:ext uri="{FF2B5EF4-FFF2-40B4-BE49-F238E27FC236}">
                <a16:creationId xmlns:a16="http://schemas.microsoft.com/office/drawing/2014/main" id="{9DBC6427-DB47-498D-A85D-82889392D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8" y="1339850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8" name="Rectangle 182">
            <a:extLst>
              <a:ext uri="{FF2B5EF4-FFF2-40B4-BE49-F238E27FC236}">
                <a16:creationId xmlns:a16="http://schemas.microsoft.com/office/drawing/2014/main" id="{8C386AE5-2244-446A-94D8-63295DAE6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8083" y="1204117"/>
            <a:ext cx="9779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1981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9" name="Oval 183">
            <a:extLst>
              <a:ext uri="{FF2B5EF4-FFF2-40B4-BE49-F238E27FC236}">
                <a16:creationId xmlns:a16="http://schemas.microsoft.com/office/drawing/2014/main" id="{EFA5462D-7B5F-4EFE-B5A7-36DDA2873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726" y="3822700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0" name="Rectangle 184">
            <a:extLst>
              <a:ext uri="{FF2B5EF4-FFF2-40B4-BE49-F238E27FC236}">
                <a16:creationId xmlns:a16="http://schemas.microsoft.com/office/drawing/2014/main" id="{3A0AB124-60EC-492B-9B69-736CC2301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727" y="3367692"/>
            <a:ext cx="9779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1993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1" name="Oval 185">
            <a:extLst>
              <a:ext uri="{FF2B5EF4-FFF2-40B4-BE49-F238E27FC236}">
                <a16:creationId xmlns:a16="http://schemas.microsoft.com/office/drawing/2014/main" id="{74DC30A6-2489-46BA-A62C-1BF8CB3F0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6213" y="1933575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2" name="Rectangle 186">
            <a:extLst>
              <a:ext uri="{FF2B5EF4-FFF2-40B4-BE49-F238E27FC236}">
                <a16:creationId xmlns:a16="http://schemas.microsoft.com/office/drawing/2014/main" id="{86BF4C31-8AF8-4F82-85DC-CC816EED2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892" y="1806576"/>
            <a:ext cx="9779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1986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3" name="Oval 187">
            <a:extLst>
              <a:ext uri="{FF2B5EF4-FFF2-40B4-BE49-F238E27FC236}">
                <a16:creationId xmlns:a16="http://schemas.microsoft.com/office/drawing/2014/main" id="{5D66F19C-9B12-4599-90C5-456873B33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1" y="4672013"/>
            <a:ext cx="77788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" name="Rectangle 188">
            <a:extLst>
              <a:ext uri="{FF2B5EF4-FFF2-40B4-BE49-F238E27FC236}">
                <a16:creationId xmlns:a16="http://schemas.microsoft.com/office/drawing/2014/main" id="{C325636C-86FF-41C2-844A-995ECCF42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110" y="5090733"/>
            <a:ext cx="8826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Ben (DD)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5" name="Oval 189">
            <a:extLst>
              <a:ext uri="{FF2B5EF4-FFF2-40B4-BE49-F238E27FC236}">
                <a16:creationId xmlns:a16="http://schemas.microsoft.com/office/drawing/2014/main" id="{699FDBA6-1E27-4102-B964-60916F234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088" y="4659313"/>
            <a:ext cx="82550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6" name="Rectangle 190">
            <a:extLst>
              <a:ext uri="{FF2B5EF4-FFF2-40B4-BE49-F238E27FC236}">
                <a16:creationId xmlns:a16="http://schemas.microsoft.com/office/drawing/2014/main" id="{C99AFD3E-F5F5-49B4-8D43-2FDBC627D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730" y="5396098"/>
            <a:ext cx="8636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Dur (DD)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7" name="Oval 191">
            <a:extLst>
              <a:ext uri="{FF2B5EF4-FFF2-40B4-BE49-F238E27FC236}">
                <a16:creationId xmlns:a16="http://schemas.microsoft.com/office/drawing/2014/main" id="{1085DE97-3418-44C6-A430-E3F370323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8351" y="4430713"/>
            <a:ext cx="82550" cy="77788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" name="Rectangle 192">
            <a:extLst>
              <a:ext uri="{FF2B5EF4-FFF2-40B4-BE49-F238E27FC236}">
                <a16:creationId xmlns:a16="http://schemas.microsoft.com/office/drawing/2014/main" id="{ED90653B-BFCB-4641-BA81-8E228DD2A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6763" y="3468685"/>
            <a:ext cx="8731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Ben (RK)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0" name="Oval 193">
            <a:extLst>
              <a:ext uri="{FF2B5EF4-FFF2-40B4-BE49-F238E27FC236}">
                <a16:creationId xmlns:a16="http://schemas.microsoft.com/office/drawing/2014/main" id="{9E6AA03C-70AA-47D9-BAF1-281B4C3CF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4738" y="4516438"/>
            <a:ext cx="82550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" name="Rectangle 194">
            <a:extLst>
              <a:ext uri="{FF2B5EF4-FFF2-40B4-BE49-F238E27FC236}">
                <a16:creationId xmlns:a16="http://schemas.microsoft.com/office/drawing/2014/main" id="{969F9F2D-009A-478D-99C3-12274305F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89" y="5184775"/>
            <a:ext cx="13128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Ben (State Max)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3" name="Oval 195">
            <a:extLst>
              <a:ext uri="{FF2B5EF4-FFF2-40B4-BE49-F238E27FC236}">
                <a16:creationId xmlns:a16="http://schemas.microsoft.com/office/drawing/2014/main" id="{A98DA6B4-B588-43A7-B5D3-B6A0A5495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76" y="4640263"/>
            <a:ext cx="82550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" name="Rectangle 196">
            <a:extLst>
              <a:ext uri="{FF2B5EF4-FFF2-40B4-BE49-F238E27FC236}">
                <a16:creationId xmlns:a16="http://schemas.microsoft.com/office/drawing/2014/main" id="{55D0DFE9-A107-44A7-B25A-18C4CC574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8732" y="5013416"/>
            <a:ext cx="1289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Ben (DD w UR)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5" name="Oval 197">
            <a:extLst>
              <a:ext uri="{FF2B5EF4-FFF2-40B4-BE49-F238E27FC236}">
                <a16:creationId xmlns:a16="http://schemas.microsoft.com/office/drawing/2014/main" id="{901A59C1-9928-4496-B19D-9B075D8CE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676" y="4489450"/>
            <a:ext cx="82550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" name="Rectangle 198">
            <a:extLst>
              <a:ext uri="{FF2B5EF4-FFF2-40B4-BE49-F238E27FC236}">
                <a16:creationId xmlns:a16="http://schemas.microsoft.com/office/drawing/2014/main" id="{CFF9C512-4DF3-41CB-8882-E2763E4F8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1952" y="4714784"/>
            <a:ext cx="11985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Ben (MO Exp)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7" name="Oval 199">
            <a:extLst>
              <a:ext uri="{FF2B5EF4-FFF2-40B4-BE49-F238E27FC236}">
                <a16:creationId xmlns:a16="http://schemas.microsoft.com/office/drawing/2014/main" id="{6FBF2B33-7B3E-4642-9729-2B49CF11B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1" y="4667250"/>
            <a:ext cx="82550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" name="Rectangle 200">
            <a:extLst>
              <a:ext uri="{FF2B5EF4-FFF2-40B4-BE49-F238E27FC236}">
                <a16:creationId xmlns:a16="http://schemas.microsoft.com/office/drawing/2014/main" id="{11B80B3A-D10C-4FE5-B081-C50A89976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3809" y="4870449"/>
            <a:ext cx="12112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Ben (MO Rec)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9" name="Oval 201">
            <a:extLst>
              <a:ext uri="{FF2B5EF4-FFF2-40B4-BE49-F238E27FC236}">
                <a16:creationId xmlns:a16="http://schemas.microsoft.com/office/drawing/2014/main" id="{568787A3-079A-4488-930D-76CEA295A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1" y="4394200"/>
            <a:ext cx="82550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" name="Rectangle 202">
            <a:extLst>
              <a:ext uri="{FF2B5EF4-FFF2-40B4-BE49-F238E27FC236}">
                <a16:creationId xmlns:a16="http://schemas.microsoft.com/office/drawing/2014/main" id="{1190DD87-31DA-4754-B56D-4F1EC6238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9877" y="4557713"/>
            <a:ext cx="8683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Ben (NY)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" name="Oval 203">
            <a:extLst>
              <a:ext uri="{FF2B5EF4-FFF2-40B4-BE49-F238E27FC236}">
                <a16:creationId xmlns:a16="http://schemas.microsoft.com/office/drawing/2014/main" id="{4123A020-193D-438B-80F0-E452F126E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7838" y="4316413"/>
            <a:ext cx="77788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" name="Rectangle 204">
            <a:extLst>
              <a:ext uri="{FF2B5EF4-FFF2-40B4-BE49-F238E27FC236}">
                <a16:creationId xmlns:a16="http://schemas.microsoft.com/office/drawing/2014/main" id="{D2441076-1672-4238-9C92-B04EEE155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0167" y="3542506"/>
            <a:ext cx="8826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Ben (GA)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Oval 206">
            <a:extLst>
              <a:ext uri="{FF2B5EF4-FFF2-40B4-BE49-F238E27FC236}">
                <a16:creationId xmlns:a16="http://schemas.microsoft.com/office/drawing/2014/main" id="{FA34FB18-2E48-4469-8AC1-05986375C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326" y="4435475"/>
            <a:ext cx="82550" cy="77788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207">
            <a:extLst>
              <a:ext uri="{FF2B5EF4-FFF2-40B4-BE49-F238E27FC236}">
                <a16:creationId xmlns:a16="http://schemas.microsoft.com/office/drawing/2014/main" id="{68205912-316D-4DDE-8A57-9A04229C6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244" y="2665028"/>
            <a:ext cx="8874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Dur (MO)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Line 208">
            <a:extLst>
              <a:ext uri="{FF2B5EF4-FFF2-40B4-BE49-F238E27FC236}">
                <a16:creationId xmlns:a16="http://schemas.microsoft.com/office/drawing/2014/main" id="{11FB632B-16F1-4AFF-8785-43A68834AF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1" y="1230312"/>
            <a:ext cx="0" cy="4489451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209">
            <a:extLst>
              <a:ext uri="{FF2B5EF4-FFF2-40B4-BE49-F238E27FC236}">
                <a16:creationId xmlns:a16="http://schemas.microsoft.com/office/drawing/2014/main" id="{FD9612CC-8F8D-407E-9BD3-88A1DCA6DE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55689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210">
            <a:extLst>
              <a:ext uri="{FF2B5EF4-FFF2-40B4-BE49-F238E27FC236}">
                <a16:creationId xmlns:a16="http://schemas.microsoft.com/office/drawing/2014/main" id="{0B89D421-802D-41EE-96B1-82086C17F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8" y="5430838"/>
            <a:ext cx="4937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&lt;-1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Line 211">
            <a:extLst>
              <a:ext uri="{FF2B5EF4-FFF2-40B4-BE49-F238E27FC236}">
                <a16:creationId xmlns:a16="http://schemas.microsoft.com/office/drawing/2014/main" id="{560175BE-7635-4596-938E-5BE69B6501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970463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212">
            <a:extLst>
              <a:ext uri="{FF2B5EF4-FFF2-40B4-BE49-F238E27FC236}">
                <a16:creationId xmlns:a16="http://schemas.microsoft.com/office/drawing/2014/main" id="{A7F74859-D6DA-4FE1-A8B0-0EEA58310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8323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Line 213">
            <a:extLst>
              <a:ext uri="{FF2B5EF4-FFF2-40B4-BE49-F238E27FC236}">
                <a16:creationId xmlns:a16="http://schemas.microsoft.com/office/drawing/2014/main" id="{330B0663-70A2-43CB-8123-A93DB2C222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370388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14">
            <a:extLst>
              <a:ext uri="{FF2B5EF4-FFF2-40B4-BE49-F238E27FC236}">
                <a16:creationId xmlns:a16="http://schemas.microsoft.com/office/drawing/2014/main" id="{89A24396-B236-4E34-976E-1B1C7F0BB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233863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Line 215">
            <a:extLst>
              <a:ext uri="{FF2B5EF4-FFF2-40B4-BE49-F238E27FC236}">
                <a16:creationId xmlns:a16="http://schemas.microsoft.com/office/drawing/2014/main" id="{FCC767FC-BAE1-4528-87A5-A43D239C6D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77190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16">
            <a:extLst>
              <a:ext uri="{FF2B5EF4-FFF2-40B4-BE49-F238E27FC236}">
                <a16:creationId xmlns:a16="http://schemas.microsoft.com/office/drawing/2014/main" id="{A4289561-AF52-40A0-B2CD-CE4524876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6385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Line 217">
            <a:extLst>
              <a:ext uri="{FF2B5EF4-FFF2-40B4-BE49-F238E27FC236}">
                <a16:creationId xmlns:a16="http://schemas.microsoft.com/office/drawing/2014/main" id="{5F176719-C344-4E65-99CF-E91074F67E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173412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18">
            <a:extLst>
              <a:ext uri="{FF2B5EF4-FFF2-40B4-BE49-F238E27FC236}">
                <a16:creationId xmlns:a16="http://schemas.microsoft.com/office/drawing/2014/main" id="{042FC00B-E8D7-4B5F-82AE-8A7DB50F4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040062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Line 219">
            <a:extLst>
              <a:ext uri="{FF2B5EF4-FFF2-40B4-BE49-F238E27FC236}">
                <a16:creationId xmlns:a16="http://schemas.microsoft.com/office/drawing/2014/main" id="{1A1C1E7C-5CDA-43EB-B023-127993A9D2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2573337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20">
            <a:extLst>
              <a:ext uri="{FF2B5EF4-FFF2-40B4-BE49-F238E27FC236}">
                <a16:creationId xmlns:a16="http://schemas.microsoft.com/office/drawing/2014/main" id="{3D797E09-CC1E-4FAA-B888-9825BA1B3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244157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Line 221">
            <a:extLst>
              <a:ext uri="{FF2B5EF4-FFF2-40B4-BE49-F238E27FC236}">
                <a16:creationId xmlns:a16="http://schemas.microsoft.com/office/drawing/2014/main" id="{B2C7FAAD-AC6B-4502-9A33-6BC3ACAD21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9748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22">
            <a:extLst>
              <a:ext uri="{FF2B5EF4-FFF2-40B4-BE49-F238E27FC236}">
                <a16:creationId xmlns:a16="http://schemas.microsoft.com/office/drawing/2014/main" id="{CE2A0B5E-E23B-4DE0-87C9-BDB98A78D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1843087"/>
            <a:ext cx="4064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Line 223">
            <a:extLst>
              <a:ext uri="{FF2B5EF4-FFF2-40B4-BE49-F238E27FC236}">
                <a16:creationId xmlns:a16="http://schemas.microsoft.com/office/drawing/2014/main" id="{F700F6A8-91A8-419F-A0A7-C53BF43791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381125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224">
            <a:extLst>
              <a:ext uri="{FF2B5EF4-FFF2-40B4-BE49-F238E27FC236}">
                <a16:creationId xmlns:a16="http://schemas.microsoft.com/office/drawing/2014/main" id="{50E6BE88-C836-4627-BBBD-9164E4D9B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926" y="1243012"/>
            <a:ext cx="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52" name="Rectangle 225">
            <a:extLst>
              <a:ext uri="{FF2B5EF4-FFF2-40B4-BE49-F238E27FC236}">
                <a16:creationId xmlns:a16="http://schemas.microsoft.com/office/drawing/2014/main" id="{1B9F8204-FC72-49F2-A3B4-CC618F097E1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3875" y="3236912"/>
            <a:ext cx="8223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MVPF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54" name="Line 226">
            <a:extLst>
              <a:ext uri="{FF2B5EF4-FFF2-40B4-BE49-F238E27FC236}">
                <a16:creationId xmlns:a16="http://schemas.microsoft.com/office/drawing/2014/main" id="{4F9F47B8-35C9-4B5B-B738-82FF5E5D22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719763"/>
            <a:ext cx="96885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5" name="Line 227">
            <a:extLst>
              <a:ext uri="{FF2B5EF4-FFF2-40B4-BE49-F238E27FC236}">
                <a16:creationId xmlns:a16="http://schemas.microsoft.com/office/drawing/2014/main" id="{0A6C296D-47AF-4625-9066-D09D81D84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341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6" name="Rectangle 228">
            <a:extLst>
              <a:ext uri="{FF2B5EF4-FFF2-40B4-BE49-F238E27FC236}">
                <a16:creationId xmlns:a16="http://schemas.microsoft.com/office/drawing/2014/main" id="{73FBF44E-ED0B-4751-B41E-512EBA1D0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5861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57" name="Line 229">
            <a:extLst>
              <a:ext uri="{FF2B5EF4-FFF2-40B4-BE49-F238E27FC236}">
                <a16:creationId xmlns:a16="http://schemas.microsoft.com/office/drawing/2014/main" id="{50B5BE78-7F49-489E-84C1-66BDE89E186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815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8" name="Rectangle 230">
            <a:extLst>
              <a:ext uri="{FF2B5EF4-FFF2-40B4-BE49-F238E27FC236}">
                <a16:creationId xmlns:a16="http://schemas.microsoft.com/office/drawing/2014/main" id="{F3A04F6F-23A0-4DE3-9057-5F1686AF9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60" name="Line 231">
            <a:extLst>
              <a:ext uri="{FF2B5EF4-FFF2-40B4-BE49-F238E27FC236}">
                <a16:creationId xmlns:a16="http://schemas.microsoft.com/office/drawing/2014/main" id="{2A35E680-4FBB-4788-9A3B-292489D5F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44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2" name="Rectangle 232">
            <a:extLst>
              <a:ext uri="{FF2B5EF4-FFF2-40B4-BE49-F238E27FC236}">
                <a16:creationId xmlns:a16="http://schemas.microsoft.com/office/drawing/2014/main" id="{D2495F0C-332C-409B-8674-CF43DFAD3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63" name="Line 233">
            <a:extLst>
              <a:ext uri="{FF2B5EF4-FFF2-40B4-BE49-F238E27FC236}">
                <a16:creationId xmlns:a16="http://schemas.microsoft.com/office/drawing/2014/main" id="{307EE72A-D1A7-4E39-A361-4D57919FC9A0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39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4" name="Rectangle 234">
            <a:extLst>
              <a:ext uri="{FF2B5EF4-FFF2-40B4-BE49-F238E27FC236}">
                <a16:creationId xmlns:a16="http://schemas.microsoft.com/office/drawing/2014/main" id="{B71A6FF3-B35D-40E6-B09F-3CACD8603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26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66" name="Line 235">
            <a:extLst>
              <a:ext uri="{FF2B5EF4-FFF2-40B4-BE49-F238E27FC236}">
                <a16:creationId xmlns:a16="http://schemas.microsoft.com/office/drawing/2014/main" id="{8F6139FF-D71A-4355-B114-221E7EBD13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9030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8" name="Rectangle 236">
            <a:extLst>
              <a:ext uri="{FF2B5EF4-FFF2-40B4-BE49-F238E27FC236}">
                <a16:creationId xmlns:a16="http://schemas.microsoft.com/office/drawing/2014/main" id="{92EC8F42-E94A-4172-BFE7-69F5D1DFB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7426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69" name="Rectangle 237">
            <a:extLst>
              <a:ext uri="{FF2B5EF4-FFF2-40B4-BE49-F238E27FC236}">
                <a16:creationId xmlns:a16="http://schemas.microsoft.com/office/drawing/2014/main" id="{521A80DB-716E-4178-8FEE-9C27B0DC2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6175375"/>
            <a:ext cx="24003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 of Beneficiaries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71" name="Rectangle 238">
            <a:extLst>
              <a:ext uri="{FF2B5EF4-FFF2-40B4-BE49-F238E27FC236}">
                <a16:creationId xmlns:a16="http://schemas.microsoft.com/office/drawing/2014/main" id="{352D9925-7F1E-46C2-8B95-DF44E51FF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2" name="Rectangle 134">
            <a:extLst>
              <a:ext uri="{FF2B5EF4-FFF2-40B4-BE49-F238E27FC236}">
                <a16:creationId xmlns:a16="http://schemas.microsoft.com/office/drawing/2014/main" id="{77A41D71-E70C-4BDF-9AA7-BF6FB8EF4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0" y="95828"/>
            <a:ext cx="112505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Investments in Children Historically Had Highest MVPFs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7" name="Group 596">
            <a:extLst>
              <a:ext uri="{FF2B5EF4-FFF2-40B4-BE49-F238E27FC236}">
                <a16:creationId xmlns:a16="http://schemas.microsoft.com/office/drawing/2014/main" id="{77A010DA-ECFD-40D5-BB79-76BFDB6754BA}"/>
              </a:ext>
            </a:extLst>
          </p:cNvPr>
          <p:cNvGrpSpPr/>
          <p:nvPr/>
        </p:nvGrpSpPr>
        <p:grpSpPr>
          <a:xfrm>
            <a:off x="10535317" y="28140"/>
            <a:ext cx="1556863" cy="3259572"/>
            <a:chOff x="7586394" y="0"/>
            <a:chExt cx="1556863" cy="3259572"/>
          </a:xfrm>
        </p:grpSpPr>
        <p:sp>
          <p:nvSpPr>
            <p:cNvPr id="598" name="Rectangle 597">
              <a:extLst>
                <a:ext uri="{FF2B5EF4-FFF2-40B4-BE49-F238E27FC236}">
                  <a16:creationId xmlns:a16="http://schemas.microsoft.com/office/drawing/2014/main" id="{D640C63C-B9CE-4B40-9A1A-D0D1C0049E37}"/>
                </a:ext>
              </a:extLst>
            </p:cNvPr>
            <p:cNvSpPr/>
            <p:nvPr/>
          </p:nvSpPr>
          <p:spPr>
            <a:xfrm>
              <a:off x="7586394" y="0"/>
              <a:ext cx="1556863" cy="325957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99" name="Group 598">
              <a:extLst>
                <a:ext uri="{FF2B5EF4-FFF2-40B4-BE49-F238E27FC236}">
                  <a16:creationId xmlns:a16="http://schemas.microsoft.com/office/drawing/2014/main" id="{E3B855D0-9AB7-4DDF-BE45-BA5ECB6797D8}"/>
                </a:ext>
              </a:extLst>
            </p:cNvPr>
            <p:cNvGrpSpPr/>
            <p:nvPr/>
          </p:nvGrpSpPr>
          <p:grpSpPr>
            <a:xfrm>
              <a:off x="8932632" y="81907"/>
              <a:ext cx="100013" cy="3092451"/>
              <a:chOff x="7856490" y="119972"/>
              <a:chExt cx="100013" cy="3092451"/>
            </a:xfrm>
          </p:grpSpPr>
          <p:sp>
            <p:nvSpPr>
              <p:cNvPr id="615" name="Oval 239">
                <a:extLst>
                  <a:ext uri="{FF2B5EF4-FFF2-40B4-BE49-F238E27FC236}">
                    <a16:creationId xmlns:a16="http://schemas.microsoft.com/office/drawing/2014/main" id="{BC9DC298-317E-4D98-B3B1-117851C67F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19972"/>
                <a:ext cx="100013" cy="93663"/>
              </a:xfrm>
              <a:prstGeom prst="ellipse">
                <a:avLst/>
              </a:prstGeom>
              <a:solidFill>
                <a:srgbClr val="6E8E84"/>
              </a:solidFill>
              <a:ln w="22225">
                <a:solidFill>
                  <a:srgbClr val="6E8E8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6" name="Oval 240">
                <a:extLst>
                  <a:ext uri="{FF2B5EF4-FFF2-40B4-BE49-F238E27FC236}">
                    <a16:creationId xmlns:a16="http://schemas.microsoft.com/office/drawing/2014/main" id="{2262879F-79CA-4D1B-AA05-FAEB34E047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346985"/>
                <a:ext cx="100013" cy="10001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7" name="Oval 241">
                <a:extLst>
                  <a:ext uri="{FF2B5EF4-FFF2-40B4-BE49-F238E27FC236}">
                    <a16:creationId xmlns:a16="http://schemas.microsoft.com/office/drawing/2014/main" id="{95E27812-9161-4F10-BAA4-488E35B49A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578760"/>
                <a:ext cx="100013" cy="95250"/>
              </a:xfrm>
              <a:prstGeom prst="ellipse">
                <a:avLst/>
              </a:pr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8" name="Oval 242">
                <a:extLst>
                  <a:ext uri="{FF2B5EF4-FFF2-40B4-BE49-F238E27FC236}">
                    <a16:creationId xmlns:a16="http://schemas.microsoft.com/office/drawing/2014/main" id="{67FC4E0C-F289-4288-89B9-EC6F5D46F7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812122"/>
                <a:ext cx="100013" cy="93663"/>
              </a:xfrm>
              <a:prstGeom prst="ellipse">
                <a:avLst/>
              </a:prstGeom>
              <a:solidFill>
                <a:srgbClr val="E37E00"/>
              </a:solidFill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9" name="Oval 243">
                <a:extLst>
                  <a:ext uri="{FF2B5EF4-FFF2-40B4-BE49-F238E27FC236}">
                    <a16:creationId xmlns:a16="http://schemas.microsoft.com/office/drawing/2014/main" id="{97BFE43F-8DFA-489B-928A-FBA1EE77F7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039135"/>
                <a:ext cx="100013" cy="100013"/>
              </a:xfrm>
              <a:prstGeom prst="ellipse">
                <a:avLst/>
              </a:prstGeom>
              <a:solidFill>
                <a:srgbClr val="C10534"/>
              </a:solidFill>
              <a:ln w="22225">
                <a:solidFill>
                  <a:srgbClr val="C1053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0" name="Oval 244">
                <a:extLst>
                  <a:ext uri="{FF2B5EF4-FFF2-40B4-BE49-F238E27FC236}">
                    <a16:creationId xmlns:a16="http://schemas.microsoft.com/office/drawing/2014/main" id="{42823AEF-0798-47F5-A284-BAD035D5B4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272497"/>
                <a:ext cx="100013" cy="93663"/>
              </a:xfrm>
              <a:prstGeom prst="ellipse">
                <a:avLst/>
              </a:prstGeom>
              <a:solidFill>
                <a:srgbClr val="938DD2"/>
              </a:solidFill>
              <a:ln w="22225">
                <a:solidFill>
                  <a:srgbClr val="938DD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1" name="Oval 245">
                <a:extLst>
                  <a:ext uri="{FF2B5EF4-FFF2-40B4-BE49-F238E27FC236}">
                    <a16:creationId xmlns:a16="http://schemas.microsoft.com/office/drawing/2014/main" id="{EA5AE6AC-70A4-45D1-9F4B-99AEE874B5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499510"/>
                <a:ext cx="100013" cy="100013"/>
              </a:xfrm>
              <a:prstGeom prst="ellipse">
                <a:avLst/>
              </a:prstGeom>
              <a:solidFill>
                <a:srgbClr val="CAC27E"/>
              </a:solidFill>
              <a:ln w="22225">
                <a:solidFill>
                  <a:srgbClr val="CAC27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2" name="Oval 246">
                <a:extLst>
                  <a:ext uri="{FF2B5EF4-FFF2-40B4-BE49-F238E27FC236}">
                    <a16:creationId xmlns:a16="http://schemas.microsoft.com/office/drawing/2014/main" id="{5589DC5F-8068-47C6-AE9F-CF62AB6ACD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732872"/>
                <a:ext cx="100013" cy="98425"/>
              </a:xfrm>
              <a:prstGeom prst="ellipse">
                <a:avLst/>
              </a:prstGeom>
              <a:solidFill>
                <a:srgbClr val="7B92A8"/>
              </a:solidFill>
              <a:ln w="22225">
                <a:solidFill>
                  <a:srgbClr val="7B92A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3" name="Oval 247">
                <a:extLst>
                  <a:ext uri="{FF2B5EF4-FFF2-40B4-BE49-F238E27FC236}">
                    <a16:creationId xmlns:a16="http://schemas.microsoft.com/office/drawing/2014/main" id="{1FABA204-87EE-495B-AE4C-43ECC6D2A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964647"/>
                <a:ext cx="100013" cy="95250"/>
              </a:xfrm>
              <a:prstGeom prst="ellipse">
                <a:avLst/>
              </a:prstGeom>
              <a:solidFill>
                <a:srgbClr val="2D6D66"/>
              </a:solidFill>
              <a:ln w="22225">
                <a:solidFill>
                  <a:srgbClr val="2D6D6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4" name="Oval 248">
                <a:extLst>
                  <a:ext uri="{FF2B5EF4-FFF2-40B4-BE49-F238E27FC236}">
                    <a16:creationId xmlns:a16="http://schemas.microsoft.com/office/drawing/2014/main" id="{76F8EBE2-3B27-4DF2-AC11-72BF7224BA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2191660"/>
                <a:ext cx="100013" cy="100013"/>
              </a:xfrm>
              <a:prstGeom prst="ellipse">
                <a:avLst/>
              </a:prstGeom>
              <a:solidFill>
                <a:srgbClr val="A0522D"/>
              </a:solidFill>
              <a:ln w="22225">
                <a:solidFill>
                  <a:srgbClr val="A0522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5" name="Oval 249">
                <a:extLst>
                  <a:ext uri="{FF2B5EF4-FFF2-40B4-BE49-F238E27FC236}">
                    <a16:creationId xmlns:a16="http://schemas.microsoft.com/office/drawing/2014/main" id="{83BC4F7D-CC84-4264-A045-A80815D903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2425022"/>
                <a:ext cx="100013" cy="936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6" name="Oval 250">
                <a:extLst>
                  <a:ext uri="{FF2B5EF4-FFF2-40B4-BE49-F238E27FC236}">
                    <a16:creationId xmlns:a16="http://schemas.microsoft.com/office/drawing/2014/main" id="{CF9926FF-8F1B-4749-93F7-A1B69F8B4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2658385"/>
                <a:ext cx="100013" cy="93663"/>
              </a:xfrm>
              <a:prstGeom prst="ellipse">
                <a:avLst/>
              </a:prstGeom>
              <a:solidFill>
                <a:srgbClr val="FFD200"/>
              </a:solidFill>
              <a:ln w="22225">
                <a:solidFill>
                  <a:srgbClr val="FFD2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7" name="Oval 251">
                <a:extLst>
                  <a:ext uri="{FF2B5EF4-FFF2-40B4-BE49-F238E27FC236}">
                    <a16:creationId xmlns:a16="http://schemas.microsoft.com/office/drawing/2014/main" id="{84101614-7293-42FA-83A8-5FE829CF2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2885397"/>
                <a:ext cx="100013" cy="100013"/>
              </a:xfrm>
              <a:prstGeom prst="ellipse">
                <a:avLst/>
              </a:prstGeom>
              <a:solidFill>
                <a:srgbClr val="BFA19C"/>
              </a:solidFill>
              <a:ln w="22225">
                <a:solidFill>
                  <a:srgbClr val="BFA19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8" name="Oval 252">
                <a:extLst>
                  <a:ext uri="{FF2B5EF4-FFF2-40B4-BE49-F238E27FC236}">
                    <a16:creationId xmlns:a16="http://schemas.microsoft.com/office/drawing/2014/main" id="{A233F2E3-430E-4AB6-B890-9ABABD9DE5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3118760"/>
                <a:ext cx="100013" cy="93663"/>
              </a:xfrm>
              <a:prstGeom prst="ellipse">
                <a:avLst/>
              </a:prstGeom>
              <a:solidFill>
                <a:srgbClr val="9C8847"/>
              </a:solidFill>
              <a:ln w="22225">
                <a:solidFill>
                  <a:srgbClr val="9C884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00" name="Group 599">
              <a:extLst>
                <a:ext uri="{FF2B5EF4-FFF2-40B4-BE49-F238E27FC236}">
                  <a16:creationId xmlns:a16="http://schemas.microsoft.com/office/drawing/2014/main" id="{5ACF7FD4-92AF-4025-88FD-59317CE6E6D5}"/>
                </a:ext>
              </a:extLst>
            </p:cNvPr>
            <p:cNvGrpSpPr/>
            <p:nvPr/>
          </p:nvGrpSpPr>
          <p:grpSpPr>
            <a:xfrm>
              <a:off x="7659869" y="33792"/>
              <a:ext cx="1202253" cy="3174414"/>
              <a:chOff x="7906496" y="91397"/>
              <a:chExt cx="1202253" cy="3174414"/>
            </a:xfrm>
          </p:grpSpPr>
          <p:sp>
            <p:nvSpPr>
              <p:cNvPr id="601" name="Rectangle 253">
                <a:extLst>
                  <a:ext uri="{FF2B5EF4-FFF2-40B4-BE49-F238E27FC236}">
                    <a16:creationId xmlns:a16="http://schemas.microsoft.com/office/drawing/2014/main" id="{8CF04F0C-2531-4C97-80D3-658C9FFF81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97253" y="91397"/>
                <a:ext cx="96340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Cash Transfers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02" name="Rectangle 254">
                <a:extLst>
                  <a:ext uri="{FF2B5EF4-FFF2-40B4-BE49-F238E27FC236}">
                    <a16:creationId xmlns:a16="http://schemas.microsoft.com/office/drawing/2014/main" id="{EF66BAA3-79E5-461D-ABF2-4BE300C622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70002" y="324760"/>
                <a:ext cx="990656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Child Education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03" name="Rectangle 255">
                <a:extLst>
                  <a:ext uri="{FF2B5EF4-FFF2-40B4-BE49-F238E27FC236}">
                    <a16:creationId xmlns:a16="http://schemas.microsoft.com/office/drawing/2014/main" id="{B25464A7-2789-425C-AB08-66E8CACFD5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19081" y="556535"/>
                <a:ext cx="841577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College Adult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04" name="Rectangle 256">
                <a:extLst>
                  <a:ext uri="{FF2B5EF4-FFF2-40B4-BE49-F238E27FC236}">
                    <a16:creationId xmlns:a16="http://schemas.microsoft.com/office/drawing/2014/main" id="{281AB532-8B5E-4DDC-8F76-3A25EB092D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65569" y="785135"/>
                <a:ext cx="84318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College Child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05" name="Rectangle 257">
                <a:extLst>
                  <a:ext uri="{FF2B5EF4-FFF2-40B4-BE49-F238E27FC236}">
                    <a16:creationId xmlns:a16="http://schemas.microsoft.com/office/drawing/2014/main" id="{948F59A5-8B62-457C-ABBE-2E6CD43FC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61854" y="1016910"/>
                <a:ext cx="831959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Disability Ins.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06" name="Rectangle 258">
                <a:extLst>
                  <a:ext uri="{FF2B5EF4-FFF2-40B4-BE49-F238E27FC236}">
                    <a16:creationId xmlns:a16="http://schemas.microsoft.com/office/drawing/2014/main" id="{33765690-033F-4135-A805-2E0FDEAA20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91217" y="1250272"/>
                <a:ext cx="769441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Health Adult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07" name="Rectangle 259">
                <a:extLst>
                  <a:ext uri="{FF2B5EF4-FFF2-40B4-BE49-F238E27FC236}">
                    <a16:creationId xmlns:a16="http://schemas.microsoft.com/office/drawing/2014/main" id="{DEA520DE-634D-424A-9BB9-B1DF352E57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89613" y="1477285"/>
                <a:ext cx="77104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Health Child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08" name="Rectangle 260">
                <a:extLst>
                  <a:ext uri="{FF2B5EF4-FFF2-40B4-BE49-F238E27FC236}">
                    <a16:creationId xmlns:a16="http://schemas.microsoft.com/office/drawing/2014/main" id="{A54058C0-3746-4C05-875C-90506777AD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06496" y="1703232"/>
                <a:ext cx="1154162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Housing Vouchers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09" name="Rectangle 261">
                <a:extLst>
                  <a:ext uri="{FF2B5EF4-FFF2-40B4-BE49-F238E27FC236}">
                    <a16:creationId xmlns:a16="http://schemas.microsoft.com/office/drawing/2014/main" id="{20B0CFF2-7D3E-4D50-B6A8-90FB17F3F4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83201" y="1937660"/>
                <a:ext cx="777457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Job Training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10" name="Rectangle 262">
                <a:extLst>
                  <a:ext uri="{FF2B5EF4-FFF2-40B4-BE49-F238E27FC236}">
                    <a16:creationId xmlns:a16="http://schemas.microsoft.com/office/drawing/2014/main" id="{D84C7461-9753-463A-8588-65B5E27BC3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48072" y="2169435"/>
                <a:ext cx="312586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MTO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11" name="Rectangle 263">
                <a:extLst>
                  <a:ext uri="{FF2B5EF4-FFF2-40B4-BE49-F238E27FC236}">
                    <a16:creationId xmlns:a16="http://schemas.microsoft.com/office/drawing/2014/main" id="{A78BF700-70DD-473D-8773-6523C3A496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34873" y="2402797"/>
                <a:ext cx="52578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Nutrition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12" name="Rectangle 264">
                <a:extLst>
                  <a:ext uri="{FF2B5EF4-FFF2-40B4-BE49-F238E27FC236}">
                    <a16:creationId xmlns:a16="http://schemas.microsoft.com/office/drawing/2014/main" id="{871A00E3-74E7-4B5C-AE97-D5776E034F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27135" y="2629536"/>
                <a:ext cx="953787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Supp. Sec. Inc.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13" name="Rectangle 265">
                <a:extLst>
                  <a:ext uri="{FF2B5EF4-FFF2-40B4-BE49-F238E27FC236}">
                    <a16:creationId xmlns:a16="http://schemas.microsoft.com/office/drawing/2014/main" id="{1A982A72-AD8E-4856-AACE-DCB57AF23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93809" y="2863172"/>
                <a:ext cx="666849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Top Taxes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14" name="Rectangle 266">
                <a:extLst>
                  <a:ext uri="{FF2B5EF4-FFF2-40B4-BE49-F238E27FC236}">
                    <a16:creationId xmlns:a16="http://schemas.microsoft.com/office/drawing/2014/main" id="{8EEDAF56-6541-4605-A227-EA2489D205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35592" y="3096534"/>
                <a:ext cx="758221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1100" kern="0" dirty="0" err="1">
                    <a:solidFill>
                      <a:srgbClr val="808080"/>
                    </a:solidFill>
                  </a:rPr>
                  <a:t>Unemp</a:t>
                </a:r>
                <a:r>
                  <a:rPr lang="en-US" altLang="en-US" sz="1100" kern="0" dirty="0">
                    <a:solidFill>
                      <a:srgbClr val="808080"/>
                    </a:solidFill>
                  </a:rPr>
                  <a:t>. Ins.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629" name="Group 628">
            <a:extLst>
              <a:ext uri="{FF2B5EF4-FFF2-40B4-BE49-F238E27FC236}">
                <a16:creationId xmlns:a16="http://schemas.microsoft.com/office/drawing/2014/main" id="{DE1DA0E6-DC9A-4303-B7E6-101656FDEBA6}"/>
              </a:ext>
            </a:extLst>
          </p:cNvPr>
          <p:cNvGrpSpPr/>
          <p:nvPr/>
        </p:nvGrpSpPr>
        <p:grpSpPr>
          <a:xfrm>
            <a:off x="1398052" y="1174749"/>
            <a:ext cx="599024" cy="616982"/>
            <a:chOff x="1398052" y="1174749"/>
            <a:chExt cx="599024" cy="616982"/>
          </a:xfrm>
        </p:grpSpPr>
        <p:sp>
          <p:nvSpPr>
            <p:cNvPr id="630" name="Rectangle 629">
              <a:extLst>
                <a:ext uri="{FF2B5EF4-FFF2-40B4-BE49-F238E27FC236}">
                  <a16:creationId xmlns:a16="http://schemas.microsoft.com/office/drawing/2014/main" id="{7E73C364-7156-4EA3-827A-1CAFA1654EBF}"/>
                </a:ext>
              </a:extLst>
            </p:cNvPr>
            <p:cNvSpPr/>
            <p:nvPr/>
          </p:nvSpPr>
          <p:spPr>
            <a:xfrm>
              <a:off x="1468438" y="1508125"/>
              <a:ext cx="528638" cy="283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31" name="Group 630">
              <a:extLst>
                <a:ext uri="{FF2B5EF4-FFF2-40B4-BE49-F238E27FC236}">
                  <a16:creationId xmlns:a16="http://schemas.microsoft.com/office/drawing/2014/main" id="{A0163746-6B61-4323-BC5F-F3ECB8C869E6}"/>
                </a:ext>
              </a:extLst>
            </p:cNvPr>
            <p:cNvGrpSpPr/>
            <p:nvPr/>
          </p:nvGrpSpPr>
          <p:grpSpPr>
            <a:xfrm>
              <a:off x="1674813" y="1573079"/>
              <a:ext cx="166687" cy="149224"/>
              <a:chOff x="1462882" y="1471634"/>
              <a:chExt cx="166687" cy="149224"/>
            </a:xfrm>
          </p:grpSpPr>
          <p:cxnSp>
            <p:nvCxnSpPr>
              <p:cNvPr id="633" name="Straight Connector 632">
                <a:extLst>
                  <a:ext uri="{FF2B5EF4-FFF2-40B4-BE49-F238E27FC236}">
                    <a16:creationId xmlns:a16="http://schemas.microsoft.com/office/drawing/2014/main" id="{0EBCB9F6-0DAF-4086-8ABF-E4BA8F45B6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6225" y="1512888"/>
                <a:ext cx="0" cy="6032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" name="Straight Connector 633">
                <a:extLst>
                  <a:ext uri="{FF2B5EF4-FFF2-40B4-BE49-F238E27FC236}">
                    <a16:creationId xmlns:a16="http://schemas.microsoft.com/office/drawing/2014/main" id="{C934CA65-577D-43EE-83D5-927286B45F96}"/>
                  </a:ext>
                </a:extLst>
              </p:cNvPr>
              <p:cNvCxnSpPr/>
              <p:nvPr/>
            </p:nvCxnSpPr>
            <p:spPr>
              <a:xfrm flipV="1">
                <a:off x="1462882" y="147163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Straight Connector 634">
                <a:extLst>
                  <a:ext uri="{FF2B5EF4-FFF2-40B4-BE49-F238E27FC236}">
                    <a16:creationId xmlns:a16="http://schemas.microsoft.com/office/drawing/2014/main" id="{524BC289-DDD9-4857-8A93-8A8D7E1B0324}"/>
                  </a:ext>
                </a:extLst>
              </p:cNvPr>
              <p:cNvCxnSpPr/>
              <p:nvPr/>
            </p:nvCxnSpPr>
            <p:spPr>
              <a:xfrm flipV="1">
                <a:off x="1462882" y="153749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2" name="Rectangle 176">
              <a:extLst>
                <a:ext uri="{FF2B5EF4-FFF2-40B4-BE49-F238E27FC236}">
                  <a16:creationId xmlns:a16="http://schemas.microsoft.com/office/drawing/2014/main" id="{81A95933-3A48-4FCA-8446-64484DBE5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052" y="1174749"/>
              <a:ext cx="219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∞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815" name="Rectangle 34">
            <a:extLst>
              <a:ext uri="{FF2B5EF4-FFF2-40B4-BE49-F238E27FC236}">
                <a16:creationId xmlns:a16="http://schemas.microsoft.com/office/drawing/2014/main" id="{F6AD4D46-9CA8-4477-A4B1-8730A90F5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1" y="1682750"/>
            <a:ext cx="11112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Perry Preschool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EEE52776-4E98-4638-B044-78B6B1FC2CA9}"/>
              </a:ext>
            </a:extLst>
          </p:cNvPr>
          <p:cNvCxnSpPr>
            <a:cxnSpLocks/>
          </p:cNvCxnSpPr>
          <p:nvPr/>
        </p:nvCxnSpPr>
        <p:spPr>
          <a:xfrm flipH="1">
            <a:off x="2124076" y="2049972"/>
            <a:ext cx="44117" cy="85216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9" name="Straight Connector 638">
            <a:extLst>
              <a:ext uri="{FF2B5EF4-FFF2-40B4-BE49-F238E27FC236}">
                <a16:creationId xmlns:a16="http://schemas.microsoft.com/office/drawing/2014/main" id="{BEAFA70B-4F7D-427D-AFB2-692F3A892D70}"/>
              </a:ext>
            </a:extLst>
          </p:cNvPr>
          <p:cNvCxnSpPr>
            <a:cxnSpLocks/>
          </p:cNvCxnSpPr>
          <p:nvPr/>
        </p:nvCxnSpPr>
        <p:spPr>
          <a:xfrm>
            <a:off x="2285041" y="1852569"/>
            <a:ext cx="56690" cy="5797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1" name="Straight Connector 640">
            <a:extLst>
              <a:ext uri="{FF2B5EF4-FFF2-40B4-BE49-F238E27FC236}">
                <a16:creationId xmlns:a16="http://schemas.microsoft.com/office/drawing/2014/main" id="{0AA455CE-33AF-4A7E-8B15-195796184C4F}"/>
              </a:ext>
            </a:extLst>
          </p:cNvPr>
          <p:cNvCxnSpPr>
            <a:cxnSpLocks/>
          </p:cNvCxnSpPr>
          <p:nvPr/>
        </p:nvCxnSpPr>
        <p:spPr>
          <a:xfrm flipV="1">
            <a:off x="2909889" y="2052637"/>
            <a:ext cx="2896" cy="11646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5" name="Straight Connector 644">
            <a:extLst>
              <a:ext uri="{FF2B5EF4-FFF2-40B4-BE49-F238E27FC236}">
                <a16:creationId xmlns:a16="http://schemas.microsoft.com/office/drawing/2014/main" id="{9B23F794-5318-42DC-BA7B-BFAB202EA49E}"/>
              </a:ext>
            </a:extLst>
          </p:cNvPr>
          <p:cNvCxnSpPr>
            <a:cxnSpLocks/>
          </p:cNvCxnSpPr>
          <p:nvPr/>
        </p:nvCxnSpPr>
        <p:spPr>
          <a:xfrm flipH="1" flipV="1">
            <a:off x="1815447" y="1128426"/>
            <a:ext cx="70644" cy="17887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7" name="Straight Connector 646">
            <a:extLst>
              <a:ext uri="{FF2B5EF4-FFF2-40B4-BE49-F238E27FC236}">
                <a16:creationId xmlns:a16="http://schemas.microsoft.com/office/drawing/2014/main" id="{660C3F85-6BC9-4BAD-A208-CD4C94F76904}"/>
              </a:ext>
            </a:extLst>
          </p:cNvPr>
          <p:cNvCxnSpPr>
            <a:cxnSpLocks/>
          </p:cNvCxnSpPr>
          <p:nvPr/>
        </p:nvCxnSpPr>
        <p:spPr>
          <a:xfrm flipH="1" flipV="1">
            <a:off x="3600451" y="1889125"/>
            <a:ext cx="66020" cy="5065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9" name="Straight Connector 648">
            <a:extLst>
              <a:ext uri="{FF2B5EF4-FFF2-40B4-BE49-F238E27FC236}">
                <a16:creationId xmlns:a16="http://schemas.microsoft.com/office/drawing/2014/main" id="{7D2D0841-3C8F-4B46-BD8E-B0EFF168F416}"/>
              </a:ext>
            </a:extLst>
          </p:cNvPr>
          <p:cNvCxnSpPr>
            <a:cxnSpLocks/>
          </p:cNvCxnSpPr>
          <p:nvPr/>
        </p:nvCxnSpPr>
        <p:spPr>
          <a:xfrm flipH="1" flipV="1">
            <a:off x="4278313" y="3400266"/>
            <a:ext cx="64474" cy="81121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3" name="Straight Connector 652">
            <a:extLst>
              <a:ext uri="{FF2B5EF4-FFF2-40B4-BE49-F238E27FC236}">
                <a16:creationId xmlns:a16="http://schemas.microsoft.com/office/drawing/2014/main" id="{CCC57DDE-C33C-40C1-9A1D-E2251F33FA90}"/>
              </a:ext>
            </a:extLst>
          </p:cNvPr>
          <p:cNvCxnSpPr>
            <a:cxnSpLocks/>
          </p:cNvCxnSpPr>
          <p:nvPr/>
        </p:nvCxnSpPr>
        <p:spPr>
          <a:xfrm flipH="1" flipV="1">
            <a:off x="4851645" y="3146424"/>
            <a:ext cx="285019" cy="45331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6" name="Straight Connector 655">
            <a:extLst>
              <a:ext uri="{FF2B5EF4-FFF2-40B4-BE49-F238E27FC236}">
                <a16:creationId xmlns:a16="http://schemas.microsoft.com/office/drawing/2014/main" id="{699FBFE2-3986-4D5E-AB3F-4E54EF706427}"/>
              </a:ext>
            </a:extLst>
          </p:cNvPr>
          <p:cNvCxnSpPr>
            <a:cxnSpLocks/>
          </p:cNvCxnSpPr>
          <p:nvPr/>
        </p:nvCxnSpPr>
        <p:spPr>
          <a:xfrm flipH="1" flipV="1">
            <a:off x="4600271" y="3265845"/>
            <a:ext cx="206680" cy="504468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8" name="Straight Connector 657">
            <a:extLst>
              <a:ext uri="{FF2B5EF4-FFF2-40B4-BE49-F238E27FC236}">
                <a16:creationId xmlns:a16="http://schemas.microsoft.com/office/drawing/2014/main" id="{0E56A890-884F-4258-9F89-4A4931A7BE23}"/>
              </a:ext>
            </a:extLst>
          </p:cNvPr>
          <p:cNvCxnSpPr>
            <a:cxnSpLocks/>
          </p:cNvCxnSpPr>
          <p:nvPr/>
        </p:nvCxnSpPr>
        <p:spPr>
          <a:xfrm flipH="1" flipV="1">
            <a:off x="3851275" y="3971706"/>
            <a:ext cx="1111252" cy="134965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0" name="Straight Connector 659">
            <a:extLst>
              <a:ext uri="{FF2B5EF4-FFF2-40B4-BE49-F238E27FC236}">
                <a16:creationId xmlns:a16="http://schemas.microsoft.com/office/drawing/2014/main" id="{16798ED1-585F-42E3-A46C-DE8A8937B579}"/>
              </a:ext>
            </a:extLst>
          </p:cNvPr>
          <p:cNvCxnSpPr>
            <a:cxnSpLocks/>
          </p:cNvCxnSpPr>
          <p:nvPr/>
        </p:nvCxnSpPr>
        <p:spPr>
          <a:xfrm flipH="1" flipV="1">
            <a:off x="3532188" y="4265203"/>
            <a:ext cx="966789" cy="9488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2" name="Straight Connector 661">
            <a:extLst>
              <a:ext uri="{FF2B5EF4-FFF2-40B4-BE49-F238E27FC236}">
                <a16:creationId xmlns:a16="http://schemas.microsoft.com/office/drawing/2014/main" id="{FC85AB2D-7D6F-42B3-BE1B-3C0BCD4865E0}"/>
              </a:ext>
            </a:extLst>
          </p:cNvPr>
          <p:cNvCxnSpPr>
            <a:cxnSpLocks/>
          </p:cNvCxnSpPr>
          <p:nvPr/>
        </p:nvCxnSpPr>
        <p:spPr>
          <a:xfrm flipH="1">
            <a:off x="3298824" y="4537870"/>
            <a:ext cx="77789" cy="127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6" name="Straight Connector 665">
            <a:extLst>
              <a:ext uri="{FF2B5EF4-FFF2-40B4-BE49-F238E27FC236}">
                <a16:creationId xmlns:a16="http://schemas.microsoft.com/office/drawing/2014/main" id="{DBA4D965-B1A0-4189-B259-6D3B7EFC7C21}"/>
              </a:ext>
            </a:extLst>
          </p:cNvPr>
          <p:cNvCxnSpPr>
            <a:cxnSpLocks/>
          </p:cNvCxnSpPr>
          <p:nvPr/>
        </p:nvCxnSpPr>
        <p:spPr>
          <a:xfrm flipH="1" flipV="1">
            <a:off x="3423445" y="4402336"/>
            <a:ext cx="508002" cy="10756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8" name="Straight Connector 667">
            <a:extLst>
              <a:ext uri="{FF2B5EF4-FFF2-40B4-BE49-F238E27FC236}">
                <a16:creationId xmlns:a16="http://schemas.microsoft.com/office/drawing/2014/main" id="{FCF6339C-D196-4BEF-AED3-B841B427E123}"/>
              </a:ext>
            </a:extLst>
          </p:cNvPr>
          <p:cNvCxnSpPr>
            <a:cxnSpLocks/>
          </p:cNvCxnSpPr>
          <p:nvPr/>
        </p:nvCxnSpPr>
        <p:spPr>
          <a:xfrm flipH="1">
            <a:off x="3208338" y="4628961"/>
            <a:ext cx="735014" cy="7004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0" name="Straight Connector 669">
            <a:extLst>
              <a:ext uri="{FF2B5EF4-FFF2-40B4-BE49-F238E27FC236}">
                <a16:creationId xmlns:a16="http://schemas.microsoft.com/office/drawing/2014/main" id="{5BD8B8C1-5041-4B3C-9DA9-CCE9EAFC89EA}"/>
              </a:ext>
            </a:extLst>
          </p:cNvPr>
          <p:cNvCxnSpPr>
            <a:cxnSpLocks/>
          </p:cNvCxnSpPr>
          <p:nvPr/>
        </p:nvCxnSpPr>
        <p:spPr>
          <a:xfrm flipH="1">
            <a:off x="3013076" y="4725017"/>
            <a:ext cx="1249363" cy="83522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2" name="Straight Connector 671">
            <a:extLst>
              <a:ext uri="{FF2B5EF4-FFF2-40B4-BE49-F238E27FC236}">
                <a16:creationId xmlns:a16="http://schemas.microsoft.com/office/drawing/2014/main" id="{8AE02B5D-8B70-43DA-B640-B10336F521D8}"/>
              </a:ext>
            </a:extLst>
          </p:cNvPr>
          <p:cNvCxnSpPr>
            <a:cxnSpLocks/>
          </p:cNvCxnSpPr>
          <p:nvPr/>
        </p:nvCxnSpPr>
        <p:spPr>
          <a:xfrm flipH="1">
            <a:off x="3960813" y="4815682"/>
            <a:ext cx="101603" cy="1667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6" name="Straight Connector 675">
            <a:extLst>
              <a:ext uri="{FF2B5EF4-FFF2-40B4-BE49-F238E27FC236}">
                <a16:creationId xmlns:a16="http://schemas.microsoft.com/office/drawing/2014/main" id="{DEAFC5FB-D158-4475-A263-7D510F899633}"/>
              </a:ext>
            </a:extLst>
          </p:cNvPr>
          <p:cNvCxnSpPr>
            <a:cxnSpLocks/>
          </p:cNvCxnSpPr>
          <p:nvPr/>
        </p:nvCxnSpPr>
        <p:spPr>
          <a:xfrm flipH="1">
            <a:off x="3717927" y="4918471"/>
            <a:ext cx="295278" cy="74218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7" name="Straight Connector 676">
            <a:extLst>
              <a:ext uri="{FF2B5EF4-FFF2-40B4-BE49-F238E27FC236}">
                <a16:creationId xmlns:a16="http://schemas.microsoft.com/office/drawing/2014/main" id="{C50A051E-C2A0-487C-B2B6-4E92A6858C42}"/>
              </a:ext>
            </a:extLst>
          </p:cNvPr>
          <p:cNvCxnSpPr>
            <a:cxnSpLocks/>
          </p:cNvCxnSpPr>
          <p:nvPr/>
        </p:nvCxnSpPr>
        <p:spPr>
          <a:xfrm flipH="1">
            <a:off x="3773486" y="5112156"/>
            <a:ext cx="245271" cy="1388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9" name="Straight Connector 678">
            <a:extLst>
              <a:ext uri="{FF2B5EF4-FFF2-40B4-BE49-F238E27FC236}">
                <a16:creationId xmlns:a16="http://schemas.microsoft.com/office/drawing/2014/main" id="{14C27EE0-313D-4608-9878-342D9992547A}"/>
              </a:ext>
            </a:extLst>
          </p:cNvPr>
          <p:cNvCxnSpPr>
            <a:cxnSpLocks/>
          </p:cNvCxnSpPr>
          <p:nvPr/>
        </p:nvCxnSpPr>
        <p:spPr>
          <a:xfrm flipV="1">
            <a:off x="9988917" y="4306707"/>
            <a:ext cx="166777" cy="61301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1" name="Straight Connector 680">
            <a:extLst>
              <a:ext uri="{FF2B5EF4-FFF2-40B4-BE49-F238E27FC236}">
                <a16:creationId xmlns:a16="http://schemas.microsoft.com/office/drawing/2014/main" id="{C3B1C196-52DF-4DF6-94E4-C74E7256EEDD}"/>
              </a:ext>
            </a:extLst>
          </p:cNvPr>
          <p:cNvCxnSpPr>
            <a:cxnSpLocks/>
          </p:cNvCxnSpPr>
          <p:nvPr/>
        </p:nvCxnSpPr>
        <p:spPr>
          <a:xfrm>
            <a:off x="10121375" y="4447383"/>
            <a:ext cx="103809" cy="13272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3" name="Straight Connector 682">
            <a:extLst>
              <a:ext uri="{FF2B5EF4-FFF2-40B4-BE49-F238E27FC236}">
                <a16:creationId xmlns:a16="http://schemas.microsoft.com/office/drawing/2014/main" id="{3C26D3A9-BEAE-49F0-B537-9F3934161CB2}"/>
              </a:ext>
            </a:extLst>
          </p:cNvPr>
          <p:cNvCxnSpPr>
            <a:cxnSpLocks/>
          </p:cNvCxnSpPr>
          <p:nvPr/>
        </p:nvCxnSpPr>
        <p:spPr>
          <a:xfrm flipV="1">
            <a:off x="8312153" y="5458024"/>
            <a:ext cx="101598" cy="4584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6" name="Straight Connector 685">
            <a:extLst>
              <a:ext uri="{FF2B5EF4-FFF2-40B4-BE49-F238E27FC236}">
                <a16:creationId xmlns:a16="http://schemas.microsoft.com/office/drawing/2014/main" id="{2B4B436A-E677-49DD-A463-31C5924E2241}"/>
              </a:ext>
            </a:extLst>
          </p:cNvPr>
          <p:cNvCxnSpPr>
            <a:cxnSpLocks/>
          </p:cNvCxnSpPr>
          <p:nvPr/>
        </p:nvCxnSpPr>
        <p:spPr>
          <a:xfrm>
            <a:off x="8234364" y="5045870"/>
            <a:ext cx="199232" cy="18653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0" name="Straight Connector 689">
            <a:extLst>
              <a:ext uri="{FF2B5EF4-FFF2-40B4-BE49-F238E27FC236}">
                <a16:creationId xmlns:a16="http://schemas.microsoft.com/office/drawing/2014/main" id="{F0C4AA11-576F-420E-993E-2E411E1BF0F8}"/>
              </a:ext>
            </a:extLst>
          </p:cNvPr>
          <p:cNvCxnSpPr>
            <a:cxnSpLocks/>
          </p:cNvCxnSpPr>
          <p:nvPr/>
        </p:nvCxnSpPr>
        <p:spPr>
          <a:xfrm>
            <a:off x="8626475" y="5016660"/>
            <a:ext cx="569399" cy="14827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6" name="Straight Connector 695">
            <a:extLst>
              <a:ext uri="{FF2B5EF4-FFF2-40B4-BE49-F238E27FC236}">
                <a16:creationId xmlns:a16="http://schemas.microsoft.com/office/drawing/2014/main" id="{1BAC02A4-8998-4D25-ABE7-02DD7ED56329}"/>
              </a:ext>
            </a:extLst>
          </p:cNvPr>
          <p:cNvCxnSpPr>
            <a:cxnSpLocks/>
          </p:cNvCxnSpPr>
          <p:nvPr/>
        </p:nvCxnSpPr>
        <p:spPr>
          <a:xfrm flipH="1" flipV="1">
            <a:off x="4329113" y="4440238"/>
            <a:ext cx="239713" cy="2698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8" name="Straight Connector 697">
            <a:extLst>
              <a:ext uri="{FF2B5EF4-FFF2-40B4-BE49-F238E27FC236}">
                <a16:creationId xmlns:a16="http://schemas.microsoft.com/office/drawing/2014/main" id="{8AD3CD36-DDD2-4F52-94D9-BA184D43E809}"/>
              </a:ext>
            </a:extLst>
          </p:cNvPr>
          <p:cNvCxnSpPr>
            <a:cxnSpLocks/>
          </p:cNvCxnSpPr>
          <p:nvPr/>
        </p:nvCxnSpPr>
        <p:spPr>
          <a:xfrm flipH="1" flipV="1">
            <a:off x="4906168" y="4296695"/>
            <a:ext cx="138907" cy="126905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0" name="Straight Connector 699">
            <a:extLst>
              <a:ext uri="{FF2B5EF4-FFF2-40B4-BE49-F238E27FC236}">
                <a16:creationId xmlns:a16="http://schemas.microsoft.com/office/drawing/2014/main" id="{A7D65598-5373-48C6-BAC0-29A358B972F9}"/>
              </a:ext>
            </a:extLst>
          </p:cNvPr>
          <p:cNvCxnSpPr>
            <a:cxnSpLocks/>
          </p:cNvCxnSpPr>
          <p:nvPr/>
        </p:nvCxnSpPr>
        <p:spPr>
          <a:xfrm flipH="1" flipV="1">
            <a:off x="5175119" y="4025197"/>
            <a:ext cx="26348" cy="132321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2" name="Straight Connector 701">
            <a:extLst>
              <a:ext uri="{FF2B5EF4-FFF2-40B4-BE49-F238E27FC236}">
                <a16:creationId xmlns:a16="http://schemas.microsoft.com/office/drawing/2014/main" id="{47507A51-2731-4312-B1BE-6FEB165B2129}"/>
              </a:ext>
            </a:extLst>
          </p:cNvPr>
          <p:cNvCxnSpPr>
            <a:cxnSpLocks/>
          </p:cNvCxnSpPr>
          <p:nvPr/>
        </p:nvCxnSpPr>
        <p:spPr>
          <a:xfrm flipH="1">
            <a:off x="5157788" y="4380694"/>
            <a:ext cx="106365" cy="26351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4" name="Straight Connector 703">
            <a:extLst>
              <a:ext uri="{FF2B5EF4-FFF2-40B4-BE49-F238E27FC236}">
                <a16:creationId xmlns:a16="http://schemas.microsoft.com/office/drawing/2014/main" id="{39D6300E-CEA6-4838-822C-18E686CC28CA}"/>
              </a:ext>
            </a:extLst>
          </p:cNvPr>
          <p:cNvCxnSpPr>
            <a:cxnSpLocks/>
          </p:cNvCxnSpPr>
          <p:nvPr/>
        </p:nvCxnSpPr>
        <p:spPr>
          <a:xfrm flipH="1">
            <a:off x="5224065" y="4524181"/>
            <a:ext cx="149623" cy="23596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1" name="Straight Connector 710">
            <a:extLst>
              <a:ext uri="{FF2B5EF4-FFF2-40B4-BE49-F238E27FC236}">
                <a16:creationId xmlns:a16="http://schemas.microsoft.com/office/drawing/2014/main" id="{4056824F-E449-4D55-B91D-DFD4F319D841}"/>
              </a:ext>
            </a:extLst>
          </p:cNvPr>
          <p:cNvCxnSpPr>
            <a:cxnSpLocks/>
          </p:cNvCxnSpPr>
          <p:nvPr/>
        </p:nvCxnSpPr>
        <p:spPr>
          <a:xfrm flipH="1">
            <a:off x="5414963" y="4652627"/>
            <a:ext cx="68462" cy="293641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3" name="Straight Connector 712">
            <a:extLst>
              <a:ext uri="{FF2B5EF4-FFF2-40B4-BE49-F238E27FC236}">
                <a16:creationId xmlns:a16="http://schemas.microsoft.com/office/drawing/2014/main" id="{2E152A93-32EC-4922-A057-2214E7F41980}"/>
              </a:ext>
            </a:extLst>
          </p:cNvPr>
          <p:cNvCxnSpPr>
            <a:cxnSpLocks/>
          </p:cNvCxnSpPr>
          <p:nvPr/>
        </p:nvCxnSpPr>
        <p:spPr>
          <a:xfrm>
            <a:off x="5133876" y="3013098"/>
            <a:ext cx="382687" cy="1424736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" name="Straight Connector 718">
            <a:extLst>
              <a:ext uri="{FF2B5EF4-FFF2-40B4-BE49-F238E27FC236}">
                <a16:creationId xmlns:a16="http://schemas.microsoft.com/office/drawing/2014/main" id="{DD22360A-FEE8-4701-9ADB-AC3781588EFF}"/>
              </a:ext>
            </a:extLst>
          </p:cNvPr>
          <p:cNvCxnSpPr>
            <a:cxnSpLocks/>
          </p:cNvCxnSpPr>
          <p:nvPr/>
        </p:nvCxnSpPr>
        <p:spPr>
          <a:xfrm flipH="1">
            <a:off x="5852190" y="2994025"/>
            <a:ext cx="78691" cy="101597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3" name="Straight Connector 722">
            <a:extLst>
              <a:ext uri="{FF2B5EF4-FFF2-40B4-BE49-F238E27FC236}">
                <a16:creationId xmlns:a16="http://schemas.microsoft.com/office/drawing/2014/main" id="{E81D6438-F069-467E-8CB0-AB49341062E4}"/>
              </a:ext>
            </a:extLst>
          </p:cNvPr>
          <p:cNvCxnSpPr>
            <a:cxnSpLocks/>
          </p:cNvCxnSpPr>
          <p:nvPr/>
        </p:nvCxnSpPr>
        <p:spPr>
          <a:xfrm flipH="1">
            <a:off x="5586414" y="4785510"/>
            <a:ext cx="100115" cy="28299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4" name="Straight Connector 723">
            <a:extLst>
              <a:ext uri="{FF2B5EF4-FFF2-40B4-BE49-F238E27FC236}">
                <a16:creationId xmlns:a16="http://schemas.microsoft.com/office/drawing/2014/main" id="{13C7FC08-9B65-459A-B90D-CB40BA975EB6}"/>
              </a:ext>
            </a:extLst>
          </p:cNvPr>
          <p:cNvCxnSpPr>
            <a:cxnSpLocks/>
          </p:cNvCxnSpPr>
          <p:nvPr/>
        </p:nvCxnSpPr>
        <p:spPr>
          <a:xfrm flipH="1">
            <a:off x="5686529" y="4803865"/>
            <a:ext cx="43652" cy="428535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7" name="Straight Connector 726">
            <a:extLst>
              <a:ext uri="{FF2B5EF4-FFF2-40B4-BE49-F238E27FC236}">
                <a16:creationId xmlns:a16="http://schemas.microsoft.com/office/drawing/2014/main" id="{DDC8BAB3-078E-4579-ABF9-D8446FB42EF5}"/>
              </a:ext>
            </a:extLst>
          </p:cNvPr>
          <p:cNvCxnSpPr>
            <a:cxnSpLocks/>
          </p:cNvCxnSpPr>
          <p:nvPr/>
        </p:nvCxnSpPr>
        <p:spPr>
          <a:xfrm>
            <a:off x="5963444" y="5076824"/>
            <a:ext cx="0" cy="44206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8" name="Straight Connector 727">
            <a:extLst>
              <a:ext uri="{FF2B5EF4-FFF2-40B4-BE49-F238E27FC236}">
                <a16:creationId xmlns:a16="http://schemas.microsoft.com/office/drawing/2014/main" id="{A86F3444-B687-4976-8E21-9148F75DF25D}"/>
              </a:ext>
            </a:extLst>
          </p:cNvPr>
          <p:cNvCxnSpPr>
            <a:cxnSpLocks/>
          </p:cNvCxnSpPr>
          <p:nvPr/>
        </p:nvCxnSpPr>
        <p:spPr>
          <a:xfrm>
            <a:off x="5838535" y="4781172"/>
            <a:ext cx="0" cy="600305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6" name="Straight Connector 735">
            <a:extLst>
              <a:ext uri="{FF2B5EF4-FFF2-40B4-BE49-F238E27FC236}">
                <a16:creationId xmlns:a16="http://schemas.microsoft.com/office/drawing/2014/main" id="{14C41C28-4A0B-4C6A-981F-9D78D3B6B6BC}"/>
              </a:ext>
            </a:extLst>
          </p:cNvPr>
          <p:cNvCxnSpPr>
            <a:cxnSpLocks/>
          </p:cNvCxnSpPr>
          <p:nvPr/>
        </p:nvCxnSpPr>
        <p:spPr>
          <a:xfrm>
            <a:off x="5419727" y="3171824"/>
            <a:ext cx="234838" cy="109294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7" name="Straight Connector 736">
            <a:extLst>
              <a:ext uri="{FF2B5EF4-FFF2-40B4-BE49-F238E27FC236}">
                <a16:creationId xmlns:a16="http://schemas.microsoft.com/office/drawing/2014/main" id="{EABA3EA4-7B3A-411B-A41F-1E644B4B29A0}"/>
              </a:ext>
            </a:extLst>
          </p:cNvPr>
          <p:cNvCxnSpPr>
            <a:cxnSpLocks/>
          </p:cNvCxnSpPr>
          <p:nvPr/>
        </p:nvCxnSpPr>
        <p:spPr>
          <a:xfrm>
            <a:off x="5688014" y="3487738"/>
            <a:ext cx="119118" cy="85925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9" name="Straight Connector 738">
            <a:extLst>
              <a:ext uri="{FF2B5EF4-FFF2-40B4-BE49-F238E27FC236}">
                <a16:creationId xmlns:a16="http://schemas.microsoft.com/office/drawing/2014/main" id="{AFD0C713-DA39-4DAD-95D5-6FC2F1DA445B}"/>
              </a:ext>
            </a:extLst>
          </p:cNvPr>
          <p:cNvCxnSpPr>
            <a:cxnSpLocks/>
          </p:cNvCxnSpPr>
          <p:nvPr/>
        </p:nvCxnSpPr>
        <p:spPr>
          <a:xfrm flipH="1">
            <a:off x="5913685" y="3131752"/>
            <a:ext cx="284713" cy="998924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0" name="Straight Connector 739">
            <a:extLst>
              <a:ext uri="{FF2B5EF4-FFF2-40B4-BE49-F238E27FC236}">
                <a16:creationId xmlns:a16="http://schemas.microsoft.com/office/drawing/2014/main" id="{2C1CC909-7C24-4794-ABE3-9458FC1CAF6B}"/>
              </a:ext>
            </a:extLst>
          </p:cNvPr>
          <p:cNvCxnSpPr>
            <a:cxnSpLocks/>
          </p:cNvCxnSpPr>
          <p:nvPr/>
        </p:nvCxnSpPr>
        <p:spPr>
          <a:xfrm flipH="1">
            <a:off x="6090690" y="3364345"/>
            <a:ext cx="332317" cy="931815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2" name="Straight Connector 741">
            <a:extLst>
              <a:ext uri="{FF2B5EF4-FFF2-40B4-BE49-F238E27FC236}">
                <a16:creationId xmlns:a16="http://schemas.microsoft.com/office/drawing/2014/main" id="{46700DD0-169D-4E37-9B5F-AA0AF3A25665}"/>
              </a:ext>
            </a:extLst>
          </p:cNvPr>
          <p:cNvCxnSpPr>
            <a:cxnSpLocks/>
          </p:cNvCxnSpPr>
          <p:nvPr/>
        </p:nvCxnSpPr>
        <p:spPr>
          <a:xfrm flipH="1">
            <a:off x="5936533" y="3643494"/>
            <a:ext cx="185364" cy="754132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5" name="Straight Connector 744">
            <a:extLst>
              <a:ext uri="{FF2B5EF4-FFF2-40B4-BE49-F238E27FC236}">
                <a16:creationId xmlns:a16="http://schemas.microsoft.com/office/drawing/2014/main" id="{373A9CC5-1F1E-4EA7-92EE-D3C8C5340C6F}"/>
              </a:ext>
            </a:extLst>
          </p:cNvPr>
          <p:cNvCxnSpPr>
            <a:cxnSpLocks/>
          </p:cNvCxnSpPr>
          <p:nvPr/>
        </p:nvCxnSpPr>
        <p:spPr>
          <a:xfrm flipH="1" flipV="1">
            <a:off x="5419033" y="2811306"/>
            <a:ext cx="366464" cy="170268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8" name="Straight Connector 747">
            <a:extLst>
              <a:ext uri="{FF2B5EF4-FFF2-40B4-BE49-F238E27FC236}">
                <a16:creationId xmlns:a16="http://schemas.microsoft.com/office/drawing/2014/main" id="{09E9B923-6F53-41DF-8745-02456FFBEA70}"/>
              </a:ext>
            </a:extLst>
          </p:cNvPr>
          <p:cNvCxnSpPr>
            <a:cxnSpLocks/>
          </p:cNvCxnSpPr>
          <p:nvPr/>
        </p:nvCxnSpPr>
        <p:spPr>
          <a:xfrm>
            <a:off x="6328563" y="4768327"/>
            <a:ext cx="76770" cy="20213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0" name="Straight Connector 749">
            <a:extLst>
              <a:ext uri="{FF2B5EF4-FFF2-40B4-BE49-F238E27FC236}">
                <a16:creationId xmlns:a16="http://schemas.microsoft.com/office/drawing/2014/main" id="{351AC271-1708-494B-9BC3-F74ECE961CB8}"/>
              </a:ext>
            </a:extLst>
          </p:cNvPr>
          <p:cNvCxnSpPr>
            <a:cxnSpLocks/>
          </p:cNvCxnSpPr>
          <p:nvPr/>
        </p:nvCxnSpPr>
        <p:spPr>
          <a:xfrm flipH="1">
            <a:off x="5958232" y="3949701"/>
            <a:ext cx="149872" cy="475652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5" name="Straight Connector 754">
            <a:extLst>
              <a:ext uri="{FF2B5EF4-FFF2-40B4-BE49-F238E27FC236}">
                <a16:creationId xmlns:a16="http://schemas.microsoft.com/office/drawing/2014/main" id="{E4869662-B140-4E6E-973F-7A062CB791A9}"/>
              </a:ext>
            </a:extLst>
          </p:cNvPr>
          <p:cNvCxnSpPr>
            <a:cxnSpLocks/>
          </p:cNvCxnSpPr>
          <p:nvPr/>
        </p:nvCxnSpPr>
        <p:spPr>
          <a:xfrm>
            <a:off x="6188740" y="4634406"/>
            <a:ext cx="102445" cy="526381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4" name="Straight Connector 763">
            <a:extLst>
              <a:ext uri="{FF2B5EF4-FFF2-40B4-BE49-F238E27FC236}">
                <a16:creationId xmlns:a16="http://schemas.microsoft.com/office/drawing/2014/main" id="{B4BA3820-9300-4C0C-B7D2-424AB6AA1395}"/>
              </a:ext>
            </a:extLst>
          </p:cNvPr>
          <p:cNvCxnSpPr>
            <a:cxnSpLocks/>
          </p:cNvCxnSpPr>
          <p:nvPr/>
        </p:nvCxnSpPr>
        <p:spPr>
          <a:xfrm flipH="1">
            <a:off x="6821627" y="3535362"/>
            <a:ext cx="42341" cy="67305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7" name="Straight Connector 766">
            <a:extLst>
              <a:ext uri="{FF2B5EF4-FFF2-40B4-BE49-F238E27FC236}">
                <a16:creationId xmlns:a16="http://schemas.microsoft.com/office/drawing/2014/main" id="{3C7237BD-E289-418E-8F0D-3F4F1877081B}"/>
              </a:ext>
            </a:extLst>
          </p:cNvPr>
          <p:cNvCxnSpPr>
            <a:cxnSpLocks/>
          </p:cNvCxnSpPr>
          <p:nvPr/>
        </p:nvCxnSpPr>
        <p:spPr>
          <a:xfrm>
            <a:off x="6678425" y="4791076"/>
            <a:ext cx="0" cy="72492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9" name="Straight Connector 768">
            <a:extLst>
              <a:ext uri="{FF2B5EF4-FFF2-40B4-BE49-F238E27FC236}">
                <a16:creationId xmlns:a16="http://schemas.microsoft.com/office/drawing/2014/main" id="{3721F047-AC1E-4C9F-8A39-BBBAC89053CC}"/>
              </a:ext>
            </a:extLst>
          </p:cNvPr>
          <p:cNvCxnSpPr>
            <a:cxnSpLocks/>
          </p:cNvCxnSpPr>
          <p:nvPr/>
        </p:nvCxnSpPr>
        <p:spPr>
          <a:xfrm>
            <a:off x="6647529" y="4582019"/>
            <a:ext cx="258097" cy="19915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1" name="Straight Connector 770">
            <a:extLst>
              <a:ext uri="{FF2B5EF4-FFF2-40B4-BE49-F238E27FC236}">
                <a16:creationId xmlns:a16="http://schemas.microsoft.com/office/drawing/2014/main" id="{33402903-E15C-4911-85F7-6A3AD824033B}"/>
              </a:ext>
            </a:extLst>
          </p:cNvPr>
          <p:cNvCxnSpPr>
            <a:cxnSpLocks/>
          </p:cNvCxnSpPr>
          <p:nvPr/>
        </p:nvCxnSpPr>
        <p:spPr>
          <a:xfrm>
            <a:off x="6831346" y="4508142"/>
            <a:ext cx="45705" cy="59096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3" name="Straight Connector 772">
            <a:extLst>
              <a:ext uri="{FF2B5EF4-FFF2-40B4-BE49-F238E27FC236}">
                <a16:creationId xmlns:a16="http://schemas.microsoft.com/office/drawing/2014/main" id="{C8110E07-184F-4F29-8F2A-923BE3E98318}"/>
              </a:ext>
            </a:extLst>
          </p:cNvPr>
          <p:cNvCxnSpPr>
            <a:cxnSpLocks/>
          </p:cNvCxnSpPr>
          <p:nvPr/>
        </p:nvCxnSpPr>
        <p:spPr>
          <a:xfrm flipH="1">
            <a:off x="7792767" y="3464124"/>
            <a:ext cx="391022" cy="337542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6" name="Straight Connector 775">
            <a:extLst>
              <a:ext uri="{FF2B5EF4-FFF2-40B4-BE49-F238E27FC236}">
                <a16:creationId xmlns:a16="http://schemas.microsoft.com/office/drawing/2014/main" id="{DA388BEF-ED96-4EBE-A2B5-101643C584B2}"/>
              </a:ext>
            </a:extLst>
          </p:cNvPr>
          <p:cNvCxnSpPr>
            <a:cxnSpLocks/>
          </p:cNvCxnSpPr>
          <p:nvPr/>
        </p:nvCxnSpPr>
        <p:spPr>
          <a:xfrm flipH="1">
            <a:off x="6922620" y="3708400"/>
            <a:ext cx="183030" cy="588391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9" name="Straight Connector 778">
            <a:extLst>
              <a:ext uri="{FF2B5EF4-FFF2-40B4-BE49-F238E27FC236}">
                <a16:creationId xmlns:a16="http://schemas.microsoft.com/office/drawing/2014/main" id="{66F5F213-9B33-4895-A097-2D2AE912084F}"/>
              </a:ext>
            </a:extLst>
          </p:cNvPr>
          <p:cNvCxnSpPr>
            <a:cxnSpLocks/>
          </p:cNvCxnSpPr>
          <p:nvPr/>
        </p:nvCxnSpPr>
        <p:spPr>
          <a:xfrm flipH="1">
            <a:off x="7225727" y="3332163"/>
            <a:ext cx="432375" cy="90805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1" name="Straight Connector 780">
            <a:extLst>
              <a:ext uri="{FF2B5EF4-FFF2-40B4-BE49-F238E27FC236}">
                <a16:creationId xmlns:a16="http://schemas.microsoft.com/office/drawing/2014/main" id="{BF3001E4-0444-427F-A4A6-BB8DD51772F0}"/>
              </a:ext>
            </a:extLst>
          </p:cNvPr>
          <p:cNvCxnSpPr>
            <a:cxnSpLocks/>
          </p:cNvCxnSpPr>
          <p:nvPr/>
        </p:nvCxnSpPr>
        <p:spPr>
          <a:xfrm flipH="1">
            <a:off x="6984395" y="2839200"/>
            <a:ext cx="492759" cy="1559226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3" name="Straight Connector 782">
            <a:extLst>
              <a:ext uri="{FF2B5EF4-FFF2-40B4-BE49-F238E27FC236}">
                <a16:creationId xmlns:a16="http://schemas.microsoft.com/office/drawing/2014/main" id="{A53C8F2A-E310-4B48-810F-09F3005CD668}"/>
              </a:ext>
            </a:extLst>
          </p:cNvPr>
          <p:cNvCxnSpPr>
            <a:cxnSpLocks/>
          </p:cNvCxnSpPr>
          <p:nvPr/>
        </p:nvCxnSpPr>
        <p:spPr>
          <a:xfrm flipH="1">
            <a:off x="7046202" y="3095626"/>
            <a:ext cx="560049" cy="132873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6" name="Straight Connector 785">
            <a:extLst>
              <a:ext uri="{FF2B5EF4-FFF2-40B4-BE49-F238E27FC236}">
                <a16:creationId xmlns:a16="http://schemas.microsoft.com/office/drawing/2014/main" id="{C29DCFF3-835D-4E7A-BB21-E030CF4BCD18}"/>
              </a:ext>
            </a:extLst>
          </p:cNvPr>
          <p:cNvCxnSpPr>
            <a:cxnSpLocks/>
          </p:cNvCxnSpPr>
          <p:nvPr/>
        </p:nvCxnSpPr>
        <p:spPr>
          <a:xfrm flipH="1">
            <a:off x="7200849" y="4090194"/>
            <a:ext cx="320755" cy="34042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8" name="Straight Connector 787">
            <a:extLst>
              <a:ext uri="{FF2B5EF4-FFF2-40B4-BE49-F238E27FC236}">
                <a16:creationId xmlns:a16="http://schemas.microsoft.com/office/drawing/2014/main" id="{E5E8403A-A2F8-4376-A3AF-7BC03285EA11}"/>
              </a:ext>
            </a:extLst>
          </p:cNvPr>
          <p:cNvCxnSpPr>
            <a:cxnSpLocks/>
          </p:cNvCxnSpPr>
          <p:nvPr/>
        </p:nvCxnSpPr>
        <p:spPr>
          <a:xfrm>
            <a:off x="8566151" y="4519615"/>
            <a:ext cx="764384" cy="82546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0" name="Straight Connector 789">
            <a:extLst>
              <a:ext uri="{FF2B5EF4-FFF2-40B4-BE49-F238E27FC236}">
                <a16:creationId xmlns:a16="http://schemas.microsoft.com/office/drawing/2014/main" id="{F24323F1-A003-444C-AE44-86955B68EF08}"/>
              </a:ext>
            </a:extLst>
          </p:cNvPr>
          <p:cNvCxnSpPr>
            <a:cxnSpLocks/>
          </p:cNvCxnSpPr>
          <p:nvPr/>
        </p:nvCxnSpPr>
        <p:spPr>
          <a:xfrm flipH="1">
            <a:off x="7646512" y="3690442"/>
            <a:ext cx="537277" cy="428406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2" name="Straight Connector 791">
            <a:extLst>
              <a:ext uri="{FF2B5EF4-FFF2-40B4-BE49-F238E27FC236}">
                <a16:creationId xmlns:a16="http://schemas.microsoft.com/office/drawing/2014/main" id="{0419DB03-EEAB-4E26-BAAC-8E914070F5BD}"/>
              </a:ext>
            </a:extLst>
          </p:cNvPr>
          <p:cNvCxnSpPr>
            <a:cxnSpLocks/>
          </p:cNvCxnSpPr>
          <p:nvPr/>
        </p:nvCxnSpPr>
        <p:spPr>
          <a:xfrm flipH="1">
            <a:off x="7564328" y="3870555"/>
            <a:ext cx="624224" cy="393582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4" name="Straight Connector 793">
            <a:extLst>
              <a:ext uri="{FF2B5EF4-FFF2-40B4-BE49-F238E27FC236}">
                <a16:creationId xmlns:a16="http://schemas.microsoft.com/office/drawing/2014/main" id="{A41B881D-C79F-444D-A333-ECEEA4E68062}"/>
              </a:ext>
            </a:extLst>
          </p:cNvPr>
          <p:cNvCxnSpPr>
            <a:cxnSpLocks/>
          </p:cNvCxnSpPr>
          <p:nvPr/>
        </p:nvCxnSpPr>
        <p:spPr>
          <a:xfrm flipH="1">
            <a:off x="7822239" y="4225191"/>
            <a:ext cx="161379" cy="11985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6" name="Straight Connector 795">
            <a:extLst>
              <a:ext uri="{FF2B5EF4-FFF2-40B4-BE49-F238E27FC236}">
                <a16:creationId xmlns:a16="http://schemas.microsoft.com/office/drawing/2014/main" id="{4EE9C3A1-0160-4E9B-9FE5-A17D56B13A2F}"/>
              </a:ext>
            </a:extLst>
          </p:cNvPr>
          <p:cNvCxnSpPr>
            <a:cxnSpLocks/>
          </p:cNvCxnSpPr>
          <p:nvPr/>
        </p:nvCxnSpPr>
        <p:spPr>
          <a:xfrm flipH="1">
            <a:off x="8207476" y="4300159"/>
            <a:ext cx="505599" cy="7350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8" name="Straight Connector 797">
            <a:extLst>
              <a:ext uri="{FF2B5EF4-FFF2-40B4-BE49-F238E27FC236}">
                <a16:creationId xmlns:a16="http://schemas.microsoft.com/office/drawing/2014/main" id="{C259EC66-DEC8-479B-9986-D3E877E39B78}"/>
              </a:ext>
            </a:extLst>
          </p:cNvPr>
          <p:cNvCxnSpPr>
            <a:cxnSpLocks/>
          </p:cNvCxnSpPr>
          <p:nvPr/>
        </p:nvCxnSpPr>
        <p:spPr>
          <a:xfrm flipH="1" flipV="1">
            <a:off x="7449461" y="4573371"/>
            <a:ext cx="333665" cy="492342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0" name="Straight Connector 799">
            <a:extLst>
              <a:ext uri="{FF2B5EF4-FFF2-40B4-BE49-F238E27FC236}">
                <a16:creationId xmlns:a16="http://schemas.microsoft.com/office/drawing/2014/main" id="{BD8DD614-C684-47E7-88EC-55815F682D60}"/>
              </a:ext>
            </a:extLst>
          </p:cNvPr>
          <p:cNvCxnSpPr>
            <a:cxnSpLocks/>
          </p:cNvCxnSpPr>
          <p:nvPr/>
        </p:nvCxnSpPr>
        <p:spPr>
          <a:xfrm flipH="1" flipV="1">
            <a:off x="7642748" y="4549515"/>
            <a:ext cx="537910" cy="100531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2" name="Straight Connector 801">
            <a:extLst>
              <a:ext uri="{FF2B5EF4-FFF2-40B4-BE49-F238E27FC236}">
                <a16:creationId xmlns:a16="http://schemas.microsoft.com/office/drawing/2014/main" id="{822E2E12-9D88-4FC8-A1DD-C40E748DE517}"/>
              </a:ext>
            </a:extLst>
          </p:cNvPr>
          <p:cNvCxnSpPr>
            <a:cxnSpLocks/>
          </p:cNvCxnSpPr>
          <p:nvPr/>
        </p:nvCxnSpPr>
        <p:spPr>
          <a:xfrm flipH="1" flipV="1">
            <a:off x="7623031" y="4578352"/>
            <a:ext cx="493857" cy="20954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9" name="Straight Connector 808">
            <a:extLst>
              <a:ext uri="{FF2B5EF4-FFF2-40B4-BE49-F238E27FC236}">
                <a16:creationId xmlns:a16="http://schemas.microsoft.com/office/drawing/2014/main" id="{E81BAB31-1283-42FA-8A76-8DB01EA562C8}"/>
              </a:ext>
            </a:extLst>
          </p:cNvPr>
          <p:cNvCxnSpPr>
            <a:cxnSpLocks/>
          </p:cNvCxnSpPr>
          <p:nvPr/>
        </p:nvCxnSpPr>
        <p:spPr>
          <a:xfrm flipH="1">
            <a:off x="3677318" y="2059067"/>
            <a:ext cx="122880" cy="66594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" name="Straight Connector 819">
            <a:extLst>
              <a:ext uri="{FF2B5EF4-FFF2-40B4-BE49-F238E27FC236}">
                <a16:creationId xmlns:a16="http://schemas.microsoft.com/office/drawing/2014/main" id="{D0C4DFFA-5F13-417F-926C-8926C554720A}"/>
              </a:ext>
            </a:extLst>
          </p:cNvPr>
          <p:cNvCxnSpPr>
            <a:cxnSpLocks/>
          </p:cNvCxnSpPr>
          <p:nvPr/>
        </p:nvCxnSpPr>
        <p:spPr>
          <a:xfrm flipH="1">
            <a:off x="3663942" y="2050917"/>
            <a:ext cx="323076" cy="26192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1" name="Straight Connector 820">
            <a:extLst>
              <a:ext uri="{FF2B5EF4-FFF2-40B4-BE49-F238E27FC236}">
                <a16:creationId xmlns:a16="http://schemas.microsoft.com/office/drawing/2014/main" id="{3DDD79AD-FA45-4FD0-9FEB-1DD65D7CE9AD}"/>
              </a:ext>
            </a:extLst>
          </p:cNvPr>
          <p:cNvCxnSpPr>
            <a:cxnSpLocks/>
          </p:cNvCxnSpPr>
          <p:nvPr/>
        </p:nvCxnSpPr>
        <p:spPr>
          <a:xfrm flipH="1">
            <a:off x="3950887" y="2055071"/>
            <a:ext cx="144553" cy="29341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5" name="Straight Connector 824">
            <a:extLst>
              <a:ext uri="{FF2B5EF4-FFF2-40B4-BE49-F238E27FC236}">
                <a16:creationId xmlns:a16="http://schemas.microsoft.com/office/drawing/2014/main" id="{36B0F02A-2E0F-4116-8B5F-9888E37DCC5C}"/>
              </a:ext>
            </a:extLst>
          </p:cNvPr>
          <p:cNvCxnSpPr>
            <a:cxnSpLocks/>
          </p:cNvCxnSpPr>
          <p:nvPr/>
        </p:nvCxnSpPr>
        <p:spPr>
          <a:xfrm flipH="1">
            <a:off x="4177157" y="2059067"/>
            <a:ext cx="23015" cy="159248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9" name="Straight Connector 828">
            <a:extLst>
              <a:ext uri="{FF2B5EF4-FFF2-40B4-BE49-F238E27FC236}">
                <a16:creationId xmlns:a16="http://schemas.microsoft.com/office/drawing/2014/main" id="{58C44CF0-62B3-48E6-B075-C7C273633939}"/>
              </a:ext>
            </a:extLst>
          </p:cNvPr>
          <p:cNvCxnSpPr>
            <a:cxnSpLocks/>
          </p:cNvCxnSpPr>
          <p:nvPr/>
        </p:nvCxnSpPr>
        <p:spPr>
          <a:xfrm>
            <a:off x="4264447" y="2044700"/>
            <a:ext cx="233746" cy="33063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3" name="Straight Connector 832">
            <a:extLst>
              <a:ext uri="{FF2B5EF4-FFF2-40B4-BE49-F238E27FC236}">
                <a16:creationId xmlns:a16="http://schemas.microsoft.com/office/drawing/2014/main" id="{630453EE-A3A5-486B-AE60-CE3292C1AA30}"/>
              </a:ext>
            </a:extLst>
          </p:cNvPr>
          <p:cNvCxnSpPr>
            <a:cxnSpLocks/>
          </p:cNvCxnSpPr>
          <p:nvPr/>
        </p:nvCxnSpPr>
        <p:spPr>
          <a:xfrm flipH="1">
            <a:off x="4535228" y="1853093"/>
            <a:ext cx="59930" cy="5735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4" name="Straight Connector 833">
            <a:extLst>
              <a:ext uri="{FF2B5EF4-FFF2-40B4-BE49-F238E27FC236}">
                <a16:creationId xmlns:a16="http://schemas.microsoft.com/office/drawing/2014/main" id="{93CCC063-898A-406B-98D5-3A94FBC2A8BD}"/>
              </a:ext>
            </a:extLst>
          </p:cNvPr>
          <p:cNvCxnSpPr>
            <a:cxnSpLocks/>
          </p:cNvCxnSpPr>
          <p:nvPr/>
        </p:nvCxnSpPr>
        <p:spPr>
          <a:xfrm>
            <a:off x="4837631" y="2090431"/>
            <a:ext cx="104899" cy="8191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7" name="Straight Connector 836">
            <a:extLst>
              <a:ext uri="{FF2B5EF4-FFF2-40B4-BE49-F238E27FC236}">
                <a16:creationId xmlns:a16="http://schemas.microsoft.com/office/drawing/2014/main" id="{F44970DD-5211-408C-998B-520D9608232D}"/>
              </a:ext>
            </a:extLst>
          </p:cNvPr>
          <p:cNvCxnSpPr>
            <a:cxnSpLocks/>
          </p:cNvCxnSpPr>
          <p:nvPr/>
        </p:nvCxnSpPr>
        <p:spPr>
          <a:xfrm>
            <a:off x="4958012" y="2020428"/>
            <a:ext cx="173382" cy="63014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9" name="Straight Connector 838">
            <a:extLst>
              <a:ext uri="{FF2B5EF4-FFF2-40B4-BE49-F238E27FC236}">
                <a16:creationId xmlns:a16="http://schemas.microsoft.com/office/drawing/2014/main" id="{27400430-7FE4-45A4-BDFD-3D40D8CDF025}"/>
              </a:ext>
            </a:extLst>
          </p:cNvPr>
          <p:cNvCxnSpPr>
            <a:cxnSpLocks/>
          </p:cNvCxnSpPr>
          <p:nvPr/>
        </p:nvCxnSpPr>
        <p:spPr>
          <a:xfrm flipV="1">
            <a:off x="4838701" y="1847641"/>
            <a:ext cx="225886" cy="7006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3" name="Straight Connector 842">
            <a:extLst>
              <a:ext uri="{FF2B5EF4-FFF2-40B4-BE49-F238E27FC236}">
                <a16:creationId xmlns:a16="http://schemas.microsoft.com/office/drawing/2014/main" id="{5F1066B0-B32B-4CCC-9544-F85049E3E15F}"/>
              </a:ext>
            </a:extLst>
          </p:cNvPr>
          <p:cNvCxnSpPr>
            <a:cxnSpLocks/>
          </p:cNvCxnSpPr>
          <p:nvPr/>
        </p:nvCxnSpPr>
        <p:spPr>
          <a:xfrm flipH="1" flipV="1">
            <a:off x="2884488" y="1135630"/>
            <a:ext cx="210906" cy="18040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5" name="Straight Connector 844">
            <a:extLst>
              <a:ext uri="{FF2B5EF4-FFF2-40B4-BE49-F238E27FC236}">
                <a16:creationId xmlns:a16="http://schemas.microsoft.com/office/drawing/2014/main" id="{477242BA-EC66-40CE-8C84-86F4853BECA4}"/>
              </a:ext>
            </a:extLst>
          </p:cNvPr>
          <p:cNvCxnSpPr>
            <a:cxnSpLocks/>
          </p:cNvCxnSpPr>
          <p:nvPr/>
        </p:nvCxnSpPr>
        <p:spPr>
          <a:xfrm flipH="1">
            <a:off x="2873376" y="1434576"/>
            <a:ext cx="70310" cy="53895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8" name="Straight Connector 847">
            <a:extLst>
              <a:ext uri="{FF2B5EF4-FFF2-40B4-BE49-F238E27FC236}">
                <a16:creationId xmlns:a16="http://schemas.microsoft.com/office/drawing/2014/main" id="{F657D974-8EB5-47C2-A732-ED1638815FD1}"/>
              </a:ext>
            </a:extLst>
          </p:cNvPr>
          <p:cNvCxnSpPr>
            <a:cxnSpLocks/>
          </p:cNvCxnSpPr>
          <p:nvPr/>
        </p:nvCxnSpPr>
        <p:spPr>
          <a:xfrm flipH="1" flipV="1">
            <a:off x="3077837" y="1008914"/>
            <a:ext cx="109632" cy="29948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2" name="Rectangle 136">
            <a:extLst>
              <a:ext uri="{FF2B5EF4-FFF2-40B4-BE49-F238E27FC236}">
                <a16:creationId xmlns:a16="http://schemas.microsoft.com/office/drawing/2014/main" id="{40E76807-A849-43CE-BCD4-05FB61D67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6905" y="1469230"/>
            <a:ext cx="14541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MC Child (State Exp)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850" name="Straight Connector 849">
            <a:extLst>
              <a:ext uri="{FF2B5EF4-FFF2-40B4-BE49-F238E27FC236}">
                <a16:creationId xmlns:a16="http://schemas.microsoft.com/office/drawing/2014/main" id="{E8313710-8C4E-4665-85C4-237C3CD80FAC}"/>
              </a:ext>
            </a:extLst>
          </p:cNvPr>
          <p:cNvCxnSpPr>
            <a:cxnSpLocks/>
          </p:cNvCxnSpPr>
          <p:nvPr/>
        </p:nvCxnSpPr>
        <p:spPr>
          <a:xfrm flipH="1" flipV="1">
            <a:off x="3226431" y="1462085"/>
            <a:ext cx="41834" cy="174485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2" name="Straight Connector 851">
            <a:extLst>
              <a:ext uri="{FF2B5EF4-FFF2-40B4-BE49-F238E27FC236}">
                <a16:creationId xmlns:a16="http://schemas.microsoft.com/office/drawing/2014/main" id="{B8E0878C-41FD-4E1A-B107-6041A2C7FBDA}"/>
              </a:ext>
            </a:extLst>
          </p:cNvPr>
          <p:cNvCxnSpPr>
            <a:cxnSpLocks/>
          </p:cNvCxnSpPr>
          <p:nvPr/>
        </p:nvCxnSpPr>
        <p:spPr>
          <a:xfrm flipH="1" flipV="1">
            <a:off x="3546945" y="859122"/>
            <a:ext cx="7004" cy="448625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6" name="Straight Connector 855">
            <a:extLst>
              <a:ext uri="{FF2B5EF4-FFF2-40B4-BE49-F238E27FC236}">
                <a16:creationId xmlns:a16="http://schemas.microsoft.com/office/drawing/2014/main" id="{14AC594C-69E8-40A3-80E6-11F0F6F6E622}"/>
              </a:ext>
            </a:extLst>
          </p:cNvPr>
          <p:cNvCxnSpPr>
            <a:cxnSpLocks/>
          </p:cNvCxnSpPr>
          <p:nvPr/>
        </p:nvCxnSpPr>
        <p:spPr>
          <a:xfrm flipH="1">
            <a:off x="3907500" y="1466419"/>
            <a:ext cx="5491" cy="22077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8" name="Straight Connector 857">
            <a:extLst>
              <a:ext uri="{FF2B5EF4-FFF2-40B4-BE49-F238E27FC236}">
                <a16:creationId xmlns:a16="http://schemas.microsoft.com/office/drawing/2014/main" id="{9A94382D-B8B7-4918-9E71-877923C61085}"/>
              </a:ext>
            </a:extLst>
          </p:cNvPr>
          <p:cNvCxnSpPr>
            <a:cxnSpLocks/>
          </p:cNvCxnSpPr>
          <p:nvPr/>
        </p:nvCxnSpPr>
        <p:spPr>
          <a:xfrm>
            <a:off x="3989902" y="989626"/>
            <a:ext cx="20225" cy="306046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1" name="Straight Connector 860">
            <a:extLst>
              <a:ext uri="{FF2B5EF4-FFF2-40B4-BE49-F238E27FC236}">
                <a16:creationId xmlns:a16="http://schemas.microsoft.com/office/drawing/2014/main" id="{044744FA-AC3C-4007-B136-41F3FA5B8DBB}"/>
              </a:ext>
            </a:extLst>
          </p:cNvPr>
          <p:cNvCxnSpPr>
            <a:cxnSpLocks/>
          </p:cNvCxnSpPr>
          <p:nvPr/>
        </p:nvCxnSpPr>
        <p:spPr>
          <a:xfrm flipH="1">
            <a:off x="4133851" y="1152907"/>
            <a:ext cx="58611" cy="16422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3" name="Straight Connector 862">
            <a:extLst>
              <a:ext uri="{FF2B5EF4-FFF2-40B4-BE49-F238E27FC236}">
                <a16:creationId xmlns:a16="http://schemas.microsoft.com/office/drawing/2014/main" id="{8FBD0C60-7BAE-4D8F-8F9C-D91E55E9DCC0}"/>
              </a:ext>
            </a:extLst>
          </p:cNvPr>
          <p:cNvCxnSpPr>
            <a:cxnSpLocks/>
          </p:cNvCxnSpPr>
          <p:nvPr/>
        </p:nvCxnSpPr>
        <p:spPr>
          <a:xfrm flipH="1">
            <a:off x="4273425" y="1457450"/>
            <a:ext cx="11964" cy="95251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7" name="Straight Connector 866">
            <a:extLst>
              <a:ext uri="{FF2B5EF4-FFF2-40B4-BE49-F238E27FC236}">
                <a16:creationId xmlns:a16="http://schemas.microsoft.com/office/drawing/2014/main" id="{2F1D75B7-CAA1-47EA-8120-43A42280901A}"/>
              </a:ext>
            </a:extLst>
          </p:cNvPr>
          <p:cNvCxnSpPr>
            <a:cxnSpLocks/>
          </p:cNvCxnSpPr>
          <p:nvPr/>
        </p:nvCxnSpPr>
        <p:spPr>
          <a:xfrm flipH="1">
            <a:off x="4635005" y="1234605"/>
            <a:ext cx="129085" cy="9032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9" name="Straight Connector 868">
            <a:extLst>
              <a:ext uri="{FF2B5EF4-FFF2-40B4-BE49-F238E27FC236}">
                <a16:creationId xmlns:a16="http://schemas.microsoft.com/office/drawing/2014/main" id="{656EB487-8987-42BF-8B1D-4BA8FB73FBBE}"/>
              </a:ext>
            </a:extLst>
          </p:cNvPr>
          <p:cNvCxnSpPr>
            <a:cxnSpLocks/>
          </p:cNvCxnSpPr>
          <p:nvPr/>
        </p:nvCxnSpPr>
        <p:spPr>
          <a:xfrm flipH="1" flipV="1">
            <a:off x="5035844" y="1427874"/>
            <a:ext cx="129886" cy="36236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Oval 174">
            <a:extLst>
              <a:ext uri="{FF2B5EF4-FFF2-40B4-BE49-F238E27FC236}">
                <a16:creationId xmlns:a16="http://schemas.microsoft.com/office/drawing/2014/main" id="{D2BB3BDF-4DE1-43BC-927E-AF02CF1F5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6" y="1339850"/>
            <a:ext cx="82550" cy="82550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" name="Rectangle 175">
            <a:extLst>
              <a:ext uri="{FF2B5EF4-FFF2-40B4-BE49-F238E27FC236}">
                <a16:creationId xmlns:a16="http://schemas.microsoft.com/office/drawing/2014/main" id="{A2D95150-2393-42B3-BBF4-67200C678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9725" y="1157988"/>
            <a:ext cx="7683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Head Start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0" name="Oval 176">
            <a:extLst>
              <a:ext uri="{FF2B5EF4-FFF2-40B4-BE49-F238E27FC236}">
                <a16:creationId xmlns:a16="http://schemas.microsoft.com/office/drawing/2014/main" id="{17514B69-18EF-4884-A338-B0AACE85E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9663" y="1933575"/>
            <a:ext cx="80963" cy="82550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" name="Oval 246">
            <a:extLst>
              <a:ext uri="{FF2B5EF4-FFF2-40B4-BE49-F238E27FC236}">
                <a16:creationId xmlns:a16="http://schemas.microsoft.com/office/drawing/2014/main" id="{29EDCED7-EF5C-49EE-8F5B-B1B97AB10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1" y="2020887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4" name="Oval 248">
            <a:extLst>
              <a:ext uri="{FF2B5EF4-FFF2-40B4-BE49-F238E27FC236}">
                <a16:creationId xmlns:a16="http://schemas.microsoft.com/office/drawing/2014/main" id="{DE301F19-A829-42A8-9DAF-5B5E5FCFA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651" y="3817938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6" name="Oval 284">
            <a:extLst>
              <a:ext uri="{FF2B5EF4-FFF2-40B4-BE49-F238E27FC236}">
                <a16:creationId xmlns:a16="http://schemas.microsoft.com/office/drawing/2014/main" id="{E62BA0DB-6675-4469-A416-2CE662DBE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763" y="4384675"/>
            <a:ext cx="80963" cy="82550"/>
          </a:xfrm>
          <a:prstGeom prst="ellipse">
            <a:avLst/>
          </a:prstGeom>
          <a:solidFill>
            <a:srgbClr val="7B92A8"/>
          </a:solidFill>
          <a:ln w="31750">
            <a:solidFill>
              <a:srgbClr val="7B92A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7" name="Oval 164">
            <a:extLst>
              <a:ext uri="{FF2B5EF4-FFF2-40B4-BE49-F238E27FC236}">
                <a16:creationId xmlns:a16="http://schemas.microsoft.com/office/drawing/2014/main" id="{9F4DF20C-9334-4296-921D-05985FCD2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3688" y="4384675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" name="Oval 244">
            <a:extLst>
              <a:ext uri="{FF2B5EF4-FFF2-40B4-BE49-F238E27FC236}">
                <a16:creationId xmlns:a16="http://schemas.microsoft.com/office/drawing/2014/main" id="{D86913CB-BA30-44B9-B2F4-0CE4448E0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6" y="4421188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0" name="Oval 168">
            <a:extLst>
              <a:ext uri="{FF2B5EF4-FFF2-40B4-BE49-F238E27FC236}">
                <a16:creationId xmlns:a16="http://schemas.microsoft.com/office/drawing/2014/main" id="{93499298-28D3-48B0-BB86-764DE1A13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2963" y="4933950"/>
            <a:ext cx="80963" cy="80963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9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>
            <a:extLst>
              <a:ext uri="{FF2B5EF4-FFF2-40B4-BE49-F238E27FC236}">
                <a16:creationId xmlns:a16="http://schemas.microsoft.com/office/drawing/2014/main" id="{C36FD20B-FD2B-4A4C-8BDF-CF4F5B88BB9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2" name="Rectangle 5">
            <a:extLst>
              <a:ext uri="{FF2B5EF4-FFF2-40B4-BE49-F238E27FC236}">
                <a16:creationId xmlns:a16="http://schemas.microsoft.com/office/drawing/2014/main" id="{39C65A93-8E2C-4CB4-BE2B-1233D1477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-4763"/>
            <a:ext cx="10982325" cy="68675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4" name="Rectangle 6">
            <a:extLst>
              <a:ext uri="{FF2B5EF4-FFF2-40B4-BE49-F238E27FC236}">
                <a16:creationId xmlns:a16="http://schemas.microsoft.com/office/drawing/2014/main" id="{292210CF-7EDA-4C72-A81E-079021DBB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0"/>
            <a:ext cx="10968038" cy="6853238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6" name="Rectangle 7">
            <a:extLst>
              <a:ext uri="{FF2B5EF4-FFF2-40B4-BE49-F238E27FC236}">
                <a16:creationId xmlns:a16="http://schemas.microsoft.com/office/drawing/2014/main" id="{C4C0274A-D954-4B72-AC49-59D52C027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964" y="1230312"/>
            <a:ext cx="9688513" cy="448945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8" name="Line 8">
            <a:extLst>
              <a:ext uri="{FF2B5EF4-FFF2-40B4-BE49-F238E27FC236}">
                <a16:creationId xmlns:a16="http://schemas.microsoft.com/office/drawing/2014/main" id="{AC4AA098-3D65-4CC5-BF61-8CD52561DE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5689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0" name="Line 9">
            <a:extLst>
              <a:ext uri="{FF2B5EF4-FFF2-40B4-BE49-F238E27FC236}">
                <a16:creationId xmlns:a16="http://schemas.microsoft.com/office/drawing/2014/main" id="{AC2376DF-6B30-4F4F-831A-02B93063EF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970463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2" name="Line 10">
            <a:extLst>
              <a:ext uri="{FF2B5EF4-FFF2-40B4-BE49-F238E27FC236}">
                <a16:creationId xmlns:a16="http://schemas.microsoft.com/office/drawing/2014/main" id="{2A7234DB-980B-4645-A05A-FF65220A58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370388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3" name="Line 11">
            <a:extLst>
              <a:ext uri="{FF2B5EF4-FFF2-40B4-BE49-F238E27FC236}">
                <a16:creationId xmlns:a16="http://schemas.microsoft.com/office/drawing/2014/main" id="{24FFFD6A-FC85-4906-824C-F884E9CABF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77190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4" name="Line 12">
            <a:extLst>
              <a:ext uri="{FF2B5EF4-FFF2-40B4-BE49-F238E27FC236}">
                <a16:creationId xmlns:a16="http://schemas.microsoft.com/office/drawing/2014/main" id="{58E29EDC-948B-48E5-9B8F-7610A6A4BD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173412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5" name="Line 13">
            <a:extLst>
              <a:ext uri="{FF2B5EF4-FFF2-40B4-BE49-F238E27FC236}">
                <a16:creationId xmlns:a16="http://schemas.microsoft.com/office/drawing/2014/main" id="{20AF9ECE-FB69-41BA-B388-173FD4F24E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2573337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7" name="Line 14">
            <a:extLst>
              <a:ext uri="{FF2B5EF4-FFF2-40B4-BE49-F238E27FC236}">
                <a16:creationId xmlns:a16="http://schemas.microsoft.com/office/drawing/2014/main" id="{66F3DEE7-B520-4869-8C3C-6F6046C506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9748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8" name="Line 15">
            <a:extLst>
              <a:ext uri="{FF2B5EF4-FFF2-40B4-BE49-F238E27FC236}">
                <a16:creationId xmlns:a16="http://schemas.microsoft.com/office/drawing/2014/main" id="{DB83475A-AD32-4C04-8FA1-7E82D07005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9" name="Line 16">
            <a:extLst>
              <a:ext uri="{FF2B5EF4-FFF2-40B4-BE49-F238E27FC236}">
                <a16:creationId xmlns:a16="http://schemas.microsoft.com/office/drawing/2014/main" id="{B3C00A31-8316-4E56-A4D9-3F3288F4994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0" name="Oval 17">
            <a:extLst>
              <a:ext uri="{FF2B5EF4-FFF2-40B4-BE49-F238E27FC236}">
                <a16:creationId xmlns:a16="http://schemas.microsoft.com/office/drawing/2014/main" id="{C2F9EA65-FF65-4606-9399-381EB19AD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013" y="4438650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1" name="Rectangle 18">
            <a:extLst>
              <a:ext uri="{FF2B5EF4-FFF2-40B4-BE49-F238E27FC236}">
                <a16:creationId xmlns:a16="http://schemas.microsoft.com/office/drawing/2014/main" id="{3DF7DE25-97DD-4AF0-A7F7-433D8D626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6711" y="4130675"/>
            <a:ext cx="12985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AFDC Term Limits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92" name="Oval 19">
            <a:extLst>
              <a:ext uri="{FF2B5EF4-FFF2-40B4-BE49-F238E27FC236}">
                <a16:creationId xmlns:a16="http://schemas.microsoft.com/office/drawing/2014/main" id="{31F45D2F-2762-478B-B1E8-ADD6E2EA2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551" y="4210050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3" name="Rectangle 20">
            <a:extLst>
              <a:ext uri="{FF2B5EF4-FFF2-40B4-BE49-F238E27FC236}">
                <a16:creationId xmlns:a16="http://schemas.microsoft.com/office/drawing/2014/main" id="{C37A1B49-7EF2-400D-8735-BB7E2D6F0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8087" y="3888582"/>
            <a:ext cx="7858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EITC 1986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94" name="Oval 21">
            <a:extLst>
              <a:ext uri="{FF2B5EF4-FFF2-40B4-BE49-F238E27FC236}">
                <a16:creationId xmlns:a16="http://schemas.microsoft.com/office/drawing/2014/main" id="{0BBA820C-8683-485F-BE0F-AA4771357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101" y="4260850"/>
            <a:ext cx="82550" cy="77788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" name="Rectangle 22">
            <a:extLst>
              <a:ext uri="{FF2B5EF4-FFF2-40B4-BE49-F238E27FC236}">
                <a16:creationId xmlns:a16="http://schemas.microsoft.com/office/drawing/2014/main" id="{894EB055-6949-4E1E-B1AD-6C0E0280E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150" y="4617257"/>
            <a:ext cx="7858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EITC 1993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98" name="Rectangle 24">
            <a:extLst>
              <a:ext uri="{FF2B5EF4-FFF2-40B4-BE49-F238E27FC236}">
                <a16:creationId xmlns:a16="http://schemas.microsoft.com/office/drawing/2014/main" id="{3ADAE19F-5FDF-4C2F-A43D-17851ABB9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8789" y="4772025"/>
            <a:ext cx="12255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AFDC Generosity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99" name="Oval 25">
            <a:extLst>
              <a:ext uri="{FF2B5EF4-FFF2-40B4-BE49-F238E27FC236}">
                <a16:creationId xmlns:a16="http://schemas.microsoft.com/office/drawing/2014/main" id="{101B8BF7-9F01-482A-810B-A3F76CFB0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76" y="4379913"/>
            <a:ext cx="82550" cy="77788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1" name="Rectangle 26">
            <a:extLst>
              <a:ext uri="{FF2B5EF4-FFF2-40B4-BE49-F238E27FC236}">
                <a16:creationId xmlns:a16="http://schemas.microsoft.com/office/drawing/2014/main" id="{8A536B1A-D515-482F-A85C-DF81B3179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7523" y="3300412"/>
            <a:ext cx="8001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Alaska UBI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05" name="Rectangle 28">
            <a:extLst>
              <a:ext uri="{FF2B5EF4-FFF2-40B4-BE49-F238E27FC236}">
                <a16:creationId xmlns:a16="http://schemas.microsoft.com/office/drawing/2014/main" id="{AD006C90-CB1D-46EA-AD26-0AAD734D2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8244" y="5548313"/>
            <a:ext cx="8636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Neg Inc Tax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07" name="Oval 29">
            <a:extLst>
              <a:ext uri="{FF2B5EF4-FFF2-40B4-BE49-F238E27FC236}">
                <a16:creationId xmlns:a16="http://schemas.microsoft.com/office/drawing/2014/main" id="{B2A4744A-E496-48C7-BE00-4A995E9C5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3451" y="4329113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9" name="Rectangle 30">
            <a:extLst>
              <a:ext uri="{FF2B5EF4-FFF2-40B4-BE49-F238E27FC236}">
                <a16:creationId xmlns:a16="http://schemas.microsoft.com/office/drawing/2014/main" id="{24B39F50-3C9B-49C1-A5DC-F38AEC69B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4548" y="3168649"/>
            <a:ext cx="7905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Paycheck+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11" name="Oval 31">
            <a:extLst>
              <a:ext uri="{FF2B5EF4-FFF2-40B4-BE49-F238E27FC236}">
                <a16:creationId xmlns:a16="http://schemas.microsoft.com/office/drawing/2014/main" id="{16246152-2675-4528-80C1-E5B1BC07D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4238" y="1933575"/>
            <a:ext cx="82550" cy="82550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3" name="Rectangle 32">
            <a:extLst>
              <a:ext uri="{FF2B5EF4-FFF2-40B4-BE49-F238E27FC236}">
                <a16:creationId xmlns:a16="http://schemas.microsoft.com/office/drawing/2014/main" id="{341DF846-CB7B-4176-BC77-84A1C03ED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7052" y="2120343"/>
            <a:ext cx="8874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Abecedarian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08" name="Oval 35">
            <a:extLst>
              <a:ext uri="{FF2B5EF4-FFF2-40B4-BE49-F238E27FC236}">
                <a16:creationId xmlns:a16="http://schemas.microsoft.com/office/drawing/2014/main" id="{B083E0C1-4461-480C-A14D-A39520D9A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1339850"/>
            <a:ext cx="82550" cy="82550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9" name="Rectangle 36">
            <a:extLst>
              <a:ext uri="{FF2B5EF4-FFF2-40B4-BE49-F238E27FC236}">
                <a16:creationId xmlns:a16="http://schemas.microsoft.com/office/drawing/2014/main" id="{93C00FB1-8AEB-423D-A212-347FB4949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4800" y="1631950"/>
            <a:ext cx="8001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K12 Spend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0" name="Oval 37">
            <a:extLst>
              <a:ext uri="{FF2B5EF4-FFF2-40B4-BE49-F238E27FC236}">
                <a16:creationId xmlns:a16="http://schemas.microsoft.com/office/drawing/2014/main" id="{4C142ED6-0259-4C8F-B439-39213E246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263" y="1339850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1" name="Rectangle 38">
            <a:extLst>
              <a:ext uri="{FF2B5EF4-FFF2-40B4-BE49-F238E27FC236}">
                <a16:creationId xmlns:a16="http://schemas.microsoft.com/office/drawing/2014/main" id="{1F178EB0-836C-433E-8973-5B2625451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138" y="1696935"/>
            <a:ext cx="8143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AOTC (JS)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2" name="Oval 39">
            <a:extLst>
              <a:ext uri="{FF2B5EF4-FFF2-40B4-BE49-F238E27FC236}">
                <a16:creationId xmlns:a16="http://schemas.microsoft.com/office/drawing/2014/main" id="{6AA1AD51-463D-4E6E-98B3-683E42FBB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1339850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4" name="Rectangle 40">
            <a:extLst>
              <a:ext uri="{FF2B5EF4-FFF2-40B4-BE49-F238E27FC236}">
                <a16:creationId xmlns:a16="http://schemas.microsoft.com/office/drawing/2014/main" id="{142D2C5D-2970-463A-AAAF-E32808579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4459" y="816574"/>
            <a:ext cx="8366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AOTC (SS)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5" name="Oval 41">
            <a:extLst>
              <a:ext uri="{FF2B5EF4-FFF2-40B4-BE49-F238E27FC236}">
                <a16:creationId xmlns:a16="http://schemas.microsoft.com/office/drawing/2014/main" id="{82496BFF-54AD-45A6-A7F0-078F18C8B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93357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6" name="Rectangle 42">
            <a:extLst>
              <a:ext uri="{FF2B5EF4-FFF2-40B4-BE49-F238E27FC236}">
                <a16:creationId xmlns:a16="http://schemas.microsoft.com/office/drawing/2014/main" id="{E7A99932-698A-4B50-A9D5-77DAF376B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1414" y="2355942"/>
            <a:ext cx="7778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AOTC (SI)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7" name="Oval 43">
            <a:extLst>
              <a:ext uri="{FF2B5EF4-FFF2-40B4-BE49-F238E27FC236}">
                <a16:creationId xmlns:a16="http://schemas.microsoft.com/office/drawing/2014/main" id="{3464E395-C1BD-4EED-9AFD-C01CA55D1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426" y="193357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8" name="Rectangle 44">
            <a:extLst>
              <a:ext uri="{FF2B5EF4-FFF2-40B4-BE49-F238E27FC236}">
                <a16:creationId xmlns:a16="http://schemas.microsoft.com/office/drawing/2014/main" id="{C7590CD5-BF2B-4C71-A247-32B4C649C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727" y="2363926"/>
            <a:ext cx="9001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HOPE Cred.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9" name="Oval 45">
            <a:extLst>
              <a:ext uri="{FF2B5EF4-FFF2-40B4-BE49-F238E27FC236}">
                <a16:creationId xmlns:a16="http://schemas.microsoft.com/office/drawing/2014/main" id="{DCE05DAC-DD65-44F9-9170-8DAA0077F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13" y="1339850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" name="Rectangle 46">
            <a:extLst>
              <a:ext uri="{FF2B5EF4-FFF2-40B4-BE49-F238E27FC236}">
                <a16:creationId xmlns:a16="http://schemas.microsoft.com/office/drawing/2014/main" id="{C986C365-E600-4755-809D-37BF06A6A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987" y="1530350"/>
            <a:ext cx="7048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HTC (JS)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1" name="Oval 47">
            <a:extLst>
              <a:ext uri="{FF2B5EF4-FFF2-40B4-BE49-F238E27FC236}">
                <a16:creationId xmlns:a16="http://schemas.microsoft.com/office/drawing/2014/main" id="{ED2BB895-3F1B-4B65-873D-2DE058F06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1" y="3511550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2" name="Rectangle 48">
            <a:extLst>
              <a:ext uri="{FF2B5EF4-FFF2-40B4-BE49-F238E27FC236}">
                <a16:creationId xmlns:a16="http://schemas.microsoft.com/office/drawing/2014/main" id="{D0E679A1-0E6F-47A3-BD17-C06A4BB6F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748" y="3219451"/>
            <a:ext cx="7048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HTC (JE)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3" name="Oval 49">
            <a:extLst>
              <a:ext uri="{FF2B5EF4-FFF2-40B4-BE49-F238E27FC236}">
                <a16:creationId xmlns:a16="http://schemas.microsoft.com/office/drawing/2014/main" id="{69529DC5-B63A-4BEF-BC59-6BEEDD58B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193357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" name="Rectangle 50">
            <a:extLst>
              <a:ext uri="{FF2B5EF4-FFF2-40B4-BE49-F238E27FC236}">
                <a16:creationId xmlns:a16="http://schemas.microsoft.com/office/drawing/2014/main" id="{F62A3A84-9D5B-42A4-94F8-BD1460E25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1182" y="1682750"/>
            <a:ext cx="7270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HTC (SE)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5" name="Oval 51">
            <a:extLst>
              <a:ext uri="{FF2B5EF4-FFF2-40B4-BE49-F238E27FC236}">
                <a16:creationId xmlns:a16="http://schemas.microsoft.com/office/drawing/2014/main" id="{F123AA67-552C-4E7E-A5A0-23350BE16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076" y="1339850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" name="Rectangle 52">
            <a:extLst>
              <a:ext uri="{FF2B5EF4-FFF2-40B4-BE49-F238E27FC236}">
                <a16:creationId xmlns:a16="http://schemas.microsoft.com/office/drawing/2014/main" id="{6DD7A6A9-B6F7-4F81-913C-5BC539AEC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0501" y="1093787"/>
            <a:ext cx="13255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Tuition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Deduc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 (SS)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7" name="Oval 53">
            <a:extLst>
              <a:ext uri="{FF2B5EF4-FFF2-40B4-BE49-F238E27FC236}">
                <a16:creationId xmlns:a16="http://schemas.microsoft.com/office/drawing/2014/main" id="{9F36BCF5-EC45-4FAA-8F75-7B6BA9C03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26" y="193357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8" name="Rectangle 54">
            <a:extLst>
              <a:ext uri="{FF2B5EF4-FFF2-40B4-BE49-F238E27FC236}">
                <a16:creationId xmlns:a16="http://schemas.microsoft.com/office/drawing/2014/main" id="{6E082318-7FFB-4E49-BD3E-FF0CD3D24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1746877"/>
            <a:ext cx="7778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AOTC (IS)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9" name="Oval 55">
            <a:extLst>
              <a:ext uri="{FF2B5EF4-FFF2-40B4-BE49-F238E27FC236}">
                <a16:creationId xmlns:a16="http://schemas.microsoft.com/office/drawing/2014/main" id="{B03D0983-BB43-4E9A-BF85-C9941FB80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463" y="193357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0" name="Rectangle 56">
            <a:extLst>
              <a:ext uri="{FF2B5EF4-FFF2-40B4-BE49-F238E27FC236}">
                <a16:creationId xmlns:a16="http://schemas.microsoft.com/office/drawing/2014/main" id="{16A91BFC-D192-4E7F-8312-19BB2DC3B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831" y="2012360"/>
            <a:ext cx="6667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HTC (IS)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1" name="Oval 57">
            <a:extLst>
              <a:ext uri="{FF2B5EF4-FFF2-40B4-BE49-F238E27FC236}">
                <a16:creationId xmlns:a16="http://schemas.microsoft.com/office/drawing/2014/main" id="{7D27B5A4-B000-400A-85F4-773F34981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5088" y="3625850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2" name="Rectangle 58">
            <a:extLst>
              <a:ext uri="{FF2B5EF4-FFF2-40B4-BE49-F238E27FC236}">
                <a16:creationId xmlns:a16="http://schemas.microsoft.com/office/drawing/2014/main" id="{9827E5B2-EB05-4638-8137-A0F2D09E1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6264" y="2970056"/>
            <a:ext cx="6905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Adult Pell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3" name="Oval 59">
            <a:extLst>
              <a:ext uri="{FF2B5EF4-FFF2-40B4-BE49-F238E27FC236}">
                <a16:creationId xmlns:a16="http://schemas.microsoft.com/office/drawing/2014/main" id="{39C9E297-1E8F-4E26-9A29-B4E16E020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4338" y="552767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" name="Rectangle 60">
            <a:extLst>
              <a:ext uri="{FF2B5EF4-FFF2-40B4-BE49-F238E27FC236}">
                <a16:creationId xmlns:a16="http://schemas.microsoft.com/office/drawing/2014/main" id="{44B547CE-FC65-4853-8206-A4F0EB9AE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994" y="5484311"/>
            <a:ext cx="77946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AOTC (JE)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5" name="Oval 61">
            <a:extLst>
              <a:ext uri="{FF2B5EF4-FFF2-40B4-BE49-F238E27FC236}">
                <a16:creationId xmlns:a16="http://schemas.microsoft.com/office/drawing/2014/main" id="{FB9D5663-2EA9-4031-9ADA-8A6109655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6413" y="493712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" name="Rectangle 62">
            <a:extLst>
              <a:ext uri="{FF2B5EF4-FFF2-40B4-BE49-F238E27FC236}">
                <a16:creationId xmlns:a16="http://schemas.microsoft.com/office/drawing/2014/main" id="{27CA8C0E-E246-490C-9896-14A21AD8B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7722" y="5215732"/>
            <a:ext cx="8366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AOTC (SE)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7" name="Oval 63">
            <a:extLst>
              <a:ext uri="{FF2B5EF4-FFF2-40B4-BE49-F238E27FC236}">
                <a16:creationId xmlns:a16="http://schemas.microsoft.com/office/drawing/2014/main" id="{2D364A61-5C24-45E7-98D1-0F0BCC317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1663" y="552767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" name="Rectangle 64">
            <a:extLst>
              <a:ext uri="{FF2B5EF4-FFF2-40B4-BE49-F238E27FC236}">
                <a16:creationId xmlns:a16="http://schemas.microsoft.com/office/drawing/2014/main" id="{DB37D7DD-C674-4E0D-9F4B-05278FD27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915" y="5370512"/>
            <a:ext cx="8143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HOPE/LLC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9" name="Oval 65">
            <a:extLst>
              <a:ext uri="{FF2B5EF4-FFF2-40B4-BE49-F238E27FC236}">
                <a16:creationId xmlns:a16="http://schemas.microsoft.com/office/drawing/2014/main" id="{90B4C694-AF6B-47C0-98B6-543FF724E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3738" y="552767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66">
            <a:extLst>
              <a:ext uri="{FF2B5EF4-FFF2-40B4-BE49-F238E27FC236}">
                <a16:creationId xmlns:a16="http://schemas.microsoft.com/office/drawing/2014/main" id="{94B89F72-02EA-49CA-A901-AFD22DE96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2170" y="5492750"/>
            <a:ext cx="7270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HTC (SS)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Oval 67">
            <a:extLst>
              <a:ext uri="{FF2B5EF4-FFF2-40B4-BE49-F238E27FC236}">
                <a16:creationId xmlns:a16="http://schemas.microsoft.com/office/drawing/2014/main" id="{64EA9930-CB4A-4AC6-AE27-52AD595EA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8988" y="4467225"/>
            <a:ext cx="82550" cy="77788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68">
            <a:extLst>
              <a:ext uri="{FF2B5EF4-FFF2-40B4-BE49-F238E27FC236}">
                <a16:creationId xmlns:a16="http://schemas.microsoft.com/office/drawing/2014/main" id="{15BC8774-7B9A-4BE3-93D4-38347C92D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0541" y="4531881"/>
            <a:ext cx="13033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Tuition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Deduc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 (JE)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Oval 69">
            <a:extLst>
              <a:ext uri="{FF2B5EF4-FFF2-40B4-BE49-F238E27FC236}">
                <a16:creationId xmlns:a16="http://schemas.microsoft.com/office/drawing/2014/main" id="{542FAB48-29E9-4916-80B3-D2076C5BE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1063" y="493712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70">
            <a:extLst>
              <a:ext uri="{FF2B5EF4-FFF2-40B4-BE49-F238E27FC236}">
                <a16:creationId xmlns:a16="http://schemas.microsoft.com/office/drawing/2014/main" id="{831595D4-88CE-4B18-9E25-5EF329534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998" y="5092701"/>
            <a:ext cx="13033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Tuition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Deduc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 (JS)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Oval 71">
            <a:extLst>
              <a:ext uri="{FF2B5EF4-FFF2-40B4-BE49-F238E27FC236}">
                <a16:creationId xmlns:a16="http://schemas.microsoft.com/office/drawing/2014/main" id="{5DB8CBCD-77B2-4C18-8DD0-23AD584A4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6313" y="1339850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72">
            <a:extLst>
              <a:ext uri="{FF2B5EF4-FFF2-40B4-BE49-F238E27FC236}">
                <a16:creationId xmlns:a16="http://schemas.microsoft.com/office/drawing/2014/main" id="{3C4BE96B-D876-4158-AEAF-DB42C702C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6517" y="1203325"/>
            <a:ext cx="13255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Tuition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Deduc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 (SE)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Oval 73">
            <a:extLst>
              <a:ext uri="{FF2B5EF4-FFF2-40B4-BE49-F238E27FC236}">
                <a16:creationId xmlns:a16="http://schemas.microsoft.com/office/drawing/2014/main" id="{15F964B1-C0C8-434C-B64C-7F19E8B0F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3438525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74">
            <a:extLst>
              <a:ext uri="{FF2B5EF4-FFF2-40B4-BE49-F238E27FC236}">
                <a16:creationId xmlns:a16="http://schemas.microsoft.com/office/drawing/2014/main" id="{938F3C84-3CEE-4A3D-8243-D095D9B20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3383916"/>
            <a:ext cx="6635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Ohio Pell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Oval 75">
            <a:extLst>
              <a:ext uri="{FF2B5EF4-FFF2-40B4-BE49-F238E27FC236}">
                <a16:creationId xmlns:a16="http://schemas.microsoft.com/office/drawing/2014/main" id="{8FC0DA07-B5E2-48B3-A7C3-BEA9A94D3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1538" y="4498975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76">
            <a:extLst>
              <a:ext uri="{FF2B5EF4-FFF2-40B4-BE49-F238E27FC236}">
                <a16:creationId xmlns:a16="http://schemas.microsoft.com/office/drawing/2014/main" id="{8CCC8563-25EF-4809-A5A0-E6735DEE4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4257" y="4460082"/>
            <a:ext cx="11064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MA Scholarship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Oval 77">
            <a:extLst>
              <a:ext uri="{FF2B5EF4-FFF2-40B4-BE49-F238E27FC236}">
                <a16:creationId xmlns:a16="http://schemas.microsoft.com/office/drawing/2014/main" id="{F0C31B0D-BE99-4AB7-9FB7-053B0005F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3" y="1339850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78">
            <a:extLst>
              <a:ext uri="{FF2B5EF4-FFF2-40B4-BE49-F238E27FC236}">
                <a16:creationId xmlns:a16="http://schemas.microsoft.com/office/drawing/2014/main" id="{992D73A1-9532-4A0A-86B4-6361945F3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315" y="670664"/>
            <a:ext cx="10604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Cal Grant GPA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Oval 79">
            <a:extLst>
              <a:ext uri="{FF2B5EF4-FFF2-40B4-BE49-F238E27FC236}">
                <a16:creationId xmlns:a16="http://schemas.microsoft.com/office/drawing/2014/main" id="{8B2954CE-7040-4FDC-A8DD-A0FCFA6E3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1" y="5340350"/>
            <a:ext cx="80963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80">
            <a:extLst>
              <a:ext uri="{FF2B5EF4-FFF2-40B4-BE49-F238E27FC236}">
                <a16:creationId xmlns:a16="http://schemas.microsoft.com/office/drawing/2014/main" id="{E5B5C15B-0665-46CD-B5F4-46C220515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884" y="5289550"/>
            <a:ext cx="9413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Cal Grant Inc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Oval 81">
            <a:extLst>
              <a:ext uri="{FF2B5EF4-FFF2-40B4-BE49-F238E27FC236}">
                <a16:creationId xmlns:a16="http://schemas.microsoft.com/office/drawing/2014/main" id="{03455A9D-8D1F-43F4-83F3-160001104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938" y="1933575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82">
            <a:extLst>
              <a:ext uri="{FF2B5EF4-FFF2-40B4-BE49-F238E27FC236}">
                <a16:creationId xmlns:a16="http://schemas.microsoft.com/office/drawing/2014/main" id="{48823EEA-A47C-4E3D-AF92-4001565FD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793" y="1768474"/>
            <a:ext cx="6445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CC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Mich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Oval 83">
            <a:extLst>
              <a:ext uri="{FF2B5EF4-FFF2-40B4-BE49-F238E27FC236}">
                <a16:creationId xmlns:a16="http://schemas.microsoft.com/office/drawing/2014/main" id="{9F9B898A-252E-4B20-AF8B-2EEDDBA9D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7776" y="1933575"/>
            <a:ext cx="80963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Rectangle 84">
            <a:extLst>
              <a:ext uri="{FF2B5EF4-FFF2-40B4-BE49-F238E27FC236}">
                <a16:creationId xmlns:a16="http://schemas.microsoft.com/office/drawing/2014/main" id="{E09F1F16-937E-4990-ACD6-4352D00B3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9024" y="2040823"/>
            <a:ext cx="7270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CC Texas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Oval 85">
            <a:extLst>
              <a:ext uri="{FF2B5EF4-FFF2-40B4-BE49-F238E27FC236}">
                <a16:creationId xmlns:a16="http://schemas.microsoft.com/office/drawing/2014/main" id="{F3424429-B988-45D3-B600-B5CD464F9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263" y="4092575"/>
            <a:ext cx="82550" cy="80963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Rectangle 86">
            <a:extLst>
              <a:ext uri="{FF2B5EF4-FFF2-40B4-BE49-F238E27FC236}">
                <a16:creationId xmlns:a16="http://schemas.microsoft.com/office/drawing/2014/main" id="{865D7253-2418-48E8-A4E5-AAB3F7618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650" y="4028284"/>
            <a:ext cx="7778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CUNY Pell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Oval 87">
            <a:extLst>
              <a:ext uri="{FF2B5EF4-FFF2-40B4-BE49-F238E27FC236}">
                <a16:creationId xmlns:a16="http://schemas.microsoft.com/office/drawing/2014/main" id="{6763F8E7-3223-498C-86E1-4033A75B4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1933575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88">
            <a:extLst>
              <a:ext uri="{FF2B5EF4-FFF2-40B4-BE49-F238E27FC236}">
                <a16:creationId xmlns:a16="http://schemas.microsoft.com/office/drawing/2014/main" id="{96CE23F4-3E5F-4F1F-96F5-E53AEB250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2751" y="2309813"/>
            <a:ext cx="7000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DC Grant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Oval 89">
            <a:extLst>
              <a:ext uri="{FF2B5EF4-FFF2-40B4-BE49-F238E27FC236}">
                <a16:creationId xmlns:a16="http://schemas.microsoft.com/office/drawing/2014/main" id="{04A6AEAF-9998-4F89-946C-C798D178B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339850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Rectangle 90">
            <a:extLst>
              <a:ext uri="{FF2B5EF4-FFF2-40B4-BE49-F238E27FC236}">
                <a16:creationId xmlns:a16="http://schemas.microsoft.com/office/drawing/2014/main" id="{EC908016-45F8-4157-9004-3DCBBEE76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3363" y="989013"/>
            <a:ext cx="6715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FIU GPA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Oval 91">
            <a:extLst>
              <a:ext uri="{FF2B5EF4-FFF2-40B4-BE49-F238E27FC236}">
                <a16:creationId xmlns:a16="http://schemas.microsoft.com/office/drawing/2014/main" id="{ECFBED89-869A-4B4E-8A44-FDF4563B5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426" y="1933575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92">
            <a:extLst>
              <a:ext uri="{FF2B5EF4-FFF2-40B4-BE49-F238E27FC236}">
                <a16:creationId xmlns:a16="http://schemas.microsoft.com/office/drawing/2014/main" id="{47AE2D62-ACE7-4D2E-BAE8-9CDB22A39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3521" y="2216150"/>
            <a:ext cx="9239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Florida Grant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Oval 93">
            <a:extLst>
              <a:ext uri="{FF2B5EF4-FFF2-40B4-BE49-F238E27FC236}">
                <a16:creationId xmlns:a16="http://schemas.microsoft.com/office/drawing/2014/main" id="{86A2211C-067B-4B3E-8F1F-B959A7536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13" y="2536825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94">
            <a:extLst>
              <a:ext uri="{FF2B5EF4-FFF2-40B4-BE49-F238E27FC236}">
                <a16:creationId xmlns:a16="http://schemas.microsoft.com/office/drawing/2014/main" id="{77014DCF-B9E9-45F7-9181-E097A1466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2351" y="2505647"/>
            <a:ext cx="10556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Georgia HOPE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Oval 95">
            <a:extLst>
              <a:ext uri="{FF2B5EF4-FFF2-40B4-BE49-F238E27FC236}">
                <a16:creationId xmlns:a16="http://schemas.microsoft.com/office/drawing/2014/main" id="{2335216B-2A7B-4C1C-8D6D-2DEE2EFCC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1" y="3771900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96">
            <a:extLst>
              <a:ext uri="{FF2B5EF4-FFF2-40B4-BE49-F238E27FC236}">
                <a16:creationId xmlns:a16="http://schemas.microsoft.com/office/drawing/2014/main" id="{EEA79C7C-778F-4967-A290-47ED09482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5213" y="3673246"/>
            <a:ext cx="7858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Kalamazoo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16" name="Oval 97">
            <a:extLst>
              <a:ext uri="{FF2B5EF4-FFF2-40B4-BE49-F238E27FC236}">
                <a16:creationId xmlns:a16="http://schemas.microsoft.com/office/drawing/2014/main" id="{6A6C22E8-ADDA-4379-9BB0-7ECBF0F59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2533650"/>
            <a:ext cx="82550" cy="80963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8" name="Rectangle 98">
            <a:extLst>
              <a:ext uri="{FF2B5EF4-FFF2-40B4-BE49-F238E27FC236}">
                <a16:creationId xmlns:a16="http://schemas.microsoft.com/office/drawing/2014/main" id="{40206200-D227-4413-AECE-3E9A61CC7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826" y="2500312"/>
            <a:ext cx="10239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College Spend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19" name="Oval 99">
            <a:extLst>
              <a:ext uri="{FF2B5EF4-FFF2-40B4-BE49-F238E27FC236}">
                <a16:creationId xmlns:a16="http://schemas.microsoft.com/office/drawing/2014/main" id="{88FBF26D-4E9D-425E-BC47-75F0FA201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076" y="4316413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20" name="Rectangle 100">
            <a:extLst>
              <a:ext uri="{FF2B5EF4-FFF2-40B4-BE49-F238E27FC236}">
                <a16:creationId xmlns:a16="http://schemas.microsoft.com/office/drawing/2014/main" id="{E908B8D7-766A-4D21-B480-C3622C209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4606" y="4165600"/>
            <a:ext cx="10429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College Tuition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22" name="Rectangle 102">
            <a:extLst>
              <a:ext uri="{FF2B5EF4-FFF2-40B4-BE49-F238E27FC236}">
                <a16:creationId xmlns:a16="http://schemas.microsoft.com/office/drawing/2014/main" id="{33201C79-0B8C-40F7-8ED1-231668923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3813" y="4325835"/>
            <a:ext cx="5572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TN Pell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24" name="Rectangle 104">
            <a:extLst>
              <a:ext uri="{FF2B5EF4-FFF2-40B4-BE49-F238E27FC236}">
                <a16:creationId xmlns:a16="http://schemas.microsoft.com/office/drawing/2014/main" id="{E2754001-031F-40CC-84DE-B61DECB71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8888" y="2171701"/>
            <a:ext cx="11525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Soc Sec College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28" name="Rectangle 106">
            <a:extLst>
              <a:ext uri="{FF2B5EF4-FFF2-40B4-BE49-F238E27FC236}">
                <a16:creationId xmlns:a16="http://schemas.microsoft.com/office/drawing/2014/main" id="{65BC16D6-9C4A-465D-983D-FA98C7706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7664" y="3087529"/>
            <a:ext cx="6635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TN Hope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29" name="Oval 107">
            <a:extLst>
              <a:ext uri="{FF2B5EF4-FFF2-40B4-BE49-F238E27FC236}">
                <a16:creationId xmlns:a16="http://schemas.microsoft.com/office/drawing/2014/main" id="{F987F1B2-7F0C-44BB-976F-D3BB3AFCB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1726" y="1339850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1" name="Rectangle 108">
            <a:extLst>
              <a:ext uri="{FF2B5EF4-FFF2-40B4-BE49-F238E27FC236}">
                <a16:creationId xmlns:a16="http://schemas.microsoft.com/office/drawing/2014/main" id="{97BE6753-C3A2-419E-9924-E4F2E313F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2999" y="1390631"/>
            <a:ext cx="7493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Texas Pell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33" name="Oval 109">
            <a:extLst>
              <a:ext uri="{FF2B5EF4-FFF2-40B4-BE49-F238E27FC236}">
                <a16:creationId xmlns:a16="http://schemas.microsoft.com/office/drawing/2014/main" id="{DAAD4414-055B-487B-A0A7-E0E836580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8563" y="4068763"/>
            <a:ext cx="80963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5" name="Rectangle 110">
            <a:extLst>
              <a:ext uri="{FF2B5EF4-FFF2-40B4-BE49-F238E27FC236}">
                <a16:creationId xmlns:a16="http://schemas.microsoft.com/office/drawing/2014/main" id="{00BC9238-0DBF-42AC-BE80-CED6247C7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8458" y="3871121"/>
            <a:ext cx="10795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WI Scholarship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37" name="Oval 111">
            <a:extLst>
              <a:ext uri="{FF2B5EF4-FFF2-40B4-BE49-F238E27FC236}">
                <a16:creationId xmlns:a16="http://schemas.microsoft.com/office/drawing/2014/main" id="{3CC5F086-F717-472B-B628-715326FAA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5051" y="4462463"/>
            <a:ext cx="82550" cy="82550"/>
          </a:xfrm>
          <a:prstGeom prst="ellipse">
            <a:avLst/>
          </a:pr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9" name="Rectangle 112">
            <a:extLst>
              <a:ext uri="{FF2B5EF4-FFF2-40B4-BE49-F238E27FC236}">
                <a16:creationId xmlns:a16="http://schemas.microsoft.com/office/drawing/2014/main" id="{232BF303-0991-4C3B-9221-25F5C02F1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6992" y="5081324"/>
            <a:ext cx="6635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DI Judge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41" name="Oval 113">
            <a:extLst>
              <a:ext uri="{FF2B5EF4-FFF2-40B4-BE49-F238E27FC236}">
                <a16:creationId xmlns:a16="http://schemas.microsoft.com/office/drawing/2014/main" id="{3B844083-35FE-478B-AC16-F89C44D05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4479925"/>
            <a:ext cx="82550" cy="82550"/>
          </a:xfrm>
          <a:prstGeom prst="ellipse">
            <a:avLst/>
          </a:pr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3" name="Rectangle 114">
            <a:extLst>
              <a:ext uri="{FF2B5EF4-FFF2-40B4-BE49-F238E27FC236}">
                <a16:creationId xmlns:a16="http://schemas.microsoft.com/office/drawing/2014/main" id="{2962D8CD-DDDD-4D79-93FE-BB4708643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013" y="4575969"/>
            <a:ext cx="8731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DI Examiner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44" name="Oval 115">
            <a:extLst>
              <a:ext uri="{FF2B5EF4-FFF2-40B4-BE49-F238E27FC236}">
                <a16:creationId xmlns:a16="http://schemas.microsoft.com/office/drawing/2014/main" id="{2DAFC0D3-A5F6-4291-8DDD-628329B2F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726" y="4352925"/>
            <a:ext cx="82550" cy="82550"/>
          </a:xfrm>
          <a:prstGeom prst="ellipse">
            <a:avLst/>
          </a:pr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5" name="Rectangle 116">
            <a:extLst>
              <a:ext uri="{FF2B5EF4-FFF2-40B4-BE49-F238E27FC236}">
                <a16:creationId xmlns:a16="http://schemas.microsoft.com/office/drawing/2014/main" id="{DC63F72E-E03C-48F6-B92A-DD33E9EA2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1527" y="4054330"/>
            <a:ext cx="9652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DI Generosity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46" name="Oval 117">
            <a:extLst>
              <a:ext uri="{FF2B5EF4-FFF2-40B4-BE49-F238E27FC236}">
                <a16:creationId xmlns:a16="http://schemas.microsoft.com/office/drawing/2014/main" id="{B314CFAD-F6E4-47B5-9050-32A143BAD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76" y="4357688"/>
            <a:ext cx="82550" cy="80963"/>
          </a:xfrm>
          <a:prstGeom prst="ellipse">
            <a:avLst/>
          </a:pr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" name="Rectangle 118">
            <a:extLst>
              <a:ext uri="{FF2B5EF4-FFF2-40B4-BE49-F238E27FC236}">
                <a16:creationId xmlns:a16="http://schemas.microsoft.com/office/drawing/2014/main" id="{86BF6E0B-BF1F-49DC-92B5-EFC9D23D8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5017" y="4210050"/>
            <a:ext cx="8461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DI Veterans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48" name="Oval 119">
            <a:extLst>
              <a:ext uri="{FF2B5EF4-FFF2-40B4-BE49-F238E27FC236}">
                <a16:creationId xmlns:a16="http://schemas.microsoft.com/office/drawing/2014/main" id="{569B5C67-9F78-46CB-9251-DC6B1A6B8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13" y="4233863"/>
            <a:ext cx="82550" cy="82550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9" name="Rectangle 120">
            <a:extLst>
              <a:ext uri="{FF2B5EF4-FFF2-40B4-BE49-F238E27FC236}">
                <a16:creationId xmlns:a16="http://schemas.microsoft.com/office/drawing/2014/main" id="{2CB44BC9-82EB-48BA-AAD7-0BC729864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197" y="3326606"/>
            <a:ext cx="10191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Oregon Health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50" name="Oval 121">
            <a:extLst>
              <a:ext uri="{FF2B5EF4-FFF2-40B4-BE49-F238E27FC236}">
                <a16:creationId xmlns:a16="http://schemas.microsoft.com/office/drawing/2014/main" id="{896A4760-A545-4FF0-AC8C-8342D17D7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8651" y="4448175"/>
            <a:ext cx="82550" cy="82550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1" name="Rectangle 122">
            <a:extLst>
              <a:ext uri="{FF2B5EF4-FFF2-40B4-BE49-F238E27FC236}">
                <a16:creationId xmlns:a16="http://schemas.microsoft.com/office/drawing/2014/main" id="{173E8211-CEBA-494A-B725-D38AEEB0D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6964" y="2955924"/>
            <a:ext cx="14128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Mass HI (150%FPL)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53" name="Oval 123">
            <a:extLst>
              <a:ext uri="{FF2B5EF4-FFF2-40B4-BE49-F238E27FC236}">
                <a16:creationId xmlns:a16="http://schemas.microsoft.com/office/drawing/2014/main" id="{4D86A5FF-B309-4073-8D87-35A86FC9B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138" y="4421188"/>
            <a:ext cx="82550" cy="82550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4" name="Rectangle 124">
            <a:extLst>
              <a:ext uri="{FF2B5EF4-FFF2-40B4-BE49-F238E27FC236}">
                <a16:creationId xmlns:a16="http://schemas.microsoft.com/office/drawing/2014/main" id="{9F75F0AC-11E0-4CC3-BDCB-2EF24C594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2677" y="3915150"/>
            <a:ext cx="14128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Mass HI (200%FPL)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56" name="Oval 125">
            <a:extLst>
              <a:ext uri="{FF2B5EF4-FFF2-40B4-BE49-F238E27FC236}">
                <a16:creationId xmlns:a16="http://schemas.microsoft.com/office/drawing/2014/main" id="{5C6FE926-F9F2-4CE2-93D1-F1DC280DA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5976" y="4275138"/>
            <a:ext cx="82550" cy="82550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7" name="Rectangle 126">
            <a:extLst>
              <a:ext uri="{FF2B5EF4-FFF2-40B4-BE49-F238E27FC236}">
                <a16:creationId xmlns:a16="http://schemas.microsoft.com/office/drawing/2014/main" id="{A7226D40-7668-468B-A42A-D1C031BD4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726" y="3150791"/>
            <a:ext cx="14128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Mass HI (250%FPL)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59" name="Oval 127">
            <a:extLst>
              <a:ext uri="{FF2B5EF4-FFF2-40B4-BE49-F238E27FC236}">
                <a16:creationId xmlns:a16="http://schemas.microsoft.com/office/drawing/2014/main" id="{9B23CC9B-19DC-4317-8805-EAB943FCD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4513" y="4691063"/>
            <a:ext cx="82550" cy="82550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1" name="Rectangle 128">
            <a:extLst>
              <a:ext uri="{FF2B5EF4-FFF2-40B4-BE49-F238E27FC236}">
                <a16:creationId xmlns:a16="http://schemas.microsoft.com/office/drawing/2014/main" id="{793C941D-5861-40B9-A635-D8CF4F00F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8338" y="4659313"/>
            <a:ext cx="9096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Medigap Tax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62" name="Oval 129">
            <a:extLst>
              <a:ext uri="{FF2B5EF4-FFF2-40B4-BE49-F238E27FC236}">
                <a16:creationId xmlns:a16="http://schemas.microsoft.com/office/drawing/2014/main" id="{E817756D-598D-4B1F-A3E8-659998134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5338" y="3954463"/>
            <a:ext cx="82550" cy="82550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3" name="Rectangle 130">
            <a:extLst>
              <a:ext uri="{FF2B5EF4-FFF2-40B4-BE49-F238E27FC236}">
                <a16:creationId xmlns:a16="http://schemas.microsoft.com/office/drawing/2014/main" id="{A9B67BF5-7A25-4889-8E75-87D6582EB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3926" y="3922713"/>
            <a:ext cx="10017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Medicare Intro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65" name="Oval 131">
            <a:extLst>
              <a:ext uri="{FF2B5EF4-FFF2-40B4-BE49-F238E27FC236}">
                <a16:creationId xmlns:a16="http://schemas.microsoft.com/office/drawing/2014/main" id="{3851DC94-6695-41F1-BF6F-DC87EE817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138" y="1339850"/>
            <a:ext cx="82550" cy="82550"/>
          </a:xfrm>
          <a:prstGeom prst="ellipse">
            <a:avLst/>
          </a:pr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" name="Rectangle 132">
            <a:extLst>
              <a:ext uri="{FF2B5EF4-FFF2-40B4-BE49-F238E27FC236}">
                <a16:creationId xmlns:a16="http://schemas.microsoft.com/office/drawing/2014/main" id="{D9F7E50D-62AF-4D2E-8B46-DE5181DDF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439" y="940815"/>
            <a:ext cx="15684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MC Pregnant &amp; Infants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69" name="Oval 133">
            <a:extLst>
              <a:ext uri="{FF2B5EF4-FFF2-40B4-BE49-F238E27FC236}">
                <a16:creationId xmlns:a16="http://schemas.microsoft.com/office/drawing/2014/main" id="{C3172E9E-E7EB-496C-895B-E28A4A5CC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76" y="1933575"/>
            <a:ext cx="80963" cy="82550"/>
          </a:xfrm>
          <a:prstGeom prst="ellipse">
            <a:avLst/>
          </a:pr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" name="Rectangle 134">
            <a:extLst>
              <a:ext uri="{FF2B5EF4-FFF2-40B4-BE49-F238E27FC236}">
                <a16:creationId xmlns:a16="http://schemas.microsoft.com/office/drawing/2014/main" id="{9367F55B-DDD9-4567-9E39-C7ADE476E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187" y="2173860"/>
            <a:ext cx="6350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MC Intro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71" name="Oval 135">
            <a:extLst>
              <a:ext uri="{FF2B5EF4-FFF2-40B4-BE49-F238E27FC236}">
                <a16:creationId xmlns:a16="http://schemas.microsoft.com/office/drawing/2014/main" id="{E4E1604D-0AA2-48F7-915C-8530616D2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863" y="1339850"/>
            <a:ext cx="82550" cy="82550"/>
          </a:xfrm>
          <a:prstGeom prst="ellipse">
            <a:avLst/>
          </a:pr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3" name="Oval 137">
            <a:extLst>
              <a:ext uri="{FF2B5EF4-FFF2-40B4-BE49-F238E27FC236}">
                <a16:creationId xmlns:a16="http://schemas.microsoft.com/office/drawing/2014/main" id="{0757C25D-000E-4052-952F-90EA8942D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1339850"/>
            <a:ext cx="82550" cy="82550"/>
          </a:xfrm>
          <a:prstGeom prst="ellipse">
            <a:avLst/>
          </a:pr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4" name="Rectangle 138">
            <a:extLst>
              <a:ext uri="{FF2B5EF4-FFF2-40B4-BE49-F238E27FC236}">
                <a16:creationId xmlns:a16="http://schemas.microsoft.com/office/drawing/2014/main" id="{611560CA-1068-40F1-BCF1-088E37729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2394" y="817337"/>
            <a:ext cx="9731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MC Child 83+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75" name="Oval 139">
            <a:extLst>
              <a:ext uri="{FF2B5EF4-FFF2-40B4-BE49-F238E27FC236}">
                <a16:creationId xmlns:a16="http://schemas.microsoft.com/office/drawing/2014/main" id="{AE1FA894-F392-44A6-9051-E461F649B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238" y="4535488"/>
            <a:ext cx="82550" cy="82550"/>
          </a:xfrm>
          <a:prstGeom prst="ellipse">
            <a:avLst/>
          </a:prstGeom>
          <a:solidFill>
            <a:srgbClr val="7B92A8"/>
          </a:solidFill>
          <a:ln w="31750">
            <a:solidFill>
              <a:srgbClr val="7B92A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6" name="Rectangle 140">
            <a:extLst>
              <a:ext uri="{FF2B5EF4-FFF2-40B4-BE49-F238E27FC236}">
                <a16:creationId xmlns:a16="http://schemas.microsoft.com/office/drawing/2014/main" id="{49C3E317-FDFF-44D4-9862-DF4BE078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2" y="4949023"/>
            <a:ext cx="14493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HCV Chicago Lottery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79" name="Rectangle 142">
            <a:extLst>
              <a:ext uri="{FF2B5EF4-FFF2-40B4-BE49-F238E27FC236}">
                <a16:creationId xmlns:a16="http://schemas.microsoft.com/office/drawing/2014/main" id="{72F1D926-140C-4739-820D-BAD91516B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1976" y="2849689"/>
            <a:ext cx="14636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HCV RCT to Welfare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81" name="Oval 143">
            <a:extLst>
              <a:ext uri="{FF2B5EF4-FFF2-40B4-BE49-F238E27FC236}">
                <a16:creationId xmlns:a16="http://schemas.microsoft.com/office/drawing/2014/main" id="{36CB9E51-A21B-4BCF-85B2-69DC0F3B9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4567238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2" name="Rectangle 144">
            <a:extLst>
              <a:ext uri="{FF2B5EF4-FFF2-40B4-BE49-F238E27FC236}">
                <a16:creationId xmlns:a16="http://schemas.microsoft.com/office/drawing/2014/main" id="{9FF8F050-DCE4-465B-9333-E5B1B0FDA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657" y="4599782"/>
            <a:ext cx="855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NSW Youth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84" name="Oval 145">
            <a:extLst>
              <a:ext uri="{FF2B5EF4-FFF2-40B4-BE49-F238E27FC236}">
                <a16:creationId xmlns:a16="http://schemas.microsoft.com/office/drawing/2014/main" id="{BF1679F2-7ADB-400E-878D-B5999A5B9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26" y="4837113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5" name="Rectangle 146">
            <a:extLst>
              <a:ext uri="{FF2B5EF4-FFF2-40B4-BE49-F238E27FC236}">
                <a16:creationId xmlns:a16="http://schemas.microsoft.com/office/drawing/2014/main" id="{AB87C557-19A4-4B52-991B-F242570D0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5657" y="4906964"/>
            <a:ext cx="7445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Job Corps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86" name="Oval 147">
            <a:extLst>
              <a:ext uri="{FF2B5EF4-FFF2-40B4-BE49-F238E27FC236}">
                <a16:creationId xmlns:a16="http://schemas.microsoft.com/office/drawing/2014/main" id="{C64F5E97-382E-4894-8053-EE1D8260E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888" y="5065713"/>
            <a:ext cx="80963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7" name="Rectangle 148">
            <a:extLst>
              <a:ext uri="{FF2B5EF4-FFF2-40B4-BE49-F238E27FC236}">
                <a16:creationId xmlns:a16="http://schemas.microsoft.com/office/drawing/2014/main" id="{02BDA2BD-A76B-4FD9-85FE-FC0C356F0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6126" y="5039104"/>
            <a:ext cx="8636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JTPA Youth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88" name="Oval 149">
            <a:extLst>
              <a:ext uri="{FF2B5EF4-FFF2-40B4-BE49-F238E27FC236}">
                <a16:creationId xmlns:a16="http://schemas.microsoft.com/office/drawing/2014/main" id="{BA788A73-D09A-45CE-8A9F-2A4F45623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9401" y="4810125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9" name="Rectangle 150">
            <a:extLst>
              <a:ext uri="{FF2B5EF4-FFF2-40B4-BE49-F238E27FC236}">
                <a16:creationId xmlns:a16="http://schemas.microsoft.com/office/drawing/2014/main" id="{5E71F085-7ACE-4A5B-A4D3-C2B6AD5EF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9158" y="4760728"/>
            <a:ext cx="6175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JobStart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90" name="Oval 151">
            <a:extLst>
              <a:ext uri="{FF2B5EF4-FFF2-40B4-BE49-F238E27FC236}">
                <a16:creationId xmlns:a16="http://schemas.microsoft.com/office/drawing/2014/main" id="{0664CD87-AD32-4683-9180-A338470AA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5938" y="4672013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1" name="Rectangle 152">
            <a:extLst>
              <a:ext uri="{FF2B5EF4-FFF2-40B4-BE49-F238E27FC236}">
                <a16:creationId xmlns:a16="http://schemas.microsoft.com/office/drawing/2014/main" id="{2B6A8306-B871-4F85-8A7B-457364C3B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3482" y="4724400"/>
            <a:ext cx="6032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Year Up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92" name="Oval 153">
            <a:extLst>
              <a:ext uri="{FF2B5EF4-FFF2-40B4-BE49-F238E27FC236}">
                <a16:creationId xmlns:a16="http://schemas.microsoft.com/office/drawing/2014/main" id="{3A1F0315-AEBE-4399-9083-EB5AA0148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1" y="4664075"/>
            <a:ext cx="77788" cy="80963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3" name="Rectangle 154">
            <a:extLst>
              <a:ext uri="{FF2B5EF4-FFF2-40B4-BE49-F238E27FC236}">
                <a16:creationId xmlns:a16="http://schemas.microsoft.com/office/drawing/2014/main" id="{07164F3E-1BBC-4F31-A1ED-C292CF78E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6951" y="5258118"/>
            <a:ext cx="11112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NSW Ex-Addict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94" name="Oval 155">
            <a:extLst>
              <a:ext uri="{FF2B5EF4-FFF2-40B4-BE49-F238E27FC236}">
                <a16:creationId xmlns:a16="http://schemas.microsoft.com/office/drawing/2014/main" id="{9873F80B-143B-4ADD-852D-FA1F6DE25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088" y="4545013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6" name="Rectangle 156">
            <a:extLst>
              <a:ext uri="{FF2B5EF4-FFF2-40B4-BE49-F238E27FC236}">
                <a16:creationId xmlns:a16="http://schemas.microsoft.com/office/drawing/2014/main" id="{DE98F6A2-7C5F-48E0-9DB2-22681CCD1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3231" y="2641692"/>
            <a:ext cx="12763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NSW Ex-Offender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97" name="Oval 157">
            <a:extLst>
              <a:ext uri="{FF2B5EF4-FFF2-40B4-BE49-F238E27FC236}">
                <a16:creationId xmlns:a16="http://schemas.microsoft.com/office/drawing/2014/main" id="{90463190-52B2-45D3-8513-A84092807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901" y="4105275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" name="Rectangle 158">
            <a:extLst>
              <a:ext uri="{FF2B5EF4-FFF2-40B4-BE49-F238E27FC236}">
                <a16:creationId xmlns:a16="http://schemas.microsoft.com/office/drawing/2014/main" id="{97A8C746-D275-4C96-B92B-BED6400A7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435" y="2957512"/>
            <a:ext cx="8223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JTPA Adult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99" name="Oval 159">
            <a:extLst>
              <a:ext uri="{FF2B5EF4-FFF2-40B4-BE49-F238E27FC236}">
                <a16:creationId xmlns:a16="http://schemas.microsoft.com/office/drawing/2014/main" id="{DD6B455A-3CE3-49FE-B0F8-445E3D395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901" y="4041775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0" name="Rectangle 160">
            <a:extLst>
              <a:ext uri="{FF2B5EF4-FFF2-40B4-BE49-F238E27FC236}">
                <a16:creationId xmlns:a16="http://schemas.microsoft.com/office/drawing/2014/main" id="{5AFD4DE0-D539-46E5-92AC-FE04DE597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3414" y="2820987"/>
            <a:ext cx="9921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NSW Women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01" name="Oval 161">
            <a:extLst>
              <a:ext uri="{FF2B5EF4-FFF2-40B4-BE49-F238E27FC236}">
                <a16:creationId xmlns:a16="http://schemas.microsoft.com/office/drawing/2014/main" id="{31A60511-8855-466D-90A9-495B37D2E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151" y="4462463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2" name="Rectangle 162">
            <a:extLst>
              <a:ext uri="{FF2B5EF4-FFF2-40B4-BE49-F238E27FC236}">
                <a16:creationId xmlns:a16="http://schemas.microsoft.com/office/drawing/2014/main" id="{2EFCF5F8-8692-4B1F-BBAA-9E878BF66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332" y="3778252"/>
            <a:ext cx="10334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Work Advance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03" name="Oval 163">
            <a:extLst>
              <a:ext uri="{FF2B5EF4-FFF2-40B4-BE49-F238E27FC236}">
                <a16:creationId xmlns:a16="http://schemas.microsoft.com/office/drawing/2014/main" id="{1A949957-3B7D-46CA-B415-28B4BA221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688" y="1339850"/>
            <a:ext cx="82550" cy="82550"/>
          </a:xfrm>
          <a:prstGeom prst="ellipse">
            <a:avLst/>
          </a:prstGeom>
          <a:solidFill>
            <a:srgbClr val="A0522D"/>
          </a:solidFill>
          <a:ln w="31750">
            <a:solidFill>
              <a:srgbClr val="A0522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4" name="Rectangle 164">
            <a:extLst>
              <a:ext uri="{FF2B5EF4-FFF2-40B4-BE49-F238E27FC236}">
                <a16:creationId xmlns:a16="http://schemas.microsoft.com/office/drawing/2014/main" id="{B0281E6F-D676-42C7-B587-247DDD677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1" y="979271"/>
            <a:ext cx="4064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MTO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05" name="Oval 165">
            <a:extLst>
              <a:ext uri="{FF2B5EF4-FFF2-40B4-BE49-F238E27FC236}">
                <a16:creationId xmlns:a16="http://schemas.microsoft.com/office/drawing/2014/main" id="{C21B1BD3-E70B-4975-A1F8-73F5D4CA9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4038" y="4306888"/>
            <a:ext cx="82550" cy="82550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6" name="Rectangle 166">
            <a:extLst>
              <a:ext uri="{FF2B5EF4-FFF2-40B4-BE49-F238E27FC236}">
                <a16:creationId xmlns:a16="http://schemas.microsoft.com/office/drawing/2014/main" id="{22A25A6D-9364-4B48-9C06-51C27F009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921" y="3010377"/>
            <a:ext cx="8143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SNAP Intro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09" name="Oval 169">
            <a:extLst>
              <a:ext uri="{FF2B5EF4-FFF2-40B4-BE49-F238E27FC236}">
                <a16:creationId xmlns:a16="http://schemas.microsoft.com/office/drawing/2014/main" id="{E421B59A-821F-438C-83D7-451DA896D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0126" y="4375150"/>
            <a:ext cx="82550" cy="82550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10" name="Rectangle 170">
            <a:extLst>
              <a:ext uri="{FF2B5EF4-FFF2-40B4-BE49-F238E27FC236}">
                <a16:creationId xmlns:a16="http://schemas.microsoft.com/office/drawing/2014/main" id="{A802640E-E91A-48EA-A41B-EAFB593B3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1" y="4202113"/>
            <a:ext cx="9286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SNAP Assist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11" name="Oval 171">
            <a:extLst>
              <a:ext uri="{FF2B5EF4-FFF2-40B4-BE49-F238E27FC236}">
                <a16:creationId xmlns:a16="http://schemas.microsoft.com/office/drawing/2014/main" id="{F32D8C9F-7A0D-4BD1-AFED-869BB89B4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6963" y="4398963"/>
            <a:ext cx="82550" cy="8096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" name="Rectangle 172">
            <a:extLst>
              <a:ext uri="{FF2B5EF4-FFF2-40B4-BE49-F238E27FC236}">
                <a16:creationId xmlns:a16="http://schemas.microsoft.com/office/drawing/2014/main" id="{B1A7080E-97B0-4E56-8081-DABAB6860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8349" y="4383882"/>
            <a:ext cx="7683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SNAP Info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9" name="Oval 173">
            <a:extLst>
              <a:ext uri="{FF2B5EF4-FFF2-40B4-BE49-F238E27FC236}">
                <a16:creationId xmlns:a16="http://schemas.microsoft.com/office/drawing/2014/main" id="{BD69C06B-12F2-42FA-9475-1D7A0F7D5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4476750"/>
            <a:ext cx="82550" cy="80963"/>
          </a:xfrm>
          <a:prstGeom prst="ellipse">
            <a:avLst/>
          </a:prstGeom>
          <a:solidFill>
            <a:srgbClr val="FFD200"/>
          </a:solidFill>
          <a:ln w="31750">
            <a:solidFill>
              <a:srgbClr val="FFD2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" name="Rectangle 174">
            <a:extLst>
              <a:ext uri="{FF2B5EF4-FFF2-40B4-BE49-F238E27FC236}">
                <a16:creationId xmlns:a16="http://schemas.microsoft.com/office/drawing/2014/main" id="{8781DDAE-908D-4A8A-B079-136839E8D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1763" y="4294700"/>
            <a:ext cx="8223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SSI Review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1" name="Oval 175">
            <a:extLst>
              <a:ext uri="{FF2B5EF4-FFF2-40B4-BE49-F238E27FC236}">
                <a16:creationId xmlns:a16="http://schemas.microsoft.com/office/drawing/2014/main" id="{FB8AD5B4-C4C7-4C91-B363-8E3654205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4479925"/>
            <a:ext cx="82550" cy="82550"/>
          </a:xfrm>
          <a:prstGeom prst="ellipse">
            <a:avLst/>
          </a:prstGeom>
          <a:solidFill>
            <a:srgbClr val="FFD200"/>
          </a:solidFill>
          <a:ln w="31750">
            <a:solidFill>
              <a:srgbClr val="FFD2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2" name="Rectangle 176">
            <a:extLst>
              <a:ext uri="{FF2B5EF4-FFF2-40B4-BE49-F238E27FC236}">
                <a16:creationId xmlns:a16="http://schemas.microsoft.com/office/drawing/2014/main" id="{94952932-A949-4DEB-806A-981D4333E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4065" y="4733925"/>
            <a:ext cx="7540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SSI Judge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3" name="Oval 177">
            <a:extLst>
              <a:ext uri="{FF2B5EF4-FFF2-40B4-BE49-F238E27FC236}">
                <a16:creationId xmlns:a16="http://schemas.microsoft.com/office/drawing/2014/main" id="{C76AB854-EB49-415A-9517-58D0CF5EF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3" y="4233863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4" name="Rectangle 178">
            <a:extLst>
              <a:ext uri="{FF2B5EF4-FFF2-40B4-BE49-F238E27FC236}">
                <a16:creationId xmlns:a16="http://schemas.microsoft.com/office/drawing/2014/main" id="{5807841E-F383-4237-959F-20C187848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013" y="3770313"/>
            <a:ext cx="9779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2013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5" name="Oval 179">
            <a:extLst>
              <a:ext uri="{FF2B5EF4-FFF2-40B4-BE49-F238E27FC236}">
                <a16:creationId xmlns:a16="http://schemas.microsoft.com/office/drawing/2014/main" id="{375D3120-EC9A-4FEB-9C81-7E6470654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401" y="4110038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" name="Rectangle 180">
            <a:extLst>
              <a:ext uri="{FF2B5EF4-FFF2-40B4-BE49-F238E27FC236}">
                <a16:creationId xmlns:a16="http://schemas.microsoft.com/office/drawing/2014/main" id="{31975513-67F9-4799-83D7-0561EC16B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8077" y="3583402"/>
            <a:ext cx="9779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2001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7" name="Oval 181">
            <a:extLst>
              <a:ext uri="{FF2B5EF4-FFF2-40B4-BE49-F238E27FC236}">
                <a16:creationId xmlns:a16="http://schemas.microsoft.com/office/drawing/2014/main" id="{9DBC6427-DB47-498D-A85D-82889392D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8" y="1339850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8" name="Rectangle 182">
            <a:extLst>
              <a:ext uri="{FF2B5EF4-FFF2-40B4-BE49-F238E27FC236}">
                <a16:creationId xmlns:a16="http://schemas.microsoft.com/office/drawing/2014/main" id="{8C386AE5-2244-446A-94D8-63295DAE6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8083" y="1204117"/>
            <a:ext cx="9779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1981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9" name="Oval 183">
            <a:extLst>
              <a:ext uri="{FF2B5EF4-FFF2-40B4-BE49-F238E27FC236}">
                <a16:creationId xmlns:a16="http://schemas.microsoft.com/office/drawing/2014/main" id="{EFA5462D-7B5F-4EFE-B5A7-36DDA2873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726" y="3822700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0" name="Rectangle 184">
            <a:extLst>
              <a:ext uri="{FF2B5EF4-FFF2-40B4-BE49-F238E27FC236}">
                <a16:creationId xmlns:a16="http://schemas.microsoft.com/office/drawing/2014/main" id="{3A0AB124-60EC-492B-9B69-736CC2301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727" y="3367692"/>
            <a:ext cx="9779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1993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1" name="Oval 185">
            <a:extLst>
              <a:ext uri="{FF2B5EF4-FFF2-40B4-BE49-F238E27FC236}">
                <a16:creationId xmlns:a16="http://schemas.microsoft.com/office/drawing/2014/main" id="{74DC30A6-2489-46BA-A62C-1BF8CB3F0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6213" y="1933575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2" name="Rectangle 186">
            <a:extLst>
              <a:ext uri="{FF2B5EF4-FFF2-40B4-BE49-F238E27FC236}">
                <a16:creationId xmlns:a16="http://schemas.microsoft.com/office/drawing/2014/main" id="{86BF4C31-8AF8-4F82-85DC-CC816EED2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892" y="1806576"/>
            <a:ext cx="9779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1986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3" name="Oval 187">
            <a:extLst>
              <a:ext uri="{FF2B5EF4-FFF2-40B4-BE49-F238E27FC236}">
                <a16:creationId xmlns:a16="http://schemas.microsoft.com/office/drawing/2014/main" id="{5D66F19C-9B12-4599-90C5-456873B33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1" y="4672013"/>
            <a:ext cx="77788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" name="Rectangle 188">
            <a:extLst>
              <a:ext uri="{FF2B5EF4-FFF2-40B4-BE49-F238E27FC236}">
                <a16:creationId xmlns:a16="http://schemas.microsoft.com/office/drawing/2014/main" id="{C325636C-86FF-41C2-844A-995ECCF42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110" y="5090733"/>
            <a:ext cx="8826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Ben (DD)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5" name="Oval 189">
            <a:extLst>
              <a:ext uri="{FF2B5EF4-FFF2-40B4-BE49-F238E27FC236}">
                <a16:creationId xmlns:a16="http://schemas.microsoft.com/office/drawing/2014/main" id="{699FDBA6-1E27-4102-B964-60916F234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088" y="4659313"/>
            <a:ext cx="82550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6" name="Rectangle 190">
            <a:extLst>
              <a:ext uri="{FF2B5EF4-FFF2-40B4-BE49-F238E27FC236}">
                <a16:creationId xmlns:a16="http://schemas.microsoft.com/office/drawing/2014/main" id="{C99AFD3E-F5F5-49B4-8D43-2FDBC627D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730" y="5396098"/>
            <a:ext cx="8636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Dur (DD)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7" name="Oval 191">
            <a:extLst>
              <a:ext uri="{FF2B5EF4-FFF2-40B4-BE49-F238E27FC236}">
                <a16:creationId xmlns:a16="http://schemas.microsoft.com/office/drawing/2014/main" id="{1085DE97-3418-44C6-A430-E3F370323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8351" y="4430713"/>
            <a:ext cx="82550" cy="77788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" name="Rectangle 192">
            <a:extLst>
              <a:ext uri="{FF2B5EF4-FFF2-40B4-BE49-F238E27FC236}">
                <a16:creationId xmlns:a16="http://schemas.microsoft.com/office/drawing/2014/main" id="{ED90653B-BFCB-4641-BA81-8E228DD2A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6763" y="3468685"/>
            <a:ext cx="8731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Ben (RK)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0" name="Oval 193">
            <a:extLst>
              <a:ext uri="{FF2B5EF4-FFF2-40B4-BE49-F238E27FC236}">
                <a16:creationId xmlns:a16="http://schemas.microsoft.com/office/drawing/2014/main" id="{9E6AA03C-70AA-47D9-BAF1-281B4C3CF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4738" y="4516438"/>
            <a:ext cx="82550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" name="Rectangle 194">
            <a:extLst>
              <a:ext uri="{FF2B5EF4-FFF2-40B4-BE49-F238E27FC236}">
                <a16:creationId xmlns:a16="http://schemas.microsoft.com/office/drawing/2014/main" id="{969F9F2D-009A-478D-99C3-12274305F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89" y="5184775"/>
            <a:ext cx="13128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Ben (State Max)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3" name="Oval 195">
            <a:extLst>
              <a:ext uri="{FF2B5EF4-FFF2-40B4-BE49-F238E27FC236}">
                <a16:creationId xmlns:a16="http://schemas.microsoft.com/office/drawing/2014/main" id="{A98DA6B4-B588-43A7-B5D3-B6A0A5495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76" y="4640263"/>
            <a:ext cx="82550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" name="Rectangle 196">
            <a:extLst>
              <a:ext uri="{FF2B5EF4-FFF2-40B4-BE49-F238E27FC236}">
                <a16:creationId xmlns:a16="http://schemas.microsoft.com/office/drawing/2014/main" id="{55D0DFE9-A107-44A7-B25A-18C4CC574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8732" y="5013416"/>
            <a:ext cx="1289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Ben (DD w UR)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5" name="Oval 197">
            <a:extLst>
              <a:ext uri="{FF2B5EF4-FFF2-40B4-BE49-F238E27FC236}">
                <a16:creationId xmlns:a16="http://schemas.microsoft.com/office/drawing/2014/main" id="{901A59C1-9928-4496-B19D-9B075D8CE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676" y="4489450"/>
            <a:ext cx="82550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" name="Rectangle 198">
            <a:extLst>
              <a:ext uri="{FF2B5EF4-FFF2-40B4-BE49-F238E27FC236}">
                <a16:creationId xmlns:a16="http://schemas.microsoft.com/office/drawing/2014/main" id="{CFF9C512-4DF3-41CB-8882-E2763E4F8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1952" y="4714784"/>
            <a:ext cx="11985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Ben (MO Exp)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7" name="Oval 199">
            <a:extLst>
              <a:ext uri="{FF2B5EF4-FFF2-40B4-BE49-F238E27FC236}">
                <a16:creationId xmlns:a16="http://schemas.microsoft.com/office/drawing/2014/main" id="{6FBF2B33-7B3E-4642-9729-2B49CF11B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1" y="4667250"/>
            <a:ext cx="82550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" name="Rectangle 200">
            <a:extLst>
              <a:ext uri="{FF2B5EF4-FFF2-40B4-BE49-F238E27FC236}">
                <a16:creationId xmlns:a16="http://schemas.microsoft.com/office/drawing/2014/main" id="{11B80B3A-D10C-4FE5-B081-C50A89976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3809" y="4870449"/>
            <a:ext cx="12112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Ben (MO Rec)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9" name="Oval 201">
            <a:extLst>
              <a:ext uri="{FF2B5EF4-FFF2-40B4-BE49-F238E27FC236}">
                <a16:creationId xmlns:a16="http://schemas.microsoft.com/office/drawing/2014/main" id="{568787A3-079A-4488-930D-76CEA295A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1" y="4394200"/>
            <a:ext cx="82550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" name="Rectangle 202">
            <a:extLst>
              <a:ext uri="{FF2B5EF4-FFF2-40B4-BE49-F238E27FC236}">
                <a16:creationId xmlns:a16="http://schemas.microsoft.com/office/drawing/2014/main" id="{1190DD87-31DA-4754-B56D-4F1EC6238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9877" y="4557713"/>
            <a:ext cx="8683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Ben (NY)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" name="Oval 203">
            <a:extLst>
              <a:ext uri="{FF2B5EF4-FFF2-40B4-BE49-F238E27FC236}">
                <a16:creationId xmlns:a16="http://schemas.microsoft.com/office/drawing/2014/main" id="{4123A020-193D-438B-80F0-E452F126E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7838" y="4316413"/>
            <a:ext cx="77788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" name="Rectangle 204">
            <a:extLst>
              <a:ext uri="{FF2B5EF4-FFF2-40B4-BE49-F238E27FC236}">
                <a16:creationId xmlns:a16="http://schemas.microsoft.com/office/drawing/2014/main" id="{D2441076-1672-4238-9C92-B04EEE155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0167" y="3542506"/>
            <a:ext cx="8826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Ben (GA)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Oval 206">
            <a:extLst>
              <a:ext uri="{FF2B5EF4-FFF2-40B4-BE49-F238E27FC236}">
                <a16:creationId xmlns:a16="http://schemas.microsoft.com/office/drawing/2014/main" id="{FA34FB18-2E48-4469-8AC1-05986375C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326" y="4435475"/>
            <a:ext cx="82550" cy="77788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207">
            <a:extLst>
              <a:ext uri="{FF2B5EF4-FFF2-40B4-BE49-F238E27FC236}">
                <a16:creationId xmlns:a16="http://schemas.microsoft.com/office/drawing/2014/main" id="{68205912-316D-4DDE-8A57-9A04229C6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244" y="2665028"/>
            <a:ext cx="8874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Dur (MO)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Line 208">
            <a:extLst>
              <a:ext uri="{FF2B5EF4-FFF2-40B4-BE49-F238E27FC236}">
                <a16:creationId xmlns:a16="http://schemas.microsoft.com/office/drawing/2014/main" id="{11FB632B-16F1-4AFF-8785-43A68834AF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1" y="1230312"/>
            <a:ext cx="0" cy="4489451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209">
            <a:extLst>
              <a:ext uri="{FF2B5EF4-FFF2-40B4-BE49-F238E27FC236}">
                <a16:creationId xmlns:a16="http://schemas.microsoft.com/office/drawing/2014/main" id="{FD9612CC-8F8D-407E-9BD3-88A1DCA6DE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55689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210">
            <a:extLst>
              <a:ext uri="{FF2B5EF4-FFF2-40B4-BE49-F238E27FC236}">
                <a16:creationId xmlns:a16="http://schemas.microsoft.com/office/drawing/2014/main" id="{0B89D421-802D-41EE-96B1-82086C17F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8" y="5430838"/>
            <a:ext cx="4937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&lt;-1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Line 211">
            <a:extLst>
              <a:ext uri="{FF2B5EF4-FFF2-40B4-BE49-F238E27FC236}">
                <a16:creationId xmlns:a16="http://schemas.microsoft.com/office/drawing/2014/main" id="{560175BE-7635-4596-938E-5BE69B6501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970463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212">
            <a:extLst>
              <a:ext uri="{FF2B5EF4-FFF2-40B4-BE49-F238E27FC236}">
                <a16:creationId xmlns:a16="http://schemas.microsoft.com/office/drawing/2014/main" id="{A7F74859-D6DA-4FE1-A8B0-0EEA58310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8323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Line 213">
            <a:extLst>
              <a:ext uri="{FF2B5EF4-FFF2-40B4-BE49-F238E27FC236}">
                <a16:creationId xmlns:a16="http://schemas.microsoft.com/office/drawing/2014/main" id="{330B0663-70A2-43CB-8123-A93DB2C222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370388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14">
            <a:extLst>
              <a:ext uri="{FF2B5EF4-FFF2-40B4-BE49-F238E27FC236}">
                <a16:creationId xmlns:a16="http://schemas.microsoft.com/office/drawing/2014/main" id="{89A24396-B236-4E34-976E-1B1C7F0BB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233863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Line 215">
            <a:extLst>
              <a:ext uri="{FF2B5EF4-FFF2-40B4-BE49-F238E27FC236}">
                <a16:creationId xmlns:a16="http://schemas.microsoft.com/office/drawing/2014/main" id="{FCC767FC-BAE1-4528-87A5-A43D239C6D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77190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16">
            <a:extLst>
              <a:ext uri="{FF2B5EF4-FFF2-40B4-BE49-F238E27FC236}">
                <a16:creationId xmlns:a16="http://schemas.microsoft.com/office/drawing/2014/main" id="{A4289561-AF52-40A0-B2CD-CE4524876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6385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Line 217">
            <a:extLst>
              <a:ext uri="{FF2B5EF4-FFF2-40B4-BE49-F238E27FC236}">
                <a16:creationId xmlns:a16="http://schemas.microsoft.com/office/drawing/2014/main" id="{5F176719-C344-4E65-99CF-E91074F67E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173412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18">
            <a:extLst>
              <a:ext uri="{FF2B5EF4-FFF2-40B4-BE49-F238E27FC236}">
                <a16:creationId xmlns:a16="http://schemas.microsoft.com/office/drawing/2014/main" id="{042FC00B-E8D7-4B5F-82AE-8A7DB50F4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040062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Line 219">
            <a:extLst>
              <a:ext uri="{FF2B5EF4-FFF2-40B4-BE49-F238E27FC236}">
                <a16:creationId xmlns:a16="http://schemas.microsoft.com/office/drawing/2014/main" id="{1A1C1E7C-5CDA-43EB-B023-127993A9D2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2573337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20">
            <a:extLst>
              <a:ext uri="{FF2B5EF4-FFF2-40B4-BE49-F238E27FC236}">
                <a16:creationId xmlns:a16="http://schemas.microsoft.com/office/drawing/2014/main" id="{3D797E09-CC1E-4FAA-B888-9825BA1B3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244157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Line 221">
            <a:extLst>
              <a:ext uri="{FF2B5EF4-FFF2-40B4-BE49-F238E27FC236}">
                <a16:creationId xmlns:a16="http://schemas.microsoft.com/office/drawing/2014/main" id="{B2C7FAAD-AC6B-4502-9A33-6BC3ACAD21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9748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22">
            <a:extLst>
              <a:ext uri="{FF2B5EF4-FFF2-40B4-BE49-F238E27FC236}">
                <a16:creationId xmlns:a16="http://schemas.microsoft.com/office/drawing/2014/main" id="{CE2A0B5E-E23B-4DE0-87C9-BDB98A78D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1843087"/>
            <a:ext cx="4064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Line 223">
            <a:extLst>
              <a:ext uri="{FF2B5EF4-FFF2-40B4-BE49-F238E27FC236}">
                <a16:creationId xmlns:a16="http://schemas.microsoft.com/office/drawing/2014/main" id="{F700F6A8-91A8-419F-A0A7-C53BF43791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381125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224">
            <a:extLst>
              <a:ext uri="{FF2B5EF4-FFF2-40B4-BE49-F238E27FC236}">
                <a16:creationId xmlns:a16="http://schemas.microsoft.com/office/drawing/2014/main" id="{50E6BE88-C836-4627-BBBD-9164E4D9B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926" y="1243012"/>
            <a:ext cx="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52" name="Rectangle 225">
            <a:extLst>
              <a:ext uri="{FF2B5EF4-FFF2-40B4-BE49-F238E27FC236}">
                <a16:creationId xmlns:a16="http://schemas.microsoft.com/office/drawing/2014/main" id="{1B9F8204-FC72-49F2-A3B4-CC618F097E1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3875" y="3236912"/>
            <a:ext cx="8223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MVPF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54" name="Line 226">
            <a:extLst>
              <a:ext uri="{FF2B5EF4-FFF2-40B4-BE49-F238E27FC236}">
                <a16:creationId xmlns:a16="http://schemas.microsoft.com/office/drawing/2014/main" id="{4F9F47B8-35C9-4B5B-B738-82FF5E5D22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719763"/>
            <a:ext cx="96885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5" name="Line 227">
            <a:extLst>
              <a:ext uri="{FF2B5EF4-FFF2-40B4-BE49-F238E27FC236}">
                <a16:creationId xmlns:a16="http://schemas.microsoft.com/office/drawing/2014/main" id="{0A6C296D-47AF-4625-9066-D09D81D84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341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6" name="Rectangle 228">
            <a:extLst>
              <a:ext uri="{FF2B5EF4-FFF2-40B4-BE49-F238E27FC236}">
                <a16:creationId xmlns:a16="http://schemas.microsoft.com/office/drawing/2014/main" id="{73FBF44E-ED0B-4751-B41E-512EBA1D0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5861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57" name="Line 229">
            <a:extLst>
              <a:ext uri="{FF2B5EF4-FFF2-40B4-BE49-F238E27FC236}">
                <a16:creationId xmlns:a16="http://schemas.microsoft.com/office/drawing/2014/main" id="{50B5BE78-7F49-489E-84C1-66BDE89E186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815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8" name="Rectangle 230">
            <a:extLst>
              <a:ext uri="{FF2B5EF4-FFF2-40B4-BE49-F238E27FC236}">
                <a16:creationId xmlns:a16="http://schemas.microsoft.com/office/drawing/2014/main" id="{F3A04F6F-23A0-4DE3-9057-5F1686AF9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60" name="Line 231">
            <a:extLst>
              <a:ext uri="{FF2B5EF4-FFF2-40B4-BE49-F238E27FC236}">
                <a16:creationId xmlns:a16="http://schemas.microsoft.com/office/drawing/2014/main" id="{2A35E680-4FBB-4788-9A3B-292489D5F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44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2" name="Rectangle 232">
            <a:extLst>
              <a:ext uri="{FF2B5EF4-FFF2-40B4-BE49-F238E27FC236}">
                <a16:creationId xmlns:a16="http://schemas.microsoft.com/office/drawing/2014/main" id="{D2495F0C-332C-409B-8674-CF43DFAD3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63" name="Line 233">
            <a:extLst>
              <a:ext uri="{FF2B5EF4-FFF2-40B4-BE49-F238E27FC236}">
                <a16:creationId xmlns:a16="http://schemas.microsoft.com/office/drawing/2014/main" id="{307EE72A-D1A7-4E39-A361-4D57919FC9A0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39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4" name="Rectangle 234">
            <a:extLst>
              <a:ext uri="{FF2B5EF4-FFF2-40B4-BE49-F238E27FC236}">
                <a16:creationId xmlns:a16="http://schemas.microsoft.com/office/drawing/2014/main" id="{B71A6FF3-B35D-40E6-B09F-3CACD8603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26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66" name="Line 235">
            <a:extLst>
              <a:ext uri="{FF2B5EF4-FFF2-40B4-BE49-F238E27FC236}">
                <a16:creationId xmlns:a16="http://schemas.microsoft.com/office/drawing/2014/main" id="{8F6139FF-D71A-4355-B114-221E7EBD13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9030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8" name="Rectangle 236">
            <a:extLst>
              <a:ext uri="{FF2B5EF4-FFF2-40B4-BE49-F238E27FC236}">
                <a16:creationId xmlns:a16="http://schemas.microsoft.com/office/drawing/2014/main" id="{92EC8F42-E94A-4172-BFE7-69F5D1DFB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7426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69" name="Rectangle 237">
            <a:extLst>
              <a:ext uri="{FF2B5EF4-FFF2-40B4-BE49-F238E27FC236}">
                <a16:creationId xmlns:a16="http://schemas.microsoft.com/office/drawing/2014/main" id="{521A80DB-716E-4178-8FEE-9C27B0DC2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6175375"/>
            <a:ext cx="24003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 of Beneficiaries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71" name="Rectangle 238">
            <a:extLst>
              <a:ext uri="{FF2B5EF4-FFF2-40B4-BE49-F238E27FC236}">
                <a16:creationId xmlns:a16="http://schemas.microsoft.com/office/drawing/2014/main" id="{352D9925-7F1E-46C2-8B95-DF44E51FF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2" name="Rectangle 134">
            <a:extLst>
              <a:ext uri="{FF2B5EF4-FFF2-40B4-BE49-F238E27FC236}">
                <a16:creationId xmlns:a16="http://schemas.microsoft.com/office/drawing/2014/main" id="{77A41D71-E70C-4BDF-9AA7-BF6FB8EF4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0" y="95828"/>
            <a:ext cx="112505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Investments in Children Historically Had Highest MVPFs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7" name="Group 596">
            <a:extLst>
              <a:ext uri="{FF2B5EF4-FFF2-40B4-BE49-F238E27FC236}">
                <a16:creationId xmlns:a16="http://schemas.microsoft.com/office/drawing/2014/main" id="{77A010DA-ECFD-40D5-BB79-76BFDB6754BA}"/>
              </a:ext>
            </a:extLst>
          </p:cNvPr>
          <p:cNvGrpSpPr/>
          <p:nvPr/>
        </p:nvGrpSpPr>
        <p:grpSpPr>
          <a:xfrm>
            <a:off x="10535317" y="28140"/>
            <a:ext cx="1556863" cy="3259572"/>
            <a:chOff x="7586394" y="0"/>
            <a:chExt cx="1556863" cy="3259572"/>
          </a:xfrm>
        </p:grpSpPr>
        <p:sp>
          <p:nvSpPr>
            <p:cNvPr id="598" name="Rectangle 597">
              <a:extLst>
                <a:ext uri="{FF2B5EF4-FFF2-40B4-BE49-F238E27FC236}">
                  <a16:creationId xmlns:a16="http://schemas.microsoft.com/office/drawing/2014/main" id="{D640C63C-B9CE-4B40-9A1A-D0D1C0049E37}"/>
                </a:ext>
              </a:extLst>
            </p:cNvPr>
            <p:cNvSpPr/>
            <p:nvPr/>
          </p:nvSpPr>
          <p:spPr>
            <a:xfrm>
              <a:off x="7586394" y="0"/>
              <a:ext cx="1556863" cy="325957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99" name="Group 598">
              <a:extLst>
                <a:ext uri="{FF2B5EF4-FFF2-40B4-BE49-F238E27FC236}">
                  <a16:creationId xmlns:a16="http://schemas.microsoft.com/office/drawing/2014/main" id="{E3B855D0-9AB7-4DDF-BE45-BA5ECB6797D8}"/>
                </a:ext>
              </a:extLst>
            </p:cNvPr>
            <p:cNvGrpSpPr/>
            <p:nvPr/>
          </p:nvGrpSpPr>
          <p:grpSpPr>
            <a:xfrm>
              <a:off x="8932632" y="81907"/>
              <a:ext cx="100013" cy="3092451"/>
              <a:chOff x="7856490" y="119972"/>
              <a:chExt cx="100013" cy="3092451"/>
            </a:xfrm>
          </p:grpSpPr>
          <p:sp>
            <p:nvSpPr>
              <p:cNvPr id="615" name="Oval 239">
                <a:extLst>
                  <a:ext uri="{FF2B5EF4-FFF2-40B4-BE49-F238E27FC236}">
                    <a16:creationId xmlns:a16="http://schemas.microsoft.com/office/drawing/2014/main" id="{BC9DC298-317E-4D98-B3B1-117851C67F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19972"/>
                <a:ext cx="100013" cy="93663"/>
              </a:xfrm>
              <a:prstGeom prst="ellipse">
                <a:avLst/>
              </a:prstGeom>
              <a:solidFill>
                <a:srgbClr val="6E8E84"/>
              </a:solidFill>
              <a:ln w="22225">
                <a:solidFill>
                  <a:srgbClr val="6E8E8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6" name="Oval 240">
                <a:extLst>
                  <a:ext uri="{FF2B5EF4-FFF2-40B4-BE49-F238E27FC236}">
                    <a16:creationId xmlns:a16="http://schemas.microsoft.com/office/drawing/2014/main" id="{2262879F-79CA-4D1B-AA05-FAEB34E047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346985"/>
                <a:ext cx="100013" cy="10001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7" name="Oval 241">
                <a:extLst>
                  <a:ext uri="{FF2B5EF4-FFF2-40B4-BE49-F238E27FC236}">
                    <a16:creationId xmlns:a16="http://schemas.microsoft.com/office/drawing/2014/main" id="{95E27812-9161-4F10-BAA4-488E35B49A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578760"/>
                <a:ext cx="100013" cy="95250"/>
              </a:xfrm>
              <a:prstGeom prst="ellipse">
                <a:avLst/>
              </a:pr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8" name="Oval 242">
                <a:extLst>
                  <a:ext uri="{FF2B5EF4-FFF2-40B4-BE49-F238E27FC236}">
                    <a16:creationId xmlns:a16="http://schemas.microsoft.com/office/drawing/2014/main" id="{67FC4E0C-F289-4288-89B9-EC6F5D46F7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812122"/>
                <a:ext cx="100013" cy="93663"/>
              </a:xfrm>
              <a:prstGeom prst="ellipse">
                <a:avLst/>
              </a:prstGeom>
              <a:solidFill>
                <a:srgbClr val="E37E00"/>
              </a:solidFill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9" name="Oval 243">
                <a:extLst>
                  <a:ext uri="{FF2B5EF4-FFF2-40B4-BE49-F238E27FC236}">
                    <a16:creationId xmlns:a16="http://schemas.microsoft.com/office/drawing/2014/main" id="{97BFE43F-8DFA-489B-928A-FBA1EE77F7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039135"/>
                <a:ext cx="100013" cy="100013"/>
              </a:xfrm>
              <a:prstGeom prst="ellipse">
                <a:avLst/>
              </a:prstGeom>
              <a:solidFill>
                <a:srgbClr val="C10534"/>
              </a:solidFill>
              <a:ln w="22225">
                <a:solidFill>
                  <a:srgbClr val="C1053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0" name="Oval 244">
                <a:extLst>
                  <a:ext uri="{FF2B5EF4-FFF2-40B4-BE49-F238E27FC236}">
                    <a16:creationId xmlns:a16="http://schemas.microsoft.com/office/drawing/2014/main" id="{42823AEF-0798-47F5-A284-BAD035D5B4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272497"/>
                <a:ext cx="100013" cy="93663"/>
              </a:xfrm>
              <a:prstGeom prst="ellipse">
                <a:avLst/>
              </a:prstGeom>
              <a:solidFill>
                <a:srgbClr val="938DD2"/>
              </a:solidFill>
              <a:ln w="22225">
                <a:solidFill>
                  <a:srgbClr val="938DD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1" name="Oval 245">
                <a:extLst>
                  <a:ext uri="{FF2B5EF4-FFF2-40B4-BE49-F238E27FC236}">
                    <a16:creationId xmlns:a16="http://schemas.microsoft.com/office/drawing/2014/main" id="{EA5AE6AC-70A4-45D1-9F4B-99AEE874B5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499510"/>
                <a:ext cx="100013" cy="100013"/>
              </a:xfrm>
              <a:prstGeom prst="ellipse">
                <a:avLst/>
              </a:prstGeom>
              <a:solidFill>
                <a:srgbClr val="CAC27E"/>
              </a:solidFill>
              <a:ln w="22225">
                <a:solidFill>
                  <a:srgbClr val="CAC27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2" name="Oval 246">
                <a:extLst>
                  <a:ext uri="{FF2B5EF4-FFF2-40B4-BE49-F238E27FC236}">
                    <a16:creationId xmlns:a16="http://schemas.microsoft.com/office/drawing/2014/main" id="{5589DC5F-8068-47C6-AE9F-CF62AB6ACD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732872"/>
                <a:ext cx="100013" cy="98425"/>
              </a:xfrm>
              <a:prstGeom prst="ellipse">
                <a:avLst/>
              </a:prstGeom>
              <a:solidFill>
                <a:srgbClr val="7B92A8"/>
              </a:solidFill>
              <a:ln w="22225">
                <a:solidFill>
                  <a:srgbClr val="7B92A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3" name="Oval 247">
                <a:extLst>
                  <a:ext uri="{FF2B5EF4-FFF2-40B4-BE49-F238E27FC236}">
                    <a16:creationId xmlns:a16="http://schemas.microsoft.com/office/drawing/2014/main" id="{1FABA204-87EE-495B-AE4C-43ECC6D2A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964647"/>
                <a:ext cx="100013" cy="95250"/>
              </a:xfrm>
              <a:prstGeom prst="ellipse">
                <a:avLst/>
              </a:prstGeom>
              <a:solidFill>
                <a:srgbClr val="2D6D66"/>
              </a:solidFill>
              <a:ln w="22225">
                <a:solidFill>
                  <a:srgbClr val="2D6D6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4" name="Oval 248">
                <a:extLst>
                  <a:ext uri="{FF2B5EF4-FFF2-40B4-BE49-F238E27FC236}">
                    <a16:creationId xmlns:a16="http://schemas.microsoft.com/office/drawing/2014/main" id="{76F8EBE2-3B27-4DF2-AC11-72BF7224BA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2191660"/>
                <a:ext cx="100013" cy="100013"/>
              </a:xfrm>
              <a:prstGeom prst="ellipse">
                <a:avLst/>
              </a:prstGeom>
              <a:solidFill>
                <a:srgbClr val="A0522D"/>
              </a:solidFill>
              <a:ln w="22225">
                <a:solidFill>
                  <a:srgbClr val="A0522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5" name="Oval 249">
                <a:extLst>
                  <a:ext uri="{FF2B5EF4-FFF2-40B4-BE49-F238E27FC236}">
                    <a16:creationId xmlns:a16="http://schemas.microsoft.com/office/drawing/2014/main" id="{83BC4F7D-CC84-4264-A045-A80815D903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2425022"/>
                <a:ext cx="100013" cy="936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6" name="Oval 250">
                <a:extLst>
                  <a:ext uri="{FF2B5EF4-FFF2-40B4-BE49-F238E27FC236}">
                    <a16:creationId xmlns:a16="http://schemas.microsoft.com/office/drawing/2014/main" id="{CF9926FF-8F1B-4749-93F7-A1B69F8B4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2658385"/>
                <a:ext cx="100013" cy="93663"/>
              </a:xfrm>
              <a:prstGeom prst="ellipse">
                <a:avLst/>
              </a:prstGeom>
              <a:solidFill>
                <a:srgbClr val="FFD200"/>
              </a:solidFill>
              <a:ln w="22225">
                <a:solidFill>
                  <a:srgbClr val="FFD2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7" name="Oval 251">
                <a:extLst>
                  <a:ext uri="{FF2B5EF4-FFF2-40B4-BE49-F238E27FC236}">
                    <a16:creationId xmlns:a16="http://schemas.microsoft.com/office/drawing/2014/main" id="{84101614-7293-42FA-83A8-5FE829CF2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2885397"/>
                <a:ext cx="100013" cy="100013"/>
              </a:xfrm>
              <a:prstGeom prst="ellipse">
                <a:avLst/>
              </a:prstGeom>
              <a:solidFill>
                <a:srgbClr val="BFA19C"/>
              </a:solidFill>
              <a:ln w="22225">
                <a:solidFill>
                  <a:srgbClr val="BFA19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8" name="Oval 252">
                <a:extLst>
                  <a:ext uri="{FF2B5EF4-FFF2-40B4-BE49-F238E27FC236}">
                    <a16:creationId xmlns:a16="http://schemas.microsoft.com/office/drawing/2014/main" id="{A233F2E3-430E-4AB6-B890-9ABABD9DE5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3118760"/>
                <a:ext cx="100013" cy="93663"/>
              </a:xfrm>
              <a:prstGeom prst="ellipse">
                <a:avLst/>
              </a:prstGeom>
              <a:solidFill>
                <a:srgbClr val="9C8847"/>
              </a:solidFill>
              <a:ln w="22225">
                <a:solidFill>
                  <a:srgbClr val="9C884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00" name="Group 599">
              <a:extLst>
                <a:ext uri="{FF2B5EF4-FFF2-40B4-BE49-F238E27FC236}">
                  <a16:creationId xmlns:a16="http://schemas.microsoft.com/office/drawing/2014/main" id="{5ACF7FD4-92AF-4025-88FD-59317CE6E6D5}"/>
                </a:ext>
              </a:extLst>
            </p:cNvPr>
            <p:cNvGrpSpPr/>
            <p:nvPr/>
          </p:nvGrpSpPr>
          <p:grpSpPr>
            <a:xfrm>
              <a:off x="7659869" y="33792"/>
              <a:ext cx="1202253" cy="3174414"/>
              <a:chOff x="7906496" y="91397"/>
              <a:chExt cx="1202253" cy="3174414"/>
            </a:xfrm>
          </p:grpSpPr>
          <p:sp>
            <p:nvSpPr>
              <p:cNvPr id="601" name="Rectangle 253">
                <a:extLst>
                  <a:ext uri="{FF2B5EF4-FFF2-40B4-BE49-F238E27FC236}">
                    <a16:creationId xmlns:a16="http://schemas.microsoft.com/office/drawing/2014/main" id="{8CF04F0C-2531-4C97-80D3-658C9FFF81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97253" y="91397"/>
                <a:ext cx="96340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Cash Transfers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02" name="Rectangle 254">
                <a:extLst>
                  <a:ext uri="{FF2B5EF4-FFF2-40B4-BE49-F238E27FC236}">
                    <a16:creationId xmlns:a16="http://schemas.microsoft.com/office/drawing/2014/main" id="{EF66BAA3-79E5-461D-ABF2-4BE300C622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70002" y="324760"/>
                <a:ext cx="990656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Child Education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03" name="Rectangle 255">
                <a:extLst>
                  <a:ext uri="{FF2B5EF4-FFF2-40B4-BE49-F238E27FC236}">
                    <a16:creationId xmlns:a16="http://schemas.microsoft.com/office/drawing/2014/main" id="{B25464A7-2789-425C-AB08-66E8CACFD5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19081" y="556535"/>
                <a:ext cx="841577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College Adult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04" name="Rectangle 256">
                <a:extLst>
                  <a:ext uri="{FF2B5EF4-FFF2-40B4-BE49-F238E27FC236}">
                    <a16:creationId xmlns:a16="http://schemas.microsoft.com/office/drawing/2014/main" id="{281AB532-8B5E-4DDC-8F76-3A25EB092D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65569" y="785135"/>
                <a:ext cx="84318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College Child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05" name="Rectangle 257">
                <a:extLst>
                  <a:ext uri="{FF2B5EF4-FFF2-40B4-BE49-F238E27FC236}">
                    <a16:creationId xmlns:a16="http://schemas.microsoft.com/office/drawing/2014/main" id="{948F59A5-8B62-457C-ABBE-2E6CD43FC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61854" y="1016910"/>
                <a:ext cx="831959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Disability Ins.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06" name="Rectangle 258">
                <a:extLst>
                  <a:ext uri="{FF2B5EF4-FFF2-40B4-BE49-F238E27FC236}">
                    <a16:creationId xmlns:a16="http://schemas.microsoft.com/office/drawing/2014/main" id="{33765690-033F-4135-A805-2E0FDEAA20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91217" y="1250272"/>
                <a:ext cx="769441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Health Adult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07" name="Rectangle 259">
                <a:extLst>
                  <a:ext uri="{FF2B5EF4-FFF2-40B4-BE49-F238E27FC236}">
                    <a16:creationId xmlns:a16="http://schemas.microsoft.com/office/drawing/2014/main" id="{DEA520DE-634D-424A-9BB9-B1DF352E57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89613" y="1477285"/>
                <a:ext cx="77104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Health Child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08" name="Rectangle 260">
                <a:extLst>
                  <a:ext uri="{FF2B5EF4-FFF2-40B4-BE49-F238E27FC236}">
                    <a16:creationId xmlns:a16="http://schemas.microsoft.com/office/drawing/2014/main" id="{A54058C0-3746-4C05-875C-90506777AD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06496" y="1703232"/>
                <a:ext cx="1154162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Housing Vouchers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09" name="Rectangle 261">
                <a:extLst>
                  <a:ext uri="{FF2B5EF4-FFF2-40B4-BE49-F238E27FC236}">
                    <a16:creationId xmlns:a16="http://schemas.microsoft.com/office/drawing/2014/main" id="{20B0CFF2-7D3E-4D50-B6A8-90FB17F3F4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83201" y="1937660"/>
                <a:ext cx="777457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Job Training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10" name="Rectangle 262">
                <a:extLst>
                  <a:ext uri="{FF2B5EF4-FFF2-40B4-BE49-F238E27FC236}">
                    <a16:creationId xmlns:a16="http://schemas.microsoft.com/office/drawing/2014/main" id="{D84C7461-9753-463A-8588-65B5E27BC3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48072" y="2169435"/>
                <a:ext cx="312586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MTO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11" name="Rectangle 263">
                <a:extLst>
                  <a:ext uri="{FF2B5EF4-FFF2-40B4-BE49-F238E27FC236}">
                    <a16:creationId xmlns:a16="http://schemas.microsoft.com/office/drawing/2014/main" id="{A78BF700-70DD-473D-8773-6523C3A496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34873" y="2402797"/>
                <a:ext cx="52578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Nutrition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12" name="Rectangle 264">
                <a:extLst>
                  <a:ext uri="{FF2B5EF4-FFF2-40B4-BE49-F238E27FC236}">
                    <a16:creationId xmlns:a16="http://schemas.microsoft.com/office/drawing/2014/main" id="{871A00E3-74E7-4B5C-AE97-D5776E034F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27135" y="2629536"/>
                <a:ext cx="953787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Supp. Sec. Inc.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13" name="Rectangle 265">
                <a:extLst>
                  <a:ext uri="{FF2B5EF4-FFF2-40B4-BE49-F238E27FC236}">
                    <a16:creationId xmlns:a16="http://schemas.microsoft.com/office/drawing/2014/main" id="{1A982A72-AD8E-4856-AACE-DCB57AF23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93809" y="2863172"/>
                <a:ext cx="666849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Top Taxes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14" name="Rectangle 266">
                <a:extLst>
                  <a:ext uri="{FF2B5EF4-FFF2-40B4-BE49-F238E27FC236}">
                    <a16:creationId xmlns:a16="http://schemas.microsoft.com/office/drawing/2014/main" id="{8EEDAF56-6541-4605-A227-EA2489D205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35592" y="3096534"/>
                <a:ext cx="758221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1100" kern="0" dirty="0" err="1">
                    <a:solidFill>
                      <a:srgbClr val="808080"/>
                    </a:solidFill>
                  </a:rPr>
                  <a:t>Unemp</a:t>
                </a:r>
                <a:r>
                  <a:rPr lang="en-US" altLang="en-US" sz="1100" kern="0" dirty="0">
                    <a:solidFill>
                      <a:srgbClr val="808080"/>
                    </a:solidFill>
                  </a:rPr>
                  <a:t>. Ins.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629" name="Group 628">
            <a:extLst>
              <a:ext uri="{FF2B5EF4-FFF2-40B4-BE49-F238E27FC236}">
                <a16:creationId xmlns:a16="http://schemas.microsoft.com/office/drawing/2014/main" id="{DE1DA0E6-DC9A-4303-B7E6-101656FDEBA6}"/>
              </a:ext>
            </a:extLst>
          </p:cNvPr>
          <p:cNvGrpSpPr/>
          <p:nvPr/>
        </p:nvGrpSpPr>
        <p:grpSpPr>
          <a:xfrm>
            <a:off x="1398052" y="1174749"/>
            <a:ext cx="599024" cy="616982"/>
            <a:chOff x="1398052" y="1174749"/>
            <a:chExt cx="599024" cy="616982"/>
          </a:xfrm>
        </p:grpSpPr>
        <p:sp>
          <p:nvSpPr>
            <p:cNvPr id="630" name="Rectangle 629">
              <a:extLst>
                <a:ext uri="{FF2B5EF4-FFF2-40B4-BE49-F238E27FC236}">
                  <a16:creationId xmlns:a16="http://schemas.microsoft.com/office/drawing/2014/main" id="{7E73C364-7156-4EA3-827A-1CAFA1654EBF}"/>
                </a:ext>
              </a:extLst>
            </p:cNvPr>
            <p:cNvSpPr/>
            <p:nvPr/>
          </p:nvSpPr>
          <p:spPr>
            <a:xfrm>
              <a:off x="1468438" y="1508125"/>
              <a:ext cx="528638" cy="283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31" name="Group 630">
              <a:extLst>
                <a:ext uri="{FF2B5EF4-FFF2-40B4-BE49-F238E27FC236}">
                  <a16:creationId xmlns:a16="http://schemas.microsoft.com/office/drawing/2014/main" id="{A0163746-6B61-4323-BC5F-F3ECB8C869E6}"/>
                </a:ext>
              </a:extLst>
            </p:cNvPr>
            <p:cNvGrpSpPr/>
            <p:nvPr/>
          </p:nvGrpSpPr>
          <p:grpSpPr>
            <a:xfrm>
              <a:off x="1674813" y="1573079"/>
              <a:ext cx="166687" cy="149224"/>
              <a:chOff x="1462882" y="1471634"/>
              <a:chExt cx="166687" cy="149224"/>
            </a:xfrm>
          </p:grpSpPr>
          <p:cxnSp>
            <p:nvCxnSpPr>
              <p:cNvPr id="633" name="Straight Connector 632">
                <a:extLst>
                  <a:ext uri="{FF2B5EF4-FFF2-40B4-BE49-F238E27FC236}">
                    <a16:creationId xmlns:a16="http://schemas.microsoft.com/office/drawing/2014/main" id="{0EBCB9F6-0DAF-4086-8ABF-E4BA8F45B6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6225" y="1512888"/>
                <a:ext cx="0" cy="6032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" name="Straight Connector 633">
                <a:extLst>
                  <a:ext uri="{FF2B5EF4-FFF2-40B4-BE49-F238E27FC236}">
                    <a16:creationId xmlns:a16="http://schemas.microsoft.com/office/drawing/2014/main" id="{C934CA65-577D-43EE-83D5-927286B45F96}"/>
                  </a:ext>
                </a:extLst>
              </p:cNvPr>
              <p:cNvCxnSpPr/>
              <p:nvPr/>
            </p:nvCxnSpPr>
            <p:spPr>
              <a:xfrm flipV="1">
                <a:off x="1462882" y="147163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Straight Connector 634">
                <a:extLst>
                  <a:ext uri="{FF2B5EF4-FFF2-40B4-BE49-F238E27FC236}">
                    <a16:creationId xmlns:a16="http://schemas.microsoft.com/office/drawing/2014/main" id="{524BC289-DDD9-4857-8A93-8A8D7E1B0324}"/>
                  </a:ext>
                </a:extLst>
              </p:cNvPr>
              <p:cNvCxnSpPr/>
              <p:nvPr/>
            </p:nvCxnSpPr>
            <p:spPr>
              <a:xfrm flipV="1">
                <a:off x="1462882" y="153749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2" name="Rectangle 176">
              <a:extLst>
                <a:ext uri="{FF2B5EF4-FFF2-40B4-BE49-F238E27FC236}">
                  <a16:creationId xmlns:a16="http://schemas.microsoft.com/office/drawing/2014/main" id="{81A95933-3A48-4FCA-8446-64484DBE5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052" y="1174749"/>
              <a:ext cx="219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∞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815" name="Rectangle 34">
            <a:extLst>
              <a:ext uri="{FF2B5EF4-FFF2-40B4-BE49-F238E27FC236}">
                <a16:creationId xmlns:a16="http://schemas.microsoft.com/office/drawing/2014/main" id="{F6AD4D46-9CA8-4477-A4B1-8730A90F5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1" y="1682750"/>
            <a:ext cx="11112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Perry Preschool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EEE52776-4E98-4638-B044-78B6B1FC2CA9}"/>
              </a:ext>
            </a:extLst>
          </p:cNvPr>
          <p:cNvCxnSpPr>
            <a:cxnSpLocks/>
          </p:cNvCxnSpPr>
          <p:nvPr/>
        </p:nvCxnSpPr>
        <p:spPr>
          <a:xfrm flipH="1">
            <a:off x="2124076" y="2049972"/>
            <a:ext cx="44117" cy="85216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9" name="Straight Connector 638">
            <a:extLst>
              <a:ext uri="{FF2B5EF4-FFF2-40B4-BE49-F238E27FC236}">
                <a16:creationId xmlns:a16="http://schemas.microsoft.com/office/drawing/2014/main" id="{BEAFA70B-4F7D-427D-AFB2-692F3A892D70}"/>
              </a:ext>
            </a:extLst>
          </p:cNvPr>
          <p:cNvCxnSpPr>
            <a:cxnSpLocks/>
          </p:cNvCxnSpPr>
          <p:nvPr/>
        </p:nvCxnSpPr>
        <p:spPr>
          <a:xfrm>
            <a:off x="2285041" y="1852569"/>
            <a:ext cx="56690" cy="5797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1" name="Straight Connector 640">
            <a:extLst>
              <a:ext uri="{FF2B5EF4-FFF2-40B4-BE49-F238E27FC236}">
                <a16:creationId xmlns:a16="http://schemas.microsoft.com/office/drawing/2014/main" id="{0AA455CE-33AF-4A7E-8B15-195796184C4F}"/>
              </a:ext>
            </a:extLst>
          </p:cNvPr>
          <p:cNvCxnSpPr>
            <a:cxnSpLocks/>
          </p:cNvCxnSpPr>
          <p:nvPr/>
        </p:nvCxnSpPr>
        <p:spPr>
          <a:xfrm flipV="1">
            <a:off x="2909889" y="2052637"/>
            <a:ext cx="2896" cy="11646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5" name="Straight Connector 644">
            <a:extLst>
              <a:ext uri="{FF2B5EF4-FFF2-40B4-BE49-F238E27FC236}">
                <a16:creationId xmlns:a16="http://schemas.microsoft.com/office/drawing/2014/main" id="{9B23F794-5318-42DC-BA7B-BFAB202EA49E}"/>
              </a:ext>
            </a:extLst>
          </p:cNvPr>
          <p:cNvCxnSpPr>
            <a:cxnSpLocks/>
          </p:cNvCxnSpPr>
          <p:nvPr/>
        </p:nvCxnSpPr>
        <p:spPr>
          <a:xfrm flipH="1" flipV="1">
            <a:off x="1815447" y="1128426"/>
            <a:ext cx="70644" cy="17887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7" name="Straight Connector 646">
            <a:extLst>
              <a:ext uri="{FF2B5EF4-FFF2-40B4-BE49-F238E27FC236}">
                <a16:creationId xmlns:a16="http://schemas.microsoft.com/office/drawing/2014/main" id="{660C3F85-6BC9-4BAD-A208-CD4C94F76904}"/>
              </a:ext>
            </a:extLst>
          </p:cNvPr>
          <p:cNvCxnSpPr>
            <a:cxnSpLocks/>
          </p:cNvCxnSpPr>
          <p:nvPr/>
        </p:nvCxnSpPr>
        <p:spPr>
          <a:xfrm flipH="1" flipV="1">
            <a:off x="3600451" y="1889125"/>
            <a:ext cx="66020" cy="5065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9" name="Straight Connector 648">
            <a:extLst>
              <a:ext uri="{FF2B5EF4-FFF2-40B4-BE49-F238E27FC236}">
                <a16:creationId xmlns:a16="http://schemas.microsoft.com/office/drawing/2014/main" id="{7D2D0841-3C8F-4B46-BD8E-B0EFF168F416}"/>
              </a:ext>
            </a:extLst>
          </p:cNvPr>
          <p:cNvCxnSpPr>
            <a:cxnSpLocks/>
          </p:cNvCxnSpPr>
          <p:nvPr/>
        </p:nvCxnSpPr>
        <p:spPr>
          <a:xfrm flipH="1" flipV="1">
            <a:off x="4278313" y="3400266"/>
            <a:ext cx="64474" cy="81121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3" name="Straight Connector 652">
            <a:extLst>
              <a:ext uri="{FF2B5EF4-FFF2-40B4-BE49-F238E27FC236}">
                <a16:creationId xmlns:a16="http://schemas.microsoft.com/office/drawing/2014/main" id="{CCC57DDE-C33C-40C1-9A1D-E2251F33FA90}"/>
              </a:ext>
            </a:extLst>
          </p:cNvPr>
          <p:cNvCxnSpPr>
            <a:cxnSpLocks/>
          </p:cNvCxnSpPr>
          <p:nvPr/>
        </p:nvCxnSpPr>
        <p:spPr>
          <a:xfrm flipH="1" flipV="1">
            <a:off x="4851645" y="3146424"/>
            <a:ext cx="285019" cy="45331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6" name="Straight Connector 655">
            <a:extLst>
              <a:ext uri="{FF2B5EF4-FFF2-40B4-BE49-F238E27FC236}">
                <a16:creationId xmlns:a16="http://schemas.microsoft.com/office/drawing/2014/main" id="{699FBFE2-3986-4D5E-AB3F-4E54EF706427}"/>
              </a:ext>
            </a:extLst>
          </p:cNvPr>
          <p:cNvCxnSpPr>
            <a:cxnSpLocks/>
          </p:cNvCxnSpPr>
          <p:nvPr/>
        </p:nvCxnSpPr>
        <p:spPr>
          <a:xfrm flipH="1" flipV="1">
            <a:off x="4600271" y="3265845"/>
            <a:ext cx="206680" cy="504468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8" name="Straight Connector 657">
            <a:extLst>
              <a:ext uri="{FF2B5EF4-FFF2-40B4-BE49-F238E27FC236}">
                <a16:creationId xmlns:a16="http://schemas.microsoft.com/office/drawing/2014/main" id="{0E56A890-884F-4258-9F89-4A4931A7BE23}"/>
              </a:ext>
            </a:extLst>
          </p:cNvPr>
          <p:cNvCxnSpPr>
            <a:cxnSpLocks/>
          </p:cNvCxnSpPr>
          <p:nvPr/>
        </p:nvCxnSpPr>
        <p:spPr>
          <a:xfrm flipH="1" flipV="1">
            <a:off x="3851275" y="3971706"/>
            <a:ext cx="1111252" cy="134965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0" name="Straight Connector 659">
            <a:extLst>
              <a:ext uri="{FF2B5EF4-FFF2-40B4-BE49-F238E27FC236}">
                <a16:creationId xmlns:a16="http://schemas.microsoft.com/office/drawing/2014/main" id="{16798ED1-585F-42E3-A46C-DE8A8937B579}"/>
              </a:ext>
            </a:extLst>
          </p:cNvPr>
          <p:cNvCxnSpPr>
            <a:cxnSpLocks/>
          </p:cNvCxnSpPr>
          <p:nvPr/>
        </p:nvCxnSpPr>
        <p:spPr>
          <a:xfrm flipH="1" flipV="1">
            <a:off x="3532188" y="4265203"/>
            <a:ext cx="966789" cy="9488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2" name="Straight Connector 661">
            <a:extLst>
              <a:ext uri="{FF2B5EF4-FFF2-40B4-BE49-F238E27FC236}">
                <a16:creationId xmlns:a16="http://schemas.microsoft.com/office/drawing/2014/main" id="{FC85AB2D-7D6F-42B3-BE1B-3C0BCD4865E0}"/>
              </a:ext>
            </a:extLst>
          </p:cNvPr>
          <p:cNvCxnSpPr>
            <a:cxnSpLocks/>
          </p:cNvCxnSpPr>
          <p:nvPr/>
        </p:nvCxnSpPr>
        <p:spPr>
          <a:xfrm flipH="1">
            <a:off x="3298824" y="4537870"/>
            <a:ext cx="77789" cy="127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6" name="Straight Connector 665">
            <a:extLst>
              <a:ext uri="{FF2B5EF4-FFF2-40B4-BE49-F238E27FC236}">
                <a16:creationId xmlns:a16="http://schemas.microsoft.com/office/drawing/2014/main" id="{DBA4D965-B1A0-4189-B259-6D3B7EFC7C21}"/>
              </a:ext>
            </a:extLst>
          </p:cNvPr>
          <p:cNvCxnSpPr>
            <a:cxnSpLocks/>
          </p:cNvCxnSpPr>
          <p:nvPr/>
        </p:nvCxnSpPr>
        <p:spPr>
          <a:xfrm flipH="1" flipV="1">
            <a:off x="3423445" y="4402336"/>
            <a:ext cx="508002" cy="10756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8" name="Straight Connector 667">
            <a:extLst>
              <a:ext uri="{FF2B5EF4-FFF2-40B4-BE49-F238E27FC236}">
                <a16:creationId xmlns:a16="http://schemas.microsoft.com/office/drawing/2014/main" id="{FCF6339C-D196-4BEF-AED3-B841B427E123}"/>
              </a:ext>
            </a:extLst>
          </p:cNvPr>
          <p:cNvCxnSpPr>
            <a:cxnSpLocks/>
          </p:cNvCxnSpPr>
          <p:nvPr/>
        </p:nvCxnSpPr>
        <p:spPr>
          <a:xfrm flipH="1">
            <a:off x="3208338" y="4628961"/>
            <a:ext cx="735014" cy="7004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0" name="Straight Connector 669">
            <a:extLst>
              <a:ext uri="{FF2B5EF4-FFF2-40B4-BE49-F238E27FC236}">
                <a16:creationId xmlns:a16="http://schemas.microsoft.com/office/drawing/2014/main" id="{5BD8B8C1-5041-4B3C-9DA9-CCE9EAFC89EA}"/>
              </a:ext>
            </a:extLst>
          </p:cNvPr>
          <p:cNvCxnSpPr>
            <a:cxnSpLocks/>
          </p:cNvCxnSpPr>
          <p:nvPr/>
        </p:nvCxnSpPr>
        <p:spPr>
          <a:xfrm flipH="1">
            <a:off x="3013076" y="4725017"/>
            <a:ext cx="1249363" cy="83522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2" name="Straight Connector 671">
            <a:extLst>
              <a:ext uri="{FF2B5EF4-FFF2-40B4-BE49-F238E27FC236}">
                <a16:creationId xmlns:a16="http://schemas.microsoft.com/office/drawing/2014/main" id="{8AE02B5D-8B70-43DA-B640-B10336F521D8}"/>
              </a:ext>
            </a:extLst>
          </p:cNvPr>
          <p:cNvCxnSpPr>
            <a:cxnSpLocks/>
          </p:cNvCxnSpPr>
          <p:nvPr/>
        </p:nvCxnSpPr>
        <p:spPr>
          <a:xfrm flipH="1">
            <a:off x="3960813" y="4815682"/>
            <a:ext cx="101603" cy="1667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6" name="Straight Connector 675">
            <a:extLst>
              <a:ext uri="{FF2B5EF4-FFF2-40B4-BE49-F238E27FC236}">
                <a16:creationId xmlns:a16="http://schemas.microsoft.com/office/drawing/2014/main" id="{DEAFC5FB-D158-4475-A263-7D510F899633}"/>
              </a:ext>
            </a:extLst>
          </p:cNvPr>
          <p:cNvCxnSpPr>
            <a:cxnSpLocks/>
          </p:cNvCxnSpPr>
          <p:nvPr/>
        </p:nvCxnSpPr>
        <p:spPr>
          <a:xfrm flipH="1">
            <a:off x="3717927" y="4918471"/>
            <a:ext cx="295278" cy="74218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7" name="Straight Connector 676">
            <a:extLst>
              <a:ext uri="{FF2B5EF4-FFF2-40B4-BE49-F238E27FC236}">
                <a16:creationId xmlns:a16="http://schemas.microsoft.com/office/drawing/2014/main" id="{C50A051E-C2A0-487C-B2B6-4E92A6858C42}"/>
              </a:ext>
            </a:extLst>
          </p:cNvPr>
          <p:cNvCxnSpPr>
            <a:cxnSpLocks/>
          </p:cNvCxnSpPr>
          <p:nvPr/>
        </p:nvCxnSpPr>
        <p:spPr>
          <a:xfrm flipH="1">
            <a:off x="3773486" y="5112156"/>
            <a:ext cx="245271" cy="1388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9" name="Straight Connector 678">
            <a:extLst>
              <a:ext uri="{FF2B5EF4-FFF2-40B4-BE49-F238E27FC236}">
                <a16:creationId xmlns:a16="http://schemas.microsoft.com/office/drawing/2014/main" id="{14C27EE0-313D-4608-9878-342D9992547A}"/>
              </a:ext>
            </a:extLst>
          </p:cNvPr>
          <p:cNvCxnSpPr>
            <a:cxnSpLocks/>
          </p:cNvCxnSpPr>
          <p:nvPr/>
        </p:nvCxnSpPr>
        <p:spPr>
          <a:xfrm flipV="1">
            <a:off x="9988917" y="4306707"/>
            <a:ext cx="166777" cy="61301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1" name="Straight Connector 680">
            <a:extLst>
              <a:ext uri="{FF2B5EF4-FFF2-40B4-BE49-F238E27FC236}">
                <a16:creationId xmlns:a16="http://schemas.microsoft.com/office/drawing/2014/main" id="{C3B1C196-52DF-4DF6-94E4-C74E7256EEDD}"/>
              </a:ext>
            </a:extLst>
          </p:cNvPr>
          <p:cNvCxnSpPr>
            <a:cxnSpLocks/>
          </p:cNvCxnSpPr>
          <p:nvPr/>
        </p:nvCxnSpPr>
        <p:spPr>
          <a:xfrm>
            <a:off x="10121375" y="4447383"/>
            <a:ext cx="103809" cy="13272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3" name="Straight Connector 682">
            <a:extLst>
              <a:ext uri="{FF2B5EF4-FFF2-40B4-BE49-F238E27FC236}">
                <a16:creationId xmlns:a16="http://schemas.microsoft.com/office/drawing/2014/main" id="{3C26D3A9-BEAE-49F0-B537-9F3934161CB2}"/>
              </a:ext>
            </a:extLst>
          </p:cNvPr>
          <p:cNvCxnSpPr>
            <a:cxnSpLocks/>
          </p:cNvCxnSpPr>
          <p:nvPr/>
        </p:nvCxnSpPr>
        <p:spPr>
          <a:xfrm flipV="1">
            <a:off x="8312153" y="5458024"/>
            <a:ext cx="101598" cy="4584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6" name="Straight Connector 685">
            <a:extLst>
              <a:ext uri="{FF2B5EF4-FFF2-40B4-BE49-F238E27FC236}">
                <a16:creationId xmlns:a16="http://schemas.microsoft.com/office/drawing/2014/main" id="{2B4B436A-E677-49DD-A463-31C5924E2241}"/>
              </a:ext>
            </a:extLst>
          </p:cNvPr>
          <p:cNvCxnSpPr>
            <a:cxnSpLocks/>
          </p:cNvCxnSpPr>
          <p:nvPr/>
        </p:nvCxnSpPr>
        <p:spPr>
          <a:xfrm>
            <a:off x="8234364" y="5045870"/>
            <a:ext cx="199232" cy="18653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0" name="Straight Connector 689">
            <a:extLst>
              <a:ext uri="{FF2B5EF4-FFF2-40B4-BE49-F238E27FC236}">
                <a16:creationId xmlns:a16="http://schemas.microsoft.com/office/drawing/2014/main" id="{F0C4AA11-576F-420E-993E-2E411E1BF0F8}"/>
              </a:ext>
            </a:extLst>
          </p:cNvPr>
          <p:cNvCxnSpPr>
            <a:cxnSpLocks/>
          </p:cNvCxnSpPr>
          <p:nvPr/>
        </p:nvCxnSpPr>
        <p:spPr>
          <a:xfrm>
            <a:off x="8626475" y="5016660"/>
            <a:ext cx="569399" cy="14827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6" name="Straight Connector 695">
            <a:extLst>
              <a:ext uri="{FF2B5EF4-FFF2-40B4-BE49-F238E27FC236}">
                <a16:creationId xmlns:a16="http://schemas.microsoft.com/office/drawing/2014/main" id="{1BAC02A4-8998-4D25-ABE7-02DD7ED56329}"/>
              </a:ext>
            </a:extLst>
          </p:cNvPr>
          <p:cNvCxnSpPr>
            <a:cxnSpLocks/>
          </p:cNvCxnSpPr>
          <p:nvPr/>
        </p:nvCxnSpPr>
        <p:spPr>
          <a:xfrm flipH="1" flipV="1">
            <a:off x="4329113" y="4440238"/>
            <a:ext cx="239713" cy="2698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8" name="Straight Connector 697">
            <a:extLst>
              <a:ext uri="{FF2B5EF4-FFF2-40B4-BE49-F238E27FC236}">
                <a16:creationId xmlns:a16="http://schemas.microsoft.com/office/drawing/2014/main" id="{8AD3CD36-DDD2-4F52-94D9-BA184D43E809}"/>
              </a:ext>
            </a:extLst>
          </p:cNvPr>
          <p:cNvCxnSpPr>
            <a:cxnSpLocks/>
          </p:cNvCxnSpPr>
          <p:nvPr/>
        </p:nvCxnSpPr>
        <p:spPr>
          <a:xfrm flipH="1" flipV="1">
            <a:off x="4906168" y="4296695"/>
            <a:ext cx="138907" cy="126905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0" name="Straight Connector 699">
            <a:extLst>
              <a:ext uri="{FF2B5EF4-FFF2-40B4-BE49-F238E27FC236}">
                <a16:creationId xmlns:a16="http://schemas.microsoft.com/office/drawing/2014/main" id="{A7D65598-5373-48C6-BAC0-29A358B972F9}"/>
              </a:ext>
            </a:extLst>
          </p:cNvPr>
          <p:cNvCxnSpPr>
            <a:cxnSpLocks/>
          </p:cNvCxnSpPr>
          <p:nvPr/>
        </p:nvCxnSpPr>
        <p:spPr>
          <a:xfrm flipH="1" flipV="1">
            <a:off x="5175119" y="4025197"/>
            <a:ext cx="26348" cy="132321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2" name="Straight Connector 701">
            <a:extLst>
              <a:ext uri="{FF2B5EF4-FFF2-40B4-BE49-F238E27FC236}">
                <a16:creationId xmlns:a16="http://schemas.microsoft.com/office/drawing/2014/main" id="{47507A51-2731-4312-B1BE-6FEB165B2129}"/>
              </a:ext>
            </a:extLst>
          </p:cNvPr>
          <p:cNvCxnSpPr>
            <a:cxnSpLocks/>
          </p:cNvCxnSpPr>
          <p:nvPr/>
        </p:nvCxnSpPr>
        <p:spPr>
          <a:xfrm flipH="1">
            <a:off x="5157788" y="4380694"/>
            <a:ext cx="106365" cy="26351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4" name="Straight Connector 703">
            <a:extLst>
              <a:ext uri="{FF2B5EF4-FFF2-40B4-BE49-F238E27FC236}">
                <a16:creationId xmlns:a16="http://schemas.microsoft.com/office/drawing/2014/main" id="{39D6300E-CEA6-4838-822C-18E686CC28CA}"/>
              </a:ext>
            </a:extLst>
          </p:cNvPr>
          <p:cNvCxnSpPr>
            <a:cxnSpLocks/>
          </p:cNvCxnSpPr>
          <p:nvPr/>
        </p:nvCxnSpPr>
        <p:spPr>
          <a:xfrm flipH="1">
            <a:off x="5224065" y="4524181"/>
            <a:ext cx="149623" cy="23596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1" name="Straight Connector 710">
            <a:extLst>
              <a:ext uri="{FF2B5EF4-FFF2-40B4-BE49-F238E27FC236}">
                <a16:creationId xmlns:a16="http://schemas.microsoft.com/office/drawing/2014/main" id="{4056824F-E449-4D55-B91D-DFD4F319D841}"/>
              </a:ext>
            </a:extLst>
          </p:cNvPr>
          <p:cNvCxnSpPr>
            <a:cxnSpLocks/>
          </p:cNvCxnSpPr>
          <p:nvPr/>
        </p:nvCxnSpPr>
        <p:spPr>
          <a:xfrm flipH="1">
            <a:off x="5414963" y="4652627"/>
            <a:ext cx="68462" cy="293641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3" name="Straight Connector 712">
            <a:extLst>
              <a:ext uri="{FF2B5EF4-FFF2-40B4-BE49-F238E27FC236}">
                <a16:creationId xmlns:a16="http://schemas.microsoft.com/office/drawing/2014/main" id="{2E152A93-32EC-4922-A057-2214E7F41980}"/>
              </a:ext>
            </a:extLst>
          </p:cNvPr>
          <p:cNvCxnSpPr>
            <a:cxnSpLocks/>
          </p:cNvCxnSpPr>
          <p:nvPr/>
        </p:nvCxnSpPr>
        <p:spPr>
          <a:xfrm>
            <a:off x="5133876" y="3013098"/>
            <a:ext cx="382687" cy="1424736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" name="Straight Connector 718">
            <a:extLst>
              <a:ext uri="{FF2B5EF4-FFF2-40B4-BE49-F238E27FC236}">
                <a16:creationId xmlns:a16="http://schemas.microsoft.com/office/drawing/2014/main" id="{DD22360A-FEE8-4701-9ADB-AC3781588EFF}"/>
              </a:ext>
            </a:extLst>
          </p:cNvPr>
          <p:cNvCxnSpPr>
            <a:cxnSpLocks/>
          </p:cNvCxnSpPr>
          <p:nvPr/>
        </p:nvCxnSpPr>
        <p:spPr>
          <a:xfrm flipH="1">
            <a:off x="5852190" y="2994025"/>
            <a:ext cx="78691" cy="101597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3" name="Straight Connector 722">
            <a:extLst>
              <a:ext uri="{FF2B5EF4-FFF2-40B4-BE49-F238E27FC236}">
                <a16:creationId xmlns:a16="http://schemas.microsoft.com/office/drawing/2014/main" id="{E81D6438-F069-467E-8CB0-AB49341062E4}"/>
              </a:ext>
            </a:extLst>
          </p:cNvPr>
          <p:cNvCxnSpPr>
            <a:cxnSpLocks/>
          </p:cNvCxnSpPr>
          <p:nvPr/>
        </p:nvCxnSpPr>
        <p:spPr>
          <a:xfrm flipH="1">
            <a:off x="5586414" y="4785510"/>
            <a:ext cx="100115" cy="28299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4" name="Straight Connector 723">
            <a:extLst>
              <a:ext uri="{FF2B5EF4-FFF2-40B4-BE49-F238E27FC236}">
                <a16:creationId xmlns:a16="http://schemas.microsoft.com/office/drawing/2014/main" id="{13C7FC08-9B65-459A-B90D-CB40BA975EB6}"/>
              </a:ext>
            </a:extLst>
          </p:cNvPr>
          <p:cNvCxnSpPr>
            <a:cxnSpLocks/>
          </p:cNvCxnSpPr>
          <p:nvPr/>
        </p:nvCxnSpPr>
        <p:spPr>
          <a:xfrm flipH="1">
            <a:off x="5686529" y="4803865"/>
            <a:ext cx="43652" cy="428535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7" name="Straight Connector 726">
            <a:extLst>
              <a:ext uri="{FF2B5EF4-FFF2-40B4-BE49-F238E27FC236}">
                <a16:creationId xmlns:a16="http://schemas.microsoft.com/office/drawing/2014/main" id="{DDC8BAB3-078E-4579-ABF9-D8446FB42EF5}"/>
              </a:ext>
            </a:extLst>
          </p:cNvPr>
          <p:cNvCxnSpPr>
            <a:cxnSpLocks/>
          </p:cNvCxnSpPr>
          <p:nvPr/>
        </p:nvCxnSpPr>
        <p:spPr>
          <a:xfrm>
            <a:off x="5963444" y="5076824"/>
            <a:ext cx="0" cy="44206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8" name="Straight Connector 727">
            <a:extLst>
              <a:ext uri="{FF2B5EF4-FFF2-40B4-BE49-F238E27FC236}">
                <a16:creationId xmlns:a16="http://schemas.microsoft.com/office/drawing/2014/main" id="{A86F3444-B687-4976-8E21-9148F75DF25D}"/>
              </a:ext>
            </a:extLst>
          </p:cNvPr>
          <p:cNvCxnSpPr>
            <a:cxnSpLocks/>
          </p:cNvCxnSpPr>
          <p:nvPr/>
        </p:nvCxnSpPr>
        <p:spPr>
          <a:xfrm>
            <a:off x="5838535" y="4781172"/>
            <a:ext cx="0" cy="600305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6" name="Straight Connector 735">
            <a:extLst>
              <a:ext uri="{FF2B5EF4-FFF2-40B4-BE49-F238E27FC236}">
                <a16:creationId xmlns:a16="http://schemas.microsoft.com/office/drawing/2014/main" id="{14C41C28-4A0B-4C6A-981F-9D78D3B6B6BC}"/>
              </a:ext>
            </a:extLst>
          </p:cNvPr>
          <p:cNvCxnSpPr>
            <a:cxnSpLocks/>
          </p:cNvCxnSpPr>
          <p:nvPr/>
        </p:nvCxnSpPr>
        <p:spPr>
          <a:xfrm>
            <a:off x="5419727" y="3171824"/>
            <a:ext cx="234838" cy="109294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7" name="Straight Connector 736">
            <a:extLst>
              <a:ext uri="{FF2B5EF4-FFF2-40B4-BE49-F238E27FC236}">
                <a16:creationId xmlns:a16="http://schemas.microsoft.com/office/drawing/2014/main" id="{EABA3EA4-7B3A-411B-A41F-1E644B4B29A0}"/>
              </a:ext>
            </a:extLst>
          </p:cNvPr>
          <p:cNvCxnSpPr>
            <a:cxnSpLocks/>
          </p:cNvCxnSpPr>
          <p:nvPr/>
        </p:nvCxnSpPr>
        <p:spPr>
          <a:xfrm>
            <a:off x="5688014" y="3487738"/>
            <a:ext cx="119118" cy="85925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9" name="Straight Connector 738">
            <a:extLst>
              <a:ext uri="{FF2B5EF4-FFF2-40B4-BE49-F238E27FC236}">
                <a16:creationId xmlns:a16="http://schemas.microsoft.com/office/drawing/2014/main" id="{AFD0C713-DA39-4DAD-95D5-6FC2F1DA445B}"/>
              </a:ext>
            </a:extLst>
          </p:cNvPr>
          <p:cNvCxnSpPr>
            <a:cxnSpLocks/>
          </p:cNvCxnSpPr>
          <p:nvPr/>
        </p:nvCxnSpPr>
        <p:spPr>
          <a:xfrm flipH="1">
            <a:off x="5913685" y="3131752"/>
            <a:ext cx="284713" cy="998924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0" name="Straight Connector 739">
            <a:extLst>
              <a:ext uri="{FF2B5EF4-FFF2-40B4-BE49-F238E27FC236}">
                <a16:creationId xmlns:a16="http://schemas.microsoft.com/office/drawing/2014/main" id="{2C1CC909-7C24-4794-ABE3-9458FC1CAF6B}"/>
              </a:ext>
            </a:extLst>
          </p:cNvPr>
          <p:cNvCxnSpPr>
            <a:cxnSpLocks/>
          </p:cNvCxnSpPr>
          <p:nvPr/>
        </p:nvCxnSpPr>
        <p:spPr>
          <a:xfrm flipH="1">
            <a:off x="6090690" y="3364345"/>
            <a:ext cx="332317" cy="931815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2" name="Straight Connector 741">
            <a:extLst>
              <a:ext uri="{FF2B5EF4-FFF2-40B4-BE49-F238E27FC236}">
                <a16:creationId xmlns:a16="http://schemas.microsoft.com/office/drawing/2014/main" id="{46700DD0-169D-4E37-9B5F-AA0AF3A25665}"/>
              </a:ext>
            </a:extLst>
          </p:cNvPr>
          <p:cNvCxnSpPr>
            <a:cxnSpLocks/>
          </p:cNvCxnSpPr>
          <p:nvPr/>
        </p:nvCxnSpPr>
        <p:spPr>
          <a:xfrm flipH="1">
            <a:off x="5936533" y="3643494"/>
            <a:ext cx="185364" cy="754132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5" name="Straight Connector 744">
            <a:extLst>
              <a:ext uri="{FF2B5EF4-FFF2-40B4-BE49-F238E27FC236}">
                <a16:creationId xmlns:a16="http://schemas.microsoft.com/office/drawing/2014/main" id="{373A9CC5-1F1E-4EA7-92EE-D3C8C5340C6F}"/>
              </a:ext>
            </a:extLst>
          </p:cNvPr>
          <p:cNvCxnSpPr>
            <a:cxnSpLocks/>
          </p:cNvCxnSpPr>
          <p:nvPr/>
        </p:nvCxnSpPr>
        <p:spPr>
          <a:xfrm flipH="1" flipV="1">
            <a:off x="5419033" y="2811306"/>
            <a:ext cx="366464" cy="170268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8" name="Straight Connector 747">
            <a:extLst>
              <a:ext uri="{FF2B5EF4-FFF2-40B4-BE49-F238E27FC236}">
                <a16:creationId xmlns:a16="http://schemas.microsoft.com/office/drawing/2014/main" id="{09E9B923-6F53-41DF-8745-02456FFBEA70}"/>
              </a:ext>
            </a:extLst>
          </p:cNvPr>
          <p:cNvCxnSpPr>
            <a:cxnSpLocks/>
          </p:cNvCxnSpPr>
          <p:nvPr/>
        </p:nvCxnSpPr>
        <p:spPr>
          <a:xfrm>
            <a:off x="6328563" y="4768327"/>
            <a:ext cx="76770" cy="20213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0" name="Straight Connector 749">
            <a:extLst>
              <a:ext uri="{FF2B5EF4-FFF2-40B4-BE49-F238E27FC236}">
                <a16:creationId xmlns:a16="http://schemas.microsoft.com/office/drawing/2014/main" id="{351AC271-1708-494B-9BC3-F74ECE961CB8}"/>
              </a:ext>
            </a:extLst>
          </p:cNvPr>
          <p:cNvCxnSpPr>
            <a:cxnSpLocks/>
          </p:cNvCxnSpPr>
          <p:nvPr/>
        </p:nvCxnSpPr>
        <p:spPr>
          <a:xfrm flipH="1">
            <a:off x="5958232" y="3949701"/>
            <a:ext cx="149872" cy="475652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5" name="Straight Connector 754">
            <a:extLst>
              <a:ext uri="{FF2B5EF4-FFF2-40B4-BE49-F238E27FC236}">
                <a16:creationId xmlns:a16="http://schemas.microsoft.com/office/drawing/2014/main" id="{E4869662-B140-4E6E-973F-7A062CB791A9}"/>
              </a:ext>
            </a:extLst>
          </p:cNvPr>
          <p:cNvCxnSpPr>
            <a:cxnSpLocks/>
          </p:cNvCxnSpPr>
          <p:nvPr/>
        </p:nvCxnSpPr>
        <p:spPr>
          <a:xfrm>
            <a:off x="6188740" y="4634406"/>
            <a:ext cx="102445" cy="526381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4" name="Straight Connector 763">
            <a:extLst>
              <a:ext uri="{FF2B5EF4-FFF2-40B4-BE49-F238E27FC236}">
                <a16:creationId xmlns:a16="http://schemas.microsoft.com/office/drawing/2014/main" id="{B4BA3820-9300-4C0C-B7D2-424AB6AA1395}"/>
              </a:ext>
            </a:extLst>
          </p:cNvPr>
          <p:cNvCxnSpPr>
            <a:cxnSpLocks/>
          </p:cNvCxnSpPr>
          <p:nvPr/>
        </p:nvCxnSpPr>
        <p:spPr>
          <a:xfrm flipH="1">
            <a:off x="6821627" y="3535362"/>
            <a:ext cx="42341" cy="67305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7" name="Straight Connector 766">
            <a:extLst>
              <a:ext uri="{FF2B5EF4-FFF2-40B4-BE49-F238E27FC236}">
                <a16:creationId xmlns:a16="http://schemas.microsoft.com/office/drawing/2014/main" id="{3C7237BD-E289-418E-8F0D-3F4F1877081B}"/>
              </a:ext>
            </a:extLst>
          </p:cNvPr>
          <p:cNvCxnSpPr>
            <a:cxnSpLocks/>
          </p:cNvCxnSpPr>
          <p:nvPr/>
        </p:nvCxnSpPr>
        <p:spPr>
          <a:xfrm>
            <a:off x="6678425" y="4791076"/>
            <a:ext cx="0" cy="72492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9" name="Straight Connector 768">
            <a:extLst>
              <a:ext uri="{FF2B5EF4-FFF2-40B4-BE49-F238E27FC236}">
                <a16:creationId xmlns:a16="http://schemas.microsoft.com/office/drawing/2014/main" id="{3721F047-AC1E-4C9F-8A39-BBBAC89053CC}"/>
              </a:ext>
            </a:extLst>
          </p:cNvPr>
          <p:cNvCxnSpPr>
            <a:cxnSpLocks/>
          </p:cNvCxnSpPr>
          <p:nvPr/>
        </p:nvCxnSpPr>
        <p:spPr>
          <a:xfrm>
            <a:off x="6647529" y="4582019"/>
            <a:ext cx="258097" cy="19915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1" name="Straight Connector 770">
            <a:extLst>
              <a:ext uri="{FF2B5EF4-FFF2-40B4-BE49-F238E27FC236}">
                <a16:creationId xmlns:a16="http://schemas.microsoft.com/office/drawing/2014/main" id="{33402903-E15C-4911-85F7-6A3AD824033B}"/>
              </a:ext>
            </a:extLst>
          </p:cNvPr>
          <p:cNvCxnSpPr>
            <a:cxnSpLocks/>
          </p:cNvCxnSpPr>
          <p:nvPr/>
        </p:nvCxnSpPr>
        <p:spPr>
          <a:xfrm>
            <a:off x="6831346" y="4508142"/>
            <a:ext cx="45705" cy="59096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3" name="Straight Connector 772">
            <a:extLst>
              <a:ext uri="{FF2B5EF4-FFF2-40B4-BE49-F238E27FC236}">
                <a16:creationId xmlns:a16="http://schemas.microsoft.com/office/drawing/2014/main" id="{C8110E07-184F-4F29-8F2A-923BE3E98318}"/>
              </a:ext>
            </a:extLst>
          </p:cNvPr>
          <p:cNvCxnSpPr>
            <a:cxnSpLocks/>
          </p:cNvCxnSpPr>
          <p:nvPr/>
        </p:nvCxnSpPr>
        <p:spPr>
          <a:xfrm flipH="1">
            <a:off x="7792767" y="3464124"/>
            <a:ext cx="391022" cy="337542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6" name="Straight Connector 775">
            <a:extLst>
              <a:ext uri="{FF2B5EF4-FFF2-40B4-BE49-F238E27FC236}">
                <a16:creationId xmlns:a16="http://schemas.microsoft.com/office/drawing/2014/main" id="{DA388BEF-ED96-4EBE-A2B5-101643C584B2}"/>
              </a:ext>
            </a:extLst>
          </p:cNvPr>
          <p:cNvCxnSpPr>
            <a:cxnSpLocks/>
          </p:cNvCxnSpPr>
          <p:nvPr/>
        </p:nvCxnSpPr>
        <p:spPr>
          <a:xfrm flipH="1">
            <a:off x="6922620" y="3708400"/>
            <a:ext cx="183030" cy="588391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9" name="Straight Connector 778">
            <a:extLst>
              <a:ext uri="{FF2B5EF4-FFF2-40B4-BE49-F238E27FC236}">
                <a16:creationId xmlns:a16="http://schemas.microsoft.com/office/drawing/2014/main" id="{66F5F213-9B33-4895-A097-2D2AE912084F}"/>
              </a:ext>
            </a:extLst>
          </p:cNvPr>
          <p:cNvCxnSpPr>
            <a:cxnSpLocks/>
          </p:cNvCxnSpPr>
          <p:nvPr/>
        </p:nvCxnSpPr>
        <p:spPr>
          <a:xfrm flipH="1">
            <a:off x="7225727" y="3332163"/>
            <a:ext cx="432375" cy="90805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1" name="Straight Connector 780">
            <a:extLst>
              <a:ext uri="{FF2B5EF4-FFF2-40B4-BE49-F238E27FC236}">
                <a16:creationId xmlns:a16="http://schemas.microsoft.com/office/drawing/2014/main" id="{BF3001E4-0444-427F-A4A6-BB8DD51772F0}"/>
              </a:ext>
            </a:extLst>
          </p:cNvPr>
          <p:cNvCxnSpPr>
            <a:cxnSpLocks/>
          </p:cNvCxnSpPr>
          <p:nvPr/>
        </p:nvCxnSpPr>
        <p:spPr>
          <a:xfrm flipH="1">
            <a:off x="6984395" y="2839200"/>
            <a:ext cx="492759" cy="1559226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3" name="Straight Connector 782">
            <a:extLst>
              <a:ext uri="{FF2B5EF4-FFF2-40B4-BE49-F238E27FC236}">
                <a16:creationId xmlns:a16="http://schemas.microsoft.com/office/drawing/2014/main" id="{A53C8F2A-E310-4B48-810F-09F3005CD668}"/>
              </a:ext>
            </a:extLst>
          </p:cNvPr>
          <p:cNvCxnSpPr>
            <a:cxnSpLocks/>
          </p:cNvCxnSpPr>
          <p:nvPr/>
        </p:nvCxnSpPr>
        <p:spPr>
          <a:xfrm flipH="1">
            <a:off x="7046202" y="3095626"/>
            <a:ext cx="560049" cy="132873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6" name="Straight Connector 785">
            <a:extLst>
              <a:ext uri="{FF2B5EF4-FFF2-40B4-BE49-F238E27FC236}">
                <a16:creationId xmlns:a16="http://schemas.microsoft.com/office/drawing/2014/main" id="{C29DCFF3-835D-4E7A-BB21-E030CF4BCD18}"/>
              </a:ext>
            </a:extLst>
          </p:cNvPr>
          <p:cNvCxnSpPr>
            <a:cxnSpLocks/>
          </p:cNvCxnSpPr>
          <p:nvPr/>
        </p:nvCxnSpPr>
        <p:spPr>
          <a:xfrm flipH="1">
            <a:off x="7200849" y="4090194"/>
            <a:ext cx="320755" cy="34042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8" name="Straight Connector 787">
            <a:extLst>
              <a:ext uri="{FF2B5EF4-FFF2-40B4-BE49-F238E27FC236}">
                <a16:creationId xmlns:a16="http://schemas.microsoft.com/office/drawing/2014/main" id="{E5E8403A-A2F8-4376-A3AF-7BC03285EA11}"/>
              </a:ext>
            </a:extLst>
          </p:cNvPr>
          <p:cNvCxnSpPr>
            <a:cxnSpLocks/>
          </p:cNvCxnSpPr>
          <p:nvPr/>
        </p:nvCxnSpPr>
        <p:spPr>
          <a:xfrm>
            <a:off x="8566151" y="4519615"/>
            <a:ext cx="764384" cy="82546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0" name="Straight Connector 789">
            <a:extLst>
              <a:ext uri="{FF2B5EF4-FFF2-40B4-BE49-F238E27FC236}">
                <a16:creationId xmlns:a16="http://schemas.microsoft.com/office/drawing/2014/main" id="{F24323F1-A003-444C-AE44-86955B68EF08}"/>
              </a:ext>
            </a:extLst>
          </p:cNvPr>
          <p:cNvCxnSpPr>
            <a:cxnSpLocks/>
          </p:cNvCxnSpPr>
          <p:nvPr/>
        </p:nvCxnSpPr>
        <p:spPr>
          <a:xfrm flipH="1">
            <a:off x="7646512" y="3690442"/>
            <a:ext cx="537277" cy="428406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2" name="Straight Connector 791">
            <a:extLst>
              <a:ext uri="{FF2B5EF4-FFF2-40B4-BE49-F238E27FC236}">
                <a16:creationId xmlns:a16="http://schemas.microsoft.com/office/drawing/2014/main" id="{0419DB03-EEAB-4E26-BAAC-8E914070F5BD}"/>
              </a:ext>
            </a:extLst>
          </p:cNvPr>
          <p:cNvCxnSpPr>
            <a:cxnSpLocks/>
          </p:cNvCxnSpPr>
          <p:nvPr/>
        </p:nvCxnSpPr>
        <p:spPr>
          <a:xfrm flipH="1">
            <a:off x="7564328" y="3870555"/>
            <a:ext cx="624224" cy="393582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4" name="Straight Connector 793">
            <a:extLst>
              <a:ext uri="{FF2B5EF4-FFF2-40B4-BE49-F238E27FC236}">
                <a16:creationId xmlns:a16="http://schemas.microsoft.com/office/drawing/2014/main" id="{A41B881D-C79F-444D-A333-ECEEA4E68062}"/>
              </a:ext>
            </a:extLst>
          </p:cNvPr>
          <p:cNvCxnSpPr>
            <a:cxnSpLocks/>
          </p:cNvCxnSpPr>
          <p:nvPr/>
        </p:nvCxnSpPr>
        <p:spPr>
          <a:xfrm flipH="1">
            <a:off x="7822239" y="4225191"/>
            <a:ext cx="161379" cy="11985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6" name="Straight Connector 795">
            <a:extLst>
              <a:ext uri="{FF2B5EF4-FFF2-40B4-BE49-F238E27FC236}">
                <a16:creationId xmlns:a16="http://schemas.microsoft.com/office/drawing/2014/main" id="{4EE9C3A1-0160-4E9B-9FE5-A17D56B13A2F}"/>
              </a:ext>
            </a:extLst>
          </p:cNvPr>
          <p:cNvCxnSpPr>
            <a:cxnSpLocks/>
          </p:cNvCxnSpPr>
          <p:nvPr/>
        </p:nvCxnSpPr>
        <p:spPr>
          <a:xfrm flipH="1">
            <a:off x="8207476" y="4300159"/>
            <a:ext cx="505599" cy="7350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8" name="Straight Connector 797">
            <a:extLst>
              <a:ext uri="{FF2B5EF4-FFF2-40B4-BE49-F238E27FC236}">
                <a16:creationId xmlns:a16="http://schemas.microsoft.com/office/drawing/2014/main" id="{C259EC66-DEC8-479B-9986-D3E877E39B78}"/>
              </a:ext>
            </a:extLst>
          </p:cNvPr>
          <p:cNvCxnSpPr>
            <a:cxnSpLocks/>
          </p:cNvCxnSpPr>
          <p:nvPr/>
        </p:nvCxnSpPr>
        <p:spPr>
          <a:xfrm flipH="1" flipV="1">
            <a:off x="7449461" y="4573371"/>
            <a:ext cx="333665" cy="492342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0" name="Straight Connector 799">
            <a:extLst>
              <a:ext uri="{FF2B5EF4-FFF2-40B4-BE49-F238E27FC236}">
                <a16:creationId xmlns:a16="http://schemas.microsoft.com/office/drawing/2014/main" id="{BD8DD614-C684-47E7-88EC-55815F682D60}"/>
              </a:ext>
            </a:extLst>
          </p:cNvPr>
          <p:cNvCxnSpPr>
            <a:cxnSpLocks/>
          </p:cNvCxnSpPr>
          <p:nvPr/>
        </p:nvCxnSpPr>
        <p:spPr>
          <a:xfrm flipH="1" flipV="1">
            <a:off x="7642748" y="4549515"/>
            <a:ext cx="537910" cy="100531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2" name="Straight Connector 801">
            <a:extLst>
              <a:ext uri="{FF2B5EF4-FFF2-40B4-BE49-F238E27FC236}">
                <a16:creationId xmlns:a16="http://schemas.microsoft.com/office/drawing/2014/main" id="{822E2E12-9D88-4FC8-A1DD-C40E748DE517}"/>
              </a:ext>
            </a:extLst>
          </p:cNvPr>
          <p:cNvCxnSpPr>
            <a:cxnSpLocks/>
          </p:cNvCxnSpPr>
          <p:nvPr/>
        </p:nvCxnSpPr>
        <p:spPr>
          <a:xfrm flipH="1" flipV="1">
            <a:off x="7623031" y="4578352"/>
            <a:ext cx="493857" cy="20954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9" name="Straight Connector 808">
            <a:extLst>
              <a:ext uri="{FF2B5EF4-FFF2-40B4-BE49-F238E27FC236}">
                <a16:creationId xmlns:a16="http://schemas.microsoft.com/office/drawing/2014/main" id="{E81BAB31-1283-42FA-8A76-8DB01EA562C8}"/>
              </a:ext>
            </a:extLst>
          </p:cNvPr>
          <p:cNvCxnSpPr>
            <a:cxnSpLocks/>
          </p:cNvCxnSpPr>
          <p:nvPr/>
        </p:nvCxnSpPr>
        <p:spPr>
          <a:xfrm flipH="1">
            <a:off x="3677318" y="2059067"/>
            <a:ext cx="122880" cy="66594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" name="Straight Connector 819">
            <a:extLst>
              <a:ext uri="{FF2B5EF4-FFF2-40B4-BE49-F238E27FC236}">
                <a16:creationId xmlns:a16="http://schemas.microsoft.com/office/drawing/2014/main" id="{D0C4DFFA-5F13-417F-926C-8926C554720A}"/>
              </a:ext>
            </a:extLst>
          </p:cNvPr>
          <p:cNvCxnSpPr>
            <a:cxnSpLocks/>
          </p:cNvCxnSpPr>
          <p:nvPr/>
        </p:nvCxnSpPr>
        <p:spPr>
          <a:xfrm flipH="1">
            <a:off x="3663942" y="2050917"/>
            <a:ext cx="323076" cy="26192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1" name="Straight Connector 820">
            <a:extLst>
              <a:ext uri="{FF2B5EF4-FFF2-40B4-BE49-F238E27FC236}">
                <a16:creationId xmlns:a16="http://schemas.microsoft.com/office/drawing/2014/main" id="{3DDD79AD-FA45-4FD0-9FEB-1DD65D7CE9AD}"/>
              </a:ext>
            </a:extLst>
          </p:cNvPr>
          <p:cNvCxnSpPr>
            <a:cxnSpLocks/>
          </p:cNvCxnSpPr>
          <p:nvPr/>
        </p:nvCxnSpPr>
        <p:spPr>
          <a:xfrm flipH="1">
            <a:off x="3950887" y="2055071"/>
            <a:ext cx="144553" cy="29341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5" name="Straight Connector 824">
            <a:extLst>
              <a:ext uri="{FF2B5EF4-FFF2-40B4-BE49-F238E27FC236}">
                <a16:creationId xmlns:a16="http://schemas.microsoft.com/office/drawing/2014/main" id="{36B0F02A-2E0F-4116-8B5F-9888E37DCC5C}"/>
              </a:ext>
            </a:extLst>
          </p:cNvPr>
          <p:cNvCxnSpPr>
            <a:cxnSpLocks/>
          </p:cNvCxnSpPr>
          <p:nvPr/>
        </p:nvCxnSpPr>
        <p:spPr>
          <a:xfrm flipH="1">
            <a:off x="4177157" y="2059067"/>
            <a:ext cx="23015" cy="159248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9" name="Straight Connector 828">
            <a:extLst>
              <a:ext uri="{FF2B5EF4-FFF2-40B4-BE49-F238E27FC236}">
                <a16:creationId xmlns:a16="http://schemas.microsoft.com/office/drawing/2014/main" id="{58C44CF0-62B3-48E6-B075-C7C273633939}"/>
              </a:ext>
            </a:extLst>
          </p:cNvPr>
          <p:cNvCxnSpPr>
            <a:cxnSpLocks/>
          </p:cNvCxnSpPr>
          <p:nvPr/>
        </p:nvCxnSpPr>
        <p:spPr>
          <a:xfrm>
            <a:off x="4264447" y="2044700"/>
            <a:ext cx="233746" cy="33063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3" name="Straight Connector 832">
            <a:extLst>
              <a:ext uri="{FF2B5EF4-FFF2-40B4-BE49-F238E27FC236}">
                <a16:creationId xmlns:a16="http://schemas.microsoft.com/office/drawing/2014/main" id="{630453EE-A3A5-486B-AE60-CE3292C1AA30}"/>
              </a:ext>
            </a:extLst>
          </p:cNvPr>
          <p:cNvCxnSpPr>
            <a:cxnSpLocks/>
          </p:cNvCxnSpPr>
          <p:nvPr/>
        </p:nvCxnSpPr>
        <p:spPr>
          <a:xfrm flipH="1">
            <a:off x="4535228" y="1853093"/>
            <a:ext cx="59930" cy="5735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4" name="Straight Connector 833">
            <a:extLst>
              <a:ext uri="{FF2B5EF4-FFF2-40B4-BE49-F238E27FC236}">
                <a16:creationId xmlns:a16="http://schemas.microsoft.com/office/drawing/2014/main" id="{93CCC063-898A-406B-98D5-3A94FBC2A8BD}"/>
              </a:ext>
            </a:extLst>
          </p:cNvPr>
          <p:cNvCxnSpPr>
            <a:cxnSpLocks/>
          </p:cNvCxnSpPr>
          <p:nvPr/>
        </p:nvCxnSpPr>
        <p:spPr>
          <a:xfrm>
            <a:off x="4837631" y="2090431"/>
            <a:ext cx="104899" cy="8191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7" name="Straight Connector 836">
            <a:extLst>
              <a:ext uri="{FF2B5EF4-FFF2-40B4-BE49-F238E27FC236}">
                <a16:creationId xmlns:a16="http://schemas.microsoft.com/office/drawing/2014/main" id="{F44970DD-5211-408C-998B-520D9608232D}"/>
              </a:ext>
            </a:extLst>
          </p:cNvPr>
          <p:cNvCxnSpPr>
            <a:cxnSpLocks/>
          </p:cNvCxnSpPr>
          <p:nvPr/>
        </p:nvCxnSpPr>
        <p:spPr>
          <a:xfrm>
            <a:off x="4958012" y="2020428"/>
            <a:ext cx="173382" cy="63014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9" name="Straight Connector 838">
            <a:extLst>
              <a:ext uri="{FF2B5EF4-FFF2-40B4-BE49-F238E27FC236}">
                <a16:creationId xmlns:a16="http://schemas.microsoft.com/office/drawing/2014/main" id="{27400430-7FE4-45A4-BDFD-3D40D8CDF025}"/>
              </a:ext>
            </a:extLst>
          </p:cNvPr>
          <p:cNvCxnSpPr>
            <a:cxnSpLocks/>
          </p:cNvCxnSpPr>
          <p:nvPr/>
        </p:nvCxnSpPr>
        <p:spPr>
          <a:xfrm flipV="1">
            <a:off x="4838701" y="1847641"/>
            <a:ext cx="225886" cy="7006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3" name="Straight Connector 842">
            <a:extLst>
              <a:ext uri="{FF2B5EF4-FFF2-40B4-BE49-F238E27FC236}">
                <a16:creationId xmlns:a16="http://schemas.microsoft.com/office/drawing/2014/main" id="{5F1066B0-B32B-4CCC-9544-F85049E3E15F}"/>
              </a:ext>
            </a:extLst>
          </p:cNvPr>
          <p:cNvCxnSpPr>
            <a:cxnSpLocks/>
          </p:cNvCxnSpPr>
          <p:nvPr/>
        </p:nvCxnSpPr>
        <p:spPr>
          <a:xfrm flipH="1" flipV="1">
            <a:off x="2884488" y="1135630"/>
            <a:ext cx="210906" cy="18040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5" name="Straight Connector 844">
            <a:extLst>
              <a:ext uri="{FF2B5EF4-FFF2-40B4-BE49-F238E27FC236}">
                <a16:creationId xmlns:a16="http://schemas.microsoft.com/office/drawing/2014/main" id="{477242BA-EC66-40CE-8C84-86F4853BECA4}"/>
              </a:ext>
            </a:extLst>
          </p:cNvPr>
          <p:cNvCxnSpPr>
            <a:cxnSpLocks/>
          </p:cNvCxnSpPr>
          <p:nvPr/>
        </p:nvCxnSpPr>
        <p:spPr>
          <a:xfrm flipH="1">
            <a:off x="2873376" y="1434576"/>
            <a:ext cx="70310" cy="53895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8" name="Straight Connector 847">
            <a:extLst>
              <a:ext uri="{FF2B5EF4-FFF2-40B4-BE49-F238E27FC236}">
                <a16:creationId xmlns:a16="http://schemas.microsoft.com/office/drawing/2014/main" id="{F657D974-8EB5-47C2-A732-ED1638815FD1}"/>
              </a:ext>
            </a:extLst>
          </p:cNvPr>
          <p:cNvCxnSpPr>
            <a:cxnSpLocks/>
          </p:cNvCxnSpPr>
          <p:nvPr/>
        </p:nvCxnSpPr>
        <p:spPr>
          <a:xfrm flipH="1" flipV="1">
            <a:off x="3077837" y="1008914"/>
            <a:ext cx="109632" cy="29948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2" name="Rectangle 136">
            <a:extLst>
              <a:ext uri="{FF2B5EF4-FFF2-40B4-BE49-F238E27FC236}">
                <a16:creationId xmlns:a16="http://schemas.microsoft.com/office/drawing/2014/main" id="{40E76807-A849-43CE-BCD4-05FB61D67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6905" y="1469230"/>
            <a:ext cx="14541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MC Child (State Exp)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850" name="Straight Connector 849">
            <a:extLst>
              <a:ext uri="{FF2B5EF4-FFF2-40B4-BE49-F238E27FC236}">
                <a16:creationId xmlns:a16="http://schemas.microsoft.com/office/drawing/2014/main" id="{E8313710-8C4E-4665-85C4-237C3CD80FAC}"/>
              </a:ext>
            </a:extLst>
          </p:cNvPr>
          <p:cNvCxnSpPr>
            <a:cxnSpLocks/>
          </p:cNvCxnSpPr>
          <p:nvPr/>
        </p:nvCxnSpPr>
        <p:spPr>
          <a:xfrm flipH="1" flipV="1">
            <a:off x="3226431" y="1462085"/>
            <a:ext cx="41834" cy="174485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2" name="Straight Connector 851">
            <a:extLst>
              <a:ext uri="{FF2B5EF4-FFF2-40B4-BE49-F238E27FC236}">
                <a16:creationId xmlns:a16="http://schemas.microsoft.com/office/drawing/2014/main" id="{B8E0878C-41FD-4E1A-B107-6041A2C7FBDA}"/>
              </a:ext>
            </a:extLst>
          </p:cNvPr>
          <p:cNvCxnSpPr>
            <a:cxnSpLocks/>
          </p:cNvCxnSpPr>
          <p:nvPr/>
        </p:nvCxnSpPr>
        <p:spPr>
          <a:xfrm flipH="1" flipV="1">
            <a:off x="3546945" y="859122"/>
            <a:ext cx="7004" cy="448625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6" name="Straight Connector 855">
            <a:extLst>
              <a:ext uri="{FF2B5EF4-FFF2-40B4-BE49-F238E27FC236}">
                <a16:creationId xmlns:a16="http://schemas.microsoft.com/office/drawing/2014/main" id="{14AC594C-69E8-40A3-80E6-11F0F6F6E622}"/>
              </a:ext>
            </a:extLst>
          </p:cNvPr>
          <p:cNvCxnSpPr>
            <a:cxnSpLocks/>
          </p:cNvCxnSpPr>
          <p:nvPr/>
        </p:nvCxnSpPr>
        <p:spPr>
          <a:xfrm flipH="1">
            <a:off x="3907500" y="1466419"/>
            <a:ext cx="5491" cy="22077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8" name="Straight Connector 857">
            <a:extLst>
              <a:ext uri="{FF2B5EF4-FFF2-40B4-BE49-F238E27FC236}">
                <a16:creationId xmlns:a16="http://schemas.microsoft.com/office/drawing/2014/main" id="{9A94382D-B8B7-4918-9E71-877923C61085}"/>
              </a:ext>
            </a:extLst>
          </p:cNvPr>
          <p:cNvCxnSpPr>
            <a:cxnSpLocks/>
          </p:cNvCxnSpPr>
          <p:nvPr/>
        </p:nvCxnSpPr>
        <p:spPr>
          <a:xfrm>
            <a:off x="3989902" y="989626"/>
            <a:ext cx="20225" cy="306046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1" name="Straight Connector 860">
            <a:extLst>
              <a:ext uri="{FF2B5EF4-FFF2-40B4-BE49-F238E27FC236}">
                <a16:creationId xmlns:a16="http://schemas.microsoft.com/office/drawing/2014/main" id="{044744FA-AC3C-4007-B136-41F3FA5B8DBB}"/>
              </a:ext>
            </a:extLst>
          </p:cNvPr>
          <p:cNvCxnSpPr>
            <a:cxnSpLocks/>
          </p:cNvCxnSpPr>
          <p:nvPr/>
        </p:nvCxnSpPr>
        <p:spPr>
          <a:xfrm flipH="1">
            <a:off x="4133851" y="1152907"/>
            <a:ext cx="58611" cy="16422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3" name="Straight Connector 862">
            <a:extLst>
              <a:ext uri="{FF2B5EF4-FFF2-40B4-BE49-F238E27FC236}">
                <a16:creationId xmlns:a16="http://schemas.microsoft.com/office/drawing/2014/main" id="{8FBD0C60-7BAE-4D8F-8F9C-D91E55E9DCC0}"/>
              </a:ext>
            </a:extLst>
          </p:cNvPr>
          <p:cNvCxnSpPr>
            <a:cxnSpLocks/>
          </p:cNvCxnSpPr>
          <p:nvPr/>
        </p:nvCxnSpPr>
        <p:spPr>
          <a:xfrm flipH="1">
            <a:off x="4273425" y="1457450"/>
            <a:ext cx="11964" cy="95251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7" name="Straight Connector 866">
            <a:extLst>
              <a:ext uri="{FF2B5EF4-FFF2-40B4-BE49-F238E27FC236}">
                <a16:creationId xmlns:a16="http://schemas.microsoft.com/office/drawing/2014/main" id="{2F1D75B7-CAA1-47EA-8120-43A42280901A}"/>
              </a:ext>
            </a:extLst>
          </p:cNvPr>
          <p:cNvCxnSpPr>
            <a:cxnSpLocks/>
          </p:cNvCxnSpPr>
          <p:nvPr/>
        </p:nvCxnSpPr>
        <p:spPr>
          <a:xfrm flipH="1">
            <a:off x="4635005" y="1234605"/>
            <a:ext cx="129085" cy="9032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9" name="Straight Connector 868">
            <a:extLst>
              <a:ext uri="{FF2B5EF4-FFF2-40B4-BE49-F238E27FC236}">
                <a16:creationId xmlns:a16="http://schemas.microsoft.com/office/drawing/2014/main" id="{656EB487-8987-42BF-8B1D-4BA8FB73FBBE}"/>
              </a:ext>
            </a:extLst>
          </p:cNvPr>
          <p:cNvCxnSpPr>
            <a:cxnSpLocks/>
          </p:cNvCxnSpPr>
          <p:nvPr/>
        </p:nvCxnSpPr>
        <p:spPr>
          <a:xfrm flipH="1" flipV="1">
            <a:off x="5035844" y="1427874"/>
            <a:ext cx="129886" cy="36236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Oval 174">
            <a:extLst>
              <a:ext uri="{FF2B5EF4-FFF2-40B4-BE49-F238E27FC236}">
                <a16:creationId xmlns:a16="http://schemas.microsoft.com/office/drawing/2014/main" id="{D2BB3BDF-4DE1-43BC-927E-AF02CF1F5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6" y="1339850"/>
            <a:ext cx="82550" cy="82550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" name="Rectangle 175">
            <a:extLst>
              <a:ext uri="{FF2B5EF4-FFF2-40B4-BE49-F238E27FC236}">
                <a16:creationId xmlns:a16="http://schemas.microsoft.com/office/drawing/2014/main" id="{A2D95150-2393-42B3-BBF4-67200C678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9725" y="1157988"/>
            <a:ext cx="7683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Head Start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0" name="Oval 176">
            <a:extLst>
              <a:ext uri="{FF2B5EF4-FFF2-40B4-BE49-F238E27FC236}">
                <a16:creationId xmlns:a16="http://schemas.microsoft.com/office/drawing/2014/main" id="{17514B69-18EF-4884-A338-B0AACE85E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9663" y="1933575"/>
            <a:ext cx="80963" cy="82550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" name="Oval 246">
            <a:extLst>
              <a:ext uri="{FF2B5EF4-FFF2-40B4-BE49-F238E27FC236}">
                <a16:creationId xmlns:a16="http://schemas.microsoft.com/office/drawing/2014/main" id="{29EDCED7-EF5C-49EE-8F5B-B1B97AB10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1" y="2020887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4" name="Oval 248">
            <a:extLst>
              <a:ext uri="{FF2B5EF4-FFF2-40B4-BE49-F238E27FC236}">
                <a16:creationId xmlns:a16="http://schemas.microsoft.com/office/drawing/2014/main" id="{DE301F19-A829-42A8-9DAF-5B5E5FCFA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651" y="3817938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6" name="Oval 284">
            <a:extLst>
              <a:ext uri="{FF2B5EF4-FFF2-40B4-BE49-F238E27FC236}">
                <a16:creationId xmlns:a16="http://schemas.microsoft.com/office/drawing/2014/main" id="{E62BA0DB-6675-4469-A416-2CE662DBE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763" y="4384675"/>
            <a:ext cx="80963" cy="82550"/>
          </a:xfrm>
          <a:prstGeom prst="ellipse">
            <a:avLst/>
          </a:prstGeom>
          <a:solidFill>
            <a:srgbClr val="7B92A8"/>
          </a:solidFill>
          <a:ln w="31750">
            <a:solidFill>
              <a:srgbClr val="7B92A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7" name="Oval 164">
            <a:extLst>
              <a:ext uri="{FF2B5EF4-FFF2-40B4-BE49-F238E27FC236}">
                <a16:creationId xmlns:a16="http://schemas.microsoft.com/office/drawing/2014/main" id="{9F4DF20C-9334-4296-921D-05985FCD2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3688" y="4384675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" name="Oval 244">
            <a:extLst>
              <a:ext uri="{FF2B5EF4-FFF2-40B4-BE49-F238E27FC236}">
                <a16:creationId xmlns:a16="http://schemas.microsoft.com/office/drawing/2014/main" id="{D86913CB-BA30-44B9-B2F4-0CE4448E0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6" y="4421188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0" name="Oval 168">
            <a:extLst>
              <a:ext uri="{FF2B5EF4-FFF2-40B4-BE49-F238E27FC236}">
                <a16:creationId xmlns:a16="http://schemas.microsoft.com/office/drawing/2014/main" id="{93499298-28D3-48B0-BB86-764DE1A13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2963" y="4933950"/>
            <a:ext cx="80963" cy="80963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id="{749FA8CF-0BA9-4337-94EE-1E6EED7A83D1}"/>
              </a:ext>
            </a:extLst>
          </p:cNvPr>
          <p:cNvSpPr txBox="1"/>
          <p:nvPr/>
        </p:nvSpPr>
        <p:spPr>
          <a:xfrm>
            <a:off x="1647774" y="2706904"/>
            <a:ext cx="2481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High MVPFs for policies targeting children</a:t>
            </a:r>
          </a:p>
        </p:txBody>
      </p:sp>
      <p:cxnSp>
        <p:nvCxnSpPr>
          <p:cNvPr id="362" name="Straight Arrow Connector 361">
            <a:extLst>
              <a:ext uri="{FF2B5EF4-FFF2-40B4-BE49-F238E27FC236}">
                <a16:creationId xmlns:a16="http://schemas.microsoft.com/office/drawing/2014/main" id="{AA3D6F04-5C2D-42D1-8EA1-39A64D25C8CF}"/>
              </a:ext>
            </a:extLst>
          </p:cNvPr>
          <p:cNvCxnSpPr>
            <a:cxnSpLocks/>
          </p:cNvCxnSpPr>
          <p:nvPr/>
        </p:nvCxnSpPr>
        <p:spPr>
          <a:xfrm flipV="1">
            <a:off x="2728729" y="2389478"/>
            <a:ext cx="0" cy="31742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74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>
            <a:extLst>
              <a:ext uri="{FF2B5EF4-FFF2-40B4-BE49-F238E27FC236}">
                <a16:creationId xmlns:a16="http://schemas.microsoft.com/office/drawing/2014/main" id="{C36FD20B-FD2B-4A4C-8BDF-CF4F5B88BB9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2" name="Rectangle 5">
            <a:extLst>
              <a:ext uri="{FF2B5EF4-FFF2-40B4-BE49-F238E27FC236}">
                <a16:creationId xmlns:a16="http://schemas.microsoft.com/office/drawing/2014/main" id="{39C65A93-8E2C-4CB4-BE2B-1233D1477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-4763"/>
            <a:ext cx="10982325" cy="68675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4" name="Rectangle 6">
            <a:extLst>
              <a:ext uri="{FF2B5EF4-FFF2-40B4-BE49-F238E27FC236}">
                <a16:creationId xmlns:a16="http://schemas.microsoft.com/office/drawing/2014/main" id="{292210CF-7EDA-4C72-A81E-079021DBB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0"/>
            <a:ext cx="10968038" cy="6853238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6" name="Rectangle 7">
            <a:extLst>
              <a:ext uri="{FF2B5EF4-FFF2-40B4-BE49-F238E27FC236}">
                <a16:creationId xmlns:a16="http://schemas.microsoft.com/office/drawing/2014/main" id="{C4C0274A-D954-4B72-AC49-59D52C027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964" y="1230312"/>
            <a:ext cx="9688513" cy="448945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8" name="Line 8">
            <a:extLst>
              <a:ext uri="{FF2B5EF4-FFF2-40B4-BE49-F238E27FC236}">
                <a16:creationId xmlns:a16="http://schemas.microsoft.com/office/drawing/2014/main" id="{AC4AA098-3D65-4CC5-BF61-8CD52561DE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5689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0" name="Line 9">
            <a:extLst>
              <a:ext uri="{FF2B5EF4-FFF2-40B4-BE49-F238E27FC236}">
                <a16:creationId xmlns:a16="http://schemas.microsoft.com/office/drawing/2014/main" id="{AC2376DF-6B30-4F4F-831A-02B93063EF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970463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2" name="Line 10">
            <a:extLst>
              <a:ext uri="{FF2B5EF4-FFF2-40B4-BE49-F238E27FC236}">
                <a16:creationId xmlns:a16="http://schemas.microsoft.com/office/drawing/2014/main" id="{2A7234DB-980B-4645-A05A-FF65220A58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370388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3" name="Line 11">
            <a:extLst>
              <a:ext uri="{FF2B5EF4-FFF2-40B4-BE49-F238E27FC236}">
                <a16:creationId xmlns:a16="http://schemas.microsoft.com/office/drawing/2014/main" id="{24FFFD6A-FC85-4906-824C-F884E9CABF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77190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4" name="Line 12">
            <a:extLst>
              <a:ext uri="{FF2B5EF4-FFF2-40B4-BE49-F238E27FC236}">
                <a16:creationId xmlns:a16="http://schemas.microsoft.com/office/drawing/2014/main" id="{58E29EDC-948B-48E5-9B8F-7610A6A4BD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173412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5" name="Line 13">
            <a:extLst>
              <a:ext uri="{FF2B5EF4-FFF2-40B4-BE49-F238E27FC236}">
                <a16:creationId xmlns:a16="http://schemas.microsoft.com/office/drawing/2014/main" id="{20AF9ECE-FB69-41BA-B388-173FD4F24E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2573337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7" name="Line 14">
            <a:extLst>
              <a:ext uri="{FF2B5EF4-FFF2-40B4-BE49-F238E27FC236}">
                <a16:creationId xmlns:a16="http://schemas.microsoft.com/office/drawing/2014/main" id="{66F3DEE7-B520-4869-8C3C-6F6046C506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9748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8" name="Line 15">
            <a:extLst>
              <a:ext uri="{FF2B5EF4-FFF2-40B4-BE49-F238E27FC236}">
                <a16:creationId xmlns:a16="http://schemas.microsoft.com/office/drawing/2014/main" id="{DB83475A-AD32-4C04-8FA1-7E82D07005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9" name="Line 16">
            <a:extLst>
              <a:ext uri="{FF2B5EF4-FFF2-40B4-BE49-F238E27FC236}">
                <a16:creationId xmlns:a16="http://schemas.microsoft.com/office/drawing/2014/main" id="{B3C00A31-8316-4E56-A4D9-3F3288F4994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0" name="Oval 17">
            <a:extLst>
              <a:ext uri="{FF2B5EF4-FFF2-40B4-BE49-F238E27FC236}">
                <a16:creationId xmlns:a16="http://schemas.microsoft.com/office/drawing/2014/main" id="{C2F9EA65-FF65-4606-9399-381EB19AD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013" y="4438650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1" name="Rectangle 18">
            <a:extLst>
              <a:ext uri="{FF2B5EF4-FFF2-40B4-BE49-F238E27FC236}">
                <a16:creationId xmlns:a16="http://schemas.microsoft.com/office/drawing/2014/main" id="{3DF7DE25-97DD-4AF0-A7F7-433D8D626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6711" y="4130675"/>
            <a:ext cx="12985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AFDC Term Limits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92" name="Oval 19">
            <a:extLst>
              <a:ext uri="{FF2B5EF4-FFF2-40B4-BE49-F238E27FC236}">
                <a16:creationId xmlns:a16="http://schemas.microsoft.com/office/drawing/2014/main" id="{31F45D2F-2762-478B-B1E8-ADD6E2EA2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551" y="4210050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3" name="Rectangle 20">
            <a:extLst>
              <a:ext uri="{FF2B5EF4-FFF2-40B4-BE49-F238E27FC236}">
                <a16:creationId xmlns:a16="http://schemas.microsoft.com/office/drawing/2014/main" id="{C37A1B49-7EF2-400D-8735-BB7E2D6F0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8087" y="3888582"/>
            <a:ext cx="7858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EITC 1986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94" name="Oval 21">
            <a:extLst>
              <a:ext uri="{FF2B5EF4-FFF2-40B4-BE49-F238E27FC236}">
                <a16:creationId xmlns:a16="http://schemas.microsoft.com/office/drawing/2014/main" id="{0BBA820C-8683-485F-BE0F-AA4771357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101" y="4260850"/>
            <a:ext cx="82550" cy="77788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6" name="Rectangle 22">
            <a:extLst>
              <a:ext uri="{FF2B5EF4-FFF2-40B4-BE49-F238E27FC236}">
                <a16:creationId xmlns:a16="http://schemas.microsoft.com/office/drawing/2014/main" id="{894EB055-6949-4E1E-B1AD-6C0E0280E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150" y="4617257"/>
            <a:ext cx="7858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EITC 1993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98" name="Rectangle 24">
            <a:extLst>
              <a:ext uri="{FF2B5EF4-FFF2-40B4-BE49-F238E27FC236}">
                <a16:creationId xmlns:a16="http://schemas.microsoft.com/office/drawing/2014/main" id="{3ADAE19F-5FDF-4C2F-A43D-17851ABB9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8789" y="4772025"/>
            <a:ext cx="12255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AFDC Generosity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99" name="Oval 25">
            <a:extLst>
              <a:ext uri="{FF2B5EF4-FFF2-40B4-BE49-F238E27FC236}">
                <a16:creationId xmlns:a16="http://schemas.microsoft.com/office/drawing/2014/main" id="{101B8BF7-9F01-482A-810B-A3F76CFB0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76" y="4379913"/>
            <a:ext cx="82550" cy="77788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1" name="Rectangle 26">
            <a:extLst>
              <a:ext uri="{FF2B5EF4-FFF2-40B4-BE49-F238E27FC236}">
                <a16:creationId xmlns:a16="http://schemas.microsoft.com/office/drawing/2014/main" id="{8A536B1A-D515-482F-A85C-DF81B3179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7523" y="3300412"/>
            <a:ext cx="8001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Alaska UBI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05" name="Rectangle 28">
            <a:extLst>
              <a:ext uri="{FF2B5EF4-FFF2-40B4-BE49-F238E27FC236}">
                <a16:creationId xmlns:a16="http://schemas.microsoft.com/office/drawing/2014/main" id="{AD006C90-CB1D-46EA-AD26-0AAD734D2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8244" y="5548313"/>
            <a:ext cx="8636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Neg Inc Tax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07" name="Oval 29">
            <a:extLst>
              <a:ext uri="{FF2B5EF4-FFF2-40B4-BE49-F238E27FC236}">
                <a16:creationId xmlns:a16="http://schemas.microsoft.com/office/drawing/2014/main" id="{B2A4744A-E496-48C7-BE00-4A995E9C5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3451" y="4329113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9" name="Rectangle 30">
            <a:extLst>
              <a:ext uri="{FF2B5EF4-FFF2-40B4-BE49-F238E27FC236}">
                <a16:creationId xmlns:a16="http://schemas.microsoft.com/office/drawing/2014/main" id="{24B39F50-3C9B-49C1-A5DC-F38AEC69B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4548" y="3168649"/>
            <a:ext cx="7905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Paycheck+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11" name="Oval 31">
            <a:extLst>
              <a:ext uri="{FF2B5EF4-FFF2-40B4-BE49-F238E27FC236}">
                <a16:creationId xmlns:a16="http://schemas.microsoft.com/office/drawing/2014/main" id="{16246152-2675-4528-80C1-E5B1BC07D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4238" y="1933575"/>
            <a:ext cx="82550" cy="82550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3" name="Rectangle 32">
            <a:extLst>
              <a:ext uri="{FF2B5EF4-FFF2-40B4-BE49-F238E27FC236}">
                <a16:creationId xmlns:a16="http://schemas.microsoft.com/office/drawing/2014/main" id="{341DF846-CB7B-4176-BC77-84A1C03ED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7052" y="2120343"/>
            <a:ext cx="8874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Abecedarian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08" name="Oval 35">
            <a:extLst>
              <a:ext uri="{FF2B5EF4-FFF2-40B4-BE49-F238E27FC236}">
                <a16:creationId xmlns:a16="http://schemas.microsoft.com/office/drawing/2014/main" id="{B083E0C1-4461-480C-A14D-A39520D9A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1339850"/>
            <a:ext cx="82550" cy="82550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9" name="Rectangle 36">
            <a:extLst>
              <a:ext uri="{FF2B5EF4-FFF2-40B4-BE49-F238E27FC236}">
                <a16:creationId xmlns:a16="http://schemas.microsoft.com/office/drawing/2014/main" id="{93C00FB1-8AEB-423D-A212-347FB4949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4800" y="1631950"/>
            <a:ext cx="8001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K12 Spend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0" name="Oval 37">
            <a:extLst>
              <a:ext uri="{FF2B5EF4-FFF2-40B4-BE49-F238E27FC236}">
                <a16:creationId xmlns:a16="http://schemas.microsoft.com/office/drawing/2014/main" id="{4C142ED6-0259-4C8F-B439-39213E246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263" y="1339850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1" name="Rectangle 38">
            <a:extLst>
              <a:ext uri="{FF2B5EF4-FFF2-40B4-BE49-F238E27FC236}">
                <a16:creationId xmlns:a16="http://schemas.microsoft.com/office/drawing/2014/main" id="{1F178EB0-836C-433E-8973-5B2625451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138" y="1696935"/>
            <a:ext cx="8143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AOTC (JS)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2" name="Oval 39">
            <a:extLst>
              <a:ext uri="{FF2B5EF4-FFF2-40B4-BE49-F238E27FC236}">
                <a16:creationId xmlns:a16="http://schemas.microsoft.com/office/drawing/2014/main" id="{6AA1AD51-463D-4E6E-98B3-683E42FBB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1339850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4" name="Rectangle 40">
            <a:extLst>
              <a:ext uri="{FF2B5EF4-FFF2-40B4-BE49-F238E27FC236}">
                <a16:creationId xmlns:a16="http://schemas.microsoft.com/office/drawing/2014/main" id="{142D2C5D-2970-463A-AAAF-E32808579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4459" y="816574"/>
            <a:ext cx="8366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AOTC (SS)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5" name="Oval 41">
            <a:extLst>
              <a:ext uri="{FF2B5EF4-FFF2-40B4-BE49-F238E27FC236}">
                <a16:creationId xmlns:a16="http://schemas.microsoft.com/office/drawing/2014/main" id="{82496BFF-54AD-45A6-A7F0-078F18C8B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93357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6" name="Rectangle 42">
            <a:extLst>
              <a:ext uri="{FF2B5EF4-FFF2-40B4-BE49-F238E27FC236}">
                <a16:creationId xmlns:a16="http://schemas.microsoft.com/office/drawing/2014/main" id="{E7A99932-698A-4B50-A9D5-77DAF376B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1414" y="2355942"/>
            <a:ext cx="7778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AOTC (SI)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7" name="Oval 43">
            <a:extLst>
              <a:ext uri="{FF2B5EF4-FFF2-40B4-BE49-F238E27FC236}">
                <a16:creationId xmlns:a16="http://schemas.microsoft.com/office/drawing/2014/main" id="{3464E395-C1BD-4EED-9AFD-C01CA55D1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426" y="193357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8" name="Rectangle 44">
            <a:extLst>
              <a:ext uri="{FF2B5EF4-FFF2-40B4-BE49-F238E27FC236}">
                <a16:creationId xmlns:a16="http://schemas.microsoft.com/office/drawing/2014/main" id="{C7590CD5-BF2B-4C71-A247-32B4C649C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727" y="2363926"/>
            <a:ext cx="9001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HOPE Cred.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9" name="Oval 45">
            <a:extLst>
              <a:ext uri="{FF2B5EF4-FFF2-40B4-BE49-F238E27FC236}">
                <a16:creationId xmlns:a16="http://schemas.microsoft.com/office/drawing/2014/main" id="{DCE05DAC-DD65-44F9-9170-8DAA0077F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13" y="1339850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0" name="Rectangle 46">
            <a:extLst>
              <a:ext uri="{FF2B5EF4-FFF2-40B4-BE49-F238E27FC236}">
                <a16:creationId xmlns:a16="http://schemas.microsoft.com/office/drawing/2014/main" id="{C986C365-E600-4755-809D-37BF06A6A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987" y="1530350"/>
            <a:ext cx="7048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HTC (JS)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1" name="Oval 47">
            <a:extLst>
              <a:ext uri="{FF2B5EF4-FFF2-40B4-BE49-F238E27FC236}">
                <a16:creationId xmlns:a16="http://schemas.microsoft.com/office/drawing/2014/main" id="{ED2BB895-3F1B-4B65-873D-2DE058F06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1" y="3511550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2" name="Rectangle 48">
            <a:extLst>
              <a:ext uri="{FF2B5EF4-FFF2-40B4-BE49-F238E27FC236}">
                <a16:creationId xmlns:a16="http://schemas.microsoft.com/office/drawing/2014/main" id="{D0E679A1-0E6F-47A3-BD17-C06A4BB6F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748" y="3219451"/>
            <a:ext cx="7048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HTC (JE)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3" name="Oval 49">
            <a:extLst>
              <a:ext uri="{FF2B5EF4-FFF2-40B4-BE49-F238E27FC236}">
                <a16:creationId xmlns:a16="http://schemas.microsoft.com/office/drawing/2014/main" id="{69529DC5-B63A-4BEF-BC59-6BEEDD58B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193357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4" name="Rectangle 50">
            <a:extLst>
              <a:ext uri="{FF2B5EF4-FFF2-40B4-BE49-F238E27FC236}">
                <a16:creationId xmlns:a16="http://schemas.microsoft.com/office/drawing/2014/main" id="{F62A3A84-9D5B-42A4-94F8-BD1460E25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1182" y="1682750"/>
            <a:ext cx="7270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HTC (SE)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5" name="Oval 51">
            <a:extLst>
              <a:ext uri="{FF2B5EF4-FFF2-40B4-BE49-F238E27FC236}">
                <a16:creationId xmlns:a16="http://schemas.microsoft.com/office/drawing/2014/main" id="{F123AA67-552C-4E7E-A5A0-23350BE16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076" y="1339850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6" name="Rectangle 52">
            <a:extLst>
              <a:ext uri="{FF2B5EF4-FFF2-40B4-BE49-F238E27FC236}">
                <a16:creationId xmlns:a16="http://schemas.microsoft.com/office/drawing/2014/main" id="{6DD7A6A9-B6F7-4F81-913C-5BC539AEC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0501" y="1093787"/>
            <a:ext cx="13255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Tuition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Deduc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 (SS)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7" name="Oval 53">
            <a:extLst>
              <a:ext uri="{FF2B5EF4-FFF2-40B4-BE49-F238E27FC236}">
                <a16:creationId xmlns:a16="http://schemas.microsoft.com/office/drawing/2014/main" id="{9F36BCF5-EC45-4FAA-8F75-7B6BA9C03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26" y="193357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8" name="Rectangle 54">
            <a:extLst>
              <a:ext uri="{FF2B5EF4-FFF2-40B4-BE49-F238E27FC236}">
                <a16:creationId xmlns:a16="http://schemas.microsoft.com/office/drawing/2014/main" id="{6E082318-7FFB-4E49-BD3E-FF0CD3D24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1746877"/>
            <a:ext cx="7778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AOTC (IS)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9" name="Oval 55">
            <a:extLst>
              <a:ext uri="{FF2B5EF4-FFF2-40B4-BE49-F238E27FC236}">
                <a16:creationId xmlns:a16="http://schemas.microsoft.com/office/drawing/2014/main" id="{B03D0983-BB43-4E9A-BF85-C9941FB80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463" y="193357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0" name="Rectangle 56">
            <a:extLst>
              <a:ext uri="{FF2B5EF4-FFF2-40B4-BE49-F238E27FC236}">
                <a16:creationId xmlns:a16="http://schemas.microsoft.com/office/drawing/2014/main" id="{16A91BFC-D192-4E7F-8312-19BB2DC3B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831" y="2012360"/>
            <a:ext cx="6667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HTC (IS)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1" name="Oval 57">
            <a:extLst>
              <a:ext uri="{FF2B5EF4-FFF2-40B4-BE49-F238E27FC236}">
                <a16:creationId xmlns:a16="http://schemas.microsoft.com/office/drawing/2014/main" id="{7D27B5A4-B000-400A-85F4-773F34981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5088" y="3625850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2" name="Rectangle 58">
            <a:extLst>
              <a:ext uri="{FF2B5EF4-FFF2-40B4-BE49-F238E27FC236}">
                <a16:creationId xmlns:a16="http://schemas.microsoft.com/office/drawing/2014/main" id="{9827E5B2-EB05-4638-8137-A0F2D09E1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6264" y="2970056"/>
            <a:ext cx="6905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Adult Pell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3" name="Oval 59">
            <a:extLst>
              <a:ext uri="{FF2B5EF4-FFF2-40B4-BE49-F238E27FC236}">
                <a16:creationId xmlns:a16="http://schemas.microsoft.com/office/drawing/2014/main" id="{39C9E297-1E8F-4E26-9A29-B4E16E020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4338" y="552767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" name="Rectangle 60">
            <a:extLst>
              <a:ext uri="{FF2B5EF4-FFF2-40B4-BE49-F238E27FC236}">
                <a16:creationId xmlns:a16="http://schemas.microsoft.com/office/drawing/2014/main" id="{44B547CE-FC65-4853-8206-A4F0EB9AE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994" y="5484311"/>
            <a:ext cx="77946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AOTC (JE)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5" name="Oval 61">
            <a:extLst>
              <a:ext uri="{FF2B5EF4-FFF2-40B4-BE49-F238E27FC236}">
                <a16:creationId xmlns:a16="http://schemas.microsoft.com/office/drawing/2014/main" id="{FB9D5663-2EA9-4031-9ADA-8A6109655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6413" y="493712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" name="Rectangle 62">
            <a:extLst>
              <a:ext uri="{FF2B5EF4-FFF2-40B4-BE49-F238E27FC236}">
                <a16:creationId xmlns:a16="http://schemas.microsoft.com/office/drawing/2014/main" id="{27CA8C0E-E246-490C-9896-14A21AD8B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7722" y="5215732"/>
            <a:ext cx="8366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AOTC (SE)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7" name="Oval 63">
            <a:extLst>
              <a:ext uri="{FF2B5EF4-FFF2-40B4-BE49-F238E27FC236}">
                <a16:creationId xmlns:a16="http://schemas.microsoft.com/office/drawing/2014/main" id="{2D364A61-5C24-45E7-98D1-0F0BCC317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1663" y="552767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" name="Rectangle 64">
            <a:extLst>
              <a:ext uri="{FF2B5EF4-FFF2-40B4-BE49-F238E27FC236}">
                <a16:creationId xmlns:a16="http://schemas.microsoft.com/office/drawing/2014/main" id="{DB37D7DD-C674-4E0D-9F4B-05278FD27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915" y="5370512"/>
            <a:ext cx="8143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HOPE/LLC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9" name="Oval 65">
            <a:extLst>
              <a:ext uri="{FF2B5EF4-FFF2-40B4-BE49-F238E27FC236}">
                <a16:creationId xmlns:a16="http://schemas.microsoft.com/office/drawing/2014/main" id="{90B4C694-AF6B-47C0-98B6-543FF724E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3738" y="552767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66">
            <a:extLst>
              <a:ext uri="{FF2B5EF4-FFF2-40B4-BE49-F238E27FC236}">
                <a16:creationId xmlns:a16="http://schemas.microsoft.com/office/drawing/2014/main" id="{94B89F72-02EA-49CA-A901-AFD22DE96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2170" y="5492750"/>
            <a:ext cx="7270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HTC (SS)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Oval 67">
            <a:extLst>
              <a:ext uri="{FF2B5EF4-FFF2-40B4-BE49-F238E27FC236}">
                <a16:creationId xmlns:a16="http://schemas.microsoft.com/office/drawing/2014/main" id="{64EA9930-CB4A-4AC6-AE27-52AD595EA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8988" y="4467225"/>
            <a:ext cx="82550" cy="77788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68">
            <a:extLst>
              <a:ext uri="{FF2B5EF4-FFF2-40B4-BE49-F238E27FC236}">
                <a16:creationId xmlns:a16="http://schemas.microsoft.com/office/drawing/2014/main" id="{15BC8774-7B9A-4BE3-93D4-38347C92D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0541" y="4531881"/>
            <a:ext cx="13033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Tuition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Deduc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 (JE)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Oval 69">
            <a:extLst>
              <a:ext uri="{FF2B5EF4-FFF2-40B4-BE49-F238E27FC236}">
                <a16:creationId xmlns:a16="http://schemas.microsoft.com/office/drawing/2014/main" id="{542FAB48-29E9-4916-80B3-D2076C5BE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1063" y="493712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70">
            <a:extLst>
              <a:ext uri="{FF2B5EF4-FFF2-40B4-BE49-F238E27FC236}">
                <a16:creationId xmlns:a16="http://schemas.microsoft.com/office/drawing/2014/main" id="{831595D4-88CE-4B18-9E25-5EF329534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998" y="5092701"/>
            <a:ext cx="13033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Tuition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Deduc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 (JS)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Oval 71">
            <a:extLst>
              <a:ext uri="{FF2B5EF4-FFF2-40B4-BE49-F238E27FC236}">
                <a16:creationId xmlns:a16="http://schemas.microsoft.com/office/drawing/2014/main" id="{5DB8CBCD-77B2-4C18-8DD0-23AD584A4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6313" y="1339850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72">
            <a:extLst>
              <a:ext uri="{FF2B5EF4-FFF2-40B4-BE49-F238E27FC236}">
                <a16:creationId xmlns:a16="http://schemas.microsoft.com/office/drawing/2014/main" id="{3C4BE96B-D876-4158-AEAF-DB42C702C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6517" y="1203325"/>
            <a:ext cx="13255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Tuition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Deduc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 (SE)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Oval 73">
            <a:extLst>
              <a:ext uri="{FF2B5EF4-FFF2-40B4-BE49-F238E27FC236}">
                <a16:creationId xmlns:a16="http://schemas.microsoft.com/office/drawing/2014/main" id="{15F964B1-C0C8-434C-B64C-7F19E8B0F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3438525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74">
            <a:extLst>
              <a:ext uri="{FF2B5EF4-FFF2-40B4-BE49-F238E27FC236}">
                <a16:creationId xmlns:a16="http://schemas.microsoft.com/office/drawing/2014/main" id="{938F3C84-3CEE-4A3D-8243-D095D9B20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3383916"/>
            <a:ext cx="6635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Ohio Pell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Oval 75">
            <a:extLst>
              <a:ext uri="{FF2B5EF4-FFF2-40B4-BE49-F238E27FC236}">
                <a16:creationId xmlns:a16="http://schemas.microsoft.com/office/drawing/2014/main" id="{8FC0DA07-B5E2-48B3-A7C3-BEA9A94D3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1538" y="4498975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76">
            <a:extLst>
              <a:ext uri="{FF2B5EF4-FFF2-40B4-BE49-F238E27FC236}">
                <a16:creationId xmlns:a16="http://schemas.microsoft.com/office/drawing/2014/main" id="{8CCC8563-25EF-4809-A5A0-E6735DEE4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4257" y="4460082"/>
            <a:ext cx="11064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MA Scholarship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Oval 77">
            <a:extLst>
              <a:ext uri="{FF2B5EF4-FFF2-40B4-BE49-F238E27FC236}">
                <a16:creationId xmlns:a16="http://schemas.microsoft.com/office/drawing/2014/main" id="{F0C31B0D-BE99-4AB7-9FB7-053B0005F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3" y="1339850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78">
            <a:extLst>
              <a:ext uri="{FF2B5EF4-FFF2-40B4-BE49-F238E27FC236}">
                <a16:creationId xmlns:a16="http://schemas.microsoft.com/office/drawing/2014/main" id="{992D73A1-9532-4A0A-86B4-6361945F3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315" y="670664"/>
            <a:ext cx="10604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Cal Grant GPA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Oval 79">
            <a:extLst>
              <a:ext uri="{FF2B5EF4-FFF2-40B4-BE49-F238E27FC236}">
                <a16:creationId xmlns:a16="http://schemas.microsoft.com/office/drawing/2014/main" id="{8B2954CE-7040-4FDC-A8DD-A0FCFA6E3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1" y="5340350"/>
            <a:ext cx="80963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80">
            <a:extLst>
              <a:ext uri="{FF2B5EF4-FFF2-40B4-BE49-F238E27FC236}">
                <a16:creationId xmlns:a16="http://schemas.microsoft.com/office/drawing/2014/main" id="{E5B5C15B-0665-46CD-B5F4-46C220515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884" y="5289550"/>
            <a:ext cx="9413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Cal Grant Inc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Oval 81">
            <a:extLst>
              <a:ext uri="{FF2B5EF4-FFF2-40B4-BE49-F238E27FC236}">
                <a16:creationId xmlns:a16="http://schemas.microsoft.com/office/drawing/2014/main" id="{03455A9D-8D1F-43F4-83F3-160001104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938" y="1933575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82">
            <a:extLst>
              <a:ext uri="{FF2B5EF4-FFF2-40B4-BE49-F238E27FC236}">
                <a16:creationId xmlns:a16="http://schemas.microsoft.com/office/drawing/2014/main" id="{48823EEA-A47C-4E3D-AF92-4001565FD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793" y="1768474"/>
            <a:ext cx="6445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CC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Mich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Oval 83">
            <a:extLst>
              <a:ext uri="{FF2B5EF4-FFF2-40B4-BE49-F238E27FC236}">
                <a16:creationId xmlns:a16="http://schemas.microsoft.com/office/drawing/2014/main" id="{9F9B898A-252E-4B20-AF8B-2EEDDBA9D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7776" y="1933575"/>
            <a:ext cx="80963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Rectangle 84">
            <a:extLst>
              <a:ext uri="{FF2B5EF4-FFF2-40B4-BE49-F238E27FC236}">
                <a16:creationId xmlns:a16="http://schemas.microsoft.com/office/drawing/2014/main" id="{E09F1F16-937E-4990-ACD6-4352D00B3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9024" y="2040823"/>
            <a:ext cx="7270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CC Texas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Oval 85">
            <a:extLst>
              <a:ext uri="{FF2B5EF4-FFF2-40B4-BE49-F238E27FC236}">
                <a16:creationId xmlns:a16="http://schemas.microsoft.com/office/drawing/2014/main" id="{F3424429-B988-45D3-B600-B5CD464F9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263" y="4092575"/>
            <a:ext cx="82550" cy="80963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Rectangle 86">
            <a:extLst>
              <a:ext uri="{FF2B5EF4-FFF2-40B4-BE49-F238E27FC236}">
                <a16:creationId xmlns:a16="http://schemas.microsoft.com/office/drawing/2014/main" id="{865D7253-2418-48E8-A4E5-AAB3F7618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650" y="4028284"/>
            <a:ext cx="7778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CUNY Pell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Oval 87">
            <a:extLst>
              <a:ext uri="{FF2B5EF4-FFF2-40B4-BE49-F238E27FC236}">
                <a16:creationId xmlns:a16="http://schemas.microsoft.com/office/drawing/2014/main" id="{6763F8E7-3223-498C-86E1-4033A75B4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1933575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88">
            <a:extLst>
              <a:ext uri="{FF2B5EF4-FFF2-40B4-BE49-F238E27FC236}">
                <a16:creationId xmlns:a16="http://schemas.microsoft.com/office/drawing/2014/main" id="{96CE23F4-3E5F-4F1F-96F5-E53AEB250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2751" y="2309813"/>
            <a:ext cx="7000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DC Grant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Oval 89">
            <a:extLst>
              <a:ext uri="{FF2B5EF4-FFF2-40B4-BE49-F238E27FC236}">
                <a16:creationId xmlns:a16="http://schemas.microsoft.com/office/drawing/2014/main" id="{04A6AEAF-9998-4F89-946C-C798D178B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339850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Rectangle 90">
            <a:extLst>
              <a:ext uri="{FF2B5EF4-FFF2-40B4-BE49-F238E27FC236}">
                <a16:creationId xmlns:a16="http://schemas.microsoft.com/office/drawing/2014/main" id="{EC908016-45F8-4157-9004-3DCBBEE76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3363" y="989013"/>
            <a:ext cx="6715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FIU GPA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Oval 91">
            <a:extLst>
              <a:ext uri="{FF2B5EF4-FFF2-40B4-BE49-F238E27FC236}">
                <a16:creationId xmlns:a16="http://schemas.microsoft.com/office/drawing/2014/main" id="{ECFBED89-869A-4B4E-8A44-FDF4563B5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426" y="1933575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92">
            <a:extLst>
              <a:ext uri="{FF2B5EF4-FFF2-40B4-BE49-F238E27FC236}">
                <a16:creationId xmlns:a16="http://schemas.microsoft.com/office/drawing/2014/main" id="{47AE2D62-ACE7-4D2E-BAE8-9CDB22A39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3521" y="2216150"/>
            <a:ext cx="9239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Florida Grant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Oval 93">
            <a:extLst>
              <a:ext uri="{FF2B5EF4-FFF2-40B4-BE49-F238E27FC236}">
                <a16:creationId xmlns:a16="http://schemas.microsoft.com/office/drawing/2014/main" id="{86A2211C-067B-4B3E-8F1F-B959A7536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13" y="2536825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94">
            <a:extLst>
              <a:ext uri="{FF2B5EF4-FFF2-40B4-BE49-F238E27FC236}">
                <a16:creationId xmlns:a16="http://schemas.microsoft.com/office/drawing/2014/main" id="{77014DCF-B9E9-45F7-9181-E097A1466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2351" y="2505647"/>
            <a:ext cx="10556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Georgia HOPE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Oval 95">
            <a:extLst>
              <a:ext uri="{FF2B5EF4-FFF2-40B4-BE49-F238E27FC236}">
                <a16:creationId xmlns:a16="http://schemas.microsoft.com/office/drawing/2014/main" id="{2335216B-2A7B-4C1C-8D6D-2DEE2EFCC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1" y="3771900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96">
            <a:extLst>
              <a:ext uri="{FF2B5EF4-FFF2-40B4-BE49-F238E27FC236}">
                <a16:creationId xmlns:a16="http://schemas.microsoft.com/office/drawing/2014/main" id="{EEA79C7C-778F-4967-A290-47ED09482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5213" y="3673246"/>
            <a:ext cx="7858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Kalamazoo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16" name="Oval 97">
            <a:extLst>
              <a:ext uri="{FF2B5EF4-FFF2-40B4-BE49-F238E27FC236}">
                <a16:creationId xmlns:a16="http://schemas.microsoft.com/office/drawing/2014/main" id="{6A6C22E8-ADDA-4379-9BB0-7ECBF0F59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2533650"/>
            <a:ext cx="82550" cy="80963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8" name="Rectangle 98">
            <a:extLst>
              <a:ext uri="{FF2B5EF4-FFF2-40B4-BE49-F238E27FC236}">
                <a16:creationId xmlns:a16="http://schemas.microsoft.com/office/drawing/2014/main" id="{40206200-D227-4413-AECE-3E9A61CC7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826" y="2500312"/>
            <a:ext cx="10239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College Spend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19" name="Oval 99">
            <a:extLst>
              <a:ext uri="{FF2B5EF4-FFF2-40B4-BE49-F238E27FC236}">
                <a16:creationId xmlns:a16="http://schemas.microsoft.com/office/drawing/2014/main" id="{88FBF26D-4E9D-425E-BC47-75F0FA201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076" y="4316413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20" name="Rectangle 100">
            <a:extLst>
              <a:ext uri="{FF2B5EF4-FFF2-40B4-BE49-F238E27FC236}">
                <a16:creationId xmlns:a16="http://schemas.microsoft.com/office/drawing/2014/main" id="{E908B8D7-766A-4D21-B480-C3622C209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4606" y="4165600"/>
            <a:ext cx="10429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College Tuition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22" name="Rectangle 102">
            <a:extLst>
              <a:ext uri="{FF2B5EF4-FFF2-40B4-BE49-F238E27FC236}">
                <a16:creationId xmlns:a16="http://schemas.microsoft.com/office/drawing/2014/main" id="{33201C79-0B8C-40F7-8ED1-231668923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3813" y="4325835"/>
            <a:ext cx="5572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TN Pell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24" name="Rectangle 104">
            <a:extLst>
              <a:ext uri="{FF2B5EF4-FFF2-40B4-BE49-F238E27FC236}">
                <a16:creationId xmlns:a16="http://schemas.microsoft.com/office/drawing/2014/main" id="{E2754001-031F-40CC-84DE-B61DECB71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8888" y="2171701"/>
            <a:ext cx="11525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Soc Sec College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28" name="Rectangle 106">
            <a:extLst>
              <a:ext uri="{FF2B5EF4-FFF2-40B4-BE49-F238E27FC236}">
                <a16:creationId xmlns:a16="http://schemas.microsoft.com/office/drawing/2014/main" id="{65BC16D6-9C4A-465D-983D-FA98C7706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7664" y="3087529"/>
            <a:ext cx="6635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TN Hope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29" name="Oval 107">
            <a:extLst>
              <a:ext uri="{FF2B5EF4-FFF2-40B4-BE49-F238E27FC236}">
                <a16:creationId xmlns:a16="http://schemas.microsoft.com/office/drawing/2014/main" id="{F987F1B2-7F0C-44BB-976F-D3BB3AFCB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1726" y="1339850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1" name="Rectangle 108">
            <a:extLst>
              <a:ext uri="{FF2B5EF4-FFF2-40B4-BE49-F238E27FC236}">
                <a16:creationId xmlns:a16="http://schemas.microsoft.com/office/drawing/2014/main" id="{97BE6753-C3A2-419E-9924-E4F2E313F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2999" y="1390631"/>
            <a:ext cx="7493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Texas Pell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33" name="Oval 109">
            <a:extLst>
              <a:ext uri="{FF2B5EF4-FFF2-40B4-BE49-F238E27FC236}">
                <a16:creationId xmlns:a16="http://schemas.microsoft.com/office/drawing/2014/main" id="{DAAD4414-055B-487B-A0A7-E0E836580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8563" y="4068763"/>
            <a:ext cx="80963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5" name="Rectangle 110">
            <a:extLst>
              <a:ext uri="{FF2B5EF4-FFF2-40B4-BE49-F238E27FC236}">
                <a16:creationId xmlns:a16="http://schemas.microsoft.com/office/drawing/2014/main" id="{00BC9238-0DBF-42AC-BE80-CED6247C7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8458" y="3871121"/>
            <a:ext cx="10795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WI Scholarship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37" name="Oval 111">
            <a:extLst>
              <a:ext uri="{FF2B5EF4-FFF2-40B4-BE49-F238E27FC236}">
                <a16:creationId xmlns:a16="http://schemas.microsoft.com/office/drawing/2014/main" id="{3CC5F086-F717-472B-B628-715326FAA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5051" y="4462463"/>
            <a:ext cx="82550" cy="82550"/>
          </a:xfrm>
          <a:prstGeom prst="ellipse">
            <a:avLst/>
          </a:pr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9" name="Rectangle 112">
            <a:extLst>
              <a:ext uri="{FF2B5EF4-FFF2-40B4-BE49-F238E27FC236}">
                <a16:creationId xmlns:a16="http://schemas.microsoft.com/office/drawing/2014/main" id="{232BF303-0991-4C3B-9221-25F5C02F1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6992" y="5081324"/>
            <a:ext cx="6635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DI Judge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41" name="Oval 113">
            <a:extLst>
              <a:ext uri="{FF2B5EF4-FFF2-40B4-BE49-F238E27FC236}">
                <a16:creationId xmlns:a16="http://schemas.microsoft.com/office/drawing/2014/main" id="{3B844083-35FE-478B-AC16-F89C44D05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4479925"/>
            <a:ext cx="82550" cy="82550"/>
          </a:xfrm>
          <a:prstGeom prst="ellipse">
            <a:avLst/>
          </a:pr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3" name="Rectangle 114">
            <a:extLst>
              <a:ext uri="{FF2B5EF4-FFF2-40B4-BE49-F238E27FC236}">
                <a16:creationId xmlns:a16="http://schemas.microsoft.com/office/drawing/2014/main" id="{2962D8CD-DDDD-4D79-93FE-BB4708643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013" y="4575969"/>
            <a:ext cx="8731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DI Examiner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44" name="Oval 115">
            <a:extLst>
              <a:ext uri="{FF2B5EF4-FFF2-40B4-BE49-F238E27FC236}">
                <a16:creationId xmlns:a16="http://schemas.microsoft.com/office/drawing/2014/main" id="{2DAFC0D3-A5F6-4291-8DDD-628329B2F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726" y="4352925"/>
            <a:ext cx="82550" cy="82550"/>
          </a:xfrm>
          <a:prstGeom prst="ellipse">
            <a:avLst/>
          </a:pr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5" name="Rectangle 116">
            <a:extLst>
              <a:ext uri="{FF2B5EF4-FFF2-40B4-BE49-F238E27FC236}">
                <a16:creationId xmlns:a16="http://schemas.microsoft.com/office/drawing/2014/main" id="{DC63F72E-E03C-48F6-B92A-DD33E9EA2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1527" y="4054330"/>
            <a:ext cx="9652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DI Generosity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46" name="Oval 117">
            <a:extLst>
              <a:ext uri="{FF2B5EF4-FFF2-40B4-BE49-F238E27FC236}">
                <a16:creationId xmlns:a16="http://schemas.microsoft.com/office/drawing/2014/main" id="{B314CFAD-F6E4-47B5-9050-32A143BAD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76" y="4357688"/>
            <a:ext cx="82550" cy="80963"/>
          </a:xfrm>
          <a:prstGeom prst="ellipse">
            <a:avLst/>
          </a:pr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" name="Rectangle 118">
            <a:extLst>
              <a:ext uri="{FF2B5EF4-FFF2-40B4-BE49-F238E27FC236}">
                <a16:creationId xmlns:a16="http://schemas.microsoft.com/office/drawing/2014/main" id="{86BF6E0B-BF1F-49DC-92B5-EFC9D23D8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5017" y="4210050"/>
            <a:ext cx="8461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DI Veterans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48" name="Oval 119">
            <a:extLst>
              <a:ext uri="{FF2B5EF4-FFF2-40B4-BE49-F238E27FC236}">
                <a16:creationId xmlns:a16="http://schemas.microsoft.com/office/drawing/2014/main" id="{569B5C67-9F78-46CB-9251-DC6B1A6B8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13" y="4233863"/>
            <a:ext cx="82550" cy="82550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9" name="Rectangle 120">
            <a:extLst>
              <a:ext uri="{FF2B5EF4-FFF2-40B4-BE49-F238E27FC236}">
                <a16:creationId xmlns:a16="http://schemas.microsoft.com/office/drawing/2014/main" id="{2CB44BC9-82EB-48BA-AAD7-0BC729864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197" y="3326606"/>
            <a:ext cx="10191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Oregon Health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50" name="Oval 121">
            <a:extLst>
              <a:ext uri="{FF2B5EF4-FFF2-40B4-BE49-F238E27FC236}">
                <a16:creationId xmlns:a16="http://schemas.microsoft.com/office/drawing/2014/main" id="{896A4760-A545-4FF0-AC8C-8342D17D7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8651" y="4448175"/>
            <a:ext cx="82550" cy="82550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1" name="Rectangle 122">
            <a:extLst>
              <a:ext uri="{FF2B5EF4-FFF2-40B4-BE49-F238E27FC236}">
                <a16:creationId xmlns:a16="http://schemas.microsoft.com/office/drawing/2014/main" id="{173E8211-CEBA-494A-B725-D38AEEB0D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6964" y="2955924"/>
            <a:ext cx="14128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Mass HI (150%FPL)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53" name="Oval 123">
            <a:extLst>
              <a:ext uri="{FF2B5EF4-FFF2-40B4-BE49-F238E27FC236}">
                <a16:creationId xmlns:a16="http://schemas.microsoft.com/office/drawing/2014/main" id="{4D86A5FF-B309-4073-8D87-35A86FC9B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138" y="4421188"/>
            <a:ext cx="82550" cy="82550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4" name="Rectangle 124">
            <a:extLst>
              <a:ext uri="{FF2B5EF4-FFF2-40B4-BE49-F238E27FC236}">
                <a16:creationId xmlns:a16="http://schemas.microsoft.com/office/drawing/2014/main" id="{9F75F0AC-11E0-4CC3-BDCB-2EF24C594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2677" y="3915150"/>
            <a:ext cx="14128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Mass HI (200%FPL)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56" name="Oval 125">
            <a:extLst>
              <a:ext uri="{FF2B5EF4-FFF2-40B4-BE49-F238E27FC236}">
                <a16:creationId xmlns:a16="http://schemas.microsoft.com/office/drawing/2014/main" id="{5C6FE926-F9F2-4CE2-93D1-F1DC280DA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5976" y="4275138"/>
            <a:ext cx="82550" cy="82550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7" name="Rectangle 126">
            <a:extLst>
              <a:ext uri="{FF2B5EF4-FFF2-40B4-BE49-F238E27FC236}">
                <a16:creationId xmlns:a16="http://schemas.microsoft.com/office/drawing/2014/main" id="{A7226D40-7668-468B-A42A-D1C031BD4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726" y="3150791"/>
            <a:ext cx="14128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Mass HI (250%FPL)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59" name="Oval 127">
            <a:extLst>
              <a:ext uri="{FF2B5EF4-FFF2-40B4-BE49-F238E27FC236}">
                <a16:creationId xmlns:a16="http://schemas.microsoft.com/office/drawing/2014/main" id="{9B23CC9B-19DC-4317-8805-EAB943FCD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4513" y="4691063"/>
            <a:ext cx="82550" cy="82550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1" name="Rectangle 128">
            <a:extLst>
              <a:ext uri="{FF2B5EF4-FFF2-40B4-BE49-F238E27FC236}">
                <a16:creationId xmlns:a16="http://schemas.microsoft.com/office/drawing/2014/main" id="{793C941D-5861-40B9-A635-D8CF4F00F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8338" y="4659313"/>
            <a:ext cx="9096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Medigap Tax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62" name="Oval 129">
            <a:extLst>
              <a:ext uri="{FF2B5EF4-FFF2-40B4-BE49-F238E27FC236}">
                <a16:creationId xmlns:a16="http://schemas.microsoft.com/office/drawing/2014/main" id="{E817756D-598D-4B1F-A3E8-659998134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5338" y="3954463"/>
            <a:ext cx="82550" cy="82550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3" name="Rectangle 130">
            <a:extLst>
              <a:ext uri="{FF2B5EF4-FFF2-40B4-BE49-F238E27FC236}">
                <a16:creationId xmlns:a16="http://schemas.microsoft.com/office/drawing/2014/main" id="{A9B67BF5-7A25-4889-8E75-87D6582EB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3926" y="3922713"/>
            <a:ext cx="10017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Medicare Intro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65" name="Oval 131">
            <a:extLst>
              <a:ext uri="{FF2B5EF4-FFF2-40B4-BE49-F238E27FC236}">
                <a16:creationId xmlns:a16="http://schemas.microsoft.com/office/drawing/2014/main" id="{3851DC94-6695-41F1-BF6F-DC87EE817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138" y="1339850"/>
            <a:ext cx="82550" cy="82550"/>
          </a:xfrm>
          <a:prstGeom prst="ellipse">
            <a:avLst/>
          </a:pr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" name="Rectangle 132">
            <a:extLst>
              <a:ext uri="{FF2B5EF4-FFF2-40B4-BE49-F238E27FC236}">
                <a16:creationId xmlns:a16="http://schemas.microsoft.com/office/drawing/2014/main" id="{D9F7E50D-62AF-4D2E-8B46-DE5181DDF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439" y="940815"/>
            <a:ext cx="15684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MC Pregnant &amp; Infants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69" name="Oval 133">
            <a:extLst>
              <a:ext uri="{FF2B5EF4-FFF2-40B4-BE49-F238E27FC236}">
                <a16:creationId xmlns:a16="http://schemas.microsoft.com/office/drawing/2014/main" id="{C3172E9E-E7EB-496C-895B-E28A4A5CC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76" y="1933575"/>
            <a:ext cx="80963" cy="82550"/>
          </a:xfrm>
          <a:prstGeom prst="ellipse">
            <a:avLst/>
          </a:pr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" name="Rectangle 134">
            <a:extLst>
              <a:ext uri="{FF2B5EF4-FFF2-40B4-BE49-F238E27FC236}">
                <a16:creationId xmlns:a16="http://schemas.microsoft.com/office/drawing/2014/main" id="{9367F55B-DDD9-4567-9E39-C7ADE476E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187" y="2173860"/>
            <a:ext cx="6350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MC Intro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71" name="Oval 135">
            <a:extLst>
              <a:ext uri="{FF2B5EF4-FFF2-40B4-BE49-F238E27FC236}">
                <a16:creationId xmlns:a16="http://schemas.microsoft.com/office/drawing/2014/main" id="{E4E1604D-0AA2-48F7-915C-8530616D2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863" y="1339850"/>
            <a:ext cx="82550" cy="82550"/>
          </a:xfrm>
          <a:prstGeom prst="ellipse">
            <a:avLst/>
          </a:pr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3" name="Oval 137">
            <a:extLst>
              <a:ext uri="{FF2B5EF4-FFF2-40B4-BE49-F238E27FC236}">
                <a16:creationId xmlns:a16="http://schemas.microsoft.com/office/drawing/2014/main" id="{0757C25D-000E-4052-952F-90EA8942D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1339850"/>
            <a:ext cx="82550" cy="82550"/>
          </a:xfrm>
          <a:prstGeom prst="ellipse">
            <a:avLst/>
          </a:pr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4" name="Rectangle 138">
            <a:extLst>
              <a:ext uri="{FF2B5EF4-FFF2-40B4-BE49-F238E27FC236}">
                <a16:creationId xmlns:a16="http://schemas.microsoft.com/office/drawing/2014/main" id="{611560CA-1068-40F1-BCF1-088E37729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2394" y="817337"/>
            <a:ext cx="9731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MC Child 83+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75" name="Oval 139">
            <a:extLst>
              <a:ext uri="{FF2B5EF4-FFF2-40B4-BE49-F238E27FC236}">
                <a16:creationId xmlns:a16="http://schemas.microsoft.com/office/drawing/2014/main" id="{AE1FA894-F392-44A6-9051-E461F649B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238" y="4535488"/>
            <a:ext cx="82550" cy="82550"/>
          </a:xfrm>
          <a:prstGeom prst="ellipse">
            <a:avLst/>
          </a:prstGeom>
          <a:solidFill>
            <a:srgbClr val="7B92A8"/>
          </a:solidFill>
          <a:ln w="31750">
            <a:solidFill>
              <a:srgbClr val="7B92A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6" name="Rectangle 140">
            <a:extLst>
              <a:ext uri="{FF2B5EF4-FFF2-40B4-BE49-F238E27FC236}">
                <a16:creationId xmlns:a16="http://schemas.microsoft.com/office/drawing/2014/main" id="{49C3E317-FDFF-44D4-9862-DF4BE078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2" y="4949023"/>
            <a:ext cx="14493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HCV Chicago Lottery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79" name="Rectangle 142">
            <a:extLst>
              <a:ext uri="{FF2B5EF4-FFF2-40B4-BE49-F238E27FC236}">
                <a16:creationId xmlns:a16="http://schemas.microsoft.com/office/drawing/2014/main" id="{72F1D926-140C-4739-820D-BAD91516B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1976" y="2849689"/>
            <a:ext cx="14636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HCV RCT to Welfare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81" name="Oval 143">
            <a:extLst>
              <a:ext uri="{FF2B5EF4-FFF2-40B4-BE49-F238E27FC236}">
                <a16:creationId xmlns:a16="http://schemas.microsoft.com/office/drawing/2014/main" id="{36CB9E51-A21B-4BCF-85B2-69DC0F3B9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4567238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2" name="Rectangle 144">
            <a:extLst>
              <a:ext uri="{FF2B5EF4-FFF2-40B4-BE49-F238E27FC236}">
                <a16:creationId xmlns:a16="http://schemas.microsoft.com/office/drawing/2014/main" id="{9FF8F050-DCE4-465B-9333-E5B1B0FDA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657" y="4599782"/>
            <a:ext cx="855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NSW Youth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84" name="Oval 145">
            <a:extLst>
              <a:ext uri="{FF2B5EF4-FFF2-40B4-BE49-F238E27FC236}">
                <a16:creationId xmlns:a16="http://schemas.microsoft.com/office/drawing/2014/main" id="{BF1679F2-7ADB-400E-878D-B5999A5B9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26" y="4837113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5" name="Rectangle 146">
            <a:extLst>
              <a:ext uri="{FF2B5EF4-FFF2-40B4-BE49-F238E27FC236}">
                <a16:creationId xmlns:a16="http://schemas.microsoft.com/office/drawing/2014/main" id="{AB87C557-19A4-4B52-991B-F242570D0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5657" y="4906964"/>
            <a:ext cx="7445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Job Corps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86" name="Oval 147">
            <a:extLst>
              <a:ext uri="{FF2B5EF4-FFF2-40B4-BE49-F238E27FC236}">
                <a16:creationId xmlns:a16="http://schemas.microsoft.com/office/drawing/2014/main" id="{C64F5E97-382E-4894-8053-EE1D8260E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888" y="5065713"/>
            <a:ext cx="80963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7" name="Rectangle 148">
            <a:extLst>
              <a:ext uri="{FF2B5EF4-FFF2-40B4-BE49-F238E27FC236}">
                <a16:creationId xmlns:a16="http://schemas.microsoft.com/office/drawing/2014/main" id="{02BDA2BD-A76B-4FD9-85FE-FC0C356F0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6126" y="5039104"/>
            <a:ext cx="8636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JTPA Youth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88" name="Oval 149">
            <a:extLst>
              <a:ext uri="{FF2B5EF4-FFF2-40B4-BE49-F238E27FC236}">
                <a16:creationId xmlns:a16="http://schemas.microsoft.com/office/drawing/2014/main" id="{BA788A73-D09A-45CE-8A9F-2A4F45623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9401" y="4810125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9" name="Rectangle 150">
            <a:extLst>
              <a:ext uri="{FF2B5EF4-FFF2-40B4-BE49-F238E27FC236}">
                <a16:creationId xmlns:a16="http://schemas.microsoft.com/office/drawing/2014/main" id="{5E71F085-7ACE-4A5B-A4D3-C2B6AD5EF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9158" y="4760728"/>
            <a:ext cx="6175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JobStart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90" name="Oval 151">
            <a:extLst>
              <a:ext uri="{FF2B5EF4-FFF2-40B4-BE49-F238E27FC236}">
                <a16:creationId xmlns:a16="http://schemas.microsoft.com/office/drawing/2014/main" id="{0664CD87-AD32-4683-9180-A338470AA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5938" y="4672013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1" name="Rectangle 152">
            <a:extLst>
              <a:ext uri="{FF2B5EF4-FFF2-40B4-BE49-F238E27FC236}">
                <a16:creationId xmlns:a16="http://schemas.microsoft.com/office/drawing/2014/main" id="{2B6A8306-B871-4F85-8A7B-457364C3B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3482" y="4724400"/>
            <a:ext cx="6032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Year Up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92" name="Oval 153">
            <a:extLst>
              <a:ext uri="{FF2B5EF4-FFF2-40B4-BE49-F238E27FC236}">
                <a16:creationId xmlns:a16="http://schemas.microsoft.com/office/drawing/2014/main" id="{3A1F0315-AEBE-4399-9083-EB5AA0148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1" y="4664075"/>
            <a:ext cx="77788" cy="80963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3" name="Rectangle 154">
            <a:extLst>
              <a:ext uri="{FF2B5EF4-FFF2-40B4-BE49-F238E27FC236}">
                <a16:creationId xmlns:a16="http://schemas.microsoft.com/office/drawing/2014/main" id="{07164F3E-1BBC-4F31-A1ED-C292CF78E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6951" y="5258118"/>
            <a:ext cx="11112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NSW Ex-Addict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94" name="Oval 155">
            <a:extLst>
              <a:ext uri="{FF2B5EF4-FFF2-40B4-BE49-F238E27FC236}">
                <a16:creationId xmlns:a16="http://schemas.microsoft.com/office/drawing/2014/main" id="{9873F80B-143B-4ADD-852D-FA1F6DE25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088" y="4545013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6" name="Rectangle 156">
            <a:extLst>
              <a:ext uri="{FF2B5EF4-FFF2-40B4-BE49-F238E27FC236}">
                <a16:creationId xmlns:a16="http://schemas.microsoft.com/office/drawing/2014/main" id="{DE98F6A2-7C5F-48E0-9DB2-22681CCD1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3231" y="2641692"/>
            <a:ext cx="12763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NSW Ex-Offender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97" name="Oval 157">
            <a:extLst>
              <a:ext uri="{FF2B5EF4-FFF2-40B4-BE49-F238E27FC236}">
                <a16:creationId xmlns:a16="http://schemas.microsoft.com/office/drawing/2014/main" id="{90463190-52B2-45D3-8513-A84092807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901" y="4105275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" name="Rectangle 158">
            <a:extLst>
              <a:ext uri="{FF2B5EF4-FFF2-40B4-BE49-F238E27FC236}">
                <a16:creationId xmlns:a16="http://schemas.microsoft.com/office/drawing/2014/main" id="{97A8C746-D275-4C96-B92B-BED6400A7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435" y="2957512"/>
            <a:ext cx="8223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JTPA Adult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99" name="Oval 159">
            <a:extLst>
              <a:ext uri="{FF2B5EF4-FFF2-40B4-BE49-F238E27FC236}">
                <a16:creationId xmlns:a16="http://schemas.microsoft.com/office/drawing/2014/main" id="{DD6B455A-3CE3-49FE-B0F8-445E3D395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901" y="4041775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0" name="Rectangle 160">
            <a:extLst>
              <a:ext uri="{FF2B5EF4-FFF2-40B4-BE49-F238E27FC236}">
                <a16:creationId xmlns:a16="http://schemas.microsoft.com/office/drawing/2014/main" id="{5AFD4DE0-D539-46E5-92AC-FE04DE597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3414" y="2820987"/>
            <a:ext cx="9921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NSW Women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01" name="Oval 161">
            <a:extLst>
              <a:ext uri="{FF2B5EF4-FFF2-40B4-BE49-F238E27FC236}">
                <a16:creationId xmlns:a16="http://schemas.microsoft.com/office/drawing/2014/main" id="{31A60511-8855-466D-90A9-495B37D2E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151" y="4462463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2" name="Rectangle 162">
            <a:extLst>
              <a:ext uri="{FF2B5EF4-FFF2-40B4-BE49-F238E27FC236}">
                <a16:creationId xmlns:a16="http://schemas.microsoft.com/office/drawing/2014/main" id="{2EFCF5F8-8692-4B1F-BBAA-9E878BF66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332" y="3778252"/>
            <a:ext cx="10334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Work Advance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03" name="Oval 163">
            <a:extLst>
              <a:ext uri="{FF2B5EF4-FFF2-40B4-BE49-F238E27FC236}">
                <a16:creationId xmlns:a16="http://schemas.microsoft.com/office/drawing/2014/main" id="{1A949957-3B7D-46CA-B415-28B4BA221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688" y="1339850"/>
            <a:ext cx="82550" cy="82550"/>
          </a:xfrm>
          <a:prstGeom prst="ellipse">
            <a:avLst/>
          </a:prstGeom>
          <a:solidFill>
            <a:srgbClr val="A0522D"/>
          </a:solidFill>
          <a:ln w="31750">
            <a:solidFill>
              <a:srgbClr val="A0522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4" name="Rectangle 164">
            <a:extLst>
              <a:ext uri="{FF2B5EF4-FFF2-40B4-BE49-F238E27FC236}">
                <a16:creationId xmlns:a16="http://schemas.microsoft.com/office/drawing/2014/main" id="{B0281E6F-D676-42C7-B587-247DDD677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1" y="979271"/>
            <a:ext cx="4064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MTO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05" name="Oval 165">
            <a:extLst>
              <a:ext uri="{FF2B5EF4-FFF2-40B4-BE49-F238E27FC236}">
                <a16:creationId xmlns:a16="http://schemas.microsoft.com/office/drawing/2014/main" id="{C21B1BD3-E70B-4975-A1F8-73F5D4CA9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4038" y="4306888"/>
            <a:ext cx="82550" cy="82550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6" name="Rectangle 166">
            <a:extLst>
              <a:ext uri="{FF2B5EF4-FFF2-40B4-BE49-F238E27FC236}">
                <a16:creationId xmlns:a16="http://schemas.microsoft.com/office/drawing/2014/main" id="{22A25A6D-9364-4B48-9C06-51C27F009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921" y="3010377"/>
            <a:ext cx="8143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SNAP Intro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09" name="Oval 169">
            <a:extLst>
              <a:ext uri="{FF2B5EF4-FFF2-40B4-BE49-F238E27FC236}">
                <a16:creationId xmlns:a16="http://schemas.microsoft.com/office/drawing/2014/main" id="{E421B59A-821F-438C-83D7-451DA896D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0126" y="4375150"/>
            <a:ext cx="82550" cy="82550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10" name="Rectangle 170">
            <a:extLst>
              <a:ext uri="{FF2B5EF4-FFF2-40B4-BE49-F238E27FC236}">
                <a16:creationId xmlns:a16="http://schemas.microsoft.com/office/drawing/2014/main" id="{A802640E-E91A-48EA-A41B-EAFB593B3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1" y="4202113"/>
            <a:ext cx="9286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SNAP Assist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11" name="Oval 171">
            <a:extLst>
              <a:ext uri="{FF2B5EF4-FFF2-40B4-BE49-F238E27FC236}">
                <a16:creationId xmlns:a16="http://schemas.microsoft.com/office/drawing/2014/main" id="{F32D8C9F-7A0D-4BD1-AFED-869BB89B4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6963" y="4398963"/>
            <a:ext cx="82550" cy="8096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" name="Rectangle 172">
            <a:extLst>
              <a:ext uri="{FF2B5EF4-FFF2-40B4-BE49-F238E27FC236}">
                <a16:creationId xmlns:a16="http://schemas.microsoft.com/office/drawing/2014/main" id="{B1A7080E-97B0-4E56-8081-DABAB6860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8349" y="4383882"/>
            <a:ext cx="7683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SNAP Info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9" name="Oval 173">
            <a:extLst>
              <a:ext uri="{FF2B5EF4-FFF2-40B4-BE49-F238E27FC236}">
                <a16:creationId xmlns:a16="http://schemas.microsoft.com/office/drawing/2014/main" id="{BD69C06B-12F2-42FA-9475-1D7A0F7D5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4476750"/>
            <a:ext cx="82550" cy="80963"/>
          </a:xfrm>
          <a:prstGeom prst="ellipse">
            <a:avLst/>
          </a:prstGeom>
          <a:solidFill>
            <a:srgbClr val="FFD200"/>
          </a:solidFill>
          <a:ln w="31750">
            <a:solidFill>
              <a:srgbClr val="FFD2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" name="Rectangle 174">
            <a:extLst>
              <a:ext uri="{FF2B5EF4-FFF2-40B4-BE49-F238E27FC236}">
                <a16:creationId xmlns:a16="http://schemas.microsoft.com/office/drawing/2014/main" id="{8781DDAE-908D-4A8A-B079-136839E8D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1763" y="4294700"/>
            <a:ext cx="8223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SSI Review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1" name="Oval 175">
            <a:extLst>
              <a:ext uri="{FF2B5EF4-FFF2-40B4-BE49-F238E27FC236}">
                <a16:creationId xmlns:a16="http://schemas.microsoft.com/office/drawing/2014/main" id="{FB8AD5B4-C4C7-4C91-B363-8E3654205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4479925"/>
            <a:ext cx="82550" cy="82550"/>
          </a:xfrm>
          <a:prstGeom prst="ellipse">
            <a:avLst/>
          </a:prstGeom>
          <a:solidFill>
            <a:srgbClr val="FFD200"/>
          </a:solidFill>
          <a:ln w="31750">
            <a:solidFill>
              <a:srgbClr val="FFD2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2" name="Rectangle 176">
            <a:extLst>
              <a:ext uri="{FF2B5EF4-FFF2-40B4-BE49-F238E27FC236}">
                <a16:creationId xmlns:a16="http://schemas.microsoft.com/office/drawing/2014/main" id="{94952932-A949-4DEB-806A-981D4333E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4065" y="4733925"/>
            <a:ext cx="7540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SSI Judge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3" name="Oval 177">
            <a:extLst>
              <a:ext uri="{FF2B5EF4-FFF2-40B4-BE49-F238E27FC236}">
                <a16:creationId xmlns:a16="http://schemas.microsoft.com/office/drawing/2014/main" id="{C76AB854-EB49-415A-9517-58D0CF5EF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3" y="4233863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4" name="Rectangle 178">
            <a:extLst>
              <a:ext uri="{FF2B5EF4-FFF2-40B4-BE49-F238E27FC236}">
                <a16:creationId xmlns:a16="http://schemas.microsoft.com/office/drawing/2014/main" id="{5807841E-F383-4237-959F-20C187848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013" y="3770313"/>
            <a:ext cx="9779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2013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5" name="Oval 179">
            <a:extLst>
              <a:ext uri="{FF2B5EF4-FFF2-40B4-BE49-F238E27FC236}">
                <a16:creationId xmlns:a16="http://schemas.microsoft.com/office/drawing/2014/main" id="{375D3120-EC9A-4FEB-9C81-7E6470654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401" y="4110038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" name="Rectangle 180">
            <a:extLst>
              <a:ext uri="{FF2B5EF4-FFF2-40B4-BE49-F238E27FC236}">
                <a16:creationId xmlns:a16="http://schemas.microsoft.com/office/drawing/2014/main" id="{31975513-67F9-4799-83D7-0561EC16B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8077" y="3583402"/>
            <a:ext cx="9779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2001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7" name="Oval 181">
            <a:extLst>
              <a:ext uri="{FF2B5EF4-FFF2-40B4-BE49-F238E27FC236}">
                <a16:creationId xmlns:a16="http://schemas.microsoft.com/office/drawing/2014/main" id="{9DBC6427-DB47-498D-A85D-82889392D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8" y="1339850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8" name="Rectangle 182">
            <a:extLst>
              <a:ext uri="{FF2B5EF4-FFF2-40B4-BE49-F238E27FC236}">
                <a16:creationId xmlns:a16="http://schemas.microsoft.com/office/drawing/2014/main" id="{8C386AE5-2244-446A-94D8-63295DAE6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8083" y="1204117"/>
            <a:ext cx="9779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1981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9" name="Oval 183">
            <a:extLst>
              <a:ext uri="{FF2B5EF4-FFF2-40B4-BE49-F238E27FC236}">
                <a16:creationId xmlns:a16="http://schemas.microsoft.com/office/drawing/2014/main" id="{EFA5462D-7B5F-4EFE-B5A7-36DDA2873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726" y="3822700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0" name="Rectangle 184">
            <a:extLst>
              <a:ext uri="{FF2B5EF4-FFF2-40B4-BE49-F238E27FC236}">
                <a16:creationId xmlns:a16="http://schemas.microsoft.com/office/drawing/2014/main" id="{3A0AB124-60EC-492B-9B69-736CC2301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727" y="3367692"/>
            <a:ext cx="9779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1993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1" name="Oval 185">
            <a:extLst>
              <a:ext uri="{FF2B5EF4-FFF2-40B4-BE49-F238E27FC236}">
                <a16:creationId xmlns:a16="http://schemas.microsoft.com/office/drawing/2014/main" id="{74DC30A6-2489-46BA-A62C-1BF8CB3F0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6213" y="1933575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2" name="Rectangle 186">
            <a:extLst>
              <a:ext uri="{FF2B5EF4-FFF2-40B4-BE49-F238E27FC236}">
                <a16:creationId xmlns:a16="http://schemas.microsoft.com/office/drawing/2014/main" id="{86BF4C31-8AF8-4F82-85DC-CC816EED2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892" y="1806576"/>
            <a:ext cx="9779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1986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3" name="Oval 187">
            <a:extLst>
              <a:ext uri="{FF2B5EF4-FFF2-40B4-BE49-F238E27FC236}">
                <a16:creationId xmlns:a16="http://schemas.microsoft.com/office/drawing/2014/main" id="{5D66F19C-9B12-4599-90C5-456873B33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1" y="4672013"/>
            <a:ext cx="77788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" name="Rectangle 188">
            <a:extLst>
              <a:ext uri="{FF2B5EF4-FFF2-40B4-BE49-F238E27FC236}">
                <a16:creationId xmlns:a16="http://schemas.microsoft.com/office/drawing/2014/main" id="{C325636C-86FF-41C2-844A-995ECCF42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110" y="5090733"/>
            <a:ext cx="8826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Ben (DD)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5" name="Oval 189">
            <a:extLst>
              <a:ext uri="{FF2B5EF4-FFF2-40B4-BE49-F238E27FC236}">
                <a16:creationId xmlns:a16="http://schemas.microsoft.com/office/drawing/2014/main" id="{699FDBA6-1E27-4102-B964-60916F234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088" y="4659313"/>
            <a:ext cx="82550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6" name="Rectangle 190">
            <a:extLst>
              <a:ext uri="{FF2B5EF4-FFF2-40B4-BE49-F238E27FC236}">
                <a16:creationId xmlns:a16="http://schemas.microsoft.com/office/drawing/2014/main" id="{C99AFD3E-F5F5-49B4-8D43-2FDBC627D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730" y="5396098"/>
            <a:ext cx="8636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Dur (DD)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7" name="Oval 191">
            <a:extLst>
              <a:ext uri="{FF2B5EF4-FFF2-40B4-BE49-F238E27FC236}">
                <a16:creationId xmlns:a16="http://schemas.microsoft.com/office/drawing/2014/main" id="{1085DE97-3418-44C6-A430-E3F370323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8351" y="4430713"/>
            <a:ext cx="82550" cy="77788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" name="Rectangle 192">
            <a:extLst>
              <a:ext uri="{FF2B5EF4-FFF2-40B4-BE49-F238E27FC236}">
                <a16:creationId xmlns:a16="http://schemas.microsoft.com/office/drawing/2014/main" id="{ED90653B-BFCB-4641-BA81-8E228DD2A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6763" y="3468685"/>
            <a:ext cx="8731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Ben (RK)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0" name="Oval 193">
            <a:extLst>
              <a:ext uri="{FF2B5EF4-FFF2-40B4-BE49-F238E27FC236}">
                <a16:creationId xmlns:a16="http://schemas.microsoft.com/office/drawing/2014/main" id="{9E6AA03C-70AA-47D9-BAF1-281B4C3CF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4738" y="4516438"/>
            <a:ext cx="82550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" name="Rectangle 194">
            <a:extLst>
              <a:ext uri="{FF2B5EF4-FFF2-40B4-BE49-F238E27FC236}">
                <a16:creationId xmlns:a16="http://schemas.microsoft.com/office/drawing/2014/main" id="{969F9F2D-009A-478D-99C3-12274305F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89" y="5184775"/>
            <a:ext cx="13128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Ben (State Max)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3" name="Oval 195">
            <a:extLst>
              <a:ext uri="{FF2B5EF4-FFF2-40B4-BE49-F238E27FC236}">
                <a16:creationId xmlns:a16="http://schemas.microsoft.com/office/drawing/2014/main" id="{A98DA6B4-B588-43A7-B5D3-B6A0A5495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76" y="4640263"/>
            <a:ext cx="82550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" name="Rectangle 196">
            <a:extLst>
              <a:ext uri="{FF2B5EF4-FFF2-40B4-BE49-F238E27FC236}">
                <a16:creationId xmlns:a16="http://schemas.microsoft.com/office/drawing/2014/main" id="{55D0DFE9-A107-44A7-B25A-18C4CC574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8732" y="5013416"/>
            <a:ext cx="1289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Ben (DD w UR)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5" name="Oval 197">
            <a:extLst>
              <a:ext uri="{FF2B5EF4-FFF2-40B4-BE49-F238E27FC236}">
                <a16:creationId xmlns:a16="http://schemas.microsoft.com/office/drawing/2014/main" id="{901A59C1-9928-4496-B19D-9B075D8CE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676" y="4489450"/>
            <a:ext cx="82550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" name="Rectangle 198">
            <a:extLst>
              <a:ext uri="{FF2B5EF4-FFF2-40B4-BE49-F238E27FC236}">
                <a16:creationId xmlns:a16="http://schemas.microsoft.com/office/drawing/2014/main" id="{CFF9C512-4DF3-41CB-8882-E2763E4F8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1952" y="4714784"/>
            <a:ext cx="11985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Ben (MO Exp)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7" name="Oval 199">
            <a:extLst>
              <a:ext uri="{FF2B5EF4-FFF2-40B4-BE49-F238E27FC236}">
                <a16:creationId xmlns:a16="http://schemas.microsoft.com/office/drawing/2014/main" id="{6FBF2B33-7B3E-4642-9729-2B49CF11B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1" y="4667250"/>
            <a:ext cx="82550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" name="Rectangle 200">
            <a:extLst>
              <a:ext uri="{FF2B5EF4-FFF2-40B4-BE49-F238E27FC236}">
                <a16:creationId xmlns:a16="http://schemas.microsoft.com/office/drawing/2014/main" id="{11B80B3A-D10C-4FE5-B081-C50A89976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3809" y="4870449"/>
            <a:ext cx="12112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Ben (MO Rec)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9" name="Oval 201">
            <a:extLst>
              <a:ext uri="{FF2B5EF4-FFF2-40B4-BE49-F238E27FC236}">
                <a16:creationId xmlns:a16="http://schemas.microsoft.com/office/drawing/2014/main" id="{568787A3-079A-4488-930D-76CEA295A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1" y="4394200"/>
            <a:ext cx="82550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" name="Rectangle 202">
            <a:extLst>
              <a:ext uri="{FF2B5EF4-FFF2-40B4-BE49-F238E27FC236}">
                <a16:creationId xmlns:a16="http://schemas.microsoft.com/office/drawing/2014/main" id="{1190DD87-31DA-4754-B56D-4F1EC6238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9877" y="4557713"/>
            <a:ext cx="8683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Ben (NY)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" name="Oval 203">
            <a:extLst>
              <a:ext uri="{FF2B5EF4-FFF2-40B4-BE49-F238E27FC236}">
                <a16:creationId xmlns:a16="http://schemas.microsoft.com/office/drawing/2014/main" id="{4123A020-193D-438B-80F0-E452F126E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7838" y="4316413"/>
            <a:ext cx="77788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" name="Rectangle 204">
            <a:extLst>
              <a:ext uri="{FF2B5EF4-FFF2-40B4-BE49-F238E27FC236}">
                <a16:creationId xmlns:a16="http://schemas.microsoft.com/office/drawing/2014/main" id="{D2441076-1672-4238-9C92-B04EEE155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0167" y="3542506"/>
            <a:ext cx="8826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Ben (GA)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Oval 206">
            <a:extLst>
              <a:ext uri="{FF2B5EF4-FFF2-40B4-BE49-F238E27FC236}">
                <a16:creationId xmlns:a16="http://schemas.microsoft.com/office/drawing/2014/main" id="{FA34FB18-2E48-4469-8AC1-05986375C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326" y="4435475"/>
            <a:ext cx="82550" cy="77788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207">
            <a:extLst>
              <a:ext uri="{FF2B5EF4-FFF2-40B4-BE49-F238E27FC236}">
                <a16:creationId xmlns:a16="http://schemas.microsoft.com/office/drawing/2014/main" id="{68205912-316D-4DDE-8A57-9A04229C6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244" y="2665028"/>
            <a:ext cx="8874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UI Dur (MO)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Line 208">
            <a:extLst>
              <a:ext uri="{FF2B5EF4-FFF2-40B4-BE49-F238E27FC236}">
                <a16:creationId xmlns:a16="http://schemas.microsoft.com/office/drawing/2014/main" id="{11FB632B-16F1-4AFF-8785-43A68834AF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1" y="1230312"/>
            <a:ext cx="0" cy="4489451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209">
            <a:extLst>
              <a:ext uri="{FF2B5EF4-FFF2-40B4-BE49-F238E27FC236}">
                <a16:creationId xmlns:a16="http://schemas.microsoft.com/office/drawing/2014/main" id="{FD9612CC-8F8D-407E-9BD3-88A1DCA6DE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55689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210">
            <a:extLst>
              <a:ext uri="{FF2B5EF4-FFF2-40B4-BE49-F238E27FC236}">
                <a16:creationId xmlns:a16="http://schemas.microsoft.com/office/drawing/2014/main" id="{0B89D421-802D-41EE-96B1-82086C17F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8" y="5430838"/>
            <a:ext cx="4937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&lt;-1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Line 211">
            <a:extLst>
              <a:ext uri="{FF2B5EF4-FFF2-40B4-BE49-F238E27FC236}">
                <a16:creationId xmlns:a16="http://schemas.microsoft.com/office/drawing/2014/main" id="{560175BE-7635-4596-938E-5BE69B6501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970463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212">
            <a:extLst>
              <a:ext uri="{FF2B5EF4-FFF2-40B4-BE49-F238E27FC236}">
                <a16:creationId xmlns:a16="http://schemas.microsoft.com/office/drawing/2014/main" id="{A7F74859-D6DA-4FE1-A8B0-0EEA58310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8323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Line 213">
            <a:extLst>
              <a:ext uri="{FF2B5EF4-FFF2-40B4-BE49-F238E27FC236}">
                <a16:creationId xmlns:a16="http://schemas.microsoft.com/office/drawing/2014/main" id="{330B0663-70A2-43CB-8123-A93DB2C222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370388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14">
            <a:extLst>
              <a:ext uri="{FF2B5EF4-FFF2-40B4-BE49-F238E27FC236}">
                <a16:creationId xmlns:a16="http://schemas.microsoft.com/office/drawing/2014/main" id="{89A24396-B236-4E34-976E-1B1C7F0BB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233863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Line 215">
            <a:extLst>
              <a:ext uri="{FF2B5EF4-FFF2-40B4-BE49-F238E27FC236}">
                <a16:creationId xmlns:a16="http://schemas.microsoft.com/office/drawing/2014/main" id="{FCC767FC-BAE1-4528-87A5-A43D239C6D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77190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16">
            <a:extLst>
              <a:ext uri="{FF2B5EF4-FFF2-40B4-BE49-F238E27FC236}">
                <a16:creationId xmlns:a16="http://schemas.microsoft.com/office/drawing/2014/main" id="{A4289561-AF52-40A0-B2CD-CE4524876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6385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Line 217">
            <a:extLst>
              <a:ext uri="{FF2B5EF4-FFF2-40B4-BE49-F238E27FC236}">
                <a16:creationId xmlns:a16="http://schemas.microsoft.com/office/drawing/2014/main" id="{5F176719-C344-4E65-99CF-E91074F67E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173412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18">
            <a:extLst>
              <a:ext uri="{FF2B5EF4-FFF2-40B4-BE49-F238E27FC236}">
                <a16:creationId xmlns:a16="http://schemas.microsoft.com/office/drawing/2014/main" id="{042FC00B-E8D7-4B5F-82AE-8A7DB50F4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040062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Line 219">
            <a:extLst>
              <a:ext uri="{FF2B5EF4-FFF2-40B4-BE49-F238E27FC236}">
                <a16:creationId xmlns:a16="http://schemas.microsoft.com/office/drawing/2014/main" id="{1A1C1E7C-5CDA-43EB-B023-127993A9D2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2573337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20">
            <a:extLst>
              <a:ext uri="{FF2B5EF4-FFF2-40B4-BE49-F238E27FC236}">
                <a16:creationId xmlns:a16="http://schemas.microsoft.com/office/drawing/2014/main" id="{3D797E09-CC1E-4FAA-B888-9825BA1B3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244157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Line 221">
            <a:extLst>
              <a:ext uri="{FF2B5EF4-FFF2-40B4-BE49-F238E27FC236}">
                <a16:creationId xmlns:a16="http://schemas.microsoft.com/office/drawing/2014/main" id="{B2C7FAAD-AC6B-4502-9A33-6BC3ACAD21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9748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22">
            <a:extLst>
              <a:ext uri="{FF2B5EF4-FFF2-40B4-BE49-F238E27FC236}">
                <a16:creationId xmlns:a16="http://schemas.microsoft.com/office/drawing/2014/main" id="{CE2A0B5E-E23B-4DE0-87C9-BDB98A78D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1843087"/>
            <a:ext cx="4064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Line 223">
            <a:extLst>
              <a:ext uri="{FF2B5EF4-FFF2-40B4-BE49-F238E27FC236}">
                <a16:creationId xmlns:a16="http://schemas.microsoft.com/office/drawing/2014/main" id="{F700F6A8-91A8-419F-A0A7-C53BF43791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381125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224">
            <a:extLst>
              <a:ext uri="{FF2B5EF4-FFF2-40B4-BE49-F238E27FC236}">
                <a16:creationId xmlns:a16="http://schemas.microsoft.com/office/drawing/2014/main" id="{50E6BE88-C836-4627-BBBD-9164E4D9B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926" y="1243012"/>
            <a:ext cx="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52" name="Rectangle 225">
            <a:extLst>
              <a:ext uri="{FF2B5EF4-FFF2-40B4-BE49-F238E27FC236}">
                <a16:creationId xmlns:a16="http://schemas.microsoft.com/office/drawing/2014/main" id="{1B9F8204-FC72-49F2-A3B4-CC618F097E1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3875" y="3236912"/>
            <a:ext cx="8223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MVPF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54" name="Line 226">
            <a:extLst>
              <a:ext uri="{FF2B5EF4-FFF2-40B4-BE49-F238E27FC236}">
                <a16:creationId xmlns:a16="http://schemas.microsoft.com/office/drawing/2014/main" id="{4F9F47B8-35C9-4B5B-B738-82FF5E5D22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719763"/>
            <a:ext cx="96885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5" name="Line 227">
            <a:extLst>
              <a:ext uri="{FF2B5EF4-FFF2-40B4-BE49-F238E27FC236}">
                <a16:creationId xmlns:a16="http://schemas.microsoft.com/office/drawing/2014/main" id="{0A6C296D-47AF-4625-9066-D09D81D84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341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6" name="Rectangle 228">
            <a:extLst>
              <a:ext uri="{FF2B5EF4-FFF2-40B4-BE49-F238E27FC236}">
                <a16:creationId xmlns:a16="http://schemas.microsoft.com/office/drawing/2014/main" id="{73FBF44E-ED0B-4751-B41E-512EBA1D0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5861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57" name="Line 229">
            <a:extLst>
              <a:ext uri="{FF2B5EF4-FFF2-40B4-BE49-F238E27FC236}">
                <a16:creationId xmlns:a16="http://schemas.microsoft.com/office/drawing/2014/main" id="{50B5BE78-7F49-489E-84C1-66BDE89E186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815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8" name="Rectangle 230">
            <a:extLst>
              <a:ext uri="{FF2B5EF4-FFF2-40B4-BE49-F238E27FC236}">
                <a16:creationId xmlns:a16="http://schemas.microsoft.com/office/drawing/2014/main" id="{F3A04F6F-23A0-4DE3-9057-5F1686AF9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60" name="Line 231">
            <a:extLst>
              <a:ext uri="{FF2B5EF4-FFF2-40B4-BE49-F238E27FC236}">
                <a16:creationId xmlns:a16="http://schemas.microsoft.com/office/drawing/2014/main" id="{2A35E680-4FBB-4788-9A3B-292489D5F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44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2" name="Rectangle 232">
            <a:extLst>
              <a:ext uri="{FF2B5EF4-FFF2-40B4-BE49-F238E27FC236}">
                <a16:creationId xmlns:a16="http://schemas.microsoft.com/office/drawing/2014/main" id="{D2495F0C-332C-409B-8674-CF43DFAD3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63" name="Line 233">
            <a:extLst>
              <a:ext uri="{FF2B5EF4-FFF2-40B4-BE49-F238E27FC236}">
                <a16:creationId xmlns:a16="http://schemas.microsoft.com/office/drawing/2014/main" id="{307EE72A-D1A7-4E39-A361-4D57919FC9A0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39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4" name="Rectangle 234">
            <a:extLst>
              <a:ext uri="{FF2B5EF4-FFF2-40B4-BE49-F238E27FC236}">
                <a16:creationId xmlns:a16="http://schemas.microsoft.com/office/drawing/2014/main" id="{B71A6FF3-B35D-40E6-B09F-3CACD8603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26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66" name="Line 235">
            <a:extLst>
              <a:ext uri="{FF2B5EF4-FFF2-40B4-BE49-F238E27FC236}">
                <a16:creationId xmlns:a16="http://schemas.microsoft.com/office/drawing/2014/main" id="{8F6139FF-D71A-4355-B114-221E7EBD13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9030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8" name="Rectangle 236">
            <a:extLst>
              <a:ext uri="{FF2B5EF4-FFF2-40B4-BE49-F238E27FC236}">
                <a16:creationId xmlns:a16="http://schemas.microsoft.com/office/drawing/2014/main" id="{92EC8F42-E94A-4172-BFE7-69F5D1DFB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7426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69" name="Rectangle 237">
            <a:extLst>
              <a:ext uri="{FF2B5EF4-FFF2-40B4-BE49-F238E27FC236}">
                <a16:creationId xmlns:a16="http://schemas.microsoft.com/office/drawing/2014/main" id="{521A80DB-716E-4178-8FEE-9C27B0DC2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6175375"/>
            <a:ext cx="24003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 of Beneficiaries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71" name="Rectangle 238">
            <a:extLst>
              <a:ext uri="{FF2B5EF4-FFF2-40B4-BE49-F238E27FC236}">
                <a16:creationId xmlns:a16="http://schemas.microsoft.com/office/drawing/2014/main" id="{352D9925-7F1E-46C2-8B95-DF44E51FF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2" name="Rectangle 134">
            <a:extLst>
              <a:ext uri="{FF2B5EF4-FFF2-40B4-BE49-F238E27FC236}">
                <a16:creationId xmlns:a16="http://schemas.microsoft.com/office/drawing/2014/main" id="{77A41D71-E70C-4BDF-9AA7-BF6FB8EF4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0" y="95828"/>
            <a:ext cx="112505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Investments in Children Historically Had Highest MVPFs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7" name="Group 596">
            <a:extLst>
              <a:ext uri="{FF2B5EF4-FFF2-40B4-BE49-F238E27FC236}">
                <a16:creationId xmlns:a16="http://schemas.microsoft.com/office/drawing/2014/main" id="{77A010DA-ECFD-40D5-BB79-76BFDB6754BA}"/>
              </a:ext>
            </a:extLst>
          </p:cNvPr>
          <p:cNvGrpSpPr/>
          <p:nvPr/>
        </p:nvGrpSpPr>
        <p:grpSpPr>
          <a:xfrm>
            <a:off x="10535317" y="28140"/>
            <a:ext cx="1556863" cy="3259572"/>
            <a:chOff x="7586394" y="0"/>
            <a:chExt cx="1556863" cy="3259572"/>
          </a:xfrm>
        </p:grpSpPr>
        <p:sp>
          <p:nvSpPr>
            <p:cNvPr id="598" name="Rectangle 597">
              <a:extLst>
                <a:ext uri="{FF2B5EF4-FFF2-40B4-BE49-F238E27FC236}">
                  <a16:creationId xmlns:a16="http://schemas.microsoft.com/office/drawing/2014/main" id="{D640C63C-B9CE-4B40-9A1A-D0D1C0049E37}"/>
                </a:ext>
              </a:extLst>
            </p:cNvPr>
            <p:cNvSpPr/>
            <p:nvPr/>
          </p:nvSpPr>
          <p:spPr>
            <a:xfrm>
              <a:off x="7586394" y="0"/>
              <a:ext cx="1556863" cy="325957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99" name="Group 598">
              <a:extLst>
                <a:ext uri="{FF2B5EF4-FFF2-40B4-BE49-F238E27FC236}">
                  <a16:creationId xmlns:a16="http://schemas.microsoft.com/office/drawing/2014/main" id="{E3B855D0-9AB7-4DDF-BE45-BA5ECB6797D8}"/>
                </a:ext>
              </a:extLst>
            </p:cNvPr>
            <p:cNvGrpSpPr/>
            <p:nvPr/>
          </p:nvGrpSpPr>
          <p:grpSpPr>
            <a:xfrm>
              <a:off x="8932632" y="81907"/>
              <a:ext cx="100013" cy="3092451"/>
              <a:chOff x="7856490" y="119972"/>
              <a:chExt cx="100013" cy="3092451"/>
            </a:xfrm>
          </p:grpSpPr>
          <p:sp>
            <p:nvSpPr>
              <p:cNvPr id="615" name="Oval 239">
                <a:extLst>
                  <a:ext uri="{FF2B5EF4-FFF2-40B4-BE49-F238E27FC236}">
                    <a16:creationId xmlns:a16="http://schemas.microsoft.com/office/drawing/2014/main" id="{BC9DC298-317E-4D98-B3B1-117851C67F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19972"/>
                <a:ext cx="100013" cy="93663"/>
              </a:xfrm>
              <a:prstGeom prst="ellipse">
                <a:avLst/>
              </a:prstGeom>
              <a:solidFill>
                <a:srgbClr val="6E8E84"/>
              </a:solidFill>
              <a:ln w="22225">
                <a:solidFill>
                  <a:srgbClr val="6E8E8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6" name="Oval 240">
                <a:extLst>
                  <a:ext uri="{FF2B5EF4-FFF2-40B4-BE49-F238E27FC236}">
                    <a16:creationId xmlns:a16="http://schemas.microsoft.com/office/drawing/2014/main" id="{2262879F-79CA-4D1B-AA05-FAEB34E047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346985"/>
                <a:ext cx="100013" cy="10001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7" name="Oval 241">
                <a:extLst>
                  <a:ext uri="{FF2B5EF4-FFF2-40B4-BE49-F238E27FC236}">
                    <a16:creationId xmlns:a16="http://schemas.microsoft.com/office/drawing/2014/main" id="{95E27812-9161-4F10-BAA4-488E35B49A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578760"/>
                <a:ext cx="100013" cy="95250"/>
              </a:xfrm>
              <a:prstGeom prst="ellipse">
                <a:avLst/>
              </a:pr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8" name="Oval 242">
                <a:extLst>
                  <a:ext uri="{FF2B5EF4-FFF2-40B4-BE49-F238E27FC236}">
                    <a16:creationId xmlns:a16="http://schemas.microsoft.com/office/drawing/2014/main" id="{67FC4E0C-F289-4288-89B9-EC6F5D46F7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812122"/>
                <a:ext cx="100013" cy="93663"/>
              </a:xfrm>
              <a:prstGeom prst="ellipse">
                <a:avLst/>
              </a:prstGeom>
              <a:solidFill>
                <a:srgbClr val="E37E00"/>
              </a:solidFill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9" name="Oval 243">
                <a:extLst>
                  <a:ext uri="{FF2B5EF4-FFF2-40B4-BE49-F238E27FC236}">
                    <a16:creationId xmlns:a16="http://schemas.microsoft.com/office/drawing/2014/main" id="{97BFE43F-8DFA-489B-928A-FBA1EE77F7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039135"/>
                <a:ext cx="100013" cy="100013"/>
              </a:xfrm>
              <a:prstGeom prst="ellipse">
                <a:avLst/>
              </a:prstGeom>
              <a:solidFill>
                <a:srgbClr val="C10534"/>
              </a:solidFill>
              <a:ln w="22225">
                <a:solidFill>
                  <a:srgbClr val="C1053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0" name="Oval 244">
                <a:extLst>
                  <a:ext uri="{FF2B5EF4-FFF2-40B4-BE49-F238E27FC236}">
                    <a16:creationId xmlns:a16="http://schemas.microsoft.com/office/drawing/2014/main" id="{42823AEF-0798-47F5-A284-BAD035D5B4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272497"/>
                <a:ext cx="100013" cy="93663"/>
              </a:xfrm>
              <a:prstGeom prst="ellipse">
                <a:avLst/>
              </a:prstGeom>
              <a:solidFill>
                <a:srgbClr val="938DD2"/>
              </a:solidFill>
              <a:ln w="22225">
                <a:solidFill>
                  <a:srgbClr val="938DD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1" name="Oval 245">
                <a:extLst>
                  <a:ext uri="{FF2B5EF4-FFF2-40B4-BE49-F238E27FC236}">
                    <a16:creationId xmlns:a16="http://schemas.microsoft.com/office/drawing/2014/main" id="{EA5AE6AC-70A4-45D1-9F4B-99AEE874B5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499510"/>
                <a:ext cx="100013" cy="100013"/>
              </a:xfrm>
              <a:prstGeom prst="ellipse">
                <a:avLst/>
              </a:prstGeom>
              <a:solidFill>
                <a:srgbClr val="CAC27E"/>
              </a:solidFill>
              <a:ln w="22225">
                <a:solidFill>
                  <a:srgbClr val="CAC27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2" name="Oval 246">
                <a:extLst>
                  <a:ext uri="{FF2B5EF4-FFF2-40B4-BE49-F238E27FC236}">
                    <a16:creationId xmlns:a16="http://schemas.microsoft.com/office/drawing/2014/main" id="{5589DC5F-8068-47C6-AE9F-CF62AB6ACD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732872"/>
                <a:ext cx="100013" cy="98425"/>
              </a:xfrm>
              <a:prstGeom prst="ellipse">
                <a:avLst/>
              </a:prstGeom>
              <a:solidFill>
                <a:srgbClr val="7B92A8"/>
              </a:solidFill>
              <a:ln w="22225">
                <a:solidFill>
                  <a:srgbClr val="7B92A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3" name="Oval 247">
                <a:extLst>
                  <a:ext uri="{FF2B5EF4-FFF2-40B4-BE49-F238E27FC236}">
                    <a16:creationId xmlns:a16="http://schemas.microsoft.com/office/drawing/2014/main" id="{1FABA204-87EE-495B-AE4C-43ECC6D2A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964647"/>
                <a:ext cx="100013" cy="95250"/>
              </a:xfrm>
              <a:prstGeom prst="ellipse">
                <a:avLst/>
              </a:prstGeom>
              <a:solidFill>
                <a:srgbClr val="2D6D66"/>
              </a:solidFill>
              <a:ln w="22225">
                <a:solidFill>
                  <a:srgbClr val="2D6D6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4" name="Oval 248">
                <a:extLst>
                  <a:ext uri="{FF2B5EF4-FFF2-40B4-BE49-F238E27FC236}">
                    <a16:creationId xmlns:a16="http://schemas.microsoft.com/office/drawing/2014/main" id="{76F8EBE2-3B27-4DF2-AC11-72BF7224BA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2191660"/>
                <a:ext cx="100013" cy="100013"/>
              </a:xfrm>
              <a:prstGeom prst="ellipse">
                <a:avLst/>
              </a:prstGeom>
              <a:solidFill>
                <a:srgbClr val="A0522D"/>
              </a:solidFill>
              <a:ln w="22225">
                <a:solidFill>
                  <a:srgbClr val="A0522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5" name="Oval 249">
                <a:extLst>
                  <a:ext uri="{FF2B5EF4-FFF2-40B4-BE49-F238E27FC236}">
                    <a16:creationId xmlns:a16="http://schemas.microsoft.com/office/drawing/2014/main" id="{83BC4F7D-CC84-4264-A045-A80815D903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2425022"/>
                <a:ext cx="100013" cy="936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6" name="Oval 250">
                <a:extLst>
                  <a:ext uri="{FF2B5EF4-FFF2-40B4-BE49-F238E27FC236}">
                    <a16:creationId xmlns:a16="http://schemas.microsoft.com/office/drawing/2014/main" id="{CF9926FF-8F1B-4749-93F7-A1B69F8B4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2658385"/>
                <a:ext cx="100013" cy="93663"/>
              </a:xfrm>
              <a:prstGeom prst="ellipse">
                <a:avLst/>
              </a:prstGeom>
              <a:solidFill>
                <a:srgbClr val="FFD200"/>
              </a:solidFill>
              <a:ln w="22225">
                <a:solidFill>
                  <a:srgbClr val="FFD2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7" name="Oval 251">
                <a:extLst>
                  <a:ext uri="{FF2B5EF4-FFF2-40B4-BE49-F238E27FC236}">
                    <a16:creationId xmlns:a16="http://schemas.microsoft.com/office/drawing/2014/main" id="{84101614-7293-42FA-83A8-5FE829CF2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2885397"/>
                <a:ext cx="100013" cy="100013"/>
              </a:xfrm>
              <a:prstGeom prst="ellipse">
                <a:avLst/>
              </a:prstGeom>
              <a:solidFill>
                <a:srgbClr val="BFA19C"/>
              </a:solidFill>
              <a:ln w="22225">
                <a:solidFill>
                  <a:srgbClr val="BFA19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8" name="Oval 252">
                <a:extLst>
                  <a:ext uri="{FF2B5EF4-FFF2-40B4-BE49-F238E27FC236}">
                    <a16:creationId xmlns:a16="http://schemas.microsoft.com/office/drawing/2014/main" id="{A233F2E3-430E-4AB6-B890-9ABABD9DE5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3118760"/>
                <a:ext cx="100013" cy="93663"/>
              </a:xfrm>
              <a:prstGeom prst="ellipse">
                <a:avLst/>
              </a:prstGeom>
              <a:solidFill>
                <a:srgbClr val="9C8847"/>
              </a:solidFill>
              <a:ln w="22225">
                <a:solidFill>
                  <a:srgbClr val="9C884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00" name="Group 599">
              <a:extLst>
                <a:ext uri="{FF2B5EF4-FFF2-40B4-BE49-F238E27FC236}">
                  <a16:creationId xmlns:a16="http://schemas.microsoft.com/office/drawing/2014/main" id="{5ACF7FD4-92AF-4025-88FD-59317CE6E6D5}"/>
                </a:ext>
              </a:extLst>
            </p:cNvPr>
            <p:cNvGrpSpPr/>
            <p:nvPr/>
          </p:nvGrpSpPr>
          <p:grpSpPr>
            <a:xfrm>
              <a:off x="7659869" y="33792"/>
              <a:ext cx="1202253" cy="3174414"/>
              <a:chOff x="7906496" y="91397"/>
              <a:chExt cx="1202253" cy="3174414"/>
            </a:xfrm>
          </p:grpSpPr>
          <p:sp>
            <p:nvSpPr>
              <p:cNvPr id="601" name="Rectangle 253">
                <a:extLst>
                  <a:ext uri="{FF2B5EF4-FFF2-40B4-BE49-F238E27FC236}">
                    <a16:creationId xmlns:a16="http://schemas.microsoft.com/office/drawing/2014/main" id="{8CF04F0C-2531-4C97-80D3-658C9FFF81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97253" y="91397"/>
                <a:ext cx="96340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Cash Transfers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02" name="Rectangle 254">
                <a:extLst>
                  <a:ext uri="{FF2B5EF4-FFF2-40B4-BE49-F238E27FC236}">
                    <a16:creationId xmlns:a16="http://schemas.microsoft.com/office/drawing/2014/main" id="{EF66BAA3-79E5-461D-ABF2-4BE300C622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70002" y="324760"/>
                <a:ext cx="990656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Child Education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03" name="Rectangle 255">
                <a:extLst>
                  <a:ext uri="{FF2B5EF4-FFF2-40B4-BE49-F238E27FC236}">
                    <a16:creationId xmlns:a16="http://schemas.microsoft.com/office/drawing/2014/main" id="{B25464A7-2789-425C-AB08-66E8CACFD5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19081" y="556535"/>
                <a:ext cx="841577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College Adult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04" name="Rectangle 256">
                <a:extLst>
                  <a:ext uri="{FF2B5EF4-FFF2-40B4-BE49-F238E27FC236}">
                    <a16:creationId xmlns:a16="http://schemas.microsoft.com/office/drawing/2014/main" id="{281AB532-8B5E-4DDC-8F76-3A25EB092D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65569" y="785135"/>
                <a:ext cx="84318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College Child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05" name="Rectangle 257">
                <a:extLst>
                  <a:ext uri="{FF2B5EF4-FFF2-40B4-BE49-F238E27FC236}">
                    <a16:creationId xmlns:a16="http://schemas.microsoft.com/office/drawing/2014/main" id="{948F59A5-8B62-457C-ABBE-2E6CD43FC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61854" y="1016910"/>
                <a:ext cx="831959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Disability Ins.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06" name="Rectangle 258">
                <a:extLst>
                  <a:ext uri="{FF2B5EF4-FFF2-40B4-BE49-F238E27FC236}">
                    <a16:creationId xmlns:a16="http://schemas.microsoft.com/office/drawing/2014/main" id="{33765690-033F-4135-A805-2E0FDEAA20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91217" y="1250272"/>
                <a:ext cx="769441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Health Adult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07" name="Rectangle 259">
                <a:extLst>
                  <a:ext uri="{FF2B5EF4-FFF2-40B4-BE49-F238E27FC236}">
                    <a16:creationId xmlns:a16="http://schemas.microsoft.com/office/drawing/2014/main" id="{DEA520DE-634D-424A-9BB9-B1DF352E57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89613" y="1477285"/>
                <a:ext cx="77104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Health Child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08" name="Rectangle 260">
                <a:extLst>
                  <a:ext uri="{FF2B5EF4-FFF2-40B4-BE49-F238E27FC236}">
                    <a16:creationId xmlns:a16="http://schemas.microsoft.com/office/drawing/2014/main" id="{A54058C0-3746-4C05-875C-90506777AD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06496" y="1703232"/>
                <a:ext cx="1154162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Housing Vouchers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09" name="Rectangle 261">
                <a:extLst>
                  <a:ext uri="{FF2B5EF4-FFF2-40B4-BE49-F238E27FC236}">
                    <a16:creationId xmlns:a16="http://schemas.microsoft.com/office/drawing/2014/main" id="{20B0CFF2-7D3E-4D50-B6A8-90FB17F3F4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83201" y="1937660"/>
                <a:ext cx="777457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Job Training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10" name="Rectangle 262">
                <a:extLst>
                  <a:ext uri="{FF2B5EF4-FFF2-40B4-BE49-F238E27FC236}">
                    <a16:creationId xmlns:a16="http://schemas.microsoft.com/office/drawing/2014/main" id="{D84C7461-9753-463A-8588-65B5E27BC3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48072" y="2169435"/>
                <a:ext cx="312586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MTO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11" name="Rectangle 263">
                <a:extLst>
                  <a:ext uri="{FF2B5EF4-FFF2-40B4-BE49-F238E27FC236}">
                    <a16:creationId xmlns:a16="http://schemas.microsoft.com/office/drawing/2014/main" id="{A78BF700-70DD-473D-8773-6523C3A496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34873" y="2402797"/>
                <a:ext cx="52578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Nutrition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12" name="Rectangle 264">
                <a:extLst>
                  <a:ext uri="{FF2B5EF4-FFF2-40B4-BE49-F238E27FC236}">
                    <a16:creationId xmlns:a16="http://schemas.microsoft.com/office/drawing/2014/main" id="{871A00E3-74E7-4B5C-AE97-D5776E034F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27135" y="2629536"/>
                <a:ext cx="953787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Supp. Sec. Inc.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13" name="Rectangle 265">
                <a:extLst>
                  <a:ext uri="{FF2B5EF4-FFF2-40B4-BE49-F238E27FC236}">
                    <a16:creationId xmlns:a16="http://schemas.microsoft.com/office/drawing/2014/main" id="{1A982A72-AD8E-4856-AACE-DCB57AF23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93809" y="2863172"/>
                <a:ext cx="666849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Top Taxes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614" name="Rectangle 266">
                <a:extLst>
                  <a:ext uri="{FF2B5EF4-FFF2-40B4-BE49-F238E27FC236}">
                    <a16:creationId xmlns:a16="http://schemas.microsoft.com/office/drawing/2014/main" id="{8EEDAF56-6541-4605-A227-EA2489D205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35592" y="3096534"/>
                <a:ext cx="758221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1100" kern="0" dirty="0" err="1">
                    <a:solidFill>
                      <a:srgbClr val="808080"/>
                    </a:solidFill>
                  </a:rPr>
                  <a:t>Unemp</a:t>
                </a:r>
                <a:r>
                  <a:rPr lang="en-US" altLang="en-US" sz="1100" kern="0" dirty="0">
                    <a:solidFill>
                      <a:srgbClr val="808080"/>
                    </a:solidFill>
                  </a:rPr>
                  <a:t>. Ins.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629" name="Group 628">
            <a:extLst>
              <a:ext uri="{FF2B5EF4-FFF2-40B4-BE49-F238E27FC236}">
                <a16:creationId xmlns:a16="http://schemas.microsoft.com/office/drawing/2014/main" id="{DE1DA0E6-DC9A-4303-B7E6-101656FDEBA6}"/>
              </a:ext>
            </a:extLst>
          </p:cNvPr>
          <p:cNvGrpSpPr/>
          <p:nvPr/>
        </p:nvGrpSpPr>
        <p:grpSpPr>
          <a:xfrm>
            <a:off x="1398052" y="1174749"/>
            <a:ext cx="599024" cy="616982"/>
            <a:chOff x="1398052" y="1174749"/>
            <a:chExt cx="599024" cy="616982"/>
          </a:xfrm>
        </p:grpSpPr>
        <p:sp>
          <p:nvSpPr>
            <p:cNvPr id="630" name="Rectangle 629">
              <a:extLst>
                <a:ext uri="{FF2B5EF4-FFF2-40B4-BE49-F238E27FC236}">
                  <a16:creationId xmlns:a16="http://schemas.microsoft.com/office/drawing/2014/main" id="{7E73C364-7156-4EA3-827A-1CAFA1654EBF}"/>
                </a:ext>
              </a:extLst>
            </p:cNvPr>
            <p:cNvSpPr/>
            <p:nvPr/>
          </p:nvSpPr>
          <p:spPr>
            <a:xfrm>
              <a:off x="1468438" y="1508125"/>
              <a:ext cx="528638" cy="283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31" name="Group 630">
              <a:extLst>
                <a:ext uri="{FF2B5EF4-FFF2-40B4-BE49-F238E27FC236}">
                  <a16:creationId xmlns:a16="http://schemas.microsoft.com/office/drawing/2014/main" id="{A0163746-6B61-4323-BC5F-F3ECB8C869E6}"/>
                </a:ext>
              </a:extLst>
            </p:cNvPr>
            <p:cNvGrpSpPr/>
            <p:nvPr/>
          </p:nvGrpSpPr>
          <p:grpSpPr>
            <a:xfrm>
              <a:off x="1674813" y="1573079"/>
              <a:ext cx="166687" cy="149224"/>
              <a:chOff x="1462882" y="1471634"/>
              <a:chExt cx="166687" cy="149224"/>
            </a:xfrm>
          </p:grpSpPr>
          <p:cxnSp>
            <p:nvCxnSpPr>
              <p:cNvPr id="633" name="Straight Connector 632">
                <a:extLst>
                  <a:ext uri="{FF2B5EF4-FFF2-40B4-BE49-F238E27FC236}">
                    <a16:creationId xmlns:a16="http://schemas.microsoft.com/office/drawing/2014/main" id="{0EBCB9F6-0DAF-4086-8ABF-E4BA8F45B6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6225" y="1512888"/>
                <a:ext cx="0" cy="6032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" name="Straight Connector 633">
                <a:extLst>
                  <a:ext uri="{FF2B5EF4-FFF2-40B4-BE49-F238E27FC236}">
                    <a16:creationId xmlns:a16="http://schemas.microsoft.com/office/drawing/2014/main" id="{C934CA65-577D-43EE-83D5-927286B45F96}"/>
                  </a:ext>
                </a:extLst>
              </p:cNvPr>
              <p:cNvCxnSpPr/>
              <p:nvPr/>
            </p:nvCxnSpPr>
            <p:spPr>
              <a:xfrm flipV="1">
                <a:off x="1462882" y="147163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Straight Connector 634">
                <a:extLst>
                  <a:ext uri="{FF2B5EF4-FFF2-40B4-BE49-F238E27FC236}">
                    <a16:creationId xmlns:a16="http://schemas.microsoft.com/office/drawing/2014/main" id="{524BC289-DDD9-4857-8A93-8A8D7E1B0324}"/>
                  </a:ext>
                </a:extLst>
              </p:cNvPr>
              <p:cNvCxnSpPr/>
              <p:nvPr/>
            </p:nvCxnSpPr>
            <p:spPr>
              <a:xfrm flipV="1">
                <a:off x="1462882" y="153749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2" name="Rectangle 176">
              <a:extLst>
                <a:ext uri="{FF2B5EF4-FFF2-40B4-BE49-F238E27FC236}">
                  <a16:creationId xmlns:a16="http://schemas.microsoft.com/office/drawing/2014/main" id="{81A95933-3A48-4FCA-8446-64484DBE5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052" y="1174749"/>
              <a:ext cx="219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∞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815" name="Rectangle 34">
            <a:extLst>
              <a:ext uri="{FF2B5EF4-FFF2-40B4-BE49-F238E27FC236}">
                <a16:creationId xmlns:a16="http://schemas.microsoft.com/office/drawing/2014/main" id="{F6AD4D46-9CA8-4477-A4B1-8730A90F5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1" y="1682750"/>
            <a:ext cx="11112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Perry Preschool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EEE52776-4E98-4638-B044-78B6B1FC2CA9}"/>
              </a:ext>
            </a:extLst>
          </p:cNvPr>
          <p:cNvCxnSpPr>
            <a:cxnSpLocks/>
          </p:cNvCxnSpPr>
          <p:nvPr/>
        </p:nvCxnSpPr>
        <p:spPr>
          <a:xfrm flipH="1">
            <a:off x="2124076" y="2049972"/>
            <a:ext cx="44117" cy="85216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9" name="Straight Connector 638">
            <a:extLst>
              <a:ext uri="{FF2B5EF4-FFF2-40B4-BE49-F238E27FC236}">
                <a16:creationId xmlns:a16="http://schemas.microsoft.com/office/drawing/2014/main" id="{BEAFA70B-4F7D-427D-AFB2-692F3A892D70}"/>
              </a:ext>
            </a:extLst>
          </p:cNvPr>
          <p:cNvCxnSpPr>
            <a:cxnSpLocks/>
          </p:cNvCxnSpPr>
          <p:nvPr/>
        </p:nvCxnSpPr>
        <p:spPr>
          <a:xfrm>
            <a:off x="2285041" y="1852569"/>
            <a:ext cx="56690" cy="5797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1" name="Straight Connector 640">
            <a:extLst>
              <a:ext uri="{FF2B5EF4-FFF2-40B4-BE49-F238E27FC236}">
                <a16:creationId xmlns:a16="http://schemas.microsoft.com/office/drawing/2014/main" id="{0AA455CE-33AF-4A7E-8B15-195796184C4F}"/>
              </a:ext>
            </a:extLst>
          </p:cNvPr>
          <p:cNvCxnSpPr>
            <a:cxnSpLocks/>
          </p:cNvCxnSpPr>
          <p:nvPr/>
        </p:nvCxnSpPr>
        <p:spPr>
          <a:xfrm flipV="1">
            <a:off x="2909889" y="2052637"/>
            <a:ext cx="2896" cy="11646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5" name="Straight Connector 644">
            <a:extLst>
              <a:ext uri="{FF2B5EF4-FFF2-40B4-BE49-F238E27FC236}">
                <a16:creationId xmlns:a16="http://schemas.microsoft.com/office/drawing/2014/main" id="{9B23F794-5318-42DC-BA7B-BFAB202EA49E}"/>
              </a:ext>
            </a:extLst>
          </p:cNvPr>
          <p:cNvCxnSpPr>
            <a:cxnSpLocks/>
          </p:cNvCxnSpPr>
          <p:nvPr/>
        </p:nvCxnSpPr>
        <p:spPr>
          <a:xfrm flipH="1" flipV="1">
            <a:off x="1815447" y="1128426"/>
            <a:ext cx="70644" cy="17887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7" name="Straight Connector 646">
            <a:extLst>
              <a:ext uri="{FF2B5EF4-FFF2-40B4-BE49-F238E27FC236}">
                <a16:creationId xmlns:a16="http://schemas.microsoft.com/office/drawing/2014/main" id="{660C3F85-6BC9-4BAD-A208-CD4C94F76904}"/>
              </a:ext>
            </a:extLst>
          </p:cNvPr>
          <p:cNvCxnSpPr>
            <a:cxnSpLocks/>
          </p:cNvCxnSpPr>
          <p:nvPr/>
        </p:nvCxnSpPr>
        <p:spPr>
          <a:xfrm flipH="1" flipV="1">
            <a:off x="3600451" y="1889125"/>
            <a:ext cx="66020" cy="5065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9" name="Straight Connector 648">
            <a:extLst>
              <a:ext uri="{FF2B5EF4-FFF2-40B4-BE49-F238E27FC236}">
                <a16:creationId xmlns:a16="http://schemas.microsoft.com/office/drawing/2014/main" id="{7D2D0841-3C8F-4B46-BD8E-B0EFF168F416}"/>
              </a:ext>
            </a:extLst>
          </p:cNvPr>
          <p:cNvCxnSpPr>
            <a:cxnSpLocks/>
          </p:cNvCxnSpPr>
          <p:nvPr/>
        </p:nvCxnSpPr>
        <p:spPr>
          <a:xfrm flipH="1" flipV="1">
            <a:off x="4278313" y="3400266"/>
            <a:ext cx="64474" cy="81121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3" name="Straight Connector 652">
            <a:extLst>
              <a:ext uri="{FF2B5EF4-FFF2-40B4-BE49-F238E27FC236}">
                <a16:creationId xmlns:a16="http://schemas.microsoft.com/office/drawing/2014/main" id="{CCC57DDE-C33C-40C1-9A1D-E2251F33FA90}"/>
              </a:ext>
            </a:extLst>
          </p:cNvPr>
          <p:cNvCxnSpPr>
            <a:cxnSpLocks/>
          </p:cNvCxnSpPr>
          <p:nvPr/>
        </p:nvCxnSpPr>
        <p:spPr>
          <a:xfrm flipH="1" flipV="1">
            <a:off x="4851645" y="3146424"/>
            <a:ext cx="285019" cy="45331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6" name="Straight Connector 655">
            <a:extLst>
              <a:ext uri="{FF2B5EF4-FFF2-40B4-BE49-F238E27FC236}">
                <a16:creationId xmlns:a16="http://schemas.microsoft.com/office/drawing/2014/main" id="{699FBFE2-3986-4D5E-AB3F-4E54EF706427}"/>
              </a:ext>
            </a:extLst>
          </p:cNvPr>
          <p:cNvCxnSpPr>
            <a:cxnSpLocks/>
          </p:cNvCxnSpPr>
          <p:nvPr/>
        </p:nvCxnSpPr>
        <p:spPr>
          <a:xfrm flipH="1" flipV="1">
            <a:off x="4600271" y="3265845"/>
            <a:ext cx="206680" cy="504468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8" name="Straight Connector 657">
            <a:extLst>
              <a:ext uri="{FF2B5EF4-FFF2-40B4-BE49-F238E27FC236}">
                <a16:creationId xmlns:a16="http://schemas.microsoft.com/office/drawing/2014/main" id="{0E56A890-884F-4258-9F89-4A4931A7BE23}"/>
              </a:ext>
            </a:extLst>
          </p:cNvPr>
          <p:cNvCxnSpPr>
            <a:cxnSpLocks/>
          </p:cNvCxnSpPr>
          <p:nvPr/>
        </p:nvCxnSpPr>
        <p:spPr>
          <a:xfrm flipH="1" flipV="1">
            <a:off x="3851275" y="3971706"/>
            <a:ext cx="1111252" cy="134965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0" name="Straight Connector 659">
            <a:extLst>
              <a:ext uri="{FF2B5EF4-FFF2-40B4-BE49-F238E27FC236}">
                <a16:creationId xmlns:a16="http://schemas.microsoft.com/office/drawing/2014/main" id="{16798ED1-585F-42E3-A46C-DE8A8937B579}"/>
              </a:ext>
            </a:extLst>
          </p:cNvPr>
          <p:cNvCxnSpPr>
            <a:cxnSpLocks/>
          </p:cNvCxnSpPr>
          <p:nvPr/>
        </p:nvCxnSpPr>
        <p:spPr>
          <a:xfrm flipH="1" flipV="1">
            <a:off x="3532188" y="4265203"/>
            <a:ext cx="966789" cy="9488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2" name="Straight Connector 661">
            <a:extLst>
              <a:ext uri="{FF2B5EF4-FFF2-40B4-BE49-F238E27FC236}">
                <a16:creationId xmlns:a16="http://schemas.microsoft.com/office/drawing/2014/main" id="{FC85AB2D-7D6F-42B3-BE1B-3C0BCD4865E0}"/>
              </a:ext>
            </a:extLst>
          </p:cNvPr>
          <p:cNvCxnSpPr>
            <a:cxnSpLocks/>
          </p:cNvCxnSpPr>
          <p:nvPr/>
        </p:nvCxnSpPr>
        <p:spPr>
          <a:xfrm flipH="1">
            <a:off x="3298824" y="4537870"/>
            <a:ext cx="77789" cy="1270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6" name="Straight Connector 665">
            <a:extLst>
              <a:ext uri="{FF2B5EF4-FFF2-40B4-BE49-F238E27FC236}">
                <a16:creationId xmlns:a16="http://schemas.microsoft.com/office/drawing/2014/main" id="{DBA4D965-B1A0-4189-B259-6D3B7EFC7C21}"/>
              </a:ext>
            </a:extLst>
          </p:cNvPr>
          <p:cNvCxnSpPr>
            <a:cxnSpLocks/>
          </p:cNvCxnSpPr>
          <p:nvPr/>
        </p:nvCxnSpPr>
        <p:spPr>
          <a:xfrm flipH="1" flipV="1">
            <a:off x="3423445" y="4402336"/>
            <a:ext cx="508002" cy="10756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8" name="Straight Connector 667">
            <a:extLst>
              <a:ext uri="{FF2B5EF4-FFF2-40B4-BE49-F238E27FC236}">
                <a16:creationId xmlns:a16="http://schemas.microsoft.com/office/drawing/2014/main" id="{FCF6339C-D196-4BEF-AED3-B841B427E123}"/>
              </a:ext>
            </a:extLst>
          </p:cNvPr>
          <p:cNvCxnSpPr>
            <a:cxnSpLocks/>
          </p:cNvCxnSpPr>
          <p:nvPr/>
        </p:nvCxnSpPr>
        <p:spPr>
          <a:xfrm flipH="1">
            <a:off x="3208338" y="4628961"/>
            <a:ext cx="735014" cy="7004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0" name="Straight Connector 669">
            <a:extLst>
              <a:ext uri="{FF2B5EF4-FFF2-40B4-BE49-F238E27FC236}">
                <a16:creationId xmlns:a16="http://schemas.microsoft.com/office/drawing/2014/main" id="{5BD8B8C1-5041-4B3C-9DA9-CCE9EAFC89EA}"/>
              </a:ext>
            </a:extLst>
          </p:cNvPr>
          <p:cNvCxnSpPr>
            <a:cxnSpLocks/>
          </p:cNvCxnSpPr>
          <p:nvPr/>
        </p:nvCxnSpPr>
        <p:spPr>
          <a:xfrm flipH="1">
            <a:off x="3013076" y="4725017"/>
            <a:ext cx="1249363" cy="83522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2" name="Straight Connector 671">
            <a:extLst>
              <a:ext uri="{FF2B5EF4-FFF2-40B4-BE49-F238E27FC236}">
                <a16:creationId xmlns:a16="http://schemas.microsoft.com/office/drawing/2014/main" id="{8AE02B5D-8B70-43DA-B640-B10336F521D8}"/>
              </a:ext>
            </a:extLst>
          </p:cNvPr>
          <p:cNvCxnSpPr>
            <a:cxnSpLocks/>
          </p:cNvCxnSpPr>
          <p:nvPr/>
        </p:nvCxnSpPr>
        <p:spPr>
          <a:xfrm flipH="1">
            <a:off x="3960813" y="4815682"/>
            <a:ext cx="101603" cy="1667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6" name="Straight Connector 675">
            <a:extLst>
              <a:ext uri="{FF2B5EF4-FFF2-40B4-BE49-F238E27FC236}">
                <a16:creationId xmlns:a16="http://schemas.microsoft.com/office/drawing/2014/main" id="{DEAFC5FB-D158-4475-A263-7D510F899633}"/>
              </a:ext>
            </a:extLst>
          </p:cNvPr>
          <p:cNvCxnSpPr>
            <a:cxnSpLocks/>
          </p:cNvCxnSpPr>
          <p:nvPr/>
        </p:nvCxnSpPr>
        <p:spPr>
          <a:xfrm flipH="1">
            <a:off x="3717927" y="4918471"/>
            <a:ext cx="295278" cy="74218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7" name="Straight Connector 676">
            <a:extLst>
              <a:ext uri="{FF2B5EF4-FFF2-40B4-BE49-F238E27FC236}">
                <a16:creationId xmlns:a16="http://schemas.microsoft.com/office/drawing/2014/main" id="{C50A051E-C2A0-487C-B2B6-4E92A6858C42}"/>
              </a:ext>
            </a:extLst>
          </p:cNvPr>
          <p:cNvCxnSpPr>
            <a:cxnSpLocks/>
          </p:cNvCxnSpPr>
          <p:nvPr/>
        </p:nvCxnSpPr>
        <p:spPr>
          <a:xfrm flipH="1">
            <a:off x="3773486" y="5112156"/>
            <a:ext cx="245271" cy="1388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9" name="Straight Connector 678">
            <a:extLst>
              <a:ext uri="{FF2B5EF4-FFF2-40B4-BE49-F238E27FC236}">
                <a16:creationId xmlns:a16="http://schemas.microsoft.com/office/drawing/2014/main" id="{14C27EE0-313D-4608-9878-342D9992547A}"/>
              </a:ext>
            </a:extLst>
          </p:cNvPr>
          <p:cNvCxnSpPr>
            <a:cxnSpLocks/>
          </p:cNvCxnSpPr>
          <p:nvPr/>
        </p:nvCxnSpPr>
        <p:spPr>
          <a:xfrm flipV="1">
            <a:off x="9988917" y="4306707"/>
            <a:ext cx="166777" cy="61301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1" name="Straight Connector 680">
            <a:extLst>
              <a:ext uri="{FF2B5EF4-FFF2-40B4-BE49-F238E27FC236}">
                <a16:creationId xmlns:a16="http://schemas.microsoft.com/office/drawing/2014/main" id="{C3B1C196-52DF-4DF6-94E4-C74E7256EEDD}"/>
              </a:ext>
            </a:extLst>
          </p:cNvPr>
          <p:cNvCxnSpPr>
            <a:cxnSpLocks/>
          </p:cNvCxnSpPr>
          <p:nvPr/>
        </p:nvCxnSpPr>
        <p:spPr>
          <a:xfrm>
            <a:off x="10121375" y="4447383"/>
            <a:ext cx="103809" cy="13272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3" name="Straight Connector 682">
            <a:extLst>
              <a:ext uri="{FF2B5EF4-FFF2-40B4-BE49-F238E27FC236}">
                <a16:creationId xmlns:a16="http://schemas.microsoft.com/office/drawing/2014/main" id="{3C26D3A9-BEAE-49F0-B537-9F3934161CB2}"/>
              </a:ext>
            </a:extLst>
          </p:cNvPr>
          <p:cNvCxnSpPr>
            <a:cxnSpLocks/>
          </p:cNvCxnSpPr>
          <p:nvPr/>
        </p:nvCxnSpPr>
        <p:spPr>
          <a:xfrm flipV="1">
            <a:off x="8312153" y="5458024"/>
            <a:ext cx="101598" cy="4584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6" name="Straight Connector 685">
            <a:extLst>
              <a:ext uri="{FF2B5EF4-FFF2-40B4-BE49-F238E27FC236}">
                <a16:creationId xmlns:a16="http://schemas.microsoft.com/office/drawing/2014/main" id="{2B4B436A-E677-49DD-A463-31C5924E2241}"/>
              </a:ext>
            </a:extLst>
          </p:cNvPr>
          <p:cNvCxnSpPr>
            <a:cxnSpLocks/>
          </p:cNvCxnSpPr>
          <p:nvPr/>
        </p:nvCxnSpPr>
        <p:spPr>
          <a:xfrm>
            <a:off x="8234364" y="5045870"/>
            <a:ext cx="199232" cy="18653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0" name="Straight Connector 689">
            <a:extLst>
              <a:ext uri="{FF2B5EF4-FFF2-40B4-BE49-F238E27FC236}">
                <a16:creationId xmlns:a16="http://schemas.microsoft.com/office/drawing/2014/main" id="{F0C4AA11-576F-420E-993E-2E411E1BF0F8}"/>
              </a:ext>
            </a:extLst>
          </p:cNvPr>
          <p:cNvCxnSpPr>
            <a:cxnSpLocks/>
          </p:cNvCxnSpPr>
          <p:nvPr/>
        </p:nvCxnSpPr>
        <p:spPr>
          <a:xfrm>
            <a:off x="8626475" y="5016660"/>
            <a:ext cx="569399" cy="14827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6" name="Straight Connector 695">
            <a:extLst>
              <a:ext uri="{FF2B5EF4-FFF2-40B4-BE49-F238E27FC236}">
                <a16:creationId xmlns:a16="http://schemas.microsoft.com/office/drawing/2014/main" id="{1BAC02A4-8998-4D25-ABE7-02DD7ED56329}"/>
              </a:ext>
            </a:extLst>
          </p:cNvPr>
          <p:cNvCxnSpPr>
            <a:cxnSpLocks/>
          </p:cNvCxnSpPr>
          <p:nvPr/>
        </p:nvCxnSpPr>
        <p:spPr>
          <a:xfrm flipH="1" flipV="1">
            <a:off x="4329113" y="4440238"/>
            <a:ext cx="239713" cy="2698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8" name="Straight Connector 697">
            <a:extLst>
              <a:ext uri="{FF2B5EF4-FFF2-40B4-BE49-F238E27FC236}">
                <a16:creationId xmlns:a16="http://schemas.microsoft.com/office/drawing/2014/main" id="{8AD3CD36-DDD2-4F52-94D9-BA184D43E809}"/>
              </a:ext>
            </a:extLst>
          </p:cNvPr>
          <p:cNvCxnSpPr>
            <a:cxnSpLocks/>
          </p:cNvCxnSpPr>
          <p:nvPr/>
        </p:nvCxnSpPr>
        <p:spPr>
          <a:xfrm flipH="1" flipV="1">
            <a:off x="4906168" y="4296695"/>
            <a:ext cx="138907" cy="126905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0" name="Straight Connector 699">
            <a:extLst>
              <a:ext uri="{FF2B5EF4-FFF2-40B4-BE49-F238E27FC236}">
                <a16:creationId xmlns:a16="http://schemas.microsoft.com/office/drawing/2014/main" id="{A7D65598-5373-48C6-BAC0-29A358B972F9}"/>
              </a:ext>
            </a:extLst>
          </p:cNvPr>
          <p:cNvCxnSpPr>
            <a:cxnSpLocks/>
          </p:cNvCxnSpPr>
          <p:nvPr/>
        </p:nvCxnSpPr>
        <p:spPr>
          <a:xfrm flipH="1" flipV="1">
            <a:off x="5175119" y="4025197"/>
            <a:ext cx="26348" cy="132321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2" name="Straight Connector 701">
            <a:extLst>
              <a:ext uri="{FF2B5EF4-FFF2-40B4-BE49-F238E27FC236}">
                <a16:creationId xmlns:a16="http://schemas.microsoft.com/office/drawing/2014/main" id="{47507A51-2731-4312-B1BE-6FEB165B2129}"/>
              </a:ext>
            </a:extLst>
          </p:cNvPr>
          <p:cNvCxnSpPr>
            <a:cxnSpLocks/>
          </p:cNvCxnSpPr>
          <p:nvPr/>
        </p:nvCxnSpPr>
        <p:spPr>
          <a:xfrm flipH="1">
            <a:off x="5157788" y="4380694"/>
            <a:ext cx="106365" cy="26351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4" name="Straight Connector 703">
            <a:extLst>
              <a:ext uri="{FF2B5EF4-FFF2-40B4-BE49-F238E27FC236}">
                <a16:creationId xmlns:a16="http://schemas.microsoft.com/office/drawing/2014/main" id="{39D6300E-CEA6-4838-822C-18E686CC28CA}"/>
              </a:ext>
            </a:extLst>
          </p:cNvPr>
          <p:cNvCxnSpPr>
            <a:cxnSpLocks/>
          </p:cNvCxnSpPr>
          <p:nvPr/>
        </p:nvCxnSpPr>
        <p:spPr>
          <a:xfrm flipH="1">
            <a:off x="5224065" y="4524181"/>
            <a:ext cx="149623" cy="23596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1" name="Straight Connector 710">
            <a:extLst>
              <a:ext uri="{FF2B5EF4-FFF2-40B4-BE49-F238E27FC236}">
                <a16:creationId xmlns:a16="http://schemas.microsoft.com/office/drawing/2014/main" id="{4056824F-E449-4D55-B91D-DFD4F319D841}"/>
              </a:ext>
            </a:extLst>
          </p:cNvPr>
          <p:cNvCxnSpPr>
            <a:cxnSpLocks/>
          </p:cNvCxnSpPr>
          <p:nvPr/>
        </p:nvCxnSpPr>
        <p:spPr>
          <a:xfrm flipH="1">
            <a:off x="5414963" y="4652627"/>
            <a:ext cx="68462" cy="293641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3" name="Straight Connector 712">
            <a:extLst>
              <a:ext uri="{FF2B5EF4-FFF2-40B4-BE49-F238E27FC236}">
                <a16:creationId xmlns:a16="http://schemas.microsoft.com/office/drawing/2014/main" id="{2E152A93-32EC-4922-A057-2214E7F41980}"/>
              </a:ext>
            </a:extLst>
          </p:cNvPr>
          <p:cNvCxnSpPr>
            <a:cxnSpLocks/>
          </p:cNvCxnSpPr>
          <p:nvPr/>
        </p:nvCxnSpPr>
        <p:spPr>
          <a:xfrm>
            <a:off x="5133876" y="3013098"/>
            <a:ext cx="382687" cy="1424736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" name="Straight Connector 718">
            <a:extLst>
              <a:ext uri="{FF2B5EF4-FFF2-40B4-BE49-F238E27FC236}">
                <a16:creationId xmlns:a16="http://schemas.microsoft.com/office/drawing/2014/main" id="{DD22360A-FEE8-4701-9ADB-AC3781588EFF}"/>
              </a:ext>
            </a:extLst>
          </p:cNvPr>
          <p:cNvCxnSpPr>
            <a:cxnSpLocks/>
          </p:cNvCxnSpPr>
          <p:nvPr/>
        </p:nvCxnSpPr>
        <p:spPr>
          <a:xfrm flipH="1">
            <a:off x="5852190" y="2994025"/>
            <a:ext cx="78691" cy="101597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3" name="Straight Connector 722">
            <a:extLst>
              <a:ext uri="{FF2B5EF4-FFF2-40B4-BE49-F238E27FC236}">
                <a16:creationId xmlns:a16="http://schemas.microsoft.com/office/drawing/2014/main" id="{E81D6438-F069-467E-8CB0-AB49341062E4}"/>
              </a:ext>
            </a:extLst>
          </p:cNvPr>
          <p:cNvCxnSpPr>
            <a:cxnSpLocks/>
          </p:cNvCxnSpPr>
          <p:nvPr/>
        </p:nvCxnSpPr>
        <p:spPr>
          <a:xfrm flipH="1">
            <a:off x="5586414" y="4785510"/>
            <a:ext cx="100115" cy="28299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4" name="Straight Connector 723">
            <a:extLst>
              <a:ext uri="{FF2B5EF4-FFF2-40B4-BE49-F238E27FC236}">
                <a16:creationId xmlns:a16="http://schemas.microsoft.com/office/drawing/2014/main" id="{13C7FC08-9B65-459A-B90D-CB40BA975EB6}"/>
              </a:ext>
            </a:extLst>
          </p:cNvPr>
          <p:cNvCxnSpPr>
            <a:cxnSpLocks/>
          </p:cNvCxnSpPr>
          <p:nvPr/>
        </p:nvCxnSpPr>
        <p:spPr>
          <a:xfrm flipH="1">
            <a:off x="5686529" y="4803865"/>
            <a:ext cx="43652" cy="428535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7" name="Straight Connector 726">
            <a:extLst>
              <a:ext uri="{FF2B5EF4-FFF2-40B4-BE49-F238E27FC236}">
                <a16:creationId xmlns:a16="http://schemas.microsoft.com/office/drawing/2014/main" id="{DDC8BAB3-078E-4579-ABF9-D8446FB42EF5}"/>
              </a:ext>
            </a:extLst>
          </p:cNvPr>
          <p:cNvCxnSpPr>
            <a:cxnSpLocks/>
          </p:cNvCxnSpPr>
          <p:nvPr/>
        </p:nvCxnSpPr>
        <p:spPr>
          <a:xfrm>
            <a:off x="5963444" y="5076824"/>
            <a:ext cx="0" cy="44206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8" name="Straight Connector 727">
            <a:extLst>
              <a:ext uri="{FF2B5EF4-FFF2-40B4-BE49-F238E27FC236}">
                <a16:creationId xmlns:a16="http://schemas.microsoft.com/office/drawing/2014/main" id="{A86F3444-B687-4976-8E21-9148F75DF25D}"/>
              </a:ext>
            </a:extLst>
          </p:cNvPr>
          <p:cNvCxnSpPr>
            <a:cxnSpLocks/>
          </p:cNvCxnSpPr>
          <p:nvPr/>
        </p:nvCxnSpPr>
        <p:spPr>
          <a:xfrm>
            <a:off x="5838535" y="4781172"/>
            <a:ext cx="0" cy="600305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6" name="Straight Connector 735">
            <a:extLst>
              <a:ext uri="{FF2B5EF4-FFF2-40B4-BE49-F238E27FC236}">
                <a16:creationId xmlns:a16="http://schemas.microsoft.com/office/drawing/2014/main" id="{14C41C28-4A0B-4C6A-981F-9D78D3B6B6BC}"/>
              </a:ext>
            </a:extLst>
          </p:cNvPr>
          <p:cNvCxnSpPr>
            <a:cxnSpLocks/>
          </p:cNvCxnSpPr>
          <p:nvPr/>
        </p:nvCxnSpPr>
        <p:spPr>
          <a:xfrm>
            <a:off x="5419727" y="3171824"/>
            <a:ext cx="234838" cy="109294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7" name="Straight Connector 736">
            <a:extLst>
              <a:ext uri="{FF2B5EF4-FFF2-40B4-BE49-F238E27FC236}">
                <a16:creationId xmlns:a16="http://schemas.microsoft.com/office/drawing/2014/main" id="{EABA3EA4-7B3A-411B-A41F-1E644B4B29A0}"/>
              </a:ext>
            </a:extLst>
          </p:cNvPr>
          <p:cNvCxnSpPr>
            <a:cxnSpLocks/>
          </p:cNvCxnSpPr>
          <p:nvPr/>
        </p:nvCxnSpPr>
        <p:spPr>
          <a:xfrm>
            <a:off x="5688014" y="3487738"/>
            <a:ext cx="119118" cy="85925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9" name="Straight Connector 738">
            <a:extLst>
              <a:ext uri="{FF2B5EF4-FFF2-40B4-BE49-F238E27FC236}">
                <a16:creationId xmlns:a16="http://schemas.microsoft.com/office/drawing/2014/main" id="{AFD0C713-DA39-4DAD-95D5-6FC2F1DA445B}"/>
              </a:ext>
            </a:extLst>
          </p:cNvPr>
          <p:cNvCxnSpPr>
            <a:cxnSpLocks/>
          </p:cNvCxnSpPr>
          <p:nvPr/>
        </p:nvCxnSpPr>
        <p:spPr>
          <a:xfrm flipH="1">
            <a:off x="5913685" y="3131752"/>
            <a:ext cx="284713" cy="998924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0" name="Straight Connector 739">
            <a:extLst>
              <a:ext uri="{FF2B5EF4-FFF2-40B4-BE49-F238E27FC236}">
                <a16:creationId xmlns:a16="http://schemas.microsoft.com/office/drawing/2014/main" id="{2C1CC909-7C24-4794-ABE3-9458FC1CAF6B}"/>
              </a:ext>
            </a:extLst>
          </p:cNvPr>
          <p:cNvCxnSpPr>
            <a:cxnSpLocks/>
          </p:cNvCxnSpPr>
          <p:nvPr/>
        </p:nvCxnSpPr>
        <p:spPr>
          <a:xfrm flipH="1">
            <a:off x="6090690" y="3364345"/>
            <a:ext cx="332317" cy="931815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2" name="Straight Connector 741">
            <a:extLst>
              <a:ext uri="{FF2B5EF4-FFF2-40B4-BE49-F238E27FC236}">
                <a16:creationId xmlns:a16="http://schemas.microsoft.com/office/drawing/2014/main" id="{46700DD0-169D-4E37-9B5F-AA0AF3A25665}"/>
              </a:ext>
            </a:extLst>
          </p:cNvPr>
          <p:cNvCxnSpPr>
            <a:cxnSpLocks/>
          </p:cNvCxnSpPr>
          <p:nvPr/>
        </p:nvCxnSpPr>
        <p:spPr>
          <a:xfrm flipH="1">
            <a:off x="5936533" y="3643494"/>
            <a:ext cx="185364" cy="754132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5" name="Straight Connector 744">
            <a:extLst>
              <a:ext uri="{FF2B5EF4-FFF2-40B4-BE49-F238E27FC236}">
                <a16:creationId xmlns:a16="http://schemas.microsoft.com/office/drawing/2014/main" id="{373A9CC5-1F1E-4EA7-92EE-D3C8C5340C6F}"/>
              </a:ext>
            </a:extLst>
          </p:cNvPr>
          <p:cNvCxnSpPr>
            <a:cxnSpLocks/>
          </p:cNvCxnSpPr>
          <p:nvPr/>
        </p:nvCxnSpPr>
        <p:spPr>
          <a:xfrm flipH="1" flipV="1">
            <a:off x="5419033" y="2811306"/>
            <a:ext cx="366464" cy="170268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8" name="Straight Connector 747">
            <a:extLst>
              <a:ext uri="{FF2B5EF4-FFF2-40B4-BE49-F238E27FC236}">
                <a16:creationId xmlns:a16="http://schemas.microsoft.com/office/drawing/2014/main" id="{09E9B923-6F53-41DF-8745-02456FFBEA70}"/>
              </a:ext>
            </a:extLst>
          </p:cNvPr>
          <p:cNvCxnSpPr>
            <a:cxnSpLocks/>
          </p:cNvCxnSpPr>
          <p:nvPr/>
        </p:nvCxnSpPr>
        <p:spPr>
          <a:xfrm>
            <a:off x="6328563" y="4768327"/>
            <a:ext cx="76770" cy="20213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0" name="Straight Connector 749">
            <a:extLst>
              <a:ext uri="{FF2B5EF4-FFF2-40B4-BE49-F238E27FC236}">
                <a16:creationId xmlns:a16="http://schemas.microsoft.com/office/drawing/2014/main" id="{351AC271-1708-494B-9BC3-F74ECE961CB8}"/>
              </a:ext>
            </a:extLst>
          </p:cNvPr>
          <p:cNvCxnSpPr>
            <a:cxnSpLocks/>
          </p:cNvCxnSpPr>
          <p:nvPr/>
        </p:nvCxnSpPr>
        <p:spPr>
          <a:xfrm flipH="1">
            <a:off x="5958232" y="3949701"/>
            <a:ext cx="149872" cy="475652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5" name="Straight Connector 754">
            <a:extLst>
              <a:ext uri="{FF2B5EF4-FFF2-40B4-BE49-F238E27FC236}">
                <a16:creationId xmlns:a16="http://schemas.microsoft.com/office/drawing/2014/main" id="{E4869662-B140-4E6E-973F-7A062CB791A9}"/>
              </a:ext>
            </a:extLst>
          </p:cNvPr>
          <p:cNvCxnSpPr>
            <a:cxnSpLocks/>
          </p:cNvCxnSpPr>
          <p:nvPr/>
        </p:nvCxnSpPr>
        <p:spPr>
          <a:xfrm>
            <a:off x="6188740" y="4634406"/>
            <a:ext cx="102445" cy="526381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4" name="Straight Connector 763">
            <a:extLst>
              <a:ext uri="{FF2B5EF4-FFF2-40B4-BE49-F238E27FC236}">
                <a16:creationId xmlns:a16="http://schemas.microsoft.com/office/drawing/2014/main" id="{B4BA3820-9300-4C0C-B7D2-424AB6AA1395}"/>
              </a:ext>
            </a:extLst>
          </p:cNvPr>
          <p:cNvCxnSpPr>
            <a:cxnSpLocks/>
          </p:cNvCxnSpPr>
          <p:nvPr/>
        </p:nvCxnSpPr>
        <p:spPr>
          <a:xfrm flipH="1">
            <a:off x="6821627" y="3535362"/>
            <a:ext cx="42341" cy="67305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7" name="Straight Connector 766">
            <a:extLst>
              <a:ext uri="{FF2B5EF4-FFF2-40B4-BE49-F238E27FC236}">
                <a16:creationId xmlns:a16="http://schemas.microsoft.com/office/drawing/2014/main" id="{3C7237BD-E289-418E-8F0D-3F4F1877081B}"/>
              </a:ext>
            </a:extLst>
          </p:cNvPr>
          <p:cNvCxnSpPr>
            <a:cxnSpLocks/>
          </p:cNvCxnSpPr>
          <p:nvPr/>
        </p:nvCxnSpPr>
        <p:spPr>
          <a:xfrm>
            <a:off x="6678425" y="4791076"/>
            <a:ext cx="0" cy="72492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9" name="Straight Connector 768">
            <a:extLst>
              <a:ext uri="{FF2B5EF4-FFF2-40B4-BE49-F238E27FC236}">
                <a16:creationId xmlns:a16="http://schemas.microsoft.com/office/drawing/2014/main" id="{3721F047-AC1E-4C9F-8A39-BBBAC89053CC}"/>
              </a:ext>
            </a:extLst>
          </p:cNvPr>
          <p:cNvCxnSpPr>
            <a:cxnSpLocks/>
          </p:cNvCxnSpPr>
          <p:nvPr/>
        </p:nvCxnSpPr>
        <p:spPr>
          <a:xfrm>
            <a:off x="6647529" y="4582019"/>
            <a:ext cx="258097" cy="19915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1" name="Straight Connector 770">
            <a:extLst>
              <a:ext uri="{FF2B5EF4-FFF2-40B4-BE49-F238E27FC236}">
                <a16:creationId xmlns:a16="http://schemas.microsoft.com/office/drawing/2014/main" id="{33402903-E15C-4911-85F7-6A3AD824033B}"/>
              </a:ext>
            </a:extLst>
          </p:cNvPr>
          <p:cNvCxnSpPr>
            <a:cxnSpLocks/>
          </p:cNvCxnSpPr>
          <p:nvPr/>
        </p:nvCxnSpPr>
        <p:spPr>
          <a:xfrm>
            <a:off x="6831346" y="4508142"/>
            <a:ext cx="45705" cy="59096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3" name="Straight Connector 772">
            <a:extLst>
              <a:ext uri="{FF2B5EF4-FFF2-40B4-BE49-F238E27FC236}">
                <a16:creationId xmlns:a16="http://schemas.microsoft.com/office/drawing/2014/main" id="{C8110E07-184F-4F29-8F2A-923BE3E98318}"/>
              </a:ext>
            </a:extLst>
          </p:cNvPr>
          <p:cNvCxnSpPr>
            <a:cxnSpLocks/>
          </p:cNvCxnSpPr>
          <p:nvPr/>
        </p:nvCxnSpPr>
        <p:spPr>
          <a:xfrm flipH="1">
            <a:off x="7792767" y="3464124"/>
            <a:ext cx="391022" cy="337542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6" name="Straight Connector 775">
            <a:extLst>
              <a:ext uri="{FF2B5EF4-FFF2-40B4-BE49-F238E27FC236}">
                <a16:creationId xmlns:a16="http://schemas.microsoft.com/office/drawing/2014/main" id="{DA388BEF-ED96-4EBE-A2B5-101643C584B2}"/>
              </a:ext>
            </a:extLst>
          </p:cNvPr>
          <p:cNvCxnSpPr>
            <a:cxnSpLocks/>
          </p:cNvCxnSpPr>
          <p:nvPr/>
        </p:nvCxnSpPr>
        <p:spPr>
          <a:xfrm flipH="1">
            <a:off x="6922620" y="3708400"/>
            <a:ext cx="183030" cy="588391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9" name="Straight Connector 778">
            <a:extLst>
              <a:ext uri="{FF2B5EF4-FFF2-40B4-BE49-F238E27FC236}">
                <a16:creationId xmlns:a16="http://schemas.microsoft.com/office/drawing/2014/main" id="{66F5F213-9B33-4895-A097-2D2AE912084F}"/>
              </a:ext>
            </a:extLst>
          </p:cNvPr>
          <p:cNvCxnSpPr>
            <a:cxnSpLocks/>
          </p:cNvCxnSpPr>
          <p:nvPr/>
        </p:nvCxnSpPr>
        <p:spPr>
          <a:xfrm flipH="1">
            <a:off x="7225727" y="3332163"/>
            <a:ext cx="432375" cy="90805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1" name="Straight Connector 780">
            <a:extLst>
              <a:ext uri="{FF2B5EF4-FFF2-40B4-BE49-F238E27FC236}">
                <a16:creationId xmlns:a16="http://schemas.microsoft.com/office/drawing/2014/main" id="{BF3001E4-0444-427F-A4A6-BB8DD51772F0}"/>
              </a:ext>
            </a:extLst>
          </p:cNvPr>
          <p:cNvCxnSpPr>
            <a:cxnSpLocks/>
          </p:cNvCxnSpPr>
          <p:nvPr/>
        </p:nvCxnSpPr>
        <p:spPr>
          <a:xfrm flipH="1">
            <a:off x="6984395" y="2839200"/>
            <a:ext cx="492759" cy="1559226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3" name="Straight Connector 782">
            <a:extLst>
              <a:ext uri="{FF2B5EF4-FFF2-40B4-BE49-F238E27FC236}">
                <a16:creationId xmlns:a16="http://schemas.microsoft.com/office/drawing/2014/main" id="{A53C8F2A-E310-4B48-810F-09F3005CD668}"/>
              </a:ext>
            </a:extLst>
          </p:cNvPr>
          <p:cNvCxnSpPr>
            <a:cxnSpLocks/>
          </p:cNvCxnSpPr>
          <p:nvPr/>
        </p:nvCxnSpPr>
        <p:spPr>
          <a:xfrm flipH="1">
            <a:off x="7046202" y="3095626"/>
            <a:ext cx="560049" cy="132873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6" name="Straight Connector 785">
            <a:extLst>
              <a:ext uri="{FF2B5EF4-FFF2-40B4-BE49-F238E27FC236}">
                <a16:creationId xmlns:a16="http://schemas.microsoft.com/office/drawing/2014/main" id="{C29DCFF3-835D-4E7A-BB21-E030CF4BCD18}"/>
              </a:ext>
            </a:extLst>
          </p:cNvPr>
          <p:cNvCxnSpPr>
            <a:cxnSpLocks/>
          </p:cNvCxnSpPr>
          <p:nvPr/>
        </p:nvCxnSpPr>
        <p:spPr>
          <a:xfrm flipH="1">
            <a:off x="7200849" y="4090194"/>
            <a:ext cx="320755" cy="34042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8" name="Straight Connector 787">
            <a:extLst>
              <a:ext uri="{FF2B5EF4-FFF2-40B4-BE49-F238E27FC236}">
                <a16:creationId xmlns:a16="http://schemas.microsoft.com/office/drawing/2014/main" id="{E5E8403A-A2F8-4376-A3AF-7BC03285EA11}"/>
              </a:ext>
            </a:extLst>
          </p:cNvPr>
          <p:cNvCxnSpPr>
            <a:cxnSpLocks/>
          </p:cNvCxnSpPr>
          <p:nvPr/>
        </p:nvCxnSpPr>
        <p:spPr>
          <a:xfrm>
            <a:off x="8566151" y="4519615"/>
            <a:ext cx="764384" cy="82546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0" name="Straight Connector 789">
            <a:extLst>
              <a:ext uri="{FF2B5EF4-FFF2-40B4-BE49-F238E27FC236}">
                <a16:creationId xmlns:a16="http://schemas.microsoft.com/office/drawing/2014/main" id="{F24323F1-A003-444C-AE44-86955B68EF08}"/>
              </a:ext>
            </a:extLst>
          </p:cNvPr>
          <p:cNvCxnSpPr>
            <a:cxnSpLocks/>
          </p:cNvCxnSpPr>
          <p:nvPr/>
        </p:nvCxnSpPr>
        <p:spPr>
          <a:xfrm flipH="1">
            <a:off x="7646512" y="3690442"/>
            <a:ext cx="537277" cy="428406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2" name="Straight Connector 791">
            <a:extLst>
              <a:ext uri="{FF2B5EF4-FFF2-40B4-BE49-F238E27FC236}">
                <a16:creationId xmlns:a16="http://schemas.microsoft.com/office/drawing/2014/main" id="{0419DB03-EEAB-4E26-BAAC-8E914070F5BD}"/>
              </a:ext>
            </a:extLst>
          </p:cNvPr>
          <p:cNvCxnSpPr>
            <a:cxnSpLocks/>
          </p:cNvCxnSpPr>
          <p:nvPr/>
        </p:nvCxnSpPr>
        <p:spPr>
          <a:xfrm flipH="1">
            <a:off x="7564328" y="3870555"/>
            <a:ext cx="624224" cy="393582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4" name="Straight Connector 793">
            <a:extLst>
              <a:ext uri="{FF2B5EF4-FFF2-40B4-BE49-F238E27FC236}">
                <a16:creationId xmlns:a16="http://schemas.microsoft.com/office/drawing/2014/main" id="{A41B881D-C79F-444D-A333-ECEEA4E68062}"/>
              </a:ext>
            </a:extLst>
          </p:cNvPr>
          <p:cNvCxnSpPr>
            <a:cxnSpLocks/>
          </p:cNvCxnSpPr>
          <p:nvPr/>
        </p:nvCxnSpPr>
        <p:spPr>
          <a:xfrm flipH="1">
            <a:off x="7822239" y="4225191"/>
            <a:ext cx="161379" cy="11985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6" name="Straight Connector 795">
            <a:extLst>
              <a:ext uri="{FF2B5EF4-FFF2-40B4-BE49-F238E27FC236}">
                <a16:creationId xmlns:a16="http://schemas.microsoft.com/office/drawing/2014/main" id="{4EE9C3A1-0160-4E9B-9FE5-A17D56B13A2F}"/>
              </a:ext>
            </a:extLst>
          </p:cNvPr>
          <p:cNvCxnSpPr>
            <a:cxnSpLocks/>
          </p:cNvCxnSpPr>
          <p:nvPr/>
        </p:nvCxnSpPr>
        <p:spPr>
          <a:xfrm flipH="1">
            <a:off x="8207476" y="4300159"/>
            <a:ext cx="505599" cy="7350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8" name="Straight Connector 797">
            <a:extLst>
              <a:ext uri="{FF2B5EF4-FFF2-40B4-BE49-F238E27FC236}">
                <a16:creationId xmlns:a16="http://schemas.microsoft.com/office/drawing/2014/main" id="{C259EC66-DEC8-479B-9986-D3E877E39B78}"/>
              </a:ext>
            </a:extLst>
          </p:cNvPr>
          <p:cNvCxnSpPr>
            <a:cxnSpLocks/>
          </p:cNvCxnSpPr>
          <p:nvPr/>
        </p:nvCxnSpPr>
        <p:spPr>
          <a:xfrm flipH="1" flipV="1">
            <a:off x="7449461" y="4573371"/>
            <a:ext cx="333665" cy="492342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0" name="Straight Connector 799">
            <a:extLst>
              <a:ext uri="{FF2B5EF4-FFF2-40B4-BE49-F238E27FC236}">
                <a16:creationId xmlns:a16="http://schemas.microsoft.com/office/drawing/2014/main" id="{BD8DD614-C684-47E7-88EC-55815F682D60}"/>
              </a:ext>
            </a:extLst>
          </p:cNvPr>
          <p:cNvCxnSpPr>
            <a:cxnSpLocks/>
          </p:cNvCxnSpPr>
          <p:nvPr/>
        </p:nvCxnSpPr>
        <p:spPr>
          <a:xfrm flipH="1" flipV="1">
            <a:off x="7642748" y="4549515"/>
            <a:ext cx="537910" cy="100531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2" name="Straight Connector 801">
            <a:extLst>
              <a:ext uri="{FF2B5EF4-FFF2-40B4-BE49-F238E27FC236}">
                <a16:creationId xmlns:a16="http://schemas.microsoft.com/office/drawing/2014/main" id="{822E2E12-9D88-4FC8-A1DD-C40E748DE517}"/>
              </a:ext>
            </a:extLst>
          </p:cNvPr>
          <p:cNvCxnSpPr>
            <a:cxnSpLocks/>
          </p:cNvCxnSpPr>
          <p:nvPr/>
        </p:nvCxnSpPr>
        <p:spPr>
          <a:xfrm flipH="1" flipV="1">
            <a:off x="7623031" y="4578352"/>
            <a:ext cx="493857" cy="20954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9" name="Straight Connector 808">
            <a:extLst>
              <a:ext uri="{FF2B5EF4-FFF2-40B4-BE49-F238E27FC236}">
                <a16:creationId xmlns:a16="http://schemas.microsoft.com/office/drawing/2014/main" id="{E81BAB31-1283-42FA-8A76-8DB01EA562C8}"/>
              </a:ext>
            </a:extLst>
          </p:cNvPr>
          <p:cNvCxnSpPr>
            <a:cxnSpLocks/>
          </p:cNvCxnSpPr>
          <p:nvPr/>
        </p:nvCxnSpPr>
        <p:spPr>
          <a:xfrm flipH="1">
            <a:off x="3677318" y="2059067"/>
            <a:ext cx="122880" cy="66594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" name="Straight Connector 819">
            <a:extLst>
              <a:ext uri="{FF2B5EF4-FFF2-40B4-BE49-F238E27FC236}">
                <a16:creationId xmlns:a16="http://schemas.microsoft.com/office/drawing/2014/main" id="{D0C4DFFA-5F13-417F-926C-8926C554720A}"/>
              </a:ext>
            </a:extLst>
          </p:cNvPr>
          <p:cNvCxnSpPr>
            <a:cxnSpLocks/>
          </p:cNvCxnSpPr>
          <p:nvPr/>
        </p:nvCxnSpPr>
        <p:spPr>
          <a:xfrm flipH="1">
            <a:off x="3663942" y="2050917"/>
            <a:ext cx="323076" cy="26192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1" name="Straight Connector 820">
            <a:extLst>
              <a:ext uri="{FF2B5EF4-FFF2-40B4-BE49-F238E27FC236}">
                <a16:creationId xmlns:a16="http://schemas.microsoft.com/office/drawing/2014/main" id="{3DDD79AD-FA45-4FD0-9FEB-1DD65D7CE9AD}"/>
              </a:ext>
            </a:extLst>
          </p:cNvPr>
          <p:cNvCxnSpPr>
            <a:cxnSpLocks/>
          </p:cNvCxnSpPr>
          <p:nvPr/>
        </p:nvCxnSpPr>
        <p:spPr>
          <a:xfrm flipH="1">
            <a:off x="3950887" y="2055071"/>
            <a:ext cx="144553" cy="29341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5" name="Straight Connector 824">
            <a:extLst>
              <a:ext uri="{FF2B5EF4-FFF2-40B4-BE49-F238E27FC236}">
                <a16:creationId xmlns:a16="http://schemas.microsoft.com/office/drawing/2014/main" id="{36B0F02A-2E0F-4116-8B5F-9888E37DCC5C}"/>
              </a:ext>
            </a:extLst>
          </p:cNvPr>
          <p:cNvCxnSpPr>
            <a:cxnSpLocks/>
          </p:cNvCxnSpPr>
          <p:nvPr/>
        </p:nvCxnSpPr>
        <p:spPr>
          <a:xfrm flipH="1">
            <a:off x="4177157" y="2059067"/>
            <a:ext cx="23015" cy="159248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9" name="Straight Connector 828">
            <a:extLst>
              <a:ext uri="{FF2B5EF4-FFF2-40B4-BE49-F238E27FC236}">
                <a16:creationId xmlns:a16="http://schemas.microsoft.com/office/drawing/2014/main" id="{58C44CF0-62B3-48E6-B075-C7C273633939}"/>
              </a:ext>
            </a:extLst>
          </p:cNvPr>
          <p:cNvCxnSpPr>
            <a:cxnSpLocks/>
          </p:cNvCxnSpPr>
          <p:nvPr/>
        </p:nvCxnSpPr>
        <p:spPr>
          <a:xfrm>
            <a:off x="4264447" y="2044700"/>
            <a:ext cx="233746" cy="33063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3" name="Straight Connector 832">
            <a:extLst>
              <a:ext uri="{FF2B5EF4-FFF2-40B4-BE49-F238E27FC236}">
                <a16:creationId xmlns:a16="http://schemas.microsoft.com/office/drawing/2014/main" id="{630453EE-A3A5-486B-AE60-CE3292C1AA30}"/>
              </a:ext>
            </a:extLst>
          </p:cNvPr>
          <p:cNvCxnSpPr>
            <a:cxnSpLocks/>
          </p:cNvCxnSpPr>
          <p:nvPr/>
        </p:nvCxnSpPr>
        <p:spPr>
          <a:xfrm flipH="1">
            <a:off x="4535228" y="1853093"/>
            <a:ext cx="59930" cy="5735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4" name="Straight Connector 833">
            <a:extLst>
              <a:ext uri="{FF2B5EF4-FFF2-40B4-BE49-F238E27FC236}">
                <a16:creationId xmlns:a16="http://schemas.microsoft.com/office/drawing/2014/main" id="{93CCC063-898A-406B-98D5-3A94FBC2A8BD}"/>
              </a:ext>
            </a:extLst>
          </p:cNvPr>
          <p:cNvCxnSpPr>
            <a:cxnSpLocks/>
          </p:cNvCxnSpPr>
          <p:nvPr/>
        </p:nvCxnSpPr>
        <p:spPr>
          <a:xfrm>
            <a:off x="4837631" y="2090431"/>
            <a:ext cx="104899" cy="8191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7" name="Straight Connector 836">
            <a:extLst>
              <a:ext uri="{FF2B5EF4-FFF2-40B4-BE49-F238E27FC236}">
                <a16:creationId xmlns:a16="http://schemas.microsoft.com/office/drawing/2014/main" id="{F44970DD-5211-408C-998B-520D9608232D}"/>
              </a:ext>
            </a:extLst>
          </p:cNvPr>
          <p:cNvCxnSpPr>
            <a:cxnSpLocks/>
          </p:cNvCxnSpPr>
          <p:nvPr/>
        </p:nvCxnSpPr>
        <p:spPr>
          <a:xfrm>
            <a:off x="4958012" y="2020428"/>
            <a:ext cx="173382" cy="63014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9" name="Straight Connector 838">
            <a:extLst>
              <a:ext uri="{FF2B5EF4-FFF2-40B4-BE49-F238E27FC236}">
                <a16:creationId xmlns:a16="http://schemas.microsoft.com/office/drawing/2014/main" id="{27400430-7FE4-45A4-BDFD-3D40D8CDF025}"/>
              </a:ext>
            </a:extLst>
          </p:cNvPr>
          <p:cNvCxnSpPr>
            <a:cxnSpLocks/>
          </p:cNvCxnSpPr>
          <p:nvPr/>
        </p:nvCxnSpPr>
        <p:spPr>
          <a:xfrm flipV="1">
            <a:off x="4838701" y="1847641"/>
            <a:ext cx="225886" cy="7006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3" name="Straight Connector 842">
            <a:extLst>
              <a:ext uri="{FF2B5EF4-FFF2-40B4-BE49-F238E27FC236}">
                <a16:creationId xmlns:a16="http://schemas.microsoft.com/office/drawing/2014/main" id="{5F1066B0-B32B-4CCC-9544-F85049E3E15F}"/>
              </a:ext>
            </a:extLst>
          </p:cNvPr>
          <p:cNvCxnSpPr>
            <a:cxnSpLocks/>
          </p:cNvCxnSpPr>
          <p:nvPr/>
        </p:nvCxnSpPr>
        <p:spPr>
          <a:xfrm flipH="1" flipV="1">
            <a:off x="2884488" y="1135630"/>
            <a:ext cx="210906" cy="18040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5" name="Straight Connector 844">
            <a:extLst>
              <a:ext uri="{FF2B5EF4-FFF2-40B4-BE49-F238E27FC236}">
                <a16:creationId xmlns:a16="http://schemas.microsoft.com/office/drawing/2014/main" id="{477242BA-EC66-40CE-8C84-86F4853BECA4}"/>
              </a:ext>
            </a:extLst>
          </p:cNvPr>
          <p:cNvCxnSpPr>
            <a:cxnSpLocks/>
          </p:cNvCxnSpPr>
          <p:nvPr/>
        </p:nvCxnSpPr>
        <p:spPr>
          <a:xfrm flipH="1">
            <a:off x="2873376" y="1434576"/>
            <a:ext cx="70310" cy="53895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8" name="Straight Connector 847">
            <a:extLst>
              <a:ext uri="{FF2B5EF4-FFF2-40B4-BE49-F238E27FC236}">
                <a16:creationId xmlns:a16="http://schemas.microsoft.com/office/drawing/2014/main" id="{F657D974-8EB5-47C2-A732-ED1638815FD1}"/>
              </a:ext>
            </a:extLst>
          </p:cNvPr>
          <p:cNvCxnSpPr>
            <a:cxnSpLocks/>
          </p:cNvCxnSpPr>
          <p:nvPr/>
        </p:nvCxnSpPr>
        <p:spPr>
          <a:xfrm flipH="1" flipV="1">
            <a:off x="3077837" y="1008914"/>
            <a:ext cx="109632" cy="29948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2" name="Rectangle 136">
            <a:extLst>
              <a:ext uri="{FF2B5EF4-FFF2-40B4-BE49-F238E27FC236}">
                <a16:creationId xmlns:a16="http://schemas.microsoft.com/office/drawing/2014/main" id="{40E76807-A849-43CE-BCD4-05FB61D67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6905" y="1469230"/>
            <a:ext cx="14541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MC Child (State Exp)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850" name="Straight Connector 849">
            <a:extLst>
              <a:ext uri="{FF2B5EF4-FFF2-40B4-BE49-F238E27FC236}">
                <a16:creationId xmlns:a16="http://schemas.microsoft.com/office/drawing/2014/main" id="{E8313710-8C4E-4665-85C4-237C3CD80FAC}"/>
              </a:ext>
            </a:extLst>
          </p:cNvPr>
          <p:cNvCxnSpPr>
            <a:cxnSpLocks/>
          </p:cNvCxnSpPr>
          <p:nvPr/>
        </p:nvCxnSpPr>
        <p:spPr>
          <a:xfrm flipH="1" flipV="1">
            <a:off x="3226431" y="1462085"/>
            <a:ext cx="41834" cy="174485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2" name="Straight Connector 851">
            <a:extLst>
              <a:ext uri="{FF2B5EF4-FFF2-40B4-BE49-F238E27FC236}">
                <a16:creationId xmlns:a16="http://schemas.microsoft.com/office/drawing/2014/main" id="{B8E0878C-41FD-4E1A-B107-6041A2C7FBDA}"/>
              </a:ext>
            </a:extLst>
          </p:cNvPr>
          <p:cNvCxnSpPr>
            <a:cxnSpLocks/>
          </p:cNvCxnSpPr>
          <p:nvPr/>
        </p:nvCxnSpPr>
        <p:spPr>
          <a:xfrm flipH="1" flipV="1">
            <a:off x="3546945" y="859122"/>
            <a:ext cx="7004" cy="448625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6" name="Straight Connector 855">
            <a:extLst>
              <a:ext uri="{FF2B5EF4-FFF2-40B4-BE49-F238E27FC236}">
                <a16:creationId xmlns:a16="http://schemas.microsoft.com/office/drawing/2014/main" id="{14AC594C-69E8-40A3-80E6-11F0F6F6E622}"/>
              </a:ext>
            </a:extLst>
          </p:cNvPr>
          <p:cNvCxnSpPr>
            <a:cxnSpLocks/>
          </p:cNvCxnSpPr>
          <p:nvPr/>
        </p:nvCxnSpPr>
        <p:spPr>
          <a:xfrm flipH="1">
            <a:off x="3907500" y="1466419"/>
            <a:ext cx="5491" cy="22077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8" name="Straight Connector 857">
            <a:extLst>
              <a:ext uri="{FF2B5EF4-FFF2-40B4-BE49-F238E27FC236}">
                <a16:creationId xmlns:a16="http://schemas.microsoft.com/office/drawing/2014/main" id="{9A94382D-B8B7-4918-9E71-877923C61085}"/>
              </a:ext>
            </a:extLst>
          </p:cNvPr>
          <p:cNvCxnSpPr>
            <a:cxnSpLocks/>
          </p:cNvCxnSpPr>
          <p:nvPr/>
        </p:nvCxnSpPr>
        <p:spPr>
          <a:xfrm>
            <a:off x="3989902" y="989626"/>
            <a:ext cx="20225" cy="306046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1" name="Straight Connector 860">
            <a:extLst>
              <a:ext uri="{FF2B5EF4-FFF2-40B4-BE49-F238E27FC236}">
                <a16:creationId xmlns:a16="http://schemas.microsoft.com/office/drawing/2014/main" id="{044744FA-AC3C-4007-B136-41F3FA5B8DBB}"/>
              </a:ext>
            </a:extLst>
          </p:cNvPr>
          <p:cNvCxnSpPr>
            <a:cxnSpLocks/>
          </p:cNvCxnSpPr>
          <p:nvPr/>
        </p:nvCxnSpPr>
        <p:spPr>
          <a:xfrm flipH="1">
            <a:off x="4133851" y="1152907"/>
            <a:ext cx="58611" cy="16422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3" name="Straight Connector 862">
            <a:extLst>
              <a:ext uri="{FF2B5EF4-FFF2-40B4-BE49-F238E27FC236}">
                <a16:creationId xmlns:a16="http://schemas.microsoft.com/office/drawing/2014/main" id="{8FBD0C60-7BAE-4D8F-8F9C-D91E55E9DCC0}"/>
              </a:ext>
            </a:extLst>
          </p:cNvPr>
          <p:cNvCxnSpPr>
            <a:cxnSpLocks/>
          </p:cNvCxnSpPr>
          <p:nvPr/>
        </p:nvCxnSpPr>
        <p:spPr>
          <a:xfrm flipH="1">
            <a:off x="4273425" y="1457450"/>
            <a:ext cx="11964" cy="95251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7" name="Straight Connector 866">
            <a:extLst>
              <a:ext uri="{FF2B5EF4-FFF2-40B4-BE49-F238E27FC236}">
                <a16:creationId xmlns:a16="http://schemas.microsoft.com/office/drawing/2014/main" id="{2F1D75B7-CAA1-47EA-8120-43A42280901A}"/>
              </a:ext>
            </a:extLst>
          </p:cNvPr>
          <p:cNvCxnSpPr>
            <a:cxnSpLocks/>
          </p:cNvCxnSpPr>
          <p:nvPr/>
        </p:nvCxnSpPr>
        <p:spPr>
          <a:xfrm flipH="1">
            <a:off x="4635005" y="1234605"/>
            <a:ext cx="129085" cy="90327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9" name="Straight Connector 868">
            <a:extLst>
              <a:ext uri="{FF2B5EF4-FFF2-40B4-BE49-F238E27FC236}">
                <a16:creationId xmlns:a16="http://schemas.microsoft.com/office/drawing/2014/main" id="{656EB487-8987-42BF-8B1D-4BA8FB73FBBE}"/>
              </a:ext>
            </a:extLst>
          </p:cNvPr>
          <p:cNvCxnSpPr>
            <a:cxnSpLocks/>
          </p:cNvCxnSpPr>
          <p:nvPr/>
        </p:nvCxnSpPr>
        <p:spPr>
          <a:xfrm flipH="1" flipV="1">
            <a:off x="5035844" y="1427874"/>
            <a:ext cx="129886" cy="36236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Oval 174">
            <a:extLst>
              <a:ext uri="{FF2B5EF4-FFF2-40B4-BE49-F238E27FC236}">
                <a16:creationId xmlns:a16="http://schemas.microsoft.com/office/drawing/2014/main" id="{D2BB3BDF-4DE1-43BC-927E-AF02CF1F5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6" y="1339850"/>
            <a:ext cx="82550" cy="82550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" name="Rectangle 175">
            <a:extLst>
              <a:ext uri="{FF2B5EF4-FFF2-40B4-BE49-F238E27FC236}">
                <a16:creationId xmlns:a16="http://schemas.microsoft.com/office/drawing/2014/main" id="{A2D95150-2393-42B3-BBF4-67200C678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9725" y="1157988"/>
            <a:ext cx="7683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Head Start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0" name="Oval 176">
            <a:extLst>
              <a:ext uri="{FF2B5EF4-FFF2-40B4-BE49-F238E27FC236}">
                <a16:creationId xmlns:a16="http://schemas.microsoft.com/office/drawing/2014/main" id="{17514B69-18EF-4884-A338-B0AACE85E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9663" y="1933575"/>
            <a:ext cx="80963" cy="82550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" name="Oval 246">
            <a:extLst>
              <a:ext uri="{FF2B5EF4-FFF2-40B4-BE49-F238E27FC236}">
                <a16:creationId xmlns:a16="http://schemas.microsoft.com/office/drawing/2014/main" id="{29EDCED7-EF5C-49EE-8F5B-B1B97AB10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1" y="2020887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4" name="Oval 248">
            <a:extLst>
              <a:ext uri="{FF2B5EF4-FFF2-40B4-BE49-F238E27FC236}">
                <a16:creationId xmlns:a16="http://schemas.microsoft.com/office/drawing/2014/main" id="{DE301F19-A829-42A8-9DAF-5B5E5FCFA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651" y="3817938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6" name="Oval 284">
            <a:extLst>
              <a:ext uri="{FF2B5EF4-FFF2-40B4-BE49-F238E27FC236}">
                <a16:creationId xmlns:a16="http://schemas.microsoft.com/office/drawing/2014/main" id="{E62BA0DB-6675-4469-A416-2CE662DBE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763" y="4384675"/>
            <a:ext cx="80963" cy="82550"/>
          </a:xfrm>
          <a:prstGeom prst="ellipse">
            <a:avLst/>
          </a:prstGeom>
          <a:solidFill>
            <a:srgbClr val="7B92A8"/>
          </a:solidFill>
          <a:ln w="31750">
            <a:solidFill>
              <a:srgbClr val="7B92A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7" name="Oval 164">
            <a:extLst>
              <a:ext uri="{FF2B5EF4-FFF2-40B4-BE49-F238E27FC236}">
                <a16:creationId xmlns:a16="http://schemas.microsoft.com/office/drawing/2014/main" id="{9F4DF20C-9334-4296-921D-05985FCD2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3688" y="4384675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" name="Oval 244">
            <a:extLst>
              <a:ext uri="{FF2B5EF4-FFF2-40B4-BE49-F238E27FC236}">
                <a16:creationId xmlns:a16="http://schemas.microsoft.com/office/drawing/2014/main" id="{D86913CB-BA30-44B9-B2F4-0CE4448E0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6" y="4421188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0" name="Oval 168">
            <a:extLst>
              <a:ext uri="{FF2B5EF4-FFF2-40B4-BE49-F238E27FC236}">
                <a16:creationId xmlns:a16="http://schemas.microsoft.com/office/drawing/2014/main" id="{93499298-28D3-48B0-BB86-764DE1A13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2963" y="4933950"/>
            <a:ext cx="80963" cy="80963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id="{7944C76F-AA5D-426A-AFE9-E6EB6FF78888}"/>
              </a:ext>
            </a:extLst>
          </p:cNvPr>
          <p:cNvSpPr txBox="1"/>
          <p:nvPr/>
        </p:nvSpPr>
        <p:spPr>
          <a:xfrm>
            <a:off x="9020348" y="3151872"/>
            <a:ext cx="2481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Lower  MVPFs for policies targeting adults</a:t>
            </a:r>
          </a:p>
        </p:txBody>
      </p:sp>
      <p:cxnSp>
        <p:nvCxnSpPr>
          <p:cNvPr id="362" name="Straight Arrow Connector 361">
            <a:extLst>
              <a:ext uri="{FF2B5EF4-FFF2-40B4-BE49-F238E27FC236}">
                <a16:creationId xmlns:a16="http://schemas.microsoft.com/office/drawing/2014/main" id="{79A8CA4E-FA16-41DA-B851-CE089806164C}"/>
              </a:ext>
            </a:extLst>
          </p:cNvPr>
          <p:cNvCxnSpPr>
            <a:cxnSpLocks/>
          </p:cNvCxnSpPr>
          <p:nvPr/>
        </p:nvCxnSpPr>
        <p:spPr>
          <a:xfrm flipH="1">
            <a:off x="9169718" y="3767138"/>
            <a:ext cx="279403" cy="18732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81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2" name="AutoShape 416">
            <a:extLst>
              <a:ext uri="{FF2B5EF4-FFF2-40B4-BE49-F238E27FC236}">
                <a16:creationId xmlns:a16="http://schemas.microsoft.com/office/drawing/2014/main" id="{683F6486-9280-4529-8F59-525FF4FCCCE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3" name="Rectangle 418">
            <a:extLst>
              <a:ext uri="{FF2B5EF4-FFF2-40B4-BE49-F238E27FC236}">
                <a16:creationId xmlns:a16="http://schemas.microsoft.com/office/drawing/2014/main" id="{8E026151-E606-4C07-9525-7232215A9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-4763"/>
            <a:ext cx="10982325" cy="68675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4" name="Rectangle 419">
            <a:extLst>
              <a:ext uri="{FF2B5EF4-FFF2-40B4-BE49-F238E27FC236}">
                <a16:creationId xmlns:a16="http://schemas.microsoft.com/office/drawing/2014/main" id="{AE185BFE-1C1E-4EC4-85B0-BF437E8AD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0"/>
            <a:ext cx="10968038" cy="6853238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2" name="Rectangle 827">
            <a:extLst>
              <a:ext uri="{FF2B5EF4-FFF2-40B4-BE49-F238E27FC236}">
                <a16:creationId xmlns:a16="http://schemas.microsoft.com/office/drawing/2014/main" id="{126EF34D-14A2-4ADC-BA5D-01B1E195D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414">
            <a:extLst>
              <a:ext uri="{FF2B5EF4-FFF2-40B4-BE49-F238E27FC236}">
                <a16:creationId xmlns:a16="http://schemas.microsoft.com/office/drawing/2014/main" id="{C9FFD1F6-1279-4491-8231-2FA151140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2" name="Rectangle 134">
            <a:extLst>
              <a:ext uri="{FF2B5EF4-FFF2-40B4-BE49-F238E27FC236}">
                <a16:creationId xmlns:a16="http://schemas.microsoft.com/office/drawing/2014/main" id="{2FFC72A9-30D9-6048-B723-7CDA413E8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0" y="95828"/>
            <a:ext cx="1125059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Investments in Children Historically Had Highest MVPFs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95% Confidence Intervals Computed via Modified Bootstrap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7BF5D73E-AA84-48B3-AB19-979F8AEBAA8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2" name="Rectangle 7">
            <a:extLst>
              <a:ext uri="{FF2B5EF4-FFF2-40B4-BE49-F238E27FC236}">
                <a16:creationId xmlns:a16="http://schemas.microsoft.com/office/drawing/2014/main" id="{756132CF-CCA6-43AC-B2B6-B7340817A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1230312"/>
            <a:ext cx="9688513" cy="448945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3" name="Line 8">
            <a:extLst>
              <a:ext uri="{FF2B5EF4-FFF2-40B4-BE49-F238E27FC236}">
                <a16:creationId xmlns:a16="http://schemas.microsoft.com/office/drawing/2014/main" id="{527B97E4-0708-4B3C-8D8A-AB8264D677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5689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4" name="Line 9">
            <a:extLst>
              <a:ext uri="{FF2B5EF4-FFF2-40B4-BE49-F238E27FC236}">
                <a16:creationId xmlns:a16="http://schemas.microsoft.com/office/drawing/2014/main" id="{821A4439-5DC2-471B-8BA1-A5CFC65B47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970463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5" name="Line 10">
            <a:extLst>
              <a:ext uri="{FF2B5EF4-FFF2-40B4-BE49-F238E27FC236}">
                <a16:creationId xmlns:a16="http://schemas.microsoft.com/office/drawing/2014/main" id="{58EBABD7-B9F2-481B-9AE2-6BDA1E5E050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370388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6" name="Line 11">
            <a:extLst>
              <a:ext uri="{FF2B5EF4-FFF2-40B4-BE49-F238E27FC236}">
                <a16:creationId xmlns:a16="http://schemas.microsoft.com/office/drawing/2014/main" id="{2301295D-F055-42D7-A933-4D7DBEEB28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77190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7" name="Line 12">
            <a:extLst>
              <a:ext uri="{FF2B5EF4-FFF2-40B4-BE49-F238E27FC236}">
                <a16:creationId xmlns:a16="http://schemas.microsoft.com/office/drawing/2014/main" id="{FDE23434-F561-4519-A618-32D37B5B76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173412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8" name="Line 13">
            <a:extLst>
              <a:ext uri="{FF2B5EF4-FFF2-40B4-BE49-F238E27FC236}">
                <a16:creationId xmlns:a16="http://schemas.microsoft.com/office/drawing/2014/main" id="{A1CCA58B-E576-4A2E-8DA2-47C8995233F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2573337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9" name="Line 14">
            <a:extLst>
              <a:ext uri="{FF2B5EF4-FFF2-40B4-BE49-F238E27FC236}">
                <a16:creationId xmlns:a16="http://schemas.microsoft.com/office/drawing/2014/main" id="{7E3F45A3-4133-4CAD-8075-19CD006664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9748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60" name="Line 15">
            <a:extLst>
              <a:ext uri="{FF2B5EF4-FFF2-40B4-BE49-F238E27FC236}">
                <a16:creationId xmlns:a16="http://schemas.microsoft.com/office/drawing/2014/main" id="{B737F110-68AC-40A5-96A6-34BB6A52A0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61" name="Line 16">
            <a:extLst>
              <a:ext uri="{FF2B5EF4-FFF2-40B4-BE49-F238E27FC236}">
                <a16:creationId xmlns:a16="http://schemas.microsoft.com/office/drawing/2014/main" id="{93A574DE-6CBC-4320-8C49-4C409002CD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62" name="Line 17">
            <a:extLst>
              <a:ext uri="{FF2B5EF4-FFF2-40B4-BE49-F238E27FC236}">
                <a16:creationId xmlns:a16="http://schemas.microsoft.com/office/drawing/2014/main" id="{7ADCBC01-8119-44E9-A0B5-E3EE319468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94288" y="4425950"/>
            <a:ext cx="0" cy="109538"/>
          </a:xfrm>
          <a:prstGeom prst="line">
            <a:avLst/>
          </a:prstGeom>
          <a:noFill/>
          <a:ln w="4763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63" name="Line 18">
            <a:extLst>
              <a:ext uri="{FF2B5EF4-FFF2-40B4-BE49-F238E27FC236}">
                <a16:creationId xmlns:a16="http://schemas.microsoft.com/office/drawing/2014/main" id="{045AB5F8-A4FB-4A4F-A931-E7537F9FB21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6826" y="4425950"/>
            <a:ext cx="36513" cy="0"/>
          </a:xfrm>
          <a:prstGeom prst="line">
            <a:avLst/>
          </a:prstGeom>
          <a:noFill/>
          <a:ln w="4763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64" name="Line 19">
            <a:extLst>
              <a:ext uri="{FF2B5EF4-FFF2-40B4-BE49-F238E27FC236}">
                <a16:creationId xmlns:a16="http://schemas.microsoft.com/office/drawing/2014/main" id="{348B9BCD-E0AA-461C-AD66-F2771B4BD53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6826" y="4535488"/>
            <a:ext cx="36513" cy="0"/>
          </a:xfrm>
          <a:prstGeom prst="line">
            <a:avLst/>
          </a:prstGeom>
          <a:noFill/>
          <a:ln w="4763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65" name="Line 20">
            <a:extLst>
              <a:ext uri="{FF2B5EF4-FFF2-40B4-BE49-F238E27FC236}">
                <a16:creationId xmlns:a16="http://schemas.microsoft.com/office/drawing/2014/main" id="{0B4F4090-5C5B-4129-A7C0-3344A27142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03826" y="4141788"/>
            <a:ext cx="0" cy="196850"/>
          </a:xfrm>
          <a:prstGeom prst="line">
            <a:avLst/>
          </a:prstGeom>
          <a:noFill/>
          <a:ln w="4763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66" name="Line 21">
            <a:extLst>
              <a:ext uri="{FF2B5EF4-FFF2-40B4-BE49-F238E27FC236}">
                <a16:creationId xmlns:a16="http://schemas.microsoft.com/office/drawing/2014/main" id="{F40DF466-EEA3-4AD7-BC99-F364364BA3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6363" y="4141788"/>
            <a:ext cx="36513" cy="0"/>
          </a:xfrm>
          <a:prstGeom prst="line">
            <a:avLst/>
          </a:prstGeom>
          <a:noFill/>
          <a:ln w="4763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67" name="Line 22">
            <a:extLst>
              <a:ext uri="{FF2B5EF4-FFF2-40B4-BE49-F238E27FC236}">
                <a16:creationId xmlns:a16="http://schemas.microsoft.com/office/drawing/2014/main" id="{8BB0F9BE-1322-406B-B1F5-44A3E52975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6363" y="4338638"/>
            <a:ext cx="36513" cy="0"/>
          </a:xfrm>
          <a:prstGeom prst="line">
            <a:avLst/>
          </a:prstGeom>
          <a:noFill/>
          <a:ln w="4763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68" name="Line 23">
            <a:extLst>
              <a:ext uri="{FF2B5EF4-FFF2-40B4-BE49-F238E27FC236}">
                <a16:creationId xmlns:a16="http://schemas.microsoft.com/office/drawing/2014/main" id="{4A3F7590-197B-40F7-B02C-AB914C7E97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86376" y="4243388"/>
            <a:ext cx="0" cy="233363"/>
          </a:xfrm>
          <a:prstGeom prst="line">
            <a:avLst/>
          </a:prstGeom>
          <a:noFill/>
          <a:ln w="4763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69" name="Line 24">
            <a:extLst>
              <a:ext uri="{FF2B5EF4-FFF2-40B4-BE49-F238E27FC236}">
                <a16:creationId xmlns:a16="http://schemas.microsoft.com/office/drawing/2014/main" id="{EA742935-8665-45D4-8F13-49BE59C9EAA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8913" y="4243388"/>
            <a:ext cx="36513" cy="0"/>
          </a:xfrm>
          <a:prstGeom prst="line">
            <a:avLst/>
          </a:prstGeom>
          <a:noFill/>
          <a:ln w="4763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70" name="Line 25">
            <a:extLst>
              <a:ext uri="{FF2B5EF4-FFF2-40B4-BE49-F238E27FC236}">
                <a16:creationId xmlns:a16="http://schemas.microsoft.com/office/drawing/2014/main" id="{AB157414-DE73-4D89-ABC6-DDF7EA27127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8913" y="4476750"/>
            <a:ext cx="36513" cy="0"/>
          </a:xfrm>
          <a:prstGeom prst="line">
            <a:avLst/>
          </a:prstGeom>
          <a:noFill/>
          <a:ln w="4763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71" name="Line 26">
            <a:extLst>
              <a:ext uri="{FF2B5EF4-FFF2-40B4-BE49-F238E27FC236}">
                <a16:creationId xmlns:a16="http://schemas.microsoft.com/office/drawing/2014/main" id="{9C7AD864-05FC-44A0-BC26-1D0212A75C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4963" y="4370388"/>
            <a:ext cx="0" cy="106363"/>
          </a:xfrm>
          <a:prstGeom prst="line">
            <a:avLst/>
          </a:prstGeom>
          <a:noFill/>
          <a:ln w="4763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72" name="Line 27">
            <a:extLst>
              <a:ext uri="{FF2B5EF4-FFF2-40B4-BE49-F238E27FC236}">
                <a16:creationId xmlns:a16="http://schemas.microsoft.com/office/drawing/2014/main" id="{819268E4-E505-48A2-8DBD-B6C7929EF4A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5913" y="4370388"/>
            <a:ext cx="36513" cy="0"/>
          </a:xfrm>
          <a:prstGeom prst="line">
            <a:avLst/>
          </a:prstGeom>
          <a:noFill/>
          <a:ln w="4763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73" name="Line 28">
            <a:extLst>
              <a:ext uri="{FF2B5EF4-FFF2-40B4-BE49-F238E27FC236}">
                <a16:creationId xmlns:a16="http://schemas.microsoft.com/office/drawing/2014/main" id="{463104BD-0AB5-4130-A105-04C66887380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5913" y="4476750"/>
            <a:ext cx="36513" cy="0"/>
          </a:xfrm>
          <a:prstGeom prst="line">
            <a:avLst/>
          </a:prstGeom>
          <a:noFill/>
          <a:ln w="4763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74" name="Line 29">
            <a:extLst>
              <a:ext uri="{FF2B5EF4-FFF2-40B4-BE49-F238E27FC236}">
                <a16:creationId xmlns:a16="http://schemas.microsoft.com/office/drawing/2014/main" id="{9BD7CDEF-D998-41DD-A5AB-8617A51F8A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35651" y="4398963"/>
            <a:ext cx="0" cy="36513"/>
          </a:xfrm>
          <a:prstGeom prst="line">
            <a:avLst/>
          </a:prstGeom>
          <a:noFill/>
          <a:ln w="4763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75" name="Line 30">
            <a:extLst>
              <a:ext uri="{FF2B5EF4-FFF2-40B4-BE49-F238E27FC236}">
                <a16:creationId xmlns:a16="http://schemas.microsoft.com/office/drawing/2014/main" id="{6E9F33B7-678E-436F-9B4F-43FF3CA4AE64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6601" y="4398963"/>
            <a:ext cx="31750" cy="0"/>
          </a:xfrm>
          <a:prstGeom prst="line">
            <a:avLst/>
          </a:prstGeom>
          <a:noFill/>
          <a:ln w="4763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76" name="Line 31">
            <a:extLst>
              <a:ext uri="{FF2B5EF4-FFF2-40B4-BE49-F238E27FC236}">
                <a16:creationId xmlns:a16="http://schemas.microsoft.com/office/drawing/2014/main" id="{FFD2BC91-82DF-4C0C-999C-1164198E4B29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6601" y="4435475"/>
            <a:ext cx="31750" cy="0"/>
          </a:xfrm>
          <a:prstGeom prst="line">
            <a:avLst/>
          </a:prstGeom>
          <a:noFill/>
          <a:ln w="4763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77" name="Line 32">
            <a:extLst>
              <a:ext uri="{FF2B5EF4-FFF2-40B4-BE49-F238E27FC236}">
                <a16:creationId xmlns:a16="http://schemas.microsoft.com/office/drawing/2014/main" id="{FB6D51DB-9F98-4040-AA2E-2CEC171E0B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62651" y="1974850"/>
            <a:ext cx="0" cy="3484563"/>
          </a:xfrm>
          <a:prstGeom prst="line">
            <a:avLst/>
          </a:prstGeom>
          <a:noFill/>
          <a:ln w="4763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78" name="Line 33">
            <a:extLst>
              <a:ext uri="{FF2B5EF4-FFF2-40B4-BE49-F238E27FC236}">
                <a16:creationId xmlns:a16="http://schemas.microsoft.com/office/drawing/2014/main" id="{E577F86D-4FC0-4251-9689-946DE422950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5188" y="1974850"/>
            <a:ext cx="36513" cy="0"/>
          </a:xfrm>
          <a:prstGeom prst="line">
            <a:avLst/>
          </a:prstGeom>
          <a:noFill/>
          <a:ln w="4763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79" name="Line 34">
            <a:extLst>
              <a:ext uri="{FF2B5EF4-FFF2-40B4-BE49-F238E27FC236}">
                <a16:creationId xmlns:a16="http://schemas.microsoft.com/office/drawing/2014/main" id="{5EBCF95B-4B3E-4562-81F7-74F695A409E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5188" y="5459413"/>
            <a:ext cx="36513" cy="0"/>
          </a:xfrm>
          <a:prstGeom prst="line">
            <a:avLst/>
          </a:prstGeom>
          <a:noFill/>
          <a:ln w="4763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0" name="Line 35">
            <a:extLst>
              <a:ext uri="{FF2B5EF4-FFF2-40B4-BE49-F238E27FC236}">
                <a16:creationId xmlns:a16="http://schemas.microsoft.com/office/drawing/2014/main" id="{9143545D-DFFE-4564-AAEF-FCCA0769ED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54726" y="4256088"/>
            <a:ext cx="0" cy="192088"/>
          </a:xfrm>
          <a:prstGeom prst="line">
            <a:avLst/>
          </a:prstGeom>
          <a:noFill/>
          <a:ln w="4763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1" name="Line 36">
            <a:extLst>
              <a:ext uri="{FF2B5EF4-FFF2-40B4-BE49-F238E27FC236}">
                <a16:creationId xmlns:a16="http://schemas.microsoft.com/office/drawing/2014/main" id="{593D4DD7-3DFA-4681-8782-EF241919DF1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40438" y="4256088"/>
            <a:ext cx="33338" cy="0"/>
          </a:xfrm>
          <a:prstGeom prst="line">
            <a:avLst/>
          </a:prstGeom>
          <a:noFill/>
          <a:ln w="4763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" name="Line 37">
            <a:extLst>
              <a:ext uri="{FF2B5EF4-FFF2-40B4-BE49-F238E27FC236}">
                <a16:creationId xmlns:a16="http://schemas.microsoft.com/office/drawing/2014/main" id="{89993201-1EA9-4CCE-B7F7-A2F93B26DBC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40438" y="4448175"/>
            <a:ext cx="33338" cy="0"/>
          </a:xfrm>
          <a:prstGeom prst="line">
            <a:avLst/>
          </a:prstGeom>
          <a:noFill/>
          <a:ln w="4763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" name="Line 38">
            <a:extLst>
              <a:ext uri="{FF2B5EF4-FFF2-40B4-BE49-F238E27FC236}">
                <a16:creationId xmlns:a16="http://schemas.microsoft.com/office/drawing/2014/main" id="{65912DF2-18BD-4CDD-B355-BF9F3E350F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5513" y="1381125"/>
            <a:ext cx="0" cy="3698876"/>
          </a:xfrm>
          <a:prstGeom prst="line">
            <a:avLst/>
          </a:prstGeom>
          <a:noFill/>
          <a:ln w="4763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" name="Line 39">
            <a:extLst>
              <a:ext uri="{FF2B5EF4-FFF2-40B4-BE49-F238E27FC236}">
                <a16:creationId xmlns:a16="http://schemas.microsoft.com/office/drawing/2014/main" id="{F93CC917-607D-4397-9D8E-2AD9F26CFF0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78051" y="1381125"/>
            <a:ext cx="36513" cy="0"/>
          </a:xfrm>
          <a:prstGeom prst="line">
            <a:avLst/>
          </a:prstGeom>
          <a:noFill/>
          <a:ln w="4763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5" name="Line 40">
            <a:extLst>
              <a:ext uri="{FF2B5EF4-FFF2-40B4-BE49-F238E27FC236}">
                <a16:creationId xmlns:a16="http://schemas.microsoft.com/office/drawing/2014/main" id="{5B03DCCB-4A4D-4403-BB09-CA7C18639D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78051" y="5080000"/>
            <a:ext cx="36513" cy="0"/>
          </a:xfrm>
          <a:prstGeom prst="line">
            <a:avLst/>
          </a:prstGeom>
          <a:noFill/>
          <a:ln w="4763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6" name="Line 41">
            <a:extLst>
              <a:ext uri="{FF2B5EF4-FFF2-40B4-BE49-F238E27FC236}">
                <a16:creationId xmlns:a16="http://schemas.microsoft.com/office/drawing/2014/main" id="{0B890A53-EFDD-44AF-813E-0AD53549E6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24101" y="1381125"/>
            <a:ext cx="0" cy="593725"/>
          </a:xfrm>
          <a:prstGeom prst="line">
            <a:avLst/>
          </a:prstGeom>
          <a:noFill/>
          <a:ln w="4763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7" name="Line 42">
            <a:extLst>
              <a:ext uri="{FF2B5EF4-FFF2-40B4-BE49-F238E27FC236}">
                <a16:creationId xmlns:a16="http://schemas.microsoft.com/office/drawing/2014/main" id="{B64D0729-D2EA-47A9-A2F3-E7C8476B03E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5051" y="1381125"/>
            <a:ext cx="38100" cy="0"/>
          </a:xfrm>
          <a:prstGeom prst="line">
            <a:avLst/>
          </a:prstGeom>
          <a:noFill/>
          <a:ln w="4763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8" name="Line 43">
            <a:extLst>
              <a:ext uri="{FF2B5EF4-FFF2-40B4-BE49-F238E27FC236}">
                <a16:creationId xmlns:a16="http://schemas.microsoft.com/office/drawing/2014/main" id="{97BA40F1-C3FA-4FC2-B924-7970291E02A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5051" y="1974850"/>
            <a:ext cx="38100" cy="0"/>
          </a:xfrm>
          <a:prstGeom prst="line">
            <a:avLst/>
          </a:prstGeom>
          <a:noFill/>
          <a:ln w="4763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9" name="Line 44">
            <a:extLst>
              <a:ext uri="{FF2B5EF4-FFF2-40B4-BE49-F238E27FC236}">
                <a16:creationId xmlns:a16="http://schemas.microsoft.com/office/drawing/2014/main" id="{5C866028-514B-4C36-985E-4E28AB4416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19351" y="1381125"/>
            <a:ext cx="0" cy="2495550"/>
          </a:xfrm>
          <a:prstGeom prst="line">
            <a:avLst/>
          </a:prstGeom>
          <a:noFill/>
          <a:ln w="4763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0" name="Line 45">
            <a:extLst>
              <a:ext uri="{FF2B5EF4-FFF2-40B4-BE49-F238E27FC236}">
                <a16:creationId xmlns:a16="http://schemas.microsoft.com/office/drawing/2014/main" id="{005AAE05-B4B3-4110-A7EE-06E310E9564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1888" y="1381125"/>
            <a:ext cx="36513" cy="0"/>
          </a:xfrm>
          <a:prstGeom prst="line">
            <a:avLst/>
          </a:prstGeom>
          <a:noFill/>
          <a:ln w="4763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1" name="Line 46">
            <a:extLst>
              <a:ext uri="{FF2B5EF4-FFF2-40B4-BE49-F238E27FC236}">
                <a16:creationId xmlns:a16="http://schemas.microsoft.com/office/drawing/2014/main" id="{73E409F8-91CF-4C86-83D9-673FF86959A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1888" y="3876675"/>
            <a:ext cx="36513" cy="0"/>
          </a:xfrm>
          <a:prstGeom prst="line">
            <a:avLst/>
          </a:prstGeom>
          <a:noFill/>
          <a:ln w="4763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2" name="Line 47">
            <a:extLst>
              <a:ext uri="{FF2B5EF4-FFF2-40B4-BE49-F238E27FC236}">
                <a16:creationId xmlns:a16="http://schemas.microsoft.com/office/drawing/2014/main" id="{1155C1BD-1558-4713-B63E-71168D6B3B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2463" y="1381125"/>
            <a:ext cx="0" cy="0"/>
          </a:xfrm>
          <a:prstGeom prst="line">
            <a:avLst/>
          </a:prstGeom>
          <a:noFill/>
          <a:ln w="4763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3" name="Line 48">
            <a:extLst>
              <a:ext uri="{FF2B5EF4-FFF2-40B4-BE49-F238E27FC236}">
                <a16:creationId xmlns:a16="http://schemas.microsoft.com/office/drawing/2014/main" id="{F3050CF9-E987-427C-8DB2-5BF35EDEDB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5001" y="1381125"/>
            <a:ext cx="36513" cy="0"/>
          </a:xfrm>
          <a:prstGeom prst="line">
            <a:avLst/>
          </a:prstGeom>
          <a:noFill/>
          <a:ln w="4763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4" name="Line 49">
            <a:extLst>
              <a:ext uri="{FF2B5EF4-FFF2-40B4-BE49-F238E27FC236}">
                <a16:creationId xmlns:a16="http://schemas.microsoft.com/office/drawing/2014/main" id="{675A486A-F389-4C90-B49F-5A8686312D0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5001" y="1381125"/>
            <a:ext cx="36513" cy="0"/>
          </a:xfrm>
          <a:prstGeom prst="line">
            <a:avLst/>
          </a:prstGeom>
          <a:noFill/>
          <a:ln w="4763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5" name="Line 50">
            <a:extLst>
              <a:ext uri="{FF2B5EF4-FFF2-40B4-BE49-F238E27FC236}">
                <a16:creationId xmlns:a16="http://schemas.microsoft.com/office/drawing/2014/main" id="{DD5A059D-CB0F-4A0B-980B-AB564690AC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19538" y="1381125"/>
            <a:ext cx="0" cy="4187826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6" name="Line 51">
            <a:extLst>
              <a:ext uri="{FF2B5EF4-FFF2-40B4-BE49-F238E27FC236}">
                <a16:creationId xmlns:a16="http://schemas.microsoft.com/office/drawing/2014/main" id="{7E58756F-CEA9-4214-A830-FB3E916F57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2076" y="1381125"/>
            <a:ext cx="36513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7" name="Line 52">
            <a:extLst>
              <a:ext uri="{FF2B5EF4-FFF2-40B4-BE49-F238E27FC236}">
                <a16:creationId xmlns:a16="http://schemas.microsoft.com/office/drawing/2014/main" id="{308D3C94-2C52-4F81-B64F-EFF6410EBF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2076" y="5568950"/>
            <a:ext cx="36513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8" name="Line 53">
            <a:extLst>
              <a:ext uri="{FF2B5EF4-FFF2-40B4-BE49-F238E27FC236}">
                <a16:creationId xmlns:a16="http://schemas.microsoft.com/office/drawing/2014/main" id="{6442311E-3F13-4966-BF36-81E283C6EC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16376" y="1381125"/>
            <a:ext cx="0" cy="4187826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9" name="Line 54">
            <a:extLst>
              <a:ext uri="{FF2B5EF4-FFF2-40B4-BE49-F238E27FC236}">
                <a16:creationId xmlns:a16="http://schemas.microsoft.com/office/drawing/2014/main" id="{DD29D407-BC59-488B-AA12-EEE2145623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7326" y="1381125"/>
            <a:ext cx="36513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00" name="Line 55">
            <a:extLst>
              <a:ext uri="{FF2B5EF4-FFF2-40B4-BE49-F238E27FC236}">
                <a16:creationId xmlns:a16="http://schemas.microsoft.com/office/drawing/2014/main" id="{2DB6FEFB-A971-4D8B-9C58-9A5A6F81B2CA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7326" y="5568950"/>
            <a:ext cx="36513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01" name="Line 56">
            <a:extLst>
              <a:ext uri="{FF2B5EF4-FFF2-40B4-BE49-F238E27FC236}">
                <a16:creationId xmlns:a16="http://schemas.microsoft.com/office/drawing/2014/main" id="{85E83C88-583E-4BB5-8B8B-CE09085C04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06863" y="1381125"/>
            <a:ext cx="0" cy="4187826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02" name="Line 57">
            <a:extLst>
              <a:ext uri="{FF2B5EF4-FFF2-40B4-BE49-F238E27FC236}">
                <a16:creationId xmlns:a16="http://schemas.microsoft.com/office/drawing/2014/main" id="{A6085769-2311-46BA-974A-00410DBE92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9401" y="1381125"/>
            <a:ext cx="36513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03" name="Line 58">
            <a:extLst>
              <a:ext uri="{FF2B5EF4-FFF2-40B4-BE49-F238E27FC236}">
                <a16:creationId xmlns:a16="http://schemas.microsoft.com/office/drawing/2014/main" id="{FA1B2828-0425-43D6-B086-DDC2BE21639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9401" y="5568950"/>
            <a:ext cx="36513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04" name="Line 59">
            <a:extLst>
              <a:ext uri="{FF2B5EF4-FFF2-40B4-BE49-F238E27FC236}">
                <a16:creationId xmlns:a16="http://schemas.microsoft.com/office/drawing/2014/main" id="{957BA45E-9724-4597-8F15-8B992907C6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03701" y="1381125"/>
            <a:ext cx="0" cy="4187826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05" name="Line 60">
            <a:extLst>
              <a:ext uri="{FF2B5EF4-FFF2-40B4-BE49-F238E27FC236}">
                <a16:creationId xmlns:a16="http://schemas.microsoft.com/office/drawing/2014/main" id="{BDBFCFB5-658B-4D4D-BDBF-5B1C7B0132D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4651" y="1381125"/>
            <a:ext cx="36513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06" name="Line 61">
            <a:extLst>
              <a:ext uri="{FF2B5EF4-FFF2-40B4-BE49-F238E27FC236}">
                <a16:creationId xmlns:a16="http://schemas.microsoft.com/office/drawing/2014/main" id="{30B6B0F9-59A5-4EF2-B106-ABB82D388B1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4651" y="5568950"/>
            <a:ext cx="36513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07" name="Line 62">
            <a:extLst>
              <a:ext uri="{FF2B5EF4-FFF2-40B4-BE49-F238E27FC236}">
                <a16:creationId xmlns:a16="http://schemas.microsoft.com/office/drawing/2014/main" id="{77E37D0C-F4DF-43E9-B2F6-175F8E9F8B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94188" y="1381125"/>
            <a:ext cx="0" cy="4187826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08" name="Line 63">
            <a:extLst>
              <a:ext uri="{FF2B5EF4-FFF2-40B4-BE49-F238E27FC236}">
                <a16:creationId xmlns:a16="http://schemas.microsoft.com/office/drawing/2014/main" id="{D233438A-A415-46B5-8453-345AFC52BB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1488" y="1381125"/>
            <a:ext cx="31750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09" name="Line 64">
            <a:extLst>
              <a:ext uri="{FF2B5EF4-FFF2-40B4-BE49-F238E27FC236}">
                <a16:creationId xmlns:a16="http://schemas.microsoft.com/office/drawing/2014/main" id="{5060BE7D-CF9C-46FD-8D41-985B6619C6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1488" y="5568950"/>
            <a:ext cx="31750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0" name="Line 65">
            <a:extLst>
              <a:ext uri="{FF2B5EF4-FFF2-40B4-BE49-F238E27FC236}">
                <a16:creationId xmlns:a16="http://schemas.microsoft.com/office/drawing/2014/main" id="{AE2900E9-B304-44C9-B82A-BE1376BE5C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1026" y="1381125"/>
            <a:ext cx="0" cy="4187826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1" name="Line 66">
            <a:extLst>
              <a:ext uri="{FF2B5EF4-FFF2-40B4-BE49-F238E27FC236}">
                <a16:creationId xmlns:a16="http://schemas.microsoft.com/office/drawing/2014/main" id="{31FBBF15-9AB7-4AF9-BA8D-D5A5EB0BCD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1976" y="1381125"/>
            <a:ext cx="36513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2" name="Line 67">
            <a:extLst>
              <a:ext uri="{FF2B5EF4-FFF2-40B4-BE49-F238E27FC236}">
                <a16:creationId xmlns:a16="http://schemas.microsoft.com/office/drawing/2014/main" id="{CDEFDB2F-CFED-4DA1-B3BB-5868709416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1976" y="5568950"/>
            <a:ext cx="36513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3" name="Line 68">
            <a:extLst>
              <a:ext uri="{FF2B5EF4-FFF2-40B4-BE49-F238E27FC236}">
                <a16:creationId xmlns:a16="http://schemas.microsoft.com/office/drawing/2014/main" id="{A69893E4-D68B-485A-A49D-13300031EE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81513" y="1381125"/>
            <a:ext cx="0" cy="4187826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4" name="Line 69">
            <a:extLst>
              <a:ext uri="{FF2B5EF4-FFF2-40B4-BE49-F238E27FC236}">
                <a16:creationId xmlns:a16="http://schemas.microsoft.com/office/drawing/2014/main" id="{F7D0A04B-BF67-4605-91D8-168ADEF703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8813" y="1381125"/>
            <a:ext cx="31750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5" name="Line 70">
            <a:extLst>
              <a:ext uri="{FF2B5EF4-FFF2-40B4-BE49-F238E27FC236}">
                <a16:creationId xmlns:a16="http://schemas.microsoft.com/office/drawing/2014/main" id="{E0D67851-48BD-49F9-B0F4-C90C7DE504F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8813" y="5568950"/>
            <a:ext cx="31750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6" name="Line 71">
            <a:extLst>
              <a:ext uri="{FF2B5EF4-FFF2-40B4-BE49-F238E27FC236}">
                <a16:creationId xmlns:a16="http://schemas.microsoft.com/office/drawing/2014/main" id="{CF1DAEA7-0897-4328-B67B-D2EB15F75B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8351" y="1381125"/>
            <a:ext cx="0" cy="4187826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7" name="Line 72">
            <a:extLst>
              <a:ext uri="{FF2B5EF4-FFF2-40B4-BE49-F238E27FC236}">
                <a16:creationId xmlns:a16="http://schemas.microsoft.com/office/drawing/2014/main" id="{B8A7F014-E6F2-4B11-9893-17304E193B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9301" y="1381125"/>
            <a:ext cx="36513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8" name="Line 73">
            <a:extLst>
              <a:ext uri="{FF2B5EF4-FFF2-40B4-BE49-F238E27FC236}">
                <a16:creationId xmlns:a16="http://schemas.microsoft.com/office/drawing/2014/main" id="{C7640DB3-C32E-427B-AFC4-02A8CED3E6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9301" y="5568950"/>
            <a:ext cx="36513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9" name="Line 74">
            <a:extLst>
              <a:ext uri="{FF2B5EF4-FFF2-40B4-BE49-F238E27FC236}">
                <a16:creationId xmlns:a16="http://schemas.microsoft.com/office/drawing/2014/main" id="{7E1B0531-06A7-43F8-A66D-23A0873676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87901" y="1381125"/>
            <a:ext cx="0" cy="4187826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0" name="Line 75">
            <a:extLst>
              <a:ext uri="{FF2B5EF4-FFF2-40B4-BE49-F238E27FC236}">
                <a16:creationId xmlns:a16="http://schemas.microsoft.com/office/drawing/2014/main" id="{A0D0B6DF-C960-4378-9CFF-7D8A8054473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0438" y="1381125"/>
            <a:ext cx="36513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1" name="Line 76">
            <a:extLst>
              <a:ext uri="{FF2B5EF4-FFF2-40B4-BE49-F238E27FC236}">
                <a16:creationId xmlns:a16="http://schemas.microsoft.com/office/drawing/2014/main" id="{1E956E92-E9D4-4351-8063-CD9390AFB9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0438" y="5568950"/>
            <a:ext cx="36513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2" name="Line 77">
            <a:extLst>
              <a:ext uri="{FF2B5EF4-FFF2-40B4-BE49-F238E27FC236}">
                <a16:creationId xmlns:a16="http://schemas.microsoft.com/office/drawing/2014/main" id="{2EBC2D16-7DC3-4B83-881F-614DB1C248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84738" y="1381125"/>
            <a:ext cx="0" cy="4187826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3" name="Line 78">
            <a:extLst>
              <a:ext uri="{FF2B5EF4-FFF2-40B4-BE49-F238E27FC236}">
                <a16:creationId xmlns:a16="http://schemas.microsoft.com/office/drawing/2014/main" id="{44DA2951-905E-4E43-9D98-B98C2FF70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65688" y="1381125"/>
            <a:ext cx="36513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4" name="Line 79">
            <a:extLst>
              <a:ext uri="{FF2B5EF4-FFF2-40B4-BE49-F238E27FC236}">
                <a16:creationId xmlns:a16="http://schemas.microsoft.com/office/drawing/2014/main" id="{AA2EA288-5DAE-4CDB-B50A-A632CE2A882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65688" y="5568950"/>
            <a:ext cx="36513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5" name="Line 80">
            <a:extLst>
              <a:ext uri="{FF2B5EF4-FFF2-40B4-BE49-F238E27FC236}">
                <a16:creationId xmlns:a16="http://schemas.microsoft.com/office/drawing/2014/main" id="{FCD80A14-FB70-46DD-810B-5BF8FAA8D7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6363" y="1974850"/>
            <a:ext cx="0" cy="256540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6" name="Line 81">
            <a:extLst>
              <a:ext uri="{FF2B5EF4-FFF2-40B4-BE49-F238E27FC236}">
                <a16:creationId xmlns:a16="http://schemas.microsoft.com/office/drawing/2014/main" id="{FCCD1B9F-402D-42C8-810A-4EF403A2C0B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2076" y="1974850"/>
            <a:ext cx="31750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7" name="Line 82">
            <a:extLst>
              <a:ext uri="{FF2B5EF4-FFF2-40B4-BE49-F238E27FC236}">
                <a16:creationId xmlns:a16="http://schemas.microsoft.com/office/drawing/2014/main" id="{FCAE57E2-0065-4CAB-B9D0-5BD3DC48F5A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2076" y="4540250"/>
            <a:ext cx="31750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8" name="Line 83">
            <a:extLst>
              <a:ext uri="{FF2B5EF4-FFF2-40B4-BE49-F238E27FC236}">
                <a16:creationId xmlns:a16="http://schemas.microsoft.com/office/drawing/2014/main" id="{3ADDCDDB-97F3-4098-BD8D-92B97A0DAF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75613" y="1381125"/>
            <a:ext cx="0" cy="4187826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9" name="Line 84">
            <a:extLst>
              <a:ext uri="{FF2B5EF4-FFF2-40B4-BE49-F238E27FC236}">
                <a16:creationId xmlns:a16="http://schemas.microsoft.com/office/drawing/2014/main" id="{74EEE048-8B67-4EB1-8D3D-07D3757113A3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8151" y="1381125"/>
            <a:ext cx="36513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0" name="Line 85">
            <a:extLst>
              <a:ext uri="{FF2B5EF4-FFF2-40B4-BE49-F238E27FC236}">
                <a16:creationId xmlns:a16="http://schemas.microsoft.com/office/drawing/2014/main" id="{90A34ADE-1980-4DEA-B211-EB8CF5861E42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8151" y="5568950"/>
            <a:ext cx="36513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1" name="Line 86">
            <a:extLst>
              <a:ext uri="{FF2B5EF4-FFF2-40B4-BE49-F238E27FC236}">
                <a16:creationId xmlns:a16="http://schemas.microsoft.com/office/drawing/2014/main" id="{15B8CE22-D88D-41AD-9429-A549B7EA46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67688" y="1381125"/>
            <a:ext cx="0" cy="4187826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2" name="Line 87">
            <a:extLst>
              <a:ext uri="{FF2B5EF4-FFF2-40B4-BE49-F238E27FC236}">
                <a16:creationId xmlns:a16="http://schemas.microsoft.com/office/drawing/2014/main" id="{41315D5C-9987-42FA-9EBA-3D087DB040A2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8638" y="1381125"/>
            <a:ext cx="36513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3" name="Line 88">
            <a:extLst>
              <a:ext uri="{FF2B5EF4-FFF2-40B4-BE49-F238E27FC236}">
                <a16:creationId xmlns:a16="http://schemas.microsoft.com/office/drawing/2014/main" id="{88936226-16EB-4607-8F1C-ADE3573204E9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8638" y="5568950"/>
            <a:ext cx="36513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4" name="Line 89">
            <a:extLst>
              <a:ext uri="{FF2B5EF4-FFF2-40B4-BE49-F238E27FC236}">
                <a16:creationId xmlns:a16="http://schemas.microsoft.com/office/drawing/2014/main" id="{C4B74228-4CE6-4DD7-B099-1CA6823529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62938" y="1381125"/>
            <a:ext cx="0" cy="4187826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5" name="Line 90">
            <a:extLst>
              <a:ext uri="{FF2B5EF4-FFF2-40B4-BE49-F238E27FC236}">
                <a16:creationId xmlns:a16="http://schemas.microsoft.com/office/drawing/2014/main" id="{0E1EB60D-3746-478D-8A76-EEC47247633B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5476" y="1381125"/>
            <a:ext cx="36513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6" name="Line 91">
            <a:extLst>
              <a:ext uri="{FF2B5EF4-FFF2-40B4-BE49-F238E27FC236}">
                <a16:creationId xmlns:a16="http://schemas.microsoft.com/office/drawing/2014/main" id="{8C271962-E7F4-4852-BA09-436A295EC01C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5476" y="5568950"/>
            <a:ext cx="36513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7" name="Line 92">
            <a:extLst>
              <a:ext uri="{FF2B5EF4-FFF2-40B4-BE49-F238E27FC236}">
                <a16:creationId xmlns:a16="http://schemas.microsoft.com/office/drawing/2014/main" id="{56B7272F-506B-47BE-8286-1CB80032D0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55013" y="1381125"/>
            <a:ext cx="0" cy="4187826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8" name="Line 93">
            <a:extLst>
              <a:ext uri="{FF2B5EF4-FFF2-40B4-BE49-F238E27FC236}">
                <a16:creationId xmlns:a16="http://schemas.microsoft.com/office/drawing/2014/main" id="{C080BA3E-AB51-46FC-A34D-5522C0893496}"/>
              </a:ext>
            </a:extLst>
          </p:cNvPr>
          <p:cNvSpPr>
            <a:spLocks noChangeShapeType="1"/>
          </p:cNvSpPr>
          <p:nvPr/>
        </p:nvSpPr>
        <p:spPr bwMode="auto">
          <a:xfrm>
            <a:off x="8340726" y="1381125"/>
            <a:ext cx="31750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9" name="Line 94">
            <a:extLst>
              <a:ext uri="{FF2B5EF4-FFF2-40B4-BE49-F238E27FC236}">
                <a16:creationId xmlns:a16="http://schemas.microsoft.com/office/drawing/2014/main" id="{800B37AD-17A7-48F9-AB2C-728B76BE5A86}"/>
              </a:ext>
            </a:extLst>
          </p:cNvPr>
          <p:cNvSpPr>
            <a:spLocks noChangeShapeType="1"/>
          </p:cNvSpPr>
          <p:nvPr/>
        </p:nvSpPr>
        <p:spPr bwMode="auto">
          <a:xfrm>
            <a:off x="8340726" y="5568950"/>
            <a:ext cx="31750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0" name="Line 95">
            <a:extLst>
              <a:ext uri="{FF2B5EF4-FFF2-40B4-BE49-F238E27FC236}">
                <a16:creationId xmlns:a16="http://schemas.microsoft.com/office/drawing/2014/main" id="{89F479DA-2A21-4895-9724-5CB0E0C5B6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50263" y="1974850"/>
            <a:ext cx="0" cy="3594101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1" name="Line 96">
            <a:extLst>
              <a:ext uri="{FF2B5EF4-FFF2-40B4-BE49-F238E27FC236}">
                <a16:creationId xmlns:a16="http://schemas.microsoft.com/office/drawing/2014/main" id="{8EB73C77-9A70-42FB-9D7F-13F528AFC966}"/>
              </a:ext>
            </a:extLst>
          </p:cNvPr>
          <p:cNvSpPr>
            <a:spLocks noChangeShapeType="1"/>
          </p:cNvSpPr>
          <p:nvPr/>
        </p:nvSpPr>
        <p:spPr bwMode="auto">
          <a:xfrm>
            <a:off x="8432801" y="1974850"/>
            <a:ext cx="36513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2" name="Line 97">
            <a:extLst>
              <a:ext uri="{FF2B5EF4-FFF2-40B4-BE49-F238E27FC236}">
                <a16:creationId xmlns:a16="http://schemas.microsoft.com/office/drawing/2014/main" id="{2ACF8017-FBF0-48D2-B1D9-6706719BC526}"/>
              </a:ext>
            </a:extLst>
          </p:cNvPr>
          <p:cNvSpPr>
            <a:spLocks noChangeShapeType="1"/>
          </p:cNvSpPr>
          <p:nvPr/>
        </p:nvSpPr>
        <p:spPr bwMode="auto">
          <a:xfrm>
            <a:off x="8432801" y="5568950"/>
            <a:ext cx="36513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3" name="Line 98">
            <a:extLst>
              <a:ext uri="{FF2B5EF4-FFF2-40B4-BE49-F238E27FC236}">
                <a16:creationId xmlns:a16="http://schemas.microsoft.com/office/drawing/2014/main" id="{FBD50A8B-D3B9-49C1-B97D-D08BB1789E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42338" y="1974850"/>
            <a:ext cx="0" cy="3594101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4" name="Line 99">
            <a:extLst>
              <a:ext uri="{FF2B5EF4-FFF2-40B4-BE49-F238E27FC236}">
                <a16:creationId xmlns:a16="http://schemas.microsoft.com/office/drawing/2014/main" id="{71A468C9-9C8E-486C-8FB9-9331900DA55C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8051" y="1974850"/>
            <a:ext cx="31750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5" name="Line 100">
            <a:extLst>
              <a:ext uri="{FF2B5EF4-FFF2-40B4-BE49-F238E27FC236}">
                <a16:creationId xmlns:a16="http://schemas.microsoft.com/office/drawing/2014/main" id="{C54CB4D0-D847-4858-8701-0EDAA257EADE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8051" y="5568950"/>
            <a:ext cx="31750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6" name="Line 101">
            <a:extLst>
              <a:ext uri="{FF2B5EF4-FFF2-40B4-BE49-F238E27FC236}">
                <a16:creationId xmlns:a16="http://schemas.microsoft.com/office/drawing/2014/main" id="{9F88DFB3-40F3-4EA2-AB34-67C9459DE2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37588" y="1381125"/>
            <a:ext cx="0" cy="4187826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7" name="Line 102">
            <a:extLst>
              <a:ext uri="{FF2B5EF4-FFF2-40B4-BE49-F238E27FC236}">
                <a16:creationId xmlns:a16="http://schemas.microsoft.com/office/drawing/2014/main" id="{4EAB4E81-52FB-461A-AD56-4FC8677AFF72}"/>
              </a:ext>
            </a:extLst>
          </p:cNvPr>
          <p:cNvSpPr>
            <a:spLocks noChangeShapeType="1"/>
          </p:cNvSpPr>
          <p:nvPr/>
        </p:nvSpPr>
        <p:spPr bwMode="auto">
          <a:xfrm>
            <a:off x="8620126" y="1381125"/>
            <a:ext cx="36513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8" name="Line 103">
            <a:extLst>
              <a:ext uri="{FF2B5EF4-FFF2-40B4-BE49-F238E27FC236}">
                <a16:creationId xmlns:a16="http://schemas.microsoft.com/office/drawing/2014/main" id="{31F20905-C509-4CA7-B314-76EDD05304A4}"/>
              </a:ext>
            </a:extLst>
          </p:cNvPr>
          <p:cNvSpPr>
            <a:spLocks noChangeShapeType="1"/>
          </p:cNvSpPr>
          <p:nvPr/>
        </p:nvSpPr>
        <p:spPr bwMode="auto">
          <a:xfrm>
            <a:off x="8620126" y="5568950"/>
            <a:ext cx="36513" cy="0"/>
          </a:xfrm>
          <a:prstGeom prst="line">
            <a:avLst/>
          </a:prstGeom>
          <a:noFill/>
          <a:ln w="4763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9" name="Line 104">
            <a:extLst>
              <a:ext uri="{FF2B5EF4-FFF2-40B4-BE49-F238E27FC236}">
                <a16:creationId xmlns:a16="http://schemas.microsoft.com/office/drawing/2014/main" id="{1AC40D42-0581-4E62-8EA1-526C8E483F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06863" y="1974850"/>
            <a:ext cx="0" cy="2519363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0" name="Line 105">
            <a:extLst>
              <a:ext uri="{FF2B5EF4-FFF2-40B4-BE49-F238E27FC236}">
                <a16:creationId xmlns:a16="http://schemas.microsoft.com/office/drawing/2014/main" id="{0CE4EF46-B57A-48DF-829D-BEC147B4D53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9401" y="1974850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1" name="Line 106">
            <a:extLst>
              <a:ext uri="{FF2B5EF4-FFF2-40B4-BE49-F238E27FC236}">
                <a16:creationId xmlns:a16="http://schemas.microsoft.com/office/drawing/2014/main" id="{E4F5A1CA-DCC3-47DC-AEDC-DB30705219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9401" y="4494213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2" name="Line 107">
            <a:extLst>
              <a:ext uri="{FF2B5EF4-FFF2-40B4-BE49-F238E27FC236}">
                <a16:creationId xmlns:a16="http://schemas.microsoft.com/office/drawing/2014/main" id="{21CF059D-5CCF-42B2-AD4C-29AD543435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52813" y="3141662"/>
            <a:ext cx="0" cy="238125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" name="Line 108">
            <a:extLst>
              <a:ext uri="{FF2B5EF4-FFF2-40B4-BE49-F238E27FC236}">
                <a16:creationId xmlns:a16="http://schemas.microsoft.com/office/drawing/2014/main" id="{72868FCC-133C-46F7-B6C6-B5AFCA43D7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5351" y="3141662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4" name="Line 109">
            <a:extLst>
              <a:ext uri="{FF2B5EF4-FFF2-40B4-BE49-F238E27FC236}">
                <a16:creationId xmlns:a16="http://schemas.microsoft.com/office/drawing/2014/main" id="{D03DC817-1CFE-4AD6-A83D-E28DCE9B76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5351" y="5522913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5" name="Line 110">
            <a:extLst>
              <a:ext uri="{FF2B5EF4-FFF2-40B4-BE49-F238E27FC236}">
                <a16:creationId xmlns:a16="http://schemas.microsoft.com/office/drawing/2014/main" id="{6EEDECB9-1BE6-4380-BDFC-8710571A3B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44888" y="1381125"/>
            <a:ext cx="0" cy="593725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6" name="Line 111">
            <a:extLst>
              <a:ext uri="{FF2B5EF4-FFF2-40B4-BE49-F238E27FC236}">
                <a16:creationId xmlns:a16="http://schemas.microsoft.com/office/drawing/2014/main" id="{4C7674E0-827C-4E42-A7F4-9A8DFB72161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5838" y="1381125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7" name="Line 112">
            <a:extLst>
              <a:ext uri="{FF2B5EF4-FFF2-40B4-BE49-F238E27FC236}">
                <a16:creationId xmlns:a16="http://schemas.microsoft.com/office/drawing/2014/main" id="{9F537666-25F0-4734-8F6C-6A9661A018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5838" y="1974850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8" name="Line 113">
            <a:extLst>
              <a:ext uri="{FF2B5EF4-FFF2-40B4-BE49-F238E27FC236}">
                <a16:creationId xmlns:a16="http://schemas.microsoft.com/office/drawing/2014/main" id="{11A763BB-6198-4D68-9379-6683D20BB9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40138" y="1974850"/>
            <a:ext cx="0" cy="3594101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9" name="Line 114">
            <a:extLst>
              <a:ext uri="{FF2B5EF4-FFF2-40B4-BE49-F238E27FC236}">
                <a16:creationId xmlns:a16="http://schemas.microsoft.com/office/drawing/2014/main" id="{EF4ABB89-B241-49C6-9820-94189FA1FB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2676" y="1974850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0" name="Line 115">
            <a:extLst>
              <a:ext uri="{FF2B5EF4-FFF2-40B4-BE49-F238E27FC236}">
                <a16:creationId xmlns:a16="http://schemas.microsoft.com/office/drawing/2014/main" id="{5C802669-CEA8-49D4-9BBA-92266029C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2676" y="5568950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1" name="Line 116">
            <a:extLst>
              <a:ext uri="{FF2B5EF4-FFF2-40B4-BE49-F238E27FC236}">
                <a16:creationId xmlns:a16="http://schemas.microsoft.com/office/drawing/2014/main" id="{EF8106C9-5A71-4000-849F-2F72610784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2213" y="1381125"/>
            <a:ext cx="0" cy="4187826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2" name="Line 117">
            <a:extLst>
              <a:ext uri="{FF2B5EF4-FFF2-40B4-BE49-F238E27FC236}">
                <a16:creationId xmlns:a16="http://schemas.microsoft.com/office/drawing/2014/main" id="{24D8EFAC-594B-4B20-9D44-CFAB7997693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4751" y="1381125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3" name="Line 118">
            <a:extLst>
              <a:ext uri="{FF2B5EF4-FFF2-40B4-BE49-F238E27FC236}">
                <a16:creationId xmlns:a16="http://schemas.microsoft.com/office/drawing/2014/main" id="{CAD0D960-A4E8-4991-8BAB-670906567D3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4751" y="5568950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4" name="Line 119">
            <a:extLst>
              <a:ext uri="{FF2B5EF4-FFF2-40B4-BE49-F238E27FC236}">
                <a16:creationId xmlns:a16="http://schemas.microsoft.com/office/drawing/2014/main" id="{8A0BE3AD-04B2-481B-93B5-520FB34433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29051" y="1381125"/>
            <a:ext cx="0" cy="2624138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5" name="Line 120">
            <a:extLst>
              <a:ext uri="{FF2B5EF4-FFF2-40B4-BE49-F238E27FC236}">
                <a16:creationId xmlns:a16="http://schemas.microsoft.com/office/drawing/2014/main" id="{4EC7EF52-410A-44D0-9CAB-5B87B70D65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1" y="1381125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6" name="Line 121">
            <a:extLst>
              <a:ext uri="{FF2B5EF4-FFF2-40B4-BE49-F238E27FC236}">
                <a16:creationId xmlns:a16="http://schemas.microsoft.com/office/drawing/2014/main" id="{E64E4015-94E4-4FB5-B977-CB1E5FC25F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1" y="4005263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7" name="Line 122">
            <a:extLst>
              <a:ext uri="{FF2B5EF4-FFF2-40B4-BE49-F238E27FC236}">
                <a16:creationId xmlns:a16="http://schemas.microsoft.com/office/drawing/2014/main" id="{DF3A9241-DA21-4D13-B6AE-1BCEBF5244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19538" y="1974850"/>
            <a:ext cx="0" cy="3594101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8" name="Line 123">
            <a:extLst>
              <a:ext uri="{FF2B5EF4-FFF2-40B4-BE49-F238E27FC236}">
                <a16:creationId xmlns:a16="http://schemas.microsoft.com/office/drawing/2014/main" id="{E6D1A9A3-CC99-4AB1-8907-093919EF61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2076" y="1974850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9" name="Line 124">
            <a:extLst>
              <a:ext uri="{FF2B5EF4-FFF2-40B4-BE49-F238E27FC236}">
                <a16:creationId xmlns:a16="http://schemas.microsoft.com/office/drawing/2014/main" id="{9863A965-1796-452C-9B19-17867689920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2076" y="5568950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0" name="Line 125">
            <a:extLst>
              <a:ext uri="{FF2B5EF4-FFF2-40B4-BE49-F238E27FC236}">
                <a16:creationId xmlns:a16="http://schemas.microsoft.com/office/drawing/2014/main" id="{C4A61738-7E49-4492-8130-840415BD26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16376" y="1381125"/>
            <a:ext cx="0" cy="292100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1" name="Line 126">
            <a:extLst>
              <a:ext uri="{FF2B5EF4-FFF2-40B4-BE49-F238E27FC236}">
                <a16:creationId xmlns:a16="http://schemas.microsoft.com/office/drawing/2014/main" id="{4B5F950C-77AF-4503-ABA9-66280E0E878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7326" y="1381125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2" name="Line 127">
            <a:extLst>
              <a:ext uri="{FF2B5EF4-FFF2-40B4-BE49-F238E27FC236}">
                <a16:creationId xmlns:a16="http://schemas.microsoft.com/office/drawing/2014/main" id="{9F52C411-028F-44B1-BDC7-0A39DBC8B0B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7326" y="4302125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3" name="Line 128">
            <a:extLst>
              <a:ext uri="{FF2B5EF4-FFF2-40B4-BE49-F238E27FC236}">
                <a16:creationId xmlns:a16="http://schemas.microsoft.com/office/drawing/2014/main" id="{9E16C272-2FAB-418A-9297-E90080591F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6863" y="1381125"/>
            <a:ext cx="0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4" name="Line 129">
            <a:extLst>
              <a:ext uri="{FF2B5EF4-FFF2-40B4-BE49-F238E27FC236}">
                <a16:creationId xmlns:a16="http://schemas.microsoft.com/office/drawing/2014/main" id="{5B52B4D4-FE82-40E3-A7C3-DAD43B028B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9401" y="1381125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5" name="Line 130">
            <a:extLst>
              <a:ext uri="{FF2B5EF4-FFF2-40B4-BE49-F238E27FC236}">
                <a16:creationId xmlns:a16="http://schemas.microsoft.com/office/drawing/2014/main" id="{8365C93D-C0C2-433C-B7C8-D9E4DDBC10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9401" y="1381125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6" name="Line 131">
            <a:extLst>
              <a:ext uri="{FF2B5EF4-FFF2-40B4-BE49-F238E27FC236}">
                <a16:creationId xmlns:a16="http://schemas.microsoft.com/office/drawing/2014/main" id="{21A5CA7E-BA34-4733-BF90-E63DEBED3C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03701" y="1381125"/>
            <a:ext cx="0" cy="2935288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7" name="Line 132">
            <a:extLst>
              <a:ext uri="{FF2B5EF4-FFF2-40B4-BE49-F238E27FC236}">
                <a16:creationId xmlns:a16="http://schemas.microsoft.com/office/drawing/2014/main" id="{0ACF6923-6B5A-4D4B-94A5-C3F00A2EC5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4651" y="1381125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8" name="Line 133">
            <a:extLst>
              <a:ext uri="{FF2B5EF4-FFF2-40B4-BE49-F238E27FC236}">
                <a16:creationId xmlns:a16="http://schemas.microsoft.com/office/drawing/2014/main" id="{1AA88E5A-B995-4A2D-9013-DEC3377BAA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4651" y="4316413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9" name="Line 134">
            <a:extLst>
              <a:ext uri="{FF2B5EF4-FFF2-40B4-BE49-F238E27FC236}">
                <a16:creationId xmlns:a16="http://schemas.microsoft.com/office/drawing/2014/main" id="{45A211F1-1F4B-4B77-BBDE-A744AF55F1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94188" y="1974850"/>
            <a:ext cx="0" cy="2770188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0" name="Line 135">
            <a:extLst>
              <a:ext uri="{FF2B5EF4-FFF2-40B4-BE49-F238E27FC236}">
                <a16:creationId xmlns:a16="http://schemas.microsoft.com/office/drawing/2014/main" id="{FE23585E-28C5-4501-B97A-4CF4ED5006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1488" y="1974850"/>
            <a:ext cx="31750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1" name="Line 136">
            <a:extLst>
              <a:ext uri="{FF2B5EF4-FFF2-40B4-BE49-F238E27FC236}">
                <a16:creationId xmlns:a16="http://schemas.microsoft.com/office/drawing/2014/main" id="{E831CA27-C1DE-42DE-A899-B0D355FBA4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1488" y="4745038"/>
            <a:ext cx="31750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2" name="Line 137">
            <a:extLst>
              <a:ext uri="{FF2B5EF4-FFF2-40B4-BE49-F238E27FC236}">
                <a16:creationId xmlns:a16="http://schemas.microsoft.com/office/drawing/2014/main" id="{1327F831-F289-465A-B865-61C976CC29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1026" y="1974850"/>
            <a:ext cx="0" cy="2414588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3" name="Line 138">
            <a:extLst>
              <a:ext uri="{FF2B5EF4-FFF2-40B4-BE49-F238E27FC236}">
                <a16:creationId xmlns:a16="http://schemas.microsoft.com/office/drawing/2014/main" id="{1B38E992-F69B-446F-AC18-FD387D08D3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1976" y="1974850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" name="Line 139">
            <a:extLst>
              <a:ext uri="{FF2B5EF4-FFF2-40B4-BE49-F238E27FC236}">
                <a16:creationId xmlns:a16="http://schemas.microsoft.com/office/drawing/2014/main" id="{82B956AB-93B7-4A7E-B2EF-B96B407539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1976" y="4389438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" name="Line 140">
            <a:extLst>
              <a:ext uri="{FF2B5EF4-FFF2-40B4-BE49-F238E27FC236}">
                <a16:creationId xmlns:a16="http://schemas.microsoft.com/office/drawing/2014/main" id="{CFC2CCE7-CDDF-4B63-9403-33B6485195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81513" y="1974850"/>
            <a:ext cx="0" cy="2244725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" name="Line 141">
            <a:extLst>
              <a:ext uri="{FF2B5EF4-FFF2-40B4-BE49-F238E27FC236}">
                <a16:creationId xmlns:a16="http://schemas.microsoft.com/office/drawing/2014/main" id="{04BE5E89-3D3E-4E0C-9E67-C131FEC25A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8813" y="1974850"/>
            <a:ext cx="31750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7" name="Line 142">
            <a:extLst>
              <a:ext uri="{FF2B5EF4-FFF2-40B4-BE49-F238E27FC236}">
                <a16:creationId xmlns:a16="http://schemas.microsoft.com/office/drawing/2014/main" id="{685B5221-38C9-4921-90D2-271E89875B0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8813" y="4219575"/>
            <a:ext cx="31750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8" name="Line 143">
            <a:extLst>
              <a:ext uri="{FF2B5EF4-FFF2-40B4-BE49-F238E27FC236}">
                <a16:creationId xmlns:a16="http://schemas.microsoft.com/office/drawing/2014/main" id="{0E5C7231-BDC9-4403-A5A0-B61A394BDC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8351" y="1974850"/>
            <a:ext cx="0" cy="3594101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9" name="Line 144">
            <a:extLst>
              <a:ext uri="{FF2B5EF4-FFF2-40B4-BE49-F238E27FC236}">
                <a16:creationId xmlns:a16="http://schemas.microsoft.com/office/drawing/2014/main" id="{168B69AD-AB8F-4710-AB8B-8AD01AE54C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9301" y="1974850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0" name="Line 145">
            <a:extLst>
              <a:ext uri="{FF2B5EF4-FFF2-40B4-BE49-F238E27FC236}">
                <a16:creationId xmlns:a16="http://schemas.microsoft.com/office/drawing/2014/main" id="{BCC652F8-5F55-48BB-B7F7-0B23DD91DB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9301" y="5568950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" name="Line 146">
            <a:extLst>
              <a:ext uri="{FF2B5EF4-FFF2-40B4-BE49-F238E27FC236}">
                <a16:creationId xmlns:a16="http://schemas.microsoft.com/office/drawing/2014/main" id="{D2169A9F-ABDF-4FC5-BE9B-FA406D6D71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73601" y="2835275"/>
            <a:ext cx="0" cy="2733675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2" name="Line 147">
            <a:extLst>
              <a:ext uri="{FF2B5EF4-FFF2-40B4-BE49-F238E27FC236}">
                <a16:creationId xmlns:a16="http://schemas.microsoft.com/office/drawing/2014/main" id="{99B21977-B776-411A-83D1-79AC950CC0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6138" y="2835275"/>
            <a:ext cx="31750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3" name="Line 148">
            <a:extLst>
              <a:ext uri="{FF2B5EF4-FFF2-40B4-BE49-F238E27FC236}">
                <a16:creationId xmlns:a16="http://schemas.microsoft.com/office/drawing/2014/main" id="{1F2C5E53-DFA1-4F84-BF52-62DCF7A36D0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6138" y="5568950"/>
            <a:ext cx="31750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4" name="Line 149">
            <a:extLst>
              <a:ext uri="{FF2B5EF4-FFF2-40B4-BE49-F238E27FC236}">
                <a16:creationId xmlns:a16="http://schemas.microsoft.com/office/drawing/2014/main" id="{835DF695-62AB-418E-AD3D-BFD9A14964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65676" y="1974850"/>
            <a:ext cx="0" cy="2409825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5" name="Line 150">
            <a:extLst>
              <a:ext uri="{FF2B5EF4-FFF2-40B4-BE49-F238E27FC236}">
                <a16:creationId xmlns:a16="http://schemas.microsoft.com/office/drawing/2014/main" id="{A30C39D4-3242-4AB3-BE0F-E53CB21544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6626" y="1974850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6" name="Line 151">
            <a:extLst>
              <a:ext uri="{FF2B5EF4-FFF2-40B4-BE49-F238E27FC236}">
                <a16:creationId xmlns:a16="http://schemas.microsoft.com/office/drawing/2014/main" id="{E72787C6-6D3E-471C-B0D9-420E50E627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6626" y="4384675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7" name="Line 152">
            <a:extLst>
              <a:ext uri="{FF2B5EF4-FFF2-40B4-BE49-F238E27FC236}">
                <a16:creationId xmlns:a16="http://schemas.microsoft.com/office/drawing/2014/main" id="{C84DB789-0750-4853-86C0-BD9C246DE4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60926" y="1974850"/>
            <a:ext cx="0" cy="2446338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8" name="Line 153">
            <a:extLst>
              <a:ext uri="{FF2B5EF4-FFF2-40B4-BE49-F238E27FC236}">
                <a16:creationId xmlns:a16="http://schemas.microsoft.com/office/drawing/2014/main" id="{A5FAFD34-91F3-4623-A977-0D04DBB160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3463" y="1974850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9" name="Line 154">
            <a:extLst>
              <a:ext uri="{FF2B5EF4-FFF2-40B4-BE49-F238E27FC236}">
                <a16:creationId xmlns:a16="http://schemas.microsoft.com/office/drawing/2014/main" id="{AD9BCBA0-94A8-484E-B0C8-CA7E610425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3463" y="4421188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0" name="Line 155">
            <a:extLst>
              <a:ext uri="{FF2B5EF4-FFF2-40B4-BE49-F238E27FC236}">
                <a16:creationId xmlns:a16="http://schemas.microsoft.com/office/drawing/2014/main" id="{61386ECC-6249-4071-A710-6D99D8BC26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1" y="1381125"/>
            <a:ext cx="0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1" name="Line 156">
            <a:extLst>
              <a:ext uri="{FF2B5EF4-FFF2-40B4-BE49-F238E27FC236}">
                <a16:creationId xmlns:a16="http://schemas.microsoft.com/office/drawing/2014/main" id="{587F326A-EFF8-4A00-97C1-9EDC24B9F2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3951" y="1381125"/>
            <a:ext cx="38100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2" name="Line 157">
            <a:extLst>
              <a:ext uri="{FF2B5EF4-FFF2-40B4-BE49-F238E27FC236}">
                <a16:creationId xmlns:a16="http://schemas.microsoft.com/office/drawing/2014/main" id="{0366CCDE-4E42-40E4-9B76-B6CD3121A7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3951" y="1381125"/>
            <a:ext cx="38100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" name="Line 158">
            <a:extLst>
              <a:ext uri="{FF2B5EF4-FFF2-40B4-BE49-F238E27FC236}">
                <a16:creationId xmlns:a16="http://schemas.microsoft.com/office/drawing/2014/main" id="{8E8CEC53-8218-4207-929D-239D65C7B0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48251" y="3584575"/>
            <a:ext cx="0" cy="785813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4" name="Line 159">
            <a:extLst>
              <a:ext uri="{FF2B5EF4-FFF2-40B4-BE49-F238E27FC236}">
                <a16:creationId xmlns:a16="http://schemas.microsoft.com/office/drawing/2014/main" id="{054EBFA7-EF97-4DDB-9F28-56D39CB3D69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0788" y="3584575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5" name="Line 160">
            <a:extLst>
              <a:ext uri="{FF2B5EF4-FFF2-40B4-BE49-F238E27FC236}">
                <a16:creationId xmlns:a16="http://schemas.microsoft.com/office/drawing/2014/main" id="{76402BB3-0A9A-4B87-9846-88115B2D3F7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0788" y="4370388"/>
            <a:ext cx="36513" cy="0"/>
          </a:xfrm>
          <a:prstGeom prst="line">
            <a:avLst/>
          </a:prstGeom>
          <a:noFill/>
          <a:ln w="4763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6" name="Line 161">
            <a:extLst>
              <a:ext uri="{FF2B5EF4-FFF2-40B4-BE49-F238E27FC236}">
                <a16:creationId xmlns:a16="http://schemas.microsoft.com/office/drawing/2014/main" id="{FBE51D3D-4D40-4B2E-835F-5F7662079A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26326" y="4457700"/>
            <a:ext cx="0" cy="77788"/>
          </a:xfrm>
          <a:prstGeom prst="line">
            <a:avLst/>
          </a:prstGeom>
          <a:noFill/>
          <a:ln w="4763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7" name="Line 162">
            <a:extLst>
              <a:ext uri="{FF2B5EF4-FFF2-40B4-BE49-F238E27FC236}">
                <a16:creationId xmlns:a16="http://schemas.microsoft.com/office/drawing/2014/main" id="{E7739F67-DD6B-4BDC-BD55-85AFDA817828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2038" y="4457700"/>
            <a:ext cx="33338" cy="0"/>
          </a:xfrm>
          <a:prstGeom prst="line">
            <a:avLst/>
          </a:prstGeom>
          <a:noFill/>
          <a:ln w="4763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8" name="Line 163">
            <a:extLst>
              <a:ext uri="{FF2B5EF4-FFF2-40B4-BE49-F238E27FC236}">
                <a16:creationId xmlns:a16="http://schemas.microsoft.com/office/drawing/2014/main" id="{F6E486EC-F5A6-40A2-915C-5EA702EFBEC9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2038" y="4535488"/>
            <a:ext cx="33338" cy="0"/>
          </a:xfrm>
          <a:prstGeom prst="line">
            <a:avLst/>
          </a:prstGeom>
          <a:noFill/>
          <a:ln w="4763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9" name="Line 164">
            <a:extLst>
              <a:ext uri="{FF2B5EF4-FFF2-40B4-BE49-F238E27FC236}">
                <a16:creationId xmlns:a16="http://schemas.microsoft.com/office/drawing/2014/main" id="{C60B2481-4E8D-43D9-8AE0-7BB8C22745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35863" y="4498975"/>
            <a:ext cx="0" cy="46038"/>
          </a:xfrm>
          <a:prstGeom prst="line">
            <a:avLst/>
          </a:prstGeom>
          <a:noFill/>
          <a:ln w="4763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0" name="Line 165">
            <a:extLst>
              <a:ext uri="{FF2B5EF4-FFF2-40B4-BE49-F238E27FC236}">
                <a16:creationId xmlns:a16="http://schemas.microsoft.com/office/drawing/2014/main" id="{82C24E6B-AA57-4C01-8BCB-FA1A314F682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1" y="4498975"/>
            <a:ext cx="36513" cy="0"/>
          </a:xfrm>
          <a:prstGeom prst="line">
            <a:avLst/>
          </a:prstGeom>
          <a:noFill/>
          <a:ln w="4763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1" name="Line 166">
            <a:extLst>
              <a:ext uri="{FF2B5EF4-FFF2-40B4-BE49-F238E27FC236}">
                <a16:creationId xmlns:a16="http://schemas.microsoft.com/office/drawing/2014/main" id="{7E9E48DE-524C-44C8-B125-58A2743532F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1" y="4545013"/>
            <a:ext cx="36513" cy="0"/>
          </a:xfrm>
          <a:prstGeom prst="line">
            <a:avLst/>
          </a:prstGeom>
          <a:noFill/>
          <a:ln w="4763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2" name="Line 167">
            <a:extLst>
              <a:ext uri="{FF2B5EF4-FFF2-40B4-BE49-F238E27FC236}">
                <a16:creationId xmlns:a16="http://schemas.microsoft.com/office/drawing/2014/main" id="{4525D137-26B5-490A-8E7A-A8DF08BCF6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47001" y="4389438"/>
            <a:ext cx="0" cy="9525"/>
          </a:xfrm>
          <a:prstGeom prst="line">
            <a:avLst/>
          </a:prstGeom>
          <a:noFill/>
          <a:ln w="4763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3" name="Line 168">
            <a:extLst>
              <a:ext uri="{FF2B5EF4-FFF2-40B4-BE49-F238E27FC236}">
                <a16:creationId xmlns:a16="http://schemas.microsoft.com/office/drawing/2014/main" id="{F6E4969A-B8DE-48D2-9919-ECCEE39C5C26}"/>
              </a:ext>
            </a:extLst>
          </p:cNvPr>
          <p:cNvSpPr>
            <a:spLocks noChangeShapeType="1"/>
          </p:cNvSpPr>
          <p:nvPr/>
        </p:nvSpPr>
        <p:spPr bwMode="auto">
          <a:xfrm>
            <a:off x="7727951" y="4389438"/>
            <a:ext cx="36513" cy="0"/>
          </a:xfrm>
          <a:prstGeom prst="line">
            <a:avLst/>
          </a:prstGeom>
          <a:noFill/>
          <a:ln w="4763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4" name="Line 169">
            <a:extLst>
              <a:ext uri="{FF2B5EF4-FFF2-40B4-BE49-F238E27FC236}">
                <a16:creationId xmlns:a16="http://schemas.microsoft.com/office/drawing/2014/main" id="{1BF78E32-1431-4ABA-AF19-E7DB35FA3D91}"/>
              </a:ext>
            </a:extLst>
          </p:cNvPr>
          <p:cNvSpPr>
            <a:spLocks noChangeShapeType="1"/>
          </p:cNvSpPr>
          <p:nvPr/>
        </p:nvSpPr>
        <p:spPr bwMode="auto">
          <a:xfrm>
            <a:off x="7727951" y="4398963"/>
            <a:ext cx="36513" cy="0"/>
          </a:xfrm>
          <a:prstGeom prst="line">
            <a:avLst/>
          </a:prstGeom>
          <a:noFill/>
          <a:ln w="4763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5" name="Line 170">
            <a:extLst>
              <a:ext uri="{FF2B5EF4-FFF2-40B4-BE49-F238E27FC236}">
                <a16:creationId xmlns:a16="http://schemas.microsoft.com/office/drawing/2014/main" id="{AEACACF7-41F6-4397-B9D1-46F6B3444E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21651" y="4379913"/>
            <a:ext cx="0" cy="36513"/>
          </a:xfrm>
          <a:prstGeom prst="line">
            <a:avLst/>
          </a:prstGeom>
          <a:noFill/>
          <a:ln w="4763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6" name="Line 171">
            <a:extLst>
              <a:ext uri="{FF2B5EF4-FFF2-40B4-BE49-F238E27FC236}">
                <a16:creationId xmlns:a16="http://schemas.microsoft.com/office/drawing/2014/main" id="{EEB865E8-FD48-4941-8908-E8EA0224F1CB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2601" y="4379913"/>
            <a:ext cx="36513" cy="0"/>
          </a:xfrm>
          <a:prstGeom prst="line">
            <a:avLst/>
          </a:prstGeom>
          <a:noFill/>
          <a:ln w="4763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7" name="Line 172">
            <a:extLst>
              <a:ext uri="{FF2B5EF4-FFF2-40B4-BE49-F238E27FC236}">
                <a16:creationId xmlns:a16="http://schemas.microsoft.com/office/drawing/2014/main" id="{B879E499-AB20-4E30-914D-CDD70FF3D5B9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2601" y="4416425"/>
            <a:ext cx="36513" cy="0"/>
          </a:xfrm>
          <a:prstGeom prst="line">
            <a:avLst/>
          </a:prstGeom>
          <a:noFill/>
          <a:ln w="4763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8" name="Line 173">
            <a:extLst>
              <a:ext uri="{FF2B5EF4-FFF2-40B4-BE49-F238E27FC236}">
                <a16:creationId xmlns:a16="http://schemas.microsoft.com/office/drawing/2014/main" id="{0BB0F731-66DB-4BD8-A7FE-4CA2DB9289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08788" y="4224338"/>
            <a:ext cx="0" cy="96838"/>
          </a:xfrm>
          <a:prstGeom prst="line">
            <a:avLst/>
          </a:prstGeom>
          <a:noFill/>
          <a:ln w="4763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9" name="Line 174">
            <a:extLst>
              <a:ext uri="{FF2B5EF4-FFF2-40B4-BE49-F238E27FC236}">
                <a16:creationId xmlns:a16="http://schemas.microsoft.com/office/drawing/2014/main" id="{284E4827-E76C-4D02-B3EA-C08EFF995D1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1326" y="4224338"/>
            <a:ext cx="36513" cy="0"/>
          </a:xfrm>
          <a:prstGeom prst="line">
            <a:avLst/>
          </a:prstGeom>
          <a:noFill/>
          <a:ln w="4763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20" name="Line 175">
            <a:extLst>
              <a:ext uri="{FF2B5EF4-FFF2-40B4-BE49-F238E27FC236}">
                <a16:creationId xmlns:a16="http://schemas.microsoft.com/office/drawing/2014/main" id="{F87D94AC-C83D-40E9-B688-36AFCA54B8E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1326" y="4321175"/>
            <a:ext cx="36513" cy="0"/>
          </a:xfrm>
          <a:prstGeom prst="line">
            <a:avLst/>
          </a:prstGeom>
          <a:noFill/>
          <a:ln w="4763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21" name="Line 176">
            <a:extLst>
              <a:ext uri="{FF2B5EF4-FFF2-40B4-BE49-F238E27FC236}">
                <a16:creationId xmlns:a16="http://schemas.microsoft.com/office/drawing/2014/main" id="{53A9AC5C-409E-4283-B18F-5500845604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745788" y="4046538"/>
            <a:ext cx="0" cy="790575"/>
          </a:xfrm>
          <a:prstGeom prst="line">
            <a:avLst/>
          </a:prstGeom>
          <a:noFill/>
          <a:ln w="4763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22" name="Line 177">
            <a:extLst>
              <a:ext uri="{FF2B5EF4-FFF2-40B4-BE49-F238E27FC236}">
                <a16:creationId xmlns:a16="http://schemas.microsoft.com/office/drawing/2014/main" id="{B1904DBA-02B5-455C-8C88-07D204E0FFB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26738" y="4046538"/>
            <a:ext cx="33338" cy="0"/>
          </a:xfrm>
          <a:prstGeom prst="line">
            <a:avLst/>
          </a:prstGeom>
          <a:noFill/>
          <a:ln w="4763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23" name="Line 178">
            <a:extLst>
              <a:ext uri="{FF2B5EF4-FFF2-40B4-BE49-F238E27FC236}">
                <a16:creationId xmlns:a16="http://schemas.microsoft.com/office/drawing/2014/main" id="{D8FC2741-A94D-46C0-806E-10AAA6D738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26738" y="4837113"/>
            <a:ext cx="33338" cy="0"/>
          </a:xfrm>
          <a:prstGeom prst="line">
            <a:avLst/>
          </a:prstGeom>
          <a:noFill/>
          <a:ln w="4763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25" name="Line 180">
            <a:extLst>
              <a:ext uri="{FF2B5EF4-FFF2-40B4-BE49-F238E27FC236}">
                <a16:creationId xmlns:a16="http://schemas.microsoft.com/office/drawing/2014/main" id="{8DD10D77-0542-4C2B-832F-5638FFB646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79151" y="2679700"/>
            <a:ext cx="36513" cy="0"/>
          </a:xfrm>
          <a:prstGeom prst="line">
            <a:avLst/>
          </a:prstGeom>
          <a:noFill/>
          <a:ln w="4763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26" name="Line 181">
            <a:extLst>
              <a:ext uri="{FF2B5EF4-FFF2-40B4-BE49-F238E27FC236}">
                <a16:creationId xmlns:a16="http://schemas.microsoft.com/office/drawing/2014/main" id="{0563866E-C0CE-40BC-914F-836A50E81C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79151" y="4659313"/>
            <a:ext cx="36513" cy="0"/>
          </a:xfrm>
          <a:prstGeom prst="line">
            <a:avLst/>
          </a:prstGeom>
          <a:noFill/>
          <a:ln w="4763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27" name="Line 182">
            <a:extLst>
              <a:ext uri="{FF2B5EF4-FFF2-40B4-BE49-F238E27FC236}">
                <a16:creationId xmlns:a16="http://schemas.microsoft.com/office/drawing/2014/main" id="{B57D5CC6-1521-4DB0-B95F-D8B887F3F48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3413" y="1381125"/>
            <a:ext cx="0" cy="0"/>
          </a:xfrm>
          <a:prstGeom prst="line">
            <a:avLst/>
          </a:prstGeom>
          <a:noFill/>
          <a:ln w="4763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28" name="Line 183">
            <a:extLst>
              <a:ext uri="{FF2B5EF4-FFF2-40B4-BE49-F238E27FC236}">
                <a16:creationId xmlns:a16="http://schemas.microsoft.com/office/drawing/2014/main" id="{4A315406-5BD0-42C4-AFD1-82D5260DCAA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1" y="1381125"/>
            <a:ext cx="36513" cy="0"/>
          </a:xfrm>
          <a:prstGeom prst="line">
            <a:avLst/>
          </a:prstGeom>
          <a:noFill/>
          <a:ln w="4763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29" name="Line 184">
            <a:extLst>
              <a:ext uri="{FF2B5EF4-FFF2-40B4-BE49-F238E27FC236}">
                <a16:creationId xmlns:a16="http://schemas.microsoft.com/office/drawing/2014/main" id="{A8F07ACD-DBAA-46E1-B390-D8B2B152E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1" y="1381125"/>
            <a:ext cx="36513" cy="0"/>
          </a:xfrm>
          <a:prstGeom prst="line">
            <a:avLst/>
          </a:prstGeom>
          <a:noFill/>
          <a:ln w="4763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30" name="Line 185">
            <a:extLst>
              <a:ext uri="{FF2B5EF4-FFF2-40B4-BE49-F238E27FC236}">
                <a16:creationId xmlns:a16="http://schemas.microsoft.com/office/drawing/2014/main" id="{A321BF47-3C66-4C8D-98B2-F236E51CCB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14651" y="1381125"/>
            <a:ext cx="0" cy="3030538"/>
          </a:xfrm>
          <a:prstGeom prst="line">
            <a:avLst/>
          </a:prstGeom>
          <a:noFill/>
          <a:ln w="4763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31" name="Line 186">
            <a:extLst>
              <a:ext uri="{FF2B5EF4-FFF2-40B4-BE49-F238E27FC236}">
                <a16:creationId xmlns:a16="http://schemas.microsoft.com/office/drawing/2014/main" id="{8E5E84D3-1D27-4204-839F-CD4F44AEFF3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1" y="1381125"/>
            <a:ext cx="31750" cy="0"/>
          </a:xfrm>
          <a:prstGeom prst="line">
            <a:avLst/>
          </a:prstGeom>
          <a:noFill/>
          <a:ln w="4763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32" name="Line 187">
            <a:extLst>
              <a:ext uri="{FF2B5EF4-FFF2-40B4-BE49-F238E27FC236}">
                <a16:creationId xmlns:a16="http://schemas.microsoft.com/office/drawing/2014/main" id="{6D8DBF8A-BB2F-464B-9E8D-AC0A74ABE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1" y="4411663"/>
            <a:ext cx="31750" cy="0"/>
          </a:xfrm>
          <a:prstGeom prst="line">
            <a:avLst/>
          </a:prstGeom>
          <a:noFill/>
          <a:ln w="4763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33" name="Line 188">
            <a:extLst>
              <a:ext uri="{FF2B5EF4-FFF2-40B4-BE49-F238E27FC236}">
                <a16:creationId xmlns:a16="http://schemas.microsoft.com/office/drawing/2014/main" id="{8C6C560C-EFB9-4E7F-82BC-2AACF87BCA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05138" y="1381125"/>
            <a:ext cx="0" cy="3808413"/>
          </a:xfrm>
          <a:prstGeom prst="line">
            <a:avLst/>
          </a:prstGeom>
          <a:noFill/>
          <a:ln w="4763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34" name="Line 189">
            <a:extLst>
              <a:ext uri="{FF2B5EF4-FFF2-40B4-BE49-F238E27FC236}">
                <a16:creationId xmlns:a16="http://schemas.microsoft.com/office/drawing/2014/main" id="{0AE0E966-C7BC-4F6C-AF55-3C1B21B7DA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7676" y="1381125"/>
            <a:ext cx="36513" cy="0"/>
          </a:xfrm>
          <a:prstGeom prst="line">
            <a:avLst/>
          </a:prstGeom>
          <a:noFill/>
          <a:ln w="4763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35" name="Line 190">
            <a:extLst>
              <a:ext uri="{FF2B5EF4-FFF2-40B4-BE49-F238E27FC236}">
                <a16:creationId xmlns:a16="http://schemas.microsoft.com/office/drawing/2014/main" id="{03523BBA-D751-4539-913B-7F68B89ADB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7676" y="5189538"/>
            <a:ext cx="36513" cy="0"/>
          </a:xfrm>
          <a:prstGeom prst="line">
            <a:avLst/>
          </a:prstGeom>
          <a:noFill/>
          <a:ln w="4763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36" name="Line 191">
            <a:extLst>
              <a:ext uri="{FF2B5EF4-FFF2-40B4-BE49-F238E27FC236}">
                <a16:creationId xmlns:a16="http://schemas.microsoft.com/office/drawing/2014/main" id="{78DAEFAC-EA62-4D41-8976-42F0620144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2463" y="1381125"/>
            <a:ext cx="0" cy="3433763"/>
          </a:xfrm>
          <a:prstGeom prst="line">
            <a:avLst/>
          </a:prstGeom>
          <a:noFill/>
          <a:ln w="4763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37" name="Line 192">
            <a:extLst>
              <a:ext uri="{FF2B5EF4-FFF2-40B4-BE49-F238E27FC236}">
                <a16:creationId xmlns:a16="http://schemas.microsoft.com/office/drawing/2014/main" id="{37323594-95D2-456C-8CB5-E66FAAC87C2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5001" y="1381125"/>
            <a:ext cx="36513" cy="0"/>
          </a:xfrm>
          <a:prstGeom prst="line">
            <a:avLst/>
          </a:prstGeom>
          <a:noFill/>
          <a:ln w="4763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38" name="Line 193">
            <a:extLst>
              <a:ext uri="{FF2B5EF4-FFF2-40B4-BE49-F238E27FC236}">
                <a16:creationId xmlns:a16="http://schemas.microsoft.com/office/drawing/2014/main" id="{849F7E3E-08F5-458F-B8C8-14ECA0E9AD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5001" y="4814888"/>
            <a:ext cx="36513" cy="0"/>
          </a:xfrm>
          <a:prstGeom prst="line">
            <a:avLst/>
          </a:prstGeom>
          <a:noFill/>
          <a:ln w="4763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39" name="Line 194">
            <a:extLst>
              <a:ext uri="{FF2B5EF4-FFF2-40B4-BE49-F238E27FC236}">
                <a16:creationId xmlns:a16="http://schemas.microsoft.com/office/drawing/2014/main" id="{D92B38AC-F1D3-456D-AF9C-50EBBB49D1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97513" y="4549775"/>
            <a:ext cx="0" cy="53975"/>
          </a:xfrm>
          <a:prstGeom prst="line">
            <a:avLst/>
          </a:prstGeom>
          <a:noFill/>
          <a:ln w="4763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40" name="Line 195">
            <a:extLst>
              <a:ext uri="{FF2B5EF4-FFF2-40B4-BE49-F238E27FC236}">
                <a16:creationId xmlns:a16="http://schemas.microsoft.com/office/drawing/2014/main" id="{AF0C8D9E-596F-4F02-92CC-9718BC5E540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8463" y="4549775"/>
            <a:ext cx="36513" cy="0"/>
          </a:xfrm>
          <a:prstGeom prst="line">
            <a:avLst/>
          </a:prstGeom>
          <a:noFill/>
          <a:ln w="4763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41" name="Line 196">
            <a:extLst>
              <a:ext uri="{FF2B5EF4-FFF2-40B4-BE49-F238E27FC236}">
                <a16:creationId xmlns:a16="http://schemas.microsoft.com/office/drawing/2014/main" id="{ECEC11FF-BD44-4F21-9FE1-FBF01E1820E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8463" y="4603750"/>
            <a:ext cx="36513" cy="0"/>
          </a:xfrm>
          <a:prstGeom prst="line">
            <a:avLst/>
          </a:prstGeom>
          <a:noFill/>
          <a:ln w="4763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42" name="Line 197">
            <a:extLst>
              <a:ext uri="{FF2B5EF4-FFF2-40B4-BE49-F238E27FC236}">
                <a16:creationId xmlns:a16="http://schemas.microsoft.com/office/drawing/2014/main" id="{BDE31406-2A1A-4DD2-8FD2-2295D52F55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5451" y="4394200"/>
            <a:ext cx="0" cy="63500"/>
          </a:xfrm>
          <a:prstGeom prst="line">
            <a:avLst/>
          </a:prstGeom>
          <a:noFill/>
          <a:ln w="4763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43" name="Line 198">
            <a:extLst>
              <a:ext uri="{FF2B5EF4-FFF2-40B4-BE49-F238E27FC236}">
                <a16:creationId xmlns:a16="http://schemas.microsoft.com/office/drawing/2014/main" id="{4C65D46E-F44E-4CB6-91EF-4922FAA6BB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7988" y="4394200"/>
            <a:ext cx="36513" cy="0"/>
          </a:xfrm>
          <a:prstGeom prst="line">
            <a:avLst/>
          </a:prstGeom>
          <a:noFill/>
          <a:ln w="4763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44" name="Line 199">
            <a:extLst>
              <a:ext uri="{FF2B5EF4-FFF2-40B4-BE49-F238E27FC236}">
                <a16:creationId xmlns:a16="http://schemas.microsoft.com/office/drawing/2014/main" id="{FB27294D-1E4B-45BA-9452-27DB31D738F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7988" y="4457700"/>
            <a:ext cx="36513" cy="0"/>
          </a:xfrm>
          <a:prstGeom prst="line">
            <a:avLst/>
          </a:prstGeom>
          <a:noFill/>
          <a:ln w="4763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45" name="Line 200">
            <a:extLst>
              <a:ext uri="{FF2B5EF4-FFF2-40B4-BE49-F238E27FC236}">
                <a16:creationId xmlns:a16="http://schemas.microsoft.com/office/drawing/2014/main" id="{4DF8D6EF-E00B-46A6-A399-E4913EC2CF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16376" y="1381125"/>
            <a:ext cx="0" cy="4187826"/>
          </a:xfrm>
          <a:prstGeom prst="line">
            <a:avLst/>
          </a:prstGeom>
          <a:noFill/>
          <a:ln w="4763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46" name="Line 201">
            <a:extLst>
              <a:ext uri="{FF2B5EF4-FFF2-40B4-BE49-F238E27FC236}">
                <a16:creationId xmlns:a16="http://schemas.microsoft.com/office/drawing/2014/main" id="{D3B99FB3-A3A1-401C-9ADA-09A2F57B11D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7326" y="1381125"/>
            <a:ext cx="36513" cy="0"/>
          </a:xfrm>
          <a:prstGeom prst="line">
            <a:avLst/>
          </a:prstGeom>
          <a:noFill/>
          <a:ln w="4763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47" name="Line 202">
            <a:extLst>
              <a:ext uri="{FF2B5EF4-FFF2-40B4-BE49-F238E27FC236}">
                <a16:creationId xmlns:a16="http://schemas.microsoft.com/office/drawing/2014/main" id="{35C73C2C-709F-4633-B048-C3D84B2667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7326" y="5568950"/>
            <a:ext cx="36513" cy="0"/>
          </a:xfrm>
          <a:prstGeom prst="line">
            <a:avLst/>
          </a:prstGeom>
          <a:noFill/>
          <a:ln w="4763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48" name="Line 203">
            <a:extLst>
              <a:ext uri="{FF2B5EF4-FFF2-40B4-BE49-F238E27FC236}">
                <a16:creationId xmlns:a16="http://schemas.microsoft.com/office/drawing/2014/main" id="{68297B9F-E69F-49B2-A7B5-8EE20E25FA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89401" y="4622800"/>
            <a:ext cx="0" cy="484188"/>
          </a:xfrm>
          <a:prstGeom prst="line">
            <a:avLst/>
          </a:prstGeom>
          <a:noFill/>
          <a:ln w="4763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49" name="Line 204">
            <a:extLst>
              <a:ext uri="{FF2B5EF4-FFF2-40B4-BE49-F238E27FC236}">
                <a16:creationId xmlns:a16="http://schemas.microsoft.com/office/drawing/2014/main" id="{3B9796F1-ADF4-4CB8-8102-573715C9D5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0351" y="4622800"/>
            <a:ext cx="36513" cy="0"/>
          </a:xfrm>
          <a:prstGeom prst="line">
            <a:avLst/>
          </a:prstGeom>
          <a:noFill/>
          <a:ln w="4763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406">
            <a:extLst>
              <a:ext uri="{FF2B5EF4-FFF2-40B4-BE49-F238E27FC236}">
                <a16:creationId xmlns:a16="http://schemas.microsoft.com/office/drawing/2014/main" id="{2E4236A1-1E22-4DB5-8DD9-E0B449DF4745}"/>
              </a:ext>
            </a:extLst>
          </p:cNvPr>
          <p:cNvGrpSpPr>
            <a:grpSpLocks/>
          </p:cNvGrpSpPr>
          <p:nvPr/>
        </p:nvGrpSpPr>
        <p:grpSpPr bwMode="auto">
          <a:xfrm>
            <a:off x="755651" y="1230312"/>
            <a:ext cx="10685463" cy="4987926"/>
            <a:chOff x="476" y="775"/>
            <a:chExt cx="6731" cy="3142"/>
          </a:xfrm>
        </p:grpSpPr>
        <p:sp>
          <p:nvSpPr>
            <p:cNvPr id="16" name="Line 206">
              <a:extLst>
                <a:ext uri="{FF2B5EF4-FFF2-40B4-BE49-F238E27FC236}">
                  <a16:creationId xmlns:a16="http://schemas.microsoft.com/office/drawing/2014/main" id="{EA942313-AC00-424A-AEEE-FAD15EBE6F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3217"/>
              <a:ext cx="23" cy="0"/>
            </a:xfrm>
            <a:prstGeom prst="line">
              <a:avLst/>
            </a:prstGeom>
            <a:noFill/>
            <a:ln w="4763">
              <a:solidFill>
                <a:srgbClr val="2D6D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207">
              <a:extLst>
                <a:ext uri="{FF2B5EF4-FFF2-40B4-BE49-F238E27FC236}">
                  <a16:creationId xmlns:a16="http://schemas.microsoft.com/office/drawing/2014/main" id="{E33D6540-5F03-4565-82C7-5FE9420C7E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9" y="2650"/>
              <a:ext cx="0" cy="858"/>
            </a:xfrm>
            <a:prstGeom prst="line">
              <a:avLst/>
            </a:prstGeom>
            <a:noFill/>
            <a:ln w="4763">
              <a:solidFill>
                <a:srgbClr val="2D6D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208">
              <a:extLst>
                <a:ext uri="{FF2B5EF4-FFF2-40B4-BE49-F238E27FC236}">
                  <a16:creationId xmlns:a16="http://schemas.microsoft.com/office/drawing/2014/main" id="{1775C134-D3AE-44DF-94B7-3969D9F712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7" y="2650"/>
              <a:ext cx="23" cy="0"/>
            </a:xfrm>
            <a:prstGeom prst="line">
              <a:avLst/>
            </a:prstGeom>
            <a:noFill/>
            <a:ln w="4763">
              <a:solidFill>
                <a:srgbClr val="2D6D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09">
              <a:extLst>
                <a:ext uri="{FF2B5EF4-FFF2-40B4-BE49-F238E27FC236}">
                  <a16:creationId xmlns:a16="http://schemas.microsoft.com/office/drawing/2014/main" id="{FB1A82E1-E2D5-435C-9D02-5BF95C0DF9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7" y="3508"/>
              <a:ext cx="23" cy="0"/>
            </a:xfrm>
            <a:prstGeom prst="line">
              <a:avLst/>
            </a:prstGeom>
            <a:noFill/>
            <a:ln w="4763">
              <a:solidFill>
                <a:srgbClr val="2D6D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10">
              <a:extLst>
                <a:ext uri="{FF2B5EF4-FFF2-40B4-BE49-F238E27FC236}">
                  <a16:creationId xmlns:a16="http://schemas.microsoft.com/office/drawing/2014/main" id="{F2C9AECD-6B25-4D4C-BED0-39A1747782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2" y="2972"/>
              <a:ext cx="0" cy="141"/>
            </a:xfrm>
            <a:prstGeom prst="line">
              <a:avLst/>
            </a:prstGeom>
            <a:noFill/>
            <a:ln w="4763">
              <a:solidFill>
                <a:srgbClr val="2D6D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11">
              <a:extLst>
                <a:ext uri="{FF2B5EF4-FFF2-40B4-BE49-F238E27FC236}">
                  <a16:creationId xmlns:a16="http://schemas.microsoft.com/office/drawing/2014/main" id="{975BEA57-AB4E-40C8-9D62-C672F43D0B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3" y="2972"/>
              <a:ext cx="20" cy="0"/>
            </a:xfrm>
            <a:prstGeom prst="line">
              <a:avLst/>
            </a:prstGeom>
            <a:noFill/>
            <a:ln w="4763">
              <a:solidFill>
                <a:srgbClr val="2D6D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12">
              <a:extLst>
                <a:ext uri="{FF2B5EF4-FFF2-40B4-BE49-F238E27FC236}">
                  <a16:creationId xmlns:a16="http://schemas.microsoft.com/office/drawing/2014/main" id="{9F85EA6D-C1F6-41CD-A68F-0F28C07A6D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3" y="3113"/>
              <a:ext cx="20" cy="0"/>
            </a:xfrm>
            <a:prstGeom prst="line">
              <a:avLst/>
            </a:prstGeom>
            <a:noFill/>
            <a:ln w="4763">
              <a:solidFill>
                <a:srgbClr val="2D6D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13">
              <a:extLst>
                <a:ext uri="{FF2B5EF4-FFF2-40B4-BE49-F238E27FC236}">
                  <a16:creationId xmlns:a16="http://schemas.microsoft.com/office/drawing/2014/main" id="{3BB82DA9-8E97-4F47-8D27-DA1B6464F5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51" y="2949"/>
              <a:ext cx="0" cy="40"/>
            </a:xfrm>
            <a:prstGeom prst="line">
              <a:avLst/>
            </a:prstGeom>
            <a:noFill/>
            <a:ln w="4763">
              <a:solidFill>
                <a:srgbClr val="2D6D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14">
              <a:extLst>
                <a:ext uri="{FF2B5EF4-FFF2-40B4-BE49-F238E27FC236}">
                  <a16:creationId xmlns:a16="http://schemas.microsoft.com/office/drawing/2014/main" id="{F9089F1B-324C-4D4F-A27B-1E8C5234BD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0" y="2949"/>
              <a:ext cx="23" cy="0"/>
            </a:xfrm>
            <a:prstGeom prst="line">
              <a:avLst/>
            </a:prstGeom>
            <a:noFill/>
            <a:ln w="4763">
              <a:solidFill>
                <a:srgbClr val="2D6D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15">
              <a:extLst>
                <a:ext uri="{FF2B5EF4-FFF2-40B4-BE49-F238E27FC236}">
                  <a16:creationId xmlns:a16="http://schemas.microsoft.com/office/drawing/2014/main" id="{8F1A5AA1-312A-4B2A-9432-184974C9AF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0" y="2989"/>
              <a:ext cx="23" cy="0"/>
            </a:xfrm>
            <a:prstGeom prst="line">
              <a:avLst/>
            </a:prstGeom>
            <a:noFill/>
            <a:ln w="4763">
              <a:solidFill>
                <a:srgbClr val="2D6D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16">
              <a:extLst>
                <a:ext uri="{FF2B5EF4-FFF2-40B4-BE49-F238E27FC236}">
                  <a16:creationId xmlns:a16="http://schemas.microsoft.com/office/drawing/2014/main" id="{15AA450E-5172-431D-8832-ACFC2581E2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82" y="2327"/>
              <a:ext cx="0" cy="884"/>
            </a:xfrm>
            <a:prstGeom prst="line">
              <a:avLst/>
            </a:prstGeom>
            <a:noFill/>
            <a:ln w="4763">
              <a:solidFill>
                <a:srgbClr val="2D6D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17">
              <a:extLst>
                <a:ext uri="{FF2B5EF4-FFF2-40B4-BE49-F238E27FC236}">
                  <a16:creationId xmlns:a16="http://schemas.microsoft.com/office/drawing/2014/main" id="{0C679C42-FC8C-4F75-81C1-8DBA8F50EA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0" y="2327"/>
              <a:ext cx="23" cy="0"/>
            </a:xfrm>
            <a:prstGeom prst="line">
              <a:avLst/>
            </a:prstGeom>
            <a:noFill/>
            <a:ln w="4763">
              <a:solidFill>
                <a:srgbClr val="2D6D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18">
              <a:extLst>
                <a:ext uri="{FF2B5EF4-FFF2-40B4-BE49-F238E27FC236}">
                  <a16:creationId xmlns:a16="http://schemas.microsoft.com/office/drawing/2014/main" id="{5ADF1481-DCBA-44EB-8CDE-165AC202DA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0" y="3211"/>
              <a:ext cx="23" cy="0"/>
            </a:xfrm>
            <a:prstGeom prst="line">
              <a:avLst/>
            </a:prstGeom>
            <a:noFill/>
            <a:ln w="4763">
              <a:solidFill>
                <a:srgbClr val="2D6D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19">
              <a:extLst>
                <a:ext uri="{FF2B5EF4-FFF2-40B4-BE49-F238E27FC236}">
                  <a16:creationId xmlns:a16="http://schemas.microsoft.com/office/drawing/2014/main" id="{86DF3E06-86B1-4DEC-8BC7-087C178F6E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82" y="870"/>
              <a:ext cx="0" cy="2638"/>
            </a:xfrm>
            <a:prstGeom prst="line">
              <a:avLst/>
            </a:prstGeom>
            <a:noFill/>
            <a:ln w="4763">
              <a:solidFill>
                <a:srgbClr val="2D6D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20">
              <a:extLst>
                <a:ext uri="{FF2B5EF4-FFF2-40B4-BE49-F238E27FC236}">
                  <a16:creationId xmlns:a16="http://schemas.microsoft.com/office/drawing/2014/main" id="{D020E362-6642-43AF-841D-1E6AA49ED5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0" y="870"/>
              <a:ext cx="23" cy="0"/>
            </a:xfrm>
            <a:prstGeom prst="line">
              <a:avLst/>
            </a:prstGeom>
            <a:noFill/>
            <a:ln w="4763">
              <a:solidFill>
                <a:srgbClr val="2D6D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4" name="Line 221">
              <a:extLst>
                <a:ext uri="{FF2B5EF4-FFF2-40B4-BE49-F238E27FC236}">
                  <a16:creationId xmlns:a16="http://schemas.microsoft.com/office/drawing/2014/main" id="{0949FBCB-E056-423A-9EEE-D5683BDF07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0" y="3508"/>
              <a:ext cx="23" cy="0"/>
            </a:xfrm>
            <a:prstGeom prst="line">
              <a:avLst/>
            </a:prstGeom>
            <a:noFill/>
            <a:ln w="4763">
              <a:solidFill>
                <a:srgbClr val="2D6D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5" name="Line 222">
              <a:extLst>
                <a:ext uri="{FF2B5EF4-FFF2-40B4-BE49-F238E27FC236}">
                  <a16:creationId xmlns:a16="http://schemas.microsoft.com/office/drawing/2014/main" id="{CD909E2E-0FA9-4AA8-AA8B-F8DE4B73D5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2" y="2624"/>
              <a:ext cx="0" cy="409"/>
            </a:xfrm>
            <a:prstGeom prst="line">
              <a:avLst/>
            </a:prstGeom>
            <a:noFill/>
            <a:ln w="4763">
              <a:solidFill>
                <a:srgbClr val="2D6D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6" name="Line 223">
              <a:extLst>
                <a:ext uri="{FF2B5EF4-FFF2-40B4-BE49-F238E27FC236}">
                  <a16:creationId xmlns:a16="http://schemas.microsoft.com/office/drawing/2014/main" id="{40D6927F-08C2-43EB-8B7D-E8A66F637E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1" y="2624"/>
              <a:ext cx="23" cy="0"/>
            </a:xfrm>
            <a:prstGeom prst="line">
              <a:avLst/>
            </a:prstGeom>
            <a:noFill/>
            <a:ln w="4763">
              <a:solidFill>
                <a:srgbClr val="2D6D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7" name="Line 224">
              <a:extLst>
                <a:ext uri="{FF2B5EF4-FFF2-40B4-BE49-F238E27FC236}">
                  <a16:creationId xmlns:a16="http://schemas.microsoft.com/office/drawing/2014/main" id="{7734062A-0493-4D4A-8849-F3771C4B5E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1" y="3033"/>
              <a:ext cx="23" cy="0"/>
            </a:xfrm>
            <a:prstGeom prst="line">
              <a:avLst/>
            </a:prstGeom>
            <a:noFill/>
            <a:ln w="4763">
              <a:solidFill>
                <a:srgbClr val="2D6D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8" name="Line 225">
              <a:extLst>
                <a:ext uri="{FF2B5EF4-FFF2-40B4-BE49-F238E27FC236}">
                  <a16:creationId xmlns:a16="http://schemas.microsoft.com/office/drawing/2014/main" id="{E1D1437B-A9C5-46CB-A3C0-889C7DFF68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71" y="870"/>
              <a:ext cx="0" cy="2638"/>
            </a:xfrm>
            <a:prstGeom prst="line">
              <a:avLst/>
            </a:prstGeom>
            <a:noFill/>
            <a:ln w="4763">
              <a:solidFill>
                <a:srgbClr val="A0522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9" name="Line 226">
              <a:extLst>
                <a:ext uri="{FF2B5EF4-FFF2-40B4-BE49-F238E27FC236}">
                  <a16:creationId xmlns:a16="http://schemas.microsoft.com/office/drawing/2014/main" id="{29DF0EFB-3612-4A89-B92F-2C0946F7F8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9" y="870"/>
              <a:ext cx="23" cy="0"/>
            </a:xfrm>
            <a:prstGeom prst="line">
              <a:avLst/>
            </a:prstGeom>
            <a:noFill/>
            <a:ln w="4763">
              <a:solidFill>
                <a:srgbClr val="A0522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0" name="Line 227">
              <a:extLst>
                <a:ext uri="{FF2B5EF4-FFF2-40B4-BE49-F238E27FC236}">
                  <a16:creationId xmlns:a16="http://schemas.microsoft.com/office/drawing/2014/main" id="{F2D791A5-62C2-4771-88CD-4B2E5207E3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9" y="3508"/>
              <a:ext cx="23" cy="0"/>
            </a:xfrm>
            <a:prstGeom prst="line">
              <a:avLst/>
            </a:prstGeom>
            <a:noFill/>
            <a:ln w="4763">
              <a:solidFill>
                <a:srgbClr val="A0522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1" name="Line 228">
              <a:extLst>
                <a:ext uri="{FF2B5EF4-FFF2-40B4-BE49-F238E27FC236}">
                  <a16:creationId xmlns:a16="http://schemas.microsoft.com/office/drawing/2014/main" id="{594CE012-1E01-4EEF-8558-B45898AA81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75" y="870"/>
              <a:ext cx="0" cy="2626"/>
            </a:xfrm>
            <a:prstGeom prst="line">
              <a:avLst/>
            </a:prstGeom>
            <a:noFill/>
            <a:ln w="4763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3" name="Line 229">
              <a:extLst>
                <a:ext uri="{FF2B5EF4-FFF2-40B4-BE49-F238E27FC236}">
                  <a16:creationId xmlns:a16="http://schemas.microsoft.com/office/drawing/2014/main" id="{6730B8D0-B79E-4536-B6B6-A476DE6B01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4" y="870"/>
              <a:ext cx="20" cy="0"/>
            </a:xfrm>
            <a:prstGeom prst="line">
              <a:avLst/>
            </a:prstGeom>
            <a:noFill/>
            <a:ln w="4763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6" name="Line 230">
              <a:extLst>
                <a:ext uri="{FF2B5EF4-FFF2-40B4-BE49-F238E27FC236}">
                  <a16:creationId xmlns:a16="http://schemas.microsoft.com/office/drawing/2014/main" id="{AB2EFE50-D4C7-4CBA-89DA-9319AD44C7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4" y="3496"/>
              <a:ext cx="20" cy="0"/>
            </a:xfrm>
            <a:prstGeom prst="line">
              <a:avLst/>
            </a:prstGeom>
            <a:noFill/>
            <a:ln w="4763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Line 231">
              <a:extLst>
                <a:ext uri="{FF2B5EF4-FFF2-40B4-BE49-F238E27FC236}">
                  <a16:creationId xmlns:a16="http://schemas.microsoft.com/office/drawing/2014/main" id="{99E3102A-8686-4233-BB28-C5731706FD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56" y="2768"/>
              <a:ext cx="0" cy="20"/>
            </a:xfrm>
            <a:prstGeom prst="line">
              <a:avLst/>
            </a:prstGeom>
            <a:noFill/>
            <a:ln w="4763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Line 232">
              <a:extLst>
                <a:ext uri="{FF2B5EF4-FFF2-40B4-BE49-F238E27FC236}">
                  <a16:creationId xmlns:a16="http://schemas.microsoft.com/office/drawing/2014/main" id="{FF4F7FA7-517F-4060-BA0B-54F071A9B1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5" y="2768"/>
              <a:ext cx="23" cy="0"/>
            </a:xfrm>
            <a:prstGeom prst="line">
              <a:avLst/>
            </a:prstGeom>
            <a:noFill/>
            <a:ln w="4763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Line 233">
              <a:extLst>
                <a:ext uri="{FF2B5EF4-FFF2-40B4-BE49-F238E27FC236}">
                  <a16:creationId xmlns:a16="http://schemas.microsoft.com/office/drawing/2014/main" id="{3CDB0531-F1EF-4ABA-B474-B666F832EC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5" y="2788"/>
              <a:ext cx="23" cy="0"/>
            </a:xfrm>
            <a:prstGeom prst="line">
              <a:avLst/>
            </a:prstGeom>
            <a:noFill/>
            <a:ln w="4763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Line 234">
              <a:extLst>
                <a:ext uri="{FF2B5EF4-FFF2-40B4-BE49-F238E27FC236}">
                  <a16:creationId xmlns:a16="http://schemas.microsoft.com/office/drawing/2014/main" id="{4AE13AFA-4C57-4FF2-BB72-9611016083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17" y="2796"/>
              <a:ext cx="0" cy="0"/>
            </a:xfrm>
            <a:prstGeom prst="line">
              <a:avLst/>
            </a:prstGeom>
            <a:noFill/>
            <a:ln w="4763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Line 235">
              <a:extLst>
                <a:ext uri="{FF2B5EF4-FFF2-40B4-BE49-F238E27FC236}">
                  <a16:creationId xmlns:a16="http://schemas.microsoft.com/office/drawing/2014/main" id="{2FF5D345-4E54-4007-8F55-E036CE4DA0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05" y="2796"/>
              <a:ext cx="23" cy="0"/>
            </a:xfrm>
            <a:prstGeom prst="line">
              <a:avLst/>
            </a:prstGeom>
            <a:noFill/>
            <a:ln w="4763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Line 236">
              <a:extLst>
                <a:ext uri="{FF2B5EF4-FFF2-40B4-BE49-F238E27FC236}">
                  <a16:creationId xmlns:a16="http://schemas.microsoft.com/office/drawing/2014/main" id="{62B37C26-51B9-4C35-9BAB-9CA421F911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05" y="2796"/>
              <a:ext cx="23" cy="0"/>
            </a:xfrm>
            <a:prstGeom prst="line">
              <a:avLst/>
            </a:prstGeom>
            <a:noFill/>
            <a:ln w="4763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Line 237">
              <a:extLst>
                <a:ext uri="{FF2B5EF4-FFF2-40B4-BE49-F238E27FC236}">
                  <a16:creationId xmlns:a16="http://schemas.microsoft.com/office/drawing/2014/main" id="{E36F9352-E0DB-4228-B202-970AF6FDC5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30" y="2750"/>
              <a:ext cx="0" cy="167"/>
            </a:xfrm>
            <a:prstGeom prst="line">
              <a:avLst/>
            </a:prstGeom>
            <a:noFill/>
            <a:ln w="4763">
              <a:solidFill>
                <a:srgbClr val="FFD2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Line 238">
              <a:extLst>
                <a:ext uri="{FF2B5EF4-FFF2-40B4-BE49-F238E27FC236}">
                  <a16:creationId xmlns:a16="http://schemas.microsoft.com/office/drawing/2014/main" id="{57A1FD9D-3A75-4264-BBC5-9F31FF5966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8" y="2750"/>
              <a:ext cx="23" cy="0"/>
            </a:xfrm>
            <a:prstGeom prst="line">
              <a:avLst/>
            </a:prstGeom>
            <a:noFill/>
            <a:ln w="4763">
              <a:solidFill>
                <a:srgbClr val="FFD2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Line 239">
              <a:extLst>
                <a:ext uri="{FF2B5EF4-FFF2-40B4-BE49-F238E27FC236}">
                  <a16:creationId xmlns:a16="http://schemas.microsoft.com/office/drawing/2014/main" id="{7F5CBC3A-8480-4FE9-9777-A26A5F06BD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8" y="2917"/>
              <a:ext cx="23" cy="0"/>
            </a:xfrm>
            <a:prstGeom prst="line">
              <a:avLst/>
            </a:prstGeom>
            <a:noFill/>
            <a:ln w="4763">
              <a:solidFill>
                <a:srgbClr val="FFD2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Line 240">
              <a:extLst>
                <a:ext uri="{FF2B5EF4-FFF2-40B4-BE49-F238E27FC236}">
                  <a16:creationId xmlns:a16="http://schemas.microsoft.com/office/drawing/2014/main" id="{7EE32CD7-152E-4743-A038-64B124F4F9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47" y="2840"/>
              <a:ext cx="0" cy="20"/>
            </a:xfrm>
            <a:prstGeom prst="line">
              <a:avLst/>
            </a:prstGeom>
            <a:noFill/>
            <a:ln w="4763">
              <a:solidFill>
                <a:srgbClr val="FFD2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Line 241">
              <a:extLst>
                <a:ext uri="{FF2B5EF4-FFF2-40B4-BE49-F238E27FC236}">
                  <a16:creationId xmlns:a16="http://schemas.microsoft.com/office/drawing/2014/main" id="{B1908774-6286-42C9-937D-63A213D854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6" y="2840"/>
              <a:ext cx="23" cy="0"/>
            </a:xfrm>
            <a:prstGeom prst="line">
              <a:avLst/>
            </a:prstGeom>
            <a:noFill/>
            <a:ln w="4763">
              <a:solidFill>
                <a:srgbClr val="FFD2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Line 242">
              <a:extLst>
                <a:ext uri="{FF2B5EF4-FFF2-40B4-BE49-F238E27FC236}">
                  <a16:creationId xmlns:a16="http://schemas.microsoft.com/office/drawing/2014/main" id="{B11CDDD2-2C7A-4EA0-B118-417FB0C165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6" y="2860"/>
              <a:ext cx="23" cy="0"/>
            </a:xfrm>
            <a:prstGeom prst="line">
              <a:avLst/>
            </a:prstGeom>
            <a:noFill/>
            <a:ln w="4763">
              <a:solidFill>
                <a:srgbClr val="FFD2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Line 243">
              <a:extLst>
                <a:ext uri="{FF2B5EF4-FFF2-40B4-BE49-F238E27FC236}">
                  <a16:creationId xmlns:a16="http://schemas.microsoft.com/office/drawing/2014/main" id="{42497947-04CF-4888-8BC4-F492617853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1" y="2405"/>
              <a:ext cx="0" cy="397"/>
            </a:xfrm>
            <a:prstGeom prst="line">
              <a:avLst/>
            </a:prstGeom>
            <a:noFill/>
            <a:ln w="4763">
              <a:solidFill>
                <a:srgbClr val="BFA1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Line 244">
              <a:extLst>
                <a:ext uri="{FF2B5EF4-FFF2-40B4-BE49-F238E27FC236}">
                  <a16:creationId xmlns:a16="http://schemas.microsoft.com/office/drawing/2014/main" id="{75217810-16D2-444A-B92A-B5321C0154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0" y="2405"/>
              <a:ext cx="23" cy="0"/>
            </a:xfrm>
            <a:prstGeom prst="line">
              <a:avLst/>
            </a:prstGeom>
            <a:noFill/>
            <a:ln w="4763">
              <a:solidFill>
                <a:srgbClr val="BFA1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Line 245">
              <a:extLst>
                <a:ext uri="{FF2B5EF4-FFF2-40B4-BE49-F238E27FC236}">
                  <a16:creationId xmlns:a16="http://schemas.microsoft.com/office/drawing/2014/main" id="{0B58D725-83E3-433E-B9BA-A9972AA5A8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0" y="2802"/>
              <a:ext cx="23" cy="0"/>
            </a:xfrm>
            <a:prstGeom prst="line">
              <a:avLst/>
            </a:prstGeom>
            <a:noFill/>
            <a:ln w="4763">
              <a:solidFill>
                <a:srgbClr val="BFA1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Line 246">
              <a:extLst>
                <a:ext uri="{FF2B5EF4-FFF2-40B4-BE49-F238E27FC236}">
                  <a16:creationId xmlns:a16="http://schemas.microsoft.com/office/drawing/2014/main" id="{D8A85AE6-0E37-46BD-A4FF-091D5EE6F6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62" y="2051"/>
              <a:ext cx="0" cy="734"/>
            </a:xfrm>
            <a:prstGeom prst="line">
              <a:avLst/>
            </a:prstGeom>
            <a:noFill/>
            <a:ln w="4763">
              <a:solidFill>
                <a:srgbClr val="BFA1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Line 247">
              <a:extLst>
                <a:ext uri="{FF2B5EF4-FFF2-40B4-BE49-F238E27FC236}">
                  <a16:creationId xmlns:a16="http://schemas.microsoft.com/office/drawing/2014/main" id="{A415A94B-E2FF-484E-900D-0906FD7413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0" y="2051"/>
              <a:ext cx="23" cy="0"/>
            </a:xfrm>
            <a:prstGeom prst="line">
              <a:avLst/>
            </a:prstGeom>
            <a:noFill/>
            <a:ln w="4763">
              <a:solidFill>
                <a:srgbClr val="BFA1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Line 248">
              <a:extLst>
                <a:ext uri="{FF2B5EF4-FFF2-40B4-BE49-F238E27FC236}">
                  <a16:creationId xmlns:a16="http://schemas.microsoft.com/office/drawing/2014/main" id="{BAACE735-CD7C-4723-A3E0-F357999D94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0" y="2785"/>
              <a:ext cx="23" cy="0"/>
            </a:xfrm>
            <a:prstGeom prst="line">
              <a:avLst/>
            </a:prstGeom>
            <a:noFill/>
            <a:ln w="4763">
              <a:solidFill>
                <a:srgbClr val="BFA1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Line 249">
              <a:extLst>
                <a:ext uri="{FF2B5EF4-FFF2-40B4-BE49-F238E27FC236}">
                  <a16:creationId xmlns:a16="http://schemas.microsoft.com/office/drawing/2014/main" id="{DA3999BA-97CC-4DE6-97AC-FF8CE94E58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19" y="870"/>
              <a:ext cx="0" cy="1903"/>
            </a:xfrm>
            <a:prstGeom prst="line">
              <a:avLst/>
            </a:prstGeom>
            <a:noFill/>
            <a:ln w="4763">
              <a:solidFill>
                <a:srgbClr val="BFA1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Line 250">
              <a:extLst>
                <a:ext uri="{FF2B5EF4-FFF2-40B4-BE49-F238E27FC236}">
                  <a16:creationId xmlns:a16="http://schemas.microsoft.com/office/drawing/2014/main" id="{80DEF85F-DE9C-48E3-96C6-F56ECD63D0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1" y="870"/>
              <a:ext cx="20" cy="0"/>
            </a:xfrm>
            <a:prstGeom prst="line">
              <a:avLst/>
            </a:prstGeom>
            <a:noFill/>
            <a:ln w="4763">
              <a:solidFill>
                <a:srgbClr val="BFA1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Line 251">
              <a:extLst>
                <a:ext uri="{FF2B5EF4-FFF2-40B4-BE49-F238E27FC236}">
                  <a16:creationId xmlns:a16="http://schemas.microsoft.com/office/drawing/2014/main" id="{F917715A-9EA9-43B3-ABB6-A65BCA169C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1" y="2773"/>
              <a:ext cx="20" cy="0"/>
            </a:xfrm>
            <a:prstGeom prst="line">
              <a:avLst/>
            </a:prstGeom>
            <a:noFill/>
            <a:ln w="4763">
              <a:solidFill>
                <a:srgbClr val="BFA1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Line 252">
              <a:extLst>
                <a:ext uri="{FF2B5EF4-FFF2-40B4-BE49-F238E27FC236}">
                  <a16:creationId xmlns:a16="http://schemas.microsoft.com/office/drawing/2014/main" id="{924F1167-EFE1-49B7-9F3B-848B284C13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0" y="1598"/>
              <a:ext cx="0" cy="1083"/>
            </a:xfrm>
            <a:prstGeom prst="line">
              <a:avLst/>
            </a:prstGeom>
            <a:noFill/>
            <a:ln w="4763">
              <a:solidFill>
                <a:srgbClr val="BFA1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Line 253">
              <a:extLst>
                <a:ext uri="{FF2B5EF4-FFF2-40B4-BE49-F238E27FC236}">
                  <a16:creationId xmlns:a16="http://schemas.microsoft.com/office/drawing/2014/main" id="{2CE43D86-5303-4BCE-A506-19C47F03FA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8" y="1598"/>
              <a:ext cx="23" cy="0"/>
            </a:xfrm>
            <a:prstGeom prst="line">
              <a:avLst/>
            </a:prstGeom>
            <a:noFill/>
            <a:ln w="4763">
              <a:solidFill>
                <a:srgbClr val="BFA1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Line 254">
              <a:extLst>
                <a:ext uri="{FF2B5EF4-FFF2-40B4-BE49-F238E27FC236}">
                  <a16:creationId xmlns:a16="http://schemas.microsoft.com/office/drawing/2014/main" id="{FC45165B-24C0-4596-8DDD-A12ED586C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8" y="2681"/>
              <a:ext cx="23" cy="0"/>
            </a:xfrm>
            <a:prstGeom prst="line">
              <a:avLst/>
            </a:prstGeom>
            <a:noFill/>
            <a:ln w="4763">
              <a:solidFill>
                <a:srgbClr val="BFA1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Line 255">
              <a:extLst>
                <a:ext uri="{FF2B5EF4-FFF2-40B4-BE49-F238E27FC236}">
                  <a16:creationId xmlns:a16="http://schemas.microsoft.com/office/drawing/2014/main" id="{6CDEACC9-5B08-49E2-A926-2FC9321525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37" y="870"/>
              <a:ext cx="0" cy="1368"/>
            </a:xfrm>
            <a:prstGeom prst="line">
              <a:avLst/>
            </a:prstGeom>
            <a:noFill/>
            <a:ln w="4763">
              <a:solidFill>
                <a:srgbClr val="BFA1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Line 256">
              <a:extLst>
                <a:ext uri="{FF2B5EF4-FFF2-40B4-BE49-F238E27FC236}">
                  <a16:creationId xmlns:a16="http://schemas.microsoft.com/office/drawing/2014/main" id="{69DD0A9C-85C8-45A8-AAB8-7C42D7217C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9" y="870"/>
              <a:ext cx="20" cy="0"/>
            </a:xfrm>
            <a:prstGeom prst="line">
              <a:avLst/>
            </a:prstGeom>
            <a:noFill/>
            <a:ln w="4763">
              <a:solidFill>
                <a:srgbClr val="BFA1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Line 257">
              <a:extLst>
                <a:ext uri="{FF2B5EF4-FFF2-40B4-BE49-F238E27FC236}">
                  <a16:creationId xmlns:a16="http://schemas.microsoft.com/office/drawing/2014/main" id="{D79EA2E3-176B-4E55-9226-EF6FC687B5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9" y="2238"/>
              <a:ext cx="20" cy="0"/>
            </a:xfrm>
            <a:prstGeom prst="line">
              <a:avLst/>
            </a:prstGeom>
            <a:noFill/>
            <a:ln w="4763">
              <a:solidFill>
                <a:srgbClr val="BFA1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Line 258">
              <a:extLst>
                <a:ext uri="{FF2B5EF4-FFF2-40B4-BE49-F238E27FC236}">
                  <a16:creationId xmlns:a16="http://schemas.microsoft.com/office/drawing/2014/main" id="{FBB39C32-019C-4A1B-B62B-57DEC09057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10" y="2837"/>
              <a:ext cx="0" cy="187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Line 259">
              <a:extLst>
                <a:ext uri="{FF2B5EF4-FFF2-40B4-BE49-F238E27FC236}">
                  <a16:creationId xmlns:a16="http://schemas.microsoft.com/office/drawing/2014/main" id="{2CF849AF-84ED-4DB6-9C85-00FE98CFD0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8" y="2837"/>
              <a:ext cx="20" cy="0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Line 260">
              <a:extLst>
                <a:ext uri="{FF2B5EF4-FFF2-40B4-BE49-F238E27FC236}">
                  <a16:creationId xmlns:a16="http://schemas.microsoft.com/office/drawing/2014/main" id="{BC341D76-7D14-4A56-8A26-5558CBEAF7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8" y="3024"/>
              <a:ext cx="20" cy="0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Line 261">
              <a:extLst>
                <a:ext uri="{FF2B5EF4-FFF2-40B4-BE49-F238E27FC236}">
                  <a16:creationId xmlns:a16="http://schemas.microsoft.com/office/drawing/2014/main" id="{EB42F1D7-F376-4915-A45A-7861658D84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67" y="2330"/>
              <a:ext cx="0" cy="706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Line 262">
              <a:extLst>
                <a:ext uri="{FF2B5EF4-FFF2-40B4-BE49-F238E27FC236}">
                  <a16:creationId xmlns:a16="http://schemas.microsoft.com/office/drawing/2014/main" id="{587029DF-72B7-453B-A1D5-807A11C2CC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6" y="2330"/>
              <a:ext cx="23" cy="0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Line 263">
              <a:extLst>
                <a:ext uri="{FF2B5EF4-FFF2-40B4-BE49-F238E27FC236}">
                  <a16:creationId xmlns:a16="http://schemas.microsoft.com/office/drawing/2014/main" id="{0EA21380-06EF-4800-9427-D0C2CFEE0A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6" y="3036"/>
              <a:ext cx="23" cy="0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Line 264">
              <a:extLst>
                <a:ext uri="{FF2B5EF4-FFF2-40B4-BE49-F238E27FC236}">
                  <a16:creationId xmlns:a16="http://schemas.microsoft.com/office/drawing/2014/main" id="{AC05350F-7273-4A43-8CA5-2B1FA5E7B8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10" y="2785"/>
              <a:ext cx="0" cy="58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Line 265">
              <a:extLst>
                <a:ext uri="{FF2B5EF4-FFF2-40B4-BE49-F238E27FC236}">
                  <a16:creationId xmlns:a16="http://schemas.microsoft.com/office/drawing/2014/main" id="{54BAD7CA-37E7-48F6-BB34-CEF751C5D5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2" y="2785"/>
              <a:ext cx="20" cy="0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Line 266">
              <a:extLst>
                <a:ext uri="{FF2B5EF4-FFF2-40B4-BE49-F238E27FC236}">
                  <a16:creationId xmlns:a16="http://schemas.microsoft.com/office/drawing/2014/main" id="{791130D8-D329-411D-9511-EDFDF97D81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2" y="2843"/>
              <a:ext cx="20" cy="0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Line 267">
              <a:extLst>
                <a:ext uri="{FF2B5EF4-FFF2-40B4-BE49-F238E27FC236}">
                  <a16:creationId xmlns:a16="http://schemas.microsoft.com/office/drawing/2014/main" id="{D1F6B132-503B-4C19-A2EF-3CB73EBDBD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03" y="2704"/>
              <a:ext cx="0" cy="245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Line 268">
              <a:extLst>
                <a:ext uri="{FF2B5EF4-FFF2-40B4-BE49-F238E27FC236}">
                  <a16:creationId xmlns:a16="http://schemas.microsoft.com/office/drawing/2014/main" id="{EA68CEFD-EFBD-4DAE-8ADD-E9F051720B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2" y="2704"/>
              <a:ext cx="23" cy="0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Line 269">
              <a:extLst>
                <a:ext uri="{FF2B5EF4-FFF2-40B4-BE49-F238E27FC236}">
                  <a16:creationId xmlns:a16="http://schemas.microsoft.com/office/drawing/2014/main" id="{27C3448F-A228-4CB2-AE7D-4ACEB040FD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2" y="2949"/>
              <a:ext cx="23" cy="0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Line 270">
              <a:extLst>
                <a:ext uri="{FF2B5EF4-FFF2-40B4-BE49-F238E27FC236}">
                  <a16:creationId xmlns:a16="http://schemas.microsoft.com/office/drawing/2014/main" id="{7828511E-3997-43C5-A8C4-9F8A1B8A7A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64" y="2491"/>
              <a:ext cx="0" cy="527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Line 271">
              <a:extLst>
                <a:ext uri="{FF2B5EF4-FFF2-40B4-BE49-F238E27FC236}">
                  <a16:creationId xmlns:a16="http://schemas.microsoft.com/office/drawing/2014/main" id="{45D6F5F9-B6A4-455E-852E-BB8B130AD3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2" y="2491"/>
              <a:ext cx="23" cy="0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Line 272">
              <a:extLst>
                <a:ext uri="{FF2B5EF4-FFF2-40B4-BE49-F238E27FC236}">
                  <a16:creationId xmlns:a16="http://schemas.microsoft.com/office/drawing/2014/main" id="{A8A15402-9DA1-4D5C-8926-1102E911AB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2" y="3018"/>
              <a:ext cx="23" cy="0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Line 273">
              <a:extLst>
                <a:ext uri="{FF2B5EF4-FFF2-40B4-BE49-F238E27FC236}">
                  <a16:creationId xmlns:a16="http://schemas.microsoft.com/office/drawing/2014/main" id="{B9039C2E-76C8-4C56-895E-E870BA95BD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48" y="2822"/>
              <a:ext cx="0" cy="55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Line 274">
              <a:extLst>
                <a:ext uri="{FF2B5EF4-FFF2-40B4-BE49-F238E27FC236}">
                  <a16:creationId xmlns:a16="http://schemas.microsoft.com/office/drawing/2014/main" id="{A6D86BED-FDAF-4E31-878B-4C3A5BB880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7" y="2822"/>
              <a:ext cx="23" cy="0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Line 275">
              <a:extLst>
                <a:ext uri="{FF2B5EF4-FFF2-40B4-BE49-F238E27FC236}">
                  <a16:creationId xmlns:a16="http://schemas.microsoft.com/office/drawing/2014/main" id="{3B7AAC11-6BE9-42A3-8680-9BE48D6A24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7" y="2877"/>
              <a:ext cx="23" cy="0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Line 276">
              <a:extLst>
                <a:ext uri="{FF2B5EF4-FFF2-40B4-BE49-F238E27FC236}">
                  <a16:creationId xmlns:a16="http://schemas.microsoft.com/office/drawing/2014/main" id="{31AECDC2-5ECD-4F7B-B015-71D5D3015E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06" y="2940"/>
              <a:ext cx="0" cy="44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Line 277">
              <a:extLst>
                <a:ext uri="{FF2B5EF4-FFF2-40B4-BE49-F238E27FC236}">
                  <a16:creationId xmlns:a16="http://schemas.microsoft.com/office/drawing/2014/main" id="{3B04218D-2E5C-49F8-8A36-E5F99571F6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4" y="2940"/>
              <a:ext cx="23" cy="0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Line 278">
              <a:extLst>
                <a:ext uri="{FF2B5EF4-FFF2-40B4-BE49-F238E27FC236}">
                  <a16:creationId xmlns:a16="http://schemas.microsoft.com/office/drawing/2014/main" id="{86E62883-CB7E-4F9F-A545-BFE5C98FEC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4" y="2984"/>
              <a:ext cx="23" cy="0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Line 279">
              <a:extLst>
                <a:ext uri="{FF2B5EF4-FFF2-40B4-BE49-F238E27FC236}">
                  <a16:creationId xmlns:a16="http://schemas.microsoft.com/office/drawing/2014/main" id="{C5F06A7D-FB80-4ADC-95AC-F68C894D51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66" y="2762"/>
              <a:ext cx="0" cy="60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Line 280">
              <a:extLst>
                <a:ext uri="{FF2B5EF4-FFF2-40B4-BE49-F238E27FC236}">
                  <a16:creationId xmlns:a16="http://schemas.microsoft.com/office/drawing/2014/main" id="{6788D64B-CBD5-48A8-9399-0231475019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5" y="2762"/>
              <a:ext cx="23" cy="0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Line 281">
              <a:extLst>
                <a:ext uri="{FF2B5EF4-FFF2-40B4-BE49-F238E27FC236}">
                  <a16:creationId xmlns:a16="http://schemas.microsoft.com/office/drawing/2014/main" id="{36728FCB-BAA8-449A-982A-A66BDFBB58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5" y="2822"/>
              <a:ext cx="23" cy="0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Line 282">
              <a:extLst>
                <a:ext uri="{FF2B5EF4-FFF2-40B4-BE49-F238E27FC236}">
                  <a16:creationId xmlns:a16="http://schemas.microsoft.com/office/drawing/2014/main" id="{C8CC437E-337F-41C3-8260-241690FFB6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24" y="2719"/>
              <a:ext cx="0" cy="46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Line 283">
              <a:extLst>
                <a:ext uri="{FF2B5EF4-FFF2-40B4-BE49-F238E27FC236}">
                  <a16:creationId xmlns:a16="http://schemas.microsoft.com/office/drawing/2014/main" id="{9DF441DE-5980-4946-B440-279DDA03D8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5" y="2719"/>
              <a:ext cx="20" cy="0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Line 284">
              <a:extLst>
                <a:ext uri="{FF2B5EF4-FFF2-40B4-BE49-F238E27FC236}">
                  <a16:creationId xmlns:a16="http://schemas.microsoft.com/office/drawing/2014/main" id="{ED8CEBDD-8CD1-4ED2-92BB-3D273532B7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5" y="2765"/>
              <a:ext cx="20" cy="0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Line 285">
              <a:extLst>
                <a:ext uri="{FF2B5EF4-FFF2-40B4-BE49-F238E27FC236}">
                  <a16:creationId xmlns:a16="http://schemas.microsoft.com/office/drawing/2014/main" id="{5FA91369-6C66-4C8F-A5C1-0C9F8F81FC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84" y="2791"/>
              <a:ext cx="0" cy="54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Line 286">
              <a:extLst>
                <a:ext uri="{FF2B5EF4-FFF2-40B4-BE49-F238E27FC236}">
                  <a16:creationId xmlns:a16="http://schemas.microsoft.com/office/drawing/2014/main" id="{B7ECF02D-CD55-4883-A78E-CFED71790F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3" y="2791"/>
              <a:ext cx="23" cy="0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Line 287">
              <a:extLst>
                <a:ext uri="{FF2B5EF4-FFF2-40B4-BE49-F238E27FC236}">
                  <a16:creationId xmlns:a16="http://schemas.microsoft.com/office/drawing/2014/main" id="{554A6F75-1BD0-45DA-8EAF-0E80CB34B2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3" y="2845"/>
              <a:ext cx="23" cy="0"/>
            </a:xfrm>
            <a:prstGeom prst="line">
              <a:avLst/>
            </a:prstGeom>
            <a:noFill/>
            <a:ln w="4763">
              <a:solidFill>
                <a:srgbClr val="9C88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Oval 288">
              <a:extLst>
                <a:ext uri="{FF2B5EF4-FFF2-40B4-BE49-F238E27FC236}">
                  <a16:creationId xmlns:a16="http://schemas.microsoft.com/office/drawing/2014/main" id="{908D150E-25C7-4D40-B288-CEA4DA25E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3" y="2796"/>
              <a:ext cx="52" cy="52"/>
            </a:xfrm>
            <a:prstGeom prst="ellipse">
              <a:avLst/>
            </a:prstGeom>
            <a:solidFill>
              <a:srgbClr val="6E8E84"/>
            </a:solidFill>
            <a:ln w="31750">
              <a:solidFill>
                <a:srgbClr val="6E8E8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Oval 289">
              <a:extLst>
                <a:ext uri="{FF2B5EF4-FFF2-40B4-BE49-F238E27FC236}">
                  <a16:creationId xmlns:a16="http://schemas.microsoft.com/office/drawing/2014/main" id="{BF1F009D-54B5-40D1-B3BE-92FE4CC65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2" y="2652"/>
              <a:ext cx="52" cy="52"/>
            </a:xfrm>
            <a:prstGeom prst="ellipse">
              <a:avLst/>
            </a:prstGeom>
            <a:solidFill>
              <a:srgbClr val="6E8E84"/>
            </a:solidFill>
            <a:ln w="31750">
              <a:solidFill>
                <a:srgbClr val="6E8E8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Oval 290">
              <a:extLst>
                <a:ext uri="{FF2B5EF4-FFF2-40B4-BE49-F238E27FC236}">
                  <a16:creationId xmlns:a16="http://schemas.microsoft.com/office/drawing/2014/main" id="{FDF03104-CBE5-407A-8934-6C010BBE2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4" y="2684"/>
              <a:ext cx="52" cy="49"/>
            </a:xfrm>
            <a:prstGeom prst="ellipse">
              <a:avLst/>
            </a:prstGeom>
            <a:solidFill>
              <a:srgbClr val="6E8E84"/>
            </a:solidFill>
            <a:ln w="31750">
              <a:solidFill>
                <a:srgbClr val="6E8E8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Oval 291">
              <a:extLst>
                <a:ext uri="{FF2B5EF4-FFF2-40B4-BE49-F238E27FC236}">
                  <a16:creationId xmlns:a16="http://schemas.microsoft.com/office/drawing/2014/main" id="{5231E7DC-E5DE-4A5D-8B14-3A58138EC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5" y="2762"/>
              <a:ext cx="52" cy="52"/>
            </a:xfrm>
            <a:prstGeom prst="ellipse">
              <a:avLst/>
            </a:prstGeom>
            <a:solidFill>
              <a:srgbClr val="6E8E84"/>
            </a:solidFill>
            <a:ln w="31750">
              <a:solidFill>
                <a:srgbClr val="6E8E8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Oval 292">
              <a:extLst>
                <a:ext uri="{FF2B5EF4-FFF2-40B4-BE49-F238E27FC236}">
                  <a16:creationId xmlns:a16="http://schemas.microsoft.com/office/drawing/2014/main" id="{471A6AB7-32CE-4C5B-A5E4-752423F4F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" y="2759"/>
              <a:ext cx="52" cy="49"/>
            </a:xfrm>
            <a:prstGeom prst="ellipse">
              <a:avLst/>
            </a:prstGeom>
            <a:solidFill>
              <a:srgbClr val="6E8E84"/>
            </a:solidFill>
            <a:ln w="31750">
              <a:solidFill>
                <a:srgbClr val="6E8E8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Oval 293">
              <a:extLst>
                <a:ext uri="{FF2B5EF4-FFF2-40B4-BE49-F238E27FC236}">
                  <a16:creationId xmlns:a16="http://schemas.microsoft.com/office/drawing/2014/main" id="{D996FCC8-29F5-4330-88B2-EF30F7271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1" y="3108"/>
              <a:ext cx="51" cy="51"/>
            </a:xfrm>
            <a:prstGeom prst="ellipse">
              <a:avLst/>
            </a:prstGeom>
            <a:solidFill>
              <a:srgbClr val="6E8E84"/>
            </a:solidFill>
            <a:ln w="31750">
              <a:solidFill>
                <a:srgbClr val="6E8E8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3" name="Oval 294">
              <a:extLst>
                <a:ext uri="{FF2B5EF4-FFF2-40B4-BE49-F238E27FC236}">
                  <a16:creationId xmlns:a16="http://schemas.microsoft.com/office/drawing/2014/main" id="{A45B3785-16D7-4C9A-A470-FB1649A48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8" y="2727"/>
              <a:ext cx="52" cy="52"/>
            </a:xfrm>
            <a:prstGeom prst="ellipse">
              <a:avLst/>
            </a:prstGeom>
            <a:solidFill>
              <a:srgbClr val="6E8E84"/>
            </a:solidFill>
            <a:ln w="31750">
              <a:solidFill>
                <a:srgbClr val="6E8E8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4" name="Oval 295">
              <a:extLst>
                <a:ext uri="{FF2B5EF4-FFF2-40B4-BE49-F238E27FC236}">
                  <a16:creationId xmlns:a16="http://schemas.microsoft.com/office/drawing/2014/main" id="{4FF03057-AE35-48EA-B3D3-B2AD8A8B6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7" y="1221"/>
              <a:ext cx="52" cy="52"/>
            </a:xfrm>
            <a:prstGeom prst="ellipse">
              <a:avLst/>
            </a:prstGeom>
            <a:solidFill>
              <a:srgbClr val="90353B"/>
            </a:solidFill>
            <a:ln w="31750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5" name="Oval 296">
              <a:extLst>
                <a:ext uri="{FF2B5EF4-FFF2-40B4-BE49-F238E27FC236}">
                  <a16:creationId xmlns:a16="http://schemas.microsoft.com/office/drawing/2014/main" id="{E4022F04-A971-4D18-8EAA-A40B741AD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" y="844"/>
              <a:ext cx="52" cy="52"/>
            </a:xfrm>
            <a:prstGeom prst="ellipse">
              <a:avLst/>
            </a:prstGeom>
            <a:solidFill>
              <a:srgbClr val="90353B"/>
            </a:solidFill>
            <a:ln w="31750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6" name="Oval 297">
              <a:extLst>
                <a:ext uri="{FF2B5EF4-FFF2-40B4-BE49-F238E27FC236}">
                  <a16:creationId xmlns:a16="http://schemas.microsoft.com/office/drawing/2014/main" id="{227CA779-0661-46FE-B155-3A5682169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9" y="1221"/>
              <a:ext cx="51" cy="52"/>
            </a:xfrm>
            <a:prstGeom prst="ellipse">
              <a:avLst/>
            </a:prstGeom>
            <a:solidFill>
              <a:srgbClr val="90353B"/>
            </a:solidFill>
            <a:ln w="31750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7" name="Oval 298">
              <a:extLst>
                <a:ext uri="{FF2B5EF4-FFF2-40B4-BE49-F238E27FC236}">
                  <a16:creationId xmlns:a16="http://schemas.microsoft.com/office/drawing/2014/main" id="{8A93B3C6-4BCF-4428-8652-DD4A0CED2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5" y="844"/>
              <a:ext cx="52" cy="52"/>
            </a:xfrm>
            <a:prstGeom prst="ellipse">
              <a:avLst/>
            </a:prstGeom>
            <a:solidFill>
              <a:srgbClr val="90353B"/>
            </a:solidFill>
            <a:ln w="31750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8" name="Oval 299">
              <a:extLst>
                <a:ext uri="{FF2B5EF4-FFF2-40B4-BE49-F238E27FC236}">
                  <a16:creationId xmlns:a16="http://schemas.microsoft.com/office/drawing/2014/main" id="{99A71AFF-01EC-4843-9CBE-0FF6F6499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3" y="844"/>
              <a:ext cx="52" cy="52"/>
            </a:xfrm>
            <a:prstGeom prst="ellipse">
              <a:avLst/>
            </a:prstGeom>
            <a:solidFill>
              <a:srgbClr val="55752F"/>
            </a:solidFill>
            <a:ln w="31750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9" name="Oval 300">
              <a:extLst>
                <a:ext uri="{FF2B5EF4-FFF2-40B4-BE49-F238E27FC236}">
                  <a16:creationId xmlns:a16="http://schemas.microsoft.com/office/drawing/2014/main" id="{01C0E2BE-74B8-475D-B4DC-204CD2B50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4" y="844"/>
              <a:ext cx="52" cy="52"/>
            </a:xfrm>
            <a:prstGeom prst="ellipse">
              <a:avLst/>
            </a:prstGeom>
            <a:solidFill>
              <a:srgbClr val="55752F"/>
            </a:solidFill>
            <a:ln w="31750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0" name="Oval 301">
              <a:extLst>
                <a:ext uri="{FF2B5EF4-FFF2-40B4-BE49-F238E27FC236}">
                  <a16:creationId xmlns:a16="http://schemas.microsoft.com/office/drawing/2014/main" id="{4B36E439-602E-44D6-98B7-D72C1B8FE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1" y="1221"/>
              <a:ext cx="52" cy="52"/>
            </a:xfrm>
            <a:prstGeom prst="ellipse">
              <a:avLst/>
            </a:prstGeom>
            <a:solidFill>
              <a:srgbClr val="55752F"/>
            </a:solidFill>
            <a:ln w="31750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1" name="Oval 302">
              <a:extLst>
                <a:ext uri="{FF2B5EF4-FFF2-40B4-BE49-F238E27FC236}">
                  <a16:creationId xmlns:a16="http://schemas.microsoft.com/office/drawing/2014/main" id="{F2F8550F-F632-4BD2-AD22-00282DEB4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" y="1221"/>
              <a:ext cx="52" cy="52"/>
            </a:xfrm>
            <a:prstGeom prst="ellipse">
              <a:avLst/>
            </a:prstGeom>
            <a:solidFill>
              <a:srgbClr val="55752F"/>
            </a:solidFill>
            <a:ln w="31750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2" name="Oval 303">
              <a:extLst>
                <a:ext uri="{FF2B5EF4-FFF2-40B4-BE49-F238E27FC236}">
                  <a16:creationId xmlns:a16="http://schemas.microsoft.com/office/drawing/2014/main" id="{F1E9B076-A1DE-4CA0-A62D-7893A057F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9" y="844"/>
              <a:ext cx="52" cy="52"/>
            </a:xfrm>
            <a:prstGeom prst="ellipse">
              <a:avLst/>
            </a:prstGeom>
            <a:solidFill>
              <a:srgbClr val="55752F"/>
            </a:solidFill>
            <a:ln w="31750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3" name="Oval 304">
              <a:extLst>
                <a:ext uri="{FF2B5EF4-FFF2-40B4-BE49-F238E27FC236}">
                  <a16:creationId xmlns:a16="http://schemas.microsoft.com/office/drawing/2014/main" id="{CB862DFD-8E7A-48BB-B30D-ADB97FB89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0" y="2212"/>
              <a:ext cx="52" cy="52"/>
            </a:xfrm>
            <a:prstGeom prst="ellipse">
              <a:avLst/>
            </a:prstGeom>
            <a:solidFill>
              <a:srgbClr val="55752F"/>
            </a:solidFill>
            <a:ln w="31750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4" name="Oval 305">
              <a:extLst>
                <a:ext uri="{FF2B5EF4-FFF2-40B4-BE49-F238E27FC236}">
                  <a16:creationId xmlns:a16="http://schemas.microsoft.com/office/drawing/2014/main" id="{33458E94-AC56-4812-BC2D-ABF15452E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" y="1221"/>
              <a:ext cx="52" cy="52"/>
            </a:xfrm>
            <a:prstGeom prst="ellipse">
              <a:avLst/>
            </a:prstGeom>
            <a:solidFill>
              <a:srgbClr val="55752F"/>
            </a:solidFill>
            <a:ln w="31750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5" name="Oval 306">
              <a:extLst>
                <a:ext uri="{FF2B5EF4-FFF2-40B4-BE49-F238E27FC236}">
                  <a16:creationId xmlns:a16="http://schemas.microsoft.com/office/drawing/2014/main" id="{F166C3AB-A635-40E7-9207-25752252A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8" y="844"/>
              <a:ext cx="52" cy="52"/>
            </a:xfrm>
            <a:prstGeom prst="ellipse">
              <a:avLst/>
            </a:prstGeom>
            <a:solidFill>
              <a:srgbClr val="55752F"/>
            </a:solidFill>
            <a:ln w="31750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6" name="Oval 307">
              <a:extLst>
                <a:ext uri="{FF2B5EF4-FFF2-40B4-BE49-F238E27FC236}">
                  <a16:creationId xmlns:a16="http://schemas.microsoft.com/office/drawing/2014/main" id="{00713696-D89C-4884-9649-EC15BC60C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" y="1221"/>
              <a:ext cx="52" cy="52"/>
            </a:xfrm>
            <a:prstGeom prst="ellipse">
              <a:avLst/>
            </a:prstGeom>
            <a:solidFill>
              <a:srgbClr val="55752F"/>
            </a:solidFill>
            <a:ln w="31750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7" name="Oval 308">
              <a:extLst>
                <a:ext uri="{FF2B5EF4-FFF2-40B4-BE49-F238E27FC236}">
                  <a16:creationId xmlns:a16="http://schemas.microsoft.com/office/drawing/2014/main" id="{0B6560D8-231C-4FA9-B0C7-DACD12939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1" y="1221"/>
              <a:ext cx="52" cy="52"/>
            </a:xfrm>
            <a:prstGeom prst="ellipse">
              <a:avLst/>
            </a:prstGeom>
            <a:solidFill>
              <a:srgbClr val="55752F"/>
            </a:solidFill>
            <a:ln w="31750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8" name="Oval 309">
              <a:extLst>
                <a:ext uri="{FF2B5EF4-FFF2-40B4-BE49-F238E27FC236}">
                  <a16:creationId xmlns:a16="http://schemas.microsoft.com/office/drawing/2014/main" id="{3FE58B46-BFB4-4F05-BAA5-5F940CB31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1" y="2284"/>
              <a:ext cx="52" cy="52"/>
            </a:xfrm>
            <a:prstGeom prst="ellipse">
              <a:avLst/>
            </a:prstGeom>
            <a:solidFill>
              <a:srgbClr val="55752F"/>
            </a:solidFill>
            <a:ln w="31750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" name="Oval 310">
              <a:extLst>
                <a:ext uri="{FF2B5EF4-FFF2-40B4-BE49-F238E27FC236}">
                  <a16:creationId xmlns:a16="http://schemas.microsoft.com/office/drawing/2014/main" id="{07AE7698-5776-4AF8-BA85-60816DEE4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3482"/>
              <a:ext cx="52" cy="52"/>
            </a:xfrm>
            <a:prstGeom prst="ellipse">
              <a:avLst/>
            </a:prstGeom>
            <a:solidFill>
              <a:srgbClr val="55752F"/>
            </a:solidFill>
            <a:ln w="31750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" name="Oval 311">
              <a:extLst>
                <a:ext uri="{FF2B5EF4-FFF2-40B4-BE49-F238E27FC236}">
                  <a16:creationId xmlns:a16="http://schemas.microsoft.com/office/drawing/2014/main" id="{F6B11389-3AD9-47DE-8947-37C3B178E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9" y="3110"/>
              <a:ext cx="52" cy="52"/>
            </a:xfrm>
            <a:prstGeom prst="ellipse">
              <a:avLst/>
            </a:prstGeom>
            <a:solidFill>
              <a:srgbClr val="55752F"/>
            </a:solidFill>
            <a:ln w="31750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" name="Oval 312">
              <a:extLst>
                <a:ext uri="{FF2B5EF4-FFF2-40B4-BE49-F238E27FC236}">
                  <a16:creationId xmlns:a16="http://schemas.microsoft.com/office/drawing/2014/main" id="{615C783A-F844-470C-87E5-E58912B06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9" y="3482"/>
              <a:ext cx="52" cy="52"/>
            </a:xfrm>
            <a:prstGeom prst="ellipse">
              <a:avLst/>
            </a:prstGeom>
            <a:solidFill>
              <a:srgbClr val="55752F"/>
            </a:solidFill>
            <a:ln w="31750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" name="Oval 313">
              <a:extLst>
                <a:ext uri="{FF2B5EF4-FFF2-40B4-BE49-F238E27FC236}">
                  <a16:creationId xmlns:a16="http://schemas.microsoft.com/office/drawing/2014/main" id="{7300873F-E140-42F4-A6CF-E2D576596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7" y="3482"/>
              <a:ext cx="52" cy="52"/>
            </a:xfrm>
            <a:prstGeom prst="ellipse">
              <a:avLst/>
            </a:prstGeom>
            <a:solidFill>
              <a:srgbClr val="55752F"/>
            </a:solidFill>
            <a:ln w="31750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" name="Oval 314">
              <a:extLst>
                <a:ext uri="{FF2B5EF4-FFF2-40B4-BE49-F238E27FC236}">
                  <a16:creationId xmlns:a16="http://schemas.microsoft.com/office/drawing/2014/main" id="{A732A68D-F873-4D1F-A381-E1A43D5A8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7" y="2814"/>
              <a:ext cx="52" cy="52"/>
            </a:xfrm>
            <a:prstGeom prst="ellipse">
              <a:avLst/>
            </a:prstGeom>
            <a:solidFill>
              <a:srgbClr val="55752F"/>
            </a:solidFill>
            <a:ln w="31750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" name="Oval 315">
              <a:extLst>
                <a:ext uri="{FF2B5EF4-FFF2-40B4-BE49-F238E27FC236}">
                  <a16:creationId xmlns:a16="http://schemas.microsoft.com/office/drawing/2014/main" id="{0F003CE0-D40D-4EC4-BC2F-CAEA05CAD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5" y="3110"/>
              <a:ext cx="52" cy="52"/>
            </a:xfrm>
            <a:prstGeom prst="ellipse">
              <a:avLst/>
            </a:prstGeom>
            <a:solidFill>
              <a:srgbClr val="55752F"/>
            </a:solidFill>
            <a:ln w="31750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" name="Oval 316">
              <a:extLst>
                <a:ext uri="{FF2B5EF4-FFF2-40B4-BE49-F238E27FC236}">
                  <a16:creationId xmlns:a16="http://schemas.microsoft.com/office/drawing/2014/main" id="{9241F0A6-FC81-45F4-B3D9-BCE424A9D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5" y="844"/>
              <a:ext cx="52" cy="52"/>
            </a:xfrm>
            <a:prstGeom prst="ellipse">
              <a:avLst/>
            </a:prstGeom>
            <a:solidFill>
              <a:srgbClr val="55752F"/>
            </a:solidFill>
            <a:ln w="31750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" name="Oval 317">
              <a:extLst>
                <a:ext uri="{FF2B5EF4-FFF2-40B4-BE49-F238E27FC236}">
                  <a16:creationId xmlns:a16="http://schemas.microsoft.com/office/drawing/2014/main" id="{1AB8E553-DA22-4B44-86FD-5358C8B05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1" y="2166"/>
              <a:ext cx="52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" name="Oval 318">
              <a:extLst>
                <a:ext uri="{FF2B5EF4-FFF2-40B4-BE49-F238E27FC236}">
                  <a16:creationId xmlns:a16="http://schemas.microsoft.com/office/drawing/2014/main" id="{380810BF-7A0D-4466-886D-7C2E7991E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9" y="2834"/>
              <a:ext cx="52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8" name="Oval 319">
              <a:extLst>
                <a:ext uri="{FF2B5EF4-FFF2-40B4-BE49-F238E27FC236}">
                  <a16:creationId xmlns:a16="http://schemas.microsoft.com/office/drawing/2014/main" id="{D8BE11F7-BF40-4DC4-9C29-2859D54FD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7" y="844"/>
              <a:ext cx="52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9" name="Oval 320">
              <a:extLst>
                <a:ext uri="{FF2B5EF4-FFF2-40B4-BE49-F238E27FC236}">
                  <a16:creationId xmlns:a16="http://schemas.microsoft.com/office/drawing/2014/main" id="{2C304A31-637F-4984-9E4C-B87C32E20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" y="3364"/>
              <a:ext cx="51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0" name="Oval 321">
              <a:extLst>
                <a:ext uri="{FF2B5EF4-FFF2-40B4-BE49-F238E27FC236}">
                  <a16:creationId xmlns:a16="http://schemas.microsoft.com/office/drawing/2014/main" id="{F8513ABC-6836-4079-A71D-AFA6CF29A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5" y="1221"/>
              <a:ext cx="52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1" name="Oval 322">
              <a:extLst>
                <a:ext uri="{FF2B5EF4-FFF2-40B4-BE49-F238E27FC236}">
                  <a16:creationId xmlns:a16="http://schemas.microsoft.com/office/drawing/2014/main" id="{1D9776B3-1FE5-4627-B5DF-D16E69F35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6" y="1221"/>
              <a:ext cx="51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4" name="Oval 323">
              <a:extLst>
                <a:ext uri="{FF2B5EF4-FFF2-40B4-BE49-F238E27FC236}">
                  <a16:creationId xmlns:a16="http://schemas.microsoft.com/office/drawing/2014/main" id="{941D0471-B5E8-4F72-BCFE-5F3705726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3" y="2578"/>
              <a:ext cx="52" cy="51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5" name="Oval 324">
              <a:extLst>
                <a:ext uri="{FF2B5EF4-FFF2-40B4-BE49-F238E27FC236}">
                  <a16:creationId xmlns:a16="http://schemas.microsoft.com/office/drawing/2014/main" id="{E9A98718-E224-4B9D-99A2-F84C0240F5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1" y="844"/>
              <a:ext cx="52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6" name="Oval 325">
              <a:extLst>
                <a:ext uri="{FF2B5EF4-FFF2-40B4-BE49-F238E27FC236}">
                  <a16:creationId xmlns:a16="http://schemas.microsoft.com/office/drawing/2014/main" id="{4BA26F1A-3E85-4F65-AEF7-5D86A7938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" y="1221"/>
              <a:ext cx="52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7" name="Oval 326">
              <a:extLst>
                <a:ext uri="{FF2B5EF4-FFF2-40B4-BE49-F238E27FC236}">
                  <a16:creationId xmlns:a16="http://schemas.microsoft.com/office/drawing/2014/main" id="{25D64C36-6BDC-495A-A196-09635D2D2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9" y="1598"/>
              <a:ext cx="52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5" name="Oval 327">
              <a:extLst>
                <a:ext uri="{FF2B5EF4-FFF2-40B4-BE49-F238E27FC236}">
                  <a16:creationId xmlns:a16="http://schemas.microsoft.com/office/drawing/2014/main" id="{953B854F-799C-4296-B807-715402715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0" y="2376"/>
              <a:ext cx="52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6" name="Oval 328">
              <a:extLst>
                <a:ext uri="{FF2B5EF4-FFF2-40B4-BE49-F238E27FC236}">
                  <a16:creationId xmlns:a16="http://schemas.microsoft.com/office/drawing/2014/main" id="{8553869D-2CEF-40A7-8EAE-CC9DA1543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" y="1596"/>
              <a:ext cx="52" cy="51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7" name="Oval 329">
              <a:extLst>
                <a:ext uri="{FF2B5EF4-FFF2-40B4-BE49-F238E27FC236}">
                  <a16:creationId xmlns:a16="http://schemas.microsoft.com/office/drawing/2014/main" id="{8632342E-01C4-4E36-BB26-55B347BE0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8" y="2719"/>
              <a:ext cx="52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8" name="Oval 330">
              <a:extLst>
                <a:ext uri="{FF2B5EF4-FFF2-40B4-BE49-F238E27FC236}">
                  <a16:creationId xmlns:a16="http://schemas.microsoft.com/office/drawing/2014/main" id="{45B55E64-F115-49E3-96FA-175568863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8" y="2785"/>
              <a:ext cx="52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9" name="Oval 331">
              <a:extLst>
                <a:ext uri="{FF2B5EF4-FFF2-40B4-BE49-F238E27FC236}">
                  <a16:creationId xmlns:a16="http://schemas.microsoft.com/office/drawing/2014/main" id="{8B7D6BB6-7F9D-415B-A761-F112DE2CE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273"/>
              <a:ext cx="52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" name="Oval 332">
              <a:extLst>
                <a:ext uri="{FF2B5EF4-FFF2-40B4-BE49-F238E27FC236}">
                  <a16:creationId xmlns:a16="http://schemas.microsoft.com/office/drawing/2014/main" id="{637E3688-384C-4C17-B8A1-CD27B1FFE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6" y="2405"/>
              <a:ext cx="52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1" name="Oval 333">
              <a:extLst>
                <a:ext uri="{FF2B5EF4-FFF2-40B4-BE49-F238E27FC236}">
                  <a16:creationId xmlns:a16="http://schemas.microsoft.com/office/drawing/2014/main" id="{8BB05E01-88CD-4737-A2C5-52B62832E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4" y="844"/>
              <a:ext cx="52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2" name="Oval 334">
              <a:extLst>
                <a:ext uri="{FF2B5EF4-FFF2-40B4-BE49-F238E27FC236}">
                  <a16:creationId xmlns:a16="http://schemas.microsoft.com/office/drawing/2014/main" id="{04899EE3-A13A-44C8-ADF9-D45EDAEC2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5" y="2563"/>
              <a:ext cx="51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3" name="Oval 335">
              <a:extLst>
                <a:ext uri="{FF2B5EF4-FFF2-40B4-BE49-F238E27FC236}">
                  <a16:creationId xmlns:a16="http://schemas.microsoft.com/office/drawing/2014/main" id="{D631EB48-2D0F-449F-A28F-5D6089CE3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2" y="1227"/>
              <a:ext cx="35" cy="37"/>
            </a:xfrm>
            <a:prstGeom prst="ellipse">
              <a:avLst/>
            </a:prstGeom>
            <a:noFill/>
            <a:ln w="31750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4" name="Oval 336">
              <a:extLst>
                <a:ext uri="{FF2B5EF4-FFF2-40B4-BE49-F238E27FC236}">
                  <a16:creationId xmlns:a16="http://schemas.microsoft.com/office/drawing/2014/main" id="{E36CDD51-D0FE-43E2-B69D-24781C092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2" y="2811"/>
              <a:ext cx="52" cy="52"/>
            </a:xfrm>
            <a:prstGeom prst="ellipse">
              <a:avLst/>
            </a:prstGeom>
            <a:solidFill>
              <a:srgbClr val="C10534"/>
            </a:solidFill>
            <a:ln w="31750">
              <a:solidFill>
                <a:srgbClr val="C1053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5" name="Oval 337">
              <a:extLst>
                <a:ext uri="{FF2B5EF4-FFF2-40B4-BE49-F238E27FC236}">
                  <a16:creationId xmlns:a16="http://schemas.microsoft.com/office/drawing/2014/main" id="{36E5A0BD-2FA9-4F9B-92AA-84ABBC9489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" y="2822"/>
              <a:ext cx="52" cy="52"/>
            </a:xfrm>
            <a:prstGeom prst="ellipse">
              <a:avLst/>
            </a:prstGeom>
            <a:solidFill>
              <a:srgbClr val="C10534"/>
            </a:solidFill>
            <a:ln w="31750">
              <a:solidFill>
                <a:srgbClr val="C1053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6" name="Oval 338">
              <a:extLst>
                <a:ext uri="{FF2B5EF4-FFF2-40B4-BE49-F238E27FC236}">
                  <a16:creationId xmlns:a16="http://schemas.microsoft.com/office/drawing/2014/main" id="{F628E310-B17B-4D98-BB4C-EC9A20A18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" y="2742"/>
              <a:ext cx="52" cy="52"/>
            </a:xfrm>
            <a:prstGeom prst="ellipse">
              <a:avLst/>
            </a:prstGeom>
            <a:solidFill>
              <a:srgbClr val="C10534"/>
            </a:solidFill>
            <a:ln w="31750">
              <a:solidFill>
                <a:srgbClr val="C1053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7" name="Oval 339">
              <a:extLst>
                <a:ext uri="{FF2B5EF4-FFF2-40B4-BE49-F238E27FC236}">
                  <a16:creationId xmlns:a16="http://schemas.microsoft.com/office/drawing/2014/main" id="{1C438C61-16B2-4D35-A3B0-BA60DB418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0" y="2745"/>
              <a:ext cx="52" cy="51"/>
            </a:xfrm>
            <a:prstGeom prst="ellipse">
              <a:avLst/>
            </a:prstGeom>
            <a:solidFill>
              <a:srgbClr val="C10534"/>
            </a:solidFill>
            <a:ln w="31750">
              <a:solidFill>
                <a:srgbClr val="C1053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8" name="Oval 340">
              <a:extLst>
                <a:ext uri="{FF2B5EF4-FFF2-40B4-BE49-F238E27FC236}">
                  <a16:creationId xmlns:a16="http://schemas.microsoft.com/office/drawing/2014/main" id="{A6F0E86B-D54D-4E60-B60E-4347761A6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3" y="2667"/>
              <a:ext cx="52" cy="52"/>
            </a:xfrm>
            <a:prstGeom prst="ellipse">
              <a:avLst/>
            </a:prstGeom>
            <a:solidFill>
              <a:srgbClr val="938DD2"/>
            </a:solidFill>
            <a:ln w="31750">
              <a:solidFill>
                <a:srgbClr val="938DD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9" name="Oval 341">
              <a:extLst>
                <a:ext uri="{FF2B5EF4-FFF2-40B4-BE49-F238E27FC236}">
                  <a16:creationId xmlns:a16="http://schemas.microsoft.com/office/drawing/2014/main" id="{90EFBDC2-0DC9-4A07-AE01-321834DF8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3" y="2955"/>
              <a:ext cx="49" cy="52"/>
            </a:xfrm>
            <a:prstGeom prst="ellipse">
              <a:avLst/>
            </a:prstGeom>
            <a:solidFill>
              <a:srgbClr val="938DD2"/>
            </a:solidFill>
            <a:ln w="31750">
              <a:solidFill>
                <a:srgbClr val="938DD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0" name="Oval 342">
              <a:extLst>
                <a:ext uri="{FF2B5EF4-FFF2-40B4-BE49-F238E27FC236}">
                  <a16:creationId xmlns:a16="http://schemas.microsoft.com/office/drawing/2014/main" id="{1A4757C3-7736-4166-9577-E5292EDF5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1" y="2491"/>
              <a:ext cx="52" cy="52"/>
            </a:xfrm>
            <a:prstGeom prst="ellipse">
              <a:avLst/>
            </a:prstGeom>
            <a:solidFill>
              <a:srgbClr val="938DD2"/>
            </a:solidFill>
            <a:ln w="31750">
              <a:solidFill>
                <a:srgbClr val="938DD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" name="Oval 343">
              <a:extLst>
                <a:ext uri="{FF2B5EF4-FFF2-40B4-BE49-F238E27FC236}">
                  <a16:creationId xmlns:a16="http://schemas.microsoft.com/office/drawing/2014/main" id="{F7C096BD-B24F-4AC5-94FC-AFF892CB6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4" y="2811"/>
              <a:ext cx="35" cy="34"/>
            </a:xfrm>
            <a:prstGeom prst="ellipse">
              <a:avLst/>
            </a:prstGeom>
            <a:noFill/>
            <a:ln w="31750">
              <a:solidFill>
                <a:srgbClr val="938DD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" name="Oval 344">
              <a:extLst>
                <a:ext uri="{FF2B5EF4-FFF2-40B4-BE49-F238E27FC236}">
                  <a16:creationId xmlns:a16="http://schemas.microsoft.com/office/drawing/2014/main" id="{BF5CB352-50EE-455E-B3E3-D255C6794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2" y="2794"/>
              <a:ext cx="35" cy="34"/>
            </a:xfrm>
            <a:prstGeom prst="ellipse">
              <a:avLst/>
            </a:prstGeom>
            <a:noFill/>
            <a:ln w="31750">
              <a:solidFill>
                <a:srgbClr val="938DD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3" name="Oval 345">
              <a:extLst>
                <a:ext uri="{FF2B5EF4-FFF2-40B4-BE49-F238E27FC236}">
                  <a16:creationId xmlns:a16="http://schemas.microsoft.com/office/drawing/2014/main" id="{96884C3A-4C81-4125-B770-4366C5ABD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3" y="2701"/>
              <a:ext cx="34" cy="35"/>
            </a:xfrm>
            <a:prstGeom prst="ellipse">
              <a:avLst/>
            </a:prstGeom>
            <a:noFill/>
            <a:ln w="31750">
              <a:solidFill>
                <a:srgbClr val="938DD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4" name="Oval 346">
              <a:extLst>
                <a:ext uri="{FF2B5EF4-FFF2-40B4-BE49-F238E27FC236}">
                  <a16:creationId xmlns:a16="http://schemas.microsoft.com/office/drawing/2014/main" id="{13DCF6BC-3DDA-472E-BFB0-5D332D178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" y="844"/>
              <a:ext cx="52" cy="52"/>
            </a:xfrm>
            <a:prstGeom prst="ellipse">
              <a:avLst/>
            </a:prstGeom>
            <a:solidFill>
              <a:srgbClr val="CAC27E"/>
            </a:solidFill>
            <a:ln w="31750">
              <a:solidFill>
                <a:srgbClr val="CAC27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5" name="Oval 347">
              <a:extLst>
                <a:ext uri="{FF2B5EF4-FFF2-40B4-BE49-F238E27FC236}">
                  <a16:creationId xmlns:a16="http://schemas.microsoft.com/office/drawing/2014/main" id="{2D65C40F-7183-4118-9DEB-FB9FC73AB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0" y="1221"/>
              <a:ext cx="51" cy="52"/>
            </a:xfrm>
            <a:prstGeom prst="ellipse">
              <a:avLst/>
            </a:prstGeom>
            <a:solidFill>
              <a:srgbClr val="CAC27E"/>
            </a:solidFill>
            <a:ln w="31750">
              <a:solidFill>
                <a:srgbClr val="CAC27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2" name="Oval 348">
              <a:extLst>
                <a:ext uri="{FF2B5EF4-FFF2-40B4-BE49-F238E27FC236}">
                  <a16:creationId xmlns:a16="http://schemas.microsoft.com/office/drawing/2014/main" id="{B8DC8266-E4FC-4241-9D6D-0B4BB6BCE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7" y="844"/>
              <a:ext cx="52" cy="52"/>
            </a:xfrm>
            <a:prstGeom prst="ellipse">
              <a:avLst/>
            </a:prstGeom>
            <a:solidFill>
              <a:srgbClr val="CAC27E"/>
            </a:solidFill>
            <a:ln w="31750">
              <a:solidFill>
                <a:srgbClr val="CAC27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3" name="Oval 349">
              <a:extLst>
                <a:ext uri="{FF2B5EF4-FFF2-40B4-BE49-F238E27FC236}">
                  <a16:creationId xmlns:a16="http://schemas.microsoft.com/office/drawing/2014/main" id="{C1D76E96-4D9E-4840-9F29-75B86419F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5" y="844"/>
              <a:ext cx="52" cy="52"/>
            </a:xfrm>
            <a:prstGeom prst="ellipse">
              <a:avLst/>
            </a:prstGeom>
            <a:solidFill>
              <a:srgbClr val="CAC27E"/>
            </a:solidFill>
            <a:ln w="31750">
              <a:solidFill>
                <a:srgbClr val="CAC27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4" name="Oval 350">
              <a:extLst>
                <a:ext uri="{FF2B5EF4-FFF2-40B4-BE49-F238E27FC236}">
                  <a16:creationId xmlns:a16="http://schemas.microsoft.com/office/drawing/2014/main" id="{D12990C4-E16D-4B5F-8662-DB3E86B35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7" y="2857"/>
              <a:ext cx="52" cy="52"/>
            </a:xfrm>
            <a:prstGeom prst="ellipse">
              <a:avLst/>
            </a:prstGeom>
            <a:solidFill>
              <a:srgbClr val="7B92A8"/>
            </a:solidFill>
            <a:ln w="31750">
              <a:solidFill>
                <a:srgbClr val="7B92A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5" name="Oval 351">
              <a:extLst>
                <a:ext uri="{FF2B5EF4-FFF2-40B4-BE49-F238E27FC236}">
                  <a16:creationId xmlns:a16="http://schemas.microsoft.com/office/drawing/2014/main" id="{39CEF4FE-B80E-4C8D-98DA-3E4648BB3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3" y="2762"/>
              <a:ext cx="51" cy="52"/>
            </a:xfrm>
            <a:prstGeom prst="ellipse">
              <a:avLst/>
            </a:prstGeom>
            <a:solidFill>
              <a:srgbClr val="7B92A8"/>
            </a:solidFill>
            <a:ln w="31750">
              <a:solidFill>
                <a:srgbClr val="7B92A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6" name="Oval 352">
              <a:extLst>
                <a:ext uri="{FF2B5EF4-FFF2-40B4-BE49-F238E27FC236}">
                  <a16:creationId xmlns:a16="http://schemas.microsoft.com/office/drawing/2014/main" id="{72C1C2C7-E57D-4494-832E-55C130500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4" y="2877"/>
              <a:ext cx="52" cy="52"/>
            </a:xfrm>
            <a:prstGeom prst="ellipse">
              <a:avLst/>
            </a:prstGeom>
            <a:solidFill>
              <a:srgbClr val="2D6D66"/>
            </a:solidFill>
            <a:ln w="31750">
              <a:solidFill>
                <a:srgbClr val="2D6D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7" name="Oval 353">
              <a:extLst>
                <a:ext uri="{FF2B5EF4-FFF2-40B4-BE49-F238E27FC236}">
                  <a16:creationId xmlns:a16="http://schemas.microsoft.com/office/drawing/2014/main" id="{6B556828-A53F-4ACF-B830-809B4BE34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0" y="3047"/>
              <a:ext cx="52" cy="52"/>
            </a:xfrm>
            <a:prstGeom prst="ellipse">
              <a:avLst/>
            </a:prstGeom>
            <a:solidFill>
              <a:srgbClr val="2D6D66"/>
            </a:solidFill>
            <a:ln w="31750">
              <a:solidFill>
                <a:srgbClr val="2D6D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8" name="Oval 354">
              <a:extLst>
                <a:ext uri="{FF2B5EF4-FFF2-40B4-BE49-F238E27FC236}">
                  <a16:creationId xmlns:a16="http://schemas.microsoft.com/office/drawing/2014/main" id="{038D5EFA-481F-46E8-9026-F4F1A0345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" y="3191"/>
              <a:ext cx="51" cy="52"/>
            </a:xfrm>
            <a:prstGeom prst="ellipse">
              <a:avLst/>
            </a:prstGeom>
            <a:solidFill>
              <a:srgbClr val="2D6D66"/>
            </a:solidFill>
            <a:ln w="31750">
              <a:solidFill>
                <a:srgbClr val="2D6D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9" name="Oval 355">
              <a:extLst>
                <a:ext uri="{FF2B5EF4-FFF2-40B4-BE49-F238E27FC236}">
                  <a16:creationId xmlns:a16="http://schemas.microsoft.com/office/drawing/2014/main" id="{FF53B793-55C6-40FF-B9F5-761196F95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6" y="3030"/>
              <a:ext cx="52" cy="52"/>
            </a:xfrm>
            <a:prstGeom prst="ellipse">
              <a:avLst/>
            </a:prstGeom>
            <a:solidFill>
              <a:srgbClr val="2D6D66"/>
            </a:solidFill>
            <a:ln w="31750">
              <a:solidFill>
                <a:srgbClr val="2D6D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0" name="Oval 356">
              <a:extLst>
                <a:ext uri="{FF2B5EF4-FFF2-40B4-BE49-F238E27FC236}">
                  <a16:creationId xmlns:a16="http://schemas.microsoft.com/office/drawing/2014/main" id="{9533BD71-3722-4F2E-B1A5-709EBDBC2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5" y="2943"/>
              <a:ext cx="52" cy="52"/>
            </a:xfrm>
            <a:prstGeom prst="ellipse">
              <a:avLst/>
            </a:prstGeom>
            <a:solidFill>
              <a:srgbClr val="2D6D66"/>
            </a:solidFill>
            <a:ln w="31750">
              <a:solidFill>
                <a:srgbClr val="2D6D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1" name="Oval 357">
              <a:extLst>
                <a:ext uri="{FF2B5EF4-FFF2-40B4-BE49-F238E27FC236}">
                  <a16:creationId xmlns:a16="http://schemas.microsoft.com/office/drawing/2014/main" id="{F2F5CDC2-3D5C-480B-9D05-71C0EC562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6" y="2586"/>
              <a:ext cx="52" cy="52"/>
            </a:xfrm>
            <a:prstGeom prst="ellipse">
              <a:avLst/>
            </a:prstGeom>
            <a:solidFill>
              <a:srgbClr val="2D6D66"/>
            </a:solidFill>
            <a:ln w="31750">
              <a:solidFill>
                <a:srgbClr val="2D6D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2" name="Oval 358">
              <a:extLst>
                <a:ext uri="{FF2B5EF4-FFF2-40B4-BE49-F238E27FC236}">
                  <a16:creationId xmlns:a16="http://schemas.microsoft.com/office/drawing/2014/main" id="{416BE644-0745-41E2-9950-1DD19A538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6" y="2546"/>
              <a:ext cx="52" cy="52"/>
            </a:xfrm>
            <a:prstGeom prst="ellipse">
              <a:avLst/>
            </a:prstGeom>
            <a:solidFill>
              <a:srgbClr val="2D6D66"/>
            </a:solidFill>
            <a:ln w="31750">
              <a:solidFill>
                <a:srgbClr val="2D6D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3" name="Oval 359">
              <a:extLst>
                <a:ext uri="{FF2B5EF4-FFF2-40B4-BE49-F238E27FC236}">
                  <a16:creationId xmlns:a16="http://schemas.microsoft.com/office/drawing/2014/main" id="{E38C4179-B415-4142-8673-6DBC12F7B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" y="2811"/>
              <a:ext cx="52" cy="52"/>
            </a:xfrm>
            <a:prstGeom prst="ellipse">
              <a:avLst/>
            </a:prstGeom>
            <a:solidFill>
              <a:srgbClr val="2D6D66"/>
            </a:solidFill>
            <a:ln w="31750">
              <a:solidFill>
                <a:srgbClr val="2D6D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4" name="Oval 360">
              <a:extLst>
                <a:ext uri="{FF2B5EF4-FFF2-40B4-BE49-F238E27FC236}">
                  <a16:creationId xmlns:a16="http://schemas.microsoft.com/office/drawing/2014/main" id="{E2609217-E243-4A5F-9FA3-6D5FF2527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" y="2943"/>
              <a:ext cx="38" cy="38"/>
            </a:xfrm>
            <a:prstGeom prst="ellipse">
              <a:avLst/>
            </a:prstGeom>
            <a:noFill/>
            <a:ln w="31750">
              <a:solidFill>
                <a:srgbClr val="2D6D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5" name="Oval 361">
              <a:extLst>
                <a:ext uri="{FF2B5EF4-FFF2-40B4-BE49-F238E27FC236}">
                  <a16:creationId xmlns:a16="http://schemas.microsoft.com/office/drawing/2014/main" id="{BE62A891-A5BB-4B08-B423-889E1FFDB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" y="2871"/>
              <a:ext cx="34" cy="35"/>
            </a:xfrm>
            <a:prstGeom prst="ellipse">
              <a:avLst/>
            </a:prstGeom>
            <a:noFill/>
            <a:ln w="31750">
              <a:solidFill>
                <a:srgbClr val="2D6D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6" name="Oval 362">
              <a:extLst>
                <a:ext uri="{FF2B5EF4-FFF2-40B4-BE49-F238E27FC236}">
                  <a16:creationId xmlns:a16="http://schemas.microsoft.com/office/drawing/2014/main" id="{26C83659-F3FB-48F6-BD45-C0E62CF83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5" y="844"/>
              <a:ext cx="52" cy="52"/>
            </a:xfrm>
            <a:prstGeom prst="ellipse">
              <a:avLst/>
            </a:prstGeom>
            <a:solidFill>
              <a:srgbClr val="A0522D"/>
            </a:solidFill>
            <a:ln w="31750">
              <a:solidFill>
                <a:srgbClr val="A0522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7" name="Oval 363">
              <a:extLst>
                <a:ext uri="{FF2B5EF4-FFF2-40B4-BE49-F238E27FC236}">
                  <a16:creationId xmlns:a16="http://schemas.microsoft.com/office/drawing/2014/main" id="{BAD1EA20-327B-42A3-9F96-D742E68EB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" y="2713"/>
              <a:ext cx="52" cy="52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8" name="Oval 364">
              <a:extLst>
                <a:ext uri="{FF2B5EF4-FFF2-40B4-BE49-F238E27FC236}">
                  <a16:creationId xmlns:a16="http://schemas.microsoft.com/office/drawing/2014/main" id="{FD0C3BF2-1499-4392-A1B3-C7C7E3D12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0" y="2756"/>
              <a:ext cx="52" cy="52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9" name="Oval 365">
              <a:extLst>
                <a:ext uri="{FF2B5EF4-FFF2-40B4-BE49-F238E27FC236}">
                  <a16:creationId xmlns:a16="http://schemas.microsoft.com/office/drawing/2014/main" id="{C75DD720-465E-4DCB-A506-812011EE5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1" y="2771"/>
              <a:ext cx="52" cy="51"/>
            </a:xfrm>
            <a:prstGeom prst="ellipse">
              <a:avLst/>
            </a:prstGeom>
            <a:solidFill>
              <a:srgbClr val="1A476F"/>
            </a:solidFill>
            <a:ln w="31750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0" name="Oval 366">
              <a:extLst>
                <a:ext uri="{FF2B5EF4-FFF2-40B4-BE49-F238E27FC236}">
                  <a16:creationId xmlns:a16="http://schemas.microsoft.com/office/drawing/2014/main" id="{43DCB894-32C2-44DA-8A62-F1351A3B54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4" y="2820"/>
              <a:ext cx="52" cy="51"/>
            </a:xfrm>
            <a:prstGeom prst="ellipse">
              <a:avLst/>
            </a:prstGeom>
            <a:solidFill>
              <a:srgbClr val="FFD200"/>
            </a:solidFill>
            <a:ln w="31750">
              <a:solidFill>
                <a:srgbClr val="FFD2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1" name="Oval 367">
              <a:extLst>
                <a:ext uri="{FF2B5EF4-FFF2-40B4-BE49-F238E27FC236}">
                  <a16:creationId xmlns:a16="http://schemas.microsoft.com/office/drawing/2014/main" id="{38F52F92-05E2-42C3-A498-5677A9F61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" y="2825"/>
              <a:ext cx="52" cy="49"/>
            </a:xfrm>
            <a:prstGeom prst="ellipse">
              <a:avLst/>
            </a:prstGeom>
            <a:solidFill>
              <a:srgbClr val="FFD200"/>
            </a:solidFill>
            <a:ln w="31750">
              <a:solidFill>
                <a:srgbClr val="FFD2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2" name="Oval 368">
              <a:extLst>
                <a:ext uri="{FF2B5EF4-FFF2-40B4-BE49-F238E27FC236}">
                  <a16:creationId xmlns:a16="http://schemas.microsoft.com/office/drawing/2014/main" id="{B5F4B55B-1B75-417C-B1C3-D8F64143B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5" y="2667"/>
              <a:ext cx="52" cy="52"/>
            </a:xfrm>
            <a:prstGeom prst="ellipse">
              <a:avLst/>
            </a:prstGeom>
            <a:solidFill>
              <a:srgbClr val="BFA19C"/>
            </a:solidFill>
            <a:ln w="31750">
              <a:solidFill>
                <a:srgbClr val="BFA1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3" name="Oval 369">
              <a:extLst>
                <a:ext uri="{FF2B5EF4-FFF2-40B4-BE49-F238E27FC236}">
                  <a16:creationId xmlns:a16="http://schemas.microsoft.com/office/drawing/2014/main" id="{60EACDE0-4256-4682-9529-4AAD2D884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6" y="2589"/>
              <a:ext cx="52" cy="52"/>
            </a:xfrm>
            <a:prstGeom prst="ellipse">
              <a:avLst/>
            </a:prstGeom>
            <a:solidFill>
              <a:srgbClr val="BFA19C"/>
            </a:solidFill>
            <a:ln w="31750">
              <a:solidFill>
                <a:srgbClr val="BFA1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4" name="Oval 370">
              <a:extLst>
                <a:ext uri="{FF2B5EF4-FFF2-40B4-BE49-F238E27FC236}">
                  <a16:creationId xmlns:a16="http://schemas.microsoft.com/office/drawing/2014/main" id="{8BD7C4ED-CACD-45C9-B8D0-552B60CE9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3" y="844"/>
              <a:ext cx="52" cy="52"/>
            </a:xfrm>
            <a:prstGeom prst="ellipse">
              <a:avLst/>
            </a:prstGeom>
            <a:solidFill>
              <a:srgbClr val="BFA19C"/>
            </a:solidFill>
            <a:ln w="31750">
              <a:solidFill>
                <a:srgbClr val="BFA1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5" name="Oval 371">
              <a:extLst>
                <a:ext uri="{FF2B5EF4-FFF2-40B4-BE49-F238E27FC236}">
                  <a16:creationId xmlns:a16="http://schemas.microsoft.com/office/drawing/2014/main" id="{26B7E6A7-BA66-43BA-BA53-3BFA5B2FE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" y="2408"/>
              <a:ext cx="52" cy="52"/>
            </a:xfrm>
            <a:prstGeom prst="ellipse">
              <a:avLst/>
            </a:prstGeom>
            <a:solidFill>
              <a:srgbClr val="BFA19C"/>
            </a:solidFill>
            <a:ln w="31750">
              <a:solidFill>
                <a:srgbClr val="BFA1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6" name="Oval 372">
              <a:extLst>
                <a:ext uri="{FF2B5EF4-FFF2-40B4-BE49-F238E27FC236}">
                  <a16:creationId xmlns:a16="http://schemas.microsoft.com/office/drawing/2014/main" id="{5F8D7EF7-3451-4DAC-80E8-29233072C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1" y="1221"/>
              <a:ext cx="52" cy="52"/>
            </a:xfrm>
            <a:prstGeom prst="ellipse">
              <a:avLst/>
            </a:prstGeom>
            <a:solidFill>
              <a:srgbClr val="BFA19C"/>
            </a:solidFill>
            <a:ln w="31750">
              <a:solidFill>
                <a:srgbClr val="BFA1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7" name="Oval 373">
              <a:extLst>
                <a:ext uri="{FF2B5EF4-FFF2-40B4-BE49-F238E27FC236}">
                  <a16:creationId xmlns:a16="http://schemas.microsoft.com/office/drawing/2014/main" id="{AB0AB0D8-485C-4AE4-B54E-4B9E1FD36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4" y="2943"/>
              <a:ext cx="49" cy="52"/>
            </a:xfrm>
            <a:prstGeom prst="ellipse">
              <a:avLst/>
            </a:prstGeom>
            <a:solidFill>
              <a:srgbClr val="9C8847"/>
            </a:solidFill>
            <a:ln w="31750">
              <a:solidFill>
                <a:srgbClr val="9C884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8" name="Oval 374">
              <a:extLst>
                <a:ext uri="{FF2B5EF4-FFF2-40B4-BE49-F238E27FC236}">
                  <a16:creationId xmlns:a16="http://schemas.microsoft.com/office/drawing/2014/main" id="{74B96230-8421-415B-9348-601BF0E50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1" y="2935"/>
              <a:ext cx="52" cy="52"/>
            </a:xfrm>
            <a:prstGeom prst="ellipse">
              <a:avLst/>
            </a:prstGeom>
            <a:solidFill>
              <a:srgbClr val="9C8847"/>
            </a:solidFill>
            <a:ln w="31750">
              <a:solidFill>
                <a:srgbClr val="9C884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9" name="Oval 375">
              <a:extLst>
                <a:ext uri="{FF2B5EF4-FFF2-40B4-BE49-F238E27FC236}">
                  <a16:creationId xmlns:a16="http://schemas.microsoft.com/office/drawing/2014/main" id="{D9FD4D8E-6D18-4175-BC49-B5D16BE43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4" y="2791"/>
              <a:ext cx="52" cy="52"/>
            </a:xfrm>
            <a:prstGeom prst="ellipse">
              <a:avLst/>
            </a:prstGeom>
            <a:solidFill>
              <a:srgbClr val="9C8847"/>
            </a:solidFill>
            <a:ln w="31750">
              <a:solidFill>
                <a:srgbClr val="9C884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0" name="Oval 376">
              <a:extLst>
                <a:ext uri="{FF2B5EF4-FFF2-40B4-BE49-F238E27FC236}">
                  <a16:creationId xmlns:a16="http://schemas.microsoft.com/office/drawing/2014/main" id="{1FC47A1D-E57C-4494-A0E9-4A84263FE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7" y="2845"/>
              <a:ext cx="52" cy="52"/>
            </a:xfrm>
            <a:prstGeom prst="ellipse">
              <a:avLst/>
            </a:prstGeom>
            <a:solidFill>
              <a:srgbClr val="9C8847"/>
            </a:solidFill>
            <a:ln w="31750">
              <a:solidFill>
                <a:srgbClr val="9C884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1" name="Oval 377">
              <a:extLst>
                <a:ext uri="{FF2B5EF4-FFF2-40B4-BE49-F238E27FC236}">
                  <a16:creationId xmlns:a16="http://schemas.microsoft.com/office/drawing/2014/main" id="{A365F324-414E-4B04-A6FB-30FF7D21A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8" y="2923"/>
              <a:ext cx="52" cy="52"/>
            </a:xfrm>
            <a:prstGeom prst="ellipse">
              <a:avLst/>
            </a:prstGeom>
            <a:solidFill>
              <a:srgbClr val="9C8847"/>
            </a:solidFill>
            <a:ln w="31750">
              <a:solidFill>
                <a:srgbClr val="9C884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2" name="Oval 378">
              <a:extLst>
                <a:ext uri="{FF2B5EF4-FFF2-40B4-BE49-F238E27FC236}">
                  <a16:creationId xmlns:a16="http://schemas.microsoft.com/office/drawing/2014/main" id="{93DA00B8-C306-4DE8-8706-9B6867DB2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2" y="2828"/>
              <a:ext cx="52" cy="52"/>
            </a:xfrm>
            <a:prstGeom prst="ellipse">
              <a:avLst/>
            </a:prstGeom>
            <a:solidFill>
              <a:srgbClr val="9C8847"/>
            </a:solidFill>
            <a:ln w="31750">
              <a:solidFill>
                <a:srgbClr val="9C884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3" name="Oval 379">
              <a:extLst>
                <a:ext uri="{FF2B5EF4-FFF2-40B4-BE49-F238E27FC236}">
                  <a16:creationId xmlns:a16="http://schemas.microsoft.com/office/drawing/2014/main" id="{17D2F4E5-16C0-411B-8A23-F2F476769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2940"/>
              <a:ext cx="52" cy="52"/>
            </a:xfrm>
            <a:prstGeom prst="ellipse">
              <a:avLst/>
            </a:prstGeom>
            <a:solidFill>
              <a:srgbClr val="9C8847"/>
            </a:solidFill>
            <a:ln w="31750">
              <a:solidFill>
                <a:srgbClr val="9C884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4" name="Oval 380">
              <a:extLst>
                <a:ext uri="{FF2B5EF4-FFF2-40B4-BE49-F238E27FC236}">
                  <a16:creationId xmlns:a16="http://schemas.microsoft.com/office/drawing/2014/main" id="{7EF5DEB8-02BD-4797-B331-F1DF8FBE0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" y="2768"/>
              <a:ext cx="52" cy="52"/>
            </a:xfrm>
            <a:prstGeom prst="ellipse">
              <a:avLst/>
            </a:prstGeom>
            <a:solidFill>
              <a:srgbClr val="9C8847"/>
            </a:solidFill>
            <a:ln w="31750">
              <a:solidFill>
                <a:srgbClr val="9C884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5" name="Oval 381">
              <a:extLst>
                <a:ext uri="{FF2B5EF4-FFF2-40B4-BE49-F238E27FC236}">
                  <a16:creationId xmlns:a16="http://schemas.microsoft.com/office/drawing/2014/main" id="{41E31523-7B7B-4F75-B9E4-6E1313D95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8" y="2719"/>
              <a:ext cx="52" cy="52"/>
            </a:xfrm>
            <a:prstGeom prst="ellipse">
              <a:avLst/>
            </a:prstGeom>
            <a:solidFill>
              <a:srgbClr val="9C8847"/>
            </a:solidFill>
            <a:ln w="31750">
              <a:solidFill>
                <a:srgbClr val="9C884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6" name="Oval 382">
              <a:extLst>
                <a:ext uri="{FF2B5EF4-FFF2-40B4-BE49-F238E27FC236}">
                  <a16:creationId xmlns:a16="http://schemas.microsoft.com/office/drawing/2014/main" id="{968CFAB5-98B0-4373-AE1B-32855A7B2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8" y="2794"/>
              <a:ext cx="52" cy="49"/>
            </a:xfrm>
            <a:prstGeom prst="ellipse">
              <a:avLst/>
            </a:prstGeom>
            <a:solidFill>
              <a:srgbClr val="9C8847"/>
            </a:solidFill>
            <a:ln w="31750">
              <a:solidFill>
                <a:srgbClr val="9C884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7" name="Line 383">
              <a:extLst>
                <a:ext uri="{FF2B5EF4-FFF2-40B4-BE49-F238E27FC236}">
                  <a16:creationId xmlns:a16="http://schemas.microsoft.com/office/drawing/2014/main" id="{F0315FCA-44A3-4E47-B349-2803276CFB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4" y="775"/>
              <a:ext cx="0" cy="282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8" name="Line 384">
              <a:extLst>
                <a:ext uri="{FF2B5EF4-FFF2-40B4-BE49-F238E27FC236}">
                  <a16:creationId xmlns:a16="http://schemas.microsoft.com/office/drawing/2014/main" id="{BF7EF160-92B1-430F-8F47-C3ECF93745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4" y="3508"/>
              <a:ext cx="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9" name="Rectangle 385">
              <a:extLst>
                <a:ext uri="{FF2B5EF4-FFF2-40B4-BE49-F238E27FC236}">
                  <a16:creationId xmlns:a16="http://schemas.microsoft.com/office/drawing/2014/main" id="{0DC14555-3D98-4C46-97D0-27CFF3CE0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" y="3421"/>
              <a:ext cx="311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&lt;-1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30" name="Line 386">
              <a:extLst>
                <a:ext uri="{FF2B5EF4-FFF2-40B4-BE49-F238E27FC236}">
                  <a16:creationId xmlns:a16="http://schemas.microsoft.com/office/drawing/2014/main" id="{5B0C6AEC-B7FE-4F1C-9DDE-575E78E395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4" y="3131"/>
              <a:ext cx="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1" name="Rectangle 387">
              <a:extLst>
                <a:ext uri="{FF2B5EF4-FFF2-40B4-BE49-F238E27FC236}">
                  <a16:creationId xmlns:a16="http://schemas.microsoft.com/office/drawing/2014/main" id="{ACF6131F-48A0-4679-9056-E61AB76D5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" y="3044"/>
              <a:ext cx="161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32" name="Line 388">
              <a:extLst>
                <a:ext uri="{FF2B5EF4-FFF2-40B4-BE49-F238E27FC236}">
                  <a16:creationId xmlns:a16="http://schemas.microsoft.com/office/drawing/2014/main" id="{2A547518-B694-4BE0-87BD-3F71CDEAD7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4" y="2753"/>
              <a:ext cx="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3" name="Rectangle 389">
              <a:extLst>
                <a:ext uri="{FF2B5EF4-FFF2-40B4-BE49-F238E27FC236}">
                  <a16:creationId xmlns:a16="http://schemas.microsoft.com/office/drawing/2014/main" id="{2598CE21-3746-4810-A492-1E49BD366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" y="2667"/>
              <a:ext cx="161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34" name="Line 390">
              <a:extLst>
                <a:ext uri="{FF2B5EF4-FFF2-40B4-BE49-F238E27FC236}">
                  <a16:creationId xmlns:a16="http://schemas.microsoft.com/office/drawing/2014/main" id="{D3C72034-ABE0-4573-8018-614986AC33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4" y="2376"/>
              <a:ext cx="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5" name="Rectangle 391">
              <a:extLst>
                <a:ext uri="{FF2B5EF4-FFF2-40B4-BE49-F238E27FC236}">
                  <a16:creationId xmlns:a16="http://schemas.microsoft.com/office/drawing/2014/main" id="{66CBAA61-5F42-4D68-8B6D-1CE02E10C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" y="2292"/>
              <a:ext cx="161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36" name="Line 392">
              <a:extLst>
                <a:ext uri="{FF2B5EF4-FFF2-40B4-BE49-F238E27FC236}">
                  <a16:creationId xmlns:a16="http://schemas.microsoft.com/office/drawing/2014/main" id="{7B1F4C22-B6F8-4FC4-99FD-CA87A4966F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4" y="1999"/>
              <a:ext cx="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7" name="Rectangle 393">
              <a:extLst>
                <a:ext uri="{FF2B5EF4-FFF2-40B4-BE49-F238E27FC236}">
                  <a16:creationId xmlns:a16="http://schemas.microsoft.com/office/drawing/2014/main" id="{E82ADF2F-F38C-4442-BF56-A81ED367E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" y="1915"/>
              <a:ext cx="161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38" name="Line 394">
              <a:extLst>
                <a:ext uri="{FF2B5EF4-FFF2-40B4-BE49-F238E27FC236}">
                  <a16:creationId xmlns:a16="http://schemas.microsoft.com/office/drawing/2014/main" id="{64E6FA2A-7F01-4344-928A-090C4C28D7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4" y="1621"/>
              <a:ext cx="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9" name="Rectangle 395">
              <a:extLst>
                <a:ext uri="{FF2B5EF4-FFF2-40B4-BE49-F238E27FC236}">
                  <a16:creationId xmlns:a16="http://schemas.microsoft.com/office/drawing/2014/main" id="{776AC525-5876-4BC4-B690-CE8DA42CD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" y="1538"/>
              <a:ext cx="161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40" name="Line 396">
              <a:extLst>
                <a:ext uri="{FF2B5EF4-FFF2-40B4-BE49-F238E27FC236}">
                  <a16:creationId xmlns:a16="http://schemas.microsoft.com/office/drawing/2014/main" id="{001DD2B7-DD03-4E6F-AE2F-358BA87141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4" y="1244"/>
              <a:ext cx="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1" name="Rectangle 397">
              <a:extLst>
                <a:ext uri="{FF2B5EF4-FFF2-40B4-BE49-F238E27FC236}">
                  <a16:creationId xmlns:a16="http://schemas.microsoft.com/office/drawing/2014/main" id="{6CE015C3-9DD3-4DE7-A2BF-CBAA7D82A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" y="1161"/>
              <a:ext cx="256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&gt;5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42" name="Line 398">
              <a:extLst>
                <a:ext uri="{FF2B5EF4-FFF2-40B4-BE49-F238E27FC236}">
                  <a16:creationId xmlns:a16="http://schemas.microsoft.com/office/drawing/2014/main" id="{25467D2F-766D-4CC0-9601-BD041A75A0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4" y="870"/>
              <a:ext cx="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4" name="Rectangle 400">
              <a:extLst>
                <a:ext uri="{FF2B5EF4-FFF2-40B4-BE49-F238E27FC236}">
                  <a16:creationId xmlns:a16="http://schemas.microsoft.com/office/drawing/2014/main" id="{60387F32-C1ED-482C-A5C7-6A5CD0E2BA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30" y="2039"/>
              <a:ext cx="518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MVPF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45" name="Line 401">
              <a:extLst>
                <a:ext uri="{FF2B5EF4-FFF2-40B4-BE49-F238E27FC236}">
                  <a16:creationId xmlns:a16="http://schemas.microsoft.com/office/drawing/2014/main" id="{C700A101-DD2F-4279-8618-0EBE63B3C1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3603"/>
              <a:ext cx="6103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6" name="Line 402">
              <a:extLst>
                <a:ext uri="{FF2B5EF4-FFF2-40B4-BE49-F238E27FC236}">
                  <a16:creationId xmlns:a16="http://schemas.microsoft.com/office/drawing/2014/main" id="{3BA4A3B4-8822-4F7B-9FDD-65365A425D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9" y="3603"/>
              <a:ext cx="0" cy="57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7" name="Rectangle 403">
              <a:extLst>
                <a:ext uri="{FF2B5EF4-FFF2-40B4-BE49-F238E27FC236}">
                  <a16:creationId xmlns:a16="http://schemas.microsoft.com/office/drawing/2014/main" id="{16434145-8340-49B4-BF6A-79BEDD31F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3" y="3692"/>
              <a:ext cx="161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48" name="Line 404">
              <a:extLst>
                <a:ext uri="{FF2B5EF4-FFF2-40B4-BE49-F238E27FC236}">
                  <a16:creationId xmlns:a16="http://schemas.microsoft.com/office/drawing/2014/main" id="{B5F52D6D-7873-4160-BCDD-702D37D595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6" y="3603"/>
              <a:ext cx="0" cy="57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9" name="Rectangle 405">
              <a:extLst>
                <a:ext uri="{FF2B5EF4-FFF2-40B4-BE49-F238E27FC236}">
                  <a16:creationId xmlns:a16="http://schemas.microsoft.com/office/drawing/2014/main" id="{51A75110-C661-4BD8-A6DB-1B83F0C59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" y="3692"/>
              <a:ext cx="251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" name="Line 407">
            <a:extLst>
              <a:ext uri="{FF2B5EF4-FFF2-40B4-BE49-F238E27FC236}">
                <a16:creationId xmlns:a16="http://schemas.microsoft.com/office/drawing/2014/main" id="{9C6AB266-55F0-4963-8509-31E7947B15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44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408">
            <a:extLst>
              <a:ext uri="{FF2B5EF4-FFF2-40B4-BE49-F238E27FC236}">
                <a16:creationId xmlns:a16="http://schemas.microsoft.com/office/drawing/2014/main" id="{234B716D-F790-45AD-BD3F-951FFA7B8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Line 409">
            <a:extLst>
              <a:ext uri="{FF2B5EF4-FFF2-40B4-BE49-F238E27FC236}">
                <a16:creationId xmlns:a16="http://schemas.microsoft.com/office/drawing/2014/main" id="{5CB91FB6-A683-4285-90C5-13477F28339D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39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410">
            <a:extLst>
              <a:ext uri="{FF2B5EF4-FFF2-40B4-BE49-F238E27FC236}">
                <a16:creationId xmlns:a16="http://schemas.microsoft.com/office/drawing/2014/main" id="{3EFA6795-72EF-4A09-A7B3-5437D557B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26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Line 411">
            <a:extLst>
              <a:ext uri="{FF2B5EF4-FFF2-40B4-BE49-F238E27FC236}">
                <a16:creationId xmlns:a16="http://schemas.microsoft.com/office/drawing/2014/main" id="{5C137632-4EB6-42D5-B339-4FE597D5A8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9030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412">
            <a:extLst>
              <a:ext uri="{FF2B5EF4-FFF2-40B4-BE49-F238E27FC236}">
                <a16:creationId xmlns:a16="http://schemas.microsoft.com/office/drawing/2014/main" id="{18FB784B-0EB7-4B55-850A-61EB80699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7426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413">
            <a:extLst>
              <a:ext uri="{FF2B5EF4-FFF2-40B4-BE49-F238E27FC236}">
                <a16:creationId xmlns:a16="http://schemas.microsoft.com/office/drawing/2014/main" id="{1D76423C-DB51-4CF1-825F-80A293EBF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6175375"/>
            <a:ext cx="24003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 of Beneficiaries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414">
            <a:extLst>
              <a:ext uri="{FF2B5EF4-FFF2-40B4-BE49-F238E27FC236}">
                <a16:creationId xmlns:a16="http://schemas.microsoft.com/office/drawing/2014/main" id="{C7C9D4C2-1C6D-42FF-8D4F-D583C74FD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96" name="Group 895">
            <a:extLst>
              <a:ext uri="{FF2B5EF4-FFF2-40B4-BE49-F238E27FC236}">
                <a16:creationId xmlns:a16="http://schemas.microsoft.com/office/drawing/2014/main" id="{12A96828-1797-4868-A624-76A0A1280B4D}"/>
              </a:ext>
            </a:extLst>
          </p:cNvPr>
          <p:cNvGrpSpPr/>
          <p:nvPr/>
        </p:nvGrpSpPr>
        <p:grpSpPr>
          <a:xfrm>
            <a:off x="1398052" y="1174749"/>
            <a:ext cx="599024" cy="616982"/>
            <a:chOff x="1398052" y="1174749"/>
            <a:chExt cx="599024" cy="616982"/>
          </a:xfrm>
        </p:grpSpPr>
        <p:sp>
          <p:nvSpPr>
            <p:cNvPr id="897" name="Rectangle 896">
              <a:extLst>
                <a:ext uri="{FF2B5EF4-FFF2-40B4-BE49-F238E27FC236}">
                  <a16:creationId xmlns:a16="http://schemas.microsoft.com/office/drawing/2014/main" id="{010C98DF-1B27-4554-8CB8-144309A872B6}"/>
                </a:ext>
              </a:extLst>
            </p:cNvPr>
            <p:cNvSpPr/>
            <p:nvPr/>
          </p:nvSpPr>
          <p:spPr>
            <a:xfrm>
              <a:off x="1468438" y="1508125"/>
              <a:ext cx="528638" cy="283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98" name="Group 897">
              <a:extLst>
                <a:ext uri="{FF2B5EF4-FFF2-40B4-BE49-F238E27FC236}">
                  <a16:creationId xmlns:a16="http://schemas.microsoft.com/office/drawing/2014/main" id="{492193F9-868B-444C-BC29-AC9C3969FAB2}"/>
                </a:ext>
              </a:extLst>
            </p:cNvPr>
            <p:cNvGrpSpPr/>
            <p:nvPr/>
          </p:nvGrpSpPr>
          <p:grpSpPr>
            <a:xfrm>
              <a:off x="1674813" y="1573079"/>
              <a:ext cx="166687" cy="149224"/>
              <a:chOff x="1462882" y="1471634"/>
              <a:chExt cx="166687" cy="149224"/>
            </a:xfrm>
          </p:grpSpPr>
          <p:cxnSp>
            <p:nvCxnSpPr>
              <p:cNvPr id="900" name="Straight Connector 899">
                <a:extLst>
                  <a:ext uri="{FF2B5EF4-FFF2-40B4-BE49-F238E27FC236}">
                    <a16:creationId xmlns:a16="http://schemas.microsoft.com/office/drawing/2014/main" id="{45B5022A-F6A5-4F5C-A742-6CA80B101A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6225" y="1512888"/>
                <a:ext cx="0" cy="6032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1" name="Straight Connector 900">
                <a:extLst>
                  <a:ext uri="{FF2B5EF4-FFF2-40B4-BE49-F238E27FC236}">
                    <a16:creationId xmlns:a16="http://schemas.microsoft.com/office/drawing/2014/main" id="{C73D6940-FFD4-4980-9075-E011DDE8198A}"/>
                  </a:ext>
                </a:extLst>
              </p:cNvPr>
              <p:cNvCxnSpPr/>
              <p:nvPr/>
            </p:nvCxnSpPr>
            <p:spPr>
              <a:xfrm flipV="1">
                <a:off x="1462882" y="147163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2" name="Straight Connector 901">
                <a:extLst>
                  <a:ext uri="{FF2B5EF4-FFF2-40B4-BE49-F238E27FC236}">
                    <a16:creationId xmlns:a16="http://schemas.microsoft.com/office/drawing/2014/main" id="{FA813C08-368B-4947-AFDD-8F12D6FB8BD1}"/>
                  </a:ext>
                </a:extLst>
              </p:cNvPr>
              <p:cNvCxnSpPr/>
              <p:nvPr/>
            </p:nvCxnSpPr>
            <p:spPr>
              <a:xfrm flipV="1">
                <a:off x="1462882" y="153749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9" name="Rectangle 176">
              <a:extLst>
                <a:ext uri="{FF2B5EF4-FFF2-40B4-BE49-F238E27FC236}">
                  <a16:creationId xmlns:a16="http://schemas.microsoft.com/office/drawing/2014/main" id="{4C325332-778D-4145-A7E5-184964661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052" y="1174749"/>
              <a:ext cx="219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∞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53" name="Group 452">
            <a:extLst>
              <a:ext uri="{FF2B5EF4-FFF2-40B4-BE49-F238E27FC236}">
                <a16:creationId xmlns:a16="http://schemas.microsoft.com/office/drawing/2014/main" id="{61F3821F-E6E0-45D6-B6BF-F0E1B167ABA6}"/>
              </a:ext>
            </a:extLst>
          </p:cNvPr>
          <p:cNvGrpSpPr/>
          <p:nvPr/>
        </p:nvGrpSpPr>
        <p:grpSpPr>
          <a:xfrm>
            <a:off x="10535317" y="28140"/>
            <a:ext cx="1556863" cy="3259572"/>
            <a:chOff x="7586394" y="0"/>
            <a:chExt cx="1556863" cy="3259572"/>
          </a:xfrm>
        </p:grpSpPr>
        <p:sp>
          <p:nvSpPr>
            <p:cNvPr id="454" name="Rectangle 453">
              <a:extLst>
                <a:ext uri="{FF2B5EF4-FFF2-40B4-BE49-F238E27FC236}">
                  <a16:creationId xmlns:a16="http://schemas.microsoft.com/office/drawing/2014/main" id="{A21FD5C2-D092-4012-A8BE-663A0B33D41A}"/>
                </a:ext>
              </a:extLst>
            </p:cNvPr>
            <p:cNvSpPr/>
            <p:nvPr/>
          </p:nvSpPr>
          <p:spPr>
            <a:xfrm>
              <a:off x="7586394" y="0"/>
              <a:ext cx="1556863" cy="325957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55" name="Group 454">
              <a:extLst>
                <a:ext uri="{FF2B5EF4-FFF2-40B4-BE49-F238E27FC236}">
                  <a16:creationId xmlns:a16="http://schemas.microsoft.com/office/drawing/2014/main" id="{CA2F125A-30AA-423A-8EAB-AC6419B158D1}"/>
                </a:ext>
              </a:extLst>
            </p:cNvPr>
            <p:cNvGrpSpPr/>
            <p:nvPr/>
          </p:nvGrpSpPr>
          <p:grpSpPr>
            <a:xfrm>
              <a:off x="8932632" y="81907"/>
              <a:ext cx="100013" cy="3092451"/>
              <a:chOff x="7856490" y="119972"/>
              <a:chExt cx="100013" cy="3092451"/>
            </a:xfrm>
          </p:grpSpPr>
          <p:sp>
            <p:nvSpPr>
              <p:cNvPr id="472" name="Oval 239">
                <a:extLst>
                  <a:ext uri="{FF2B5EF4-FFF2-40B4-BE49-F238E27FC236}">
                    <a16:creationId xmlns:a16="http://schemas.microsoft.com/office/drawing/2014/main" id="{78BB795E-5FE8-41DF-A93F-66CD9715FB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19972"/>
                <a:ext cx="100013" cy="93663"/>
              </a:xfrm>
              <a:prstGeom prst="ellipse">
                <a:avLst/>
              </a:prstGeom>
              <a:solidFill>
                <a:srgbClr val="6E8E84"/>
              </a:solidFill>
              <a:ln w="22225">
                <a:solidFill>
                  <a:srgbClr val="6E8E8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3" name="Oval 240">
                <a:extLst>
                  <a:ext uri="{FF2B5EF4-FFF2-40B4-BE49-F238E27FC236}">
                    <a16:creationId xmlns:a16="http://schemas.microsoft.com/office/drawing/2014/main" id="{6CDC653D-6E70-4D3A-AA80-1293D770A0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346985"/>
                <a:ext cx="100013" cy="10001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4" name="Oval 241">
                <a:extLst>
                  <a:ext uri="{FF2B5EF4-FFF2-40B4-BE49-F238E27FC236}">
                    <a16:creationId xmlns:a16="http://schemas.microsoft.com/office/drawing/2014/main" id="{FE6DDB74-D472-4C5A-B693-21D798355B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578760"/>
                <a:ext cx="100013" cy="95250"/>
              </a:xfrm>
              <a:prstGeom prst="ellipse">
                <a:avLst/>
              </a:pr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5" name="Oval 242">
                <a:extLst>
                  <a:ext uri="{FF2B5EF4-FFF2-40B4-BE49-F238E27FC236}">
                    <a16:creationId xmlns:a16="http://schemas.microsoft.com/office/drawing/2014/main" id="{F1424A23-E6C1-489D-8E62-8E0C542B35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812122"/>
                <a:ext cx="100013" cy="93663"/>
              </a:xfrm>
              <a:prstGeom prst="ellipse">
                <a:avLst/>
              </a:prstGeom>
              <a:solidFill>
                <a:srgbClr val="E37E00"/>
              </a:solidFill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6" name="Oval 243">
                <a:extLst>
                  <a:ext uri="{FF2B5EF4-FFF2-40B4-BE49-F238E27FC236}">
                    <a16:creationId xmlns:a16="http://schemas.microsoft.com/office/drawing/2014/main" id="{554D68A0-3BD7-4088-A794-327BBFE042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039135"/>
                <a:ext cx="100013" cy="100013"/>
              </a:xfrm>
              <a:prstGeom prst="ellipse">
                <a:avLst/>
              </a:prstGeom>
              <a:solidFill>
                <a:srgbClr val="C10534"/>
              </a:solidFill>
              <a:ln w="22225">
                <a:solidFill>
                  <a:srgbClr val="C1053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8" name="Oval 244">
                <a:extLst>
                  <a:ext uri="{FF2B5EF4-FFF2-40B4-BE49-F238E27FC236}">
                    <a16:creationId xmlns:a16="http://schemas.microsoft.com/office/drawing/2014/main" id="{82FDBF81-A4D7-439C-9650-58E9A29AC7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272497"/>
                <a:ext cx="100013" cy="93663"/>
              </a:xfrm>
              <a:prstGeom prst="ellipse">
                <a:avLst/>
              </a:prstGeom>
              <a:solidFill>
                <a:srgbClr val="938DD2"/>
              </a:solidFill>
              <a:ln w="22225">
                <a:solidFill>
                  <a:srgbClr val="938DD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9" name="Oval 245">
                <a:extLst>
                  <a:ext uri="{FF2B5EF4-FFF2-40B4-BE49-F238E27FC236}">
                    <a16:creationId xmlns:a16="http://schemas.microsoft.com/office/drawing/2014/main" id="{98EA38F0-3DDF-49EF-8283-810FBCB64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499510"/>
                <a:ext cx="100013" cy="100013"/>
              </a:xfrm>
              <a:prstGeom prst="ellipse">
                <a:avLst/>
              </a:prstGeom>
              <a:solidFill>
                <a:srgbClr val="CAC27E"/>
              </a:solidFill>
              <a:ln w="22225">
                <a:solidFill>
                  <a:srgbClr val="CAC27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0" name="Oval 246">
                <a:extLst>
                  <a:ext uri="{FF2B5EF4-FFF2-40B4-BE49-F238E27FC236}">
                    <a16:creationId xmlns:a16="http://schemas.microsoft.com/office/drawing/2014/main" id="{1C76C02D-A560-43A8-B9D2-4E0EF5EC81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732872"/>
                <a:ext cx="100013" cy="98425"/>
              </a:xfrm>
              <a:prstGeom prst="ellipse">
                <a:avLst/>
              </a:prstGeom>
              <a:solidFill>
                <a:srgbClr val="7B92A8"/>
              </a:solidFill>
              <a:ln w="22225">
                <a:solidFill>
                  <a:srgbClr val="7B92A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1" name="Oval 247">
                <a:extLst>
                  <a:ext uri="{FF2B5EF4-FFF2-40B4-BE49-F238E27FC236}">
                    <a16:creationId xmlns:a16="http://schemas.microsoft.com/office/drawing/2014/main" id="{EEE6A9BD-0CD6-4E5C-9BF0-C87B600CBA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964647"/>
                <a:ext cx="100013" cy="95250"/>
              </a:xfrm>
              <a:prstGeom prst="ellipse">
                <a:avLst/>
              </a:prstGeom>
              <a:solidFill>
                <a:srgbClr val="2D6D66"/>
              </a:solidFill>
              <a:ln w="22225">
                <a:solidFill>
                  <a:srgbClr val="2D6D6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2" name="Oval 248">
                <a:extLst>
                  <a:ext uri="{FF2B5EF4-FFF2-40B4-BE49-F238E27FC236}">
                    <a16:creationId xmlns:a16="http://schemas.microsoft.com/office/drawing/2014/main" id="{94DB700D-235A-4F70-B8D1-FD881AFAD4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2191660"/>
                <a:ext cx="100013" cy="100013"/>
              </a:xfrm>
              <a:prstGeom prst="ellipse">
                <a:avLst/>
              </a:prstGeom>
              <a:solidFill>
                <a:srgbClr val="A0522D"/>
              </a:solidFill>
              <a:ln w="22225">
                <a:solidFill>
                  <a:srgbClr val="A0522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3" name="Oval 249">
                <a:extLst>
                  <a:ext uri="{FF2B5EF4-FFF2-40B4-BE49-F238E27FC236}">
                    <a16:creationId xmlns:a16="http://schemas.microsoft.com/office/drawing/2014/main" id="{E537A8D7-DB0E-4981-8F30-5186C9AD45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2425022"/>
                <a:ext cx="100013" cy="936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4" name="Oval 250">
                <a:extLst>
                  <a:ext uri="{FF2B5EF4-FFF2-40B4-BE49-F238E27FC236}">
                    <a16:creationId xmlns:a16="http://schemas.microsoft.com/office/drawing/2014/main" id="{E6B34626-49CB-400E-B34F-1AD83D2899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2658385"/>
                <a:ext cx="100013" cy="93663"/>
              </a:xfrm>
              <a:prstGeom prst="ellipse">
                <a:avLst/>
              </a:prstGeom>
              <a:solidFill>
                <a:srgbClr val="FFD200"/>
              </a:solidFill>
              <a:ln w="22225">
                <a:solidFill>
                  <a:srgbClr val="FFD2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5" name="Oval 251">
                <a:extLst>
                  <a:ext uri="{FF2B5EF4-FFF2-40B4-BE49-F238E27FC236}">
                    <a16:creationId xmlns:a16="http://schemas.microsoft.com/office/drawing/2014/main" id="{F3A38DED-6523-4420-9588-0CEBC86119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2885397"/>
                <a:ext cx="100013" cy="100013"/>
              </a:xfrm>
              <a:prstGeom prst="ellipse">
                <a:avLst/>
              </a:prstGeom>
              <a:solidFill>
                <a:srgbClr val="BFA19C"/>
              </a:solidFill>
              <a:ln w="22225">
                <a:solidFill>
                  <a:srgbClr val="BFA19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6" name="Oval 252">
                <a:extLst>
                  <a:ext uri="{FF2B5EF4-FFF2-40B4-BE49-F238E27FC236}">
                    <a16:creationId xmlns:a16="http://schemas.microsoft.com/office/drawing/2014/main" id="{2D1D56BB-1617-4D9B-9300-AC352DE09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3118760"/>
                <a:ext cx="100013" cy="93663"/>
              </a:xfrm>
              <a:prstGeom prst="ellipse">
                <a:avLst/>
              </a:prstGeom>
              <a:solidFill>
                <a:srgbClr val="9C8847"/>
              </a:solidFill>
              <a:ln w="22225">
                <a:solidFill>
                  <a:srgbClr val="9C884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57" name="Group 456">
              <a:extLst>
                <a:ext uri="{FF2B5EF4-FFF2-40B4-BE49-F238E27FC236}">
                  <a16:creationId xmlns:a16="http://schemas.microsoft.com/office/drawing/2014/main" id="{28FF930D-1919-4198-9F0A-FA8F2DAC46E5}"/>
                </a:ext>
              </a:extLst>
            </p:cNvPr>
            <p:cNvGrpSpPr/>
            <p:nvPr/>
          </p:nvGrpSpPr>
          <p:grpSpPr>
            <a:xfrm>
              <a:off x="7659869" y="33792"/>
              <a:ext cx="1202253" cy="3174414"/>
              <a:chOff x="7906496" y="91397"/>
              <a:chExt cx="1202253" cy="3174414"/>
            </a:xfrm>
          </p:grpSpPr>
          <p:sp>
            <p:nvSpPr>
              <p:cNvPr id="458" name="Rectangle 253">
                <a:extLst>
                  <a:ext uri="{FF2B5EF4-FFF2-40B4-BE49-F238E27FC236}">
                    <a16:creationId xmlns:a16="http://schemas.microsoft.com/office/drawing/2014/main" id="{09B8E2E8-82D4-40DF-A31D-9F6FFE22CD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97253" y="91397"/>
                <a:ext cx="96340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Cash Transfers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59" name="Rectangle 254">
                <a:extLst>
                  <a:ext uri="{FF2B5EF4-FFF2-40B4-BE49-F238E27FC236}">
                    <a16:creationId xmlns:a16="http://schemas.microsoft.com/office/drawing/2014/main" id="{529D914E-3922-4063-A0F3-26CF1C604A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70002" y="324760"/>
                <a:ext cx="990656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Child Education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60" name="Rectangle 255">
                <a:extLst>
                  <a:ext uri="{FF2B5EF4-FFF2-40B4-BE49-F238E27FC236}">
                    <a16:creationId xmlns:a16="http://schemas.microsoft.com/office/drawing/2014/main" id="{7DEA95AF-081B-43C2-B851-674B066FEC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19081" y="556535"/>
                <a:ext cx="841577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College Adult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61" name="Rectangle 256">
                <a:extLst>
                  <a:ext uri="{FF2B5EF4-FFF2-40B4-BE49-F238E27FC236}">
                    <a16:creationId xmlns:a16="http://schemas.microsoft.com/office/drawing/2014/main" id="{60DE6EA2-4D0A-48C2-9025-F99A471309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65569" y="785135"/>
                <a:ext cx="84318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College Child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62" name="Rectangle 257">
                <a:extLst>
                  <a:ext uri="{FF2B5EF4-FFF2-40B4-BE49-F238E27FC236}">
                    <a16:creationId xmlns:a16="http://schemas.microsoft.com/office/drawing/2014/main" id="{DD0CB7FD-145F-47C6-8A5E-15230A71AA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61854" y="1016910"/>
                <a:ext cx="831959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Disability Ins.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63" name="Rectangle 258">
                <a:extLst>
                  <a:ext uri="{FF2B5EF4-FFF2-40B4-BE49-F238E27FC236}">
                    <a16:creationId xmlns:a16="http://schemas.microsoft.com/office/drawing/2014/main" id="{A1D29E93-0917-4AA6-BA0F-FCED6EDD28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91217" y="1250272"/>
                <a:ext cx="769441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Health Adult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64" name="Rectangle 259">
                <a:extLst>
                  <a:ext uri="{FF2B5EF4-FFF2-40B4-BE49-F238E27FC236}">
                    <a16:creationId xmlns:a16="http://schemas.microsoft.com/office/drawing/2014/main" id="{19C20FDE-C3FB-429C-8B81-CCF87709BB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89613" y="1477285"/>
                <a:ext cx="77104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Health Child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65" name="Rectangle 260">
                <a:extLst>
                  <a:ext uri="{FF2B5EF4-FFF2-40B4-BE49-F238E27FC236}">
                    <a16:creationId xmlns:a16="http://schemas.microsoft.com/office/drawing/2014/main" id="{66270B36-F700-48BE-A310-D96DAFBFA0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06496" y="1703232"/>
                <a:ext cx="1154162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Housing Vouchers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66" name="Rectangle 261">
                <a:extLst>
                  <a:ext uri="{FF2B5EF4-FFF2-40B4-BE49-F238E27FC236}">
                    <a16:creationId xmlns:a16="http://schemas.microsoft.com/office/drawing/2014/main" id="{BF0CDA56-6D24-4C56-9F8E-37922C0D9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83201" y="1937660"/>
                <a:ext cx="777457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Job Training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67" name="Rectangle 262">
                <a:extLst>
                  <a:ext uri="{FF2B5EF4-FFF2-40B4-BE49-F238E27FC236}">
                    <a16:creationId xmlns:a16="http://schemas.microsoft.com/office/drawing/2014/main" id="{9D32F1D7-6199-41FD-92D8-1350D3B5E1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48072" y="2169435"/>
                <a:ext cx="312586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MTO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68" name="Rectangle 263">
                <a:extLst>
                  <a:ext uri="{FF2B5EF4-FFF2-40B4-BE49-F238E27FC236}">
                    <a16:creationId xmlns:a16="http://schemas.microsoft.com/office/drawing/2014/main" id="{71957C0E-1137-437B-843C-A8E3947C8F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34873" y="2402797"/>
                <a:ext cx="52578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Nutrition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69" name="Rectangle 264">
                <a:extLst>
                  <a:ext uri="{FF2B5EF4-FFF2-40B4-BE49-F238E27FC236}">
                    <a16:creationId xmlns:a16="http://schemas.microsoft.com/office/drawing/2014/main" id="{6DFFF639-8C57-4D78-BEE1-703532633D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27135" y="2629536"/>
                <a:ext cx="953787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Supp. Sec. Inc.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70" name="Rectangle 265">
                <a:extLst>
                  <a:ext uri="{FF2B5EF4-FFF2-40B4-BE49-F238E27FC236}">
                    <a16:creationId xmlns:a16="http://schemas.microsoft.com/office/drawing/2014/main" id="{B185FCF3-2D20-42B1-9B53-126F9D8975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93809" y="2863172"/>
                <a:ext cx="666849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Top Taxes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71" name="Rectangle 266">
                <a:extLst>
                  <a:ext uri="{FF2B5EF4-FFF2-40B4-BE49-F238E27FC236}">
                    <a16:creationId xmlns:a16="http://schemas.microsoft.com/office/drawing/2014/main" id="{0D7435CE-2339-4091-B4A9-63F465C0C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35592" y="3096534"/>
                <a:ext cx="758221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1100" kern="0" dirty="0" err="1">
                    <a:solidFill>
                      <a:srgbClr val="808080"/>
                    </a:solidFill>
                  </a:rPr>
                  <a:t>Unemp</a:t>
                </a:r>
                <a:r>
                  <a:rPr lang="en-US" altLang="en-US" sz="1100" kern="0" dirty="0">
                    <a:solidFill>
                      <a:srgbClr val="808080"/>
                    </a:solidFill>
                  </a:rPr>
                  <a:t>. Ins.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624" name="Line 179">
            <a:extLst>
              <a:ext uri="{FF2B5EF4-FFF2-40B4-BE49-F238E27FC236}">
                <a16:creationId xmlns:a16="http://schemas.microsoft.com/office/drawing/2014/main" id="{966B94E1-DD0B-4788-8059-90D19132E2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96613" y="2679700"/>
            <a:ext cx="0" cy="1979613"/>
          </a:xfrm>
          <a:prstGeom prst="line">
            <a:avLst/>
          </a:prstGeom>
          <a:noFill/>
          <a:ln w="4763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14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704" y="1116717"/>
            <a:ext cx="10722595" cy="5410197"/>
          </a:xfrm>
        </p:spPr>
        <p:txBody>
          <a:bodyPr>
            <a:no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﻿MVPF: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Mayshar (1990)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Slemrod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Yitzhaki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1996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2001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Kleven and Kreiner (2006)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Hendren (2016)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Hendren and Sprung-Keyser (2019)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Finkelstein (2019 -- You’ll like this one…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  <a:hlinkClick r:id="rId9"/>
              </a:rPr>
              <a:t>)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CBA + MCPF: Conduct a benefit-cost ratio and adjust for the DWL from taxation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Stiglitz and Dasgupta (1971)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Atkinson and Stern (1974)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; many others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Kaplow (2011)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provides a nice discussion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Boardman (2017)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provide a discussion of current methods (not much on distributional incidence)</a:t>
            </a:r>
          </a:p>
          <a:p>
            <a:pPr lvl="1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MEB – Generally applied to taxes, but framework is more general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Auerbach and Hines (2002)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Handbook Chapter provides a nice summary</a:t>
            </a:r>
          </a:p>
          <a:p>
            <a:pPr marL="0" indent="0">
              <a:buNone/>
            </a:pP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All rely on different conceptual frameworks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MVPF has numerous advantages -- in particular, it is the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unique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approach that relies on counterfactuals identified by causal effects (as opposed to decomposing those effects into income and substitution effects)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2427" y="90714"/>
            <a:ext cx="11075831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2060"/>
                </a:solidFill>
                <a:ea typeface="ＭＳ Ｐゴシック" pitchFamily="34" charset="-128"/>
              </a:rPr>
              <a:t>Existing Approaches to Empirical Welfare Estimation</a:t>
            </a:r>
          </a:p>
        </p:txBody>
      </p:sp>
    </p:spTree>
    <p:extLst>
      <p:ext uri="{BB962C8B-B14F-4D97-AF65-F5344CB8AC3E}">
        <p14:creationId xmlns:p14="http://schemas.microsoft.com/office/powerpoint/2010/main" val="157498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AutoShape 144">
            <a:extLst>
              <a:ext uri="{FF2B5EF4-FFF2-40B4-BE49-F238E27FC236}">
                <a16:creationId xmlns:a16="http://schemas.microsoft.com/office/drawing/2014/main" id="{AF700C4F-0DB8-401D-BFA4-2349D75E3BE0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" name="Rectangle 146">
            <a:extLst>
              <a:ext uri="{FF2B5EF4-FFF2-40B4-BE49-F238E27FC236}">
                <a16:creationId xmlns:a16="http://schemas.microsoft.com/office/drawing/2014/main" id="{0CEC0AA6-B58D-488C-B852-D417C5342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-4763"/>
            <a:ext cx="10982325" cy="68675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" name="Rectangle 147">
            <a:extLst>
              <a:ext uri="{FF2B5EF4-FFF2-40B4-BE49-F238E27FC236}">
                <a16:creationId xmlns:a16="http://schemas.microsoft.com/office/drawing/2014/main" id="{6F558B4D-ADD5-46D1-9DAD-970E7CF49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0"/>
            <a:ext cx="10968038" cy="6853238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" name="Rectangle 148">
            <a:extLst>
              <a:ext uri="{FF2B5EF4-FFF2-40B4-BE49-F238E27FC236}">
                <a16:creationId xmlns:a16="http://schemas.microsoft.com/office/drawing/2014/main" id="{16DBD12A-3F7A-4D71-96B8-DF3C88C53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1230312"/>
            <a:ext cx="9688513" cy="448945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0" name="Line 149">
            <a:extLst>
              <a:ext uri="{FF2B5EF4-FFF2-40B4-BE49-F238E27FC236}">
                <a16:creationId xmlns:a16="http://schemas.microsoft.com/office/drawing/2014/main" id="{CB9D1B03-174F-4151-9735-5C79ED27532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5689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" name="Line 150">
            <a:extLst>
              <a:ext uri="{FF2B5EF4-FFF2-40B4-BE49-F238E27FC236}">
                <a16:creationId xmlns:a16="http://schemas.microsoft.com/office/drawing/2014/main" id="{206F1FAB-8DDB-41AC-A4A9-A95D428225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970463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2" name="Line 151">
            <a:extLst>
              <a:ext uri="{FF2B5EF4-FFF2-40B4-BE49-F238E27FC236}">
                <a16:creationId xmlns:a16="http://schemas.microsoft.com/office/drawing/2014/main" id="{D0383957-7481-453F-AFF4-D2FE7809AC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370388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" name="Line 152">
            <a:extLst>
              <a:ext uri="{FF2B5EF4-FFF2-40B4-BE49-F238E27FC236}">
                <a16:creationId xmlns:a16="http://schemas.microsoft.com/office/drawing/2014/main" id="{C678E88A-3B09-4833-A595-DAE890C9123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77190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4" name="Line 153">
            <a:extLst>
              <a:ext uri="{FF2B5EF4-FFF2-40B4-BE49-F238E27FC236}">
                <a16:creationId xmlns:a16="http://schemas.microsoft.com/office/drawing/2014/main" id="{2E5ACCF6-F6AA-4E46-ACBE-AE6B534246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173412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" name="Line 154">
            <a:extLst>
              <a:ext uri="{FF2B5EF4-FFF2-40B4-BE49-F238E27FC236}">
                <a16:creationId xmlns:a16="http://schemas.microsoft.com/office/drawing/2014/main" id="{82A6FA23-BF15-4E9B-8349-AD27221E2D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2573337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" name="Line 155">
            <a:extLst>
              <a:ext uri="{FF2B5EF4-FFF2-40B4-BE49-F238E27FC236}">
                <a16:creationId xmlns:a16="http://schemas.microsoft.com/office/drawing/2014/main" id="{972F1A2B-4B8A-4010-9628-7FB718A977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9748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" name="Line 156">
            <a:extLst>
              <a:ext uri="{FF2B5EF4-FFF2-40B4-BE49-F238E27FC236}">
                <a16:creationId xmlns:a16="http://schemas.microsoft.com/office/drawing/2014/main" id="{3FA594E3-442C-481E-B66C-F473DC8C46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" name="Line 157">
            <a:extLst>
              <a:ext uri="{FF2B5EF4-FFF2-40B4-BE49-F238E27FC236}">
                <a16:creationId xmlns:a16="http://schemas.microsoft.com/office/drawing/2014/main" id="{4DB76231-774A-4650-9110-1222978D4A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" name="Oval 158">
            <a:extLst>
              <a:ext uri="{FF2B5EF4-FFF2-40B4-BE49-F238E27FC236}">
                <a16:creationId xmlns:a16="http://schemas.microsoft.com/office/drawing/2014/main" id="{137B33D6-F1AE-41CB-B145-FA3A34A4F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013" y="4438650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" name="Oval 159">
            <a:extLst>
              <a:ext uri="{FF2B5EF4-FFF2-40B4-BE49-F238E27FC236}">
                <a16:creationId xmlns:a16="http://schemas.microsoft.com/office/drawing/2014/main" id="{19E1DF94-B4A3-427F-A7DF-BDC0A3EFA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551" y="4210050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" name="Oval 160">
            <a:extLst>
              <a:ext uri="{FF2B5EF4-FFF2-40B4-BE49-F238E27FC236}">
                <a16:creationId xmlns:a16="http://schemas.microsoft.com/office/drawing/2014/main" id="{3B47B266-126C-4B6B-A484-6EBD7FF47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101" y="4260850"/>
            <a:ext cx="82550" cy="77788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2" name="Oval 161">
            <a:extLst>
              <a:ext uri="{FF2B5EF4-FFF2-40B4-BE49-F238E27FC236}">
                <a16:creationId xmlns:a16="http://schemas.microsoft.com/office/drawing/2014/main" id="{365CC4D0-A920-41F7-90BD-7951E8E8C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3688" y="4384675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3" name="Oval 162">
            <a:extLst>
              <a:ext uri="{FF2B5EF4-FFF2-40B4-BE49-F238E27FC236}">
                <a16:creationId xmlns:a16="http://schemas.microsoft.com/office/drawing/2014/main" id="{AA8408A8-11E6-48A9-81FB-51C6D7A52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76" y="4379913"/>
            <a:ext cx="82550" cy="77788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" name="Oval 163">
            <a:extLst>
              <a:ext uri="{FF2B5EF4-FFF2-40B4-BE49-F238E27FC236}">
                <a16:creationId xmlns:a16="http://schemas.microsoft.com/office/drawing/2014/main" id="{6AF585D8-C749-420B-8121-CC73B2AAB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2963" y="4933950"/>
            <a:ext cx="80963" cy="80963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5" name="Oval 164">
            <a:extLst>
              <a:ext uri="{FF2B5EF4-FFF2-40B4-BE49-F238E27FC236}">
                <a16:creationId xmlns:a16="http://schemas.microsoft.com/office/drawing/2014/main" id="{79B41657-28F2-484F-BBD8-7453897E5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3451" y="4329113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" name="Oval 165">
            <a:extLst>
              <a:ext uri="{FF2B5EF4-FFF2-40B4-BE49-F238E27FC236}">
                <a16:creationId xmlns:a16="http://schemas.microsoft.com/office/drawing/2014/main" id="{1C1AC3FB-1216-4B97-8BDC-2D7BC240E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4238" y="1938337"/>
            <a:ext cx="82550" cy="82550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" name="Oval 166">
            <a:extLst>
              <a:ext uri="{FF2B5EF4-FFF2-40B4-BE49-F238E27FC236}">
                <a16:creationId xmlns:a16="http://schemas.microsoft.com/office/drawing/2014/main" id="{D8EC0909-CAA9-4565-AFB7-CA1893798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6" y="1339850"/>
            <a:ext cx="82550" cy="82550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" name="Oval 167">
            <a:extLst>
              <a:ext uri="{FF2B5EF4-FFF2-40B4-BE49-F238E27FC236}">
                <a16:creationId xmlns:a16="http://schemas.microsoft.com/office/drawing/2014/main" id="{D509DEDB-DEDF-4BC1-A05E-919533C54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9663" y="1938337"/>
            <a:ext cx="80963" cy="82550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" name="Oval 168">
            <a:extLst>
              <a:ext uri="{FF2B5EF4-FFF2-40B4-BE49-F238E27FC236}">
                <a16:creationId xmlns:a16="http://schemas.microsoft.com/office/drawing/2014/main" id="{5E434479-0BA3-4715-B2F0-684277E6D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1339850"/>
            <a:ext cx="82550" cy="82550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" name="Oval 169">
            <a:extLst>
              <a:ext uri="{FF2B5EF4-FFF2-40B4-BE49-F238E27FC236}">
                <a16:creationId xmlns:a16="http://schemas.microsoft.com/office/drawing/2014/main" id="{3A10AD7F-150E-429D-80D9-1E70DA8B4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263" y="1339850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" name="Oval 170">
            <a:extLst>
              <a:ext uri="{FF2B5EF4-FFF2-40B4-BE49-F238E27FC236}">
                <a16:creationId xmlns:a16="http://schemas.microsoft.com/office/drawing/2014/main" id="{DC96AB67-5B2B-4E82-9977-25F6481C3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1339850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" name="Oval 171">
            <a:extLst>
              <a:ext uri="{FF2B5EF4-FFF2-40B4-BE49-F238E27FC236}">
                <a16:creationId xmlns:a16="http://schemas.microsoft.com/office/drawing/2014/main" id="{E04C6453-69BE-4BB3-8B51-65E613DC4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938337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0" name="Oval 172">
            <a:extLst>
              <a:ext uri="{FF2B5EF4-FFF2-40B4-BE49-F238E27FC236}">
                <a16:creationId xmlns:a16="http://schemas.microsoft.com/office/drawing/2014/main" id="{92C743A1-D244-4A97-AC88-63ED8D730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426" y="1938337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" name="Oval 173">
            <a:extLst>
              <a:ext uri="{FF2B5EF4-FFF2-40B4-BE49-F238E27FC236}">
                <a16:creationId xmlns:a16="http://schemas.microsoft.com/office/drawing/2014/main" id="{503394C9-03FD-40FC-9083-251BDBF4E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13" y="1339850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" name="Oval 174">
            <a:extLst>
              <a:ext uri="{FF2B5EF4-FFF2-40B4-BE49-F238E27FC236}">
                <a16:creationId xmlns:a16="http://schemas.microsoft.com/office/drawing/2014/main" id="{61990BD2-986D-4B87-AD30-3FFD609FA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1" y="3511550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1" name="Oval 175">
            <a:extLst>
              <a:ext uri="{FF2B5EF4-FFF2-40B4-BE49-F238E27FC236}">
                <a16:creationId xmlns:a16="http://schemas.microsoft.com/office/drawing/2014/main" id="{01F6A350-3211-4A09-8527-68413A931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1938337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2" name="Oval 176">
            <a:extLst>
              <a:ext uri="{FF2B5EF4-FFF2-40B4-BE49-F238E27FC236}">
                <a16:creationId xmlns:a16="http://schemas.microsoft.com/office/drawing/2014/main" id="{8907CC41-DFB2-4943-B05E-C74195126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076" y="1339850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3" name="Oval 177">
            <a:extLst>
              <a:ext uri="{FF2B5EF4-FFF2-40B4-BE49-F238E27FC236}">
                <a16:creationId xmlns:a16="http://schemas.microsoft.com/office/drawing/2014/main" id="{C40AE01F-B339-4247-803E-8F0B8FF96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26" y="1938337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4" name="Oval 178">
            <a:extLst>
              <a:ext uri="{FF2B5EF4-FFF2-40B4-BE49-F238E27FC236}">
                <a16:creationId xmlns:a16="http://schemas.microsoft.com/office/drawing/2014/main" id="{BC0F7828-9F09-4225-9EA8-546B303D1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463" y="1938337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5" name="Oval 179">
            <a:extLst>
              <a:ext uri="{FF2B5EF4-FFF2-40B4-BE49-F238E27FC236}">
                <a16:creationId xmlns:a16="http://schemas.microsoft.com/office/drawing/2014/main" id="{3BEA410B-02D6-4E50-8334-20596AA1D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5088" y="3625850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6" name="Oval 180">
            <a:extLst>
              <a:ext uri="{FF2B5EF4-FFF2-40B4-BE49-F238E27FC236}">
                <a16:creationId xmlns:a16="http://schemas.microsoft.com/office/drawing/2014/main" id="{F61C3971-44AD-4B3F-A700-BA11B0696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4338" y="552767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7" name="Oval 181">
            <a:extLst>
              <a:ext uri="{FF2B5EF4-FFF2-40B4-BE49-F238E27FC236}">
                <a16:creationId xmlns:a16="http://schemas.microsoft.com/office/drawing/2014/main" id="{E27C0530-817A-4236-88A6-C2788F621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6413" y="493712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8" name="Oval 182">
            <a:extLst>
              <a:ext uri="{FF2B5EF4-FFF2-40B4-BE49-F238E27FC236}">
                <a16:creationId xmlns:a16="http://schemas.microsoft.com/office/drawing/2014/main" id="{0688191E-E9E3-43B8-BCB7-E8F39C15D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1663" y="552767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9" name="Oval 183">
            <a:extLst>
              <a:ext uri="{FF2B5EF4-FFF2-40B4-BE49-F238E27FC236}">
                <a16:creationId xmlns:a16="http://schemas.microsoft.com/office/drawing/2014/main" id="{03B588E0-440D-4AC2-8312-E03F8B062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3738" y="552767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" name="Oval 184">
            <a:extLst>
              <a:ext uri="{FF2B5EF4-FFF2-40B4-BE49-F238E27FC236}">
                <a16:creationId xmlns:a16="http://schemas.microsoft.com/office/drawing/2014/main" id="{1A83700F-4E7D-480D-8E55-0BB35E2E4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8988" y="446722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1" name="Oval 185">
            <a:extLst>
              <a:ext uri="{FF2B5EF4-FFF2-40B4-BE49-F238E27FC236}">
                <a16:creationId xmlns:a16="http://schemas.microsoft.com/office/drawing/2014/main" id="{540799FE-4971-4EBC-825A-B9F67E044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1063" y="4937125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2" name="Oval 186">
            <a:extLst>
              <a:ext uri="{FF2B5EF4-FFF2-40B4-BE49-F238E27FC236}">
                <a16:creationId xmlns:a16="http://schemas.microsoft.com/office/drawing/2014/main" id="{1497F286-1FCA-4BE5-B244-0CBE17331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6313" y="1339850"/>
            <a:ext cx="82550" cy="82550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3" name="Oval 187">
            <a:extLst>
              <a:ext uri="{FF2B5EF4-FFF2-40B4-BE49-F238E27FC236}">
                <a16:creationId xmlns:a16="http://schemas.microsoft.com/office/drawing/2014/main" id="{5716894C-30B8-4F38-93A6-A584EAFE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3438525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4" name="Oval 188">
            <a:extLst>
              <a:ext uri="{FF2B5EF4-FFF2-40B4-BE49-F238E27FC236}">
                <a16:creationId xmlns:a16="http://schemas.microsoft.com/office/drawing/2014/main" id="{1752BC22-4391-4D7F-86BF-29513D560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1538" y="4498975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5" name="Oval 189">
            <a:extLst>
              <a:ext uri="{FF2B5EF4-FFF2-40B4-BE49-F238E27FC236}">
                <a16:creationId xmlns:a16="http://schemas.microsoft.com/office/drawing/2014/main" id="{2CD60B78-7304-4868-A8B1-92A690891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3" y="1339850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7" name="Oval 190">
            <a:extLst>
              <a:ext uri="{FF2B5EF4-FFF2-40B4-BE49-F238E27FC236}">
                <a16:creationId xmlns:a16="http://schemas.microsoft.com/office/drawing/2014/main" id="{EE1E1AB8-D280-4905-B4CE-FC09DF852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1" y="5340350"/>
            <a:ext cx="80963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8" name="Oval 191">
            <a:extLst>
              <a:ext uri="{FF2B5EF4-FFF2-40B4-BE49-F238E27FC236}">
                <a16:creationId xmlns:a16="http://schemas.microsoft.com/office/drawing/2014/main" id="{6F024A4E-4444-4FE6-BBD6-502BD43B8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938" y="1938337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9" name="Oval 192">
            <a:extLst>
              <a:ext uri="{FF2B5EF4-FFF2-40B4-BE49-F238E27FC236}">
                <a16:creationId xmlns:a16="http://schemas.microsoft.com/office/drawing/2014/main" id="{14C2B0C8-87C3-4847-8E88-8B4CF7E15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7776" y="1938337"/>
            <a:ext cx="80963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1" name="Oval 193">
            <a:extLst>
              <a:ext uri="{FF2B5EF4-FFF2-40B4-BE49-F238E27FC236}">
                <a16:creationId xmlns:a16="http://schemas.microsoft.com/office/drawing/2014/main" id="{BCD635A4-C102-4029-8E48-F23EFC8C0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263" y="4092575"/>
            <a:ext cx="82550" cy="80963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2" name="Oval 194">
            <a:extLst>
              <a:ext uri="{FF2B5EF4-FFF2-40B4-BE49-F238E27FC236}">
                <a16:creationId xmlns:a16="http://schemas.microsoft.com/office/drawing/2014/main" id="{8D2184B2-A3C6-4F58-99FE-5B073C3AB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1938337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3" name="Oval 195">
            <a:extLst>
              <a:ext uri="{FF2B5EF4-FFF2-40B4-BE49-F238E27FC236}">
                <a16:creationId xmlns:a16="http://schemas.microsoft.com/office/drawing/2014/main" id="{464741D2-B2BA-49FE-8264-2229E1093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339850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4" name="Oval 196">
            <a:extLst>
              <a:ext uri="{FF2B5EF4-FFF2-40B4-BE49-F238E27FC236}">
                <a16:creationId xmlns:a16="http://schemas.microsoft.com/office/drawing/2014/main" id="{31F4C434-B0E2-469E-A161-6F8BFC17C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426" y="1938337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5" name="Oval 197">
            <a:extLst>
              <a:ext uri="{FF2B5EF4-FFF2-40B4-BE49-F238E27FC236}">
                <a16:creationId xmlns:a16="http://schemas.microsoft.com/office/drawing/2014/main" id="{E8019982-99CD-4BAC-A299-75546C9FA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13" y="2536825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6" name="Oval 198">
            <a:extLst>
              <a:ext uri="{FF2B5EF4-FFF2-40B4-BE49-F238E27FC236}">
                <a16:creationId xmlns:a16="http://schemas.microsoft.com/office/drawing/2014/main" id="{48DE78D4-05E2-4FF2-828F-4FEDB5940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1" y="3771900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7" name="Oval 199">
            <a:extLst>
              <a:ext uri="{FF2B5EF4-FFF2-40B4-BE49-F238E27FC236}">
                <a16:creationId xmlns:a16="http://schemas.microsoft.com/office/drawing/2014/main" id="{9785656C-06C5-4C59-8CF4-6E3CEF555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2533650"/>
            <a:ext cx="82550" cy="80963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8" name="Oval 200">
            <a:extLst>
              <a:ext uri="{FF2B5EF4-FFF2-40B4-BE49-F238E27FC236}">
                <a16:creationId xmlns:a16="http://schemas.microsoft.com/office/drawing/2014/main" id="{2D4A2010-0948-469E-9F2C-AAA8540EA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076" y="4316413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9" name="Oval 201">
            <a:extLst>
              <a:ext uri="{FF2B5EF4-FFF2-40B4-BE49-F238E27FC236}">
                <a16:creationId xmlns:a16="http://schemas.microsoft.com/office/drawing/2014/main" id="{913A1BDB-73CD-4AA8-B273-0D6A7C5AA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6" y="4421188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0" name="Oval 202">
            <a:extLst>
              <a:ext uri="{FF2B5EF4-FFF2-40B4-BE49-F238E27FC236}">
                <a16:creationId xmlns:a16="http://schemas.microsoft.com/office/drawing/2014/main" id="{AFAB92FF-289B-4F93-92FC-1EB2E50CE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1" y="2020887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1" name="Oval 203">
            <a:extLst>
              <a:ext uri="{FF2B5EF4-FFF2-40B4-BE49-F238E27FC236}">
                <a16:creationId xmlns:a16="http://schemas.microsoft.com/office/drawing/2014/main" id="{A0A6B63E-862E-49F4-B445-674FBEDE4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651" y="3817938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6" name="Oval 204">
            <a:extLst>
              <a:ext uri="{FF2B5EF4-FFF2-40B4-BE49-F238E27FC236}">
                <a16:creationId xmlns:a16="http://schemas.microsoft.com/office/drawing/2014/main" id="{552EA73F-2462-4077-988D-E34589239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1726" y="1339850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7" name="Oval 205">
            <a:extLst>
              <a:ext uri="{FF2B5EF4-FFF2-40B4-BE49-F238E27FC236}">
                <a16:creationId xmlns:a16="http://schemas.microsoft.com/office/drawing/2014/main" id="{77615E45-7E93-4A77-A1AE-05D8F9BA6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8563" y="4068763"/>
            <a:ext cx="80963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8" name="Oval 206">
            <a:extLst>
              <a:ext uri="{FF2B5EF4-FFF2-40B4-BE49-F238E27FC236}">
                <a16:creationId xmlns:a16="http://schemas.microsoft.com/office/drawing/2014/main" id="{14D0BC4D-4AD8-469B-9BC7-EAD6B915D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5051" y="4462463"/>
            <a:ext cx="82550" cy="82550"/>
          </a:xfrm>
          <a:prstGeom prst="ellipse">
            <a:avLst/>
          </a:pr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9" name="Oval 207">
            <a:extLst>
              <a:ext uri="{FF2B5EF4-FFF2-40B4-BE49-F238E27FC236}">
                <a16:creationId xmlns:a16="http://schemas.microsoft.com/office/drawing/2014/main" id="{E99D730D-E9EA-4033-BC4A-EC5046A91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4479925"/>
            <a:ext cx="82550" cy="82550"/>
          </a:xfrm>
          <a:prstGeom prst="ellipse">
            <a:avLst/>
          </a:pr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0" name="Oval 208">
            <a:extLst>
              <a:ext uri="{FF2B5EF4-FFF2-40B4-BE49-F238E27FC236}">
                <a16:creationId xmlns:a16="http://schemas.microsoft.com/office/drawing/2014/main" id="{EA931C8B-B447-4E31-952A-6C1429F82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726" y="4352925"/>
            <a:ext cx="82550" cy="82550"/>
          </a:xfrm>
          <a:prstGeom prst="ellipse">
            <a:avLst/>
          </a:pr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1" name="Oval 209">
            <a:extLst>
              <a:ext uri="{FF2B5EF4-FFF2-40B4-BE49-F238E27FC236}">
                <a16:creationId xmlns:a16="http://schemas.microsoft.com/office/drawing/2014/main" id="{E8CF62FD-3B1A-485C-BB8C-C50A282CF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76" y="4357688"/>
            <a:ext cx="82550" cy="80963"/>
          </a:xfrm>
          <a:prstGeom prst="ellipse">
            <a:avLst/>
          </a:pr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" name="Oval 210">
            <a:extLst>
              <a:ext uri="{FF2B5EF4-FFF2-40B4-BE49-F238E27FC236}">
                <a16:creationId xmlns:a16="http://schemas.microsoft.com/office/drawing/2014/main" id="{8B44EAD6-B152-4497-8FF9-E4B780856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13" y="4233863"/>
            <a:ext cx="82550" cy="82550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" name="Oval 211">
            <a:extLst>
              <a:ext uri="{FF2B5EF4-FFF2-40B4-BE49-F238E27FC236}">
                <a16:creationId xmlns:a16="http://schemas.microsoft.com/office/drawing/2014/main" id="{7DF8C3C9-1E53-419D-B494-5F3DADE06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8651" y="4448175"/>
            <a:ext cx="82550" cy="82550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4" name="Oval 212">
            <a:extLst>
              <a:ext uri="{FF2B5EF4-FFF2-40B4-BE49-F238E27FC236}">
                <a16:creationId xmlns:a16="http://schemas.microsoft.com/office/drawing/2014/main" id="{32724A58-F4EC-4A50-BD23-1DA7BBAF4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138" y="4421188"/>
            <a:ext cx="82550" cy="82550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5" name="Oval 213">
            <a:extLst>
              <a:ext uri="{FF2B5EF4-FFF2-40B4-BE49-F238E27FC236}">
                <a16:creationId xmlns:a16="http://schemas.microsoft.com/office/drawing/2014/main" id="{7522747C-BBF3-4C5D-B47F-9743C6131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5976" y="4275138"/>
            <a:ext cx="82550" cy="82550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6" name="Oval 214">
            <a:extLst>
              <a:ext uri="{FF2B5EF4-FFF2-40B4-BE49-F238E27FC236}">
                <a16:creationId xmlns:a16="http://schemas.microsoft.com/office/drawing/2014/main" id="{E4064F1B-0CB3-4DAE-BD72-4A7C3A343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4513" y="4691063"/>
            <a:ext cx="77788" cy="82550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7" name="Oval 215">
            <a:extLst>
              <a:ext uri="{FF2B5EF4-FFF2-40B4-BE49-F238E27FC236}">
                <a16:creationId xmlns:a16="http://schemas.microsoft.com/office/drawing/2014/main" id="{3F5BA6E5-133B-4874-ACAB-90139EBCE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5338" y="3954463"/>
            <a:ext cx="82550" cy="82550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8" name="Oval 216">
            <a:extLst>
              <a:ext uri="{FF2B5EF4-FFF2-40B4-BE49-F238E27FC236}">
                <a16:creationId xmlns:a16="http://schemas.microsoft.com/office/drawing/2014/main" id="{A992FE52-6255-4261-B7C2-68AFE51EC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138" y="1339850"/>
            <a:ext cx="82550" cy="82550"/>
          </a:xfrm>
          <a:prstGeom prst="ellipse">
            <a:avLst/>
          </a:pr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9" name="Oval 217">
            <a:extLst>
              <a:ext uri="{FF2B5EF4-FFF2-40B4-BE49-F238E27FC236}">
                <a16:creationId xmlns:a16="http://schemas.microsoft.com/office/drawing/2014/main" id="{3DFECFE2-1AF0-4B97-9718-4BA005439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76" y="1938337"/>
            <a:ext cx="80963" cy="82550"/>
          </a:xfrm>
          <a:prstGeom prst="ellipse">
            <a:avLst/>
          </a:pr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0" name="Oval 218">
            <a:extLst>
              <a:ext uri="{FF2B5EF4-FFF2-40B4-BE49-F238E27FC236}">
                <a16:creationId xmlns:a16="http://schemas.microsoft.com/office/drawing/2014/main" id="{616BB846-2E3F-44FC-8435-5A35CF00F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863" y="1339850"/>
            <a:ext cx="82550" cy="82550"/>
          </a:xfrm>
          <a:prstGeom prst="ellipse">
            <a:avLst/>
          </a:pr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1" name="Oval 219">
            <a:extLst>
              <a:ext uri="{FF2B5EF4-FFF2-40B4-BE49-F238E27FC236}">
                <a16:creationId xmlns:a16="http://schemas.microsoft.com/office/drawing/2014/main" id="{7C95E19F-CE78-4ADC-A4F3-9FB22622A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1339850"/>
            <a:ext cx="82550" cy="82550"/>
          </a:xfrm>
          <a:prstGeom prst="ellipse">
            <a:avLst/>
          </a:pr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" name="Oval 220">
            <a:extLst>
              <a:ext uri="{FF2B5EF4-FFF2-40B4-BE49-F238E27FC236}">
                <a16:creationId xmlns:a16="http://schemas.microsoft.com/office/drawing/2014/main" id="{F2F32A09-9938-4A4C-87ED-9E8233F30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238" y="4535488"/>
            <a:ext cx="82550" cy="82550"/>
          </a:xfrm>
          <a:prstGeom prst="ellipse">
            <a:avLst/>
          </a:prstGeom>
          <a:solidFill>
            <a:srgbClr val="7B92A8"/>
          </a:solidFill>
          <a:ln w="31750">
            <a:solidFill>
              <a:srgbClr val="7B92A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3" name="Oval 221">
            <a:extLst>
              <a:ext uri="{FF2B5EF4-FFF2-40B4-BE49-F238E27FC236}">
                <a16:creationId xmlns:a16="http://schemas.microsoft.com/office/drawing/2014/main" id="{2655EE96-9092-4245-8FF0-05F2C5068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763" y="4384675"/>
            <a:ext cx="80963" cy="82550"/>
          </a:xfrm>
          <a:prstGeom prst="ellipse">
            <a:avLst/>
          </a:prstGeom>
          <a:solidFill>
            <a:srgbClr val="7B92A8"/>
          </a:solidFill>
          <a:ln w="31750">
            <a:solidFill>
              <a:srgbClr val="7B92A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" name="Oval 222">
            <a:extLst>
              <a:ext uri="{FF2B5EF4-FFF2-40B4-BE49-F238E27FC236}">
                <a16:creationId xmlns:a16="http://schemas.microsoft.com/office/drawing/2014/main" id="{093EF881-570D-468F-8C3F-2BB2BAFF2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4567238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5" name="Oval 223">
            <a:extLst>
              <a:ext uri="{FF2B5EF4-FFF2-40B4-BE49-F238E27FC236}">
                <a16:creationId xmlns:a16="http://schemas.microsoft.com/office/drawing/2014/main" id="{10712DA5-FAC0-413A-8A4E-67F95C459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26" y="4837113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6" name="Oval 224">
            <a:extLst>
              <a:ext uri="{FF2B5EF4-FFF2-40B4-BE49-F238E27FC236}">
                <a16:creationId xmlns:a16="http://schemas.microsoft.com/office/drawing/2014/main" id="{18CF5ECE-7E91-4F34-B387-F34C0F575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888" y="5065713"/>
            <a:ext cx="80963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7" name="Oval 225">
            <a:extLst>
              <a:ext uri="{FF2B5EF4-FFF2-40B4-BE49-F238E27FC236}">
                <a16:creationId xmlns:a16="http://schemas.microsoft.com/office/drawing/2014/main" id="{6BD36156-A7DE-4DEB-999E-130B54AA8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9401" y="4810125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8" name="Oval 226">
            <a:extLst>
              <a:ext uri="{FF2B5EF4-FFF2-40B4-BE49-F238E27FC236}">
                <a16:creationId xmlns:a16="http://schemas.microsoft.com/office/drawing/2014/main" id="{B0A37E4A-7E7D-48DB-8F18-D2F7848D6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5938" y="4672013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9" name="Oval 227">
            <a:extLst>
              <a:ext uri="{FF2B5EF4-FFF2-40B4-BE49-F238E27FC236}">
                <a16:creationId xmlns:a16="http://schemas.microsoft.com/office/drawing/2014/main" id="{632C0531-D3D5-47CC-B0F6-47642D8B0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1" y="4664075"/>
            <a:ext cx="77788" cy="80963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0" name="Oval 228">
            <a:extLst>
              <a:ext uri="{FF2B5EF4-FFF2-40B4-BE49-F238E27FC236}">
                <a16:creationId xmlns:a16="http://schemas.microsoft.com/office/drawing/2014/main" id="{E65DC3A2-FF20-4736-AEC6-6DF779441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088" y="4545013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1" name="Oval 229">
            <a:extLst>
              <a:ext uri="{FF2B5EF4-FFF2-40B4-BE49-F238E27FC236}">
                <a16:creationId xmlns:a16="http://schemas.microsoft.com/office/drawing/2014/main" id="{7BC3D77B-C944-424C-817A-B3D7CFC38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901" y="4105275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2" name="Oval 230">
            <a:extLst>
              <a:ext uri="{FF2B5EF4-FFF2-40B4-BE49-F238E27FC236}">
                <a16:creationId xmlns:a16="http://schemas.microsoft.com/office/drawing/2014/main" id="{BB106923-DE4A-407B-8036-38337CFC9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901" y="4041775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" name="Oval 231">
            <a:extLst>
              <a:ext uri="{FF2B5EF4-FFF2-40B4-BE49-F238E27FC236}">
                <a16:creationId xmlns:a16="http://schemas.microsoft.com/office/drawing/2014/main" id="{6C212936-1091-46A8-B630-FB76D5F93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151" y="4462463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4" name="Oval 232">
            <a:extLst>
              <a:ext uri="{FF2B5EF4-FFF2-40B4-BE49-F238E27FC236}">
                <a16:creationId xmlns:a16="http://schemas.microsoft.com/office/drawing/2014/main" id="{8C83E072-F0AF-4E90-B989-9D64057F2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688" y="1339850"/>
            <a:ext cx="82550" cy="82550"/>
          </a:xfrm>
          <a:prstGeom prst="ellipse">
            <a:avLst/>
          </a:prstGeom>
          <a:solidFill>
            <a:srgbClr val="A0522D"/>
          </a:solidFill>
          <a:ln w="31750">
            <a:solidFill>
              <a:srgbClr val="A0522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6" name="Oval 233">
            <a:extLst>
              <a:ext uri="{FF2B5EF4-FFF2-40B4-BE49-F238E27FC236}">
                <a16:creationId xmlns:a16="http://schemas.microsoft.com/office/drawing/2014/main" id="{09EC11BC-5441-46FC-894D-83DFF1C36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4038" y="4306888"/>
            <a:ext cx="82550" cy="82550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7" name="Oval 234">
            <a:extLst>
              <a:ext uri="{FF2B5EF4-FFF2-40B4-BE49-F238E27FC236}">
                <a16:creationId xmlns:a16="http://schemas.microsoft.com/office/drawing/2014/main" id="{ACEC7293-668B-4FF2-BB2E-0567577B9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0126" y="4375150"/>
            <a:ext cx="82550" cy="82550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6" name="Oval 235">
            <a:extLst>
              <a:ext uri="{FF2B5EF4-FFF2-40B4-BE49-F238E27FC236}">
                <a16:creationId xmlns:a16="http://schemas.microsoft.com/office/drawing/2014/main" id="{B822D763-3887-4B29-B49A-F5008048A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6963" y="4398963"/>
            <a:ext cx="82550" cy="80963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7" name="Oval 236">
            <a:extLst>
              <a:ext uri="{FF2B5EF4-FFF2-40B4-BE49-F238E27FC236}">
                <a16:creationId xmlns:a16="http://schemas.microsoft.com/office/drawing/2014/main" id="{B129F1CA-3604-4A58-A678-52EA80B9E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4476750"/>
            <a:ext cx="82550" cy="80963"/>
          </a:xfrm>
          <a:prstGeom prst="ellipse">
            <a:avLst/>
          </a:prstGeom>
          <a:solidFill>
            <a:srgbClr val="FFD200"/>
          </a:solidFill>
          <a:ln w="31750">
            <a:solidFill>
              <a:srgbClr val="FFD2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8" name="Oval 237">
            <a:extLst>
              <a:ext uri="{FF2B5EF4-FFF2-40B4-BE49-F238E27FC236}">
                <a16:creationId xmlns:a16="http://schemas.microsoft.com/office/drawing/2014/main" id="{57B92A97-3D07-42CC-AD8D-D65E0564A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4484688"/>
            <a:ext cx="82550" cy="77788"/>
          </a:xfrm>
          <a:prstGeom prst="ellipse">
            <a:avLst/>
          </a:prstGeom>
          <a:solidFill>
            <a:srgbClr val="FFD200"/>
          </a:solidFill>
          <a:ln w="31750">
            <a:solidFill>
              <a:srgbClr val="FFD2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9" name="Oval 238">
            <a:extLst>
              <a:ext uri="{FF2B5EF4-FFF2-40B4-BE49-F238E27FC236}">
                <a16:creationId xmlns:a16="http://schemas.microsoft.com/office/drawing/2014/main" id="{E7425FC2-96D6-4103-BE81-C5B33E511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3" y="4233863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0" name="Oval 239">
            <a:extLst>
              <a:ext uri="{FF2B5EF4-FFF2-40B4-BE49-F238E27FC236}">
                <a16:creationId xmlns:a16="http://schemas.microsoft.com/office/drawing/2014/main" id="{DD34FEA0-46ED-40CB-A9F9-F3BDE6380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401" y="4110038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1" name="Oval 240">
            <a:extLst>
              <a:ext uri="{FF2B5EF4-FFF2-40B4-BE49-F238E27FC236}">
                <a16:creationId xmlns:a16="http://schemas.microsoft.com/office/drawing/2014/main" id="{7A7D55D7-F38B-43F8-936B-FD43176AC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8" y="1339850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2" name="Oval 241">
            <a:extLst>
              <a:ext uri="{FF2B5EF4-FFF2-40B4-BE49-F238E27FC236}">
                <a16:creationId xmlns:a16="http://schemas.microsoft.com/office/drawing/2014/main" id="{3DA771C7-732C-40F5-BFE7-EEC26E990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726" y="3822700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" name="Oval 242">
            <a:extLst>
              <a:ext uri="{FF2B5EF4-FFF2-40B4-BE49-F238E27FC236}">
                <a16:creationId xmlns:a16="http://schemas.microsoft.com/office/drawing/2014/main" id="{892F47C0-14B3-4F8B-98AE-BF31ECDD9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6213" y="1938337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" name="Oval 243">
            <a:extLst>
              <a:ext uri="{FF2B5EF4-FFF2-40B4-BE49-F238E27FC236}">
                <a16:creationId xmlns:a16="http://schemas.microsoft.com/office/drawing/2014/main" id="{F3BC6B7D-2289-44A9-B9CF-07F84B2DD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1" y="4672013"/>
            <a:ext cx="77788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" name="Oval 244">
            <a:extLst>
              <a:ext uri="{FF2B5EF4-FFF2-40B4-BE49-F238E27FC236}">
                <a16:creationId xmlns:a16="http://schemas.microsoft.com/office/drawing/2014/main" id="{EE43FEE8-766C-4568-AFAF-9491BAEE7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088" y="4659313"/>
            <a:ext cx="82550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6" name="Oval 245">
            <a:extLst>
              <a:ext uri="{FF2B5EF4-FFF2-40B4-BE49-F238E27FC236}">
                <a16:creationId xmlns:a16="http://schemas.microsoft.com/office/drawing/2014/main" id="{AF7EC18F-0083-4350-AF49-E18D005FD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8351" y="4430713"/>
            <a:ext cx="82550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7" name="Oval 246">
            <a:extLst>
              <a:ext uri="{FF2B5EF4-FFF2-40B4-BE49-F238E27FC236}">
                <a16:creationId xmlns:a16="http://schemas.microsoft.com/office/drawing/2014/main" id="{EFDBFF1E-11E1-4B4B-B0BF-433A45868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4738" y="4516438"/>
            <a:ext cx="82550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3" name="Oval 247">
            <a:extLst>
              <a:ext uri="{FF2B5EF4-FFF2-40B4-BE49-F238E27FC236}">
                <a16:creationId xmlns:a16="http://schemas.microsoft.com/office/drawing/2014/main" id="{B35E06E5-A8D9-4AD6-ABDA-5790E72D2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76" y="4640263"/>
            <a:ext cx="82550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8" name="Oval 248">
            <a:extLst>
              <a:ext uri="{FF2B5EF4-FFF2-40B4-BE49-F238E27FC236}">
                <a16:creationId xmlns:a16="http://schemas.microsoft.com/office/drawing/2014/main" id="{80D86AC9-A38E-40FD-AB8E-80ADB6523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676" y="4489450"/>
            <a:ext cx="82550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9" name="Oval 249">
            <a:extLst>
              <a:ext uri="{FF2B5EF4-FFF2-40B4-BE49-F238E27FC236}">
                <a16:creationId xmlns:a16="http://schemas.microsoft.com/office/drawing/2014/main" id="{50359E3B-6A54-4AEA-A757-0C468B8B5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1" y="4667250"/>
            <a:ext cx="82550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0" name="Oval 250">
            <a:extLst>
              <a:ext uri="{FF2B5EF4-FFF2-40B4-BE49-F238E27FC236}">
                <a16:creationId xmlns:a16="http://schemas.microsoft.com/office/drawing/2014/main" id="{A0624D52-0305-40BC-BEE4-012682F04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1" y="4394200"/>
            <a:ext cx="82550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1" name="Oval 251">
            <a:extLst>
              <a:ext uri="{FF2B5EF4-FFF2-40B4-BE49-F238E27FC236}">
                <a16:creationId xmlns:a16="http://schemas.microsoft.com/office/drawing/2014/main" id="{9D4A2293-7A94-4FEE-963D-58E909DD6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3076" y="4316413"/>
            <a:ext cx="82550" cy="8255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2" name="Oval 252">
            <a:extLst>
              <a:ext uri="{FF2B5EF4-FFF2-40B4-BE49-F238E27FC236}">
                <a16:creationId xmlns:a16="http://schemas.microsoft.com/office/drawing/2014/main" id="{AF29D5FE-1B13-4B67-81C1-E11987C97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326" y="4435475"/>
            <a:ext cx="82550" cy="77788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3" name="Line 253">
            <a:extLst>
              <a:ext uri="{FF2B5EF4-FFF2-40B4-BE49-F238E27FC236}">
                <a16:creationId xmlns:a16="http://schemas.microsoft.com/office/drawing/2014/main" id="{D7FF9250-7425-45E5-BD78-EB588D03CE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1" y="1230312"/>
            <a:ext cx="0" cy="4489451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4" name="Line 254">
            <a:extLst>
              <a:ext uri="{FF2B5EF4-FFF2-40B4-BE49-F238E27FC236}">
                <a16:creationId xmlns:a16="http://schemas.microsoft.com/office/drawing/2014/main" id="{72BAF125-B5E9-4503-9C6E-DE864489C1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55689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5" name="Rectangle 255">
            <a:extLst>
              <a:ext uri="{FF2B5EF4-FFF2-40B4-BE49-F238E27FC236}">
                <a16:creationId xmlns:a16="http://schemas.microsoft.com/office/drawing/2014/main" id="{CFB5956D-F4CA-490F-A7C1-F6C4574AC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8" y="5430838"/>
            <a:ext cx="4937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&lt;-1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6" name="Line 256">
            <a:extLst>
              <a:ext uri="{FF2B5EF4-FFF2-40B4-BE49-F238E27FC236}">
                <a16:creationId xmlns:a16="http://schemas.microsoft.com/office/drawing/2014/main" id="{90C621B0-1F2D-4762-A315-5823C724D8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970463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" name="Rectangle 257">
            <a:extLst>
              <a:ext uri="{FF2B5EF4-FFF2-40B4-BE49-F238E27FC236}">
                <a16:creationId xmlns:a16="http://schemas.microsoft.com/office/drawing/2014/main" id="{FDF41107-9D04-40F4-B1C2-431A37160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8323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8" name="Line 258">
            <a:extLst>
              <a:ext uri="{FF2B5EF4-FFF2-40B4-BE49-F238E27FC236}">
                <a16:creationId xmlns:a16="http://schemas.microsoft.com/office/drawing/2014/main" id="{277E4617-5F61-4DBE-98B6-A9006B5C52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370388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" name="Rectangle 259">
            <a:extLst>
              <a:ext uri="{FF2B5EF4-FFF2-40B4-BE49-F238E27FC236}">
                <a16:creationId xmlns:a16="http://schemas.microsoft.com/office/drawing/2014/main" id="{9DCBF1CF-7B65-48E6-8BD3-9A4CF97CE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233863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0" name="Line 260">
            <a:extLst>
              <a:ext uri="{FF2B5EF4-FFF2-40B4-BE49-F238E27FC236}">
                <a16:creationId xmlns:a16="http://schemas.microsoft.com/office/drawing/2014/main" id="{D2836F2F-1F12-44F1-9909-CD58C02182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77190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1" name="Rectangle 261">
            <a:extLst>
              <a:ext uri="{FF2B5EF4-FFF2-40B4-BE49-F238E27FC236}">
                <a16:creationId xmlns:a16="http://schemas.microsoft.com/office/drawing/2014/main" id="{58FFB9CF-E42C-4A59-B454-0B3C979D3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6385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2" name="Line 262">
            <a:extLst>
              <a:ext uri="{FF2B5EF4-FFF2-40B4-BE49-F238E27FC236}">
                <a16:creationId xmlns:a16="http://schemas.microsoft.com/office/drawing/2014/main" id="{F811507D-F226-4F23-8EF0-4E4F8C3DDF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173412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3" name="Rectangle 263">
            <a:extLst>
              <a:ext uri="{FF2B5EF4-FFF2-40B4-BE49-F238E27FC236}">
                <a16:creationId xmlns:a16="http://schemas.microsoft.com/office/drawing/2014/main" id="{6775B03C-4318-4DAA-9999-CA448B45D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040062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4" name="Line 264">
            <a:extLst>
              <a:ext uri="{FF2B5EF4-FFF2-40B4-BE49-F238E27FC236}">
                <a16:creationId xmlns:a16="http://schemas.microsoft.com/office/drawing/2014/main" id="{99A762BF-A666-40B2-99E8-9FB6751E22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2573337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5" name="Rectangle 265">
            <a:extLst>
              <a:ext uri="{FF2B5EF4-FFF2-40B4-BE49-F238E27FC236}">
                <a16:creationId xmlns:a16="http://schemas.microsoft.com/office/drawing/2014/main" id="{97E43409-96E0-4E96-B94B-F2DB69C2B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244157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6" name="Line 266">
            <a:extLst>
              <a:ext uri="{FF2B5EF4-FFF2-40B4-BE49-F238E27FC236}">
                <a16:creationId xmlns:a16="http://schemas.microsoft.com/office/drawing/2014/main" id="{D62F90E8-1193-4E2B-B3CE-F4B90E6F5B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9748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7" name="Rectangle 267">
            <a:extLst>
              <a:ext uri="{FF2B5EF4-FFF2-40B4-BE49-F238E27FC236}">
                <a16:creationId xmlns:a16="http://schemas.microsoft.com/office/drawing/2014/main" id="{21B4019E-7267-464B-8CEA-22BD23471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1843087"/>
            <a:ext cx="4064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8" name="Line 268">
            <a:extLst>
              <a:ext uri="{FF2B5EF4-FFF2-40B4-BE49-F238E27FC236}">
                <a16:creationId xmlns:a16="http://schemas.microsoft.com/office/drawing/2014/main" id="{681A8946-CC95-48E3-9938-4CF90987F3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381125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0" name="Rectangle 270">
            <a:extLst>
              <a:ext uri="{FF2B5EF4-FFF2-40B4-BE49-F238E27FC236}">
                <a16:creationId xmlns:a16="http://schemas.microsoft.com/office/drawing/2014/main" id="{612AB3CF-1FDE-4382-92E4-6F8672C53D3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3875" y="3236912"/>
            <a:ext cx="8223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MVPF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51" name="Line 271">
            <a:extLst>
              <a:ext uri="{FF2B5EF4-FFF2-40B4-BE49-F238E27FC236}">
                <a16:creationId xmlns:a16="http://schemas.microsoft.com/office/drawing/2014/main" id="{E52752A7-3822-43FE-B02F-5298EBE6C0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719763"/>
            <a:ext cx="96885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2" name="Line 272">
            <a:extLst>
              <a:ext uri="{FF2B5EF4-FFF2-40B4-BE49-F238E27FC236}">
                <a16:creationId xmlns:a16="http://schemas.microsoft.com/office/drawing/2014/main" id="{5BB3BE41-0E8B-42E6-92D7-144208056BC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341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3" name="Rectangle 273">
            <a:extLst>
              <a:ext uri="{FF2B5EF4-FFF2-40B4-BE49-F238E27FC236}">
                <a16:creationId xmlns:a16="http://schemas.microsoft.com/office/drawing/2014/main" id="{ADDCC1A5-2D60-4CB9-B2B7-16F45E2D9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5861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54" name="Line 274">
            <a:extLst>
              <a:ext uri="{FF2B5EF4-FFF2-40B4-BE49-F238E27FC236}">
                <a16:creationId xmlns:a16="http://schemas.microsoft.com/office/drawing/2014/main" id="{54DDF0F8-14F6-4ABF-8811-CA20E26645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815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5" name="Rectangle 275">
            <a:extLst>
              <a:ext uri="{FF2B5EF4-FFF2-40B4-BE49-F238E27FC236}">
                <a16:creationId xmlns:a16="http://schemas.microsoft.com/office/drawing/2014/main" id="{83A296C3-1590-471E-980C-1514E0C86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56" name="Line 276">
            <a:extLst>
              <a:ext uri="{FF2B5EF4-FFF2-40B4-BE49-F238E27FC236}">
                <a16:creationId xmlns:a16="http://schemas.microsoft.com/office/drawing/2014/main" id="{9D3EB243-F436-4392-8767-5E6F46A5C091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44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7" name="Rectangle 277">
            <a:extLst>
              <a:ext uri="{FF2B5EF4-FFF2-40B4-BE49-F238E27FC236}">
                <a16:creationId xmlns:a16="http://schemas.microsoft.com/office/drawing/2014/main" id="{58C59A25-58B0-4978-AE75-C595EC763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58" name="Line 278">
            <a:extLst>
              <a:ext uri="{FF2B5EF4-FFF2-40B4-BE49-F238E27FC236}">
                <a16:creationId xmlns:a16="http://schemas.microsoft.com/office/drawing/2014/main" id="{887A5194-04EF-42A3-AC25-6A979C649EAF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39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9" name="Rectangle 279">
            <a:extLst>
              <a:ext uri="{FF2B5EF4-FFF2-40B4-BE49-F238E27FC236}">
                <a16:creationId xmlns:a16="http://schemas.microsoft.com/office/drawing/2014/main" id="{6C360FDD-79C1-4BC8-BE4F-EBCD11805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26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60" name="Line 280">
            <a:extLst>
              <a:ext uri="{FF2B5EF4-FFF2-40B4-BE49-F238E27FC236}">
                <a16:creationId xmlns:a16="http://schemas.microsoft.com/office/drawing/2014/main" id="{4E86D330-938E-4F67-A1A1-02869B2B812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9030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1" name="Rectangle 281">
            <a:extLst>
              <a:ext uri="{FF2B5EF4-FFF2-40B4-BE49-F238E27FC236}">
                <a16:creationId xmlns:a16="http://schemas.microsoft.com/office/drawing/2014/main" id="{3C4D17B0-26CD-4ACC-9C87-BBE47C145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7426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62" name="Rectangle 282">
            <a:extLst>
              <a:ext uri="{FF2B5EF4-FFF2-40B4-BE49-F238E27FC236}">
                <a16:creationId xmlns:a16="http://schemas.microsoft.com/office/drawing/2014/main" id="{05EC53E1-3303-486F-AEE5-50D4CE875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6175375"/>
            <a:ext cx="24003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 of Beneficiaries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63" name="Rectangle 283">
            <a:extLst>
              <a:ext uri="{FF2B5EF4-FFF2-40B4-BE49-F238E27FC236}">
                <a16:creationId xmlns:a16="http://schemas.microsoft.com/office/drawing/2014/main" id="{9C8FC4AE-061A-424B-B193-92EDDD066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0" name="AutoShape 304">
            <a:extLst>
              <a:ext uri="{FF2B5EF4-FFF2-40B4-BE49-F238E27FC236}">
                <a16:creationId xmlns:a16="http://schemas.microsoft.com/office/drawing/2014/main" id="{CF0D73FA-80AC-48F7-9C22-46264761F1D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76B789F3-AAEA-4B0A-8234-BB065D190DA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0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3">
            <a:extLst>
              <a:ext uri="{FF2B5EF4-FFF2-40B4-BE49-F238E27FC236}">
                <a16:creationId xmlns:a16="http://schemas.microsoft.com/office/drawing/2014/main" id="{2C3C5A8D-667F-44AA-87C8-2D8379203A6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64093284-7375-4C89-B810-68AB343D5EF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5" name="Rectangle 439">
            <a:extLst>
              <a:ext uri="{FF2B5EF4-FFF2-40B4-BE49-F238E27FC236}">
                <a16:creationId xmlns:a16="http://schemas.microsoft.com/office/drawing/2014/main" id="{B6EC11AE-32DF-4021-86E0-0DDD896AF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6" name="Rectangle 302">
            <a:extLst>
              <a:ext uri="{FF2B5EF4-FFF2-40B4-BE49-F238E27FC236}">
                <a16:creationId xmlns:a16="http://schemas.microsoft.com/office/drawing/2014/main" id="{836502A3-0736-4256-8C4A-0447B993B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6" name="Rectangle 261">
            <a:extLst>
              <a:ext uri="{FF2B5EF4-FFF2-40B4-BE49-F238E27FC236}">
                <a16:creationId xmlns:a16="http://schemas.microsoft.com/office/drawing/2014/main" id="{53BF1D82-9ACA-4936-80E4-94FF4E9DB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0" y="444500"/>
            <a:ext cx="48418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8" name="Rectangle 134">
            <a:extLst>
              <a:ext uri="{FF2B5EF4-FFF2-40B4-BE49-F238E27FC236}">
                <a16:creationId xmlns:a16="http://schemas.microsoft.com/office/drawing/2014/main" id="{34C70AEC-9A32-E047-993D-EBB4ACF1A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0" y="95828"/>
            <a:ext cx="112505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Investments in Children Historically Had Highest MVPFs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9DB5F5C3-7889-4772-858C-199CF3759253}"/>
              </a:ext>
            </a:extLst>
          </p:cNvPr>
          <p:cNvGrpSpPr/>
          <p:nvPr/>
        </p:nvGrpSpPr>
        <p:grpSpPr>
          <a:xfrm>
            <a:off x="10535317" y="28140"/>
            <a:ext cx="1556863" cy="3259572"/>
            <a:chOff x="7586394" y="0"/>
            <a:chExt cx="1556863" cy="3259572"/>
          </a:xfrm>
        </p:grpSpPr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F5A8BE5D-0833-4D2C-8455-882A6EA7A440}"/>
                </a:ext>
              </a:extLst>
            </p:cNvPr>
            <p:cNvSpPr/>
            <p:nvPr/>
          </p:nvSpPr>
          <p:spPr>
            <a:xfrm>
              <a:off x="7586394" y="0"/>
              <a:ext cx="1556863" cy="325957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580B061-282F-4846-B7FA-202767B542CF}"/>
                </a:ext>
              </a:extLst>
            </p:cNvPr>
            <p:cNvGrpSpPr/>
            <p:nvPr/>
          </p:nvGrpSpPr>
          <p:grpSpPr>
            <a:xfrm>
              <a:off x="8932632" y="81907"/>
              <a:ext cx="100013" cy="3092451"/>
              <a:chOff x="7856490" y="119972"/>
              <a:chExt cx="100013" cy="3092451"/>
            </a:xfrm>
          </p:grpSpPr>
          <p:sp>
            <p:nvSpPr>
              <p:cNvPr id="178" name="Oval 239">
                <a:extLst>
                  <a:ext uri="{FF2B5EF4-FFF2-40B4-BE49-F238E27FC236}">
                    <a16:creationId xmlns:a16="http://schemas.microsoft.com/office/drawing/2014/main" id="{EAB9C6DA-B329-4801-855A-69734FD967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19972"/>
                <a:ext cx="100013" cy="93663"/>
              </a:xfrm>
              <a:prstGeom prst="ellipse">
                <a:avLst/>
              </a:prstGeom>
              <a:solidFill>
                <a:srgbClr val="6E8E84"/>
              </a:solidFill>
              <a:ln w="22225">
                <a:solidFill>
                  <a:srgbClr val="6E8E8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" name="Oval 240">
                <a:extLst>
                  <a:ext uri="{FF2B5EF4-FFF2-40B4-BE49-F238E27FC236}">
                    <a16:creationId xmlns:a16="http://schemas.microsoft.com/office/drawing/2014/main" id="{0DBB90FC-C20A-4277-B6AF-09C4C238C0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346985"/>
                <a:ext cx="100013" cy="10001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0" name="Oval 241">
                <a:extLst>
                  <a:ext uri="{FF2B5EF4-FFF2-40B4-BE49-F238E27FC236}">
                    <a16:creationId xmlns:a16="http://schemas.microsoft.com/office/drawing/2014/main" id="{D821B5D1-C5B9-4F70-BBAF-73F7EC76EC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578760"/>
                <a:ext cx="100013" cy="95250"/>
              </a:xfrm>
              <a:prstGeom prst="ellipse">
                <a:avLst/>
              </a:pr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1" name="Oval 242">
                <a:extLst>
                  <a:ext uri="{FF2B5EF4-FFF2-40B4-BE49-F238E27FC236}">
                    <a16:creationId xmlns:a16="http://schemas.microsoft.com/office/drawing/2014/main" id="{64E0B642-8190-46A9-8FF9-66B4D0476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812122"/>
                <a:ext cx="100013" cy="93663"/>
              </a:xfrm>
              <a:prstGeom prst="ellipse">
                <a:avLst/>
              </a:prstGeom>
              <a:solidFill>
                <a:srgbClr val="E37E00"/>
              </a:solidFill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2" name="Oval 243">
                <a:extLst>
                  <a:ext uri="{FF2B5EF4-FFF2-40B4-BE49-F238E27FC236}">
                    <a16:creationId xmlns:a16="http://schemas.microsoft.com/office/drawing/2014/main" id="{B2364F89-F56C-4714-9014-9AF1A41540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039135"/>
                <a:ext cx="100013" cy="100013"/>
              </a:xfrm>
              <a:prstGeom prst="ellipse">
                <a:avLst/>
              </a:prstGeom>
              <a:solidFill>
                <a:srgbClr val="C10534"/>
              </a:solidFill>
              <a:ln w="22225">
                <a:solidFill>
                  <a:srgbClr val="C1053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3" name="Oval 244">
                <a:extLst>
                  <a:ext uri="{FF2B5EF4-FFF2-40B4-BE49-F238E27FC236}">
                    <a16:creationId xmlns:a16="http://schemas.microsoft.com/office/drawing/2014/main" id="{12E83677-6998-4438-B1C3-DDE5EFFF4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272497"/>
                <a:ext cx="100013" cy="93663"/>
              </a:xfrm>
              <a:prstGeom prst="ellipse">
                <a:avLst/>
              </a:prstGeom>
              <a:solidFill>
                <a:srgbClr val="938DD2"/>
              </a:solidFill>
              <a:ln w="22225">
                <a:solidFill>
                  <a:srgbClr val="938DD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4" name="Oval 245">
                <a:extLst>
                  <a:ext uri="{FF2B5EF4-FFF2-40B4-BE49-F238E27FC236}">
                    <a16:creationId xmlns:a16="http://schemas.microsoft.com/office/drawing/2014/main" id="{20857031-DA44-432B-9BF6-EDEA44E0B2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499510"/>
                <a:ext cx="100013" cy="100013"/>
              </a:xfrm>
              <a:prstGeom prst="ellipse">
                <a:avLst/>
              </a:prstGeom>
              <a:solidFill>
                <a:srgbClr val="CAC27E"/>
              </a:solidFill>
              <a:ln w="22225">
                <a:solidFill>
                  <a:srgbClr val="CAC27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5" name="Oval 246">
                <a:extLst>
                  <a:ext uri="{FF2B5EF4-FFF2-40B4-BE49-F238E27FC236}">
                    <a16:creationId xmlns:a16="http://schemas.microsoft.com/office/drawing/2014/main" id="{81926174-96CD-4E10-AD61-277D2B0284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732872"/>
                <a:ext cx="100013" cy="98425"/>
              </a:xfrm>
              <a:prstGeom prst="ellipse">
                <a:avLst/>
              </a:prstGeom>
              <a:solidFill>
                <a:srgbClr val="7B92A8"/>
              </a:solidFill>
              <a:ln w="22225">
                <a:solidFill>
                  <a:srgbClr val="7B92A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6" name="Oval 247">
                <a:extLst>
                  <a:ext uri="{FF2B5EF4-FFF2-40B4-BE49-F238E27FC236}">
                    <a16:creationId xmlns:a16="http://schemas.microsoft.com/office/drawing/2014/main" id="{9286A016-4B9C-4E9E-8004-6D0883EB9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1964647"/>
                <a:ext cx="100013" cy="95250"/>
              </a:xfrm>
              <a:prstGeom prst="ellipse">
                <a:avLst/>
              </a:prstGeom>
              <a:solidFill>
                <a:srgbClr val="2D6D66"/>
              </a:solidFill>
              <a:ln w="22225">
                <a:solidFill>
                  <a:srgbClr val="2D6D6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7" name="Oval 248">
                <a:extLst>
                  <a:ext uri="{FF2B5EF4-FFF2-40B4-BE49-F238E27FC236}">
                    <a16:creationId xmlns:a16="http://schemas.microsoft.com/office/drawing/2014/main" id="{C7139ECF-8BDF-4A52-AD14-B5A9C8D7C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2191660"/>
                <a:ext cx="100013" cy="100013"/>
              </a:xfrm>
              <a:prstGeom prst="ellipse">
                <a:avLst/>
              </a:prstGeom>
              <a:solidFill>
                <a:srgbClr val="A0522D"/>
              </a:solidFill>
              <a:ln w="22225">
                <a:solidFill>
                  <a:srgbClr val="A0522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8" name="Oval 249">
                <a:extLst>
                  <a:ext uri="{FF2B5EF4-FFF2-40B4-BE49-F238E27FC236}">
                    <a16:creationId xmlns:a16="http://schemas.microsoft.com/office/drawing/2014/main" id="{483B5AC5-8B9E-4B89-A119-F57D4A92E9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2425022"/>
                <a:ext cx="100013" cy="936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9" name="Oval 250">
                <a:extLst>
                  <a:ext uri="{FF2B5EF4-FFF2-40B4-BE49-F238E27FC236}">
                    <a16:creationId xmlns:a16="http://schemas.microsoft.com/office/drawing/2014/main" id="{1B119B8F-72B4-4715-B285-255C691DD3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2658385"/>
                <a:ext cx="100013" cy="93663"/>
              </a:xfrm>
              <a:prstGeom prst="ellipse">
                <a:avLst/>
              </a:prstGeom>
              <a:solidFill>
                <a:srgbClr val="FFD200"/>
              </a:solidFill>
              <a:ln w="22225">
                <a:solidFill>
                  <a:srgbClr val="FFD2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0" name="Oval 251">
                <a:extLst>
                  <a:ext uri="{FF2B5EF4-FFF2-40B4-BE49-F238E27FC236}">
                    <a16:creationId xmlns:a16="http://schemas.microsoft.com/office/drawing/2014/main" id="{E02C3250-BA09-4BA2-AA37-4ED89688E5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2885397"/>
                <a:ext cx="100013" cy="100013"/>
              </a:xfrm>
              <a:prstGeom prst="ellipse">
                <a:avLst/>
              </a:prstGeom>
              <a:solidFill>
                <a:srgbClr val="BFA19C"/>
              </a:solidFill>
              <a:ln w="22225">
                <a:solidFill>
                  <a:srgbClr val="BFA19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1" name="Oval 252">
                <a:extLst>
                  <a:ext uri="{FF2B5EF4-FFF2-40B4-BE49-F238E27FC236}">
                    <a16:creationId xmlns:a16="http://schemas.microsoft.com/office/drawing/2014/main" id="{DAB2C14E-CCD0-4BE5-8590-AF597E17A4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6490" y="3118760"/>
                <a:ext cx="100013" cy="93663"/>
              </a:xfrm>
              <a:prstGeom prst="ellipse">
                <a:avLst/>
              </a:prstGeom>
              <a:solidFill>
                <a:srgbClr val="9C8847"/>
              </a:solidFill>
              <a:ln w="22225">
                <a:solidFill>
                  <a:srgbClr val="9C884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EC3CAED4-81B5-4709-96D0-C61C3A7D2188}"/>
                </a:ext>
              </a:extLst>
            </p:cNvPr>
            <p:cNvGrpSpPr/>
            <p:nvPr/>
          </p:nvGrpSpPr>
          <p:grpSpPr>
            <a:xfrm>
              <a:off x="7659869" y="33792"/>
              <a:ext cx="1202253" cy="3174414"/>
              <a:chOff x="7906496" y="91397"/>
              <a:chExt cx="1202253" cy="3174414"/>
            </a:xfrm>
          </p:grpSpPr>
          <p:sp>
            <p:nvSpPr>
              <p:cNvPr id="164" name="Rectangle 253">
                <a:extLst>
                  <a:ext uri="{FF2B5EF4-FFF2-40B4-BE49-F238E27FC236}">
                    <a16:creationId xmlns:a16="http://schemas.microsoft.com/office/drawing/2014/main" id="{CE188391-01DA-4E51-97CC-923A2EAFE4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97253" y="91397"/>
                <a:ext cx="96340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Cash Transfers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65" name="Rectangle 254">
                <a:extLst>
                  <a:ext uri="{FF2B5EF4-FFF2-40B4-BE49-F238E27FC236}">
                    <a16:creationId xmlns:a16="http://schemas.microsoft.com/office/drawing/2014/main" id="{495E8E14-F6FB-4E0D-BEB8-4371EFEABB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70002" y="324760"/>
                <a:ext cx="990656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Child Education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66" name="Rectangle 255">
                <a:extLst>
                  <a:ext uri="{FF2B5EF4-FFF2-40B4-BE49-F238E27FC236}">
                    <a16:creationId xmlns:a16="http://schemas.microsoft.com/office/drawing/2014/main" id="{6B9DC399-BDF6-441B-9379-1A9868AC26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19081" y="556535"/>
                <a:ext cx="841577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College Adult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67" name="Rectangle 256">
                <a:extLst>
                  <a:ext uri="{FF2B5EF4-FFF2-40B4-BE49-F238E27FC236}">
                    <a16:creationId xmlns:a16="http://schemas.microsoft.com/office/drawing/2014/main" id="{86D82189-DF4B-4B29-B670-CEAFF51956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65569" y="785135"/>
                <a:ext cx="84318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College Child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68" name="Rectangle 257">
                <a:extLst>
                  <a:ext uri="{FF2B5EF4-FFF2-40B4-BE49-F238E27FC236}">
                    <a16:creationId xmlns:a16="http://schemas.microsoft.com/office/drawing/2014/main" id="{CA326639-B794-4203-B6B7-2934594611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61854" y="1016910"/>
                <a:ext cx="831959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Disability Ins.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69" name="Rectangle 258">
                <a:extLst>
                  <a:ext uri="{FF2B5EF4-FFF2-40B4-BE49-F238E27FC236}">
                    <a16:creationId xmlns:a16="http://schemas.microsoft.com/office/drawing/2014/main" id="{7FE6596D-AD98-498E-B45E-EE6A19A45B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91217" y="1250272"/>
                <a:ext cx="769441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Health Adult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70" name="Rectangle 259">
                <a:extLst>
                  <a:ext uri="{FF2B5EF4-FFF2-40B4-BE49-F238E27FC236}">
                    <a16:creationId xmlns:a16="http://schemas.microsoft.com/office/drawing/2014/main" id="{5A39B007-1F97-438F-B4C1-976132835E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89613" y="1477285"/>
                <a:ext cx="77104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Health Child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71" name="Rectangle 260">
                <a:extLst>
                  <a:ext uri="{FF2B5EF4-FFF2-40B4-BE49-F238E27FC236}">
                    <a16:creationId xmlns:a16="http://schemas.microsoft.com/office/drawing/2014/main" id="{438CDC08-5D8A-4186-A4D1-BA6E3768B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06496" y="1703232"/>
                <a:ext cx="1154162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Housing Vouchers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72" name="Rectangle 261">
                <a:extLst>
                  <a:ext uri="{FF2B5EF4-FFF2-40B4-BE49-F238E27FC236}">
                    <a16:creationId xmlns:a16="http://schemas.microsoft.com/office/drawing/2014/main" id="{C14294D5-4461-4E7C-B8A4-6B0060FAD0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83201" y="1937660"/>
                <a:ext cx="777457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Job Training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73" name="Rectangle 262">
                <a:extLst>
                  <a:ext uri="{FF2B5EF4-FFF2-40B4-BE49-F238E27FC236}">
                    <a16:creationId xmlns:a16="http://schemas.microsoft.com/office/drawing/2014/main" id="{48758D63-A3B8-477D-9A45-17E4628476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48072" y="2169435"/>
                <a:ext cx="312586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MTO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74" name="Rectangle 263">
                <a:extLst>
                  <a:ext uri="{FF2B5EF4-FFF2-40B4-BE49-F238E27FC236}">
                    <a16:creationId xmlns:a16="http://schemas.microsoft.com/office/drawing/2014/main" id="{B2358A72-00B1-46FE-87AE-2409FB28AF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34873" y="2402797"/>
                <a:ext cx="52578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Nutrition</a:t>
                </a: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75" name="Rectangle 264">
                <a:extLst>
                  <a:ext uri="{FF2B5EF4-FFF2-40B4-BE49-F238E27FC236}">
                    <a16:creationId xmlns:a16="http://schemas.microsoft.com/office/drawing/2014/main" id="{D43F7182-2F32-4B3A-AAD8-336A32EE31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27135" y="2629536"/>
                <a:ext cx="953787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Supp. Sec. Inc.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76" name="Rectangle 265">
                <a:extLst>
                  <a:ext uri="{FF2B5EF4-FFF2-40B4-BE49-F238E27FC236}">
                    <a16:creationId xmlns:a16="http://schemas.microsoft.com/office/drawing/2014/main" id="{56CD2122-E534-4AF5-97E2-3EE4F3CB81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93809" y="2863172"/>
                <a:ext cx="666849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Top Taxes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77" name="Rectangle 266">
                <a:extLst>
                  <a:ext uri="{FF2B5EF4-FFF2-40B4-BE49-F238E27FC236}">
                    <a16:creationId xmlns:a16="http://schemas.microsoft.com/office/drawing/2014/main" id="{15F7B6BE-F415-4127-99E2-0B620FC864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35592" y="3096534"/>
                <a:ext cx="758221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1100" kern="0" dirty="0" err="1">
                    <a:solidFill>
                      <a:srgbClr val="808080"/>
                    </a:solidFill>
                  </a:rPr>
                  <a:t>Unemp</a:t>
                </a:r>
                <a:r>
                  <a:rPr lang="en-US" altLang="en-US" sz="1100" kern="0" dirty="0">
                    <a:solidFill>
                      <a:srgbClr val="808080"/>
                    </a:solidFill>
                  </a:rPr>
                  <a:t>. Ins.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306DDA77-0363-4EDE-9F97-C870ED82A4C2}"/>
              </a:ext>
            </a:extLst>
          </p:cNvPr>
          <p:cNvGrpSpPr/>
          <p:nvPr/>
        </p:nvGrpSpPr>
        <p:grpSpPr>
          <a:xfrm>
            <a:off x="5257800" y="2167186"/>
            <a:ext cx="5780621" cy="1209432"/>
            <a:chOff x="4757030" y="2210873"/>
            <a:chExt cx="5780621" cy="1209432"/>
          </a:xfrm>
        </p:grpSpPr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FAAF0A2B-9384-478E-A6A8-CC5D7A64EF3A}"/>
                </a:ext>
              </a:extLst>
            </p:cNvPr>
            <p:cNvSpPr txBox="1"/>
            <p:nvPr/>
          </p:nvSpPr>
          <p:spPr>
            <a:xfrm>
              <a:off x="4757030" y="2210873"/>
              <a:ext cx="5780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Imagine spending $1 in initial program cost on each domain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>
                  <a:extLst>
                    <a:ext uri="{FF2B5EF4-FFF2-40B4-BE49-F238E27FC236}">
                      <a16:creationId xmlns:a16="http://schemas.microsoft.com/office/drawing/2014/main" id="{5D62A660-E5AF-451D-85C5-129B06C79742}"/>
                    </a:ext>
                  </a:extLst>
                </p:cNvPr>
                <p:cNvSpPr txBox="1"/>
                <p:nvPr/>
              </p:nvSpPr>
              <p:spPr>
                <a:xfrm>
                  <a:off x="5500978" y="2764100"/>
                  <a:ext cx="4610941" cy="6562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𝑀𝑉𝑃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𝑎𝑣𝑔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𝑊𝑇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𝑊𝑇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𝑊𝑇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𝑊𝑇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𝐶𝑜𝑠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𝐶𝑜𝑠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𝐶𝑜𝑠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𝐶𝑜𝑠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61BF6C70-E722-4C67-87DA-E48B6D025C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0978" y="2764100"/>
                  <a:ext cx="4610941" cy="65620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6" name="Group 475">
            <a:extLst>
              <a:ext uri="{FF2B5EF4-FFF2-40B4-BE49-F238E27FC236}">
                <a16:creationId xmlns:a16="http://schemas.microsoft.com/office/drawing/2014/main" id="{F48AB05D-BB20-41F3-8868-7423AD1ABF57}"/>
              </a:ext>
            </a:extLst>
          </p:cNvPr>
          <p:cNvGrpSpPr/>
          <p:nvPr/>
        </p:nvGrpSpPr>
        <p:grpSpPr>
          <a:xfrm>
            <a:off x="1398052" y="1174749"/>
            <a:ext cx="599024" cy="616982"/>
            <a:chOff x="1398052" y="1174749"/>
            <a:chExt cx="599024" cy="616982"/>
          </a:xfrm>
        </p:grpSpPr>
        <p:sp>
          <p:nvSpPr>
            <p:cNvPr id="477" name="Rectangle 476">
              <a:extLst>
                <a:ext uri="{FF2B5EF4-FFF2-40B4-BE49-F238E27FC236}">
                  <a16:creationId xmlns:a16="http://schemas.microsoft.com/office/drawing/2014/main" id="{D965690F-9ACD-4CA8-AF5B-4472A653EBC5}"/>
                </a:ext>
              </a:extLst>
            </p:cNvPr>
            <p:cNvSpPr/>
            <p:nvPr/>
          </p:nvSpPr>
          <p:spPr>
            <a:xfrm>
              <a:off x="1468438" y="1508125"/>
              <a:ext cx="528638" cy="283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78" name="Group 477">
              <a:extLst>
                <a:ext uri="{FF2B5EF4-FFF2-40B4-BE49-F238E27FC236}">
                  <a16:creationId xmlns:a16="http://schemas.microsoft.com/office/drawing/2014/main" id="{2500A20C-E65F-4523-A206-33B6BB8D41D0}"/>
                </a:ext>
              </a:extLst>
            </p:cNvPr>
            <p:cNvGrpSpPr/>
            <p:nvPr/>
          </p:nvGrpSpPr>
          <p:grpSpPr>
            <a:xfrm>
              <a:off x="1674813" y="1573079"/>
              <a:ext cx="166687" cy="149224"/>
              <a:chOff x="1462882" y="1471634"/>
              <a:chExt cx="166687" cy="149224"/>
            </a:xfrm>
          </p:grpSpPr>
          <p:cxnSp>
            <p:nvCxnSpPr>
              <p:cNvPr id="480" name="Straight Connector 479">
                <a:extLst>
                  <a:ext uri="{FF2B5EF4-FFF2-40B4-BE49-F238E27FC236}">
                    <a16:creationId xmlns:a16="http://schemas.microsoft.com/office/drawing/2014/main" id="{51EC8017-C618-45DA-9815-4DE131226C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6225" y="1512888"/>
                <a:ext cx="0" cy="6032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Straight Connector 480">
                <a:extLst>
                  <a:ext uri="{FF2B5EF4-FFF2-40B4-BE49-F238E27FC236}">
                    <a16:creationId xmlns:a16="http://schemas.microsoft.com/office/drawing/2014/main" id="{7BAE85FC-E4BE-40A8-BBD4-0C46B71B4270}"/>
                  </a:ext>
                </a:extLst>
              </p:cNvPr>
              <p:cNvCxnSpPr/>
              <p:nvPr/>
            </p:nvCxnSpPr>
            <p:spPr>
              <a:xfrm flipV="1">
                <a:off x="1462882" y="147163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2" name="Straight Connector 481">
                <a:extLst>
                  <a:ext uri="{FF2B5EF4-FFF2-40B4-BE49-F238E27FC236}">
                    <a16:creationId xmlns:a16="http://schemas.microsoft.com/office/drawing/2014/main" id="{FC54D1A2-BC5F-439D-A298-A50BE1BFF632}"/>
                  </a:ext>
                </a:extLst>
              </p:cNvPr>
              <p:cNvCxnSpPr/>
              <p:nvPr/>
            </p:nvCxnSpPr>
            <p:spPr>
              <a:xfrm flipV="1">
                <a:off x="1462882" y="153749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9" name="Rectangle 176">
              <a:extLst>
                <a:ext uri="{FF2B5EF4-FFF2-40B4-BE49-F238E27FC236}">
                  <a16:creationId xmlns:a16="http://schemas.microsoft.com/office/drawing/2014/main" id="{AD776678-2B2C-4CA7-9BF8-7E0524E01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052" y="1174749"/>
              <a:ext cx="219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∞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830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>
            <a:extLst>
              <a:ext uri="{FF2B5EF4-FFF2-40B4-BE49-F238E27FC236}">
                <a16:creationId xmlns:a16="http://schemas.microsoft.com/office/drawing/2014/main" id="{94C5EC7D-6BD4-4C1B-8D97-A45236957C4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5" name="Rectangle 134">
            <a:extLst>
              <a:ext uri="{FF2B5EF4-FFF2-40B4-BE49-F238E27FC236}">
                <a16:creationId xmlns:a16="http://schemas.microsoft.com/office/drawing/2014/main" id="{CD14EE1B-AA7A-4DDC-89EE-EBE676597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Investments in Children Historically Had Highest MVPFs</a:t>
            </a:r>
          </a:p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Category Averages</a:t>
            </a: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EA166CAE-4E4E-4E93-854B-A85B92960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1230312"/>
            <a:ext cx="9688513" cy="448945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8">
            <a:extLst>
              <a:ext uri="{FF2B5EF4-FFF2-40B4-BE49-F238E27FC236}">
                <a16:creationId xmlns:a16="http://schemas.microsoft.com/office/drawing/2014/main" id="{1B3D4293-598A-4892-9208-841FF46D77B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5689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9">
            <a:extLst>
              <a:ext uri="{FF2B5EF4-FFF2-40B4-BE49-F238E27FC236}">
                <a16:creationId xmlns:a16="http://schemas.microsoft.com/office/drawing/2014/main" id="{38767ED1-E869-447A-BCAB-6646FA868A6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970463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0">
            <a:extLst>
              <a:ext uri="{FF2B5EF4-FFF2-40B4-BE49-F238E27FC236}">
                <a16:creationId xmlns:a16="http://schemas.microsoft.com/office/drawing/2014/main" id="{87B0D024-E929-4BEE-A5ED-E4ED3575D10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370388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1">
            <a:extLst>
              <a:ext uri="{FF2B5EF4-FFF2-40B4-BE49-F238E27FC236}">
                <a16:creationId xmlns:a16="http://schemas.microsoft.com/office/drawing/2014/main" id="{0BEFE2E0-B2B2-4378-98CE-A1786762D7E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77190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2">
            <a:extLst>
              <a:ext uri="{FF2B5EF4-FFF2-40B4-BE49-F238E27FC236}">
                <a16:creationId xmlns:a16="http://schemas.microsoft.com/office/drawing/2014/main" id="{88A234AB-37EF-4861-B58C-F857560C57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173412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3">
            <a:extLst>
              <a:ext uri="{FF2B5EF4-FFF2-40B4-BE49-F238E27FC236}">
                <a16:creationId xmlns:a16="http://schemas.microsoft.com/office/drawing/2014/main" id="{FCD49D92-7FD4-42E1-8088-55D09EF88B1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2573337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4">
            <a:extLst>
              <a:ext uri="{FF2B5EF4-FFF2-40B4-BE49-F238E27FC236}">
                <a16:creationId xmlns:a16="http://schemas.microsoft.com/office/drawing/2014/main" id="{73730338-F54E-4806-B325-AF5FBBD47E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9748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5">
            <a:extLst>
              <a:ext uri="{FF2B5EF4-FFF2-40B4-BE49-F238E27FC236}">
                <a16:creationId xmlns:a16="http://schemas.microsoft.com/office/drawing/2014/main" id="{A620B953-D608-4C25-B169-3C619D48B46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6">
            <a:extLst>
              <a:ext uri="{FF2B5EF4-FFF2-40B4-BE49-F238E27FC236}">
                <a16:creationId xmlns:a16="http://schemas.microsoft.com/office/drawing/2014/main" id="{92ACD5E8-CD61-4705-A508-633827367D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0">
            <a:extLst>
              <a:ext uri="{FF2B5EF4-FFF2-40B4-BE49-F238E27FC236}">
                <a16:creationId xmlns:a16="http://schemas.microsoft.com/office/drawing/2014/main" id="{4BA1E809-26E4-4DDC-BB99-627553589F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23111" y="1381125"/>
            <a:ext cx="0" cy="593725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1">
            <a:extLst>
              <a:ext uri="{FF2B5EF4-FFF2-40B4-BE49-F238E27FC236}">
                <a16:creationId xmlns:a16="http://schemas.microsoft.com/office/drawing/2014/main" id="{13FC23A2-590A-4663-8CD2-7C6A519FB02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3176" y="1381125"/>
            <a:ext cx="87313" cy="0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2">
            <a:extLst>
              <a:ext uri="{FF2B5EF4-FFF2-40B4-BE49-F238E27FC236}">
                <a16:creationId xmlns:a16="http://schemas.microsoft.com/office/drawing/2014/main" id="{95F974B3-9DEB-433B-8A02-07C68998AC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7074" y="1974850"/>
            <a:ext cx="87313" cy="0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3">
            <a:extLst>
              <a:ext uri="{FF2B5EF4-FFF2-40B4-BE49-F238E27FC236}">
                <a16:creationId xmlns:a16="http://schemas.microsoft.com/office/drawing/2014/main" id="{3253A4B7-6E0D-47A6-BC4A-571CEE10F7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19851" y="1381125"/>
            <a:ext cx="0" cy="4187826"/>
          </a:xfrm>
          <a:prstGeom prst="line">
            <a:avLst/>
          </a:prstGeom>
          <a:noFill/>
          <a:ln w="95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4">
            <a:extLst>
              <a:ext uri="{FF2B5EF4-FFF2-40B4-BE49-F238E27FC236}">
                <a16:creationId xmlns:a16="http://schemas.microsoft.com/office/drawing/2014/main" id="{D5B19552-AC39-49C5-AB59-892D7CC766B9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0163" y="1381125"/>
            <a:ext cx="80963" cy="0"/>
          </a:xfrm>
          <a:prstGeom prst="line">
            <a:avLst/>
          </a:prstGeom>
          <a:noFill/>
          <a:ln w="95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5">
            <a:extLst>
              <a:ext uri="{FF2B5EF4-FFF2-40B4-BE49-F238E27FC236}">
                <a16:creationId xmlns:a16="http://schemas.microsoft.com/office/drawing/2014/main" id="{D7AF8F72-BF7A-4AC9-BEFB-E232AC8A71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0163" y="5568950"/>
            <a:ext cx="80963" cy="0"/>
          </a:xfrm>
          <a:prstGeom prst="line">
            <a:avLst/>
          </a:prstGeom>
          <a:noFill/>
          <a:ln w="95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Line 27">
            <a:extLst>
              <a:ext uri="{FF2B5EF4-FFF2-40B4-BE49-F238E27FC236}">
                <a16:creationId xmlns:a16="http://schemas.microsoft.com/office/drawing/2014/main" id="{6802591F-B9ED-4931-A8ED-D8E9077EF9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8938" y="1381125"/>
            <a:ext cx="87313" cy="0"/>
          </a:xfrm>
          <a:prstGeom prst="line">
            <a:avLst/>
          </a:prstGeom>
          <a:noFill/>
          <a:ln w="95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Line 29">
            <a:extLst>
              <a:ext uri="{FF2B5EF4-FFF2-40B4-BE49-F238E27FC236}">
                <a16:creationId xmlns:a16="http://schemas.microsoft.com/office/drawing/2014/main" id="{CECD19C3-D521-4B6B-8608-26D3FEE62C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10488" y="4438650"/>
            <a:ext cx="0" cy="41275"/>
          </a:xfrm>
          <a:prstGeom prst="line">
            <a:avLst/>
          </a:prstGeom>
          <a:noFill/>
          <a:ln w="95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Line 30">
            <a:extLst>
              <a:ext uri="{FF2B5EF4-FFF2-40B4-BE49-F238E27FC236}">
                <a16:creationId xmlns:a16="http://schemas.microsoft.com/office/drawing/2014/main" id="{55013020-D187-4890-BC75-07522891D23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4451" y="4438650"/>
            <a:ext cx="87313" cy="0"/>
          </a:xfrm>
          <a:prstGeom prst="line">
            <a:avLst/>
          </a:prstGeom>
          <a:noFill/>
          <a:ln w="95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Line 31">
            <a:extLst>
              <a:ext uri="{FF2B5EF4-FFF2-40B4-BE49-F238E27FC236}">
                <a16:creationId xmlns:a16="http://schemas.microsoft.com/office/drawing/2014/main" id="{ECCA50D6-8B50-4F3B-8A9B-EDE8933C18B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4451" y="4479925"/>
            <a:ext cx="87313" cy="0"/>
          </a:xfrm>
          <a:prstGeom prst="line">
            <a:avLst/>
          </a:prstGeom>
          <a:noFill/>
          <a:ln w="95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Line 32">
            <a:extLst>
              <a:ext uri="{FF2B5EF4-FFF2-40B4-BE49-F238E27FC236}">
                <a16:creationId xmlns:a16="http://schemas.microsoft.com/office/drawing/2014/main" id="{4BDA6BA9-E36A-4533-8B33-0BC3E5FA10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15476" y="4027488"/>
            <a:ext cx="0" cy="608013"/>
          </a:xfrm>
          <a:prstGeom prst="line">
            <a:avLst/>
          </a:prstGeom>
          <a:noFill/>
          <a:ln w="95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Line 33">
            <a:extLst>
              <a:ext uri="{FF2B5EF4-FFF2-40B4-BE49-F238E27FC236}">
                <a16:creationId xmlns:a16="http://schemas.microsoft.com/office/drawing/2014/main" id="{4DE78871-01BB-4D3D-94C5-E5A54B924224}"/>
              </a:ext>
            </a:extLst>
          </p:cNvPr>
          <p:cNvSpPr>
            <a:spLocks noChangeShapeType="1"/>
          </p:cNvSpPr>
          <p:nvPr/>
        </p:nvSpPr>
        <p:spPr bwMode="auto">
          <a:xfrm>
            <a:off x="9474201" y="4027488"/>
            <a:ext cx="87313" cy="0"/>
          </a:xfrm>
          <a:prstGeom prst="line">
            <a:avLst/>
          </a:prstGeom>
          <a:noFill/>
          <a:ln w="95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Line 34">
            <a:extLst>
              <a:ext uri="{FF2B5EF4-FFF2-40B4-BE49-F238E27FC236}">
                <a16:creationId xmlns:a16="http://schemas.microsoft.com/office/drawing/2014/main" id="{E9A077E2-4CEF-4B87-9742-46650DB26EEA}"/>
              </a:ext>
            </a:extLst>
          </p:cNvPr>
          <p:cNvSpPr>
            <a:spLocks noChangeShapeType="1"/>
          </p:cNvSpPr>
          <p:nvPr/>
        </p:nvSpPr>
        <p:spPr bwMode="auto">
          <a:xfrm>
            <a:off x="9474201" y="4635500"/>
            <a:ext cx="87313" cy="0"/>
          </a:xfrm>
          <a:prstGeom prst="line">
            <a:avLst/>
          </a:prstGeom>
          <a:noFill/>
          <a:ln w="95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Line 35">
            <a:extLst>
              <a:ext uri="{FF2B5EF4-FFF2-40B4-BE49-F238E27FC236}">
                <a16:creationId xmlns:a16="http://schemas.microsoft.com/office/drawing/2014/main" id="{ED572E01-7B5B-4F1B-ABC3-6B9E7763E2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54313" y="1381125"/>
            <a:ext cx="0" cy="593725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Line 36">
            <a:extLst>
              <a:ext uri="{FF2B5EF4-FFF2-40B4-BE49-F238E27FC236}">
                <a16:creationId xmlns:a16="http://schemas.microsoft.com/office/drawing/2014/main" id="{B6A199BE-B722-4B5D-BF78-D08D63E69C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3038" y="1381125"/>
            <a:ext cx="82550" cy="0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Line 37">
            <a:extLst>
              <a:ext uri="{FF2B5EF4-FFF2-40B4-BE49-F238E27FC236}">
                <a16:creationId xmlns:a16="http://schemas.microsoft.com/office/drawing/2014/main" id="{8B56E2DD-C1FB-445C-A4FB-F2A2721121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3038" y="1974850"/>
            <a:ext cx="82550" cy="0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Line 41">
            <a:extLst>
              <a:ext uri="{FF2B5EF4-FFF2-40B4-BE49-F238E27FC236}">
                <a16:creationId xmlns:a16="http://schemas.microsoft.com/office/drawing/2014/main" id="{6915904D-292B-470A-81C6-8FA80F40F5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00563" y="4430713"/>
            <a:ext cx="0" cy="1138238"/>
          </a:xfrm>
          <a:prstGeom prst="line">
            <a:avLst/>
          </a:prstGeom>
          <a:noFill/>
          <a:ln w="9525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Line 42">
            <a:extLst>
              <a:ext uri="{FF2B5EF4-FFF2-40B4-BE49-F238E27FC236}">
                <a16:creationId xmlns:a16="http://schemas.microsoft.com/office/drawing/2014/main" id="{64BC41A7-D84D-4D32-B643-F542D24A26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4526" y="4430713"/>
            <a:ext cx="87313" cy="0"/>
          </a:xfrm>
          <a:prstGeom prst="line">
            <a:avLst/>
          </a:prstGeom>
          <a:noFill/>
          <a:ln w="9525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Line 43">
            <a:extLst>
              <a:ext uri="{FF2B5EF4-FFF2-40B4-BE49-F238E27FC236}">
                <a16:creationId xmlns:a16="http://schemas.microsoft.com/office/drawing/2014/main" id="{154C0C38-34F9-4C43-9E21-05FE96EF76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4526" y="5568950"/>
            <a:ext cx="87313" cy="0"/>
          </a:xfrm>
          <a:prstGeom prst="line">
            <a:avLst/>
          </a:prstGeom>
          <a:noFill/>
          <a:ln w="9525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Line 45">
            <a:extLst>
              <a:ext uri="{FF2B5EF4-FFF2-40B4-BE49-F238E27FC236}">
                <a16:creationId xmlns:a16="http://schemas.microsoft.com/office/drawing/2014/main" id="{01A1E38B-375B-4EA8-ABE7-92AEC61B6F7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9138" y="1381125"/>
            <a:ext cx="87313" cy="0"/>
          </a:xfrm>
          <a:prstGeom prst="line">
            <a:avLst/>
          </a:prstGeom>
          <a:noFill/>
          <a:ln w="95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Line 47">
            <a:extLst>
              <a:ext uri="{FF2B5EF4-FFF2-40B4-BE49-F238E27FC236}">
                <a16:creationId xmlns:a16="http://schemas.microsoft.com/office/drawing/2014/main" id="{C8E3C174-EBD6-4F50-BF9D-9EF885D079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75326" y="4457700"/>
            <a:ext cx="0" cy="128588"/>
          </a:xfrm>
          <a:prstGeom prst="line">
            <a:avLst/>
          </a:prstGeom>
          <a:noFill/>
          <a:ln w="9525">
            <a:solidFill>
              <a:srgbClr val="FFD2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Line 48">
            <a:extLst>
              <a:ext uri="{FF2B5EF4-FFF2-40B4-BE49-F238E27FC236}">
                <a16:creationId xmlns:a16="http://schemas.microsoft.com/office/drawing/2014/main" id="{BFB3E0E3-B451-4429-BC21-8A20B627EA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0876" y="4457700"/>
            <a:ext cx="85725" cy="0"/>
          </a:xfrm>
          <a:prstGeom prst="line">
            <a:avLst/>
          </a:prstGeom>
          <a:noFill/>
          <a:ln w="9525">
            <a:solidFill>
              <a:srgbClr val="FFD2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Line 49">
            <a:extLst>
              <a:ext uri="{FF2B5EF4-FFF2-40B4-BE49-F238E27FC236}">
                <a16:creationId xmlns:a16="http://schemas.microsoft.com/office/drawing/2014/main" id="{B277963A-6F4C-4E73-AAE8-462FE22AFE8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0876" y="4586288"/>
            <a:ext cx="85725" cy="0"/>
          </a:xfrm>
          <a:prstGeom prst="line">
            <a:avLst/>
          </a:prstGeom>
          <a:noFill/>
          <a:ln w="9525">
            <a:solidFill>
              <a:srgbClr val="FFD2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Line 50">
            <a:extLst>
              <a:ext uri="{FF2B5EF4-FFF2-40B4-BE49-F238E27FC236}">
                <a16:creationId xmlns:a16="http://schemas.microsoft.com/office/drawing/2014/main" id="{6B8CCC70-3838-46FF-84E9-BDB11D22EE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50163" y="1381125"/>
            <a:ext cx="0" cy="2779713"/>
          </a:xfrm>
          <a:prstGeom prst="line">
            <a:avLst/>
          </a:prstGeom>
          <a:noFill/>
          <a:ln w="9525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Line 51">
            <a:extLst>
              <a:ext uri="{FF2B5EF4-FFF2-40B4-BE49-F238E27FC236}">
                <a16:creationId xmlns:a16="http://schemas.microsoft.com/office/drawing/2014/main" id="{330AF917-9EED-4F3E-92BC-8D6F2FAE076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8888" y="1381125"/>
            <a:ext cx="87313" cy="0"/>
          </a:xfrm>
          <a:prstGeom prst="line">
            <a:avLst/>
          </a:prstGeom>
          <a:noFill/>
          <a:ln w="9525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Line 52">
            <a:extLst>
              <a:ext uri="{FF2B5EF4-FFF2-40B4-BE49-F238E27FC236}">
                <a16:creationId xmlns:a16="http://schemas.microsoft.com/office/drawing/2014/main" id="{F44F1E90-19C8-4DFE-BC03-16BB0DC5E33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8888" y="4160838"/>
            <a:ext cx="87313" cy="0"/>
          </a:xfrm>
          <a:prstGeom prst="line">
            <a:avLst/>
          </a:prstGeom>
          <a:noFill/>
          <a:ln w="9525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Line 53">
            <a:extLst>
              <a:ext uri="{FF2B5EF4-FFF2-40B4-BE49-F238E27FC236}">
                <a16:creationId xmlns:a16="http://schemas.microsoft.com/office/drawing/2014/main" id="{0E500162-5786-4E63-8F51-E29AEAAB98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80163" y="4525963"/>
            <a:ext cx="0" cy="123825"/>
          </a:xfrm>
          <a:prstGeom prst="line">
            <a:avLst/>
          </a:prstGeom>
          <a:noFill/>
          <a:ln w="9525">
            <a:solidFill>
              <a:srgbClr val="9C88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Line 54">
            <a:extLst>
              <a:ext uri="{FF2B5EF4-FFF2-40B4-BE49-F238E27FC236}">
                <a16:creationId xmlns:a16="http://schemas.microsoft.com/office/drawing/2014/main" id="{17DEEE30-8320-4337-8D6B-C987FD9B0D16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8888" y="4525963"/>
            <a:ext cx="80963" cy="0"/>
          </a:xfrm>
          <a:prstGeom prst="line">
            <a:avLst/>
          </a:prstGeom>
          <a:noFill/>
          <a:ln w="9525">
            <a:solidFill>
              <a:srgbClr val="9C88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Line 55">
            <a:extLst>
              <a:ext uri="{FF2B5EF4-FFF2-40B4-BE49-F238E27FC236}">
                <a16:creationId xmlns:a16="http://schemas.microsoft.com/office/drawing/2014/main" id="{4276706F-1848-4D4B-8B2D-75A7C50B657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8888" y="4649788"/>
            <a:ext cx="80963" cy="0"/>
          </a:xfrm>
          <a:prstGeom prst="line">
            <a:avLst/>
          </a:prstGeom>
          <a:noFill/>
          <a:ln w="9525">
            <a:solidFill>
              <a:srgbClr val="9C88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5" name="Freeform 58">
            <a:extLst>
              <a:ext uri="{FF2B5EF4-FFF2-40B4-BE49-F238E27FC236}">
                <a16:creationId xmlns:a16="http://schemas.microsoft.com/office/drawing/2014/main" id="{CBCFAE76-7270-47BC-8861-16CE2A1ADF7D}"/>
              </a:ext>
            </a:extLst>
          </p:cNvPr>
          <p:cNvSpPr>
            <a:spLocks/>
          </p:cNvSpPr>
          <p:nvPr/>
        </p:nvSpPr>
        <p:spPr bwMode="auto">
          <a:xfrm>
            <a:off x="2420717" y="1277309"/>
            <a:ext cx="204788" cy="204788"/>
          </a:xfrm>
          <a:custGeom>
            <a:avLst/>
            <a:gdLst>
              <a:gd name="T0" fmla="*/ 66 w 129"/>
              <a:gd name="T1" fmla="*/ 0 h 129"/>
              <a:gd name="T2" fmla="*/ 0 w 129"/>
              <a:gd name="T3" fmla="*/ 66 h 129"/>
              <a:gd name="T4" fmla="*/ 66 w 129"/>
              <a:gd name="T5" fmla="*/ 129 h 129"/>
              <a:gd name="T6" fmla="*/ 129 w 129"/>
              <a:gd name="T7" fmla="*/ 66 h 129"/>
              <a:gd name="T8" fmla="*/ 66 w 129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29">
                <a:moveTo>
                  <a:pt x="66" y="0"/>
                </a:moveTo>
                <a:lnTo>
                  <a:pt x="0" y="66"/>
                </a:lnTo>
                <a:lnTo>
                  <a:pt x="66" y="129"/>
                </a:lnTo>
                <a:lnTo>
                  <a:pt x="129" y="66"/>
                </a:lnTo>
                <a:lnTo>
                  <a:pt x="66" y="0"/>
                </a:lnTo>
                <a:close/>
              </a:path>
            </a:pathLst>
          </a:cu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7" name="Freeform 60">
            <a:extLst>
              <a:ext uri="{FF2B5EF4-FFF2-40B4-BE49-F238E27FC236}">
                <a16:creationId xmlns:a16="http://schemas.microsoft.com/office/drawing/2014/main" id="{37C123C1-AD7B-4881-A17A-74588EB5978B}"/>
              </a:ext>
            </a:extLst>
          </p:cNvPr>
          <p:cNvSpPr>
            <a:spLocks/>
          </p:cNvSpPr>
          <p:nvPr/>
        </p:nvSpPr>
        <p:spPr bwMode="auto">
          <a:xfrm>
            <a:off x="6319838" y="5464175"/>
            <a:ext cx="201613" cy="204788"/>
          </a:xfrm>
          <a:custGeom>
            <a:avLst/>
            <a:gdLst>
              <a:gd name="T0" fmla="*/ 63 w 127"/>
              <a:gd name="T1" fmla="*/ 0 h 129"/>
              <a:gd name="T2" fmla="*/ 0 w 127"/>
              <a:gd name="T3" fmla="*/ 66 h 129"/>
              <a:gd name="T4" fmla="*/ 63 w 127"/>
              <a:gd name="T5" fmla="*/ 129 h 129"/>
              <a:gd name="T6" fmla="*/ 127 w 127"/>
              <a:gd name="T7" fmla="*/ 66 h 129"/>
              <a:gd name="T8" fmla="*/ 63 w 127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9">
                <a:moveTo>
                  <a:pt x="63" y="0"/>
                </a:moveTo>
                <a:lnTo>
                  <a:pt x="0" y="66"/>
                </a:lnTo>
                <a:lnTo>
                  <a:pt x="63" y="129"/>
                </a:lnTo>
                <a:lnTo>
                  <a:pt x="127" y="66"/>
                </a:lnTo>
                <a:lnTo>
                  <a:pt x="63" y="0"/>
                </a:lnTo>
                <a:close/>
              </a:path>
            </a:pathLst>
          </a:cu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" name="Freeform 62">
            <a:extLst>
              <a:ext uri="{FF2B5EF4-FFF2-40B4-BE49-F238E27FC236}">
                <a16:creationId xmlns:a16="http://schemas.microsoft.com/office/drawing/2014/main" id="{E86C989B-910C-4D5D-AE97-E05D6ACF588A}"/>
              </a:ext>
            </a:extLst>
          </p:cNvPr>
          <p:cNvSpPr>
            <a:spLocks/>
          </p:cNvSpPr>
          <p:nvPr/>
        </p:nvSpPr>
        <p:spPr bwMode="auto">
          <a:xfrm>
            <a:off x="4138613" y="1276350"/>
            <a:ext cx="206375" cy="204788"/>
          </a:xfrm>
          <a:custGeom>
            <a:avLst/>
            <a:gdLst>
              <a:gd name="T0" fmla="*/ 64 w 130"/>
              <a:gd name="T1" fmla="*/ 0 h 129"/>
              <a:gd name="T2" fmla="*/ 0 w 130"/>
              <a:gd name="T3" fmla="*/ 66 h 129"/>
              <a:gd name="T4" fmla="*/ 64 w 130"/>
              <a:gd name="T5" fmla="*/ 129 h 129"/>
              <a:gd name="T6" fmla="*/ 130 w 130"/>
              <a:gd name="T7" fmla="*/ 66 h 129"/>
              <a:gd name="T8" fmla="*/ 64 w 130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9">
                <a:moveTo>
                  <a:pt x="64" y="0"/>
                </a:moveTo>
                <a:lnTo>
                  <a:pt x="0" y="66"/>
                </a:lnTo>
                <a:lnTo>
                  <a:pt x="64" y="129"/>
                </a:lnTo>
                <a:lnTo>
                  <a:pt x="130" y="66"/>
                </a:lnTo>
                <a:lnTo>
                  <a:pt x="64" y="0"/>
                </a:lnTo>
                <a:close/>
              </a:path>
            </a:pathLst>
          </a:cu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1" name="Freeform 64">
            <a:extLst>
              <a:ext uri="{FF2B5EF4-FFF2-40B4-BE49-F238E27FC236}">
                <a16:creationId xmlns:a16="http://schemas.microsoft.com/office/drawing/2014/main" id="{28D32A5A-1FB9-4EB3-BB8E-76559C4E6CA2}"/>
              </a:ext>
            </a:extLst>
          </p:cNvPr>
          <p:cNvSpPr>
            <a:spLocks/>
          </p:cNvSpPr>
          <p:nvPr/>
        </p:nvSpPr>
        <p:spPr bwMode="auto">
          <a:xfrm>
            <a:off x="7604126" y="4362450"/>
            <a:ext cx="206375" cy="200025"/>
          </a:xfrm>
          <a:custGeom>
            <a:avLst/>
            <a:gdLst>
              <a:gd name="T0" fmla="*/ 67 w 130"/>
              <a:gd name="T1" fmla="*/ 0 h 126"/>
              <a:gd name="T2" fmla="*/ 0 w 130"/>
              <a:gd name="T3" fmla="*/ 63 h 126"/>
              <a:gd name="T4" fmla="*/ 67 w 130"/>
              <a:gd name="T5" fmla="*/ 126 h 126"/>
              <a:gd name="T6" fmla="*/ 130 w 130"/>
              <a:gd name="T7" fmla="*/ 63 h 126"/>
              <a:gd name="T8" fmla="*/ 67 w 130"/>
              <a:gd name="T9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6">
                <a:moveTo>
                  <a:pt x="67" y="0"/>
                </a:moveTo>
                <a:lnTo>
                  <a:pt x="0" y="63"/>
                </a:lnTo>
                <a:lnTo>
                  <a:pt x="67" y="126"/>
                </a:lnTo>
                <a:lnTo>
                  <a:pt x="130" y="63"/>
                </a:lnTo>
                <a:lnTo>
                  <a:pt x="67" y="0"/>
                </a:lnTo>
                <a:close/>
              </a:path>
            </a:pathLst>
          </a:cu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3" name="Freeform 66">
            <a:extLst>
              <a:ext uri="{FF2B5EF4-FFF2-40B4-BE49-F238E27FC236}">
                <a16:creationId xmlns:a16="http://schemas.microsoft.com/office/drawing/2014/main" id="{10C878B0-E8FA-48C1-8F44-E5F60C0F69F7}"/>
              </a:ext>
            </a:extLst>
          </p:cNvPr>
          <p:cNvSpPr>
            <a:spLocks/>
          </p:cNvSpPr>
          <p:nvPr/>
        </p:nvSpPr>
        <p:spPr bwMode="auto">
          <a:xfrm>
            <a:off x="9415463" y="4333875"/>
            <a:ext cx="201613" cy="206375"/>
          </a:xfrm>
          <a:custGeom>
            <a:avLst/>
            <a:gdLst>
              <a:gd name="T0" fmla="*/ 63 w 127"/>
              <a:gd name="T1" fmla="*/ 0 h 130"/>
              <a:gd name="T2" fmla="*/ 0 w 127"/>
              <a:gd name="T3" fmla="*/ 64 h 130"/>
              <a:gd name="T4" fmla="*/ 63 w 127"/>
              <a:gd name="T5" fmla="*/ 130 h 130"/>
              <a:gd name="T6" fmla="*/ 127 w 127"/>
              <a:gd name="T7" fmla="*/ 64 h 130"/>
              <a:gd name="T8" fmla="*/ 63 w 127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30">
                <a:moveTo>
                  <a:pt x="63" y="0"/>
                </a:moveTo>
                <a:lnTo>
                  <a:pt x="0" y="64"/>
                </a:lnTo>
                <a:lnTo>
                  <a:pt x="63" y="130"/>
                </a:lnTo>
                <a:lnTo>
                  <a:pt x="127" y="64"/>
                </a:lnTo>
                <a:lnTo>
                  <a:pt x="63" y="0"/>
                </a:lnTo>
                <a:close/>
              </a:path>
            </a:pathLst>
          </a:cu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2" name="Freeform 68">
            <a:extLst>
              <a:ext uri="{FF2B5EF4-FFF2-40B4-BE49-F238E27FC236}">
                <a16:creationId xmlns:a16="http://schemas.microsoft.com/office/drawing/2014/main" id="{2C06D13D-2BAE-42B2-8AB4-C685ED0D629B}"/>
              </a:ext>
            </a:extLst>
          </p:cNvPr>
          <p:cNvSpPr>
            <a:spLocks/>
          </p:cNvSpPr>
          <p:nvPr/>
        </p:nvSpPr>
        <p:spPr bwMode="auto">
          <a:xfrm>
            <a:off x="2652713" y="1276350"/>
            <a:ext cx="201613" cy="204788"/>
          </a:xfrm>
          <a:custGeom>
            <a:avLst/>
            <a:gdLst>
              <a:gd name="T0" fmla="*/ 64 w 127"/>
              <a:gd name="T1" fmla="*/ 0 h 129"/>
              <a:gd name="T2" fmla="*/ 0 w 127"/>
              <a:gd name="T3" fmla="*/ 66 h 129"/>
              <a:gd name="T4" fmla="*/ 64 w 127"/>
              <a:gd name="T5" fmla="*/ 129 h 129"/>
              <a:gd name="T6" fmla="*/ 127 w 127"/>
              <a:gd name="T7" fmla="*/ 66 h 129"/>
              <a:gd name="T8" fmla="*/ 64 w 127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9">
                <a:moveTo>
                  <a:pt x="64" y="0"/>
                </a:moveTo>
                <a:lnTo>
                  <a:pt x="0" y="66"/>
                </a:lnTo>
                <a:lnTo>
                  <a:pt x="64" y="129"/>
                </a:lnTo>
                <a:lnTo>
                  <a:pt x="127" y="66"/>
                </a:lnTo>
                <a:lnTo>
                  <a:pt x="64" y="0"/>
                </a:lnTo>
                <a:close/>
              </a:path>
            </a:pathLst>
          </a:cu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6" name="Freeform 72">
            <a:extLst>
              <a:ext uri="{FF2B5EF4-FFF2-40B4-BE49-F238E27FC236}">
                <a16:creationId xmlns:a16="http://schemas.microsoft.com/office/drawing/2014/main" id="{8F3174FA-CCF1-4FAB-8619-D8A6166A23CC}"/>
              </a:ext>
            </a:extLst>
          </p:cNvPr>
          <p:cNvSpPr>
            <a:spLocks/>
          </p:cNvSpPr>
          <p:nvPr/>
        </p:nvSpPr>
        <p:spPr bwMode="auto">
          <a:xfrm>
            <a:off x="4395788" y="4608513"/>
            <a:ext cx="204788" cy="201613"/>
          </a:xfrm>
          <a:custGeom>
            <a:avLst/>
            <a:gdLst>
              <a:gd name="T0" fmla="*/ 66 w 129"/>
              <a:gd name="T1" fmla="*/ 0 h 127"/>
              <a:gd name="T2" fmla="*/ 0 w 129"/>
              <a:gd name="T3" fmla="*/ 63 h 127"/>
              <a:gd name="T4" fmla="*/ 66 w 129"/>
              <a:gd name="T5" fmla="*/ 127 h 127"/>
              <a:gd name="T6" fmla="*/ 129 w 129"/>
              <a:gd name="T7" fmla="*/ 63 h 127"/>
              <a:gd name="T8" fmla="*/ 66 w 129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27">
                <a:moveTo>
                  <a:pt x="66" y="0"/>
                </a:moveTo>
                <a:lnTo>
                  <a:pt x="0" y="63"/>
                </a:lnTo>
                <a:lnTo>
                  <a:pt x="66" y="127"/>
                </a:lnTo>
                <a:lnTo>
                  <a:pt x="129" y="63"/>
                </a:lnTo>
                <a:lnTo>
                  <a:pt x="66" y="0"/>
                </a:lnTo>
                <a:close/>
              </a:path>
            </a:pathLst>
          </a:cu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" name="Freeform 76">
            <a:extLst>
              <a:ext uri="{FF2B5EF4-FFF2-40B4-BE49-F238E27FC236}">
                <a16:creationId xmlns:a16="http://schemas.microsoft.com/office/drawing/2014/main" id="{23D96CDE-C521-44A6-A330-33C806AF8EA7}"/>
              </a:ext>
            </a:extLst>
          </p:cNvPr>
          <p:cNvSpPr>
            <a:spLocks/>
          </p:cNvSpPr>
          <p:nvPr/>
        </p:nvSpPr>
        <p:spPr bwMode="auto">
          <a:xfrm>
            <a:off x="5675313" y="4416425"/>
            <a:ext cx="201613" cy="206375"/>
          </a:xfrm>
          <a:custGeom>
            <a:avLst/>
            <a:gdLst>
              <a:gd name="T0" fmla="*/ 63 w 127"/>
              <a:gd name="T1" fmla="*/ 0 h 130"/>
              <a:gd name="T2" fmla="*/ 0 w 127"/>
              <a:gd name="T3" fmla="*/ 66 h 130"/>
              <a:gd name="T4" fmla="*/ 63 w 127"/>
              <a:gd name="T5" fmla="*/ 130 h 130"/>
              <a:gd name="T6" fmla="*/ 127 w 127"/>
              <a:gd name="T7" fmla="*/ 66 h 130"/>
              <a:gd name="T8" fmla="*/ 63 w 127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30">
                <a:moveTo>
                  <a:pt x="63" y="0"/>
                </a:moveTo>
                <a:lnTo>
                  <a:pt x="0" y="66"/>
                </a:lnTo>
                <a:lnTo>
                  <a:pt x="63" y="130"/>
                </a:lnTo>
                <a:lnTo>
                  <a:pt x="127" y="66"/>
                </a:lnTo>
                <a:lnTo>
                  <a:pt x="63" y="0"/>
                </a:lnTo>
                <a:close/>
              </a:path>
            </a:pathLst>
          </a:custGeom>
          <a:solidFill>
            <a:srgbClr val="FFD200"/>
          </a:solidFill>
          <a:ln w="31750">
            <a:solidFill>
              <a:srgbClr val="FFD2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" name="Freeform 78">
            <a:extLst>
              <a:ext uri="{FF2B5EF4-FFF2-40B4-BE49-F238E27FC236}">
                <a16:creationId xmlns:a16="http://schemas.microsoft.com/office/drawing/2014/main" id="{186EB5B2-57C3-4CDD-9743-7716979F6195}"/>
              </a:ext>
            </a:extLst>
          </p:cNvPr>
          <p:cNvSpPr>
            <a:spLocks/>
          </p:cNvSpPr>
          <p:nvPr/>
        </p:nvSpPr>
        <p:spPr bwMode="auto">
          <a:xfrm>
            <a:off x="7550151" y="3054350"/>
            <a:ext cx="204788" cy="201613"/>
          </a:xfrm>
          <a:custGeom>
            <a:avLst/>
            <a:gdLst>
              <a:gd name="T0" fmla="*/ 63 w 129"/>
              <a:gd name="T1" fmla="*/ 0 h 127"/>
              <a:gd name="T2" fmla="*/ 0 w 129"/>
              <a:gd name="T3" fmla="*/ 63 h 127"/>
              <a:gd name="T4" fmla="*/ 63 w 129"/>
              <a:gd name="T5" fmla="*/ 127 h 127"/>
              <a:gd name="T6" fmla="*/ 129 w 129"/>
              <a:gd name="T7" fmla="*/ 63 h 127"/>
              <a:gd name="T8" fmla="*/ 63 w 129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27">
                <a:moveTo>
                  <a:pt x="63" y="0"/>
                </a:moveTo>
                <a:lnTo>
                  <a:pt x="0" y="63"/>
                </a:lnTo>
                <a:lnTo>
                  <a:pt x="63" y="127"/>
                </a:lnTo>
                <a:lnTo>
                  <a:pt x="129" y="63"/>
                </a:lnTo>
                <a:lnTo>
                  <a:pt x="63" y="0"/>
                </a:lnTo>
                <a:close/>
              </a:path>
            </a:pathLst>
          </a:cu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4" name="Freeform 80">
            <a:extLst>
              <a:ext uri="{FF2B5EF4-FFF2-40B4-BE49-F238E27FC236}">
                <a16:creationId xmlns:a16="http://schemas.microsoft.com/office/drawing/2014/main" id="{AC13D190-EE21-4787-B538-0C4AED40D1F4}"/>
              </a:ext>
            </a:extLst>
          </p:cNvPr>
          <p:cNvSpPr>
            <a:spLocks/>
          </p:cNvSpPr>
          <p:nvPr/>
        </p:nvSpPr>
        <p:spPr bwMode="auto">
          <a:xfrm>
            <a:off x="6278563" y="4498975"/>
            <a:ext cx="201613" cy="206375"/>
          </a:xfrm>
          <a:custGeom>
            <a:avLst/>
            <a:gdLst>
              <a:gd name="T0" fmla="*/ 64 w 127"/>
              <a:gd name="T1" fmla="*/ 0 h 130"/>
              <a:gd name="T2" fmla="*/ 0 w 127"/>
              <a:gd name="T3" fmla="*/ 63 h 130"/>
              <a:gd name="T4" fmla="*/ 64 w 127"/>
              <a:gd name="T5" fmla="*/ 130 h 130"/>
              <a:gd name="T6" fmla="*/ 127 w 127"/>
              <a:gd name="T7" fmla="*/ 63 h 130"/>
              <a:gd name="T8" fmla="*/ 64 w 127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30">
                <a:moveTo>
                  <a:pt x="64" y="0"/>
                </a:moveTo>
                <a:lnTo>
                  <a:pt x="0" y="63"/>
                </a:lnTo>
                <a:lnTo>
                  <a:pt x="64" y="130"/>
                </a:lnTo>
                <a:lnTo>
                  <a:pt x="127" y="63"/>
                </a:lnTo>
                <a:lnTo>
                  <a:pt x="64" y="0"/>
                </a:lnTo>
                <a:close/>
              </a:path>
            </a:pathLst>
          </a:cu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2" name="Line 82">
            <a:extLst>
              <a:ext uri="{FF2B5EF4-FFF2-40B4-BE49-F238E27FC236}">
                <a16:creationId xmlns:a16="http://schemas.microsoft.com/office/drawing/2014/main" id="{4EFB1EA9-F111-4423-BE2B-870E20315C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1" y="1230312"/>
            <a:ext cx="0" cy="4489451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4" name="Line 83">
            <a:extLst>
              <a:ext uri="{FF2B5EF4-FFF2-40B4-BE49-F238E27FC236}">
                <a16:creationId xmlns:a16="http://schemas.microsoft.com/office/drawing/2014/main" id="{0E8B970B-7344-40AA-8D9F-CA585FEB85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55689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6" name="Rectangle 84">
            <a:extLst>
              <a:ext uri="{FF2B5EF4-FFF2-40B4-BE49-F238E27FC236}">
                <a16:creationId xmlns:a16="http://schemas.microsoft.com/office/drawing/2014/main" id="{E902FBEA-1F60-4581-BA33-7E648FE91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8" y="5430838"/>
            <a:ext cx="4937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&lt;-1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4" name="Line 85">
            <a:extLst>
              <a:ext uri="{FF2B5EF4-FFF2-40B4-BE49-F238E27FC236}">
                <a16:creationId xmlns:a16="http://schemas.microsoft.com/office/drawing/2014/main" id="{6284D2F8-8A7C-40B7-B1AE-C37C1499EE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970463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5" name="Rectangle 86">
            <a:extLst>
              <a:ext uri="{FF2B5EF4-FFF2-40B4-BE49-F238E27FC236}">
                <a16:creationId xmlns:a16="http://schemas.microsoft.com/office/drawing/2014/main" id="{76E6400F-ADCF-4CFA-8955-0B9824CC0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8323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6" name="Line 87">
            <a:extLst>
              <a:ext uri="{FF2B5EF4-FFF2-40B4-BE49-F238E27FC236}">
                <a16:creationId xmlns:a16="http://schemas.microsoft.com/office/drawing/2014/main" id="{6824CED2-F0D3-42E3-9BAD-8932FCB760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370388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7" name="Rectangle 88">
            <a:extLst>
              <a:ext uri="{FF2B5EF4-FFF2-40B4-BE49-F238E27FC236}">
                <a16:creationId xmlns:a16="http://schemas.microsoft.com/office/drawing/2014/main" id="{AA01A686-C666-4B32-B345-F6353C498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233863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8" name="Line 89">
            <a:extLst>
              <a:ext uri="{FF2B5EF4-FFF2-40B4-BE49-F238E27FC236}">
                <a16:creationId xmlns:a16="http://schemas.microsoft.com/office/drawing/2014/main" id="{8849EFA5-1A82-4038-AD93-66BF3907C4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77190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9" name="Rectangle 90">
            <a:extLst>
              <a:ext uri="{FF2B5EF4-FFF2-40B4-BE49-F238E27FC236}">
                <a16:creationId xmlns:a16="http://schemas.microsoft.com/office/drawing/2014/main" id="{6E196F0C-E559-48DF-BD43-72BAD04D9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6385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0" name="Line 91">
            <a:extLst>
              <a:ext uri="{FF2B5EF4-FFF2-40B4-BE49-F238E27FC236}">
                <a16:creationId xmlns:a16="http://schemas.microsoft.com/office/drawing/2014/main" id="{A1A51B75-1EC2-4563-82C0-ACA35D4F44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173412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1" name="Rectangle 92">
            <a:extLst>
              <a:ext uri="{FF2B5EF4-FFF2-40B4-BE49-F238E27FC236}">
                <a16:creationId xmlns:a16="http://schemas.microsoft.com/office/drawing/2014/main" id="{382B6893-ABA5-4A3E-8082-721B2DF28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040062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2" name="Line 93">
            <a:extLst>
              <a:ext uri="{FF2B5EF4-FFF2-40B4-BE49-F238E27FC236}">
                <a16:creationId xmlns:a16="http://schemas.microsoft.com/office/drawing/2014/main" id="{567F31CB-F894-449C-9B3E-58D9069F8D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2573337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3" name="Rectangle 94">
            <a:extLst>
              <a:ext uri="{FF2B5EF4-FFF2-40B4-BE49-F238E27FC236}">
                <a16:creationId xmlns:a16="http://schemas.microsoft.com/office/drawing/2014/main" id="{25887099-EB07-4566-B251-82BD53F90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244157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4" name="Line 95">
            <a:extLst>
              <a:ext uri="{FF2B5EF4-FFF2-40B4-BE49-F238E27FC236}">
                <a16:creationId xmlns:a16="http://schemas.microsoft.com/office/drawing/2014/main" id="{75F2EB8B-4B5C-413D-AF54-154A680657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9748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5" name="Rectangle 96">
            <a:extLst>
              <a:ext uri="{FF2B5EF4-FFF2-40B4-BE49-F238E27FC236}">
                <a16:creationId xmlns:a16="http://schemas.microsoft.com/office/drawing/2014/main" id="{0752C397-DD59-4CFE-9272-FD92BBAC6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1843087"/>
            <a:ext cx="4064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6" name="Line 97">
            <a:extLst>
              <a:ext uri="{FF2B5EF4-FFF2-40B4-BE49-F238E27FC236}">
                <a16:creationId xmlns:a16="http://schemas.microsoft.com/office/drawing/2014/main" id="{245B5FDE-7796-4391-8C9E-4C25E5CE35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381125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8" name="Rectangle 99">
            <a:extLst>
              <a:ext uri="{FF2B5EF4-FFF2-40B4-BE49-F238E27FC236}">
                <a16:creationId xmlns:a16="http://schemas.microsoft.com/office/drawing/2014/main" id="{0E1FBC7B-5F2E-4870-884B-5466F9BBE59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3875" y="3236912"/>
            <a:ext cx="8223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MVPF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0" name="Line 100">
            <a:extLst>
              <a:ext uri="{FF2B5EF4-FFF2-40B4-BE49-F238E27FC236}">
                <a16:creationId xmlns:a16="http://schemas.microsoft.com/office/drawing/2014/main" id="{600AE8BA-9AFC-4FA2-B285-90510128704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719763"/>
            <a:ext cx="96885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2" name="Line 101">
            <a:extLst>
              <a:ext uri="{FF2B5EF4-FFF2-40B4-BE49-F238E27FC236}">
                <a16:creationId xmlns:a16="http://schemas.microsoft.com/office/drawing/2014/main" id="{105AB2A8-7CEB-4139-9017-E07929BCBAB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341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3" name="Rectangle 102">
            <a:extLst>
              <a:ext uri="{FF2B5EF4-FFF2-40B4-BE49-F238E27FC236}">
                <a16:creationId xmlns:a16="http://schemas.microsoft.com/office/drawing/2014/main" id="{4F51BFEA-21B9-404E-AC61-2A0864602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5861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4" name="Line 103">
            <a:extLst>
              <a:ext uri="{FF2B5EF4-FFF2-40B4-BE49-F238E27FC236}">
                <a16:creationId xmlns:a16="http://schemas.microsoft.com/office/drawing/2014/main" id="{B6102669-B827-4A10-B02A-2C3933D73B1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815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" name="Rectangle 104">
            <a:extLst>
              <a:ext uri="{FF2B5EF4-FFF2-40B4-BE49-F238E27FC236}">
                <a16:creationId xmlns:a16="http://schemas.microsoft.com/office/drawing/2014/main" id="{27E4923B-00F2-4544-8313-C8D845B7B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6" name="Line 105">
            <a:extLst>
              <a:ext uri="{FF2B5EF4-FFF2-40B4-BE49-F238E27FC236}">
                <a16:creationId xmlns:a16="http://schemas.microsoft.com/office/drawing/2014/main" id="{781FA940-9FDF-444E-A079-16DC421F2F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44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7" name="Rectangle 106">
            <a:extLst>
              <a:ext uri="{FF2B5EF4-FFF2-40B4-BE49-F238E27FC236}">
                <a16:creationId xmlns:a16="http://schemas.microsoft.com/office/drawing/2014/main" id="{8110D61B-D413-450A-8E8A-34410BCE4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8" name="Line 107">
            <a:extLst>
              <a:ext uri="{FF2B5EF4-FFF2-40B4-BE49-F238E27FC236}">
                <a16:creationId xmlns:a16="http://schemas.microsoft.com/office/drawing/2014/main" id="{0489939F-08A7-48F7-80C6-A0870942907D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39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9" name="Rectangle 108">
            <a:extLst>
              <a:ext uri="{FF2B5EF4-FFF2-40B4-BE49-F238E27FC236}">
                <a16:creationId xmlns:a16="http://schemas.microsoft.com/office/drawing/2014/main" id="{38C47B89-17DA-4DF4-B939-FB88CEF9D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26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0" name="Line 109">
            <a:extLst>
              <a:ext uri="{FF2B5EF4-FFF2-40B4-BE49-F238E27FC236}">
                <a16:creationId xmlns:a16="http://schemas.microsoft.com/office/drawing/2014/main" id="{2D9899FE-6A50-4960-BA25-DD6A0FF4978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9030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1" name="Rectangle 110">
            <a:extLst>
              <a:ext uri="{FF2B5EF4-FFF2-40B4-BE49-F238E27FC236}">
                <a16:creationId xmlns:a16="http://schemas.microsoft.com/office/drawing/2014/main" id="{88A98B74-44E7-42BE-9BF5-85D8A06E9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7426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2" name="Rectangle 111">
            <a:extLst>
              <a:ext uri="{FF2B5EF4-FFF2-40B4-BE49-F238E27FC236}">
                <a16:creationId xmlns:a16="http://schemas.microsoft.com/office/drawing/2014/main" id="{985474D1-8872-4A32-8F53-8CB40F538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6175375"/>
            <a:ext cx="24003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 of Beneficiaries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3" name="Rectangle 112">
            <a:extLst>
              <a:ext uri="{FF2B5EF4-FFF2-40B4-BE49-F238E27FC236}">
                <a16:creationId xmlns:a16="http://schemas.microsoft.com/office/drawing/2014/main" id="{D600BEF9-1050-4E08-BB7B-A0D561C7B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9029A765-7472-4B05-944D-01853B1FDA36}"/>
              </a:ext>
            </a:extLst>
          </p:cNvPr>
          <p:cNvGrpSpPr/>
          <p:nvPr/>
        </p:nvGrpSpPr>
        <p:grpSpPr>
          <a:xfrm>
            <a:off x="1398052" y="1174749"/>
            <a:ext cx="599024" cy="616982"/>
            <a:chOff x="1398052" y="1174749"/>
            <a:chExt cx="599024" cy="616982"/>
          </a:xfrm>
        </p:grpSpPr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36BEC18A-9760-4C98-8AFE-754AD13A204B}"/>
                </a:ext>
              </a:extLst>
            </p:cNvPr>
            <p:cNvSpPr/>
            <p:nvPr/>
          </p:nvSpPr>
          <p:spPr>
            <a:xfrm>
              <a:off x="1468438" y="1508125"/>
              <a:ext cx="528638" cy="283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40" name="Group 339">
              <a:extLst>
                <a:ext uri="{FF2B5EF4-FFF2-40B4-BE49-F238E27FC236}">
                  <a16:creationId xmlns:a16="http://schemas.microsoft.com/office/drawing/2014/main" id="{D9489978-38C1-4F3A-AF24-F629456FEE74}"/>
                </a:ext>
              </a:extLst>
            </p:cNvPr>
            <p:cNvGrpSpPr/>
            <p:nvPr/>
          </p:nvGrpSpPr>
          <p:grpSpPr>
            <a:xfrm>
              <a:off x="1674813" y="1573079"/>
              <a:ext cx="166687" cy="149224"/>
              <a:chOff x="1462882" y="1471634"/>
              <a:chExt cx="166687" cy="149224"/>
            </a:xfrm>
          </p:grpSpPr>
          <p:cxnSp>
            <p:nvCxnSpPr>
              <p:cNvPr id="342" name="Straight Connector 341">
                <a:extLst>
                  <a:ext uri="{FF2B5EF4-FFF2-40B4-BE49-F238E27FC236}">
                    <a16:creationId xmlns:a16="http://schemas.microsoft.com/office/drawing/2014/main" id="{E0015DD6-B811-4E9D-B5FC-8C925B50D5F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6225" y="1512888"/>
                <a:ext cx="0" cy="6032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>
                <a:extLst>
                  <a:ext uri="{FF2B5EF4-FFF2-40B4-BE49-F238E27FC236}">
                    <a16:creationId xmlns:a16="http://schemas.microsoft.com/office/drawing/2014/main" id="{6C5B1A43-2D7C-42E5-A0F2-A0CE29DD0111}"/>
                  </a:ext>
                </a:extLst>
              </p:cNvPr>
              <p:cNvCxnSpPr/>
              <p:nvPr/>
            </p:nvCxnSpPr>
            <p:spPr>
              <a:xfrm flipV="1">
                <a:off x="1462882" y="147163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>
                <a:extLst>
                  <a:ext uri="{FF2B5EF4-FFF2-40B4-BE49-F238E27FC236}">
                    <a16:creationId xmlns:a16="http://schemas.microsoft.com/office/drawing/2014/main" id="{29819FDE-8A01-4DF4-89F5-676CA2F9E338}"/>
                  </a:ext>
                </a:extLst>
              </p:cNvPr>
              <p:cNvCxnSpPr/>
              <p:nvPr/>
            </p:nvCxnSpPr>
            <p:spPr>
              <a:xfrm flipV="1">
                <a:off x="1462882" y="153749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1" name="Rectangle 176">
              <a:extLst>
                <a:ext uri="{FF2B5EF4-FFF2-40B4-BE49-F238E27FC236}">
                  <a16:creationId xmlns:a16="http://schemas.microsoft.com/office/drawing/2014/main" id="{7050E660-AAE4-40CA-B98A-B73013AF9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052" y="1174749"/>
              <a:ext cx="219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∞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268D58C4-FC37-474E-AC05-5F4A5E20F41E}"/>
              </a:ext>
            </a:extLst>
          </p:cNvPr>
          <p:cNvCxnSpPr>
            <a:cxnSpLocks/>
          </p:cNvCxnSpPr>
          <p:nvPr/>
        </p:nvCxnSpPr>
        <p:spPr>
          <a:xfrm>
            <a:off x="4702176" y="4062414"/>
            <a:ext cx="617141" cy="376236"/>
          </a:xfrm>
          <a:prstGeom prst="line">
            <a:avLst/>
          </a:prstGeom>
          <a:ln>
            <a:solidFill>
              <a:srgbClr val="7B92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>
            <a:extLst>
              <a:ext uri="{FF2B5EF4-FFF2-40B4-BE49-F238E27FC236}">
                <a16:creationId xmlns:a16="http://schemas.microsoft.com/office/drawing/2014/main" id="{E54B33B0-5440-4986-8EF1-644ABAFAED2D}"/>
              </a:ext>
            </a:extLst>
          </p:cNvPr>
          <p:cNvCxnSpPr/>
          <p:nvPr/>
        </p:nvCxnSpPr>
        <p:spPr>
          <a:xfrm flipV="1">
            <a:off x="5601098" y="3749675"/>
            <a:ext cx="353615" cy="596107"/>
          </a:xfrm>
          <a:prstGeom prst="line">
            <a:avLst/>
          </a:prstGeom>
          <a:ln>
            <a:solidFill>
              <a:srgbClr val="6E8E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>
            <a:extLst>
              <a:ext uri="{FF2B5EF4-FFF2-40B4-BE49-F238E27FC236}">
                <a16:creationId xmlns:a16="http://schemas.microsoft.com/office/drawing/2014/main" id="{6580384A-B01D-4D48-ADB4-138BAD68F998}"/>
              </a:ext>
            </a:extLst>
          </p:cNvPr>
          <p:cNvCxnSpPr/>
          <p:nvPr/>
        </p:nvCxnSpPr>
        <p:spPr>
          <a:xfrm flipV="1">
            <a:off x="5892800" y="4103688"/>
            <a:ext cx="249238" cy="316706"/>
          </a:xfrm>
          <a:prstGeom prst="line">
            <a:avLst/>
          </a:prstGeom>
          <a:ln>
            <a:solidFill>
              <a:srgbClr val="FFD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359">
            <a:extLst>
              <a:ext uri="{FF2B5EF4-FFF2-40B4-BE49-F238E27FC236}">
                <a16:creationId xmlns:a16="http://schemas.microsoft.com/office/drawing/2014/main" id="{FD1F0B98-A546-4CAC-AD79-67FC95DF1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8526" y="3571875"/>
            <a:ext cx="145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6E8E84"/>
                </a:solidFill>
                <a:effectLst/>
                <a:latin typeface="Arial" panose="020B0604020202020204" pitchFamily="34" charset="0"/>
              </a:rPr>
              <a:t>Cash Transfers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" name="Rectangle 361">
            <a:extLst>
              <a:ext uri="{FF2B5EF4-FFF2-40B4-BE49-F238E27FC236}">
                <a16:creationId xmlns:a16="http://schemas.microsoft.com/office/drawing/2014/main" id="{EE5791F0-5888-4FF9-9D55-2D475349F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3026" y="1027112"/>
            <a:ext cx="1481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0353B"/>
                </a:solidFill>
                <a:effectLst/>
                <a:latin typeface="Arial" panose="020B0604020202020204" pitchFamily="34" charset="0"/>
              </a:rPr>
              <a:t>Child Education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" name="Rectangle 363">
            <a:extLst>
              <a:ext uri="{FF2B5EF4-FFF2-40B4-BE49-F238E27FC236}">
                <a16:creationId xmlns:a16="http://schemas.microsoft.com/office/drawing/2014/main" id="{ABC091CC-D8D9-4C04-9A62-5F41007EB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1451" y="5467350"/>
            <a:ext cx="1276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55752F"/>
                </a:solidFill>
                <a:effectLst/>
                <a:latin typeface="Arial" panose="020B0604020202020204" pitchFamily="34" charset="0"/>
              </a:rPr>
              <a:t>College Adult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" name="Rectangle 365">
            <a:extLst>
              <a:ext uri="{FF2B5EF4-FFF2-40B4-BE49-F238E27FC236}">
                <a16:creationId xmlns:a16="http://schemas.microsoft.com/office/drawing/2014/main" id="{D784EFA2-4E3B-4EAD-9D63-ACA808180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1406525"/>
            <a:ext cx="1279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E37E00"/>
                </a:solidFill>
                <a:effectLst/>
                <a:latin typeface="Arial" panose="020B0604020202020204" pitchFamily="34" charset="0"/>
              </a:rPr>
              <a:t>College Child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" name="Rectangle 367">
            <a:extLst>
              <a:ext uri="{FF2B5EF4-FFF2-40B4-BE49-F238E27FC236}">
                <a16:creationId xmlns:a16="http://schemas.microsoft.com/office/drawing/2014/main" id="{1970CBC3-2631-426E-9FF2-8EDEAA744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5101" y="4476750"/>
            <a:ext cx="1266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10534"/>
                </a:solidFill>
                <a:effectLst/>
                <a:latin typeface="Arial" panose="020B0604020202020204" pitchFamily="34" charset="0"/>
              </a:rPr>
              <a:t>Disability Ins.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" name="Rectangle 369">
            <a:extLst>
              <a:ext uri="{FF2B5EF4-FFF2-40B4-BE49-F238E27FC236}">
                <a16:creationId xmlns:a16="http://schemas.microsoft.com/office/drawing/2014/main" id="{0785BBD2-FA19-437C-8254-DB1AF76E6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2313" y="4478338"/>
            <a:ext cx="1169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38DD2"/>
                </a:solidFill>
                <a:effectLst/>
                <a:latin typeface="Arial" panose="020B0604020202020204" pitchFamily="34" charset="0"/>
              </a:rPr>
              <a:t>Health Adult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4" name="Rectangle 371">
            <a:extLst>
              <a:ext uri="{FF2B5EF4-FFF2-40B4-BE49-F238E27FC236}">
                <a16:creationId xmlns:a16="http://schemas.microsoft.com/office/drawing/2014/main" id="{BE37BC01-C061-40E1-AF51-37E6B2413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2576" y="1417637"/>
            <a:ext cx="1174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CAC27E"/>
                </a:solidFill>
                <a:effectLst/>
                <a:latin typeface="Arial" panose="020B0604020202020204" pitchFamily="34" charset="0"/>
              </a:rPr>
              <a:t>Health Child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5" name="Rectangle 373">
            <a:extLst>
              <a:ext uri="{FF2B5EF4-FFF2-40B4-BE49-F238E27FC236}">
                <a16:creationId xmlns:a16="http://schemas.microsoft.com/office/drawing/2014/main" id="{92FCF4CD-18D7-4A6D-AEC0-9A77423D7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3876675"/>
            <a:ext cx="17192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7B92A8"/>
                </a:solidFill>
                <a:effectLst/>
                <a:latin typeface="Arial" panose="020B0604020202020204" pitchFamily="34" charset="0"/>
              </a:rPr>
              <a:t>Housing Vouchers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6" name="Rectangle 375">
            <a:extLst>
              <a:ext uri="{FF2B5EF4-FFF2-40B4-BE49-F238E27FC236}">
                <a16:creationId xmlns:a16="http://schemas.microsoft.com/office/drawing/2014/main" id="{78BFD2F5-D56A-4FA9-BA44-332866CF4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726" y="4567238"/>
            <a:ext cx="11890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2D6D66"/>
                </a:solidFill>
                <a:effectLst/>
                <a:latin typeface="Arial" panose="020B0604020202020204" pitchFamily="34" charset="0"/>
              </a:rPr>
              <a:t>Job Training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8" name="Rectangle 379">
            <a:extLst>
              <a:ext uri="{FF2B5EF4-FFF2-40B4-BE49-F238E27FC236}">
                <a16:creationId xmlns:a16="http://schemas.microsoft.com/office/drawing/2014/main" id="{81C6AC70-6457-4378-86C5-5AC0C5118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3313" y="3938588"/>
            <a:ext cx="14398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FFD200"/>
                </a:solidFill>
                <a:effectLst/>
                <a:latin typeface="Arial" panose="020B0604020202020204" pitchFamily="34" charset="0"/>
              </a:rPr>
              <a:t>Supp. Sec. Inc.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9" name="Rectangle 381">
            <a:extLst>
              <a:ext uri="{FF2B5EF4-FFF2-40B4-BE49-F238E27FC236}">
                <a16:creationId xmlns:a16="http://schemas.microsoft.com/office/drawing/2014/main" id="{B817A563-3DA4-45FF-9123-E32BA8958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4938" y="3054350"/>
            <a:ext cx="10239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FA19C"/>
                </a:solidFill>
                <a:effectLst/>
                <a:latin typeface="Arial" panose="020B0604020202020204" pitchFamily="34" charset="0"/>
              </a:rPr>
              <a:t>Top Taxes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0" name="Rectangle 383">
            <a:extLst>
              <a:ext uri="{FF2B5EF4-FFF2-40B4-BE49-F238E27FC236}">
                <a16:creationId xmlns:a16="http://schemas.microsoft.com/office/drawing/2014/main" id="{E81BE605-B609-45E3-BED6-A31B0DBF6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76" y="4478338"/>
            <a:ext cx="1169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 err="1">
                <a:ln>
                  <a:noFill/>
                </a:ln>
                <a:solidFill>
                  <a:srgbClr val="9C8847"/>
                </a:solidFill>
                <a:effectLst/>
                <a:latin typeface="Arial" panose="020B0604020202020204" pitchFamily="34" charset="0"/>
              </a:rPr>
              <a:t>Unemp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C8847"/>
                </a:solidFill>
                <a:effectLst/>
                <a:latin typeface="Arial" panose="020B0604020202020204" pitchFamily="34" charset="0"/>
              </a:rPr>
              <a:t>. Ins.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" name="Freeform 53">
            <a:extLst>
              <a:ext uri="{FF2B5EF4-FFF2-40B4-BE49-F238E27FC236}">
                <a16:creationId xmlns:a16="http://schemas.microsoft.com/office/drawing/2014/main" id="{34187A11-7FBF-49F2-A380-F6B8494BF226}"/>
              </a:ext>
            </a:extLst>
          </p:cNvPr>
          <p:cNvSpPr>
            <a:spLocks/>
          </p:cNvSpPr>
          <p:nvPr/>
        </p:nvSpPr>
        <p:spPr bwMode="auto">
          <a:xfrm>
            <a:off x="5430838" y="4425950"/>
            <a:ext cx="206375" cy="201613"/>
          </a:xfrm>
          <a:custGeom>
            <a:avLst/>
            <a:gdLst>
              <a:gd name="T0" fmla="*/ 66 w 130"/>
              <a:gd name="T1" fmla="*/ 0 h 127"/>
              <a:gd name="T2" fmla="*/ 0 w 130"/>
              <a:gd name="T3" fmla="*/ 63 h 127"/>
              <a:gd name="T4" fmla="*/ 66 w 130"/>
              <a:gd name="T5" fmla="*/ 127 h 127"/>
              <a:gd name="T6" fmla="*/ 130 w 130"/>
              <a:gd name="T7" fmla="*/ 63 h 127"/>
              <a:gd name="T8" fmla="*/ 66 w 130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7">
                <a:moveTo>
                  <a:pt x="66" y="0"/>
                </a:moveTo>
                <a:lnTo>
                  <a:pt x="0" y="63"/>
                </a:lnTo>
                <a:lnTo>
                  <a:pt x="66" y="127"/>
                </a:lnTo>
                <a:lnTo>
                  <a:pt x="130" y="63"/>
                </a:lnTo>
                <a:lnTo>
                  <a:pt x="66" y="0"/>
                </a:lnTo>
                <a:close/>
              </a:path>
            </a:pathLst>
          </a:cu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Line 17">
            <a:extLst>
              <a:ext uri="{FF2B5EF4-FFF2-40B4-BE49-F238E27FC236}">
                <a16:creationId xmlns:a16="http://schemas.microsoft.com/office/drawing/2014/main" id="{AFDD5AFD-98E7-4645-9383-875DBAA711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35613" y="4087813"/>
            <a:ext cx="0" cy="661988"/>
          </a:xfrm>
          <a:prstGeom prst="line">
            <a:avLst/>
          </a:prstGeom>
          <a:noFill/>
          <a:ln w="9525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Line 18">
            <a:extLst>
              <a:ext uri="{FF2B5EF4-FFF2-40B4-BE49-F238E27FC236}">
                <a16:creationId xmlns:a16="http://schemas.microsoft.com/office/drawing/2014/main" id="{07E55FFA-E383-4DD0-B37C-38E51A60502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9576" y="4087813"/>
            <a:ext cx="87313" cy="0"/>
          </a:xfrm>
          <a:prstGeom prst="line">
            <a:avLst/>
          </a:prstGeom>
          <a:noFill/>
          <a:ln w="9525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Line 19">
            <a:extLst>
              <a:ext uri="{FF2B5EF4-FFF2-40B4-BE49-F238E27FC236}">
                <a16:creationId xmlns:a16="http://schemas.microsoft.com/office/drawing/2014/main" id="{30392835-54BD-4578-87DA-3FD280826CC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9576" y="4749800"/>
            <a:ext cx="87313" cy="0"/>
          </a:xfrm>
          <a:prstGeom prst="line">
            <a:avLst/>
          </a:prstGeom>
          <a:noFill/>
          <a:ln w="9525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Freeform 67">
            <a:extLst>
              <a:ext uri="{FF2B5EF4-FFF2-40B4-BE49-F238E27FC236}">
                <a16:creationId xmlns:a16="http://schemas.microsoft.com/office/drawing/2014/main" id="{5127B4E4-5E8A-4C98-B170-C6B7DFEA5D34}"/>
              </a:ext>
            </a:extLst>
          </p:cNvPr>
          <p:cNvSpPr>
            <a:spLocks/>
          </p:cNvSpPr>
          <p:nvPr/>
        </p:nvSpPr>
        <p:spPr bwMode="auto">
          <a:xfrm>
            <a:off x="5384801" y="4406900"/>
            <a:ext cx="201613" cy="201613"/>
          </a:xfrm>
          <a:custGeom>
            <a:avLst/>
            <a:gdLst>
              <a:gd name="T0" fmla="*/ 64 w 127"/>
              <a:gd name="T1" fmla="*/ 0 h 127"/>
              <a:gd name="T2" fmla="*/ 0 w 127"/>
              <a:gd name="T3" fmla="*/ 64 h 127"/>
              <a:gd name="T4" fmla="*/ 64 w 127"/>
              <a:gd name="T5" fmla="*/ 127 h 127"/>
              <a:gd name="T6" fmla="*/ 127 w 127"/>
              <a:gd name="T7" fmla="*/ 64 h 127"/>
              <a:gd name="T8" fmla="*/ 64 w 127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7">
                <a:moveTo>
                  <a:pt x="64" y="0"/>
                </a:moveTo>
                <a:lnTo>
                  <a:pt x="0" y="64"/>
                </a:lnTo>
                <a:lnTo>
                  <a:pt x="64" y="127"/>
                </a:lnTo>
                <a:lnTo>
                  <a:pt x="127" y="64"/>
                </a:lnTo>
                <a:lnTo>
                  <a:pt x="64" y="0"/>
                </a:lnTo>
                <a:close/>
              </a:path>
            </a:pathLst>
          </a:custGeom>
          <a:solidFill>
            <a:srgbClr val="7B92A8"/>
          </a:solidFill>
          <a:ln w="31750">
            <a:solidFill>
              <a:srgbClr val="7B92A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Line 26">
            <a:extLst>
              <a:ext uri="{FF2B5EF4-FFF2-40B4-BE49-F238E27FC236}">
                <a16:creationId xmlns:a16="http://schemas.microsoft.com/office/drawing/2014/main" id="{9066FD01-7A7F-4E65-A2ED-0812370FFA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45604" y="1381125"/>
            <a:ext cx="0" cy="1087438"/>
          </a:xfrm>
          <a:prstGeom prst="line">
            <a:avLst/>
          </a:prstGeom>
          <a:noFill/>
          <a:ln w="95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Line 28">
            <a:extLst>
              <a:ext uri="{FF2B5EF4-FFF2-40B4-BE49-F238E27FC236}">
                <a16:creationId xmlns:a16="http://schemas.microsoft.com/office/drawing/2014/main" id="{24D0CE49-A147-42F0-89B3-2A374619EB3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4329" y="2468562"/>
            <a:ext cx="87313" cy="0"/>
          </a:xfrm>
          <a:prstGeom prst="line">
            <a:avLst/>
          </a:prstGeom>
          <a:noFill/>
          <a:ln w="95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484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>
            <a:extLst>
              <a:ext uri="{FF2B5EF4-FFF2-40B4-BE49-F238E27FC236}">
                <a16:creationId xmlns:a16="http://schemas.microsoft.com/office/drawing/2014/main" id="{7B883D33-C67F-4495-AF38-86FE8AA736C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8ED2794-7E05-4662-B898-47BBAE6AA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-4763"/>
            <a:ext cx="10982325" cy="68675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5617370-C8EB-4D35-9895-CE2B54534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0"/>
            <a:ext cx="10968038" cy="6853238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AB04E88F-ED0E-4DBE-975B-7EE3C8D22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1230312"/>
            <a:ext cx="9688513" cy="448945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FC86B9FC-8E69-4AAE-947A-E7745059E7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5689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9D174E7C-61C5-4DF6-BD78-9781FEA7C73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52120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C6C66CCE-ABDF-400E-A03B-3E8690B404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475038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1F79B1D7-3FF0-42A1-8F98-C5998C109B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2427287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A7F206CB-72ED-4D90-B3B4-A6D8CD61F9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6" name="Line 173">
            <a:extLst>
              <a:ext uri="{FF2B5EF4-FFF2-40B4-BE49-F238E27FC236}">
                <a16:creationId xmlns:a16="http://schemas.microsoft.com/office/drawing/2014/main" id="{BA3C2A6B-6894-4B37-8683-25D2F1C649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1" y="1230312"/>
            <a:ext cx="0" cy="4489451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7" name="Line 174">
            <a:extLst>
              <a:ext uri="{FF2B5EF4-FFF2-40B4-BE49-F238E27FC236}">
                <a16:creationId xmlns:a16="http://schemas.microsoft.com/office/drawing/2014/main" id="{0F5D72C9-2C01-42D5-9F12-4C1940DF84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55689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8" name="Rectangle 175">
            <a:extLst>
              <a:ext uri="{FF2B5EF4-FFF2-40B4-BE49-F238E27FC236}">
                <a16:creationId xmlns:a16="http://schemas.microsoft.com/office/drawing/2014/main" id="{300AED23-9D7D-49F1-AB4C-95E59A077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8" y="5430838"/>
            <a:ext cx="4937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&lt;-2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9" name="Line 176">
            <a:extLst>
              <a:ext uri="{FF2B5EF4-FFF2-40B4-BE49-F238E27FC236}">
                <a16:creationId xmlns:a16="http://schemas.microsoft.com/office/drawing/2014/main" id="{3810D81B-AA21-4F78-8AA9-64FCB7DDC3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52120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0" name="Rectangle 177">
            <a:extLst>
              <a:ext uri="{FF2B5EF4-FFF2-40B4-BE49-F238E27FC236}">
                <a16:creationId xmlns:a16="http://schemas.microsoft.com/office/drawing/2014/main" id="{4B212746-5CAA-4DDE-A548-D796D0D4E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476" y="4384675"/>
            <a:ext cx="3429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1" name="Line 178">
            <a:extLst>
              <a:ext uri="{FF2B5EF4-FFF2-40B4-BE49-F238E27FC236}">
                <a16:creationId xmlns:a16="http://schemas.microsoft.com/office/drawing/2014/main" id="{0CA94CF0-AAC1-4D13-B382-076DA22643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475038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2" name="Rectangle 179">
            <a:extLst>
              <a:ext uri="{FF2B5EF4-FFF2-40B4-BE49-F238E27FC236}">
                <a16:creationId xmlns:a16="http://schemas.microsoft.com/office/drawing/2014/main" id="{A03E6888-A325-4476-87D3-1FA192925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33692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3" name="Line 180">
            <a:extLst>
              <a:ext uri="{FF2B5EF4-FFF2-40B4-BE49-F238E27FC236}">
                <a16:creationId xmlns:a16="http://schemas.microsoft.com/office/drawing/2014/main" id="{7FD57CE4-4255-4740-B2A3-079541B29B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2427287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" name="Rectangle 181">
            <a:extLst>
              <a:ext uri="{FF2B5EF4-FFF2-40B4-BE49-F238E27FC236}">
                <a16:creationId xmlns:a16="http://schemas.microsoft.com/office/drawing/2014/main" id="{7E3B70D8-0EC6-488F-A08B-E859CCEBA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2290762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5" name="Line 182">
            <a:extLst>
              <a:ext uri="{FF2B5EF4-FFF2-40B4-BE49-F238E27FC236}">
                <a16:creationId xmlns:a16="http://schemas.microsoft.com/office/drawing/2014/main" id="{A6CB5656-EC06-4E5B-AD4D-7745002FDE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381125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6" name="Rectangle 183">
            <a:extLst>
              <a:ext uri="{FF2B5EF4-FFF2-40B4-BE49-F238E27FC236}">
                <a16:creationId xmlns:a16="http://schemas.microsoft.com/office/drawing/2014/main" id="{45BA33A4-971C-4D4D-8393-CB606CC0B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1243012"/>
            <a:ext cx="4064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7" name="Rectangle 184">
            <a:extLst>
              <a:ext uri="{FF2B5EF4-FFF2-40B4-BE49-F238E27FC236}">
                <a16:creationId xmlns:a16="http://schemas.microsoft.com/office/drawing/2014/main" id="{17EE067C-71DE-49AD-BC6B-C71982CD4B1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531812" y="3211512"/>
            <a:ext cx="29305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Cost Over Program Cost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2" name="Line 185">
            <a:extLst>
              <a:ext uri="{FF2B5EF4-FFF2-40B4-BE49-F238E27FC236}">
                <a16:creationId xmlns:a16="http://schemas.microsoft.com/office/drawing/2014/main" id="{CF55774A-BC8B-4D6D-B8AD-E0DA6CDFC2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719763"/>
            <a:ext cx="96885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Line 186">
            <a:extLst>
              <a:ext uri="{FF2B5EF4-FFF2-40B4-BE49-F238E27FC236}">
                <a16:creationId xmlns:a16="http://schemas.microsoft.com/office/drawing/2014/main" id="{DEF256B2-3901-4C8F-8B71-5E1F4B9715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341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Rectangle 187">
            <a:extLst>
              <a:ext uri="{FF2B5EF4-FFF2-40B4-BE49-F238E27FC236}">
                <a16:creationId xmlns:a16="http://schemas.microsoft.com/office/drawing/2014/main" id="{986048E5-B6EA-4F34-9F33-A11320EE1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5861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5" name="Line 188">
            <a:extLst>
              <a:ext uri="{FF2B5EF4-FFF2-40B4-BE49-F238E27FC236}">
                <a16:creationId xmlns:a16="http://schemas.microsoft.com/office/drawing/2014/main" id="{2324FB3A-7E1F-448A-89A0-F9B41A3CE4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815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" name="Rectangle 189">
            <a:extLst>
              <a:ext uri="{FF2B5EF4-FFF2-40B4-BE49-F238E27FC236}">
                <a16:creationId xmlns:a16="http://schemas.microsoft.com/office/drawing/2014/main" id="{48FCEC86-1360-45AE-831F-C0861BCA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7" name="Line 190">
            <a:extLst>
              <a:ext uri="{FF2B5EF4-FFF2-40B4-BE49-F238E27FC236}">
                <a16:creationId xmlns:a16="http://schemas.microsoft.com/office/drawing/2014/main" id="{894E400A-26CE-4A96-9CB1-7263D7D3393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44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" name="Rectangle 191">
            <a:extLst>
              <a:ext uri="{FF2B5EF4-FFF2-40B4-BE49-F238E27FC236}">
                <a16:creationId xmlns:a16="http://schemas.microsoft.com/office/drawing/2014/main" id="{4C1E029F-827E-4C22-82CB-93A07F48A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9" name="Line 192">
            <a:extLst>
              <a:ext uri="{FF2B5EF4-FFF2-40B4-BE49-F238E27FC236}">
                <a16:creationId xmlns:a16="http://schemas.microsoft.com/office/drawing/2014/main" id="{A5820244-3C06-4810-B830-B094A5146F6A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39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" name="Rectangle 193">
            <a:extLst>
              <a:ext uri="{FF2B5EF4-FFF2-40B4-BE49-F238E27FC236}">
                <a16:creationId xmlns:a16="http://schemas.microsoft.com/office/drawing/2014/main" id="{182A5EEE-249D-4DA3-8C5D-DD4F15180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26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1" name="Line 194">
            <a:extLst>
              <a:ext uri="{FF2B5EF4-FFF2-40B4-BE49-F238E27FC236}">
                <a16:creationId xmlns:a16="http://schemas.microsoft.com/office/drawing/2014/main" id="{8449540A-59F7-470E-8C5C-84D55FDC29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9030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" name="Rectangle 195">
            <a:extLst>
              <a:ext uri="{FF2B5EF4-FFF2-40B4-BE49-F238E27FC236}">
                <a16:creationId xmlns:a16="http://schemas.microsoft.com/office/drawing/2014/main" id="{6E3FABE8-1AD7-476A-A759-09F4BCF1B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7426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3" name="Rectangle 196">
            <a:extLst>
              <a:ext uri="{FF2B5EF4-FFF2-40B4-BE49-F238E27FC236}">
                <a16:creationId xmlns:a16="http://schemas.microsoft.com/office/drawing/2014/main" id="{B8144551-5235-4EB2-BC3E-9D9850D83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6175375"/>
            <a:ext cx="24003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 of Beneficiaries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0" name="AutoShape 3">
            <a:extLst>
              <a:ext uri="{FF2B5EF4-FFF2-40B4-BE49-F238E27FC236}">
                <a16:creationId xmlns:a16="http://schemas.microsoft.com/office/drawing/2014/main" id="{75689A3D-A7E3-4B95-8D96-78B48DA8422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133808F0-A1A5-4736-A3B0-285F879B57E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5" name="AutoShape 204">
            <a:extLst>
              <a:ext uri="{FF2B5EF4-FFF2-40B4-BE49-F238E27FC236}">
                <a16:creationId xmlns:a16="http://schemas.microsoft.com/office/drawing/2014/main" id="{2DA4AF93-9AB2-4B88-BFCD-DFE51036B6E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50475315-4A29-46D2-8A25-9411A7C18E7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Rectangle 134">
            <a:extLst>
              <a:ext uri="{FF2B5EF4-FFF2-40B4-BE49-F238E27FC236}">
                <a16:creationId xmlns:a16="http://schemas.microsoft.com/office/drawing/2014/main" id="{44704C7D-C747-485A-8686-488AA5278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86165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Costs to Government per $1 of Initial Expenditure</a:t>
            </a:r>
          </a:p>
          <a:p>
            <a:pPr lvl="0"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Category Averages</a:t>
            </a:r>
          </a:p>
        </p:txBody>
      </p:sp>
      <p:sp>
        <p:nvSpPr>
          <p:cNvPr id="91" name="Rectangle">
            <a:extLst>
              <a:ext uri="{FF2B5EF4-FFF2-40B4-BE49-F238E27FC236}">
                <a16:creationId xmlns:a16="http://schemas.microsoft.com/office/drawing/2014/main" id="{28F48410-0B77-456D-B329-5ED076778500}"/>
              </a:ext>
            </a:extLst>
          </p:cNvPr>
          <p:cNvSpPr/>
          <p:nvPr/>
        </p:nvSpPr>
        <p:spPr>
          <a:xfrm>
            <a:off x="1776875" y="1381124"/>
            <a:ext cx="9645190" cy="1035348"/>
          </a:xfrm>
          <a:prstGeom prst="rect">
            <a:avLst/>
          </a:prstGeom>
          <a:solidFill>
            <a:srgbClr val="CD7371">
              <a:alpha val="10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92" name="Rectangle">
            <a:extLst>
              <a:ext uri="{FF2B5EF4-FFF2-40B4-BE49-F238E27FC236}">
                <a16:creationId xmlns:a16="http://schemas.microsoft.com/office/drawing/2014/main" id="{045DB22C-8148-4712-B8EA-3975B46F271E}"/>
              </a:ext>
            </a:extLst>
          </p:cNvPr>
          <p:cNvSpPr/>
          <p:nvPr/>
        </p:nvSpPr>
        <p:spPr>
          <a:xfrm>
            <a:off x="1763079" y="2423616"/>
            <a:ext cx="9645190" cy="1035348"/>
          </a:xfrm>
          <a:prstGeom prst="rect">
            <a:avLst/>
          </a:prstGeom>
          <a:solidFill>
            <a:srgbClr val="FFC000">
              <a:alpha val="10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93" name="Rectangle">
            <a:extLst>
              <a:ext uri="{FF2B5EF4-FFF2-40B4-BE49-F238E27FC236}">
                <a16:creationId xmlns:a16="http://schemas.microsoft.com/office/drawing/2014/main" id="{242ED502-BCCF-429C-997B-F4CD11F48496}"/>
              </a:ext>
            </a:extLst>
          </p:cNvPr>
          <p:cNvSpPr/>
          <p:nvPr/>
        </p:nvSpPr>
        <p:spPr>
          <a:xfrm>
            <a:off x="1781176" y="3479800"/>
            <a:ext cx="9645189" cy="2232819"/>
          </a:xfrm>
          <a:prstGeom prst="rect">
            <a:avLst/>
          </a:prstGeom>
          <a:solidFill>
            <a:srgbClr val="AFC97A">
              <a:alpha val="10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94" name="Line 31">
            <a:extLst>
              <a:ext uri="{FF2B5EF4-FFF2-40B4-BE49-F238E27FC236}">
                <a16:creationId xmlns:a16="http://schemas.microsoft.com/office/drawing/2014/main" id="{40FE7F82-8AC7-43C6-8B84-18624AAC2C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54313" y="3282950"/>
            <a:ext cx="0" cy="2286000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Rectangle 150">
            <a:extLst>
              <a:ext uri="{FF2B5EF4-FFF2-40B4-BE49-F238E27FC236}">
                <a16:creationId xmlns:a16="http://schemas.microsoft.com/office/drawing/2014/main" id="{DBCAD22D-B36F-4B35-84F2-132A59A26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6526" y="3757613"/>
            <a:ext cx="1481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0353B"/>
                </a:solidFill>
                <a:effectLst/>
                <a:latin typeface="Arial" panose="020B0604020202020204" pitchFamily="34" charset="0"/>
              </a:rPr>
              <a:t>Child Education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Rectangle 154">
            <a:extLst>
              <a:ext uri="{FF2B5EF4-FFF2-40B4-BE49-F238E27FC236}">
                <a16:creationId xmlns:a16="http://schemas.microsoft.com/office/drawing/2014/main" id="{F8D891F0-6284-4CED-8653-7DB24344C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4988" y="3771900"/>
            <a:ext cx="1279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E37E00"/>
                </a:solidFill>
                <a:effectLst/>
                <a:latin typeface="Arial" panose="020B0604020202020204" pitchFamily="34" charset="0"/>
              </a:rPr>
              <a:t>College Child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Freeform 159">
            <a:extLst>
              <a:ext uri="{FF2B5EF4-FFF2-40B4-BE49-F238E27FC236}">
                <a16:creationId xmlns:a16="http://schemas.microsoft.com/office/drawing/2014/main" id="{643C474B-47F5-4982-9019-177DD4F70526}"/>
              </a:ext>
            </a:extLst>
          </p:cNvPr>
          <p:cNvSpPr>
            <a:spLocks/>
          </p:cNvSpPr>
          <p:nvPr/>
        </p:nvSpPr>
        <p:spPr bwMode="auto">
          <a:xfrm>
            <a:off x="2652713" y="4192588"/>
            <a:ext cx="201613" cy="201613"/>
          </a:xfrm>
          <a:custGeom>
            <a:avLst/>
            <a:gdLst>
              <a:gd name="T0" fmla="*/ 64 w 127"/>
              <a:gd name="T1" fmla="*/ 0 h 127"/>
              <a:gd name="T2" fmla="*/ 0 w 127"/>
              <a:gd name="T3" fmla="*/ 63 h 127"/>
              <a:gd name="T4" fmla="*/ 64 w 127"/>
              <a:gd name="T5" fmla="*/ 127 h 127"/>
              <a:gd name="T6" fmla="*/ 127 w 127"/>
              <a:gd name="T7" fmla="*/ 63 h 127"/>
              <a:gd name="T8" fmla="*/ 64 w 127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7">
                <a:moveTo>
                  <a:pt x="64" y="0"/>
                </a:moveTo>
                <a:lnTo>
                  <a:pt x="0" y="63"/>
                </a:lnTo>
                <a:lnTo>
                  <a:pt x="64" y="127"/>
                </a:lnTo>
                <a:lnTo>
                  <a:pt x="127" y="63"/>
                </a:lnTo>
                <a:lnTo>
                  <a:pt x="64" y="0"/>
                </a:lnTo>
                <a:close/>
              </a:path>
            </a:pathLst>
          </a:cu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Rectangle 160">
            <a:extLst>
              <a:ext uri="{FF2B5EF4-FFF2-40B4-BE49-F238E27FC236}">
                <a16:creationId xmlns:a16="http://schemas.microsoft.com/office/drawing/2014/main" id="{B3C57EAE-F56D-46E3-B528-7E051E4D1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4326" y="4192588"/>
            <a:ext cx="1174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AC27E"/>
                </a:solidFill>
                <a:effectLst/>
                <a:latin typeface="Arial" panose="020B0604020202020204" pitchFamily="34" charset="0"/>
              </a:rPr>
              <a:t>Health Child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Line 32">
            <a:extLst>
              <a:ext uri="{FF2B5EF4-FFF2-40B4-BE49-F238E27FC236}">
                <a16:creationId xmlns:a16="http://schemas.microsoft.com/office/drawing/2014/main" id="{2995E2B3-7D7F-462C-A0B0-435F4BA6A74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3038" y="3282950"/>
            <a:ext cx="82550" cy="0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Line 33">
            <a:extLst>
              <a:ext uri="{FF2B5EF4-FFF2-40B4-BE49-F238E27FC236}">
                <a16:creationId xmlns:a16="http://schemas.microsoft.com/office/drawing/2014/main" id="{5D77062A-DCCB-494C-80AC-744B94AF2E0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3038" y="5568950"/>
            <a:ext cx="82550" cy="0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174">
            <a:extLst>
              <a:ext uri="{FF2B5EF4-FFF2-40B4-BE49-F238E27FC236}">
                <a16:creationId xmlns:a16="http://schemas.microsoft.com/office/drawing/2014/main" id="{F15046BF-8738-45F6-884B-AFB0201C8B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55689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Rectangle 175">
            <a:extLst>
              <a:ext uri="{FF2B5EF4-FFF2-40B4-BE49-F238E27FC236}">
                <a16:creationId xmlns:a16="http://schemas.microsoft.com/office/drawing/2014/main" id="{29803A30-4FFE-4FEF-B1A5-407A24787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8" y="5430838"/>
            <a:ext cx="4937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&lt;-2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Line 176">
            <a:extLst>
              <a:ext uri="{FF2B5EF4-FFF2-40B4-BE49-F238E27FC236}">
                <a16:creationId xmlns:a16="http://schemas.microsoft.com/office/drawing/2014/main" id="{5EEDBEFD-321C-4AB6-8299-631B0F5B6C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52120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177">
            <a:extLst>
              <a:ext uri="{FF2B5EF4-FFF2-40B4-BE49-F238E27FC236}">
                <a16:creationId xmlns:a16="http://schemas.microsoft.com/office/drawing/2014/main" id="{65CB1135-D0EB-4D81-87D1-AD4376DB5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476" y="4384675"/>
            <a:ext cx="3429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Line 178">
            <a:extLst>
              <a:ext uri="{FF2B5EF4-FFF2-40B4-BE49-F238E27FC236}">
                <a16:creationId xmlns:a16="http://schemas.microsoft.com/office/drawing/2014/main" id="{5926566C-89E5-40A1-A7F4-42113D5F0B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475038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Rectangle 179">
            <a:extLst>
              <a:ext uri="{FF2B5EF4-FFF2-40B4-BE49-F238E27FC236}">
                <a16:creationId xmlns:a16="http://schemas.microsoft.com/office/drawing/2014/main" id="{CB077A0B-EF7C-4EAD-9DE2-3F8DA8DD9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33692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Line 180">
            <a:extLst>
              <a:ext uri="{FF2B5EF4-FFF2-40B4-BE49-F238E27FC236}">
                <a16:creationId xmlns:a16="http://schemas.microsoft.com/office/drawing/2014/main" id="{57BBCA1A-48B2-405B-98E0-8913ACC25A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2427287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Rectangle 181">
            <a:extLst>
              <a:ext uri="{FF2B5EF4-FFF2-40B4-BE49-F238E27FC236}">
                <a16:creationId xmlns:a16="http://schemas.microsoft.com/office/drawing/2014/main" id="{88DFD56A-F640-47DC-AC40-A8C4CB2D3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2290762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Line 186">
            <a:extLst>
              <a:ext uri="{FF2B5EF4-FFF2-40B4-BE49-F238E27FC236}">
                <a16:creationId xmlns:a16="http://schemas.microsoft.com/office/drawing/2014/main" id="{903224B6-4AE5-4F2C-8688-1E379F10A3C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341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Line 188">
            <a:extLst>
              <a:ext uri="{FF2B5EF4-FFF2-40B4-BE49-F238E27FC236}">
                <a16:creationId xmlns:a16="http://schemas.microsoft.com/office/drawing/2014/main" id="{367FA186-6649-4B2C-8982-6BD967B6EE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815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Line 31">
            <a:extLst>
              <a:ext uri="{FF2B5EF4-FFF2-40B4-BE49-F238E27FC236}">
                <a16:creationId xmlns:a16="http://schemas.microsoft.com/office/drawing/2014/main" id="{E0E81250-CC62-4FBE-9C9E-1BFD3E43FA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54313" y="3282950"/>
            <a:ext cx="0" cy="2286000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Line 32">
            <a:extLst>
              <a:ext uri="{FF2B5EF4-FFF2-40B4-BE49-F238E27FC236}">
                <a16:creationId xmlns:a16="http://schemas.microsoft.com/office/drawing/2014/main" id="{CA0C7F46-B05C-44AF-B3B8-E6B7AFA21F5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3038" y="3282950"/>
            <a:ext cx="82550" cy="0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Line 33">
            <a:extLst>
              <a:ext uri="{FF2B5EF4-FFF2-40B4-BE49-F238E27FC236}">
                <a16:creationId xmlns:a16="http://schemas.microsoft.com/office/drawing/2014/main" id="{7E2F4F3D-A757-4C75-ADE3-BE41B01F8F4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3038" y="5568950"/>
            <a:ext cx="82550" cy="0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159">
            <a:extLst>
              <a:ext uri="{FF2B5EF4-FFF2-40B4-BE49-F238E27FC236}">
                <a16:creationId xmlns:a16="http://schemas.microsoft.com/office/drawing/2014/main" id="{1F597ED8-F84E-4A9F-9D0A-297644432C7D}"/>
              </a:ext>
            </a:extLst>
          </p:cNvPr>
          <p:cNvSpPr>
            <a:spLocks/>
          </p:cNvSpPr>
          <p:nvPr/>
        </p:nvSpPr>
        <p:spPr bwMode="auto">
          <a:xfrm>
            <a:off x="2652713" y="4192588"/>
            <a:ext cx="201613" cy="201613"/>
          </a:xfrm>
          <a:custGeom>
            <a:avLst/>
            <a:gdLst>
              <a:gd name="T0" fmla="*/ 64 w 127"/>
              <a:gd name="T1" fmla="*/ 0 h 127"/>
              <a:gd name="T2" fmla="*/ 0 w 127"/>
              <a:gd name="T3" fmla="*/ 63 h 127"/>
              <a:gd name="T4" fmla="*/ 64 w 127"/>
              <a:gd name="T5" fmla="*/ 127 h 127"/>
              <a:gd name="T6" fmla="*/ 127 w 127"/>
              <a:gd name="T7" fmla="*/ 63 h 127"/>
              <a:gd name="T8" fmla="*/ 64 w 127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7">
                <a:moveTo>
                  <a:pt x="64" y="0"/>
                </a:moveTo>
                <a:lnTo>
                  <a:pt x="0" y="63"/>
                </a:lnTo>
                <a:lnTo>
                  <a:pt x="64" y="127"/>
                </a:lnTo>
                <a:lnTo>
                  <a:pt x="127" y="63"/>
                </a:lnTo>
                <a:lnTo>
                  <a:pt x="64" y="0"/>
                </a:lnTo>
                <a:close/>
              </a:path>
            </a:pathLst>
          </a:cu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146">
            <a:extLst>
              <a:ext uri="{FF2B5EF4-FFF2-40B4-BE49-F238E27FC236}">
                <a16:creationId xmlns:a16="http://schemas.microsoft.com/office/drawing/2014/main" id="{04B1B310-E5BE-435B-A2FF-0C7B29835248}"/>
              </a:ext>
            </a:extLst>
          </p:cNvPr>
          <p:cNvSpPr>
            <a:spLocks/>
          </p:cNvSpPr>
          <p:nvPr/>
        </p:nvSpPr>
        <p:spPr bwMode="auto">
          <a:xfrm>
            <a:off x="2433638" y="3589338"/>
            <a:ext cx="201613" cy="204788"/>
          </a:xfrm>
          <a:custGeom>
            <a:avLst/>
            <a:gdLst>
              <a:gd name="T0" fmla="*/ 63 w 127"/>
              <a:gd name="T1" fmla="*/ 0 h 129"/>
              <a:gd name="T2" fmla="*/ 0 w 127"/>
              <a:gd name="T3" fmla="*/ 66 h 129"/>
              <a:gd name="T4" fmla="*/ 63 w 127"/>
              <a:gd name="T5" fmla="*/ 129 h 129"/>
              <a:gd name="T6" fmla="*/ 127 w 127"/>
              <a:gd name="T7" fmla="*/ 66 h 129"/>
              <a:gd name="T8" fmla="*/ 63 w 127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9">
                <a:moveTo>
                  <a:pt x="63" y="0"/>
                </a:moveTo>
                <a:lnTo>
                  <a:pt x="0" y="66"/>
                </a:lnTo>
                <a:lnTo>
                  <a:pt x="63" y="129"/>
                </a:lnTo>
                <a:lnTo>
                  <a:pt x="127" y="66"/>
                </a:lnTo>
                <a:lnTo>
                  <a:pt x="63" y="0"/>
                </a:lnTo>
                <a:close/>
              </a:path>
            </a:pathLst>
          </a:cu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Line 16">
            <a:extLst>
              <a:ext uri="{FF2B5EF4-FFF2-40B4-BE49-F238E27FC236}">
                <a16:creationId xmlns:a16="http://schemas.microsoft.com/office/drawing/2014/main" id="{C6D3FCE7-0673-4775-9EFE-4E066CBF82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33651" y="3263900"/>
            <a:ext cx="0" cy="823913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Line 17">
            <a:extLst>
              <a:ext uri="{FF2B5EF4-FFF2-40B4-BE49-F238E27FC236}">
                <a16:creationId xmlns:a16="http://schemas.microsoft.com/office/drawing/2014/main" id="{1A85BDFB-2C43-407E-8B7E-321EA1A4E2D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9201" y="3263900"/>
            <a:ext cx="85725" cy="0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Line 18">
            <a:extLst>
              <a:ext uri="{FF2B5EF4-FFF2-40B4-BE49-F238E27FC236}">
                <a16:creationId xmlns:a16="http://schemas.microsoft.com/office/drawing/2014/main" id="{CE5DE699-C5EF-47EE-BF00-02912117BF4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9201" y="4087813"/>
            <a:ext cx="85725" cy="0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150">
            <a:extLst>
              <a:ext uri="{FF2B5EF4-FFF2-40B4-BE49-F238E27FC236}">
                <a16:creationId xmlns:a16="http://schemas.microsoft.com/office/drawing/2014/main" id="{94DC6C82-F237-4735-B7FF-E0B0512C5B6F}"/>
              </a:ext>
            </a:extLst>
          </p:cNvPr>
          <p:cNvSpPr>
            <a:spLocks/>
          </p:cNvSpPr>
          <p:nvPr/>
        </p:nvSpPr>
        <p:spPr bwMode="auto">
          <a:xfrm>
            <a:off x="4138613" y="3752850"/>
            <a:ext cx="206375" cy="201613"/>
          </a:xfrm>
          <a:custGeom>
            <a:avLst/>
            <a:gdLst>
              <a:gd name="T0" fmla="*/ 64 w 130"/>
              <a:gd name="T1" fmla="*/ 0 h 127"/>
              <a:gd name="T2" fmla="*/ 0 w 130"/>
              <a:gd name="T3" fmla="*/ 64 h 127"/>
              <a:gd name="T4" fmla="*/ 64 w 130"/>
              <a:gd name="T5" fmla="*/ 127 h 127"/>
              <a:gd name="T6" fmla="*/ 130 w 130"/>
              <a:gd name="T7" fmla="*/ 64 h 127"/>
              <a:gd name="T8" fmla="*/ 64 w 130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7">
                <a:moveTo>
                  <a:pt x="64" y="0"/>
                </a:moveTo>
                <a:lnTo>
                  <a:pt x="0" y="64"/>
                </a:lnTo>
                <a:lnTo>
                  <a:pt x="64" y="127"/>
                </a:lnTo>
                <a:lnTo>
                  <a:pt x="130" y="64"/>
                </a:lnTo>
                <a:lnTo>
                  <a:pt x="64" y="0"/>
                </a:lnTo>
                <a:close/>
              </a:path>
            </a:pathLst>
          </a:cu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Line 22">
            <a:extLst>
              <a:ext uri="{FF2B5EF4-FFF2-40B4-BE49-F238E27FC236}">
                <a16:creationId xmlns:a16="http://schemas.microsoft.com/office/drawing/2014/main" id="{E1BE7438-EBA5-4F5A-86DA-456B32BCAA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40213" y="2487612"/>
            <a:ext cx="0" cy="2536825"/>
          </a:xfrm>
          <a:prstGeom prst="line">
            <a:avLst/>
          </a:prstGeom>
          <a:noFill/>
          <a:ln w="95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Line 24">
            <a:extLst>
              <a:ext uri="{FF2B5EF4-FFF2-40B4-BE49-F238E27FC236}">
                <a16:creationId xmlns:a16="http://schemas.microsoft.com/office/drawing/2014/main" id="{77033040-696A-4AB2-820F-D585E8F13B7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8938" y="5024438"/>
            <a:ext cx="87313" cy="0"/>
          </a:xfrm>
          <a:prstGeom prst="line">
            <a:avLst/>
          </a:prstGeom>
          <a:noFill/>
          <a:ln w="95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Line 23">
            <a:extLst>
              <a:ext uri="{FF2B5EF4-FFF2-40B4-BE49-F238E27FC236}">
                <a16:creationId xmlns:a16="http://schemas.microsoft.com/office/drawing/2014/main" id="{26206633-049A-4337-8BDB-E69FECEDD11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8938" y="2487612"/>
            <a:ext cx="87313" cy="0"/>
          </a:xfrm>
          <a:prstGeom prst="line">
            <a:avLst/>
          </a:prstGeom>
          <a:noFill/>
          <a:ln w="95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6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>
            <a:extLst>
              <a:ext uri="{FF2B5EF4-FFF2-40B4-BE49-F238E27FC236}">
                <a16:creationId xmlns:a16="http://schemas.microsoft.com/office/drawing/2014/main" id="{7B883D33-C67F-4495-AF38-86FE8AA736C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8ED2794-7E05-4662-B898-47BBAE6AA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-4763"/>
            <a:ext cx="10982325" cy="68675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5617370-C8EB-4D35-9895-CE2B54534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0"/>
            <a:ext cx="10968038" cy="6853238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AB04E88F-ED0E-4DBE-975B-7EE3C8D22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1230312"/>
            <a:ext cx="9688513" cy="448945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FC86B9FC-8E69-4AAE-947A-E7745059E7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5689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9D174E7C-61C5-4DF6-BD78-9781FEA7C73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52120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C6C66CCE-ABDF-400E-A03B-3E8690B404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475038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1F79B1D7-3FF0-42A1-8F98-C5998C109B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2427287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A7F206CB-72ED-4D90-B3B4-A6D8CD61F9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6" name="Line 173">
            <a:extLst>
              <a:ext uri="{FF2B5EF4-FFF2-40B4-BE49-F238E27FC236}">
                <a16:creationId xmlns:a16="http://schemas.microsoft.com/office/drawing/2014/main" id="{BA3C2A6B-6894-4B37-8683-25D2F1C649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1" y="1230312"/>
            <a:ext cx="0" cy="4489451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7" name="Line 174">
            <a:extLst>
              <a:ext uri="{FF2B5EF4-FFF2-40B4-BE49-F238E27FC236}">
                <a16:creationId xmlns:a16="http://schemas.microsoft.com/office/drawing/2014/main" id="{0F5D72C9-2C01-42D5-9F12-4C1940DF84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55689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8" name="Rectangle 175">
            <a:extLst>
              <a:ext uri="{FF2B5EF4-FFF2-40B4-BE49-F238E27FC236}">
                <a16:creationId xmlns:a16="http://schemas.microsoft.com/office/drawing/2014/main" id="{300AED23-9D7D-49F1-AB4C-95E59A077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8" y="5430838"/>
            <a:ext cx="4937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&lt;-2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9" name="Line 176">
            <a:extLst>
              <a:ext uri="{FF2B5EF4-FFF2-40B4-BE49-F238E27FC236}">
                <a16:creationId xmlns:a16="http://schemas.microsoft.com/office/drawing/2014/main" id="{3810D81B-AA21-4F78-8AA9-64FCB7DDC3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52120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0" name="Rectangle 177">
            <a:extLst>
              <a:ext uri="{FF2B5EF4-FFF2-40B4-BE49-F238E27FC236}">
                <a16:creationId xmlns:a16="http://schemas.microsoft.com/office/drawing/2014/main" id="{4B212746-5CAA-4DDE-A548-D796D0D4E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476" y="4384675"/>
            <a:ext cx="3429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-1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1" name="Line 178">
            <a:extLst>
              <a:ext uri="{FF2B5EF4-FFF2-40B4-BE49-F238E27FC236}">
                <a16:creationId xmlns:a16="http://schemas.microsoft.com/office/drawing/2014/main" id="{0CA94CF0-AAC1-4D13-B382-076DA22643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475038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2" name="Rectangle 179">
            <a:extLst>
              <a:ext uri="{FF2B5EF4-FFF2-40B4-BE49-F238E27FC236}">
                <a16:creationId xmlns:a16="http://schemas.microsoft.com/office/drawing/2014/main" id="{A03E6888-A325-4476-87D3-1FA192925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33692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3" name="Line 180">
            <a:extLst>
              <a:ext uri="{FF2B5EF4-FFF2-40B4-BE49-F238E27FC236}">
                <a16:creationId xmlns:a16="http://schemas.microsoft.com/office/drawing/2014/main" id="{7FD57CE4-4255-4740-B2A3-079541B29B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2427287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" name="Rectangle 181">
            <a:extLst>
              <a:ext uri="{FF2B5EF4-FFF2-40B4-BE49-F238E27FC236}">
                <a16:creationId xmlns:a16="http://schemas.microsoft.com/office/drawing/2014/main" id="{7E3B70D8-0EC6-488F-A08B-E859CCEBA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2290762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5" name="Line 182">
            <a:extLst>
              <a:ext uri="{FF2B5EF4-FFF2-40B4-BE49-F238E27FC236}">
                <a16:creationId xmlns:a16="http://schemas.microsoft.com/office/drawing/2014/main" id="{A6CB5656-EC06-4E5B-AD4D-7745002FDE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381125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6" name="Rectangle 183">
            <a:extLst>
              <a:ext uri="{FF2B5EF4-FFF2-40B4-BE49-F238E27FC236}">
                <a16:creationId xmlns:a16="http://schemas.microsoft.com/office/drawing/2014/main" id="{45BA33A4-971C-4D4D-8393-CB606CC0B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1243012"/>
            <a:ext cx="4064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7" name="Rectangle 184">
            <a:extLst>
              <a:ext uri="{FF2B5EF4-FFF2-40B4-BE49-F238E27FC236}">
                <a16:creationId xmlns:a16="http://schemas.microsoft.com/office/drawing/2014/main" id="{17EE067C-71DE-49AD-BC6B-C71982CD4B1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531812" y="3211512"/>
            <a:ext cx="29305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Cost Over Program Cost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2" name="Line 185">
            <a:extLst>
              <a:ext uri="{FF2B5EF4-FFF2-40B4-BE49-F238E27FC236}">
                <a16:creationId xmlns:a16="http://schemas.microsoft.com/office/drawing/2014/main" id="{CF55774A-BC8B-4D6D-B8AD-E0DA6CDFC2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719763"/>
            <a:ext cx="96885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Line 186">
            <a:extLst>
              <a:ext uri="{FF2B5EF4-FFF2-40B4-BE49-F238E27FC236}">
                <a16:creationId xmlns:a16="http://schemas.microsoft.com/office/drawing/2014/main" id="{DEF256B2-3901-4C8F-8B71-5E1F4B9715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341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Rectangle 187">
            <a:extLst>
              <a:ext uri="{FF2B5EF4-FFF2-40B4-BE49-F238E27FC236}">
                <a16:creationId xmlns:a16="http://schemas.microsoft.com/office/drawing/2014/main" id="{986048E5-B6EA-4F34-9F33-A11320EE1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5861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5" name="Line 188">
            <a:extLst>
              <a:ext uri="{FF2B5EF4-FFF2-40B4-BE49-F238E27FC236}">
                <a16:creationId xmlns:a16="http://schemas.microsoft.com/office/drawing/2014/main" id="{2324FB3A-7E1F-448A-89A0-F9B41A3CE4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815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" name="Rectangle 189">
            <a:extLst>
              <a:ext uri="{FF2B5EF4-FFF2-40B4-BE49-F238E27FC236}">
                <a16:creationId xmlns:a16="http://schemas.microsoft.com/office/drawing/2014/main" id="{48FCEC86-1360-45AE-831F-C0861BCA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7" name="Line 190">
            <a:extLst>
              <a:ext uri="{FF2B5EF4-FFF2-40B4-BE49-F238E27FC236}">
                <a16:creationId xmlns:a16="http://schemas.microsoft.com/office/drawing/2014/main" id="{894E400A-26CE-4A96-9CB1-7263D7D3393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44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" name="Rectangle 191">
            <a:extLst>
              <a:ext uri="{FF2B5EF4-FFF2-40B4-BE49-F238E27FC236}">
                <a16:creationId xmlns:a16="http://schemas.microsoft.com/office/drawing/2014/main" id="{4C1E029F-827E-4C22-82CB-93A07F48A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9" name="Line 192">
            <a:extLst>
              <a:ext uri="{FF2B5EF4-FFF2-40B4-BE49-F238E27FC236}">
                <a16:creationId xmlns:a16="http://schemas.microsoft.com/office/drawing/2014/main" id="{A5820244-3C06-4810-B830-B094A5146F6A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39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" name="Rectangle 193">
            <a:extLst>
              <a:ext uri="{FF2B5EF4-FFF2-40B4-BE49-F238E27FC236}">
                <a16:creationId xmlns:a16="http://schemas.microsoft.com/office/drawing/2014/main" id="{182A5EEE-249D-4DA3-8C5D-DD4F15180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26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1" name="Line 194">
            <a:extLst>
              <a:ext uri="{FF2B5EF4-FFF2-40B4-BE49-F238E27FC236}">
                <a16:creationId xmlns:a16="http://schemas.microsoft.com/office/drawing/2014/main" id="{8449540A-59F7-470E-8C5C-84D55FDC29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9030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" name="Rectangle 195">
            <a:extLst>
              <a:ext uri="{FF2B5EF4-FFF2-40B4-BE49-F238E27FC236}">
                <a16:creationId xmlns:a16="http://schemas.microsoft.com/office/drawing/2014/main" id="{6E3FABE8-1AD7-476A-A759-09F4BCF1B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7426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3" name="Rectangle 196">
            <a:extLst>
              <a:ext uri="{FF2B5EF4-FFF2-40B4-BE49-F238E27FC236}">
                <a16:creationId xmlns:a16="http://schemas.microsoft.com/office/drawing/2014/main" id="{B8144551-5235-4EB2-BC3E-9D9850D83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6175375"/>
            <a:ext cx="24003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 of Beneficiaries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4" name="Rectangle 197">
            <a:extLst>
              <a:ext uri="{FF2B5EF4-FFF2-40B4-BE49-F238E27FC236}">
                <a16:creationId xmlns:a16="http://schemas.microsoft.com/office/drawing/2014/main" id="{4B9118AB-7944-4172-9244-0504066E7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0" name="AutoShape 3">
            <a:extLst>
              <a:ext uri="{FF2B5EF4-FFF2-40B4-BE49-F238E27FC236}">
                <a16:creationId xmlns:a16="http://schemas.microsoft.com/office/drawing/2014/main" id="{75689A3D-A7E3-4B95-8D96-78B48DA8422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133808F0-A1A5-4736-A3B0-285F879B57E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5" name="AutoShape 204">
            <a:extLst>
              <a:ext uri="{FF2B5EF4-FFF2-40B4-BE49-F238E27FC236}">
                <a16:creationId xmlns:a16="http://schemas.microsoft.com/office/drawing/2014/main" id="{2DA4AF93-9AB2-4B88-BFCD-DFE51036B6E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50475315-4A29-46D2-8A25-9411A7C18E7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Rectangle 134">
            <a:extLst>
              <a:ext uri="{FF2B5EF4-FFF2-40B4-BE49-F238E27FC236}">
                <a16:creationId xmlns:a16="http://schemas.microsoft.com/office/drawing/2014/main" id="{44704C7D-C747-485A-8686-488AA5278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86165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Costs to Government per $1 of Initial Expenditure</a:t>
            </a:r>
          </a:p>
          <a:p>
            <a:pPr lvl="0"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Category Averages</a:t>
            </a:r>
          </a:p>
        </p:txBody>
      </p:sp>
      <p:sp>
        <p:nvSpPr>
          <p:cNvPr id="209" name="Rectangle">
            <a:extLst>
              <a:ext uri="{FF2B5EF4-FFF2-40B4-BE49-F238E27FC236}">
                <a16:creationId xmlns:a16="http://schemas.microsoft.com/office/drawing/2014/main" id="{38EC3A6D-F243-41C8-AD79-CB74C0D6DF66}"/>
              </a:ext>
            </a:extLst>
          </p:cNvPr>
          <p:cNvSpPr/>
          <p:nvPr/>
        </p:nvSpPr>
        <p:spPr>
          <a:xfrm>
            <a:off x="1781176" y="3479800"/>
            <a:ext cx="9645189" cy="2232819"/>
          </a:xfrm>
          <a:prstGeom prst="rect">
            <a:avLst/>
          </a:prstGeom>
          <a:solidFill>
            <a:srgbClr val="AFC97A">
              <a:alpha val="10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10" name="Rectangle">
            <a:extLst>
              <a:ext uri="{FF2B5EF4-FFF2-40B4-BE49-F238E27FC236}">
                <a16:creationId xmlns:a16="http://schemas.microsoft.com/office/drawing/2014/main" id="{C58FDA73-4E16-493E-A425-31E49FD95F14}"/>
              </a:ext>
            </a:extLst>
          </p:cNvPr>
          <p:cNvSpPr/>
          <p:nvPr/>
        </p:nvSpPr>
        <p:spPr>
          <a:xfrm>
            <a:off x="1776875" y="1381124"/>
            <a:ext cx="9645190" cy="1035348"/>
          </a:xfrm>
          <a:prstGeom prst="rect">
            <a:avLst/>
          </a:prstGeom>
          <a:solidFill>
            <a:srgbClr val="CD7371">
              <a:alpha val="10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11" name="Rectangle">
            <a:extLst>
              <a:ext uri="{FF2B5EF4-FFF2-40B4-BE49-F238E27FC236}">
                <a16:creationId xmlns:a16="http://schemas.microsoft.com/office/drawing/2014/main" id="{A74412FF-3BFE-4B64-989B-296F5DEB5F48}"/>
              </a:ext>
            </a:extLst>
          </p:cNvPr>
          <p:cNvSpPr/>
          <p:nvPr/>
        </p:nvSpPr>
        <p:spPr>
          <a:xfrm>
            <a:off x="1763079" y="2423616"/>
            <a:ext cx="9645190" cy="1035348"/>
          </a:xfrm>
          <a:prstGeom prst="rect">
            <a:avLst/>
          </a:prstGeom>
          <a:solidFill>
            <a:srgbClr val="FFC000">
              <a:alpha val="10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213" name="Line 19">
            <a:extLst>
              <a:ext uri="{FF2B5EF4-FFF2-40B4-BE49-F238E27FC236}">
                <a16:creationId xmlns:a16="http://schemas.microsoft.com/office/drawing/2014/main" id="{9C3F1CA0-7C20-4BB1-9907-3C79C9E6AD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19851" y="1381125"/>
            <a:ext cx="0" cy="4187826"/>
          </a:xfrm>
          <a:prstGeom prst="line">
            <a:avLst/>
          </a:prstGeom>
          <a:noFill/>
          <a:ln w="95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" name="Line 30">
            <a:extLst>
              <a:ext uri="{FF2B5EF4-FFF2-40B4-BE49-F238E27FC236}">
                <a16:creationId xmlns:a16="http://schemas.microsoft.com/office/drawing/2014/main" id="{34929527-1065-43E1-8400-83AEC53273BD}"/>
              </a:ext>
            </a:extLst>
          </p:cNvPr>
          <p:cNvSpPr>
            <a:spLocks noChangeShapeType="1"/>
          </p:cNvSpPr>
          <p:nvPr/>
        </p:nvSpPr>
        <p:spPr bwMode="auto">
          <a:xfrm>
            <a:off x="9474201" y="2409825"/>
            <a:ext cx="87313" cy="0"/>
          </a:xfrm>
          <a:prstGeom prst="line">
            <a:avLst/>
          </a:prstGeom>
          <a:noFill/>
          <a:ln w="95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" name="Line 31">
            <a:extLst>
              <a:ext uri="{FF2B5EF4-FFF2-40B4-BE49-F238E27FC236}">
                <a16:creationId xmlns:a16="http://schemas.microsoft.com/office/drawing/2014/main" id="{AF0B3F74-9735-4933-8E6B-6FF2D070B3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54313" y="3282950"/>
            <a:ext cx="0" cy="2286000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" name="Line 37">
            <a:extLst>
              <a:ext uri="{FF2B5EF4-FFF2-40B4-BE49-F238E27FC236}">
                <a16:creationId xmlns:a16="http://schemas.microsoft.com/office/drawing/2014/main" id="{F9ACF217-E7E9-468C-AE9A-98F04CD9A9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00563" y="1631950"/>
            <a:ext cx="0" cy="1933575"/>
          </a:xfrm>
          <a:prstGeom prst="line">
            <a:avLst/>
          </a:prstGeom>
          <a:noFill/>
          <a:ln w="9525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" name="Rectangle 148">
            <a:extLst>
              <a:ext uri="{FF2B5EF4-FFF2-40B4-BE49-F238E27FC236}">
                <a16:creationId xmlns:a16="http://schemas.microsoft.com/office/drawing/2014/main" id="{0A2ED4F3-D7AF-429E-80C8-15E39C7BE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9113" y="2355850"/>
            <a:ext cx="145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6E8E84"/>
                </a:solidFill>
                <a:effectLst/>
                <a:latin typeface="Arial" panose="020B0604020202020204" pitchFamily="34" charset="0"/>
              </a:rPr>
              <a:t>Cash Transfers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0" name="Rectangle 150">
            <a:extLst>
              <a:ext uri="{FF2B5EF4-FFF2-40B4-BE49-F238E27FC236}">
                <a16:creationId xmlns:a16="http://schemas.microsoft.com/office/drawing/2014/main" id="{25CBED69-EE00-4508-B37D-F51A89B05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6526" y="3757613"/>
            <a:ext cx="1481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0353B"/>
                </a:solidFill>
                <a:effectLst/>
                <a:latin typeface="Arial" panose="020B0604020202020204" pitchFamily="34" charset="0"/>
              </a:rPr>
              <a:t>Child Education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1" name="Freeform 151">
            <a:extLst>
              <a:ext uri="{FF2B5EF4-FFF2-40B4-BE49-F238E27FC236}">
                <a16:creationId xmlns:a16="http://schemas.microsoft.com/office/drawing/2014/main" id="{F61A5E1A-F628-4577-B9FB-48CE02937203}"/>
              </a:ext>
            </a:extLst>
          </p:cNvPr>
          <p:cNvSpPr>
            <a:spLocks/>
          </p:cNvSpPr>
          <p:nvPr/>
        </p:nvSpPr>
        <p:spPr bwMode="auto">
          <a:xfrm>
            <a:off x="6319838" y="2857500"/>
            <a:ext cx="201613" cy="201613"/>
          </a:xfrm>
          <a:custGeom>
            <a:avLst/>
            <a:gdLst>
              <a:gd name="T0" fmla="*/ 63 w 127"/>
              <a:gd name="T1" fmla="*/ 0 h 127"/>
              <a:gd name="T2" fmla="*/ 0 w 127"/>
              <a:gd name="T3" fmla="*/ 63 h 127"/>
              <a:gd name="T4" fmla="*/ 63 w 127"/>
              <a:gd name="T5" fmla="*/ 127 h 127"/>
              <a:gd name="T6" fmla="*/ 127 w 127"/>
              <a:gd name="T7" fmla="*/ 63 h 127"/>
              <a:gd name="T8" fmla="*/ 63 w 127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7">
                <a:moveTo>
                  <a:pt x="63" y="0"/>
                </a:moveTo>
                <a:lnTo>
                  <a:pt x="0" y="63"/>
                </a:lnTo>
                <a:lnTo>
                  <a:pt x="63" y="127"/>
                </a:lnTo>
                <a:lnTo>
                  <a:pt x="127" y="63"/>
                </a:lnTo>
                <a:lnTo>
                  <a:pt x="63" y="0"/>
                </a:lnTo>
                <a:close/>
              </a:path>
            </a:pathLst>
          </a:cu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" name="Rectangle 152">
            <a:extLst>
              <a:ext uri="{FF2B5EF4-FFF2-40B4-BE49-F238E27FC236}">
                <a16:creationId xmlns:a16="http://schemas.microsoft.com/office/drawing/2014/main" id="{42C243EC-B02A-4D1E-BB1C-E3A7D289D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7638" y="2755900"/>
            <a:ext cx="1276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55752F"/>
                </a:solidFill>
                <a:effectLst/>
                <a:latin typeface="Arial" panose="020B0604020202020204" pitchFamily="34" charset="0"/>
              </a:rPr>
              <a:t>College Adult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4" name="Rectangle 154">
            <a:extLst>
              <a:ext uri="{FF2B5EF4-FFF2-40B4-BE49-F238E27FC236}">
                <a16:creationId xmlns:a16="http://schemas.microsoft.com/office/drawing/2014/main" id="{3707E30B-F57C-4A43-934E-A630673F9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4988" y="3771900"/>
            <a:ext cx="1279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E37E00"/>
                </a:solidFill>
                <a:effectLst/>
                <a:latin typeface="Arial" panose="020B0604020202020204" pitchFamily="34" charset="0"/>
              </a:rPr>
              <a:t>College Child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5" name="Freeform 155">
            <a:extLst>
              <a:ext uri="{FF2B5EF4-FFF2-40B4-BE49-F238E27FC236}">
                <a16:creationId xmlns:a16="http://schemas.microsoft.com/office/drawing/2014/main" id="{5828C270-0070-4302-A493-229120F86750}"/>
              </a:ext>
            </a:extLst>
          </p:cNvPr>
          <p:cNvSpPr>
            <a:spLocks/>
          </p:cNvSpPr>
          <p:nvPr/>
        </p:nvSpPr>
        <p:spPr bwMode="auto">
          <a:xfrm>
            <a:off x="7604126" y="2135187"/>
            <a:ext cx="206375" cy="206375"/>
          </a:xfrm>
          <a:custGeom>
            <a:avLst/>
            <a:gdLst>
              <a:gd name="T0" fmla="*/ 67 w 130"/>
              <a:gd name="T1" fmla="*/ 0 h 130"/>
              <a:gd name="T2" fmla="*/ 0 w 130"/>
              <a:gd name="T3" fmla="*/ 66 h 130"/>
              <a:gd name="T4" fmla="*/ 67 w 130"/>
              <a:gd name="T5" fmla="*/ 130 h 130"/>
              <a:gd name="T6" fmla="*/ 130 w 130"/>
              <a:gd name="T7" fmla="*/ 66 h 130"/>
              <a:gd name="T8" fmla="*/ 67 w 130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30">
                <a:moveTo>
                  <a:pt x="67" y="0"/>
                </a:moveTo>
                <a:lnTo>
                  <a:pt x="0" y="66"/>
                </a:lnTo>
                <a:lnTo>
                  <a:pt x="67" y="130"/>
                </a:lnTo>
                <a:lnTo>
                  <a:pt x="130" y="66"/>
                </a:lnTo>
                <a:lnTo>
                  <a:pt x="67" y="0"/>
                </a:lnTo>
                <a:close/>
              </a:path>
            </a:pathLst>
          </a:cu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" name="Rectangle 156">
            <a:extLst>
              <a:ext uri="{FF2B5EF4-FFF2-40B4-BE49-F238E27FC236}">
                <a16:creationId xmlns:a16="http://schemas.microsoft.com/office/drawing/2014/main" id="{1DE32710-C86E-43C9-94D6-6641987B8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501" y="2139950"/>
            <a:ext cx="1266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C10534"/>
                </a:solidFill>
                <a:effectLst/>
                <a:latin typeface="Arial" panose="020B0604020202020204" pitchFamily="34" charset="0"/>
              </a:rPr>
              <a:t>Disability Ins.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7" name="Freeform 157">
            <a:extLst>
              <a:ext uri="{FF2B5EF4-FFF2-40B4-BE49-F238E27FC236}">
                <a16:creationId xmlns:a16="http://schemas.microsoft.com/office/drawing/2014/main" id="{4103CC50-BD19-4C62-A446-77FF30C8E5D0}"/>
              </a:ext>
            </a:extLst>
          </p:cNvPr>
          <p:cNvSpPr>
            <a:spLocks/>
          </p:cNvSpPr>
          <p:nvPr/>
        </p:nvSpPr>
        <p:spPr bwMode="auto">
          <a:xfrm>
            <a:off x="9415463" y="1622425"/>
            <a:ext cx="201613" cy="201613"/>
          </a:xfrm>
          <a:custGeom>
            <a:avLst/>
            <a:gdLst>
              <a:gd name="T0" fmla="*/ 63 w 127"/>
              <a:gd name="T1" fmla="*/ 0 h 127"/>
              <a:gd name="T2" fmla="*/ 0 w 127"/>
              <a:gd name="T3" fmla="*/ 64 h 127"/>
              <a:gd name="T4" fmla="*/ 63 w 127"/>
              <a:gd name="T5" fmla="*/ 127 h 127"/>
              <a:gd name="T6" fmla="*/ 127 w 127"/>
              <a:gd name="T7" fmla="*/ 64 h 127"/>
              <a:gd name="T8" fmla="*/ 63 w 127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7">
                <a:moveTo>
                  <a:pt x="63" y="0"/>
                </a:moveTo>
                <a:lnTo>
                  <a:pt x="0" y="64"/>
                </a:lnTo>
                <a:lnTo>
                  <a:pt x="63" y="127"/>
                </a:lnTo>
                <a:lnTo>
                  <a:pt x="127" y="64"/>
                </a:lnTo>
                <a:lnTo>
                  <a:pt x="63" y="0"/>
                </a:lnTo>
                <a:close/>
              </a:path>
            </a:pathLst>
          </a:cu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" name="Rectangle 158">
            <a:extLst>
              <a:ext uri="{FF2B5EF4-FFF2-40B4-BE49-F238E27FC236}">
                <a16:creationId xmlns:a16="http://schemas.microsoft.com/office/drawing/2014/main" id="{A6C3E529-827D-48D1-92A9-9AE17D354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0251" y="1622425"/>
            <a:ext cx="1169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38DD2"/>
                </a:solidFill>
                <a:effectLst/>
                <a:latin typeface="Arial" panose="020B0604020202020204" pitchFamily="34" charset="0"/>
              </a:rPr>
              <a:t>Health Adult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9" name="Rectangle 160">
            <a:extLst>
              <a:ext uri="{FF2B5EF4-FFF2-40B4-BE49-F238E27FC236}">
                <a16:creationId xmlns:a16="http://schemas.microsoft.com/office/drawing/2014/main" id="{DE44EF83-2832-4A65-B4B2-7BB62AF0D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4326" y="4192588"/>
            <a:ext cx="1174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CAC27E"/>
                </a:solidFill>
                <a:effectLst/>
                <a:latin typeface="Arial" panose="020B0604020202020204" pitchFamily="34" charset="0"/>
              </a:rPr>
              <a:t>Health Child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0" name="Rectangle 162">
            <a:extLst>
              <a:ext uri="{FF2B5EF4-FFF2-40B4-BE49-F238E27FC236}">
                <a16:creationId xmlns:a16="http://schemas.microsoft.com/office/drawing/2014/main" id="{17C110F7-888A-4E61-A6F3-3ADF2E9A8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6513" y="1966912"/>
            <a:ext cx="17192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7B92A8"/>
                </a:solidFill>
                <a:effectLst/>
                <a:latin typeface="Arial" panose="020B0604020202020204" pitchFamily="34" charset="0"/>
              </a:rPr>
              <a:t>Housing Vouchers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1" name="Rectangle 164">
            <a:extLst>
              <a:ext uri="{FF2B5EF4-FFF2-40B4-BE49-F238E27FC236}">
                <a16:creationId xmlns:a16="http://schemas.microsoft.com/office/drawing/2014/main" id="{436CEA22-9F77-432E-A8BE-9E85DE260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3601" y="2662237"/>
            <a:ext cx="11890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2D6D66"/>
                </a:solidFill>
                <a:effectLst/>
                <a:latin typeface="Arial" panose="020B0604020202020204" pitchFamily="34" charset="0"/>
              </a:rPr>
              <a:t>Job Training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4" name="Rectangle 168">
            <a:extLst>
              <a:ext uri="{FF2B5EF4-FFF2-40B4-BE49-F238E27FC236}">
                <a16:creationId xmlns:a16="http://schemas.microsoft.com/office/drawing/2014/main" id="{90DBA861-6B44-4716-82F2-99FEBF428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4526" y="1801812"/>
            <a:ext cx="14398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FFD200"/>
                </a:solidFill>
                <a:effectLst/>
                <a:latin typeface="Arial" panose="020B0604020202020204" pitchFamily="34" charset="0"/>
              </a:rPr>
              <a:t>Supp. Sec. Inc.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5" name="Freeform 169">
            <a:extLst>
              <a:ext uri="{FF2B5EF4-FFF2-40B4-BE49-F238E27FC236}">
                <a16:creationId xmlns:a16="http://schemas.microsoft.com/office/drawing/2014/main" id="{F88CB1EE-703A-4FFF-804A-016CBAA661F7}"/>
              </a:ext>
            </a:extLst>
          </p:cNvPr>
          <p:cNvSpPr>
            <a:spLocks/>
          </p:cNvSpPr>
          <p:nvPr/>
        </p:nvSpPr>
        <p:spPr bwMode="auto">
          <a:xfrm>
            <a:off x="7550151" y="3027362"/>
            <a:ext cx="204788" cy="200025"/>
          </a:xfrm>
          <a:custGeom>
            <a:avLst/>
            <a:gdLst>
              <a:gd name="T0" fmla="*/ 63 w 129"/>
              <a:gd name="T1" fmla="*/ 0 h 126"/>
              <a:gd name="T2" fmla="*/ 0 w 129"/>
              <a:gd name="T3" fmla="*/ 63 h 126"/>
              <a:gd name="T4" fmla="*/ 63 w 129"/>
              <a:gd name="T5" fmla="*/ 126 h 126"/>
              <a:gd name="T6" fmla="*/ 129 w 129"/>
              <a:gd name="T7" fmla="*/ 63 h 126"/>
              <a:gd name="T8" fmla="*/ 63 w 129"/>
              <a:gd name="T9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26">
                <a:moveTo>
                  <a:pt x="63" y="0"/>
                </a:moveTo>
                <a:lnTo>
                  <a:pt x="0" y="63"/>
                </a:lnTo>
                <a:lnTo>
                  <a:pt x="63" y="126"/>
                </a:lnTo>
                <a:lnTo>
                  <a:pt x="129" y="63"/>
                </a:lnTo>
                <a:lnTo>
                  <a:pt x="63" y="0"/>
                </a:lnTo>
                <a:close/>
              </a:path>
            </a:pathLst>
          </a:cu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" name="Rectangle 170">
            <a:extLst>
              <a:ext uri="{FF2B5EF4-FFF2-40B4-BE49-F238E27FC236}">
                <a16:creationId xmlns:a16="http://schemas.microsoft.com/office/drawing/2014/main" id="{3D5110D2-CABC-4500-9C0B-4D6B467C3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4938" y="3030537"/>
            <a:ext cx="10239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FA19C"/>
                </a:solidFill>
                <a:effectLst/>
                <a:latin typeface="Arial" panose="020B0604020202020204" pitchFamily="34" charset="0"/>
              </a:rPr>
              <a:t>Top Taxes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8" name="Rectangle 172">
            <a:extLst>
              <a:ext uri="{FF2B5EF4-FFF2-40B4-BE49-F238E27FC236}">
                <a16:creationId xmlns:a16="http://schemas.microsoft.com/office/drawing/2014/main" id="{AE821CAB-8276-4908-AB19-0F2FA333B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5576" y="1360487"/>
            <a:ext cx="1169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 err="1">
                <a:ln>
                  <a:noFill/>
                </a:ln>
                <a:solidFill>
                  <a:srgbClr val="9C8847"/>
                </a:solidFill>
                <a:effectLst/>
                <a:latin typeface="Arial" panose="020B0604020202020204" pitchFamily="34" charset="0"/>
              </a:rPr>
              <a:t>Unemp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C8847"/>
                </a:solidFill>
                <a:effectLst/>
                <a:latin typeface="Arial" panose="020B0604020202020204" pitchFamily="34" charset="0"/>
              </a:rPr>
              <a:t>. Ins.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1" name="Line 21">
            <a:extLst>
              <a:ext uri="{FF2B5EF4-FFF2-40B4-BE49-F238E27FC236}">
                <a16:creationId xmlns:a16="http://schemas.microsoft.com/office/drawing/2014/main" id="{AF006CFA-0648-4BEF-BD53-F255E1A7BEF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0163" y="5568950"/>
            <a:ext cx="80963" cy="0"/>
          </a:xfrm>
          <a:prstGeom prst="line">
            <a:avLst/>
          </a:prstGeom>
          <a:noFill/>
          <a:ln w="95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3" name="Line 26">
            <a:extLst>
              <a:ext uri="{FF2B5EF4-FFF2-40B4-BE49-F238E27FC236}">
                <a16:creationId xmlns:a16="http://schemas.microsoft.com/office/drawing/2014/main" id="{84E05034-024D-4188-AF91-C754CC24297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4451" y="2193925"/>
            <a:ext cx="87313" cy="0"/>
          </a:xfrm>
          <a:prstGeom prst="line">
            <a:avLst/>
          </a:prstGeom>
          <a:noFill/>
          <a:ln w="95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" name="Line 27">
            <a:extLst>
              <a:ext uri="{FF2B5EF4-FFF2-40B4-BE49-F238E27FC236}">
                <a16:creationId xmlns:a16="http://schemas.microsoft.com/office/drawing/2014/main" id="{CD17E300-7C5D-4B79-8AB6-1512A78174D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4451" y="2286000"/>
            <a:ext cx="87313" cy="0"/>
          </a:xfrm>
          <a:prstGeom prst="line">
            <a:avLst/>
          </a:prstGeom>
          <a:noFill/>
          <a:ln w="95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" name="Line 28">
            <a:extLst>
              <a:ext uri="{FF2B5EF4-FFF2-40B4-BE49-F238E27FC236}">
                <a16:creationId xmlns:a16="http://schemas.microsoft.com/office/drawing/2014/main" id="{30224BF1-3684-449C-87C2-EDA805294E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15476" y="1381125"/>
            <a:ext cx="0" cy="1028700"/>
          </a:xfrm>
          <a:prstGeom prst="line">
            <a:avLst/>
          </a:prstGeom>
          <a:noFill/>
          <a:ln w="95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" name="Line 32">
            <a:extLst>
              <a:ext uri="{FF2B5EF4-FFF2-40B4-BE49-F238E27FC236}">
                <a16:creationId xmlns:a16="http://schemas.microsoft.com/office/drawing/2014/main" id="{76FD25AD-DC3F-4EDF-B95D-9222ECFEC2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3038" y="3282950"/>
            <a:ext cx="82550" cy="0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" name="Line 33">
            <a:extLst>
              <a:ext uri="{FF2B5EF4-FFF2-40B4-BE49-F238E27FC236}">
                <a16:creationId xmlns:a16="http://schemas.microsoft.com/office/drawing/2014/main" id="{91236817-4532-4BB9-B52D-CFCAFF4A013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3038" y="5568950"/>
            <a:ext cx="82550" cy="0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" name="Line 38">
            <a:extLst>
              <a:ext uri="{FF2B5EF4-FFF2-40B4-BE49-F238E27FC236}">
                <a16:creationId xmlns:a16="http://schemas.microsoft.com/office/drawing/2014/main" id="{DF5D2F3F-3FE6-426A-9C6F-92504C2D69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4526" y="1631950"/>
            <a:ext cx="87313" cy="0"/>
          </a:xfrm>
          <a:prstGeom prst="line">
            <a:avLst/>
          </a:prstGeom>
          <a:noFill/>
          <a:ln w="9525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" name="Line 39">
            <a:extLst>
              <a:ext uri="{FF2B5EF4-FFF2-40B4-BE49-F238E27FC236}">
                <a16:creationId xmlns:a16="http://schemas.microsoft.com/office/drawing/2014/main" id="{5630DB4F-7BB6-46A2-8989-BC161028219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4526" y="3565525"/>
            <a:ext cx="87313" cy="0"/>
          </a:xfrm>
          <a:prstGeom prst="line">
            <a:avLst/>
          </a:prstGeom>
          <a:noFill/>
          <a:ln w="9525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" name="Line 46">
            <a:extLst>
              <a:ext uri="{FF2B5EF4-FFF2-40B4-BE49-F238E27FC236}">
                <a16:creationId xmlns:a16="http://schemas.microsoft.com/office/drawing/2014/main" id="{1A444738-FE74-4F2A-B80E-9A7D7B9405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50163" y="2692400"/>
            <a:ext cx="0" cy="869950"/>
          </a:xfrm>
          <a:prstGeom prst="line">
            <a:avLst/>
          </a:prstGeom>
          <a:noFill/>
          <a:ln w="9525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" name="Line 48">
            <a:extLst>
              <a:ext uri="{FF2B5EF4-FFF2-40B4-BE49-F238E27FC236}">
                <a16:creationId xmlns:a16="http://schemas.microsoft.com/office/drawing/2014/main" id="{3DFA2319-FD3B-4292-B924-21B8E4B164B7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8888" y="3562350"/>
            <a:ext cx="87313" cy="0"/>
          </a:xfrm>
          <a:prstGeom prst="line">
            <a:avLst/>
          </a:prstGeom>
          <a:noFill/>
          <a:ln w="9525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" name="Line 49">
            <a:extLst>
              <a:ext uri="{FF2B5EF4-FFF2-40B4-BE49-F238E27FC236}">
                <a16:creationId xmlns:a16="http://schemas.microsoft.com/office/drawing/2014/main" id="{BE0D000B-E2F7-4FED-8C30-18F2187ACF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80163" y="1381125"/>
            <a:ext cx="0" cy="392113"/>
          </a:xfrm>
          <a:prstGeom prst="line">
            <a:avLst/>
          </a:prstGeom>
          <a:noFill/>
          <a:ln w="9525">
            <a:solidFill>
              <a:srgbClr val="9C88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" name="Line 51">
            <a:extLst>
              <a:ext uri="{FF2B5EF4-FFF2-40B4-BE49-F238E27FC236}">
                <a16:creationId xmlns:a16="http://schemas.microsoft.com/office/drawing/2014/main" id="{8B9064DC-4FD9-4AF1-9EF0-E0647B5F2359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8888" y="1773237"/>
            <a:ext cx="80963" cy="0"/>
          </a:xfrm>
          <a:prstGeom prst="line">
            <a:avLst/>
          </a:prstGeom>
          <a:noFill/>
          <a:ln w="9525">
            <a:solidFill>
              <a:srgbClr val="9C88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" name="Freeform 159">
            <a:extLst>
              <a:ext uri="{FF2B5EF4-FFF2-40B4-BE49-F238E27FC236}">
                <a16:creationId xmlns:a16="http://schemas.microsoft.com/office/drawing/2014/main" id="{6B1C5914-C3E0-45AB-80B7-2AD5ABEC098D}"/>
              </a:ext>
            </a:extLst>
          </p:cNvPr>
          <p:cNvSpPr>
            <a:spLocks/>
          </p:cNvSpPr>
          <p:nvPr/>
        </p:nvSpPr>
        <p:spPr bwMode="auto">
          <a:xfrm>
            <a:off x="2652713" y="4192588"/>
            <a:ext cx="201613" cy="201613"/>
          </a:xfrm>
          <a:custGeom>
            <a:avLst/>
            <a:gdLst>
              <a:gd name="T0" fmla="*/ 64 w 127"/>
              <a:gd name="T1" fmla="*/ 0 h 127"/>
              <a:gd name="T2" fmla="*/ 0 w 127"/>
              <a:gd name="T3" fmla="*/ 63 h 127"/>
              <a:gd name="T4" fmla="*/ 64 w 127"/>
              <a:gd name="T5" fmla="*/ 127 h 127"/>
              <a:gd name="T6" fmla="*/ 127 w 127"/>
              <a:gd name="T7" fmla="*/ 63 h 127"/>
              <a:gd name="T8" fmla="*/ 64 w 127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7">
                <a:moveTo>
                  <a:pt x="64" y="0"/>
                </a:moveTo>
                <a:lnTo>
                  <a:pt x="0" y="63"/>
                </a:lnTo>
                <a:lnTo>
                  <a:pt x="64" y="127"/>
                </a:lnTo>
                <a:lnTo>
                  <a:pt x="127" y="63"/>
                </a:lnTo>
                <a:lnTo>
                  <a:pt x="64" y="0"/>
                </a:lnTo>
                <a:close/>
              </a:path>
            </a:pathLst>
          </a:cu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" name="Line 25">
            <a:extLst>
              <a:ext uri="{FF2B5EF4-FFF2-40B4-BE49-F238E27FC236}">
                <a16:creationId xmlns:a16="http://schemas.microsoft.com/office/drawing/2014/main" id="{EE5D0D6E-4A6B-4F3A-BB43-F81A15AC49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10488" y="2193925"/>
            <a:ext cx="0" cy="92075"/>
          </a:xfrm>
          <a:prstGeom prst="line">
            <a:avLst/>
          </a:prstGeom>
          <a:noFill/>
          <a:ln w="95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0" name="Line 29">
            <a:extLst>
              <a:ext uri="{FF2B5EF4-FFF2-40B4-BE49-F238E27FC236}">
                <a16:creationId xmlns:a16="http://schemas.microsoft.com/office/drawing/2014/main" id="{650E3C50-8F08-4675-A69F-6A95BD15A15B}"/>
              </a:ext>
            </a:extLst>
          </p:cNvPr>
          <p:cNvSpPr>
            <a:spLocks noChangeShapeType="1"/>
          </p:cNvSpPr>
          <p:nvPr/>
        </p:nvSpPr>
        <p:spPr bwMode="auto">
          <a:xfrm>
            <a:off x="9474201" y="1381125"/>
            <a:ext cx="87313" cy="0"/>
          </a:xfrm>
          <a:prstGeom prst="line">
            <a:avLst/>
          </a:prstGeom>
          <a:noFill/>
          <a:ln w="95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2" name="Line 47">
            <a:extLst>
              <a:ext uri="{FF2B5EF4-FFF2-40B4-BE49-F238E27FC236}">
                <a16:creationId xmlns:a16="http://schemas.microsoft.com/office/drawing/2014/main" id="{2AAD7F68-4CC2-48C1-BE3E-9D48C2DBA0C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8888" y="2692400"/>
            <a:ext cx="87313" cy="0"/>
          </a:xfrm>
          <a:prstGeom prst="line">
            <a:avLst/>
          </a:prstGeom>
          <a:noFill/>
          <a:ln w="9525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3" name="Line 50">
            <a:extLst>
              <a:ext uri="{FF2B5EF4-FFF2-40B4-BE49-F238E27FC236}">
                <a16:creationId xmlns:a16="http://schemas.microsoft.com/office/drawing/2014/main" id="{A92E5922-0A38-4CC4-A519-2358C40697A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8888" y="1381125"/>
            <a:ext cx="80963" cy="0"/>
          </a:xfrm>
          <a:prstGeom prst="line">
            <a:avLst/>
          </a:prstGeom>
          <a:noFill/>
          <a:ln w="9525">
            <a:solidFill>
              <a:srgbClr val="9C88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4" name="Freeform 163">
            <a:extLst>
              <a:ext uri="{FF2B5EF4-FFF2-40B4-BE49-F238E27FC236}">
                <a16:creationId xmlns:a16="http://schemas.microsoft.com/office/drawing/2014/main" id="{97C78E24-D0E6-45F0-9260-70AA47A55691}"/>
              </a:ext>
            </a:extLst>
          </p:cNvPr>
          <p:cNvSpPr>
            <a:spLocks/>
          </p:cNvSpPr>
          <p:nvPr/>
        </p:nvSpPr>
        <p:spPr bwMode="auto">
          <a:xfrm>
            <a:off x="4395788" y="2509837"/>
            <a:ext cx="204788" cy="201613"/>
          </a:xfrm>
          <a:custGeom>
            <a:avLst/>
            <a:gdLst>
              <a:gd name="T0" fmla="*/ 66 w 129"/>
              <a:gd name="T1" fmla="*/ 0 h 127"/>
              <a:gd name="T2" fmla="*/ 0 w 129"/>
              <a:gd name="T3" fmla="*/ 63 h 127"/>
              <a:gd name="T4" fmla="*/ 66 w 129"/>
              <a:gd name="T5" fmla="*/ 127 h 127"/>
              <a:gd name="T6" fmla="*/ 129 w 129"/>
              <a:gd name="T7" fmla="*/ 63 h 127"/>
              <a:gd name="T8" fmla="*/ 66 w 129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27">
                <a:moveTo>
                  <a:pt x="66" y="0"/>
                </a:moveTo>
                <a:lnTo>
                  <a:pt x="0" y="63"/>
                </a:lnTo>
                <a:lnTo>
                  <a:pt x="66" y="127"/>
                </a:lnTo>
                <a:lnTo>
                  <a:pt x="129" y="63"/>
                </a:lnTo>
                <a:lnTo>
                  <a:pt x="66" y="0"/>
                </a:lnTo>
                <a:close/>
              </a:path>
            </a:pathLst>
          </a:cu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5" name="Freeform 167">
            <a:extLst>
              <a:ext uri="{FF2B5EF4-FFF2-40B4-BE49-F238E27FC236}">
                <a16:creationId xmlns:a16="http://schemas.microsoft.com/office/drawing/2014/main" id="{7A3851C6-CD93-4DF9-8B5F-E8FE500CCEFF}"/>
              </a:ext>
            </a:extLst>
          </p:cNvPr>
          <p:cNvSpPr>
            <a:spLocks/>
          </p:cNvSpPr>
          <p:nvPr/>
        </p:nvSpPr>
        <p:spPr bwMode="auto">
          <a:xfrm>
            <a:off x="5675313" y="1974850"/>
            <a:ext cx="201613" cy="206375"/>
          </a:xfrm>
          <a:custGeom>
            <a:avLst/>
            <a:gdLst>
              <a:gd name="T0" fmla="*/ 63 w 127"/>
              <a:gd name="T1" fmla="*/ 0 h 130"/>
              <a:gd name="T2" fmla="*/ 0 w 127"/>
              <a:gd name="T3" fmla="*/ 64 h 130"/>
              <a:gd name="T4" fmla="*/ 63 w 127"/>
              <a:gd name="T5" fmla="*/ 130 h 130"/>
              <a:gd name="T6" fmla="*/ 127 w 127"/>
              <a:gd name="T7" fmla="*/ 64 h 130"/>
              <a:gd name="T8" fmla="*/ 63 w 127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30">
                <a:moveTo>
                  <a:pt x="63" y="0"/>
                </a:moveTo>
                <a:lnTo>
                  <a:pt x="0" y="64"/>
                </a:lnTo>
                <a:lnTo>
                  <a:pt x="63" y="130"/>
                </a:lnTo>
                <a:lnTo>
                  <a:pt x="127" y="64"/>
                </a:lnTo>
                <a:lnTo>
                  <a:pt x="63" y="0"/>
                </a:lnTo>
                <a:close/>
              </a:path>
            </a:pathLst>
          </a:custGeom>
          <a:solidFill>
            <a:srgbClr val="FFD200"/>
          </a:solidFill>
          <a:ln w="31750">
            <a:solidFill>
              <a:srgbClr val="FFD2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" name="Line 20">
            <a:extLst>
              <a:ext uri="{FF2B5EF4-FFF2-40B4-BE49-F238E27FC236}">
                <a16:creationId xmlns:a16="http://schemas.microsoft.com/office/drawing/2014/main" id="{6D2D81AC-0E47-4927-92BF-B91A0251EC8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0163" y="1381125"/>
            <a:ext cx="80963" cy="0"/>
          </a:xfrm>
          <a:prstGeom prst="line">
            <a:avLst/>
          </a:prstGeom>
          <a:noFill/>
          <a:ln w="95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2" name="Line 43">
            <a:extLst>
              <a:ext uri="{FF2B5EF4-FFF2-40B4-BE49-F238E27FC236}">
                <a16:creationId xmlns:a16="http://schemas.microsoft.com/office/drawing/2014/main" id="{65362D84-9E63-48DE-A1D9-66E23F8C6E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75326" y="1838325"/>
            <a:ext cx="0" cy="406400"/>
          </a:xfrm>
          <a:prstGeom prst="line">
            <a:avLst/>
          </a:prstGeom>
          <a:noFill/>
          <a:ln w="9525">
            <a:solidFill>
              <a:srgbClr val="FFD2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" name="Line 44">
            <a:extLst>
              <a:ext uri="{FF2B5EF4-FFF2-40B4-BE49-F238E27FC236}">
                <a16:creationId xmlns:a16="http://schemas.microsoft.com/office/drawing/2014/main" id="{AEC48DE5-DEAD-49BD-B0C2-EE7FFB3FD3E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0876" y="1838325"/>
            <a:ext cx="85725" cy="0"/>
          </a:xfrm>
          <a:prstGeom prst="line">
            <a:avLst/>
          </a:prstGeom>
          <a:noFill/>
          <a:ln w="9525">
            <a:solidFill>
              <a:srgbClr val="FFD2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" name="Line 45">
            <a:extLst>
              <a:ext uri="{FF2B5EF4-FFF2-40B4-BE49-F238E27FC236}">
                <a16:creationId xmlns:a16="http://schemas.microsoft.com/office/drawing/2014/main" id="{8D442B33-A647-424D-BF6C-AE600C75C61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0876" y="2244725"/>
            <a:ext cx="85725" cy="0"/>
          </a:xfrm>
          <a:prstGeom prst="line">
            <a:avLst/>
          </a:prstGeom>
          <a:noFill/>
          <a:ln w="9525">
            <a:solidFill>
              <a:srgbClr val="FFD2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" name="Freeform 171">
            <a:extLst>
              <a:ext uri="{FF2B5EF4-FFF2-40B4-BE49-F238E27FC236}">
                <a16:creationId xmlns:a16="http://schemas.microsoft.com/office/drawing/2014/main" id="{BD35CF5F-823D-4D47-903A-72A15F59DEAA}"/>
              </a:ext>
            </a:extLst>
          </p:cNvPr>
          <p:cNvSpPr>
            <a:spLocks/>
          </p:cNvSpPr>
          <p:nvPr/>
        </p:nvSpPr>
        <p:spPr bwMode="auto">
          <a:xfrm>
            <a:off x="6278563" y="1335087"/>
            <a:ext cx="201613" cy="201613"/>
          </a:xfrm>
          <a:custGeom>
            <a:avLst/>
            <a:gdLst>
              <a:gd name="T0" fmla="*/ 64 w 127"/>
              <a:gd name="T1" fmla="*/ 0 h 127"/>
              <a:gd name="T2" fmla="*/ 0 w 127"/>
              <a:gd name="T3" fmla="*/ 63 h 127"/>
              <a:gd name="T4" fmla="*/ 64 w 127"/>
              <a:gd name="T5" fmla="*/ 127 h 127"/>
              <a:gd name="T6" fmla="*/ 127 w 127"/>
              <a:gd name="T7" fmla="*/ 63 h 127"/>
              <a:gd name="T8" fmla="*/ 64 w 127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7">
                <a:moveTo>
                  <a:pt x="64" y="0"/>
                </a:moveTo>
                <a:lnTo>
                  <a:pt x="0" y="63"/>
                </a:lnTo>
                <a:lnTo>
                  <a:pt x="64" y="127"/>
                </a:lnTo>
                <a:lnTo>
                  <a:pt x="127" y="63"/>
                </a:lnTo>
                <a:lnTo>
                  <a:pt x="64" y="0"/>
                </a:lnTo>
                <a:close/>
              </a:path>
            </a:pathLst>
          </a:cu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Freeform 146">
            <a:extLst>
              <a:ext uri="{FF2B5EF4-FFF2-40B4-BE49-F238E27FC236}">
                <a16:creationId xmlns:a16="http://schemas.microsoft.com/office/drawing/2014/main" id="{43157FA0-A8B2-4ABE-AB17-6A8569E8917A}"/>
              </a:ext>
            </a:extLst>
          </p:cNvPr>
          <p:cNvSpPr>
            <a:spLocks/>
          </p:cNvSpPr>
          <p:nvPr/>
        </p:nvSpPr>
        <p:spPr bwMode="auto">
          <a:xfrm>
            <a:off x="2433638" y="3589338"/>
            <a:ext cx="201613" cy="204788"/>
          </a:xfrm>
          <a:custGeom>
            <a:avLst/>
            <a:gdLst>
              <a:gd name="T0" fmla="*/ 63 w 127"/>
              <a:gd name="T1" fmla="*/ 0 h 129"/>
              <a:gd name="T2" fmla="*/ 0 w 127"/>
              <a:gd name="T3" fmla="*/ 66 h 129"/>
              <a:gd name="T4" fmla="*/ 63 w 127"/>
              <a:gd name="T5" fmla="*/ 129 h 129"/>
              <a:gd name="T6" fmla="*/ 127 w 127"/>
              <a:gd name="T7" fmla="*/ 66 h 129"/>
              <a:gd name="T8" fmla="*/ 63 w 127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9">
                <a:moveTo>
                  <a:pt x="63" y="0"/>
                </a:moveTo>
                <a:lnTo>
                  <a:pt x="0" y="66"/>
                </a:lnTo>
                <a:lnTo>
                  <a:pt x="63" y="129"/>
                </a:lnTo>
                <a:lnTo>
                  <a:pt x="127" y="66"/>
                </a:lnTo>
                <a:lnTo>
                  <a:pt x="63" y="0"/>
                </a:lnTo>
                <a:close/>
              </a:path>
            </a:pathLst>
          </a:cu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Line 16">
            <a:extLst>
              <a:ext uri="{FF2B5EF4-FFF2-40B4-BE49-F238E27FC236}">
                <a16:creationId xmlns:a16="http://schemas.microsoft.com/office/drawing/2014/main" id="{CA6E0CC5-073C-4A60-8FA8-F52B8AA620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33651" y="3263900"/>
            <a:ext cx="0" cy="823913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Line 17">
            <a:extLst>
              <a:ext uri="{FF2B5EF4-FFF2-40B4-BE49-F238E27FC236}">
                <a16:creationId xmlns:a16="http://schemas.microsoft.com/office/drawing/2014/main" id="{B65812EB-F11B-40CE-86AF-B43F05609FF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9201" y="3263900"/>
            <a:ext cx="85725" cy="0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Line 18">
            <a:extLst>
              <a:ext uri="{FF2B5EF4-FFF2-40B4-BE49-F238E27FC236}">
                <a16:creationId xmlns:a16="http://schemas.microsoft.com/office/drawing/2014/main" id="{21556623-0292-46AE-AB7B-F0FBE64B93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9201" y="4087813"/>
            <a:ext cx="85725" cy="0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Freeform 150">
            <a:extLst>
              <a:ext uri="{FF2B5EF4-FFF2-40B4-BE49-F238E27FC236}">
                <a16:creationId xmlns:a16="http://schemas.microsoft.com/office/drawing/2014/main" id="{C284E0C2-C4C4-4FB3-96B2-783D23374A37}"/>
              </a:ext>
            </a:extLst>
          </p:cNvPr>
          <p:cNvSpPr>
            <a:spLocks/>
          </p:cNvSpPr>
          <p:nvPr/>
        </p:nvSpPr>
        <p:spPr bwMode="auto">
          <a:xfrm>
            <a:off x="4138613" y="3752850"/>
            <a:ext cx="206375" cy="201613"/>
          </a:xfrm>
          <a:custGeom>
            <a:avLst/>
            <a:gdLst>
              <a:gd name="T0" fmla="*/ 64 w 130"/>
              <a:gd name="T1" fmla="*/ 0 h 127"/>
              <a:gd name="T2" fmla="*/ 0 w 130"/>
              <a:gd name="T3" fmla="*/ 64 h 127"/>
              <a:gd name="T4" fmla="*/ 64 w 130"/>
              <a:gd name="T5" fmla="*/ 127 h 127"/>
              <a:gd name="T6" fmla="*/ 130 w 130"/>
              <a:gd name="T7" fmla="*/ 64 h 127"/>
              <a:gd name="T8" fmla="*/ 64 w 130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7">
                <a:moveTo>
                  <a:pt x="64" y="0"/>
                </a:moveTo>
                <a:lnTo>
                  <a:pt x="0" y="64"/>
                </a:lnTo>
                <a:lnTo>
                  <a:pt x="64" y="127"/>
                </a:lnTo>
                <a:lnTo>
                  <a:pt x="130" y="64"/>
                </a:lnTo>
                <a:lnTo>
                  <a:pt x="64" y="0"/>
                </a:lnTo>
                <a:close/>
              </a:path>
            </a:pathLst>
          </a:cu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Line 13">
            <a:extLst>
              <a:ext uri="{FF2B5EF4-FFF2-40B4-BE49-F238E27FC236}">
                <a16:creationId xmlns:a16="http://schemas.microsoft.com/office/drawing/2014/main" id="{BD17C711-2F3D-4325-8184-DFF95C74D6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51488" y="2057400"/>
            <a:ext cx="0" cy="466725"/>
          </a:xfrm>
          <a:prstGeom prst="line">
            <a:avLst/>
          </a:prstGeom>
          <a:noFill/>
          <a:ln w="9525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Line 14">
            <a:extLst>
              <a:ext uri="{FF2B5EF4-FFF2-40B4-BE49-F238E27FC236}">
                <a16:creationId xmlns:a16="http://schemas.microsoft.com/office/drawing/2014/main" id="{A9826CBF-99C9-456D-95DC-E6D9F989943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5451" y="2057400"/>
            <a:ext cx="87313" cy="0"/>
          </a:xfrm>
          <a:prstGeom prst="line">
            <a:avLst/>
          </a:prstGeom>
          <a:noFill/>
          <a:ln w="9525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Line 15">
            <a:extLst>
              <a:ext uri="{FF2B5EF4-FFF2-40B4-BE49-F238E27FC236}">
                <a16:creationId xmlns:a16="http://schemas.microsoft.com/office/drawing/2014/main" id="{4C2495F8-7439-421B-9105-FEB9F1D558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5451" y="2524125"/>
            <a:ext cx="87313" cy="0"/>
          </a:xfrm>
          <a:prstGeom prst="line">
            <a:avLst/>
          </a:prstGeom>
          <a:noFill/>
          <a:ln w="9525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Line 34">
            <a:extLst>
              <a:ext uri="{FF2B5EF4-FFF2-40B4-BE49-F238E27FC236}">
                <a16:creationId xmlns:a16="http://schemas.microsoft.com/office/drawing/2014/main" id="{68995E67-3EB0-4C05-8F11-7BF2839258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2276" y="2176462"/>
            <a:ext cx="0" cy="114300"/>
          </a:xfrm>
          <a:prstGeom prst="line">
            <a:avLst/>
          </a:prstGeom>
          <a:noFill/>
          <a:ln w="9525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Line 35">
            <a:extLst>
              <a:ext uri="{FF2B5EF4-FFF2-40B4-BE49-F238E27FC236}">
                <a16:creationId xmlns:a16="http://schemas.microsoft.com/office/drawing/2014/main" id="{508B304A-4EEC-45D0-9D9E-90195AA4DE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6238" y="2176462"/>
            <a:ext cx="87313" cy="0"/>
          </a:xfrm>
          <a:prstGeom prst="line">
            <a:avLst/>
          </a:prstGeom>
          <a:noFill/>
          <a:ln w="9525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Line 36">
            <a:extLst>
              <a:ext uri="{FF2B5EF4-FFF2-40B4-BE49-F238E27FC236}">
                <a16:creationId xmlns:a16="http://schemas.microsoft.com/office/drawing/2014/main" id="{A25276B5-0DD5-4760-B595-0F52AEBE01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6238" y="2290762"/>
            <a:ext cx="87313" cy="0"/>
          </a:xfrm>
          <a:prstGeom prst="line">
            <a:avLst/>
          </a:prstGeom>
          <a:noFill/>
          <a:ln w="9525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Freeform 158">
            <a:extLst>
              <a:ext uri="{FF2B5EF4-FFF2-40B4-BE49-F238E27FC236}">
                <a16:creationId xmlns:a16="http://schemas.microsoft.com/office/drawing/2014/main" id="{6C363ED6-CF0B-4A7C-BFB1-2513B258FE5F}"/>
              </a:ext>
            </a:extLst>
          </p:cNvPr>
          <p:cNvSpPr>
            <a:spLocks/>
          </p:cNvSpPr>
          <p:nvPr/>
        </p:nvSpPr>
        <p:spPr bwMode="auto">
          <a:xfrm>
            <a:off x="5400676" y="2130425"/>
            <a:ext cx="201613" cy="201613"/>
          </a:xfrm>
          <a:custGeom>
            <a:avLst/>
            <a:gdLst>
              <a:gd name="T0" fmla="*/ 64 w 127"/>
              <a:gd name="T1" fmla="*/ 0 h 127"/>
              <a:gd name="T2" fmla="*/ 0 w 127"/>
              <a:gd name="T3" fmla="*/ 63 h 127"/>
              <a:gd name="T4" fmla="*/ 64 w 127"/>
              <a:gd name="T5" fmla="*/ 127 h 127"/>
              <a:gd name="T6" fmla="*/ 127 w 127"/>
              <a:gd name="T7" fmla="*/ 63 h 127"/>
              <a:gd name="T8" fmla="*/ 64 w 127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7">
                <a:moveTo>
                  <a:pt x="64" y="0"/>
                </a:moveTo>
                <a:lnTo>
                  <a:pt x="0" y="63"/>
                </a:lnTo>
                <a:lnTo>
                  <a:pt x="64" y="127"/>
                </a:lnTo>
                <a:lnTo>
                  <a:pt x="127" y="63"/>
                </a:lnTo>
                <a:lnTo>
                  <a:pt x="64" y="0"/>
                </a:lnTo>
                <a:close/>
              </a:path>
            </a:pathLst>
          </a:custGeom>
          <a:solidFill>
            <a:srgbClr val="7B92A8"/>
          </a:solidFill>
          <a:ln w="31750">
            <a:solidFill>
              <a:srgbClr val="7B92A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Freeform 144">
            <a:extLst>
              <a:ext uri="{FF2B5EF4-FFF2-40B4-BE49-F238E27FC236}">
                <a16:creationId xmlns:a16="http://schemas.microsoft.com/office/drawing/2014/main" id="{55DDD1CC-DEB8-4881-97F5-E40DE51B4C21}"/>
              </a:ext>
            </a:extLst>
          </p:cNvPr>
          <p:cNvSpPr>
            <a:spLocks/>
          </p:cNvSpPr>
          <p:nvPr/>
        </p:nvSpPr>
        <p:spPr bwMode="auto">
          <a:xfrm>
            <a:off x="5446713" y="2152650"/>
            <a:ext cx="206375" cy="201613"/>
          </a:xfrm>
          <a:custGeom>
            <a:avLst/>
            <a:gdLst>
              <a:gd name="T0" fmla="*/ 66 w 130"/>
              <a:gd name="T1" fmla="*/ 0 h 127"/>
              <a:gd name="T2" fmla="*/ 0 w 130"/>
              <a:gd name="T3" fmla="*/ 64 h 127"/>
              <a:gd name="T4" fmla="*/ 66 w 130"/>
              <a:gd name="T5" fmla="*/ 127 h 127"/>
              <a:gd name="T6" fmla="*/ 130 w 130"/>
              <a:gd name="T7" fmla="*/ 64 h 127"/>
              <a:gd name="T8" fmla="*/ 66 w 130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7">
                <a:moveTo>
                  <a:pt x="66" y="0"/>
                </a:moveTo>
                <a:lnTo>
                  <a:pt x="0" y="64"/>
                </a:lnTo>
                <a:lnTo>
                  <a:pt x="66" y="127"/>
                </a:lnTo>
                <a:lnTo>
                  <a:pt x="130" y="64"/>
                </a:lnTo>
                <a:lnTo>
                  <a:pt x="66" y="0"/>
                </a:lnTo>
                <a:close/>
              </a:path>
            </a:pathLst>
          </a:cu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Line 22">
            <a:extLst>
              <a:ext uri="{FF2B5EF4-FFF2-40B4-BE49-F238E27FC236}">
                <a16:creationId xmlns:a16="http://schemas.microsoft.com/office/drawing/2014/main" id="{4E25731E-B970-49F8-8734-A3E6AB297F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40213" y="2487612"/>
            <a:ext cx="0" cy="2536825"/>
          </a:xfrm>
          <a:prstGeom prst="line">
            <a:avLst/>
          </a:prstGeom>
          <a:noFill/>
          <a:ln w="95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Line 24">
            <a:extLst>
              <a:ext uri="{FF2B5EF4-FFF2-40B4-BE49-F238E27FC236}">
                <a16:creationId xmlns:a16="http://schemas.microsoft.com/office/drawing/2014/main" id="{7813DC3C-2D1A-4DFD-A2FA-FBC2ECD5165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8938" y="5024438"/>
            <a:ext cx="87313" cy="0"/>
          </a:xfrm>
          <a:prstGeom prst="line">
            <a:avLst/>
          </a:prstGeom>
          <a:noFill/>
          <a:ln w="95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Line 23">
            <a:extLst>
              <a:ext uri="{FF2B5EF4-FFF2-40B4-BE49-F238E27FC236}">
                <a16:creationId xmlns:a16="http://schemas.microsoft.com/office/drawing/2014/main" id="{98AB6951-9F43-44C7-93DA-312DC334C9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8938" y="2487612"/>
            <a:ext cx="87313" cy="0"/>
          </a:xfrm>
          <a:prstGeom prst="line">
            <a:avLst/>
          </a:prstGeom>
          <a:noFill/>
          <a:ln w="95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8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>
            <a:extLst>
              <a:ext uri="{FF2B5EF4-FFF2-40B4-BE49-F238E27FC236}">
                <a16:creationId xmlns:a16="http://schemas.microsoft.com/office/drawing/2014/main" id="{521CEA59-E1D1-41BB-A948-8557314B6D7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A2578E0A-506D-4905-9EF1-4DEF53386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-4763"/>
            <a:ext cx="10982325" cy="68675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BD00401C-A9FD-4504-9A8A-4734D66F9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0"/>
            <a:ext cx="10968038" cy="6853238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5" name="Rectangle 146">
            <a:extLst>
              <a:ext uri="{FF2B5EF4-FFF2-40B4-BE49-F238E27FC236}">
                <a16:creationId xmlns:a16="http://schemas.microsoft.com/office/drawing/2014/main" id="{BF0B098A-9268-4508-8035-EFA1B9237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306387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45" name="AutoShape 240">
            <a:extLst>
              <a:ext uri="{FF2B5EF4-FFF2-40B4-BE49-F238E27FC236}">
                <a16:creationId xmlns:a16="http://schemas.microsoft.com/office/drawing/2014/main" id="{640C5A06-A40E-4331-B6E6-88769E6BA77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" name="Rectangle 267">
            <a:extLst>
              <a:ext uri="{FF2B5EF4-FFF2-40B4-BE49-F238E27FC236}">
                <a16:creationId xmlns:a16="http://schemas.microsoft.com/office/drawing/2014/main" id="{70857ED5-0A9B-448C-A24C-1629BFCDD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6" y="306387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D848FE72-7ABF-413B-B093-3490BA3CA97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01ADAB6A-2B40-4BE7-9E54-97FA6D47F3D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0" y="0"/>
            <a:ext cx="109727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" name="AutoShape 801">
            <a:extLst>
              <a:ext uri="{FF2B5EF4-FFF2-40B4-BE49-F238E27FC236}">
                <a16:creationId xmlns:a16="http://schemas.microsoft.com/office/drawing/2014/main" id="{70FBF735-97C3-42EB-99B0-9EAC9400610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7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76B789F3-AAEA-4B0A-8234-BB065D190DA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0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3">
            <a:extLst>
              <a:ext uri="{FF2B5EF4-FFF2-40B4-BE49-F238E27FC236}">
                <a16:creationId xmlns:a16="http://schemas.microsoft.com/office/drawing/2014/main" id="{2C3C5A8D-667F-44AA-87C8-2D8379203A6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64093284-7375-4C89-B810-68AB343D5EF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" name="AutoShape 3">
            <a:extLst>
              <a:ext uri="{FF2B5EF4-FFF2-40B4-BE49-F238E27FC236}">
                <a16:creationId xmlns:a16="http://schemas.microsoft.com/office/drawing/2014/main" id="{835A11E5-A39E-4D0E-A107-1BE9C383968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0" y="0"/>
            <a:ext cx="109727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7" name="AutoShape 801">
            <a:extLst>
              <a:ext uri="{FF2B5EF4-FFF2-40B4-BE49-F238E27FC236}">
                <a16:creationId xmlns:a16="http://schemas.microsoft.com/office/drawing/2014/main" id="{22CC15C8-B99F-4002-AA23-5414E1745F2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7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9" name="AutoShape 3">
            <a:extLst>
              <a:ext uri="{FF2B5EF4-FFF2-40B4-BE49-F238E27FC236}">
                <a16:creationId xmlns:a16="http://schemas.microsoft.com/office/drawing/2014/main" id="{7F5EAA90-A3F9-4F84-B785-0800B039FAF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0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" name="AutoShape 3">
            <a:extLst>
              <a:ext uri="{FF2B5EF4-FFF2-40B4-BE49-F238E27FC236}">
                <a16:creationId xmlns:a16="http://schemas.microsoft.com/office/drawing/2014/main" id="{F82D79BB-FA4E-499B-8DE8-7D6625C070E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" name="AutoShape 3">
            <a:extLst>
              <a:ext uri="{FF2B5EF4-FFF2-40B4-BE49-F238E27FC236}">
                <a16:creationId xmlns:a16="http://schemas.microsoft.com/office/drawing/2014/main" id="{3473AB74-2D5C-44CE-93A4-455E67191A4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" name="Rectangle 134">
            <a:extLst>
              <a:ext uri="{FF2B5EF4-FFF2-40B4-BE49-F238E27FC236}">
                <a16:creationId xmlns:a16="http://schemas.microsoft.com/office/drawing/2014/main" id="{9514549D-9EC9-AF4C-8F22-3BE35E3E6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0" y="95828"/>
            <a:ext cx="112505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All Child-Targeted Policies Have High MVPFs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0A4F17A9-9D77-4687-90D3-F29E9C60F94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8" name="Rectangle 7">
            <a:extLst>
              <a:ext uri="{FF2B5EF4-FFF2-40B4-BE49-F238E27FC236}">
                <a16:creationId xmlns:a16="http://schemas.microsoft.com/office/drawing/2014/main" id="{DE87B20D-1060-4708-B4EB-80710B1EC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1230312"/>
            <a:ext cx="9688513" cy="448945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9" name="Line 8">
            <a:extLst>
              <a:ext uri="{FF2B5EF4-FFF2-40B4-BE49-F238E27FC236}">
                <a16:creationId xmlns:a16="http://schemas.microsoft.com/office/drawing/2014/main" id="{347FA300-198B-438E-9C7D-BDEF6DA879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5689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0" name="Line 9">
            <a:extLst>
              <a:ext uri="{FF2B5EF4-FFF2-40B4-BE49-F238E27FC236}">
                <a16:creationId xmlns:a16="http://schemas.microsoft.com/office/drawing/2014/main" id="{D2A71C3F-A567-4682-9142-3A35432F10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970463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1" name="Line 10">
            <a:extLst>
              <a:ext uri="{FF2B5EF4-FFF2-40B4-BE49-F238E27FC236}">
                <a16:creationId xmlns:a16="http://schemas.microsoft.com/office/drawing/2014/main" id="{DE7EFB78-B7BC-4512-BFF7-D52661DD41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370388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2" name="Line 11">
            <a:extLst>
              <a:ext uri="{FF2B5EF4-FFF2-40B4-BE49-F238E27FC236}">
                <a16:creationId xmlns:a16="http://schemas.microsoft.com/office/drawing/2014/main" id="{F4D7BDB8-8A60-442A-83E3-F988354B948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77190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3" name="Line 12">
            <a:extLst>
              <a:ext uri="{FF2B5EF4-FFF2-40B4-BE49-F238E27FC236}">
                <a16:creationId xmlns:a16="http://schemas.microsoft.com/office/drawing/2014/main" id="{65E2017B-0074-4007-ADF2-63974CF2585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173412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5" name="Line 13">
            <a:extLst>
              <a:ext uri="{FF2B5EF4-FFF2-40B4-BE49-F238E27FC236}">
                <a16:creationId xmlns:a16="http://schemas.microsoft.com/office/drawing/2014/main" id="{1BF40EA7-50F4-4E69-8DD3-1B0DD714B7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2573337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7" name="Line 14">
            <a:extLst>
              <a:ext uri="{FF2B5EF4-FFF2-40B4-BE49-F238E27FC236}">
                <a16:creationId xmlns:a16="http://schemas.microsoft.com/office/drawing/2014/main" id="{F968C771-9905-4A78-A8BC-3C54EFF1C40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9748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8" name="Line 15">
            <a:extLst>
              <a:ext uri="{FF2B5EF4-FFF2-40B4-BE49-F238E27FC236}">
                <a16:creationId xmlns:a16="http://schemas.microsoft.com/office/drawing/2014/main" id="{F60A7CD2-E664-4576-94AE-0DEBC6E662C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0" name="Oval 17">
            <a:extLst>
              <a:ext uri="{FF2B5EF4-FFF2-40B4-BE49-F238E27FC236}">
                <a16:creationId xmlns:a16="http://schemas.microsoft.com/office/drawing/2014/main" id="{F96E4928-76A1-41C1-89AA-74928C33E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013" y="44386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1" name="Oval 18">
            <a:extLst>
              <a:ext uri="{FF2B5EF4-FFF2-40B4-BE49-F238E27FC236}">
                <a16:creationId xmlns:a16="http://schemas.microsoft.com/office/drawing/2014/main" id="{DBFE93A5-5239-44CF-A64C-D107C3CB2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551" y="42100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2" name="Oval 19">
            <a:extLst>
              <a:ext uri="{FF2B5EF4-FFF2-40B4-BE49-F238E27FC236}">
                <a16:creationId xmlns:a16="http://schemas.microsoft.com/office/drawing/2014/main" id="{D60143FA-72A9-4038-A599-206495793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101" y="4260850"/>
            <a:ext cx="82550" cy="77788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3" name="Oval 20">
            <a:extLst>
              <a:ext uri="{FF2B5EF4-FFF2-40B4-BE49-F238E27FC236}">
                <a16:creationId xmlns:a16="http://schemas.microsoft.com/office/drawing/2014/main" id="{3CE28339-9F46-4DDE-9DFE-4936D4E5E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3688" y="43846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4" name="Oval 21">
            <a:extLst>
              <a:ext uri="{FF2B5EF4-FFF2-40B4-BE49-F238E27FC236}">
                <a16:creationId xmlns:a16="http://schemas.microsoft.com/office/drawing/2014/main" id="{A892FB09-6103-4A9A-B3E2-4F5052D2E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76" y="4379913"/>
            <a:ext cx="82550" cy="77788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5" name="Oval 22">
            <a:extLst>
              <a:ext uri="{FF2B5EF4-FFF2-40B4-BE49-F238E27FC236}">
                <a16:creationId xmlns:a16="http://schemas.microsoft.com/office/drawing/2014/main" id="{6ABDA3E7-07C9-4D34-8F97-63C76B80D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2963" y="4933950"/>
            <a:ext cx="80963" cy="80963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6" name="Oval 23">
            <a:extLst>
              <a:ext uri="{FF2B5EF4-FFF2-40B4-BE49-F238E27FC236}">
                <a16:creationId xmlns:a16="http://schemas.microsoft.com/office/drawing/2014/main" id="{FB5B4D06-8147-44FE-99CA-629916ACC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3451" y="43291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" name="Oval 24">
            <a:extLst>
              <a:ext uri="{FF2B5EF4-FFF2-40B4-BE49-F238E27FC236}">
                <a16:creationId xmlns:a16="http://schemas.microsoft.com/office/drawing/2014/main" id="{E673B712-713D-44D5-9604-9EC0FF8A4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4238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" name="Oval 25">
            <a:extLst>
              <a:ext uri="{FF2B5EF4-FFF2-40B4-BE49-F238E27FC236}">
                <a16:creationId xmlns:a16="http://schemas.microsoft.com/office/drawing/2014/main" id="{A19C911D-7143-4547-9B78-9305B3A3B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6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" name="Oval 26">
            <a:extLst>
              <a:ext uri="{FF2B5EF4-FFF2-40B4-BE49-F238E27FC236}">
                <a16:creationId xmlns:a16="http://schemas.microsoft.com/office/drawing/2014/main" id="{11FB4E5A-9042-4B5A-9D20-5488B070A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9663" y="1938337"/>
            <a:ext cx="80963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" name="Oval 27">
            <a:extLst>
              <a:ext uri="{FF2B5EF4-FFF2-40B4-BE49-F238E27FC236}">
                <a16:creationId xmlns:a16="http://schemas.microsoft.com/office/drawing/2014/main" id="{F99401EB-50CE-4706-B30B-ADD1AC7CD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1" name="Oval 28">
            <a:extLst>
              <a:ext uri="{FF2B5EF4-FFF2-40B4-BE49-F238E27FC236}">
                <a16:creationId xmlns:a16="http://schemas.microsoft.com/office/drawing/2014/main" id="{76D11156-B95B-486B-A554-30F45205E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263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2" name="Oval 29">
            <a:extLst>
              <a:ext uri="{FF2B5EF4-FFF2-40B4-BE49-F238E27FC236}">
                <a16:creationId xmlns:a16="http://schemas.microsoft.com/office/drawing/2014/main" id="{80AB3EC6-9535-4FEB-AD67-DE44FBD7F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4" name="Oval 30">
            <a:extLst>
              <a:ext uri="{FF2B5EF4-FFF2-40B4-BE49-F238E27FC236}">
                <a16:creationId xmlns:a16="http://schemas.microsoft.com/office/drawing/2014/main" id="{C580A988-EF8C-4D66-9FD8-15183013E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5" name="Oval 31">
            <a:extLst>
              <a:ext uri="{FF2B5EF4-FFF2-40B4-BE49-F238E27FC236}">
                <a16:creationId xmlns:a16="http://schemas.microsoft.com/office/drawing/2014/main" id="{29EBFE52-499F-40A0-B301-DAE5D610E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426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6" name="Oval 32">
            <a:extLst>
              <a:ext uri="{FF2B5EF4-FFF2-40B4-BE49-F238E27FC236}">
                <a16:creationId xmlns:a16="http://schemas.microsoft.com/office/drawing/2014/main" id="{7F9F043D-D705-41C8-83D3-2BE6A5947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13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7" name="Oval 33">
            <a:extLst>
              <a:ext uri="{FF2B5EF4-FFF2-40B4-BE49-F238E27FC236}">
                <a16:creationId xmlns:a16="http://schemas.microsoft.com/office/drawing/2014/main" id="{E06167FB-E17F-46D8-ACBF-C5C9C9436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1" y="35115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8" name="Oval 34">
            <a:extLst>
              <a:ext uri="{FF2B5EF4-FFF2-40B4-BE49-F238E27FC236}">
                <a16:creationId xmlns:a16="http://schemas.microsoft.com/office/drawing/2014/main" id="{92B30421-15B5-49FF-8ACE-0301E7C75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9" name="Oval 35">
            <a:extLst>
              <a:ext uri="{FF2B5EF4-FFF2-40B4-BE49-F238E27FC236}">
                <a16:creationId xmlns:a16="http://schemas.microsoft.com/office/drawing/2014/main" id="{0B49DA92-C7DA-4F35-800E-E940CA22A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076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0" name="Oval 36">
            <a:extLst>
              <a:ext uri="{FF2B5EF4-FFF2-40B4-BE49-F238E27FC236}">
                <a16:creationId xmlns:a16="http://schemas.microsoft.com/office/drawing/2014/main" id="{24CBA59C-2462-4824-8765-80AA1541F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26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1" name="Oval 37">
            <a:extLst>
              <a:ext uri="{FF2B5EF4-FFF2-40B4-BE49-F238E27FC236}">
                <a16:creationId xmlns:a16="http://schemas.microsoft.com/office/drawing/2014/main" id="{6217642A-9EE1-47AE-B634-04BE7C285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463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2" name="Oval 38">
            <a:extLst>
              <a:ext uri="{FF2B5EF4-FFF2-40B4-BE49-F238E27FC236}">
                <a16:creationId xmlns:a16="http://schemas.microsoft.com/office/drawing/2014/main" id="{619A2F5A-70CB-48DC-9A11-B0D02B32A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5088" y="3625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3" name="Oval 39">
            <a:extLst>
              <a:ext uri="{FF2B5EF4-FFF2-40B4-BE49-F238E27FC236}">
                <a16:creationId xmlns:a16="http://schemas.microsoft.com/office/drawing/2014/main" id="{F5AD833A-6CAB-49BE-B9CA-9ACC13F05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4338" y="55276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4" name="Oval 40">
            <a:extLst>
              <a:ext uri="{FF2B5EF4-FFF2-40B4-BE49-F238E27FC236}">
                <a16:creationId xmlns:a16="http://schemas.microsoft.com/office/drawing/2014/main" id="{E3EB3A6C-1BE8-47A2-B955-B12724932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6413" y="49371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5" name="Oval 41">
            <a:extLst>
              <a:ext uri="{FF2B5EF4-FFF2-40B4-BE49-F238E27FC236}">
                <a16:creationId xmlns:a16="http://schemas.microsoft.com/office/drawing/2014/main" id="{AF3600F4-1EEA-4565-9300-3E4C9010F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1663" y="55276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6" name="Oval 42">
            <a:extLst>
              <a:ext uri="{FF2B5EF4-FFF2-40B4-BE49-F238E27FC236}">
                <a16:creationId xmlns:a16="http://schemas.microsoft.com/office/drawing/2014/main" id="{04517BD4-3B1A-4C65-8233-0A5A43565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3738" y="55276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7" name="Oval 43">
            <a:extLst>
              <a:ext uri="{FF2B5EF4-FFF2-40B4-BE49-F238E27FC236}">
                <a16:creationId xmlns:a16="http://schemas.microsoft.com/office/drawing/2014/main" id="{1B23A530-BFE3-4043-AA07-91A8012B8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8988" y="44672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Oval 44">
            <a:extLst>
              <a:ext uri="{FF2B5EF4-FFF2-40B4-BE49-F238E27FC236}">
                <a16:creationId xmlns:a16="http://schemas.microsoft.com/office/drawing/2014/main" id="{C89C40B1-5953-4B49-A1DD-B5D40AC49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1063" y="49371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Oval 45">
            <a:extLst>
              <a:ext uri="{FF2B5EF4-FFF2-40B4-BE49-F238E27FC236}">
                <a16:creationId xmlns:a16="http://schemas.microsoft.com/office/drawing/2014/main" id="{CB9D1D6A-6A9B-4B78-BB69-0ACE296A6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6313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Oval 46">
            <a:extLst>
              <a:ext uri="{FF2B5EF4-FFF2-40B4-BE49-F238E27FC236}">
                <a16:creationId xmlns:a16="http://schemas.microsoft.com/office/drawing/2014/main" id="{284B5DD6-21FB-4408-993A-14D0835FF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34385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Oval 48">
            <a:extLst>
              <a:ext uri="{FF2B5EF4-FFF2-40B4-BE49-F238E27FC236}">
                <a16:creationId xmlns:a16="http://schemas.microsoft.com/office/drawing/2014/main" id="{3A52F8F9-3D62-4D73-BA81-F9EFC383A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3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Oval 49">
            <a:extLst>
              <a:ext uri="{FF2B5EF4-FFF2-40B4-BE49-F238E27FC236}">
                <a16:creationId xmlns:a16="http://schemas.microsoft.com/office/drawing/2014/main" id="{82D7C7FA-B892-482B-BDFE-0DD7A6E4A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1" y="5340350"/>
            <a:ext cx="80963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Oval 50">
            <a:extLst>
              <a:ext uri="{FF2B5EF4-FFF2-40B4-BE49-F238E27FC236}">
                <a16:creationId xmlns:a16="http://schemas.microsoft.com/office/drawing/2014/main" id="{8B10DBAE-BA2C-43C2-A728-450003727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938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Oval 51">
            <a:extLst>
              <a:ext uri="{FF2B5EF4-FFF2-40B4-BE49-F238E27FC236}">
                <a16:creationId xmlns:a16="http://schemas.microsoft.com/office/drawing/2014/main" id="{056FDC29-D25A-47BB-BE78-390613D4E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7776" y="1938337"/>
            <a:ext cx="80963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Oval 52">
            <a:extLst>
              <a:ext uri="{FF2B5EF4-FFF2-40B4-BE49-F238E27FC236}">
                <a16:creationId xmlns:a16="http://schemas.microsoft.com/office/drawing/2014/main" id="{CAB25486-5075-416F-8CA7-7D6FC1D62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263" y="4092575"/>
            <a:ext cx="82550" cy="80963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" name="Oval 53">
            <a:extLst>
              <a:ext uri="{FF2B5EF4-FFF2-40B4-BE49-F238E27FC236}">
                <a16:creationId xmlns:a16="http://schemas.microsoft.com/office/drawing/2014/main" id="{F0D3A578-404D-43BB-8733-69DB36FF7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" name="Oval 54">
            <a:extLst>
              <a:ext uri="{FF2B5EF4-FFF2-40B4-BE49-F238E27FC236}">
                <a16:creationId xmlns:a16="http://schemas.microsoft.com/office/drawing/2014/main" id="{05E975DC-1EFF-4AB3-BCBC-BDF91CF6E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" name="Oval 55">
            <a:extLst>
              <a:ext uri="{FF2B5EF4-FFF2-40B4-BE49-F238E27FC236}">
                <a16:creationId xmlns:a16="http://schemas.microsoft.com/office/drawing/2014/main" id="{DD090BFA-8F58-4B18-92C6-454B23D05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426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" name="Oval 56">
            <a:extLst>
              <a:ext uri="{FF2B5EF4-FFF2-40B4-BE49-F238E27FC236}">
                <a16:creationId xmlns:a16="http://schemas.microsoft.com/office/drawing/2014/main" id="{693A3504-FBF0-4410-A92A-7B8D2E708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13" y="25368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4" name="Oval 57">
            <a:extLst>
              <a:ext uri="{FF2B5EF4-FFF2-40B4-BE49-F238E27FC236}">
                <a16:creationId xmlns:a16="http://schemas.microsoft.com/office/drawing/2014/main" id="{A912B122-466E-400F-83AD-8E3BC8C48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1" y="377190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5" name="Oval 58">
            <a:extLst>
              <a:ext uri="{FF2B5EF4-FFF2-40B4-BE49-F238E27FC236}">
                <a16:creationId xmlns:a16="http://schemas.microsoft.com/office/drawing/2014/main" id="{377CD0C3-3A58-4056-9F8C-9D40D98FC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2533650"/>
            <a:ext cx="82550" cy="80963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" name="Oval 59">
            <a:extLst>
              <a:ext uri="{FF2B5EF4-FFF2-40B4-BE49-F238E27FC236}">
                <a16:creationId xmlns:a16="http://schemas.microsoft.com/office/drawing/2014/main" id="{D9FBBE51-3377-458E-AC3C-7994B5227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076" y="43164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7" name="Oval 60">
            <a:extLst>
              <a:ext uri="{FF2B5EF4-FFF2-40B4-BE49-F238E27FC236}">
                <a16:creationId xmlns:a16="http://schemas.microsoft.com/office/drawing/2014/main" id="{4CA9F080-532F-41EF-9DCB-714EE8E08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6" y="442118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8" name="Oval 61">
            <a:extLst>
              <a:ext uri="{FF2B5EF4-FFF2-40B4-BE49-F238E27FC236}">
                <a16:creationId xmlns:a16="http://schemas.microsoft.com/office/drawing/2014/main" id="{3D86937E-715E-4725-A11F-37C8606FF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1" y="202088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9" name="Oval 62">
            <a:extLst>
              <a:ext uri="{FF2B5EF4-FFF2-40B4-BE49-F238E27FC236}">
                <a16:creationId xmlns:a16="http://schemas.microsoft.com/office/drawing/2014/main" id="{D337846F-B0ED-4343-8EF7-E9D1440EC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651" y="381793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0" name="Oval 63">
            <a:extLst>
              <a:ext uri="{FF2B5EF4-FFF2-40B4-BE49-F238E27FC236}">
                <a16:creationId xmlns:a16="http://schemas.microsoft.com/office/drawing/2014/main" id="{D5EC20A2-4DCD-427E-93C7-40AF51A74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1726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" name="Oval 64">
            <a:extLst>
              <a:ext uri="{FF2B5EF4-FFF2-40B4-BE49-F238E27FC236}">
                <a16:creationId xmlns:a16="http://schemas.microsoft.com/office/drawing/2014/main" id="{CD95BA89-4E2A-43CB-B05C-3567E2B99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8563" y="4068763"/>
            <a:ext cx="80963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" name="Oval 65">
            <a:extLst>
              <a:ext uri="{FF2B5EF4-FFF2-40B4-BE49-F238E27FC236}">
                <a16:creationId xmlns:a16="http://schemas.microsoft.com/office/drawing/2014/main" id="{E53759E1-E159-48A3-9260-44307E9A2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5051" y="446246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" name="Oval 66">
            <a:extLst>
              <a:ext uri="{FF2B5EF4-FFF2-40B4-BE49-F238E27FC236}">
                <a16:creationId xmlns:a16="http://schemas.microsoft.com/office/drawing/2014/main" id="{5FC2D774-33D7-4A47-8520-D699821AA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44799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" name="Oval 67">
            <a:extLst>
              <a:ext uri="{FF2B5EF4-FFF2-40B4-BE49-F238E27FC236}">
                <a16:creationId xmlns:a16="http://schemas.microsoft.com/office/drawing/2014/main" id="{F06FB3F1-5402-42D7-9F3D-CCA130C3D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726" y="43529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" name="Oval 68">
            <a:extLst>
              <a:ext uri="{FF2B5EF4-FFF2-40B4-BE49-F238E27FC236}">
                <a16:creationId xmlns:a16="http://schemas.microsoft.com/office/drawing/2014/main" id="{1DB50489-BFC8-4E2F-8E4D-DC148A027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76" y="4357688"/>
            <a:ext cx="82550" cy="80963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1" name="Oval 69">
            <a:extLst>
              <a:ext uri="{FF2B5EF4-FFF2-40B4-BE49-F238E27FC236}">
                <a16:creationId xmlns:a16="http://schemas.microsoft.com/office/drawing/2014/main" id="{B74D654B-5D79-40CB-A422-5FC222F54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13" y="423386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" name="Oval 70">
            <a:extLst>
              <a:ext uri="{FF2B5EF4-FFF2-40B4-BE49-F238E27FC236}">
                <a16:creationId xmlns:a16="http://schemas.microsoft.com/office/drawing/2014/main" id="{9B2A227C-828B-4775-8C8E-726ECE8EC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8651" y="44481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" name="Oval 71">
            <a:extLst>
              <a:ext uri="{FF2B5EF4-FFF2-40B4-BE49-F238E27FC236}">
                <a16:creationId xmlns:a16="http://schemas.microsoft.com/office/drawing/2014/main" id="{21345F1F-D8E4-4D2F-B320-57B5A11F5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138" y="442118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4" name="Oval 72">
            <a:extLst>
              <a:ext uri="{FF2B5EF4-FFF2-40B4-BE49-F238E27FC236}">
                <a16:creationId xmlns:a16="http://schemas.microsoft.com/office/drawing/2014/main" id="{67BEC100-58BA-4DA3-B697-EEABBA590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5976" y="427513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5" name="Oval 73">
            <a:extLst>
              <a:ext uri="{FF2B5EF4-FFF2-40B4-BE49-F238E27FC236}">
                <a16:creationId xmlns:a16="http://schemas.microsoft.com/office/drawing/2014/main" id="{C23236C2-A592-4750-9575-A70F092A8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4513" y="4691063"/>
            <a:ext cx="77788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" name="Oval 74">
            <a:extLst>
              <a:ext uri="{FF2B5EF4-FFF2-40B4-BE49-F238E27FC236}">
                <a16:creationId xmlns:a16="http://schemas.microsoft.com/office/drawing/2014/main" id="{9220CE33-9321-46D3-86E5-72F5AB8CC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5338" y="395446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" name="Oval 75">
            <a:extLst>
              <a:ext uri="{FF2B5EF4-FFF2-40B4-BE49-F238E27FC236}">
                <a16:creationId xmlns:a16="http://schemas.microsoft.com/office/drawing/2014/main" id="{A2AB9A36-0BA8-4DAD-8EA2-728E3598F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138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8" name="Oval 76">
            <a:extLst>
              <a:ext uri="{FF2B5EF4-FFF2-40B4-BE49-F238E27FC236}">
                <a16:creationId xmlns:a16="http://schemas.microsoft.com/office/drawing/2014/main" id="{3BCCD2C2-DF03-4E82-AB35-9FED30391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76" y="1938337"/>
            <a:ext cx="80963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9" name="Oval 77">
            <a:extLst>
              <a:ext uri="{FF2B5EF4-FFF2-40B4-BE49-F238E27FC236}">
                <a16:creationId xmlns:a16="http://schemas.microsoft.com/office/drawing/2014/main" id="{CE4DDD25-E33D-460F-903C-2FEEFDE56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863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0" name="Oval 78">
            <a:extLst>
              <a:ext uri="{FF2B5EF4-FFF2-40B4-BE49-F238E27FC236}">
                <a16:creationId xmlns:a16="http://schemas.microsoft.com/office/drawing/2014/main" id="{E44F5446-F2D1-4C65-B779-515548B54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1" name="Oval 79">
            <a:extLst>
              <a:ext uri="{FF2B5EF4-FFF2-40B4-BE49-F238E27FC236}">
                <a16:creationId xmlns:a16="http://schemas.microsoft.com/office/drawing/2014/main" id="{11A62756-578A-43FC-A21A-114FB6C09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238" y="453548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2" name="Oval 80">
            <a:extLst>
              <a:ext uri="{FF2B5EF4-FFF2-40B4-BE49-F238E27FC236}">
                <a16:creationId xmlns:a16="http://schemas.microsoft.com/office/drawing/2014/main" id="{1CDCF13A-0DD1-4A8A-AE31-23CBAEAB0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763" y="4384675"/>
            <a:ext cx="80963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3" name="Oval 81">
            <a:extLst>
              <a:ext uri="{FF2B5EF4-FFF2-40B4-BE49-F238E27FC236}">
                <a16:creationId xmlns:a16="http://schemas.microsoft.com/office/drawing/2014/main" id="{B1571734-ABB3-41C8-B8DF-C0D760744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456723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4" name="Oval 82">
            <a:extLst>
              <a:ext uri="{FF2B5EF4-FFF2-40B4-BE49-F238E27FC236}">
                <a16:creationId xmlns:a16="http://schemas.microsoft.com/office/drawing/2014/main" id="{785D0BF7-4548-4807-89A0-163C2D216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888" y="5065713"/>
            <a:ext cx="80963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" name="Oval 83">
            <a:extLst>
              <a:ext uri="{FF2B5EF4-FFF2-40B4-BE49-F238E27FC236}">
                <a16:creationId xmlns:a16="http://schemas.microsoft.com/office/drawing/2014/main" id="{CE8AB447-A8C0-480D-9A3B-0DF3D6486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9401" y="48101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" name="Oval 84">
            <a:extLst>
              <a:ext uri="{FF2B5EF4-FFF2-40B4-BE49-F238E27FC236}">
                <a16:creationId xmlns:a16="http://schemas.microsoft.com/office/drawing/2014/main" id="{41ACA47C-9EBC-406B-BDC9-F79BDD96F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5938" y="46720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" name="Oval 85">
            <a:extLst>
              <a:ext uri="{FF2B5EF4-FFF2-40B4-BE49-F238E27FC236}">
                <a16:creationId xmlns:a16="http://schemas.microsoft.com/office/drawing/2014/main" id="{59D90B30-3841-4BED-86C0-43A89CAA8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1" y="4664075"/>
            <a:ext cx="77788" cy="80963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8" name="Oval 86">
            <a:extLst>
              <a:ext uri="{FF2B5EF4-FFF2-40B4-BE49-F238E27FC236}">
                <a16:creationId xmlns:a16="http://schemas.microsoft.com/office/drawing/2014/main" id="{784E2FE1-F512-47E2-AF0B-1A879B132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088" y="45450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9" name="Oval 87">
            <a:extLst>
              <a:ext uri="{FF2B5EF4-FFF2-40B4-BE49-F238E27FC236}">
                <a16:creationId xmlns:a16="http://schemas.microsoft.com/office/drawing/2014/main" id="{AD7DCBCF-1B47-4315-B92F-0B8C8CCA9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901" y="41052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0" name="Oval 88">
            <a:extLst>
              <a:ext uri="{FF2B5EF4-FFF2-40B4-BE49-F238E27FC236}">
                <a16:creationId xmlns:a16="http://schemas.microsoft.com/office/drawing/2014/main" id="{B2059B34-41E0-4E2A-9C43-5B79DC795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901" y="40417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1" name="Oval 89">
            <a:extLst>
              <a:ext uri="{FF2B5EF4-FFF2-40B4-BE49-F238E27FC236}">
                <a16:creationId xmlns:a16="http://schemas.microsoft.com/office/drawing/2014/main" id="{9ECC3A4B-815B-4436-9D80-77F4C4388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151" y="446246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" name="Oval 90">
            <a:extLst>
              <a:ext uri="{FF2B5EF4-FFF2-40B4-BE49-F238E27FC236}">
                <a16:creationId xmlns:a16="http://schemas.microsoft.com/office/drawing/2014/main" id="{051BB1AD-18B2-43FA-9ED2-9444EF5E7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688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" name="Oval 91">
            <a:extLst>
              <a:ext uri="{FF2B5EF4-FFF2-40B4-BE49-F238E27FC236}">
                <a16:creationId xmlns:a16="http://schemas.microsoft.com/office/drawing/2014/main" id="{92F5E1AA-6E19-41B2-9520-B842D2898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4038" y="430688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" name="Oval 92">
            <a:extLst>
              <a:ext uri="{FF2B5EF4-FFF2-40B4-BE49-F238E27FC236}">
                <a16:creationId xmlns:a16="http://schemas.microsoft.com/office/drawing/2014/main" id="{DAB26EFC-313D-41D3-8992-26E57E10C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0126" y="43751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1" name="Oval 93">
            <a:extLst>
              <a:ext uri="{FF2B5EF4-FFF2-40B4-BE49-F238E27FC236}">
                <a16:creationId xmlns:a16="http://schemas.microsoft.com/office/drawing/2014/main" id="{0B0121A3-A9A5-4530-8398-C407053A5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6963" y="4398963"/>
            <a:ext cx="82550" cy="80963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2" name="Oval 94">
            <a:extLst>
              <a:ext uri="{FF2B5EF4-FFF2-40B4-BE49-F238E27FC236}">
                <a16:creationId xmlns:a16="http://schemas.microsoft.com/office/drawing/2014/main" id="{35790452-F71B-4A69-8146-640AB0646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4484688"/>
            <a:ext cx="82550" cy="77788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" name="Oval 95">
            <a:extLst>
              <a:ext uri="{FF2B5EF4-FFF2-40B4-BE49-F238E27FC236}">
                <a16:creationId xmlns:a16="http://schemas.microsoft.com/office/drawing/2014/main" id="{FD26C74D-DFD2-46D2-B59C-DC0E7C4E9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3" y="423386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4" name="Oval 96">
            <a:extLst>
              <a:ext uri="{FF2B5EF4-FFF2-40B4-BE49-F238E27FC236}">
                <a16:creationId xmlns:a16="http://schemas.microsoft.com/office/drawing/2014/main" id="{9BC14064-CC36-4C25-B89F-5D7EF487B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401" y="411003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" name="Oval 97">
            <a:extLst>
              <a:ext uri="{FF2B5EF4-FFF2-40B4-BE49-F238E27FC236}">
                <a16:creationId xmlns:a16="http://schemas.microsoft.com/office/drawing/2014/main" id="{565198F1-32E8-4FBE-958B-F8A6AC587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8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" name="Oval 98">
            <a:extLst>
              <a:ext uri="{FF2B5EF4-FFF2-40B4-BE49-F238E27FC236}">
                <a16:creationId xmlns:a16="http://schemas.microsoft.com/office/drawing/2014/main" id="{757949FE-F255-446D-834B-75920F1D9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726" y="382270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" name="Oval 99">
            <a:extLst>
              <a:ext uri="{FF2B5EF4-FFF2-40B4-BE49-F238E27FC236}">
                <a16:creationId xmlns:a16="http://schemas.microsoft.com/office/drawing/2014/main" id="{469EA6F2-A43F-4D58-927D-237DDA3D7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6213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8" name="Oval 100">
            <a:extLst>
              <a:ext uri="{FF2B5EF4-FFF2-40B4-BE49-F238E27FC236}">
                <a16:creationId xmlns:a16="http://schemas.microsoft.com/office/drawing/2014/main" id="{5F202CE7-092F-4FB5-98D5-7EB075530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1" y="4672013"/>
            <a:ext cx="77788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9" name="Oval 101">
            <a:extLst>
              <a:ext uri="{FF2B5EF4-FFF2-40B4-BE49-F238E27FC236}">
                <a16:creationId xmlns:a16="http://schemas.microsoft.com/office/drawing/2014/main" id="{16904B91-69F9-46AB-9F0B-FB6AB0516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088" y="46593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0" name="Oval 102">
            <a:extLst>
              <a:ext uri="{FF2B5EF4-FFF2-40B4-BE49-F238E27FC236}">
                <a16:creationId xmlns:a16="http://schemas.microsoft.com/office/drawing/2014/main" id="{779439D0-35C9-4468-BD0B-51C985AB4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8351" y="44307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" name="Oval 103">
            <a:extLst>
              <a:ext uri="{FF2B5EF4-FFF2-40B4-BE49-F238E27FC236}">
                <a16:creationId xmlns:a16="http://schemas.microsoft.com/office/drawing/2014/main" id="{206B4D61-347A-48A5-8872-08173BC25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4738" y="451643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2" name="Oval 104">
            <a:extLst>
              <a:ext uri="{FF2B5EF4-FFF2-40B4-BE49-F238E27FC236}">
                <a16:creationId xmlns:a16="http://schemas.microsoft.com/office/drawing/2014/main" id="{2CA28DA3-F9B4-4209-B305-8BCCAE86D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76" y="464026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3" name="Oval 105">
            <a:extLst>
              <a:ext uri="{FF2B5EF4-FFF2-40B4-BE49-F238E27FC236}">
                <a16:creationId xmlns:a16="http://schemas.microsoft.com/office/drawing/2014/main" id="{098F05C4-91A9-403E-A2E9-8BCD7D90C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676" y="44894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" name="Oval 106">
            <a:extLst>
              <a:ext uri="{FF2B5EF4-FFF2-40B4-BE49-F238E27FC236}">
                <a16:creationId xmlns:a16="http://schemas.microsoft.com/office/drawing/2014/main" id="{FBC7ED02-F19A-4D3F-9458-0328E27AE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1" y="46672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" name="Oval 107">
            <a:extLst>
              <a:ext uri="{FF2B5EF4-FFF2-40B4-BE49-F238E27FC236}">
                <a16:creationId xmlns:a16="http://schemas.microsoft.com/office/drawing/2014/main" id="{B9419E1D-C69B-4064-B803-2C0B46958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1" y="439420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6" name="Oval 108">
            <a:extLst>
              <a:ext uri="{FF2B5EF4-FFF2-40B4-BE49-F238E27FC236}">
                <a16:creationId xmlns:a16="http://schemas.microsoft.com/office/drawing/2014/main" id="{32269DC0-B469-483C-A4E7-299DAACF2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3076" y="43164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" name="Oval 109">
            <a:extLst>
              <a:ext uri="{FF2B5EF4-FFF2-40B4-BE49-F238E27FC236}">
                <a16:creationId xmlns:a16="http://schemas.microsoft.com/office/drawing/2014/main" id="{FB2E1E64-302A-4BE3-8F79-0009F15A3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326" y="4435475"/>
            <a:ext cx="82550" cy="77788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" name="Oval 110">
            <a:extLst>
              <a:ext uri="{FF2B5EF4-FFF2-40B4-BE49-F238E27FC236}">
                <a16:creationId xmlns:a16="http://schemas.microsoft.com/office/drawing/2014/main" id="{D72F2AD9-350C-4B5F-816D-032BC1568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26" y="4837113"/>
            <a:ext cx="82550" cy="82550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" name="Oval 112">
            <a:extLst>
              <a:ext uri="{FF2B5EF4-FFF2-40B4-BE49-F238E27FC236}">
                <a16:creationId xmlns:a16="http://schemas.microsoft.com/office/drawing/2014/main" id="{09C07896-E22E-4C2D-B38D-7EDE61D64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4476750"/>
            <a:ext cx="82550" cy="80963"/>
          </a:xfrm>
          <a:prstGeom prst="ellipse">
            <a:avLst/>
          </a:prstGeom>
          <a:solidFill>
            <a:srgbClr val="FFD200"/>
          </a:solidFill>
          <a:ln w="31750">
            <a:solidFill>
              <a:srgbClr val="FFD2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" name="Line 114">
            <a:extLst>
              <a:ext uri="{FF2B5EF4-FFF2-40B4-BE49-F238E27FC236}">
                <a16:creationId xmlns:a16="http://schemas.microsoft.com/office/drawing/2014/main" id="{53AF86A0-6CEE-4C54-8202-C9B22455B6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1" y="1230312"/>
            <a:ext cx="0" cy="4489451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" name="Line 115">
            <a:extLst>
              <a:ext uri="{FF2B5EF4-FFF2-40B4-BE49-F238E27FC236}">
                <a16:creationId xmlns:a16="http://schemas.microsoft.com/office/drawing/2014/main" id="{889B6E6A-42AB-4F0C-930A-6CA496526B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55689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2" name="Rectangle 116">
            <a:extLst>
              <a:ext uri="{FF2B5EF4-FFF2-40B4-BE49-F238E27FC236}">
                <a16:creationId xmlns:a16="http://schemas.microsoft.com/office/drawing/2014/main" id="{2A5FB1A4-F297-4C2D-95BB-CC6D20E30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8" y="5430838"/>
            <a:ext cx="4937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&lt;-1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1" name="Line 117">
            <a:extLst>
              <a:ext uri="{FF2B5EF4-FFF2-40B4-BE49-F238E27FC236}">
                <a16:creationId xmlns:a16="http://schemas.microsoft.com/office/drawing/2014/main" id="{179B663E-2CB9-4407-8721-80F82C6FF9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970463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" name="Rectangle 118">
            <a:extLst>
              <a:ext uri="{FF2B5EF4-FFF2-40B4-BE49-F238E27FC236}">
                <a16:creationId xmlns:a16="http://schemas.microsoft.com/office/drawing/2014/main" id="{D8A7667F-934C-486C-9B89-F06C20DC8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8323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3" name="Line 119">
            <a:extLst>
              <a:ext uri="{FF2B5EF4-FFF2-40B4-BE49-F238E27FC236}">
                <a16:creationId xmlns:a16="http://schemas.microsoft.com/office/drawing/2014/main" id="{71BB1968-2DE3-40C5-8626-F99EA8CAD5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370388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4" name="Rectangle 120">
            <a:extLst>
              <a:ext uri="{FF2B5EF4-FFF2-40B4-BE49-F238E27FC236}">
                <a16:creationId xmlns:a16="http://schemas.microsoft.com/office/drawing/2014/main" id="{7C1C4608-069F-496A-82AA-089E661AF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233863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5" name="Line 121">
            <a:extLst>
              <a:ext uri="{FF2B5EF4-FFF2-40B4-BE49-F238E27FC236}">
                <a16:creationId xmlns:a16="http://schemas.microsoft.com/office/drawing/2014/main" id="{B8084008-79C1-4267-A87D-6CEB7C4752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77190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6" name="Rectangle 122">
            <a:extLst>
              <a:ext uri="{FF2B5EF4-FFF2-40B4-BE49-F238E27FC236}">
                <a16:creationId xmlns:a16="http://schemas.microsoft.com/office/drawing/2014/main" id="{98779B14-1C3D-4D92-B672-4E31D47FC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6385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7" name="Line 123">
            <a:extLst>
              <a:ext uri="{FF2B5EF4-FFF2-40B4-BE49-F238E27FC236}">
                <a16:creationId xmlns:a16="http://schemas.microsoft.com/office/drawing/2014/main" id="{77504C46-6B58-4CB1-BCA6-5D5EAAC179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173412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" name="Rectangle 124">
            <a:extLst>
              <a:ext uri="{FF2B5EF4-FFF2-40B4-BE49-F238E27FC236}">
                <a16:creationId xmlns:a16="http://schemas.microsoft.com/office/drawing/2014/main" id="{8F3B629F-74B5-489B-8934-B024F7F47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040062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9" name="Line 125">
            <a:extLst>
              <a:ext uri="{FF2B5EF4-FFF2-40B4-BE49-F238E27FC236}">
                <a16:creationId xmlns:a16="http://schemas.microsoft.com/office/drawing/2014/main" id="{B2E37ADF-AAC1-4289-B20E-BE5A79D9E6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2573337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0" name="Rectangle 126">
            <a:extLst>
              <a:ext uri="{FF2B5EF4-FFF2-40B4-BE49-F238E27FC236}">
                <a16:creationId xmlns:a16="http://schemas.microsoft.com/office/drawing/2014/main" id="{B1D3AC56-9EB0-4730-9391-2A4567454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244157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1" name="Line 127">
            <a:extLst>
              <a:ext uri="{FF2B5EF4-FFF2-40B4-BE49-F238E27FC236}">
                <a16:creationId xmlns:a16="http://schemas.microsoft.com/office/drawing/2014/main" id="{86352646-6280-48C4-B75F-C13DD4A80D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9748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" name="Rectangle 128">
            <a:extLst>
              <a:ext uri="{FF2B5EF4-FFF2-40B4-BE49-F238E27FC236}">
                <a16:creationId xmlns:a16="http://schemas.microsoft.com/office/drawing/2014/main" id="{76F6357B-EC39-4226-B503-CC5444AEC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1843087"/>
            <a:ext cx="4064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3" name="Line 129">
            <a:extLst>
              <a:ext uri="{FF2B5EF4-FFF2-40B4-BE49-F238E27FC236}">
                <a16:creationId xmlns:a16="http://schemas.microsoft.com/office/drawing/2014/main" id="{1C0A5BC0-D31E-4539-8233-7F420DF934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381125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" name="Rectangle 131">
            <a:extLst>
              <a:ext uri="{FF2B5EF4-FFF2-40B4-BE49-F238E27FC236}">
                <a16:creationId xmlns:a16="http://schemas.microsoft.com/office/drawing/2014/main" id="{1112C1A5-BAB7-4A35-9A73-4D06EE0FDC6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3875" y="3236912"/>
            <a:ext cx="8223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MVPF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6" name="Line 132">
            <a:extLst>
              <a:ext uri="{FF2B5EF4-FFF2-40B4-BE49-F238E27FC236}">
                <a16:creationId xmlns:a16="http://schemas.microsoft.com/office/drawing/2014/main" id="{022B1FB3-BA67-4A2D-971A-CAB0EB2CBD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719763"/>
            <a:ext cx="96885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" name="Line 133">
            <a:extLst>
              <a:ext uri="{FF2B5EF4-FFF2-40B4-BE49-F238E27FC236}">
                <a16:creationId xmlns:a16="http://schemas.microsoft.com/office/drawing/2014/main" id="{25999789-C9B4-44EC-AC0E-CE2F36D4996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341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" name="Rectangle 134">
            <a:extLst>
              <a:ext uri="{FF2B5EF4-FFF2-40B4-BE49-F238E27FC236}">
                <a16:creationId xmlns:a16="http://schemas.microsoft.com/office/drawing/2014/main" id="{9F655A5D-9B87-494E-9BD4-F7ABF7BB9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5861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9" name="Line 135">
            <a:extLst>
              <a:ext uri="{FF2B5EF4-FFF2-40B4-BE49-F238E27FC236}">
                <a16:creationId xmlns:a16="http://schemas.microsoft.com/office/drawing/2014/main" id="{13B49EA5-6B36-4FAC-8F92-C8B9F76440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815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" name="Rectangle 136">
            <a:extLst>
              <a:ext uri="{FF2B5EF4-FFF2-40B4-BE49-F238E27FC236}">
                <a16:creationId xmlns:a16="http://schemas.microsoft.com/office/drawing/2014/main" id="{86FB1E65-8915-44FA-BE05-1C693E87E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2" name="Line 137">
            <a:extLst>
              <a:ext uri="{FF2B5EF4-FFF2-40B4-BE49-F238E27FC236}">
                <a16:creationId xmlns:a16="http://schemas.microsoft.com/office/drawing/2014/main" id="{D5C26FEA-CF68-49FA-A08E-08F7F1782D3F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44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3" name="Rectangle 138">
            <a:extLst>
              <a:ext uri="{FF2B5EF4-FFF2-40B4-BE49-F238E27FC236}">
                <a16:creationId xmlns:a16="http://schemas.microsoft.com/office/drawing/2014/main" id="{5D57C47D-F617-4ADC-AB10-8FFA4410B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4" name="Line 139">
            <a:extLst>
              <a:ext uri="{FF2B5EF4-FFF2-40B4-BE49-F238E27FC236}">
                <a16:creationId xmlns:a16="http://schemas.microsoft.com/office/drawing/2014/main" id="{17D047E9-93E6-4F46-8FB3-7D62BF5F3858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39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5" name="Rectangle 140">
            <a:extLst>
              <a:ext uri="{FF2B5EF4-FFF2-40B4-BE49-F238E27FC236}">
                <a16:creationId xmlns:a16="http://schemas.microsoft.com/office/drawing/2014/main" id="{EC757838-F73B-42F2-BD17-C2701BF60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26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6" name="Line 141">
            <a:extLst>
              <a:ext uri="{FF2B5EF4-FFF2-40B4-BE49-F238E27FC236}">
                <a16:creationId xmlns:a16="http://schemas.microsoft.com/office/drawing/2014/main" id="{FB9E0801-6E4B-428A-8459-DAA03B5DCDF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9030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7" name="Rectangle 142">
            <a:extLst>
              <a:ext uri="{FF2B5EF4-FFF2-40B4-BE49-F238E27FC236}">
                <a16:creationId xmlns:a16="http://schemas.microsoft.com/office/drawing/2014/main" id="{82468EEE-AA90-41E9-A339-13911A7E1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7426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8" name="Rectangle 143">
            <a:extLst>
              <a:ext uri="{FF2B5EF4-FFF2-40B4-BE49-F238E27FC236}">
                <a16:creationId xmlns:a16="http://schemas.microsoft.com/office/drawing/2014/main" id="{85FB2729-E448-4399-AF1D-2BE583526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6175375"/>
            <a:ext cx="24003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 of Beneficiaries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9" name="Rectangle 144">
            <a:extLst>
              <a:ext uri="{FF2B5EF4-FFF2-40B4-BE49-F238E27FC236}">
                <a16:creationId xmlns:a16="http://schemas.microsoft.com/office/drawing/2014/main" id="{46A82EF9-2F24-40F7-AE86-E00944C0C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E7818792-DC8D-4A01-9817-9B5A0F04762A}"/>
              </a:ext>
            </a:extLst>
          </p:cNvPr>
          <p:cNvGrpSpPr/>
          <p:nvPr/>
        </p:nvGrpSpPr>
        <p:grpSpPr>
          <a:xfrm>
            <a:off x="1398052" y="1174749"/>
            <a:ext cx="599024" cy="616982"/>
            <a:chOff x="1398052" y="1174749"/>
            <a:chExt cx="599024" cy="616982"/>
          </a:xfrm>
        </p:grpSpPr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AE2DA57D-F3B2-4541-A894-83A281EB33DF}"/>
                </a:ext>
              </a:extLst>
            </p:cNvPr>
            <p:cNvSpPr/>
            <p:nvPr/>
          </p:nvSpPr>
          <p:spPr>
            <a:xfrm>
              <a:off x="1468438" y="1508125"/>
              <a:ext cx="528638" cy="283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72" name="Group 371">
              <a:extLst>
                <a:ext uri="{FF2B5EF4-FFF2-40B4-BE49-F238E27FC236}">
                  <a16:creationId xmlns:a16="http://schemas.microsoft.com/office/drawing/2014/main" id="{B6344CB6-3B4E-4C6A-812E-B911E846A7EA}"/>
                </a:ext>
              </a:extLst>
            </p:cNvPr>
            <p:cNvGrpSpPr/>
            <p:nvPr/>
          </p:nvGrpSpPr>
          <p:grpSpPr>
            <a:xfrm>
              <a:off x="1674813" y="1573079"/>
              <a:ext cx="166687" cy="149224"/>
              <a:chOff x="1462882" y="1471634"/>
              <a:chExt cx="166687" cy="149224"/>
            </a:xfrm>
          </p:grpSpPr>
          <p:cxnSp>
            <p:nvCxnSpPr>
              <p:cNvPr id="374" name="Straight Connector 373">
                <a:extLst>
                  <a:ext uri="{FF2B5EF4-FFF2-40B4-BE49-F238E27FC236}">
                    <a16:creationId xmlns:a16="http://schemas.microsoft.com/office/drawing/2014/main" id="{8CE09D61-360F-46B1-9A98-ED177D7A1C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6225" y="1512888"/>
                <a:ext cx="0" cy="6032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>
                <a:extLst>
                  <a:ext uri="{FF2B5EF4-FFF2-40B4-BE49-F238E27FC236}">
                    <a16:creationId xmlns:a16="http://schemas.microsoft.com/office/drawing/2014/main" id="{BDF64D94-063D-43BB-ADD7-785DCDEE70D9}"/>
                  </a:ext>
                </a:extLst>
              </p:cNvPr>
              <p:cNvCxnSpPr/>
              <p:nvPr/>
            </p:nvCxnSpPr>
            <p:spPr>
              <a:xfrm flipV="1">
                <a:off x="1462882" y="147163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Connector 375">
                <a:extLst>
                  <a:ext uri="{FF2B5EF4-FFF2-40B4-BE49-F238E27FC236}">
                    <a16:creationId xmlns:a16="http://schemas.microsoft.com/office/drawing/2014/main" id="{87F9209C-A15B-4BC8-8409-FE5A931D26CE}"/>
                  </a:ext>
                </a:extLst>
              </p:cNvPr>
              <p:cNvCxnSpPr/>
              <p:nvPr/>
            </p:nvCxnSpPr>
            <p:spPr>
              <a:xfrm flipV="1">
                <a:off x="1462882" y="153749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3" name="Rectangle 176">
              <a:extLst>
                <a:ext uri="{FF2B5EF4-FFF2-40B4-BE49-F238E27FC236}">
                  <a16:creationId xmlns:a16="http://schemas.microsoft.com/office/drawing/2014/main" id="{EB6ABB40-3654-462A-9262-B18E38822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052" y="1174749"/>
              <a:ext cx="219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∞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77" name="Oval 114">
            <a:extLst>
              <a:ext uri="{FF2B5EF4-FFF2-40B4-BE49-F238E27FC236}">
                <a16:creationId xmlns:a16="http://schemas.microsoft.com/office/drawing/2014/main" id="{0F9B99CF-9FE9-4ED3-82A0-E4F4A8F91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1538" y="4495799"/>
            <a:ext cx="91440" cy="9144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" name="Rectangle 115">
            <a:extLst>
              <a:ext uri="{FF2B5EF4-FFF2-40B4-BE49-F238E27FC236}">
                <a16:creationId xmlns:a16="http://schemas.microsoft.com/office/drawing/2014/main" id="{EAF86F83-20CD-439B-B273-9D3B9D613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2470" y="4652170"/>
            <a:ext cx="98905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E37E00"/>
                </a:solidFill>
                <a:effectLst/>
                <a:latin typeface="Arial" panose="020B0604020202020204" pitchFamily="34" charset="0"/>
              </a:rPr>
              <a:t>MA Scholarship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E37E0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79" name="Straight Connector 378">
            <a:extLst>
              <a:ext uri="{FF2B5EF4-FFF2-40B4-BE49-F238E27FC236}">
                <a16:creationId xmlns:a16="http://schemas.microsoft.com/office/drawing/2014/main" id="{3F3AB2A2-DF62-414E-931B-F9715221A03D}"/>
              </a:ext>
            </a:extLst>
          </p:cNvPr>
          <p:cNvCxnSpPr>
            <a:cxnSpLocks/>
          </p:cNvCxnSpPr>
          <p:nvPr/>
        </p:nvCxnSpPr>
        <p:spPr>
          <a:xfrm flipV="1">
            <a:off x="3009647" y="4580871"/>
            <a:ext cx="347784" cy="143529"/>
          </a:xfrm>
          <a:prstGeom prst="line">
            <a:avLst/>
          </a:prstGeom>
          <a:ln>
            <a:solidFill>
              <a:srgbClr val="E3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0" name="Rectangle 383">
            <a:extLst>
              <a:ext uri="{FF2B5EF4-FFF2-40B4-BE49-F238E27FC236}">
                <a16:creationId xmlns:a16="http://schemas.microsoft.com/office/drawing/2014/main" id="{222AD9B2-DE3F-41DF-911D-CCD1FB026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151" y="5043488"/>
            <a:ext cx="64280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2D6D66"/>
                </a:solidFill>
                <a:effectLst/>
                <a:latin typeface="Arial" panose="020B0604020202020204" pitchFamily="34" charset="0"/>
              </a:rPr>
              <a:t>Job Corps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2D6D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1" name="Rectangle 411">
            <a:extLst>
              <a:ext uri="{FF2B5EF4-FFF2-40B4-BE49-F238E27FC236}">
                <a16:creationId xmlns:a16="http://schemas.microsoft.com/office/drawing/2014/main" id="{9E9F8E49-D0C5-4208-A1F0-C0DF438F3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926" y="4291013"/>
            <a:ext cx="73096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FFD200"/>
                </a:solidFill>
                <a:effectLst/>
                <a:latin typeface="Arial" panose="020B0604020202020204" pitchFamily="34" charset="0"/>
              </a:rPr>
              <a:t>SSI Review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FFD20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82" name="Straight Connector 381">
            <a:extLst>
              <a:ext uri="{FF2B5EF4-FFF2-40B4-BE49-F238E27FC236}">
                <a16:creationId xmlns:a16="http://schemas.microsoft.com/office/drawing/2014/main" id="{C5315C93-383F-49B5-B1C2-CB878A69907F}"/>
              </a:ext>
            </a:extLst>
          </p:cNvPr>
          <p:cNvCxnSpPr/>
          <p:nvPr/>
        </p:nvCxnSpPr>
        <p:spPr>
          <a:xfrm flipV="1">
            <a:off x="3344530" y="4905041"/>
            <a:ext cx="639762" cy="142877"/>
          </a:xfrm>
          <a:prstGeom prst="line">
            <a:avLst/>
          </a:prstGeom>
          <a:ln>
            <a:solidFill>
              <a:srgbClr val="2D6D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>
            <a:extLst>
              <a:ext uri="{FF2B5EF4-FFF2-40B4-BE49-F238E27FC236}">
                <a16:creationId xmlns:a16="http://schemas.microsoft.com/office/drawing/2014/main" id="{CCBC0A4E-464A-4FBD-A979-64BA66F1A1D9}"/>
              </a:ext>
            </a:extLst>
          </p:cNvPr>
          <p:cNvCxnSpPr>
            <a:cxnSpLocks/>
          </p:cNvCxnSpPr>
          <p:nvPr/>
        </p:nvCxnSpPr>
        <p:spPr>
          <a:xfrm>
            <a:off x="3470894" y="4395621"/>
            <a:ext cx="457835" cy="92075"/>
          </a:xfrm>
          <a:prstGeom prst="line">
            <a:avLst/>
          </a:prstGeom>
          <a:ln>
            <a:solidFill>
              <a:srgbClr val="FFD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74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Rectangle 267">
            <a:extLst>
              <a:ext uri="{FF2B5EF4-FFF2-40B4-BE49-F238E27FC236}">
                <a16:creationId xmlns:a16="http://schemas.microsoft.com/office/drawing/2014/main" id="{70857ED5-0A9B-448C-A24C-1629BFCDD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6" y="306387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D848FE72-7ABF-413B-B093-3490BA3CA97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01ADAB6A-2B40-4BE7-9E54-97FA6D47F3D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0" y="0"/>
            <a:ext cx="109727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" name="AutoShape 801">
            <a:extLst>
              <a:ext uri="{FF2B5EF4-FFF2-40B4-BE49-F238E27FC236}">
                <a16:creationId xmlns:a16="http://schemas.microsoft.com/office/drawing/2014/main" id="{70FBF735-97C3-42EB-99B0-9EAC9400610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7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76B789F3-AAEA-4B0A-8234-BB065D190DA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0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3">
            <a:extLst>
              <a:ext uri="{FF2B5EF4-FFF2-40B4-BE49-F238E27FC236}">
                <a16:creationId xmlns:a16="http://schemas.microsoft.com/office/drawing/2014/main" id="{2C3C5A8D-667F-44AA-87C8-2D8379203A6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64093284-7375-4C89-B810-68AB343D5EF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" name="AutoShape 3">
            <a:extLst>
              <a:ext uri="{FF2B5EF4-FFF2-40B4-BE49-F238E27FC236}">
                <a16:creationId xmlns:a16="http://schemas.microsoft.com/office/drawing/2014/main" id="{835A11E5-A39E-4D0E-A107-1BE9C383968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0" y="0"/>
            <a:ext cx="109727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7" name="AutoShape 801">
            <a:extLst>
              <a:ext uri="{FF2B5EF4-FFF2-40B4-BE49-F238E27FC236}">
                <a16:creationId xmlns:a16="http://schemas.microsoft.com/office/drawing/2014/main" id="{22CC15C8-B99F-4002-AA23-5414E1745F2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7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9" name="AutoShape 3">
            <a:extLst>
              <a:ext uri="{FF2B5EF4-FFF2-40B4-BE49-F238E27FC236}">
                <a16:creationId xmlns:a16="http://schemas.microsoft.com/office/drawing/2014/main" id="{7F5EAA90-A3F9-4F84-B785-0800B039FAF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0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" name="AutoShape 3">
            <a:extLst>
              <a:ext uri="{FF2B5EF4-FFF2-40B4-BE49-F238E27FC236}">
                <a16:creationId xmlns:a16="http://schemas.microsoft.com/office/drawing/2014/main" id="{F82D79BB-FA4E-499B-8DE8-7D6625C070E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" name="AutoShape 3">
            <a:extLst>
              <a:ext uri="{FF2B5EF4-FFF2-40B4-BE49-F238E27FC236}">
                <a16:creationId xmlns:a16="http://schemas.microsoft.com/office/drawing/2014/main" id="{3473AB74-2D5C-44CE-93A4-455E67191A4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" name="Rectangle 134">
            <a:extLst>
              <a:ext uri="{FF2B5EF4-FFF2-40B4-BE49-F238E27FC236}">
                <a16:creationId xmlns:a16="http://schemas.microsoft.com/office/drawing/2014/main" id="{9514549D-9EC9-AF4C-8F22-3BE35E3E6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0" y="95828"/>
            <a:ext cx="112505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Infinite MVPF for 1981 Top Tax Rate…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9" name="AutoShape 3">
            <a:extLst>
              <a:ext uri="{FF2B5EF4-FFF2-40B4-BE49-F238E27FC236}">
                <a16:creationId xmlns:a16="http://schemas.microsoft.com/office/drawing/2014/main" id="{CA7D6384-6354-4F1D-8754-98830561544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4" name="Rectangle 7">
            <a:extLst>
              <a:ext uri="{FF2B5EF4-FFF2-40B4-BE49-F238E27FC236}">
                <a16:creationId xmlns:a16="http://schemas.microsoft.com/office/drawing/2014/main" id="{6C8CAD73-AD4D-471E-8079-BE71F45C0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1230312"/>
            <a:ext cx="9688513" cy="448945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5" name="Line 8">
            <a:extLst>
              <a:ext uri="{FF2B5EF4-FFF2-40B4-BE49-F238E27FC236}">
                <a16:creationId xmlns:a16="http://schemas.microsoft.com/office/drawing/2014/main" id="{8A6FCBF6-979C-4D47-B6ED-5E751ADBAA8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5689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" name="Line 9">
            <a:extLst>
              <a:ext uri="{FF2B5EF4-FFF2-40B4-BE49-F238E27FC236}">
                <a16:creationId xmlns:a16="http://schemas.microsoft.com/office/drawing/2014/main" id="{56163C52-8FEC-4C3D-A459-0D622A97046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970463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" name="Line 10">
            <a:extLst>
              <a:ext uri="{FF2B5EF4-FFF2-40B4-BE49-F238E27FC236}">
                <a16:creationId xmlns:a16="http://schemas.microsoft.com/office/drawing/2014/main" id="{61757876-2738-4864-BC01-8782EF9B602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370388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8" name="Line 11">
            <a:extLst>
              <a:ext uri="{FF2B5EF4-FFF2-40B4-BE49-F238E27FC236}">
                <a16:creationId xmlns:a16="http://schemas.microsoft.com/office/drawing/2014/main" id="{53DBBD43-C503-4473-BAF2-76AC816F47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77190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9" name="Line 12">
            <a:extLst>
              <a:ext uri="{FF2B5EF4-FFF2-40B4-BE49-F238E27FC236}">
                <a16:creationId xmlns:a16="http://schemas.microsoft.com/office/drawing/2014/main" id="{4750C3B7-53FD-4713-BF34-F740523CA59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173412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0" name="Line 13">
            <a:extLst>
              <a:ext uri="{FF2B5EF4-FFF2-40B4-BE49-F238E27FC236}">
                <a16:creationId xmlns:a16="http://schemas.microsoft.com/office/drawing/2014/main" id="{9E6C1828-65E5-4489-B372-8FB840F6AA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2573337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1" name="Line 14">
            <a:extLst>
              <a:ext uri="{FF2B5EF4-FFF2-40B4-BE49-F238E27FC236}">
                <a16:creationId xmlns:a16="http://schemas.microsoft.com/office/drawing/2014/main" id="{8E41DB6D-84A2-48DF-8232-86E39025310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9748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3" name="Line 15">
            <a:extLst>
              <a:ext uri="{FF2B5EF4-FFF2-40B4-BE49-F238E27FC236}">
                <a16:creationId xmlns:a16="http://schemas.microsoft.com/office/drawing/2014/main" id="{2A895F43-26BB-4200-8C4D-3E582093DD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4" name="Line 16">
            <a:extLst>
              <a:ext uri="{FF2B5EF4-FFF2-40B4-BE49-F238E27FC236}">
                <a16:creationId xmlns:a16="http://schemas.microsoft.com/office/drawing/2014/main" id="{DC6B4703-692E-4586-B577-3798FADC88B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6" name="Oval 17">
            <a:extLst>
              <a:ext uri="{FF2B5EF4-FFF2-40B4-BE49-F238E27FC236}">
                <a16:creationId xmlns:a16="http://schemas.microsoft.com/office/drawing/2014/main" id="{A9E0E965-8F80-47B1-B3B6-0FD1DCB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013" y="44386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7" name="Oval 18">
            <a:extLst>
              <a:ext uri="{FF2B5EF4-FFF2-40B4-BE49-F238E27FC236}">
                <a16:creationId xmlns:a16="http://schemas.microsoft.com/office/drawing/2014/main" id="{48579028-AD17-4770-9AB4-01B87AD79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551" y="42100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9" name="Oval 19">
            <a:extLst>
              <a:ext uri="{FF2B5EF4-FFF2-40B4-BE49-F238E27FC236}">
                <a16:creationId xmlns:a16="http://schemas.microsoft.com/office/drawing/2014/main" id="{67F88254-5BE5-4361-9EB8-A123AFBF4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101" y="4260850"/>
            <a:ext cx="82550" cy="77788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1" name="Oval 20">
            <a:extLst>
              <a:ext uri="{FF2B5EF4-FFF2-40B4-BE49-F238E27FC236}">
                <a16:creationId xmlns:a16="http://schemas.microsoft.com/office/drawing/2014/main" id="{DFEA680D-462A-4D10-8B34-C80072C3D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3688" y="43846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2" name="Oval 21">
            <a:extLst>
              <a:ext uri="{FF2B5EF4-FFF2-40B4-BE49-F238E27FC236}">
                <a16:creationId xmlns:a16="http://schemas.microsoft.com/office/drawing/2014/main" id="{E335718B-D5F8-409B-B250-355A983FF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76" y="4379913"/>
            <a:ext cx="82550" cy="77788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3" name="Oval 22">
            <a:extLst>
              <a:ext uri="{FF2B5EF4-FFF2-40B4-BE49-F238E27FC236}">
                <a16:creationId xmlns:a16="http://schemas.microsoft.com/office/drawing/2014/main" id="{9EBE12FF-3B79-4003-9EFD-5A5CABB32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2963" y="4933950"/>
            <a:ext cx="80963" cy="80963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5" name="Oval 23">
            <a:extLst>
              <a:ext uri="{FF2B5EF4-FFF2-40B4-BE49-F238E27FC236}">
                <a16:creationId xmlns:a16="http://schemas.microsoft.com/office/drawing/2014/main" id="{E2366D60-CEF2-4B28-B575-1D7F43DC0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3451" y="43291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" name="Oval 24">
            <a:extLst>
              <a:ext uri="{FF2B5EF4-FFF2-40B4-BE49-F238E27FC236}">
                <a16:creationId xmlns:a16="http://schemas.microsoft.com/office/drawing/2014/main" id="{CBCBB294-EB9F-4112-B0F4-F817B829D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4238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" name="Oval 25">
            <a:extLst>
              <a:ext uri="{FF2B5EF4-FFF2-40B4-BE49-F238E27FC236}">
                <a16:creationId xmlns:a16="http://schemas.microsoft.com/office/drawing/2014/main" id="{A646BFB6-3F97-48F3-9B55-22B1958AA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6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" name="Oval 26">
            <a:extLst>
              <a:ext uri="{FF2B5EF4-FFF2-40B4-BE49-F238E27FC236}">
                <a16:creationId xmlns:a16="http://schemas.microsoft.com/office/drawing/2014/main" id="{AEDF790D-51DB-4AD0-A91D-010E6347F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9663" y="1938337"/>
            <a:ext cx="80963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1" name="Oval 27">
            <a:extLst>
              <a:ext uri="{FF2B5EF4-FFF2-40B4-BE49-F238E27FC236}">
                <a16:creationId xmlns:a16="http://schemas.microsoft.com/office/drawing/2014/main" id="{CBC84EA8-9841-4917-BAD0-657ADEC97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2" name="Oval 28">
            <a:extLst>
              <a:ext uri="{FF2B5EF4-FFF2-40B4-BE49-F238E27FC236}">
                <a16:creationId xmlns:a16="http://schemas.microsoft.com/office/drawing/2014/main" id="{51790D6E-DA80-425F-87F6-0B4267641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263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3" name="Oval 29">
            <a:extLst>
              <a:ext uri="{FF2B5EF4-FFF2-40B4-BE49-F238E27FC236}">
                <a16:creationId xmlns:a16="http://schemas.microsoft.com/office/drawing/2014/main" id="{115B4904-8F5C-4CB6-AD2F-0CD4ABDE0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4" name="Oval 30">
            <a:extLst>
              <a:ext uri="{FF2B5EF4-FFF2-40B4-BE49-F238E27FC236}">
                <a16:creationId xmlns:a16="http://schemas.microsoft.com/office/drawing/2014/main" id="{5D23184C-9392-4D36-820F-AAB386861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5" name="Oval 31">
            <a:extLst>
              <a:ext uri="{FF2B5EF4-FFF2-40B4-BE49-F238E27FC236}">
                <a16:creationId xmlns:a16="http://schemas.microsoft.com/office/drawing/2014/main" id="{7F071DCA-D8A5-4E3E-9678-618C7BDF8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426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6" name="Oval 32">
            <a:extLst>
              <a:ext uri="{FF2B5EF4-FFF2-40B4-BE49-F238E27FC236}">
                <a16:creationId xmlns:a16="http://schemas.microsoft.com/office/drawing/2014/main" id="{A34A9E9E-61D4-4252-9276-BAC323DC0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13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8" name="Oval 33">
            <a:extLst>
              <a:ext uri="{FF2B5EF4-FFF2-40B4-BE49-F238E27FC236}">
                <a16:creationId xmlns:a16="http://schemas.microsoft.com/office/drawing/2014/main" id="{4798D4ED-236F-4229-A6EF-0AD8D04FE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1" y="35115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9" name="Oval 34">
            <a:extLst>
              <a:ext uri="{FF2B5EF4-FFF2-40B4-BE49-F238E27FC236}">
                <a16:creationId xmlns:a16="http://schemas.microsoft.com/office/drawing/2014/main" id="{B0CAE4B1-3203-4D78-AC5A-7DB8F1C86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1" name="Oval 35">
            <a:extLst>
              <a:ext uri="{FF2B5EF4-FFF2-40B4-BE49-F238E27FC236}">
                <a16:creationId xmlns:a16="http://schemas.microsoft.com/office/drawing/2014/main" id="{18A4C4AD-32F4-4EE9-B9F1-3CB1BC261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076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2" name="Oval 36">
            <a:extLst>
              <a:ext uri="{FF2B5EF4-FFF2-40B4-BE49-F238E27FC236}">
                <a16:creationId xmlns:a16="http://schemas.microsoft.com/office/drawing/2014/main" id="{C0D6EB58-B725-4BCF-8CE8-A18B42624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26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4" name="Oval 37">
            <a:extLst>
              <a:ext uri="{FF2B5EF4-FFF2-40B4-BE49-F238E27FC236}">
                <a16:creationId xmlns:a16="http://schemas.microsoft.com/office/drawing/2014/main" id="{7114F687-DE1D-4321-9C4E-7A75B4F27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463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5" name="Oval 38">
            <a:extLst>
              <a:ext uri="{FF2B5EF4-FFF2-40B4-BE49-F238E27FC236}">
                <a16:creationId xmlns:a16="http://schemas.microsoft.com/office/drawing/2014/main" id="{02E5F00D-3628-49A8-A513-091FC082C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5088" y="3625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6" name="Oval 39">
            <a:extLst>
              <a:ext uri="{FF2B5EF4-FFF2-40B4-BE49-F238E27FC236}">
                <a16:creationId xmlns:a16="http://schemas.microsoft.com/office/drawing/2014/main" id="{A0AB2935-4C61-45FB-851F-1A9A81977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4338" y="55276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7" name="Oval 40">
            <a:extLst>
              <a:ext uri="{FF2B5EF4-FFF2-40B4-BE49-F238E27FC236}">
                <a16:creationId xmlns:a16="http://schemas.microsoft.com/office/drawing/2014/main" id="{D6167154-0C7B-4FB1-8051-45C665A31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6413" y="49371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8" name="Oval 41">
            <a:extLst>
              <a:ext uri="{FF2B5EF4-FFF2-40B4-BE49-F238E27FC236}">
                <a16:creationId xmlns:a16="http://schemas.microsoft.com/office/drawing/2014/main" id="{FE5BE877-99DF-434F-9019-FA1DFB303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1663" y="55276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9" name="Oval 42">
            <a:extLst>
              <a:ext uri="{FF2B5EF4-FFF2-40B4-BE49-F238E27FC236}">
                <a16:creationId xmlns:a16="http://schemas.microsoft.com/office/drawing/2014/main" id="{2B3BF97A-FB60-4BF1-8E67-1788BCA3A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3738" y="55276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0" name="Oval 43">
            <a:extLst>
              <a:ext uri="{FF2B5EF4-FFF2-40B4-BE49-F238E27FC236}">
                <a16:creationId xmlns:a16="http://schemas.microsoft.com/office/drawing/2014/main" id="{3ADE1CB4-F541-4C3F-B896-A5B59CEDA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8988" y="44672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1" name="Oval 44">
            <a:extLst>
              <a:ext uri="{FF2B5EF4-FFF2-40B4-BE49-F238E27FC236}">
                <a16:creationId xmlns:a16="http://schemas.microsoft.com/office/drawing/2014/main" id="{FBE44B59-D1D3-43BC-B865-70295DE28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1063" y="49371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2" name="Oval 45">
            <a:extLst>
              <a:ext uri="{FF2B5EF4-FFF2-40B4-BE49-F238E27FC236}">
                <a16:creationId xmlns:a16="http://schemas.microsoft.com/office/drawing/2014/main" id="{984CA6C1-E4A3-4462-9191-AD7D7DDBB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6313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3" name="Oval 46">
            <a:extLst>
              <a:ext uri="{FF2B5EF4-FFF2-40B4-BE49-F238E27FC236}">
                <a16:creationId xmlns:a16="http://schemas.microsoft.com/office/drawing/2014/main" id="{17FA2445-8644-40AD-9CBE-E4074B0FA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34385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4" name="Oval 47">
            <a:extLst>
              <a:ext uri="{FF2B5EF4-FFF2-40B4-BE49-F238E27FC236}">
                <a16:creationId xmlns:a16="http://schemas.microsoft.com/office/drawing/2014/main" id="{6551210B-9951-4696-A50C-17B04F416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1538" y="44989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6" name="Oval 48">
            <a:extLst>
              <a:ext uri="{FF2B5EF4-FFF2-40B4-BE49-F238E27FC236}">
                <a16:creationId xmlns:a16="http://schemas.microsoft.com/office/drawing/2014/main" id="{11E6407F-C259-4020-B688-377716C16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3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7" name="Oval 49">
            <a:extLst>
              <a:ext uri="{FF2B5EF4-FFF2-40B4-BE49-F238E27FC236}">
                <a16:creationId xmlns:a16="http://schemas.microsoft.com/office/drawing/2014/main" id="{622C9982-04A0-4B7E-80C4-847E68FB3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1" y="5340350"/>
            <a:ext cx="80963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" name="Oval 50">
            <a:extLst>
              <a:ext uri="{FF2B5EF4-FFF2-40B4-BE49-F238E27FC236}">
                <a16:creationId xmlns:a16="http://schemas.microsoft.com/office/drawing/2014/main" id="{2B733AE9-3022-448B-99B4-DA0845EBD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938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9" name="Oval 51">
            <a:extLst>
              <a:ext uri="{FF2B5EF4-FFF2-40B4-BE49-F238E27FC236}">
                <a16:creationId xmlns:a16="http://schemas.microsoft.com/office/drawing/2014/main" id="{A22C1483-87E6-485C-874C-92F70051B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7776" y="1938337"/>
            <a:ext cx="80963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0" name="Oval 52">
            <a:extLst>
              <a:ext uri="{FF2B5EF4-FFF2-40B4-BE49-F238E27FC236}">
                <a16:creationId xmlns:a16="http://schemas.microsoft.com/office/drawing/2014/main" id="{EC6E28FA-0B91-4694-8247-841B821A5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263" y="4092575"/>
            <a:ext cx="82550" cy="80963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1" name="Oval 53">
            <a:extLst>
              <a:ext uri="{FF2B5EF4-FFF2-40B4-BE49-F238E27FC236}">
                <a16:creationId xmlns:a16="http://schemas.microsoft.com/office/drawing/2014/main" id="{9870D313-F861-40C2-9095-F2EF2CD07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2" name="Oval 54">
            <a:extLst>
              <a:ext uri="{FF2B5EF4-FFF2-40B4-BE49-F238E27FC236}">
                <a16:creationId xmlns:a16="http://schemas.microsoft.com/office/drawing/2014/main" id="{97F597DE-C0C4-4570-9B03-9BFD149CF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3" name="Oval 55">
            <a:extLst>
              <a:ext uri="{FF2B5EF4-FFF2-40B4-BE49-F238E27FC236}">
                <a16:creationId xmlns:a16="http://schemas.microsoft.com/office/drawing/2014/main" id="{6A6C4139-CB43-4DD4-BB4E-C24A69A03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426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4" name="Oval 56">
            <a:extLst>
              <a:ext uri="{FF2B5EF4-FFF2-40B4-BE49-F238E27FC236}">
                <a16:creationId xmlns:a16="http://schemas.microsoft.com/office/drawing/2014/main" id="{CC16DCA3-3657-4953-8857-F504E9470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13" y="25368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5" name="Oval 57">
            <a:extLst>
              <a:ext uri="{FF2B5EF4-FFF2-40B4-BE49-F238E27FC236}">
                <a16:creationId xmlns:a16="http://schemas.microsoft.com/office/drawing/2014/main" id="{A221440D-D0B8-47D4-B8F2-69E2CABD6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1" y="377190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6" name="Oval 58">
            <a:extLst>
              <a:ext uri="{FF2B5EF4-FFF2-40B4-BE49-F238E27FC236}">
                <a16:creationId xmlns:a16="http://schemas.microsoft.com/office/drawing/2014/main" id="{4DBA0852-4898-4382-9520-E04FFEE47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2533650"/>
            <a:ext cx="82550" cy="80963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7" name="Oval 59">
            <a:extLst>
              <a:ext uri="{FF2B5EF4-FFF2-40B4-BE49-F238E27FC236}">
                <a16:creationId xmlns:a16="http://schemas.microsoft.com/office/drawing/2014/main" id="{337F5D93-CE9E-4B55-8F03-E8AA60A3F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076" y="43164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8" name="Oval 60">
            <a:extLst>
              <a:ext uri="{FF2B5EF4-FFF2-40B4-BE49-F238E27FC236}">
                <a16:creationId xmlns:a16="http://schemas.microsoft.com/office/drawing/2014/main" id="{DF9FCD33-E280-49D1-BCFB-D44AB889A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6" y="442118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9" name="Oval 61">
            <a:extLst>
              <a:ext uri="{FF2B5EF4-FFF2-40B4-BE49-F238E27FC236}">
                <a16:creationId xmlns:a16="http://schemas.microsoft.com/office/drawing/2014/main" id="{FC0052B5-7E9F-4FD6-8D98-37050D39E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1" y="202088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10" name="Oval 62">
            <a:extLst>
              <a:ext uri="{FF2B5EF4-FFF2-40B4-BE49-F238E27FC236}">
                <a16:creationId xmlns:a16="http://schemas.microsoft.com/office/drawing/2014/main" id="{F30E0908-AE27-4CE0-AD32-205765753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651" y="381793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11" name="Oval 63">
            <a:extLst>
              <a:ext uri="{FF2B5EF4-FFF2-40B4-BE49-F238E27FC236}">
                <a16:creationId xmlns:a16="http://schemas.microsoft.com/office/drawing/2014/main" id="{E4F5D0C7-4F28-45CA-9387-4A6239F30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1726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7" name="Oval 64">
            <a:extLst>
              <a:ext uri="{FF2B5EF4-FFF2-40B4-BE49-F238E27FC236}">
                <a16:creationId xmlns:a16="http://schemas.microsoft.com/office/drawing/2014/main" id="{5B5F59B5-959A-434D-B415-A626DC662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8563" y="4068763"/>
            <a:ext cx="80963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4" name="Oval 65">
            <a:extLst>
              <a:ext uri="{FF2B5EF4-FFF2-40B4-BE49-F238E27FC236}">
                <a16:creationId xmlns:a16="http://schemas.microsoft.com/office/drawing/2014/main" id="{952D7EF4-4D56-4853-8D3A-4A654BEE6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5051" y="446246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9" name="Oval 66">
            <a:extLst>
              <a:ext uri="{FF2B5EF4-FFF2-40B4-BE49-F238E27FC236}">
                <a16:creationId xmlns:a16="http://schemas.microsoft.com/office/drawing/2014/main" id="{F841BDBD-6A3B-431E-97C2-59E0ED82E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44799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0" name="Oval 67">
            <a:extLst>
              <a:ext uri="{FF2B5EF4-FFF2-40B4-BE49-F238E27FC236}">
                <a16:creationId xmlns:a16="http://schemas.microsoft.com/office/drawing/2014/main" id="{F941CCE3-3D42-4A73-8877-9F5BE4373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726" y="43529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1" name="Oval 68">
            <a:extLst>
              <a:ext uri="{FF2B5EF4-FFF2-40B4-BE49-F238E27FC236}">
                <a16:creationId xmlns:a16="http://schemas.microsoft.com/office/drawing/2014/main" id="{4427E731-7981-47AD-BA15-30AD49449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76" y="4357688"/>
            <a:ext cx="82550" cy="80963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" name="Oval 69">
            <a:extLst>
              <a:ext uri="{FF2B5EF4-FFF2-40B4-BE49-F238E27FC236}">
                <a16:creationId xmlns:a16="http://schemas.microsoft.com/office/drawing/2014/main" id="{78189833-F737-46A0-8D74-80E1AAA00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13" y="423386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" name="Oval 70">
            <a:extLst>
              <a:ext uri="{FF2B5EF4-FFF2-40B4-BE49-F238E27FC236}">
                <a16:creationId xmlns:a16="http://schemas.microsoft.com/office/drawing/2014/main" id="{C055F5CD-78BE-4E6A-9C37-57C5CC243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8651" y="44481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" name="Oval 71">
            <a:extLst>
              <a:ext uri="{FF2B5EF4-FFF2-40B4-BE49-F238E27FC236}">
                <a16:creationId xmlns:a16="http://schemas.microsoft.com/office/drawing/2014/main" id="{19CEA1F2-5345-4D67-AC99-69189DF49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138" y="442118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1" name="Oval 72">
            <a:extLst>
              <a:ext uri="{FF2B5EF4-FFF2-40B4-BE49-F238E27FC236}">
                <a16:creationId xmlns:a16="http://schemas.microsoft.com/office/drawing/2014/main" id="{C5920373-BD9C-4C32-AA58-ADB54BF68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5976" y="427513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2" name="Oval 73">
            <a:extLst>
              <a:ext uri="{FF2B5EF4-FFF2-40B4-BE49-F238E27FC236}">
                <a16:creationId xmlns:a16="http://schemas.microsoft.com/office/drawing/2014/main" id="{A5EBC703-E624-4B0F-9442-399762336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4513" y="4691063"/>
            <a:ext cx="77788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" name="Oval 74">
            <a:extLst>
              <a:ext uri="{FF2B5EF4-FFF2-40B4-BE49-F238E27FC236}">
                <a16:creationId xmlns:a16="http://schemas.microsoft.com/office/drawing/2014/main" id="{540BFE1A-F6EC-41A9-89B7-45332B8C8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5338" y="395446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4" name="Oval 75">
            <a:extLst>
              <a:ext uri="{FF2B5EF4-FFF2-40B4-BE49-F238E27FC236}">
                <a16:creationId xmlns:a16="http://schemas.microsoft.com/office/drawing/2014/main" id="{1BD62D16-9C29-481D-8F52-0C440631F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138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" name="Oval 76">
            <a:extLst>
              <a:ext uri="{FF2B5EF4-FFF2-40B4-BE49-F238E27FC236}">
                <a16:creationId xmlns:a16="http://schemas.microsoft.com/office/drawing/2014/main" id="{2748CEB2-317D-442A-AFB0-D27D14438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76" y="1938337"/>
            <a:ext cx="80963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" name="Oval 77">
            <a:extLst>
              <a:ext uri="{FF2B5EF4-FFF2-40B4-BE49-F238E27FC236}">
                <a16:creationId xmlns:a16="http://schemas.microsoft.com/office/drawing/2014/main" id="{536B5024-BE3D-4E03-B0EA-CFCFFA587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863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" name="Oval 78">
            <a:extLst>
              <a:ext uri="{FF2B5EF4-FFF2-40B4-BE49-F238E27FC236}">
                <a16:creationId xmlns:a16="http://schemas.microsoft.com/office/drawing/2014/main" id="{481A8CAF-95EC-4925-A60F-55470B80D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8" name="Oval 79">
            <a:extLst>
              <a:ext uri="{FF2B5EF4-FFF2-40B4-BE49-F238E27FC236}">
                <a16:creationId xmlns:a16="http://schemas.microsoft.com/office/drawing/2014/main" id="{2E8E09A0-82FF-444E-A2CD-8B39DC627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238" y="453548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9" name="Oval 80">
            <a:extLst>
              <a:ext uri="{FF2B5EF4-FFF2-40B4-BE49-F238E27FC236}">
                <a16:creationId xmlns:a16="http://schemas.microsoft.com/office/drawing/2014/main" id="{5E3EA0C6-45D7-46D5-84A8-7D514C726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763" y="4384675"/>
            <a:ext cx="80963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0" name="Oval 81">
            <a:extLst>
              <a:ext uri="{FF2B5EF4-FFF2-40B4-BE49-F238E27FC236}">
                <a16:creationId xmlns:a16="http://schemas.microsoft.com/office/drawing/2014/main" id="{234EAD2D-DC7B-4F5A-92A2-40B4E5F8F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456723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" name="Oval 82">
            <a:extLst>
              <a:ext uri="{FF2B5EF4-FFF2-40B4-BE49-F238E27FC236}">
                <a16:creationId xmlns:a16="http://schemas.microsoft.com/office/drawing/2014/main" id="{AADB0131-B177-4668-925A-449AC040D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26" y="48371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2" name="Oval 83">
            <a:extLst>
              <a:ext uri="{FF2B5EF4-FFF2-40B4-BE49-F238E27FC236}">
                <a16:creationId xmlns:a16="http://schemas.microsoft.com/office/drawing/2014/main" id="{348179A9-5CB1-47D6-84A4-AE0D6ABC6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888" y="5065713"/>
            <a:ext cx="80963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3" name="Oval 84">
            <a:extLst>
              <a:ext uri="{FF2B5EF4-FFF2-40B4-BE49-F238E27FC236}">
                <a16:creationId xmlns:a16="http://schemas.microsoft.com/office/drawing/2014/main" id="{585B7D2D-0C5C-494D-8EF5-ECCB96D85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9401" y="48101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" name="Oval 85">
            <a:extLst>
              <a:ext uri="{FF2B5EF4-FFF2-40B4-BE49-F238E27FC236}">
                <a16:creationId xmlns:a16="http://schemas.microsoft.com/office/drawing/2014/main" id="{95676777-B2D2-4E8E-856A-DC7D25D1A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5938" y="46720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" name="Oval 86">
            <a:extLst>
              <a:ext uri="{FF2B5EF4-FFF2-40B4-BE49-F238E27FC236}">
                <a16:creationId xmlns:a16="http://schemas.microsoft.com/office/drawing/2014/main" id="{302B447E-1696-48A8-A019-4DCA58892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1" y="4664075"/>
            <a:ext cx="77788" cy="80963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6" name="Oval 87">
            <a:extLst>
              <a:ext uri="{FF2B5EF4-FFF2-40B4-BE49-F238E27FC236}">
                <a16:creationId xmlns:a16="http://schemas.microsoft.com/office/drawing/2014/main" id="{08548EBC-FB29-4A10-A78A-91AB86792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088" y="45450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" name="Oval 88">
            <a:extLst>
              <a:ext uri="{FF2B5EF4-FFF2-40B4-BE49-F238E27FC236}">
                <a16:creationId xmlns:a16="http://schemas.microsoft.com/office/drawing/2014/main" id="{34BB86CF-DB7C-4FDD-BDCE-C2B1DA728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901" y="41052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" name="Oval 89">
            <a:extLst>
              <a:ext uri="{FF2B5EF4-FFF2-40B4-BE49-F238E27FC236}">
                <a16:creationId xmlns:a16="http://schemas.microsoft.com/office/drawing/2014/main" id="{21BE9132-A56D-47F8-9937-4308B5DC1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901" y="40417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" name="Oval 90">
            <a:extLst>
              <a:ext uri="{FF2B5EF4-FFF2-40B4-BE49-F238E27FC236}">
                <a16:creationId xmlns:a16="http://schemas.microsoft.com/office/drawing/2014/main" id="{C1BC7125-69A2-440D-B4DE-4FB16AC5C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151" y="446246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" name="Oval 91">
            <a:extLst>
              <a:ext uri="{FF2B5EF4-FFF2-40B4-BE49-F238E27FC236}">
                <a16:creationId xmlns:a16="http://schemas.microsoft.com/office/drawing/2014/main" id="{E138C246-9294-4C62-A19F-02268D6EA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688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" name="Oval 92">
            <a:extLst>
              <a:ext uri="{FF2B5EF4-FFF2-40B4-BE49-F238E27FC236}">
                <a16:creationId xmlns:a16="http://schemas.microsoft.com/office/drawing/2014/main" id="{91AA1D8F-6DB4-4F86-8E74-D892B2F37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4038" y="430688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" name="Oval 93">
            <a:extLst>
              <a:ext uri="{FF2B5EF4-FFF2-40B4-BE49-F238E27FC236}">
                <a16:creationId xmlns:a16="http://schemas.microsoft.com/office/drawing/2014/main" id="{4A14587F-0A7D-492E-8D7D-CA7257C48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0126" y="43751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" name="Oval 94">
            <a:extLst>
              <a:ext uri="{FF2B5EF4-FFF2-40B4-BE49-F238E27FC236}">
                <a16:creationId xmlns:a16="http://schemas.microsoft.com/office/drawing/2014/main" id="{4CA6BBD2-2475-45F0-8EEE-51B3B73DB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6963" y="4398963"/>
            <a:ext cx="82550" cy="80963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" name="Oval 95">
            <a:extLst>
              <a:ext uri="{FF2B5EF4-FFF2-40B4-BE49-F238E27FC236}">
                <a16:creationId xmlns:a16="http://schemas.microsoft.com/office/drawing/2014/main" id="{03EA4175-640F-4716-BA37-09F67E53B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4476750"/>
            <a:ext cx="82550" cy="80963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" name="Oval 96">
            <a:extLst>
              <a:ext uri="{FF2B5EF4-FFF2-40B4-BE49-F238E27FC236}">
                <a16:creationId xmlns:a16="http://schemas.microsoft.com/office/drawing/2014/main" id="{6089C209-1C69-4F81-A6C3-F527DA32B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4484688"/>
            <a:ext cx="82550" cy="77788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" name="Oval 97">
            <a:extLst>
              <a:ext uri="{FF2B5EF4-FFF2-40B4-BE49-F238E27FC236}">
                <a16:creationId xmlns:a16="http://schemas.microsoft.com/office/drawing/2014/main" id="{72A19524-C7C0-4558-9F38-A4B3BC01A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3" y="423386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" name="Oval 98">
            <a:extLst>
              <a:ext uri="{FF2B5EF4-FFF2-40B4-BE49-F238E27FC236}">
                <a16:creationId xmlns:a16="http://schemas.microsoft.com/office/drawing/2014/main" id="{A36F3343-F2C9-4B4E-97BA-18374DA00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401" y="411003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" name="Oval 99">
            <a:extLst>
              <a:ext uri="{FF2B5EF4-FFF2-40B4-BE49-F238E27FC236}">
                <a16:creationId xmlns:a16="http://schemas.microsoft.com/office/drawing/2014/main" id="{EDFB3E64-C31F-44C1-9037-10A52FE3D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726" y="382270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" name="Oval 100">
            <a:extLst>
              <a:ext uri="{FF2B5EF4-FFF2-40B4-BE49-F238E27FC236}">
                <a16:creationId xmlns:a16="http://schemas.microsoft.com/office/drawing/2014/main" id="{EFB008F4-EDFB-434C-9792-1115FCF08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6213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" name="Oval 101">
            <a:extLst>
              <a:ext uri="{FF2B5EF4-FFF2-40B4-BE49-F238E27FC236}">
                <a16:creationId xmlns:a16="http://schemas.microsoft.com/office/drawing/2014/main" id="{ADD360C2-F1B1-4EAD-AE13-A142E67AE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1" y="4672013"/>
            <a:ext cx="77788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" name="Oval 102">
            <a:extLst>
              <a:ext uri="{FF2B5EF4-FFF2-40B4-BE49-F238E27FC236}">
                <a16:creationId xmlns:a16="http://schemas.microsoft.com/office/drawing/2014/main" id="{A8C77408-C2CE-41AB-913B-D7C2616EF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088" y="46593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" name="Oval 103">
            <a:extLst>
              <a:ext uri="{FF2B5EF4-FFF2-40B4-BE49-F238E27FC236}">
                <a16:creationId xmlns:a16="http://schemas.microsoft.com/office/drawing/2014/main" id="{20259A9D-09EC-4262-B22A-C972AB476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8351" y="44307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" name="Oval 104">
            <a:extLst>
              <a:ext uri="{FF2B5EF4-FFF2-40B4-BE49-F238E27FC236}">
                <a16:creationId xmlns:a16="http://schemas.microsoft.com/office/drawing/2014/main" id="{8E2928E5-10F8-4CE8-84BA-0DBEBB907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4738" y="451643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" name="Oval 105">
            <a:extLst>
              <a:ext uri="{FF2B5EF4-FFF2-40B4-BE49-F238E27FC236}">
                <a16:creationId xmlns:a16="http://schemas.microsoft.com/office/drawing/2014/main" id="{2758BE52-5826-4183-B06A-864585C3B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76" y="464026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" name="Oval 106">
            <a:extLst>
              <a:ext uri="{FF2B5EF4-FFF2-40B4-BE49-F238E27FC236}">
                <a16:creationId xmlns:a16="http://schemas.microsoft.com/office/drawing/2014/main" id="{39811E35-1AC6-4A36-A058-5797DE6F3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676" y="44894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" name="Oval 107">
            <a:extLst>
              <a:ext uri="{FF2B5EF4-FFF2-40B4-BE49-F238E27FC236}">
                <a16:creationId xmlns:a16="http://schemas.microsoft.com/office/drawing/2014/main" id="{AC3DD47C-31C5-489E-A19A-C7348E85D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1" y="46672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2" name="Oval 108">
            <a:extLst>
              <a:ext uri="{FF2B5EF4-FFF2-40B4-BE49-F238E27FC236}">
                <a16:creationId xmlns:a16="http://schemas.microsoft.com/office/drawing/2014/main" id="{617B8171-E5D1-4774-9136-0A40C4B2A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1" y="439420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3" name="Oval 109">
            <a:extLst>
              <a:ext uri="{FF2B5EF4-FFF2-40B4-BE49-F238E27FC236}">
                <a16:creationId xmlns:a16="http://schemas.microsoft.com/office/drawing/2014/main" id="{E2D835BC-CE05-4F85-AFD9-0ADC8DEAA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3076" y="43164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4" name="Oval 110">
            <a:extLst>
              <a:ext uri="{FF2B5EF4-FFF2-40B4-BE49-F238E27FC236}">
                <a16:creationId xmlns:a16="http://schemas.microsoft.com/office/drawing/2014/main" id="{90EB8DA8-1DD7-41BC-8306-1F4C21E60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326" y="4435475"/>
            <a:ext cx="82550" cy="77788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5" name="Oval 111">
            <a:extLst>
              <a:ext uri="{FF2B5EF4-FFF2-40B4-BE49-F238E27FC236}">
                <a16:creationId xmlns:a16="http://schemas.microsoft.com/office/drawing/2014/main" id="{3A244734-F06A-4395-9D7A-A1B785760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8" y="1339850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" name="Line 114">
            <a:extLst>
              <a:ext uri="{FF2B5EF4-FFF2-40B4-BE49-F238E27FC236}">
                <a16:creationId xmlns:a16="http://schemas.microsoft.com/office/drawing/2014/main" id="{1024ACA9-9085-4804-9C62-20BF0A064A5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37463" y="1381125"/>
            <a:ext cx="31750" cy="0"/>
          </a:xfrm>
          <a:prstGeom prst="line">
            <a:avLst/>
          </a:prstGeom>
          <a:noFill/>
          <a:ln w="4763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0" name="Line 116">
            <a:extLst>
              <a:ext uri="{FF2B5EF4-FFF2-40B4-BE49-F238E27FC236}">
                <a16:creationId xmlns:a16="http://schemas.microsoft.com/office/drawing/2014/main" id="{A3023DDE-6484-4E7B-8320-AF3C72CF40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1" y="1230312"/>
            <a:ext cx="0" cy="4489451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1" name="Line 117">
            <a:extLst>
              <a:ext uri="{FF2B5EF4-FFF2-40B4-BE49-F238E27FC236}">
                <a16:creationId xmlns:a16="http://schemas.microsoft.com/office/drawing/2014/main" id="{6598B38F-A37A-492C-8CDC-EFC4BCA580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55689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2" name="Rectangle 118">
            <a:extLst>
              <a:ext uri="{FF2B5EF4-FFF2-40B4-BE49-F238E27FC236}">
                <a16:creationId xmlns:a16="http://schemas.microsoft.com/office/drawing/2014/main" id="{2A6227BB-964F-4F17-B476-4D76DFC0B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8" y="5430838"/>
            <a:ext cx="4937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&lt;-1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3" name="Line 119">
            <a:extLst>
              <a:ext uri="{FF2B5EF4-FFF2-40B4-BE49-F238E27FC236}">
                <a16:creationId xmlns:a16="http://schemas.microsoft.com/office/drawing/2014/main" id="{A6EF2176-55BA-4710-97C2-9CB94EF200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970463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4" name="Rectangle 120">
            <a:extLst>
              <a:ext uri="{FF2B5EF4-FFF2-40B4-BE49-F238E27FC236}">
                <a16:creationId xmlns:a16="http://schemas.microsoft.com/office/drawing/2014/main" id="{BF925750-5FED-455B-AC71-8BD6B0DFF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8323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5" name="Line 121">
            <a:extLst>
              <a:ext uri="{FF2B5EF4-FFF2-40B4-BE49-F238E27FC236}">
                <a16:creationId xmlns:a16="http://schemas.microsoft.com/office/drawing/2014/main" id="{3D2947A8-2E0E-4136-8098-21B0088F6A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370388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6" name="Rectangle 122">
            <a:extLst>
              <a:ext uri="{FF2B5EF4-FFF2-40B4-BE49-F238E27FC236}">
                <a16:creationId xmlns:a16="http://schemas.microsoft.com/office/drawing/2014/main" id="{06503442-EB5D-4149-983A-76E09A718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233863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7" name="Line 123">
            <a:extLst>
              <a:ext uri="{FF2B5EF4-FFF2-40B4-BE49-F238E27FC236}">
                <a16:creationId xmlns:a16="http://schemas.microsoft.com/office/drawing/2014/main" id="{55C15A99-EACB-4B2F-9295-F1CBE00AB1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77190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" name="Rectangle 124">
            <a:extLst>
              <a:ext uri="{FF2B5EF4-FFF2-40B4-BE49-F238E27FC236}">
                <a16:creationId xmlns:a16="http://schemas.microsoft.com/office/drawing/2014/main" id="{72201BCE-2194-456D-B1D8-60F15048D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6385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9" name="Line 125">
            <a:extLst>
              <a:ext uri="{FF2B5EF4-FFF2-40B4-BE49-F238E27FC236}">
                <a16:creationId xmlns:a16="http://schemas.microsoft.com/office/drawing/2014/main" id="{F49DF822-CF2B-47EC-B944-5F0C5CCE9D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173412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0" name="Rectangle 126">
            <a:extLst>
              <a:ext uri="{FF2B5EF4-FFF2-40B4-BE49-F238E27FC236}">
                <a16:creationId xmlns:a16="http://schemas.microsoft.com/office/drawing/2014/main" id="{DA88E85F-747D-4759-9BF2-31E96C960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040062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1" name="Line 127">
            <a:extLst>
              <a:ext uri="{FF2B5EF4-FFF2-40B4-BE49-F238E27FC236}">
                <a16:creationId xmlns:a16="http://schemas.microsoft.com/office/drawing/2014/main" id="{79E8F81C-C88E-49F1-8936-70DF730349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2573337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2" name="Rectangle 128">
            <a:extLst>
              <a:ext uri="{FF2B5EF4-FFF2-40B4-BE49-F238E27FC236}">
                <a16:creationId xmlns:a16="http://schemas.microsoft.com/office/drawing/2014/main" id="{8F922B3B-829E-4A75-8629-A2EE9E236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244157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3" name="Line 129">
            <a:extLst>
              <a:ext uri="{FF2B5EF4-FFF2-40B4-BE49-F238E27FC236}">
                <a16:creationId xmlns:a16="http://schemas.microsoft.com/office/drawing/2014/main" id="{4C00CDAE-7AF4-4243-9DC9-ABF3154EB5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9748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8" name="Rectangle 130">
            <a:extLst>
              <a:ext uri="{FF2B5EF4-FFF2-40B4-BE49-F238E27FC236}">
                <a16:creationId xmlns:a16="http://schemas.microsoft.com/office/drawing/2014/main" id="{181F5221-BD55-4093-AEC0-E97DE1742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1843087"/>
            <a:ext cx="4064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9" name="Line 131">
            <a:extLst>
              <a:ext uri="{FF2B5EF4-FFF2-40B4-BE49-F238E27FC236}">
                <a16:creationId xmlns:a16="http://schemas.microsoft.com/office/drawing/2014/main" id="{4EB1B014-0D3B-48D8-A58E-61FA9FA108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381125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" name="Rectangle 133">
            <a:extLst>
              <a:ext uri="{FF2B5EF4-FFF2-40B4-BE49-F238E27FC236}">
                <a16:creationId xmlns:a16="http://schemas.microsoft.com/office/drawing/2014/main" id="{A9471EA9-B636-44D8-9667-E60822AC674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3875" y="3236912"/>
            <a:ext cx="8223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MVPF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2" name="Line 134">
            <a:extLst>
              <a:ext uri="{FF2B5EF4-FFF2-40B4-BE49-F238E27FC236}">
                <a16:creationId xmlns:a16="http://schemas.microsoft.com/office/drawing/2014/main" id="{B11E1229-F267-4DE8-8C0B-43963998B7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719763"/>
            <a:ext cx="96885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3" name="Line 135">
            <a:extLst>
              <a:ext uri="{FF2B5EF4-FFF2-40B4-BE49-F238E27FC236}">
                <a16:creationId xmlns:a16="http://schemas.microsoft.com/office/drawing/2014/main" id="{519E152E-77A9-4127-A06D-45B2978ACFA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341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4" name="Rectangle 136">
            <a:extLst>
              <a:ext uri="{FF2B5EF4-FFF2-40B4-BE49-F238E27FC236}">
                <a16:creationId xmlns:a16="http://schemas.microsoft.com/office/drawing/2014/main" id="{FBEF65BC-E5FA-41E1-91E8-3AA770B79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5861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5" name="Line 137">
            <a:extLst>
              <a:ext uri="{FF2B5EF4-FFF2-40B4-BE49-F238E27FC236}">
                <a16:creationId xmlns:a16="http://schemas.microsoft.com/office/drawing/2014/main" id="{B3FB9FCE-2DE6-492A-A78B-1491D9B4668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815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6" name="Rectangle 138">
            <a:extLst>
              <a:ext uri="{FF2B5EF4-FFF2-40B4-BE49-F238E27FC236}">
                <a16:creationId xmlns:a16="http://schemas.microsoft.com/office/drawing/2014/main" id="{2F4AC58F-9EBF-40E1-B307-F019F7BE8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7" name="Line 139">
            <a:extLst>
              <a:ext uri="{FF2B5EF4-FFF2-40B4-BE49-F238E27FC236}">
                <a16:creationId xmlns:a16="http://schemas.microsoft.com/office/drawing/2014/main" id="{3898527C-0214-48A4-B390-D97AAEA26B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44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8" name="Rectangle 140">
            <a:extLst>
              <a:ext uri="{FF2B5EF4-FFF2-40B4-BE49-F238E27FC236}">
                <a16:creationId xmlns:a16="http://schemas.microsoft.com/office/drawing/2014/main" id="{A6911E48-E366-4A41-8806-9A4D78E15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9" name="Line 141">
            <a:extLst>
              <a:ext uri="{FF2B5EF4-FFF2-40B4-BE49-F238E27FC236}">
                <a16:creationId xmlns:a16="http://schemas.microsoft.com/office/drawing/2014/main" id="{4D20E6CF-6909-47F9-B4FE-0247D3075B2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39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" name="Rectangle 142">
            <a:extLst>
              <a:ext uri="{FF2B5EF4-FFF2-40B4-BE49-F238E27FC236}">
                <a16:creationId xmlns:a16="http://schemas.microsoft.com/office/drawing/2014/main" id="{AF84A238-E401-4B56-BA53-11A9620FF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26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1" name="Line 143">
            <a:extLst>
              <a:ext uri="{FF2B5EF4-FFF2-40B4-BE49-F238E27FC236}">
                <a16:creationId xmlns:a16="http://schemas.microsoft.com/office/drawing/2014/main" id="{B4D18A3B-4AEC-4043-BC7A-919E87DC92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9030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2" name="Rectangle 144">
            <a:extLst>
              <a:ext uri="{FF2B5EF4-FFF2-40B4-BE49-F238E27FC236}">
                <a16:creationId xmlns:a16="http://schemas.microsoft.com/office/drawing/2014/main" id="{A2D401FE-76F9-428B-9F38-FE13CAA6B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7426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3" name="Rectangle 145">
            <a:extLst>
              <a:ext uri="{FF2B5EF4-FFF2-40B4-BE49-F238E27FC236}">
                <a16:creationId xmlns:a16="http://schemas.microsoft.com/office/drawing/2014/main" id="{EF9ABC7C-032E-4BCC-A37C-EAA1B7419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6175375"/>
            <a:ext cx="24003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 of Beneficiaries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4" name="Rectangle 146">
            <a:extLst>
              <a:ext uri="{FF2B5EF4-FFF2-40B4-BE49-F238E27FC236}">
                <a16:creationId xmlns:a16="http://schemas.microsoft.com/office/drawing/2014/main" id="{BC238126-BB1E-4F80-852E-CE9864D03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F8233D28-F94D-4DCD-9596-411D68C7D370}"/>
              </a:ext>
            </a:extLst>
          </p:cNvPr>
          <p:cNvGrpSpPr/>
          <p:nvPr/>
        </p:nvGrpSpPr>
        <p:grpSpPr>
          <a:xfrm>
            <a:off x="1398052" y="1174749"/>
            <a:ext cx="599024" cy="616982"/>
            <a:chOff x="1398052" y="1174749"/>
            <a:chExt cx="599024" cy="616982"/>
          </a:xfrm>
        </p:grpSpPr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7598FD97-B795-449F-8F96-D1B71C561251}"/>
                </a:ext>
              </a:extLst>
            </p:cNvPr>
            <p:cNvSpPr/>
            <p:nvPr/>
          </p:nvSpPr>
          <p:spPr>
            <a:xfrm>
              <a:off x="1468438" y="1508125"/>
              <a:ext cx="528638" cy="283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30" name="Group 329">
              <a:extLst>
                <a:ext uri="{FF2B5EF4-FFF2-40B4-BE49-F238E27FC236}">
                  <a16:creationId xmlns:a16="http://schemas.microsoft.com/office/drawing/2014/main" id="{A2613355-7F34-47A4-A771-4FA440048992}"/>
                </a:ext>
              </a:extLst>
            </p:cNvPr>
            <p:cNvGrpSpPr/>
            <p:nvPr/>
          </p:nvGrpSpPr>
          <p:grpSpPr>
            <a:xfrm>
              <a:off x="1674813" y="1573079"/>
              <a:ext cx="166687" cy="149224"/>
              <a:chOff x="1462882" y="1471634"/>
              <a:chExt cx="166687" cy="149224"/>
            </a:xfrm>
          </p:grpSpPr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93D4C55F-D35B-45DF-B681-964DA5916E1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6225" y="1512888"/>
                <a:ext cx="0" cy="6032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72B8B63D-4E52-4794-A55C-79E867C7744E}"/>
                  </a:ext>
                </a:extLst>
              </p:cNvPr>
              <p:cNvCxnSpPr/>
              <p:nvPr/>
            </p:nvCxnSpPr>
            <p:spPr>
              <a:xfrm flipV="1">
                <a:off x="1462882" y="147163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>
                <a:extLst>
                  <a:ext uri="{FF2B5EF4-FFF2-40B4-BE49-F238E27FC236}">
                    <a16:creationId xmlns:a16="http://schemas.microsoft.com/office/drawing/2014/main" id="{C0BAE98C-7D87-440D-9DC1-03B30C293E90}"/>
                  </a:ext>
                </a:extLst>
              </p:cNvPr>
              <p:cNvCxnSpPr/>
              <p:nvPr/>
            </p:nvCxnSpPr>
            <p:spPr>
              <a:xfrm flipV="1">
                <a:off x="1462882" y="153749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1" name="Rectangle 176">
              <a:extLst>
                <a:ext uri="{FF2B5EF4-FFF2-40B4-BE49-F238E27FC236}">
                  <a16:creationId xmlns:a16="http://schemas.microsoft.com/office/drawing/2014/main" id="{D97C704E-E5E8-427E-B29A-EC0C60B98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052" y="1174749"/>
              <a:ext cx="219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∞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35" name="Rectangle 419">
            <a:extLst>
              <a:ext uri="{FF2B5EF4-FFF2-40B4-BE49-F238E27FC236}">
                <a16:creationId xmlns:a16="http://schemas.microsoft.com/office/drawing/2014/main" id="{01FB2DEC-7734-45D5-866A-0F55471AC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751" y="1127125"/>
            <a:ext cx="87043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FA19C"/>
                </a:solidFill>
                <a:effectLst/>
                <a:latin typeface="Arial" panose="020B0604020202020204" pitchFamily="34" charset="0"/>
              </a:rPr>
              <a:t>Top Tax 1981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BFA19C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58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Rectangle 267">
            <a:extLst>
              <a:ext uri="{FF2B5EF4-FFF2-40B4-BE49-F238E27FC236}">
                <a16:creationId xmlns:a16="http://schemas.microsoft.com/office/drawing/2014/main" id="{70857ED5-0A9B-448C-A24C-1629BFCDD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6" y="306387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D848FE72-7ABF-413B-B093-3490BA3CA97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01ADAB6A-2B40-4BE7-9E54-97FA6D47F3D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0" y="0"/>
            <a:ext cx="109727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" name="AutoShape 801">
            <a:extLst>
              <a:ext uri="{FF2B5EF4-FFF2-40B4-BE49-F238E27FC236}">
                <a16:creationId xmlns:a16="http://schemas.microsoft.com/office/drawing/2014/main" id="{70FBF735-97C3-42EB-99B0-9EAC9400610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7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76B789F3-AAEA-4B0A-8234-BB065D190DA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0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3">
            <a:extLst>
              <a:ext uri="{FF2B5EF4-FFF2-40B4-BE49-F238E27FC236}">
                <a16:creationId xmlns:a16="http://schemas.microsoft.com/office/drawing/2014/main" id="{2C3C5A8D-667F-44AA-87C8-2D8379203A6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64093284-7375-4C89-B810-68AB343D5EF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" name="AutoShape 3">
            <a:extLst>
              <a:ext uri="{FF2B5EF4-FFF2-40B4-BE49-F238E27FC236}">
                <a16:creationId xmlns:a16="http://schemas.microsoft.com/office/drawing/2014/main" id="{835A11E5-A39E-4D0E-A107-1BE9C383968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0" y="0"/>
            <a:ext cx="109727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7" name="AutoShape 801">
            <a:extLst>
              <a:ext uri="{FF2B5EF4-FFF2-40B4-BE49-F238E27FC236}">
                <a16:creationId xmlns:a16="http://schemas.microsoft.com/office/drawing/2014/main" id="{22CC15C8-B99F-4002-AA23-5414E1745F2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7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9" name="AutoShape 3">
            <a:extLst>
              <a:ext uri="{FF2B5EF4-FFF2-40B4-BE49-F238E27FC236}">
                <a16:creationId xmlns:a16="http://schemas.microsoft.com/office/drawing/2014/main" id="{7F5EAA90-A3F9-4F84-B785-0800B039FAF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0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" name="AutoShape 3">
            <a:extLst>
              <a:ext uri="{FF2B5EF4-FFF2-40B4-BE49-F238E27FC236}">
                <a16:creationId xmlns:a16="http://schemas.microsoft.com/office/drawing/2014/main" id="{F82D79BB-FA4E-499B-8DE8-7D6625C070E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" name="AutoShape 3">
            <a:extLst>
              <a:ext uri="{FF2B5EF4-FFF2-40B4-BE49-F238E27FC236}">
                <a16:creationId xmlns:a16="http://schemas.microsoft.com/office/drawing/2014/main" id="{3473AB74-2D5C-44CE-93A4-455E67191A4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" name="Rectangle 134">
            <a:extLst>
              <a:ext uri="{FF2B5EF4-FFF2-40B4-BE49-F238E27FC236}">
                <a16:creationId xmlns:a16="http://schemas.microsoft.com/office/drawing/2014/main" id="{9514549D-9EC9-AF4C-8F22-3BE35E3E6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0" y="95828"/>
            <a:ext cx="112505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Infinite MVPF for 1981 Top Tax Rate…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9" name="AutoShape 3">
            <a:extLst>
              <a:ext uri="{FF2B5EF4-FFF2-40B4-BE49-F238E27FC236}">
                <a16:creationId xmlns:a16="http://schemas.microsoft.com/office/drawing/2014/main" id="{CA7D6384-6354-4F1D-8754-98830561544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4" name="Rectangle 7">
            <a:extLst>
              <a:ext uri="{FF2B5EF4-FFF2-40B4-BE49-F238E27FC236}">
                <a16:creationId xmlns:a16="http://schemas.microsoft.com/office/drawing/2014/main" id="{6C8CAD73-AD4D-471E-8079-BE71F45C0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1230312"/>
            <a:ext cx="9688513" cy="448945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5" name="Line 8">
            <a:extLst>
              <a:ext uri="{FF2B5EF4-FFF2-40B4-BE49-F238E27FC236}">
                <a16:creationId xmlns:a16="http://schemas.microsoft.com/office/drawing/2014/main" id="{8A6FCBF6-979C-4D47-B6ED-5E751ADBAA8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5689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" name="Line 9">
            <a:extLst>
              <a:ext uri="{FF2B5EF4-FFF2-40B4-BE49-F238E27FC236}">
                <a16:creationId xmlns:a16="http://schemas.microsoft.com/office/drawing/2014/main" id="{56163C52-8FEC-4C3D-A459-0D622A97046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970463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" name="Line 10">
            <a:extLst>
              <a:ext uri="{FF2B5EF4-FFF2-40B4-BE49-F238E27FC236}">
                <a16:creationId xmlns:a16="http://schemas.microsoft.com/office/drawing/2014/main" id="{61757876-2738-4864-BC01-8782EF9B602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370388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8" name="Line 11">
            <a:extLst>
              <a:ext uri="{FF2B5EF4-FFF2-40B4-BE49-F238E27FC236}">
                <a16:creationId xmlns:a16="http://schemas.microsoft.com/office/drawing/2014/main" id="{53DBBD43-C503-4473-BAF2-76AC816F47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77190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9" name="Line 12">
            <a:extLst>
              <a:ext uri="{FF2B5EF4-FFF2-40B4-BE49-F238E27FC236}">
                <a16:creationId xmlns:a16="http://schemas.microsoft.com/office/drawing/2014/main" id="{4750C3B7-53FD-4713-BF34-F740523CA59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173412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0" name="Line 13">
            <a:extLst>
              <a:ext uri="{FF2B5EF4-FFF2-40B4-BE49-F238E27FC236}">
                <a16:creationId xmlns:a16="http://schemas.microsoft.com/office/drawing/2014/main" id="{9E6C1828-65E5-4489-B372-8FB840F6AA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2573337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1" name="Line 14">
            <a:extLst>
              <a:ext uri="{FF2B5EF4-FFF2-40B4-BE49-F238E27FC236}">
                <a16:creationId xmlns:a16="http://schemas.microsoft.com/office/drawing/2014/main" id="{8E41DB6D-84A2-48DF-8232-86E39025310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9748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3" name="Line 15">
            <a:extLst>
              <a:ext uri="{FF2B5EF4-FFF2-40B4-BE49-F238E27FC236}">
                <a16:creationId xmlns:a16="http://schemas.microsoft.com/office/drawing/2014/main" id="{2A895F43-26BB-4200-8C4D-3E582093DD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4" name="Line 16">
            <a:extLst>
              <a:ext uri="{FF2B5EF4-FFF2-40B4-BE49-F238E27FC236}">
                <a16:creationId xmlns:a16="http://schemas.microsoft.com/office/drawing/2014/main" id="{DC6B4703-692E-4586-B577-3798FADC88B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6" name="Oval 17">
            <a:extLst>
              <a:ext uri="{FF2B5EF4-FFF2-40B4-BE49-F238E27FC236}">
                <a16:creationId xmlns:a16="http://schemas.microsoft.com/office/drawing/2014/main" id="{A9E0E965-8F80-47B1-B3B6-0FD1DCB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013" y="44386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7" name="Oval 18">
            <a:extLst>
              <a:ext uri="{FF2B5EF4-FFF2-40B4-BE49-F238E27FC236}">
                <a16:creationId xmlns:a16="http://schemas.microsoft.com/office/drawing/2014/main" id="{48579028-AD17-4770-9AB4-01B87AD79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551" y="42100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9" name="Oval 19">
            <a:extLst>
              <a:ext uri="{FF2B5EF4-FFF2-40B4-BE49-F238E27FC236}">
                <a16:creationId xmlns:a16="http://schemas.microsoft.com/office/drawing/2014/main" id="{67F88254-5BE5-4361-9EB8-A123AFBF4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101" y="4260850"/>
            <a:ext cx="82550" cy="77788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1" name="Oval 20">
            <a:extLst>
              <a:ext uri="{FF2B5EF4-FFF2-40B4-BE49-F238E27FC236}">
                <a16:creationId xmlns:a16="http://schemas.microsoft.com/office/drawing/2014/main" id="{DFEA680D-462A-4D10-8B34-C80072C3D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3688" y="43846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2" name="Oval 21">
            <a:extLst>
              <a:ext uri="{FF2B5EF4-FFF2-40B4-BE49-F238E27FC236}">
                <a16:creationId xmlns:a16="http://schemas.microsoft.com/office/drawing/2014/main" id="{E335718B-D5F8-409B-B250-355A983FF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76" y="4379913"/>
            <a:ext cx="82550" cy="77788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3" name="Oval 22">
            <a:extLst>
              <a:ext uri="{FF2B5EF4-FFF2-40B4-BE49-F238E27FC236}">
                <a16:creationId xmlns:a16="http://schemas.microsoft.com/office/drawing/2014/main" id="{9EBE12FF-3B79-4003-9EFD-5A5CABB32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2963" y="4933950"/>
            <a:ext cx="80963" cy="80963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5" name="Oval 23">
            <a:extLst>
              <a:ext uri="{FF2B5EF4-FFF2-40B4-BE49-F238E27FC236}">
                <a16:creationId xmlns:a16="http://schemas.microsoft.com/office/drawing/2014/main" id="{E2366D60-CEF2-4B28-B575-1D7F43DC0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3451" y="43291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" name="Oval 24">
            <a:extLst>
              <a:ext uri="{FF2B5EF4-FFF2-40B4-BE49-F238E27FC236}">
                <a16:creationId xmlns:a16="http://schemas.microsoft.com/office/drawing/2014/main" id="{CBCBB294-EB9F-4112-B0F4-F817B829D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4238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" name="Oval 25">
            <a:extLst>
              <a:ext uri="{FF2B5EF4-FFF2-40B4-BE49-F238E27FC236}">
                <a16:creationId xmlns:a16="http://schemas.microsoft.com/office/drawing/2014/main" id="{A646BFB6-3F97-48F3-9B55-22B1958AA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6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" name="Oval 26">
            <a:extLst>
              <a:ext uri="{FF2B5EF4-FFF2-40B4-BE49-F238E27FC236}">
                <a16:creationId xmlns:a16="http://schemas.microsoft.com/office/drawing/2014/main" id="{AEDF790D-51DB-4AD0-A91D-010E6347F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9663" y="1938337"/>
            <a:ext cx="80963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1" name="Oval 27">
            <a:extLst>
              <a:ext uri="{FF2B5EF4-FFF2-40B4-BE49-F238E27FC236}">
                <a16:creationId xmlns:a16="http://schemas.microsoft.com/office/drawing/2014/main" id="{CBC84EA8-9841-4917-BAD0-657ADEC97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2" name="Oval 28">
            <a:extLst>
              <a:ext uri="{FF2B5EF4-FFF2-40B4-BE49-F238E27FC236}">
                <a16:creationId xmlns:a16="http://schemas.microsoft.com/office/drawing/2014/main" id="{51790D6E-DA80-425F-87F6-0B4267641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263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3" name="Oval 29">
            <a:extLst>
              <a:ext uri="{FF2B5EF4-FFF2-40B4-BE49-F238E27FC236}">
                <a16:creationId xmlns:a16="http://schemas.microsoft.com/office/drawing/2014/main" id="{115B4904-8F5C-4CB6-AD2F-0CD4ABDE0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4" name="Oval 30">
            <a:extLst>
              <a:ext uri="{FF2B5EF4-FFF2-40B4-BE49-F238E27FC236}">
                <a16:creationId xmlns:a16="http://schemas.microsoft.com/office/drawing/2014/main" id="{5D23184C-9392-4D36-820F-AAB386861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5" name="Oval 31">
            <a:extLst>
              <a:ext uri="{FF2B5EF4-FFF2-40B4-BE49-F238E27FC236}">
                <a16:creationId xmlns:a16="http://schemas.microsoft.com/office/drawing/2014/main" id="{7F071DCA-D8A5-4E3E-9678-618C7BDF8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426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6" name="Oval 32">
            <a:extLst>
              <a:ext uri="{FF2B5EF4-FFF2-40B4-BE49-F238E27FC236}">
                <a16:creationId xmlns:a16="http://schemas.microsoft.com/office/drawing/2014/main" id="{A34A9E9E-61D4-4252-9276-BAC323DC0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13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8" name="Oval 33">
            <a:extLst>
              <a:ext uri="{FF2B5EF4-FFF2-40B4-BE49-F238E27FC236}">
                <a16:creationId xmlns:a16="http://schemas.microsoft.com/office/drawing/2014/main" id="{4798D4ED-236F-4229-A6EF-0AD8D04FE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1" y="35115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9" name="Oval 34">
            <a:extLst>
              <a:ext uri="{FF2B5EF4-FFF2-40B4-BE49-F238E27FC236}">
                <a16:creationId xmlns:a16="http://schemas.microsoft.com/office/drawing/2014/main" id="{B0CAE4B1-3203-4D78-AC5A-7DB8F1C86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1" name="Oval 35">
            <a:extLst>
              <a:ext uri="{FF2B5EF4-FFF2-40B4-BE49-F238E27FC236}">
                <a16:creationId xmlns:a16="http://schemas.microsoft.com/office/drawing/2014/main" id="{18A4C4AD-32F4-4EE9-B9F1-3CB1BC261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076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2" name="Oval 36">
            <a:extLst>
              <a:ext uri="{FF2B5EF4-FFF2-40B4-BE49-F238E27FC236}">
                <a16:creationId xmlns:a16="http://schemas.microsoft.com/office/drawing/2014/main" id="{C0D6EB58-B725-4BCF-8CE8-A18B42624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26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4" name="Oval 37">
            <a:extLst>
              <a:ext uri="{FF2B5EF4-FFF2-40B4-BE49-F238E27FC236}">
                <a16:creationId xmlns:a16="http://schemas.microsoft.com/office/drawing/2014/main" id="{7114F687-DE1D-4321-9C4E-7A75B4F27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463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5" name="Oval 38">
            <a:extLst>
              <a:ext uri="{FF2B5EF4-FFF2-40B4-BE49-F238E27FC236}">
                <a16:creationId xmlns:a16="http://schemas.microsoft.com/office/drawing/2014/main" id="{02E5F00D-3628-49A8-A513-091FC082C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5088" y="3625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6" name="Oval 39">
            <a:extLst>
              <a:ext uri="{FF2B5EF4-FFF2-40B4-BE49-F238E27FC236}">
                <a16:creationId xmlns:a16="http://schemas.microsoft.com/office/drawing/2014/main" id="{A0AB2935-4C61-45FB-851F-1A9A81977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4338" y="55276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7" name="Oval 40">
            <a:extLst>
              <a:ext uri="{FF2B5EF4-FFF2-40B4-BE49-F238E27FC236}">
                <a16:creationId xmlns:a16="http://schemas.microsoft.com/office/drawing/2014/main" id="{D6167154-0C7B-4FB1-8051-45C665A31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6413" y="49371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8" name="Oval 41">
            <a:extLst>
              <a:ext uri="{FF2B5EF4-FFF2-40B4-BE49-F238E27FC236}">
                <a16:creationId xmlns:a16="http://schemas.microsoft.com/office/drawing/2014/main" id="{FE5BE877-99DF-434F-9019-FA1DFB303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1663" y="55276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9" name="Oval 42">
            <a:extLst>
              <a:ext uri="{FF2B5EF4-FFF2-40B4-BE49-F238E27FC236}">
                <a16:creationId xmlns:a16="http://schemas.microsoft.com/office/drawing/2014/main" id="{2B3BF97A-FB60-4BF1-8E67-1788BCA3A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3738" y="55276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0" name="Oval 43">
            <a:extLst>
              <a:ext uri="{FF2B5EF4-FFF2-40B4-BE49-F238E27FC236}">
                <a16:creationId xmlns:a16="http://schemas.microsoft.com/office/drawing/2014/main" id="{3ADE1CB4-F541-4C3F-B896-A5B59CEDA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8988" y="44672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1" name="Oval 44">
            <a:extLst>
              <a:ext uri="{FF2B5EF4-FFF2-40B4-BE49-F238E27FC236}">
                <a16:creationId xmlns:a16="http://schemas.microsoft.com/office/drawing/2014/main" id="{FBE44B59-D1D3-43BC-B865-70295DE28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1063" y="49371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2" name="Oval 45">
            <a:extLst>
              <a:ext uri="{FF2B5EF4-FFF2-40B4-BE49-F238E27FC236}">
                <a16:creationId xmlns:a16="http://schemas.microsoft.com/office/drawing/2014/main" id="{984CA6C1-E4A3-4462-9191-AD7D7DDBB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6313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3" name="Oval 46">
            <a:extLst>
              <a:ext uri="{FF2B5EF4-FFF2-40B4-BE49-F238E27FC236}">
                <a16:creationId xmlns:a16="http://schemas.microsoft.com/office/drawing/2014/main" id="{17FA2445-8644-40AD-9CBE-E4074B0FA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34385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4" name="Oval 47">
            <a:extLst>
              <a:ext uri="{FF2B5EF4-FFF2-40B4-BE49-F238E27FC236}">
                <a16:creationId xmlns:a16="http://schemas.microsoft.com/office/drawing/2014/main" id="{6551210B-9951-4696-A50C-17B04F416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1538" y="44989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6" name="Oval 48">
            <a:extLst>
              <a:ext uri="{FF2B5EF4-FFF2-40B4-BE49-F238E27FC236}">
                <a16:creationId xmlns:a16="http://schemas.microsoft.com/office/drawing/2014/main" id="{11E6407F-C259-4020-B688-377716C16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3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7" name="Oval 49">
            <a:extLst>
              <a:ext uri="{FF2B5EF4-FFF2-40B4-BE49-F238E27FC236}">
                <a16:creationId xmlns:a16="http://schemas.microsoft.com/office/drawing/2014/main" id="{622C9982-04A0-4B7E-80C4-847E68FB3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1" y="5340350"/>
            <a:ext cx="80963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" name="Oval 50">
            <a:extLst>
              <a:ext uri="{FF2B5EF4-FFF2-40B4-BE49-F238E27FC236}">
                <a16:creationId xmlns:a16="http://schemas.microsoft.com/office/drawing/2014/main" id="{2B733AE9-3022-448B-99B4-DA0845EBD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938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9" name="Oval 51">
            <a:extLst>
              <a:ext uri="{FF2B5EF4-FFF2-40B4-BE49-F238E27FC236}">
                <a16:creationId xmlns:a16="http://schemas.microsoft.com/office/drawing/2014/main" id="{A22C1483-87E6-485C-874C-92F70051B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7776" y="1938337"/>
            <a:ext cx="80963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0" name="Oval 52">
            <a:extLst>
              <a:ext uri="{FF2B5EF4-FFF2-40B4-BE49-F238E27FC236}">
                <a16:creationId xmlns:a16="http://schemas.microsoft.com/office/drawing/2014/main" id="{EC6E28FA-0B91-4694-8247-841B821A5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263" y="4092575"/>
            <a:ext cx="82550" cy="80963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1" name="Oval 53">
            <a:extLst>
              <a:ext uri="{FF2B5EF4-FFF2-40B4-BE49-F238E27FC236}">
                <a16:creationId xmlns:a16="http://schemas.microsoft.com/office/drawing/2014/main" id="{9870D313-F861-40C2-9095-F2EF2CD07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2" name="Oval 54">
            <a:extLst>
              <a:ext uri="{FF2B5EF4-FFF2-40B4-BE49-F238E27FC236}">
                <a16:creationId xmlns:a16="http://schemas.microsoft.com/office/drawing/2014/main" id="{97F597DE-C0C4-4570-9B03-9BFD149CF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3" name="Oval 55">
            <a:extLst>
              <a:ext uri="{FF2B5EF4-FFF2-40B4-BE49-F238E27FC236}">
                <a16:creationId xmlns:a16="http://schemas.microsoft.com/office/drawing/2014/main" id="{6A6C4139-CB43-4DD4-BB4E-C24A69A03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426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4" name="Oval 56">
            <a:extLst>
              <a:ext uri="{FF2B5EF4-FFF2-40B4-BE49-F238E27FC236}">
                <a16:creationId xmlns:a16="http://schemas.microsoft.com/office/drawing/2014/main" id="{CC16DCA3-3657-4953-8857-F504E9470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13" y="25368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5" name="Oval 57">
            <a:extLst>
              <a:ext uri="{FF2B5EF4-FFF2-40B4-BE49-F238E27FC236}">
                <a16:creationId xmlns:a16="http://schemas.microsoft.com/office/drawing/2014/main" id="{A221440D-D0B8-47D4-B8F2-69E2CABD6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1" y="377190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6" name="Oval 58">
            <a:extLst>
              <a:ext uri="{FF2B5EF4-FFF2-40B4-BE49-F238E27FC236}">
                <a16:creationId xmlns:a16="http://schemas.microsoft.com/office/drawing/2014/main" id="{4DBA0852-4898-4382-9520-E04FFEE47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2533650"/>
            <a:ext cx="82550" cy="80963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7" name="Oval 59">
            <a:extLst>
              <a:ext uri="{FF2B5EF4-FFF2-40B4-BE49-F238E27FC236}">
                <a16:creationId xmlns:a16="http://schemas.microsoft.com/office/drawing/2014/main" id="{337F5D93-CE9E-4B55-8F03-E8AA60A3F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076" y="43164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8" name="Oval 60">
            <a:extLst>
              <a:ext uri="{FF2B5EF4-FFF2-40B4-BE49-F238E27FC236}">
                <a16:creationId xmlns:a16="http://schemas.microsoft.com/office/drawing/2014/main" id="{DF9FCD33-E280-49D1-BCFB-D44AB889A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6" y="442118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9" name="Oval 61">
            <a:extLst>
              <a:ext uri="{FF2B5EF4-FFF2-40B4-BE49-F238E27FC236}">
                <a16:creationId xmlns:a16="http://schemas.microsoft.com/office/drawing/2014/main" id="{FC0052B5-7E9F-4FD6-8D98-37050D39E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1" y="202088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10" name="Oval 62">
            <a:extLst>
              <a:ext uri="{FF2B5EF4-FFF2-40B4-BE49-F238E27FC236}">
                <a16:creationId xmlns:a16="http://schemas.microsoft.com/office/drawing/2014/main" id="{F30E0908-AE27-4CE0-AD32-205765753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651" y="381793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11" name="Oval 63">
            <a:extLst>
              <a:ext uri="{FF2B5EF4-FFF2-40B4-BE49-F238E27FC236}">
                <a16:creationId xmlns:a16="http://schemas.microsoft.com/office/drawing/2014/main" id="{E4F5D0C7-4F28-45CA-9387-4A6239F30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1726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7" name="Oval 64">
            <a:extLst>
              <a:ext uri="{FF2B5EF4-FFF2-40B4-BE49-F238E27FC236}">
                <a16:creationId xmlns:a16="http://schemas.microsoft.com/office/drawing/2014/main" id="{5B5F59B5-959A-434D-B415-A626DC662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8563" y="4068763"/>
            <a:ext cx="80963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4" name="Oval 65">
            <a:extLst>
              <a:ext uri="{FF2B5EF4-FFF2-40B4-BE49-F238E27FC236}">
                <a16:creationId xmlns:a16="http://schemas.microsoft.com/office/drawing/2014/main" id="{952D7EF4-4D56-4853-8D3A-4A654BEE6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5051" y="446246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9" name="Oval 66">
            <a:extLst>
              <a:ext uri="{FF2B5EF4-FFF2-40B4-BE49-F238E27FC236}">
                <a16:creationId xmlns:a16="http://schemas.microsoft.com/office/drawing/2014/main" id="{F841BDBD-6A3B-431E-97C2-59E0ED82E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44799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0" name="Oval 67">
            <a:extLst>
              <a:ext uri="{FF2B5EF4-FFF2-40B4-BE49-F238E27FC236}">
                <a16:creationId xmlns:a16="http://schemas.microsoft.com/office/drawing/2014/main" id="{F941CCE3-3D42-4A73-8877-9F5BE4373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726" y="43529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1" name="Oval 68">
            <a:extLst>
              <a:ext uri="{FF2B5EF4-FFF2-40B4-BE49-F238E27FC236}">
                <a16:creationId xmlns:a16="http://schemas.microsoft.com/office/drawing/2014/main" id="{4427E731-7981-47AD-BA15-30AD49449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76" y="4357688"/>
            <a:ext cx="82550" cy="80963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" name="Oval 69">
            <a:extLst>
              <a:ext uri="{FF2B5EF4-FFF2-40B4-BE49-F238E27FC236}">
                <a16:creationId xmlns:a16="http://schemas.microsoft.com/office/drawing/2014/main" id="{78189833-F737-46A0-8D74-80E1AAA00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13" y="423386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" name="Oval 70">
            <a:extLst>
              <a:ext uri="{FF2B5EF4-FFF2-40B4-BE49-F238E27FC236}">
                <a16:creationId xmlns:a16="http://schemas.microsoft.com/office/drawing/2014/main" id="{C055F5CD-78BE-4E6A-9C37-57C5CC243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8651" y="44481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" name="Oval 71">
            <a:extLst>
              <a:ext uri="{FF2B5EF4-FFF2-40B4-BE49-F238E27FC236}">
                <a16:creationId xmlns:a16="http://schemas.microsoft.com/office/drawing/2014/main" id="{19CEA1F2-5345-4D67-AC99-69189DF49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138" y="442118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1" name="Oval 72">
            <a:extLst>
              <a:ext uri="{FF2B5EF4-FFF2-40B4-BE49-F238E27FC236}">
                <a16:creationId xmlns:a16="http://schemas.microsoft.com/office/drawing/2014/main" id="{C5920373-BD9C-4C32-AA58-ADB54BF68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5976" y="427513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2" name="Oval 73">
            <a:extLst>
              <a:ext uri="{FF2B5EF4-FFF2-40B4-BE49-F238E27FC236}">
                <a16:creationId xmlns:a16="http://schemas.microsoft.com/office/drawing/2014/main" id="{A5EBC703-E624-4B0F-9442-399762336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4513" y="4691063"/>
            <a:ext cx="77788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" name="Oval 74">
            <a:extLst>
              <a:ext uri="{FF2B5EF4-FFF2-40B4-BE49-F238E27FC236}">
                <a16:creationId xmlns:a16="http://schemas.microsoft.com/office/drawing/2014/main" id="{540BFE1A-F6EC-41A9-89B7-45332B8C8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5338" y="395446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4" name="Oval 75">
            <a:extLst>
              <a:ext uri="{FF2B5EF4-FFF2-40B4-BE49-F238E27FC236}">
                <a16:creationId xmlns:a16="http://schemas.microsoft.com/office/drawing/2014/main" id="{1BD62D16-9C29-481D-8F52-0C440631F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138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" name="Oval 76">
            <a:extLst>
              <a:ext uri="{FF2B5EF4-FFF2-40B4-BE49-F238E27FC236}">
                <a16:creationId xmlns:a16="http://schemas.microsoft.com/office/drawing/2014/main" id="{2748CEB2-317D-442A-AFB0-D27D14438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76" y="1938337"/>
            <a:ext cx="80963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" name="Oval 77">
            <a:extLst>
              <a:ext uri="{FF2B5EF4-FFF2-40B4-BE49-F238E27FC236}">
                <a16:creationId xmlns:a16="http://schemas.microsoft.com/office/drawing/2014/main" id="{536B5024-BE3D-4E03-B0EA-CFCFFA587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863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" name="Oval 78">
            <a:extLst>
              <a:ext uri="{FF2B5EF4-FFF2-40B4-BE49-F238E27FC236}">
                <a16:creationId xmlns:a16="http://schemas.microsoft.com/office/drawing/2014/main" id="{481A8CAF-95EC-4925-A60F-55470B80D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8" name="Oval 79">
            <a:extLst>
              <a:ext uri="{FF2B5EF4-FFF2-40B4-BE49-F238E27FC236}">
                <a16:creationId xmlns:a16="http://schemas.microsoft.com/office/drawing/2014/main" id="{2E8E09A0-82FF-444E-A2CD-8B39DC627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238" y="453548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9" name="Oval 80">
            <a:extLst>
              <a:ext uri="{FF2B5EF4-FFF2-40B4-BE49-F238E27FC236}">
                <a16:creationId xmlns:a16="http://schemas.microsoft.com/office/drawing/2014/main" id="{5E3EA0C6-45D7-46D5-84A8-7D514C726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763" y="4384675"/>
            <a:ext cx="80963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0" name="Oval 81">
            <a:extLst>
              <a:ext uri="{FF2B5EF4-FFF2-40B4-BE49-F238E27FC236}">
                <a16:creationId xmlns:a16="http://schemas.microsoft.com/office/drawing/2014/main" id="{234EAD2D-DC7B-4F5A-92A2-40B4E5F8F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456723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" name="Oval 82">
            <a:extLst>
              <a:ext uri="{FF2B5EF4-FFF2-40B4-BE49-F238E27FC236}">
                <a16:creationId xmlns:a16="http://schemas.microsoft.com/office/drawing/2014/main" id="{AADB0131-B177-4668-925A-449AC040D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26" y="48371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2" name="Oval 83">
            <a:extLst>
              <a:ext uri="{FF2B5EF4-FFF2-40B4-BE49-F238E27FC236}">
                <a16:creationId xmlns:a16="http://schemas.microsoft.com/office/drawing/2014/main" id="{348179A9-5CB1-47D6-84A4-AE0D6ABC6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888" y="5065713"/>
            <a:ext cx="80963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3" name="Oval 84">
            <a:extLst>
              <a:ext uri="{FF2B5EF4-FFF2-40B4-BE49-F238E27FC236}">
                <a16:creationId xmlns:a16="http://schemas.microsoft.com/office/drawing/2014/main" id="{585B7D2D-0C5C-494D-8EF5-ECCB96D85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9401" y="48101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" name="Oval 85">
            <a:extLst>
              <a:ext uri="{FF2B5EF4-FFF2-40B4-BE49-F238E27FC236}">
                <a16:creationId xmlns:a16="http://schemas.microsoft.com/office/drawing/2014/main" id="{95676777-B2D2-4E8E-856A-DC7D25D1A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5938" y="46720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" name="Oval 86">
            <a:extLst>
              <a:ext uri="{FF2B5EF4-FFF2-40B4-BE49-F238E27FC236}">
                <a16:creationId xmlns:a16="http://schemas.microsoft.com/office/drawing/2014/main" id="{302B447E-1696-48A8-A019-4DCA58892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1" y="4664075"/>
            <a:ext cx="77788" cy="80963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6" name="Oval 87">
            <a:extLst>
              <a:ext uri="{FF2B5EF4-FFF2-40B4-BE49-F238E27FC236}">
                <a16:creationId xmlns:a16="http://schemas.microsoft.com/office/drawing/2014/main" id="{08548EBC-FB29-4A10-A78A-91AB86792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088" y="45450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" name="Oval 88">
            <a:extLst>
              <a:ext uri="{FF2B5EF4-FFF2-40B4-BE49-F238E27FC236}">
                <a16:creationId xmlns:a16="http://schemas.microsoft.com/office/drawing/2014/main" id="{34BB86CF-DB7C-4FDD-BDCE-C2B1DA728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901" y="41052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" name="Oval 89">
            <a:extLst>
              <a:ext uri="{FF2B5EF4-FFF2-40B4-BE49-F238E27FC236}">
                <a16:creationId xmlns:a16="http://schemas.microsoft.com/office/drawing/2014/main" id="{21BE9132-A56D-47F8-9937-4308B5DC1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901" y="40417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" name="Oval 90">
            <a:extLst>
              <a:ext uri="{FF2B5EF4-FFF2-40B4-BE49-F238E27FC236}">
                <a16:creationId xmlns:a16="http://schemas.microsoft.com/office/drawing/2014/main" id="{C1BC7125-69A2-440D-B4DE-4FB16AC5C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151" y="446246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" name="Oval 91">
            <a:extLst>
              <a:ext uri="{FF2B5EF4-FFF2-40B4-BE49-F238E27FC236}">
                <a16:creationId xmlns:a16="http://schemas.microsoft.com/office/drawing/2014/main" id="{E138C246-9294-4C62-A19F-02268D6EA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688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" name="Oval 92">
            <a:extLst>
              <a:ext uri="{FF2B5EF4-FFF2-40B4-BE49-F238E27FC236}">
                <a16:creationId xmlns:a16="http://schemas.microsoft.com/office/drawing/2014/main" id="{91AA1D8F-6DB4-4F86-8E74-D892B2F37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4038" y="430688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" name="Oval 93">
            <a:extLst>
              <a:ext uri="{FF2B5EF4-FFF2-40B4-BE49-F238E27FC236}">
                <a16:creationId xmlns:a16="http://schemas.microsoft.com/office/drawing/2014/main" id="{4A14587F-0A7D-492E-8D7D-CA7257C48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0126" y="43751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" name="Oval 94">
            <a:extLst>
              <a:ext uri="{FF2B5EF4-FFF2-40B4-BE49-F238E27FC236}">
                <a16:creationId xmlns:a16="http://schemas.microsoft.com/office/drawing/2014/main" id="{4CA6BBD2-2475-45F0-8EEE-51B3B73DB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6963" y="4398963"/>
            <a:ext cx="82550" cy="80963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" name="Oval 95">
            <a:extLst>
              <a:ext uri="{FF2B5EF4-FFF2-40B4-BE49-F238E27FC236}">
                <a16:creationId xmlns:a16="http://schemas.microsoft.com/office/drawing/2014/main" id="{03EA4175-640F-4716-BA37-09F67E53B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4476750"/>
            <a:ext cx="82550" cy="80963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" name="Oval 96">
            <a:extLst>
              <a:ext uri="{FF2B5EF4-FFF2-40B4-BE49-F238E27FC236}">
                <a16:creationId xmlns:a16="http://schemas.microsoft.com/office/drawing/2014/main" id="{6089C209-1C69-4F81-A6C3-F527DA32B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4484688"/>
            <a:ext cx="82550" cy="77788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" name="Oval 97">
            <a:extLst>
              <a:ext uri="{FF2B5EF4-FFF2-40B4-BE49-F238E27FC236}">
                <a16:creationId xmlns:a16="http://schemas.microsoft.com/office/drawing/2014/main" id="{72A19524-C7C0-4558-9F38-A4B3BC01A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3" y="423386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" name="Oval 98">
            <a:extLst>
              <a:ext uri="{FF2B5EF4-FFF2-40B4-BE49-F238E27FC236}">
                <a16:creationId xmlns:a16="http://schemas.microsoft.com/office/drawing/2014/main" id="{A36F3343-F2C9-4B4E-97BA-18374DA00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401" y="411003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" name="Oval 99">
            <a:extLst>
              <a:ext uri="{FF2B5EF4-FFF2-40B4-BE49-F238E27FC236}">
                <a16:creationId xmlns:a16="http://schemas.microsoft.com/office/drawing/2014/main" id="{EDFB3E64-C31F-44C1-9037-10A52FE3D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726" y="382270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" name="Oval 100">
            <a:extLst>
              <a:ext uri="{FF2B5EF4-FFF2-40B4-BE49-F238E27FC236}">
                <a16:creationId xmlns:a16="http://schemas.microsoft.com/office/drawing/2014/main" id="{EFB008F4-EDFB-434C-9792-1115FCF08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6213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" name="Oval 101">
            <a:extLst>
              <a:ext uri="{FF2B5EF4-FFF2-40B4-BE49-F238E27FC236}">
                <a16:creationId xmlns:a16="http://schemas.microsoft.com/office/drawing/2014/main" id="{ADD360C2-F1B1-4EAD-AE13-A142E67AE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1" y="4672013"/>
            <a:ext cx="77788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" name="Oval 102">
            <a:extLst>
              <a:ext uri="{FF2B5EF4-FFF2-40B4-BE49-F238E27FC236}">
                <a16:creationId xmlns:a16="http://schemas.microsoft.com/office/drawing/2014/main" id="{A8C77408-C2CE-41AB-913B-D7C2616EF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088" y="46593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" name="Oval 103">
            <a:extLst>
              <a:ext uri="{FF2B5EF4-FFF2-40B4-BE49-F238E27FC236}">
                <a16:creationId xmlns:a16="http://schemas.microsoft.com/office/drawing/2014/main" id="{20259A9D-09EC-4262-B22A-C972AB476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8351" y="44307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" name="Oval 104">
            <a:extLst>
              <a:ext uri="{FF2B5EF4-FFF2-40B4-BE49-F238E27FC236}">
                <a16:creationId xmlns:a16="http://schemas.microsoft.com/office/drawing/2014/main" id="{8E2928E5-10F8-4CE8-84BA-0DBEBB907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4738" y="451643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" name="Oval 105">
            <a:extLst>
              <a:ext uri="{FF2B5EF4-FFF2-40B4-BE49-F238E27FC236}">
                <a16:creationId xmlns:a16="http://schemas.microsoft.com/office/drawing/2014/main" id="{2758BE52-5826-4183-B06A-864585C3B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76" y="464026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" name="Oval 106">
            <a:extLst>
              <a:ext uri="{FF2B5EF4-FFF2-40B4-BE49-F238E27FC236}">
                <a16:creationId xmlns:a16="http://schemas.microsoft.com/office/drawing/2014/main" id="{39811E35-1AC6-4A36-A058-5797DE6F3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676" y="44894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" name="Oval 107">
            <a:extLst>
              <a:ext uri="{FF2B5EF4-FFF2-40B4-BE49-F238E27FC236}">
                <a16:creationId xmlns:a16="http://schemas.microsoft.com/office/drawing/2014/main" id="{AC3DD47C-31C5-489E-A19A-C7348E85D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1" y="46672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2" name="Oval 108">
            <a:extLst>
              <a:ext uri="{FF2B5EF4-FFF2-40B4-BE49-F238E27FC236}">
                <a16:creationId xmlns:a16="http://schemas.microsoft.com/office/drawing/2014/main" id="{617B8171-E5D1-4774-9136-0A40C4B2A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1" y="439420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3" name="Oval 109">
            <a:extLst>
              <a:ext uri="{FF2B5EF4-FFF2-40B4-BE49-F238E27FC236}">
                <a16:creationId xmlns:a16="http://schemas.microsoft.com/office/drawing/2014/main" id="{E2D835BC-CE05-4F85-AFD9-0ADC8DEAA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3076" y="43164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4" name="Oval 110">
            <a:extLst>
              <a:ext uri="{FF2B5EF4-FFF2-40B4-BE49-F238E27FC236}">
                <a16:creationId xmlns:a16="http://schemas.microsoft.com/office/drawing/2014/main" id="{90EB8DA8-1DD7-41BC-8306-1F4C21E60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326" y="4435475"/>
            <a:ext cx="82550" cy="77788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5" name="Oval 111">
            <a:extLst>
              <a:ext uri="{FF2B5EF4-FFF2-40B4-BE49-F238E27FC236}">
                <a16:creationId xmlns:a16="http://schemas.microsoft.com/office/drawing/2014/main" id="{3A244734-F06A-4395-9D7A-A1B785760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8" y="1339850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7" name="Line 113">
            <a:extLst>
              <a:ext uri="{FF2B5EF4-FFF2-40B4-BE49-F238E27FC236}">
                <a16:creationId xmlns:a16="http://schemas.microsoft.com/office/drawing/2014/main" id="{D2B96964-7DFA-4962-AE51-55867BA32C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50163" y="1381125"/>
            <a:ext cx="0" cy="3021013"/>
          </a:xfrm>
          <a:prstGeom prst="line">
            <a:avLst/>
          </a:prstGeom>
          <a:noFill/>
          <a:ln w="4763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" name="Line 114">
            <a:extLst>
              <a:ext uri="{FF2B5EF4-FFF2-40B4-BE49-F238E27FC236}">
                <a16:creationId xmlns:a16="http://schemas.microsoft.com/office/drawing/2014/main" id="{1024ACA9-9085-4804-9C62-20BF0A064A5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37463" y="1381125"/>
            <a:ext cx="31750" cy="0"/>
          </a:xfrm>
          <a:prstGeom prst="line">
            <a:avLst/>
          </a:prstGeom>
          <a:noFill/>
          <a:ln w="4763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" name="Line 115">
            <a:extLst>
              <a:ext uri="{FF2B5EF4-FFF2-40B4-BE49-F238E27FC236}">
                <a16:creationId xmlns:a16="http://schemas.microsoft.com/office/drawing/2014/main" id="{CCC80B6A-A05F-4CC7-A47C-D2F7392CCA8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37463" y="4402138"/>
            <a:ext cx="31750" cy="0"/>
          </a:xfrm>
          <a:prstGeom prst="line">
            <a:avLst/>
          </a:prstGeom>
          <a:noFill/>
          <a:ln w="4763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0" name="Line 116">
            <a:extLst>
              <a:ext uri="{FF2B5EF4-FFF2-40B4-BE49-F238E27FC236}">
                <a16:creationId xmlns:a16="http://schemas.microsoft.com/office/drawing/2014/main" id="{A3023DDE-6484-4E7B-8320-AF3C72CF40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1" y="1230312"/>
            <a:ext cx="0" cy="4489451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1" name="Line 117">
            <a:extLst>
              <a:ext uri="{FF2B5EF4-FFF2-40B4-BE49-F238E27FC236}">
                <a16:creationId xmlns:a16="http://schemas.microsoft.com/office/drawing/2014/main" id="{6598B38F-A37A-492C-8CDC-EFC4BCA580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55689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2" name="Rectangle 118">
            <a:extLst>
              <a:ext uri="{FF2B5EF4-FFF2-40B4-BE49-F238E27FC236}">
                <a16:creationId xmlns:a16="http://schemas.microsoft.com/office/drawing/2014/main" id="{2A6227BB-964F-4F17-B476-4D76DFC0B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8" y="5430838"/>
            <a:ext cx="4937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&lt;-1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3" name="Line 119">
            <a:extLst>
              <a:ext uri="{FF2B5EF4-FFF2-40B4-BE49-F238E27FC236}">
                <a16:creationId xmlns:a16="http://schemas.microsoft.com/office/drawing/2014/main" id="{A6EF2176-55BA-4710-97C2-9CB94EF200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970463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4" name="Rectangle 120">
            <a:extLst>
              <a:ext uri="{FF2B5EF4-FFF2-40B4-BE49-F238E27FC236}">
                <a16:creationId xmlns:a16="http://schemas.microsoft.com/office/drawing/2014/main" id="{BF925750-5FED-455B-AC71-8BD6B0DFF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8323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5" name="Line 121">
            <a:extLst>
              <a:ext uri="{FF2B5EF4-FFF2-40B4-BE49-F238E27FC236}">
                <a16:creationId xmlns:a16="http://schemas.microsoft.com/office/drawing/2014/main" id="{3D2947A8-2E0E-4136-8098-21B0088F6A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370388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6" name="Rectangle 122">
            <a:extLst>
              <a:ext uri="{FF2B5EF4-FFF2-40B4-BE49-F238E27FC236}">
                <a16:creationId xmlns:a16="http://schemas.microsoft.com/office/drawing/2014/main" id="{06503442-EB5D-4149-983A-76E09A718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233863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7" name="Line 123">
            <a:extLst>
              <a:ext uri="{FF2B5EF4-FFF2-40B4-BE49-F238E27FC236}">
                <a16:creationId xmlns:a16="http://schemas.microsoft.com/office/drawing/2014/main" id="{55C15A99-EACB-4B2F-9295-F1CBE00AB1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77190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" name="Rectangle 124">
            <a:extLst>
              <a:ext uri="{FF2B5EF4-FFF2-40B4-BE49-F238E27FC236}">
                <a16:creationId xmlns:a16="http://schemas.microsoft.com/office/drawing/2014/main" id="{72201BCE-2194-456D-B1D8-60F15048D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6385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9" name="Line 125">
            <a:extLst>
              <a:ext uri="{FF2B5EF4-FFF2-40B4-BE49-F238E27FC236}">
                <a16:creationId xmlns:a16="http://schemas.microsoft.com/office/drawing/2014/main" id="{F49DF822-CF2B-47EC-B944-5F0C5CCE9D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173412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0" name="Rectangle 126">
            <a:extLst>
              <a:ext uri="{FF2B5EF4-FFF2-40B4-BE49-F238E27FC236}">
                <a16:creationId xmlns:a16="http://schemas.microsoft.com/office/drawing/2014/main" id="{DA88E85F-747D-4759-9BF2-31E96C960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040062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1" name="Line 127">
            <a:extLst>
              <a:ext uri="{FF2B5EF4-FFF2-40B4-BE49-F238E27FC236}">
                <a16:creationId xmlns:a16="http://schemas.microsoft.com/office/drawing/2014/main" id="{79E8F81C-C88E-49F1-8936-70DF730349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2573337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2" name="Rectangle 128">
            <a:extLst>
              <a:ext uri="{FF2B5EF4-FFF2-40B4-BE49-F238E27FC236}">
                <a16:creationId xmlns:a16="http://schemas.microsoft.com/office/drawing/2014/main" id="{8F922B3B-829E-4A75-8629-A2EE9E236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244157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3" name="Line 129">
            <a:extLst>
              <a:ext uri="{FF2B5EF4-FFF2-40B4-BE49-F238E27FC236}">
                <a16:creationId xmlns:a16="http://schemas.microsoft.com/office/drawing/2014/main" id="{4C00CDAE-7AF4-4243-9DC9-ABF3154EB5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9748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8" name="Rectangle 130">
            <a:extLst>
              <a:ext uri="{FF2B5EF4-FFF2-40B4-BE49-F238E27FC236}">
                <a16:creationId xmlns:a16="http://schemas.microsoft.com/office/drawing/2014/main" id="{181F5221-BD55-4093-AEC0-E97DE1742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1843087"/>
            <a:ext cx="4064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9" name="Line 131">
            <a:extLst>
              <a:ext uri="{FF2B5EF4-FFF2-40B4-BE49-F238E27FC236}">
                <a16:creationId xmlns:a16="http://schemas.microsoft.com/office/drawing/2014/main" id="{4EB1B014-0D3B-48D8-A58E-61FA9FA108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381125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" name="Rectangle 133">
            <a:extLst>
              <a:ext uri="{FF2B5EF4-FFF2-40B4-BE49-F238E27FC236}">
                <a16:creationId xmlns:a16="http://schemas.microsoft.com/office/drawing/2014/main" id="{A9471EA9-B636-44D8-9667-E60822AC674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3875" y="3236912"/>
            <a:ext cx="8223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MVPF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2" name="Line 134">
            <a:extLst>
              <a:ext uri="{FF2B5EF4-FFF2-40B4-BE49-F238E27FC236}">
                <a16:creationId xmlns:a16="http://schemas.microsoft.com/office/drawing/2014/main" id="{B11E1229-F267-4DE8-8C0B-43963998B7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719763"/>
            <a:ext cx="96885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3" name="Line 135">
            <a:extLst>
              <a:ext uri="{FF2B5EF4-FFF2-40B4-BE49-F238E27FC236}">
                <a16:creationId xmlns:a16="http://schemas.microsoft.com/office/drawing/2014/main" id="{519E152E-77A9-4127-A06D-45B2978ACFA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341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4" name="Rectangle 136">
            <a:extLst>
              <a:ext uri="{FF2B5EF4-FFF2-40B4-BE49-F238E27FC236}">
                <a16:creationId xmlns:a16="http://schemas.microsoft.com/office/drawing/2014/main" id="{FBEF65BC-E5FA-41E1-91E8-3AA770B79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5861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5" name="Line 137">
            <a:extLst>
              <a:ext uri="{FF2B5EF4-FFF2-40B4-BE49-F238E27FC236}">
                <a16:creationId xmlns:a16="http://schemas.microsoft.com/office/drawing/2014/main" id="{B3FB9FCE-2DE6-492A-A78B-1491D9B4668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815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6" name="Rectangle 138">
            <a:extLst>
              <a:ext uri="{FF2B5EF4-FFF2-40B4-BE49-F238E27FC236}">
                <a16:creationId xmlns:a16="http://schemas.microsoft.com/office/drawing/2014/main" id="{2F4AC58F-9EBF-40E1-B307-F019F7BE8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7" name="Line 139">
            <a:extLst>
              <a:ext uri="{FF2B5EF4-FFF2-40B4-BE49-F238E27FC236}">
                <a16:creationId xmlns:a16="http://schemas.microsoft.com/office/drawing/2014/main" id="{3898527C-0214-48A4-B390-D97AAEA26B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44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8" name="Rectangle 140">
            <a:extLst>
              <a:ext uri="{FF2B5EF4-FFF2-40B4-BE49-F238E27FC236}">
                <a16:creationId xmlns:a16="http://schemas.microsoft.com/office/drawing/2014/main" id="{A6911E48-E366-4A41-8806-9A4D78E15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9" name="Line 141">
            <a:extLst>
              <a:ext uri="{FF2B5EF4-FFF2-40B4-BE49-F238E27FC236}">
                <a16:creationId xmlns:a16="http://schemas.microsoft.com/office/drawing/2014/main" id="{4D20E6CF-6909-47F9-B4FE-0247D3075B2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39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" name="Rectangle 142">
            <a:extLst>
              <a:ext uri="{FF2B5EF4-FFF2-40B4-BE49-F238E27FC236}">
                <a16:creationId xmlns:a16="http://schemas.microsoft.com/office/drawing/2014/main" id="{AF84A238-E401-4B56-BA53-11A9620FF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26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1" name="Line 143">
            <a:extLst>
              <a:ext uri="{FF2B5EF4-FFF2-40B4-BE49-F238E27FC236}">
                <a16:creationId xmlns:a16="http://schemas.microsoft.com/office/drawing/2014/main" id="{B4D18A3B-4AEC-4043-BC7A-919E87DC92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9030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2" name="Rectangle 144">
            <a:extLst>
              <a:ext uri="{FF2B5EF4-FFF2-40B4-BE49-F238E27FC236}">
                <a16:creationId xmlns:a16="http://schemas.microsoft.com/office/drawing/2014/main" id="{A2D401FE-76F9-428B-9F38-FE13CAA6B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7426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3" name="Rectangle 145">
            <a:extLst>
              <a:ext uri="{FF2B5EF4-FFF2-40B4-BE49-F238E27FC236}">
                <a16:creationId xmlns:a16="http://schemas.microsoft.com/office/drawing/2014/main" id="{EF9ABC7C-032E-4BCC-A37C-EAA1B7419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6175375"/>
            <a:ext cx="24003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 of Beneficiaries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4" name="Rectangle 146">
            <a:extLst>
              <a:ext uri="{FF2B5EF4-FFF2-40B4-BE49-F238E27FC236}">
                <a16:creationId xmlns:a16="http://schemas.microsoft.com/office/drawing/2014/main" id="{BC238126-BB1E-4F80-852E-CE9864D03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F8233D28-F94D-4DCD-9596-411D68C7D370}"/>
              </a:ext>
            </a:extLst>
          </p:cNvPr>
          <p:cNvGrpSpPr/>
          <p:nvPr/>
        </p:nvGrpSpPr>
        <p:grpSpPr>
          <a:xfrm>
            <a:off x="1398052" y="1174749"/>
            <a:ext cx="599024" cy="616982"/>
            <a:chOff x="1398052" y="1174749"/>
            <a:chExt cx="599024" cy="616982"/>
          </a:xfrm>
        </p:grpSpPr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7598FD97-B795-449F-8F96-D1B71C561251}"/>
                </a:ext>
              </a:extLst>
            </p:cNvPr>
            <p:cNvSpPr/>
            <p:nvPr/>
          </p:nvSpPr>
          <p:spPr>
            <a:xfrm>
              <a:off x="1468438" y="1508125"/>
              <a:ext cx="528638" cy="283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30" name="Group 329">
              <a:extLst>
                <a:ext uri="{FF2B5EF4-FFF2-40B4-BE49-F238E27FC236}">
                  <a16:creationId xmlns:a16="http://schemas.microsoft.com/office/drawing/2014/main" id="{A2613355-7F34-47A4-A771-4FA440048992}"/>
                </a:ext>
              </a:extLst>
            </p:cNvPr>
            <p:cNvGrpSpPr/>
            <p:nvPr/>
          </p:nvGrpSpPr>
          <p:grpSpPr>
            <a:xfrm>
              <a:off x="1674813" y="1573079"/>
              <a:ext cx="166687" cy="149224"/>
              <a:chOff x="1462882" y="1471634"/>
              <a:chExt cx="166687" cy="149224"/>
            </a:xfrm>
          </p:grpSpPr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93D4C55F-D35B-45DF-B681-964DA5916E1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6225" y="1512888"/>
                <a:ext cx="0" cy="6032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72B8B63D-4E52-4794-A55C-79E867C7744E}"/>
                  </a:ext>
                </a:extLst>
              </p:cNvPr>
              <p:cNvCxnSpPr/>
              <p:nvPr/>
            </p:nvCxnSpPr>
            <p:spPr>
              <a:xfrm flipV="1">
                <a:off x="1462882" y="147163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>
                <a:extLst>
                  <a:ext uri="{FF2B5EF4-FFF2-40B4-BE49-F238E27FC236}">
                    <a16:creationId xmlns:a16="http://schemas.microsoft.com/office/drawing/2014/main" id="{C0BAE98C-7D87-440D-9DC1-03B30C293E90}"/>
                  </a:ext>
                </a:extLst>
              </p:cNvPr>
              <p:cNvCxnSpPr/>
              <p:nvPr/>
            </p:nvCxnSpPr>
            <p:spPr>
              <a:xfrm flipV="1">
                <a:off x="1462882" y="153749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1" name="Rectangle 176">
              <a:extLst>
                <a:ext uri="{FF2B5EF4-FFF2-40B4-BE49-F238E27FC236}">
                  <a16:creationId xmlns:a16="http://schemas.microsoft.com/office/drawing/2014/main" id="{D97C704E-E5E8-427E-B29A-EC0C60B98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052" y="1174749"/>
              <a:ext cx="219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∞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35" name="Rectangle 419">
            <a:extLst>
              <a:ext uri="{FF2B5EF4-FFF2-40B4-BE49-F238E27FC236}">
                <a16:creationId xmlns:a16="http://schemas.microsoft.com/office/drawing/2014/main" id="{01FB2DEC-7734-45D5-866A-0F55471AC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751" y="1127125"/>
            <a:ext cx="87043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BFA19C"/>
                </a:solidFill>
                <a:effectLst/>
                <a:latin typeface="Arial" panose="020B0604020202020204" pitchFamily="34" charset="0"/>
              </a:rPr>
              <a:t>Top Tax 1981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BFA19C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44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Rectangle 267">
            <a:extLst>
              <a:ext uri="{FF2B5EF4-FFF2-40B4-BE49-F238E27FC236}">
                <a16:creationId xmlns:a16="http://schemas.microsoft.com/office/drawing/2014/main" id="{70857ED5-0A9B-448C-A24C-1629BFCDD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6" y="306387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D848FE72-7ABF-413B-B093-3490BA3CA97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01ADAB6A-2B40-4BE7-9E54-97FA6D47F3D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0" y="0"/>
            <a:ext cx="109727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" name="AutoShape 801">
            <a:extLst>
              <a:ext uri="{FF2B5EF4-FFF2-40B4-BE49-F238E27FC236}">
                <a16:creationId xmlns:a16="http://schemas.microsoft.com/office/drawing/2014/main" id="{70FBF735-97C3-42EB-99B0-9EAC9400610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7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76B789F3-AAEA-4B0A-8234-BB065D190DA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0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3">
            <a:extLst>
              <a:ext uri="{FF2B5EF4-FFF2-40B4-BE49-F238E27FC236}">
                <a16:creationId xmlns:a16="http://schemas.microsoft.com/office/drawing/2014/main" id="{2C3C5A8D-667F-44AA-87C8-2D8379203A6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64093284-7375-4C89-B810-68AB343D5EF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" name="AutoShape 3">
            <a:extLst>
              <a:ext uri="{FF2B5EF4-FFF2-40B4-BE49-F238E27FC236}">
                <a16:creationId xmlns:a16="http://schemas.microsoft.com/office/drawing/2014/main" id="{835A11E5-A39E-4D0E-A107-1BE9C383968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0" y="0"/>
            <a:ext cx="109727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7" name="AutoShape 801">
            <a:extLst>
              <a:ext uri="{FF2B5EF4-FFF2-40B4-BE49-F238E27FC236}">
                <a16:creationId xmlns:a16="http://schemas.microsoft.com/office/drawing/2014/main" id="{22CC15C8-B99F-4002-AA23-5414E1745F2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7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9" name="AutoShape 3">
            <a:extLst>
              <a:ext uri="{FF2B5EF4-FFF2-40B4-BE49-F238E27FC236}">
                <a16:creationId xmlns:a16="http://schemas.microsoft.com/office/drawing/2014/main" id="{7F5EAA90-A3F9-4F84-B785-0800B039FAF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0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" name="AutoShape 3">
            <a:extLst>
              <a:ext uri="{FF2B5EF4-FFF2-40B4-BE49-F238E27FC236}">
                <a16:creationId xmlns:a16="http://schemas.microsoft.com/office/drawing/2014/main" id="{F82D79BB-FA4E-499B-8DE8-7D6625C070E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" name="AutoShape 3">
            <a:extLst>
              <a:ext uri="{FF2B5EF4-FFF2-40B4-BE49-F238E27FC236}">
                <a16:creationId xmlns:a16="http://schemas.microsoft.com/office/drawing/2014/main" id="{3473AB74-2D5C-44CE-93A4-455E67191A4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" name="Rectangle 134">
            <a:extLst>
              <a:ext uri="{FF2B5EF4-FFF2-40B4-BE49-F238E27FC236}">
                <a16:creationId xmlns:a16="http://schemas.microsoft.com/office/drawing/2014/main" id="{9514549D-9EC9-AF4C-8F22-3BE35E3E6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0" y="95828"/>
            <a:ext cx="112505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Policies with Spillovers onto Children Have High MVPFs (e.g. MTO)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41778E0D-552F-49A2-9E74-EDBE5169A83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E1364348-8847-4704-B061-C3C450395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1230312"/>
            <a:ext cx="9688513" cy="448945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8">
            <a:extLst>
              <a:ext uri="{FF2B5EF4-FFF2-40B4-BE49-F238E27FC236}">
                <a16:creationId xmlns:a16="http://schemas.microsoft.com/office/drawing/2014/main" id="{7B260DB8-EB3B-4055-AF81-2DE5B974DFB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5689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9">
            <a:extLst>
              <a:ext uri="{FF2B5EF4-FFF2-40B4-BE49-F238E27FC236}">
                <a16:creationId xmlns:a16="http://schemas.microsoft.com/office/drawing/2014/main" id="{8928F907-75E1-481B-853A-A92451A877F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970463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DF3D98ED-2577-4B7B-A03D-A8D21F71AF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370388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1">
            <a:extLst>
              <a:ext uri="{FF2B5EF4-FFF2-40B4-BE49-F238E27FC236}">
                <a16:creationId xmlns:a16="http://schemas.microsoft.com/office/drawing/2014/main" id="{4F74F74C-EA91-4042-8D7B-FF77951653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77190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81B9484D-1DB1-4599-A560-F21DA3AB8B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173412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3">
            <a:extLst>
              <a:ext uri="{FF2B5EF4-FFF2-40B4-BE49-F238E27FC236}">
                <a16:creationId xmlns:a16="http://schemas.microsoft.com/office/drawing/2014/main" id="{D8722B06-7B59-4E4D-B359-89EF4DE2322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2573337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4">
            <a:extLst>
              <a:ext uri="{FF2B5EF4-FFF2-40B4-BE49-F238E27FC236}">
                <a16:creationId xmlns:a16="http://schemas.microsoft.com/office/drawing/2014/main" id="{16AEFD04-27AE-47B3-B2CA-9E885AC5CD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9748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5">
            <a:extLst>
              <a:ext uri="{FF2B5EF4-FFF2-40B4-BE49-F238E27FC236}">
                <a16:creationId xmlns:a16="http://schemas.microsoft.com/office/drawing/2014/main" id="{554D61A7-9299-49E0-9E8F-DCB2133768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16">
            <a:extLst>
              <a:ext uri="{FF2B5EF4-FFF2-40B4-BE49-F238E27FC236}">
                <a16:creationId xmlns:a16="http://schemas.microsoft.com/office/drawing/2014/main" id="{EF8D89BF-EE43-4AB5-9F93-53515034076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17">
            <a:extLst>
              <a:ext uri="{FF2B5EF4-FFF2-40B4-BE49-F238E27FC236}">
                <a16:creationId xmlns:a16="http://schemas.microsoft.com/office/drawing/2014/main" id="{0A0B264B-237C-4279-A9B1-DE72E1180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013" y="44386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18">
            <a:extLst>
              <a:ext uri="{FF2B5EF4-FFF2-40B4-BE49-F238E27FC236}">
                <a16:creationId xmlns:a16="http://schemas.microsoft.com/office/drawing/2014/main" id="{9870C618-89C4-44B8-8CE0-DD4F576D2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551" y="42100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19">
            <a:extLst>
              <a:ext uri="{FF2B5EF4-FFF2-40B4-BE49-F238E27FC236}">
                <a16:creationId xmlns:a16="http://schemas.microsoft.com/office/drawing/2014/main" id="{6FA44A0A-EC5D-45A5-BBBA-478BC76DD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101" y="4260850"/>
            <a:ext cx="82550" cy="77788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20">
            <a:extLst>
              <a:ext uri="{FF2B5EF4-FFF2-40B4-BE49-F238E27FC236}">
                <a16:creationId xmlns:a16="http://schemas.microsoft.com/office/drawing/2014/main" id="{783FC248-9B02-4FEE-9D3F-67F8FCCA5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3688" y="43846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21">
            <a:extLst>
              <a:ext uri="{FF2B5EF4-FFF2-40B4-BE49-F238E27FC236}">
                <a16:creationId xmlns:a16="http://schemas.microsoft.com/office/drawing/2014/main" id="{5C719866-CFA0-4BC7-B331-B05E1B0C0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76" y="4379913"/>
            <a:ext cx="82550" cy="77788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22">
            <a:extLst>
              <a:ext uri="{FF2B5EF4-FFF2-40B4-BE49-F238E27FC236}">
                <a16:creationId xmlns:a16="http://schemas.microsoft.com/office/drawing/2014/main" id="{05EAC310-4D40-4981-997E-66815BA95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2963" y="4933950"/>
            <a:ext cx="80963" cy="80963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8" name="Oval 23">
            <a:extLst>
              <a:ext uri="{FF2B5EF4-FFF2-40B4-BE49-F238E27FC236}">
                <a16:creationId xmlns:a16="http://schemas.microsoft.com/office/drawing/2014/main" id="{49A82EEC-8A4C-4575-B1EA-2B7E080B6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3451" y="43291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9" name="Oval 24">
            <a:extLst>
              <a:ext uri="{FF2B5EF4-FFF2-40B4-BE49-F238E27FC236}">
                <a16:creationId xmlns:a16="http://schemas.microsoft.com/office/drawing/2014/main" id="{C5868AF7-EACD-4C7B-A43A-714E2DE7E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4238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" name="Oval 25">
            <a:extLst>
              <a:ext uri="{FF2B5EF4-FFF2-40B4-BE49-F238E27FC236}">
                <a16:creationId xmlns:a16="http://schemas.microsoft.com/office/drawing/2014/main" id="{428441F6-6080-4618-8D6D-0716F9B20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6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" name="Oval 26">
            <a:extLst>
              <a:ext uri="{FF2B5EF4-FFF2-40B4-BE49-F238E27FC236}">
                <a16:creationId xmlns:a16="http://schemas.microsoft.com/office/drawing/2014/main" id="{3CE73015-6012-46E4-B887-6CEE42A68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9663" y="1938337"/>
            <a:ext cx="80963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2" name="Oval 27">
            <a:extLst>
              <a:ext uri="{FF2B5EF4-FFF2-40B4-BE49-F238E27FC236}">
                <a16:creationId xmlns:a16="http://schemas.microsoft.com/office/drawing/2014/main" id="{232081DE-AA8A-43CB-91AB-00E2D3567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3" name="Oval 28">
            <a:extLst>
              <a:ext uri="{FF2B5EF4-FFF2-40B4-BE49-F238E27FC236}">
                <a16:creationId xmlns:a16="http://schemas.microsoft.com/office/drawing/2014/main" id="{65F90BCE-A4C1-42A9-BD32-E5CF969DE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263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4" name="Oval 29">
            <a:extLst>
              <a:ext uri="{FF2B5EF4-FFF2-40B4-BE49-F238E27FC236}">
                <a16:creationId xmlns:a16="http://schemas.microsoft.com/office/drawing/2014/main" id="{D539B62E-CEF7-40FF-A56F-BA0AEA990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5" name="Oval 30">
            <a:extLst>
              <a:ext uri="{FF2B5EF4-FFF2-40B4-BE49-F238E27FC236}">
                <a16:creationId xmlns:a16="http://schemas.microsoft.com/office/drawing/2014/main" id="{A8C691B3-2BCF-495F-8343-3ECE07EFF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6" name="Oval 31">
            <a:extLst>
              <a:ext uri="{FF2B5EF4-FFF2-40B4-BE49-F238E27FC236}">
                <a16:creationId xmlns:a16="http://schemas.microsoft.com/office/drawing/2014/main" id="{57A6606F-70E9-4C89-88CC-06D2D7344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426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7" name="Oval 32">
            <a:extLst>
              <a:ext uri="{FF2B5EF4-FFF2-40B4-BE49-F238E27FC236}">
                <a16:creationId xmlns:a16="http://schemas.microsoft.com/office/drawing/2014/main" id="{A629E966-497E-44FD-85EE-54CC9D1E0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13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8" name="Oval 33">
            <a:extLst>
              <a:ext uri="{FF2B5EF4-FFF2-40B4-BE49-F238E27FC236}">
                <a16:creationId xmlns:a16="http://schemas.microsoft.com/office/drawing/2014/main" id="{1A40E13D-ADAB-44D8-8436-77B80CA11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1" y="35115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9" name="Oval 34">
            <a:extLst>
              <a:ext uri="{FF2B5EF4-FFF2-40B4-BE49-F238E27FC236}">
                <a16:creationId xmlns:a16="http://schemas.microsoft.com/office/drawing/2014/main" id="{6FE270C2-5F64-48DA-AA98-E5DDBFBA2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" name="Oval 35">
            <a:extLst>
              <a:ext uri="{FF2B5EF4-FFF2-40B4-BE49-F238E27FC236}">
                <a16:creationId xmlns:a16="http://schemas.microsoft.com/office/drawing/2014/main" id="{BD16BF4F-D0B0-4289-A99B-09E3366A6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076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" name="Oval 36">
            <a:extLst>
              <a:ext uri="{FF2B5EF4-FFF2-40B4-BE49-F238E27FC236}">
                <a16:creationId xmlns:a16="http://schemas.microsoft.com/office/drawing/2014/main" id="{F3E03B89-5F3B-4CF2-B56F-B61517CA2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26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2" name="Oval 37">
            <a:extLst>
              <a:ext uri="{FF2B5EF4-FFF2-40B4-BE49-F238E27FC236}">
                <a16:creationId xmlns:a16="http://schemas.microsoft.com/office/drawing/2014/main" id="{5B903B70-BFA2-4DA3-8E0E-6FFEFDD21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463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3" name="Oval 38">
            <a:extLst>
              <a:ext uri="{FF2B5EF4-FFF2-40B4-BE49-F238E27FC236}">
                <a16:creationId xmlns:a16="http://schemas.microsoft.com/office/drawing/2014/main" id="{AC3FABBC-EE27-4D7E-AC70-1832A4DBA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5088" y="3625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4" name="Oval 39">
            <a:extLst>
              <a:ext uri="{FF2B5EF4-FFF2-40B4-BE49-F238E27FC236}">
                <a16:creationId xmlns:a16="http://schemas.microsoft.com/office/drawing/2014/main" id="{8A3A6E0E-F94D-4E93-8655-17A4227C8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4338" y="55276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5" name="Oval 40">
            <a:extLst>
              <a:ext uri="{FF2B5EF4-FFF2-40B4-BE49-F238E27FC236}">
                <a16:creationId xmlns:a16="http://schemas.microsoft.com/office/drawing/2014/main" id="{37DAC493-FF31-4901-9928-AD3A46EA9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6413" y="49371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6" name="Oval 41">
            <a:extLst>
              <a:ext uri="{FF2B5EF4-FFF2-40B4-BE49-F238E27FC236}">
                <a16:creationId xmlns:a16="http://schemas.microsoft.com/office/drawing/2014/main" id="{DA9C90AE-F862-4FE5-AF51-5D942E004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1663" y="55276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7" name="Oval 42">
            <a:extLst>
              <a:ext uri="{FF2B5EF4-FFF2-40B4-BE49-F238E27FC236}">
                <a16:creationId xmlns:a16="http://schemas.microsoft.com/office/drawing/2014/main" id="{B1E575B7-73FE-4AA8-83D7-293B0D89F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3738" y="55276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8" name="Oval 43">
            <a:extLst>
              <a:ext uri="{FF2B5EF4-FFF2-40B4-BE49-F238E27FC236}">
                <a16:creationId xmlns:a16="http://schemas.microsoft.com/office/drawing/2014/main" id="{DD563D44-F0A6-4E19-941B-6B0430035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8988" y="44672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9" name="Oval 44">
            <a:extLst>
              <a:ext uri="{FF2B5EF4-FFF2-40B4-BE49-F238E27FC236}">
                <a16:creationId xmlns:a16="http://schemas.microsoft.com/office/drawing/2014/main" id="{A7FE6E3A-76E2-4BCB-A151-14D578771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1063" y="49371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0" name="Oval 45">
            <a:extLst>
              <a:ext uri="{FF2B5EF4-FFF2-40B4-BE49-F238E27FC236}">
                <a16:creationId xmlns:a16="http://schemas.microsoft.com/office/drawing/2014/main" id="{E35D2477-FAFC-489B-B419-3A5F141B2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6313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" name="Oval 46">
            <a:extLst>
              <a:ext uri="{FF2B5EF4-FFF2-40B4-BE49-F238E27FC236}">
                <a16:creationId xmlns:a16="http://schemas.microsoft.com/office/drawing/2014/main" id="{FA1F9487-2714-4D7A-867C-641705634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34385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2" name="Oval 47">
            <a:extLst>
              <a:ext uri="{FF2B5EF4-FFF2-40B4-BE49-F238E27FC236}">
                <a16:creationId xmlns:a16="http://schemas.microsoft.com/office/drawing/2014/main" id="{8079C8D7-1955-4A40-92D9-722D67C41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1538" y="44989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" name="Oval 48">
            <a:extLst>
              <a:ext uri="{FF2B5EF4-FFF2-40B4-BE49-F238E27FC236}">
                <a16:creationId xmlns:a16="http://schemas.microsoft.com/office/drawing/2014/main" id="{8A6330F8-BBA1-4AC4-AA0D-9A72AE301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3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4" name="Oval 49">
            <a:extLst>
              <a:ext uri="{FF2B5EF4-FFF2-40B4-BE49-F238E27FC236}">
                <a16:creationId xmlns:a16="http://schemas.microsoft.com/office/drawing/2014/main" id="{CBBAB22A-4D3F-40A3-A72C-5F64F07CA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1" y="5340350"/>
            <a:ext cx="80963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5" name="Oval 50">
            <a:extLst>
              <a:ext uri="{FF2B5EF4-FFF2-40B4-BE49-F238E27FC236}">
                <a16:creationId xmlns:a16="http://schemas.microsoft.com/office/drawing/2014/main" id="{47B3866B-8269-4FA7-AD2E-8EACE80AD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938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6" name="Oval 51">
            <a:extLst>
              <a:ext uri="{FF2B5EF4-FFF2-40B4-BE49-F238E27FC236}">
                <a16:creationId xmlns:a16="http://schemas.microsoft.com/office/drawing/2014/main" id="{1D51179F-6246-4178-A720-3F429C230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7776" y="1938337"/>
            <a:ext cx="80963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8" name="Oval 52">
            <a:extLst>
              <a:ext uri="{FF2B5EF4-FFF2-40B4-BE49-F238E27FC236}">
                <a16:creationId xmlns:a16="http://schemas.microsoft.com/office/drawing/2014/main" id="{23034302-E0EC-4BF0-90E7-B34DFA43A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263" y="4092575"/>
            <a:ext cx="82550" cy="80963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53">
            <a:extLst>
              <a:ext uri="{FF2B5EF4-FFF2-40B4-BE49-F238E27FC236}">
                <a16:creationId xmlns:a16="http://schemas.microsoft.com/office/drawing/2014/main" id="{97E8E962-2AF9-426A-AAEA-8181026FD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54">
            <a:extLst>
              <a:ext uri="{FF2B5EF4-FFF2-40B4-BE49-F238E27FC236}">
                <a16:creationId xmlns:a16="http://schemas.microsoft.com/office/drawing/2014/main" id="{031185B2-96F1-4597-BA56-52D09FC51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55">
            <a:extLst>
              <a:ext uri="{FF2B5EF4-FFF2-40B4-BE49-F238E27FC236}">
                <a16:creationId xmlns:a16="http://schemas.microsoft.com/office/drawing/2014/main" id="{4B4A4701-4E44-48BF-9636-8B9A7689D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426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56">
            <a:extLst>
              <a:ext uri="{FF2B5EF4-FFF2-40B4-BE49-F238E27FC236}">
                <a16:creationId xmlns:a16="http://schemas.microsoft.com/office/drawing/2014/main" id="{9C26151C-2307-406F-9773-66A9D0BAA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13" y="25368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57">
            <a:extLst>
              <a:ext uri="{FF2B5EF4-FFF2-40B4-BE49-F238E27FC236}">
                <a16:creationId xmlns:a16="http://schemas.microsoft.com/office/drawing/2014/main" id="{59405A6B-A32F-4FAE-A53E-B4296DC6B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1" y="377190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58">
            <a:extLst>
              <a:ext uri="{FF2B5EF4-FFF2-40B4-BE49-F238E27FC236}">
                <a16:creationId xmlns:a16="http://schemas.microsoft.com/office/drawing/2014/main" id="{A3DDB95F-12B0-46EE-A2B6-EA2DCA67A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2533650"/>
            <a:ext cx="82550" cy="80963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59">
            <a:extLst>
              <a:ext uri="{FF2B5EF4-FFF2-40B4-BE49-F238E27FC236}">
                <a16:creationId xmlns:a16="http://schemas.microsoft.com/office/drawing/2014/main" id="{C4DF1577-4F6A-45A8-8EE8-FCF288B19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076" y="43164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60">
            <a:extLst>
              <a:ext uri="{FF2B5EF4-FFF2-40B4-BE49-F238E27FC236}">
                <a16:creationId xmlns:a16="http://schemas.microsoft.com/office/drawing/2014/main" id="{1F3F960A-1BEC-4E22-AAF2-7A7D20184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6" y="442118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61">
            <a:extLst>
              <a:ext uri="{FF2B5EF4-FFF2-40B4-BE49-F238E27FC236}">
                <a16:creationId xmlns:a16="http://schemas.microsoft.com/office/drawing/2014/main" id="{E9FA00CB-1C82-4321-B693-7EA6E8614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1" y="202088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62">
            <a:extLst>
              <a:ext uri="{FF2B5EF4-FFF2-40B4-BE49-F238E27FC236}">
                <a16:creationId xmlns:a16="http://schemas.microsoft.com/office/drawing/2014/main" id="{36BC8F5D-3944-4ED6-9830-99267ED8F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651" y="381793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63">
            <a:extLst>
              <a:ext uri="{FF2B5EF4-FFF2-40B4-BE49-F238E27FC236}">
                <a16:creationId xmlns:a16="http://schemas.microsoft.com/office/drawing/2014/main" id="{C08C07FC-356D-4F0F-8DA9-F677BBD24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1726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64">
            <a:extLst>
              <a:ext uri="{FF2B5EF4-FFF2-40B4-BE49-F238E27FC236}">
                <a16:creationId xmlns:a16="http://schemas.microsoft.com/office/drawing/2014/main" id="{B5744ED1-65ED-4F52-A6A3-68F791DB9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8563" y="4068763"/>
            <a:ext cx="80963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65">
            <a:extLst>
              <a:ext uri="{FF2B5EF4-FFF2-40B4-BE49-F238E27FC236}">
                <a16:creationId xmlns:a16="http://schemas.microsoft.com/office/drawing/2014/main" id="{D1C537F6-0F5E-4B6B-8A53-CEF8B6CBC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5051" y="446246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66">
            <a:extLst>
              <a:ext uri="{FF2B5EF4-FFF2-40B4-BE49-F238E27FC236}">
                <a16:creationId xmlns:a16="http://schemas.microsoft.com/office/drawing/2014/main" id="{594CEC50-947B-4B72-ABBC-CDB3EE233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44799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67">
            <a:extLst>
              <a:ext uri="{FF2B5EF4-FFF2-40B4-BE49-F238E27FC236}">
                <a16:creationId xmlns:a16="http://schemas.microsoft.com/office/drawing/2014/main" id="{CAEF46FA-3767-41AC-9048-C1EC14778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726" y="43529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68">
            <a:extLst>
              <a:ext uri="{FF2B5EF4-FFF2-40B4-BE49-F238E27FC236}">
                <a16:creationId xmlns:a16="http://schemas.microsoft.com/office/drawing/2014/main" id="{B33E9145-15D0-4E18-B284-F232D8CE4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76" y="4357688"/>
            <a:ext cx="82550" cy="80963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69">
            <a:extLst>
              <a:ext uri="{FF2B5EF4-FFF2-40B4-BE49-F238E27FC236}">
                <a16:creationId xmlns:a16="http://schemas.microsoft.com/office/drawing/2014/main" id="{A5262707-0216-483C-9DD4-D4F2D92E4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13" y="423386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70">
            <a:extLst>
              <a:ext uri="{FF2B5EF4-FFF2-40B4-BE49-F238E27FC236}">
                <a16:creationId xmlns:a16="http://schemas.microsoft.com/office/drawing/2014/main" id="{AE203CAA-2579-4540-934C-3D08DDF1D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8651" y="44481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Oval 71">
            <a:extLst>
              <a:ext uri="{FF2B5EF4-FFF2-40B4-BE49-F238E27FC236}">
                <a16:creationId xmlns:a16="http://schemas.microsoft.com/office/drawing/2014/main" id="{1111930E-F2CE-4411-AED2-80EAA5A8B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138" y="442118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Oval 72">
            <a:extLst>
              <a:ext uri="{FF2B5EF4-FFF2-40B4-BE49-F238E27FC236}">
                <a16:creationId xmlns:a16="http://schemas.microsoft.com/office/drawing/2014/main" id="{A46C31DC-58DC-410E-B7E1-37095A05F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5976" y="427513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73">
            <a:extLst>
              <a:ext uri="{FF2B5EF4-FFF2-40B4-BE49-F238E27FC236}">
                <a16:creationId xmlns:a16="http://schemas.microsoft.com/office/drawing/2014/main" id="{74AC651D-106B-4A8C-B7EA-FDBFE8C01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4513" y="4691063"/>
            <a:ext cx="77788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74">
            <a:extLst>
              <a:ext uri="{FF2B5EF4-FFF2-40B4-BE49-F238E27FC236}">
                <a16:creationId xmlns:a16="http://schemas.microsoft.com/office/drawing/2014/main" id="{10DE091C-B8D8-4996-9A02-D5E4E747D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5338" y="395446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75">
            <a:extLst>
              <a:ext uri="{FF2B5EF4-FFF2-40B4-BE49-F238E27FC236}">
                <a16:creationId xmlns:a16="http://schemas.microsoft.com/office/drawing/2014/main" id="{96597F0B-1947-473C-B89C-0713C4D58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138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76">
            <a:extLst>
              <a:ext uri="{FF2B5EF4-FFF2-40B4-BE49-F238E27FC236}">
                <a16:creationId xmlns:a16="http://schemas.microsoft.com/office/drawing/2014/main" id="{BDA9D201-E586-4AB2-A808-EC0E5EC06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76" y="1938337"/>
            <a:ext cx="80963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77">
            <a:extLst>
              <a:ext uri="{FF2B5EF4-FFF2-40B4-BE49-F238E27FC236}">
                <a16:creationId xmlns:a16="http://schemas.microsoft.com/office/drawing/2014/main" id="{3B3FC118-7880-4F12-A1D8-42D331720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863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78">
            <a:extLst>
              <a:ext uri="{FF2B5EF4-FFF2-40B4-BE49-F238E27FC236}">
                <a16:creationId xmlns:a16="http://schemas.microsoft.com/office/drawing/2014/main" id="{0D5920C2-3DAF-4B78-940F-42A85603B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79">
            <a:extLst>
              <a:ext uri="{FF2B5EF4-FFF2-40B4-BE49-F238E27FC236}">
                <a16:creationId xmlns:a16="http://schemas.microsoft.com/office/drawing/2014/main" id="{E75AAD71-FD03-4225-8117-3D9E1A305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238" y="453548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80">
            <a:extLst>
              <a:ext uri="{FF2B5EF4-FFF2-40B4-BE49-F238E27FC236}">
                <a16:creationId xmlns:a16="http://schemas.microsoft.com/office/drawing/2014/main" id="{D4E321AD-2FD4-4A68-A8D9-3D32F12A4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763" y="4384675"/>
            <a:ext cx="80963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81">
            <a:extLst>
              <a:ext uri="{FF2B5EF4-FFF2-40B4-BE49-F238E27FC236}">
                <a16:creationId xmlns:a16="http://schemas.microsoft.com/office/drawing/2014/main" id="{76087450-1B24-41C2-B8ED-44449F672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456723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82">
            <a:extLst>
              <a:ext uri="{FF2B5EF4-FFF2-40B4-BE49-F238E27FC236}">
                <a16:creationId xmlns:a16="http://schemas.microsoft.com/office/drawing/2014/main" id="{3518E324-6D60-4C1E-AB39-F3D43B386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26" y="48371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" name="Oval 83">
            <a:extLst>
              <a:ext uri="{FF2B5EF4-FFF2-40B4-BE49-F238E27FC236}">
                <a16:creationId xmlns:a16="http://schemas.microsoft.com/office/drawing/2014/main" id="{5380B6F1-5F4C-4352-940F-46F29CE0E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888" y="5065713"/>
            <a:ext cx="80963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3" name="Oval 84">
            <a:extLst>
              <a:ext uri="{FF2B5EF4-FFF2-40B4-BE49-F238E27FC236}">
                <a16:creationId xmlns:a16="http://schemas.microsoft.com/office/drawing/2014/main" id="{359EA1B5-5768-4ED0-A762-EDC0A9DB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9401" y="481012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4" name="Oval 85">
            <a:extLst>
              <a:ext uri="{FF2B5EF4-FFF2-40B4-BE49-F238E27FC236}">
                <a16:creationId xmlns:a16="http://schemas.microsoft.com/office/drawing/2014/main" id="{8A45D307-6CB2-4D2E-B04B-EE424BEDA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5938" y="46720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5" name="Oval 86">
            <a:extLst>
              <a:ext uri="{FF2B5EF4-FFF2-40B4-BE49-F238E27FC236}">
                <a16:creationId xmlns:a16="http://schemas.microsoft.com/office/drawing/2014/main" id="{00E41F50-A01A-4696-B4D2-CA91F0540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1" y="4664075"/>
            <a:ext cx="77788" cy="80963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6" name="Oval 87">
            <a:extLst>
              <a:ext uri="{FF2B5EF4-FFF2-40B4-BE49-F238E27FC236}">
                <a16:creationId xmlns:a16="http://schemas.microsoft.com/office/drawing/2014/main" id="{4D53BDBC-E075-41E1-B1F5-5D0EFFE0A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088" y="45450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" name="Oval 88">
            <a:extLst>
              <a:ext uri="{FF2B5EF4-FFF2-40B4-BE49-F238E27FC236}">
                <a16:creationId xmlns:a16="http://schemas.microsoft.com/office/drawing/2014/main" id="{B57EDFB6-0352-45EE-9448-E45071B61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901" y="41052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8" name="Oval 89">
            <a:extLst>
              <a:ext uri="{FF2B5EF4-FFF2-40B4-BE49-F238E27FC236}">
                <a16:creationId xmlns:a16="http://schemas.microsoft.com/office/drawing/2014/main" id="{D0BDF30C-4684-44F5-A283-F88191E9E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901" y="4041775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9" name="Oval 90">
            <a:extLst>
              <a:ext uri="{FF2B5EF4-FFF2-40B4-BE49-F238E27FC236}">
                <a16:creationId xmlns:a16="http://schemas.microsoft.com/office/drawing/2014/main" id="{DDD7F205-430B-43C4-86C8-DF2D1F9D7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151" y="446246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0" name="Oval 91">
            <a:extLst>
              <a:ext uri="{FF2B5EF4-FFF2-40B4-BE49-F238E27FC236}">
                <a16:creationId xmlns:a16="http://schemas.microsoft.com/office/drawing/2014/main" id="{39F67BDE-AEFB-4789-989A-F5E819D8F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4038" y="430688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" name="Oval 92">
            <a:extLst>
              <a:ext uri="{FF2B5EF4-FFF2-40B4-BE49-F238E27FC236}">
                <a16:creationId xmlns:a16="http://schemas.microsoft.com/office/drawing/2014/main" id="{0B6F62CE-1F0F-451B-99FC-FC3DEFC14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0126" y="43751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2" name="Oval 93">
            <a:extLst>
              <a:ext uri="{FF2B5EF4-FFF2-40B4-BE49-F238E27FC236}">
                <a16:creationId xmlns:a16="http://schemas.microsoft.com/office/drawing/2014/main" id="{FA0F4425-51DE-45DB-ACC1-EB3B6D11B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6963" y="4398963"/>
            <a:ext cx="82550" cy="80963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3" name="Oval 94">
            <a:extLst>
              <a:ext uri="{FF2B5EF4-FFF2-40B4-BE49-F238E27FC236}">
                <a16:creationId xmlns:a16="http://schemas.microsoft.com/office/drawing/2014/main" id="{9E89AD7A-9D1D-4E93-AA86-E9F8EF3E0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1" y="4476750"/>
            <a:ext cx="82550" cy="80963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4" name="Oval 95">
            <a:extLst>
              <a:ext uri="{FF2B5EF4-FFF2-40B4-BE49-F238E27FC236}">
                <a16:creationId xmlns:a16="http://schemas.microsoft.com/office/drawing/2014/main" id="{5EA91C58-486A-4A76-BDDF-494A27C6F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4484688"/>
            <a:ext cx="82550" cy="77788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5" name="Oval 96">
            <a:extLst>
              <a:ext uri="{FF2B5EF4-FFF2-40B4-BE49-F238E27FC236}">
                <a16:creationId xmlns:a16="http://schemas.microsoft.com/office/drawing/2014/main" id="{F27D0CF4-C4FA-4A8A-8082-5AAC9D34E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3" y="423386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6" name="Oval 97">
            <a:extLst>
              <a:ext uri="{FF2B5EF4-FFF2-40B4-BE49-F238E27FC236}">
                <a16:creationId xmlns:a16="http://schemas.microsoft.com/office/drawing/2014/main" id="{CC7DA7B3-4492-4720-AD9F-7C58FD709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401" y="411003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7" name="Oval 98">
            <a:extLst>
              <a:ext uri="{FF2B5EF4-FFF2-40B4-BE49-F238E27FC236}">
                <a16:creationId xmlns:a16="http://schemas.microsoft.com/office/drawing/2014/main" id="{F0C2636E-E1D6-4358-9C62-6AA410C9F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8" y="13398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8" name="Oval 99">
            <a:extLst>
              <a:ext uri="{FF2B5EF4-FFF2-40B4-BE49-F238E27FC236}">
                <a16:creationId xmlns:a16="http://schemas.microsoft.com/office/drawing/2014/main" id="{B73F83B9-CB2E-4481-84F3-3C8A881EB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726" y="382270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9" name="Oval 100">
            <a:extLst>
              <a:ext uri="{FF2B5EF4-FFF2-40B4-BE49-F238E27FC236}">
                <a16:creationId xmlns:a16="http://schemas.microsoft.com/office/drawing/2014/main" id="{BE6FD832-F314-4AD2-B19D-4978B6454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6213" y="1938337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0" name="Oval 101">
            <a:extLst>
              <a:ext uri="{FF2B5EF4-FFF2-40B4-BE49-F238E27FC236}">
                <a16:creationId xmlns:a16="http://schemas.microsoft.com/office/drawing/2014/main" id="{E675E26F-5608-4F07-92B8-DF61BED10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1" y="4672013"/>
            <a:ext cx="77788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" name="Oval 102">
            <a:extLst>
              <a:ext uri="{FF2B5EF4-FFF2-40B4-BE49-F238E27FC236}">
                <a16:creationId xmlns:a16="http://schemas.microsoft.com/office/drawing/2014/main" id="{C440C015-9429-445B-9450-E926087D6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088" y="46593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" name="Oval 103">
            <a:extLst>
              <a:ext uri="{FF2B5EF4-FFF2-40B4-BE49-F238E27FC236}">
                <a16:creationId xmlns:a16="http://schemas.microsoft.com/office/drawing/2014/main" id="{4EE71DA0-3763-4CEE-8A9C-E5BBB83A7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8351" y="44307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3" name="Oval 104">
            <a:extLst>
              <a:ext uri="{FF2B5EF4-FFF2-40B4-BE49-F238E27FC236}">
                <a16:creationId xmlns:a16="http://schemas.microsoft.com/office/drawing/2014/main" id="{48FAA3BE-E5A0-41F1-B782-B5099EB74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4738" y="4516438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4" name="Oval 105">
            <a:extLst>
              <a:ext uri="{FF2B5EF4-FFF2-40B4-BE49-F238E27FC236}">
                <a16:creationId xmlns:a16="http://schemas.microsoft.com/office/drawing/2014/main" id="{028B3C1B-375E-4407-AF0D-8B5800F82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76" y="464026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5" name="Oval 106">
            <a:extLst>
              <a:ext uri="{FF2B5EF4-FFF2-40B4-BE49-F238E27FC236}">
                <a16:creationId xmlns:a16="http://schemas.microsoft.com/office/drawing/2014/main" id="{09FB3B0B-AB19-4826-9255-6601A7DA8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676" y="44894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8" name="Oval 107">
            <a:extLst>
              <a:ext uri="{FF2B5EF4-FFF2-40B4-BE49-F238E27FC236}">
                <a16:creationId xmlns:a16="http://schemas.microsoft.com/office/drawing/2014/main" id="{32022F19-5184-45C0-8A68-FB7D95293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1" y="466725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" name="Oval 108">
            <a:extLst>
              <a:ext uri="{FF2B5EF4-FFF2-40B4-BE49-F238E27FC236}">
                <a16:creationId xmlns:a16="http://schemas.microsoft.com/office/drawing/2014/main" id="{03FF526F-83D5-4785-936F-1D2DA21F6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1" y="4394200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0" name="Oval 109">
            <a:extLst>
              <a:ext uri="{FF2B5EF4-FFF2-40B4-BE49-F238E27FC236}">
                <a16:creationId xmlns:a16="http://schemas.microsoft.com/office/drawing/2014/main" id="{A331A95A-6C80-4210-98C0-C4BC6EB9D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3076" y="4316413"/>
            <a:ext cx="82550" cy="82550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1" name="Oval 110">
            <a:extLst>
              <a:ext uri="{FF2B5EF4-FFF2-40B4-BE49-F238E27FC236}">
                <a16:creationId xmlns:a16="http://schemas.microsoft.com/office/drawing/2014/main" id="{DCD0E170-0C62-4CEA-B2CE-8552B1641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326" y="4435475"/>
            <a:ext cx="82550" cy="77788"/>
          </a:xfrm>
          <a:prstGeom prst="ellipse">
            <a:avLst/>
          </a:prstGeom>
          <a:solidFill>
            <a:srgbClr val="B0B0B0"/>
          </a:solidFill>
          <a:ln w="31750">
            <a:solidFill>
              <a:srgbClr val="B0B0B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" name="Oval 111">
            <a:extLst>
              <a:ext uri="{FF2B5EF4-FFF2-40B4-BE49-F238E27FC236}">
                <a16:creationId xmlns:a16="http://schemas.microsoft.com/office/drawing/2014/main" id="{28E3464F-0F45-45DB-9C97-E58FB3CBB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688" y="1339850"/>
            <a:ext cx="82550" cy="82550"/>
          </a:xfrm>
          <a:prstGeom prst="ellipse">
            <a:avLst/>
          </a:prstGeom>
          <a:solidFill>
            <a:srgbClr val="A0522D"/>
          </a:solidFill>
          <a:ln w="31750">
            <a:solidFill>
              <a:srgbClr val="A0522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9" name="Line 113">
            <a:extLst>
              <a:ext uri="{FF2B5EF4-FFF2-40B4-BE49-F238E27FC236}">
                <a16:creationId xmlns:a16="http://schemas.microsoft.com/office/drawing/2014/main" id="{8A72F6A4-FFE3-491A-B9F7-57D32B51B0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8963" y="1381125"/>
            <a:ext cx="0" cy="4187826"/>
          </a:xfrm>
          <a:prstGeom prst="line">
            <a:avLst/>
          </a:prstGeom>
          <a:noFill/>
          <a:ln w="4763">
            <a:solidFill>
              <a:srgbClr val="A0522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0" name="Line 114">
            <a:extLst>
              <a:ext uri="{FF2B5EF4-FFF2-40B4-BE49-F238E27FC236}">
                <a16:creationId xmlns:a16="http://schemas.microsoft.com/office/drawing/2014/main" id="{834663B1-2285-444D-BFE5-37D9C256458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9913" y="1381125"/>
            <a:ext cx="36513" cy="0"/>
          </a:xfrm>
          <a:prstGeom prst="line">
            <a:avLst/>
          </a:prstGeom>
          <a:noFill/>
          <a:ln w="4763">
            <a:solidFill>
              <a:srgbClr val="A0522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1" name="Line 115">
            <a:extLst>
              <a:ext uri="{FF2B5EF4-FFF2-40B4-BE49-F238E27FC236}">
                <a16:creationId xmlns:a16="http://schemas.microsoft.com/office/drawing/2014/main" id="{35E57B49-FCFD-4B06-9851-DF728C38678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9913" y="5568950"/>
            <a:ext cx="36513" cy="0"/>
          </a:xfrm>
          <a:prstGeom prst="line">
            <a:avLst/>
          </a:prstGeom>
          <a:noFill/>
          <a:ln w="4763">
            <a:solidFill>
              <a:srgbClr val="A0522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2" name="Line 116">
            <a:extLst>
              <a:ext uri="{FF2B5EF4-FFF2-40B4-BE49-F238E27FC236}">
                <a16:creationId xmlns:a16="http://schemas.microsoft.com/office/drawing/2014/main" id="{EAEF3662-31CB-44FD-AA22-1933A94914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1" y="1230312"/>
            <a:ext cx="0" cy="4489451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4" name="Line 117">
            <a:extLst>
              <a:ext uri="{FF2B5EF4-FFF2-40B4-BE49-F238E27FC236}">
                <a16:creationId xmlns:a16="http://schemas.microsoft.com/office/drawing/2014/main" id="{7A9FE84F-FB5D-4F3C-B91A-D494DBDBA8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55689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5" name="Rectangle 118">
            <a:extLst>
              <a:ext uri="{FF2B5EF4-FFF2-40B4-BE49-F238E27FC236}">
                <a16:creationId xmlns:a16="http://schemas.microsoft.com/office/drawing/2014/main" id="{550774E1-D404-44F4-8944-F731A5C0E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8" y="5430838"/>
            <a:ext cx="4937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&lt;-1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6" name="Line 119">
            <a:extLst>
              <a:ext uri="{FF2B5EF4-FFF2-40B4-BE49-F238E27FC236}">
                <a16:creationId xmlns:a16="http://schemas.microsoft.com/office/drawing/2014/main" id="{8889CD92-1413-47C6-B922-617C617EA3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970463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7" name="Rectangle 120">
            <a:extLst>
              <a:ext uri="{FF2B5EF4-FFF2-40B4-BE49-F238E27FC236}">
                <a16:creationId xmlns:a16="http://schemas.microsoft.com/office/drawing/2014/main" id="{945B091D-87D0-4F19-9283-59B63A030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8323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8" name="Line 121">
            <a:extLst>
              <a:ext uri="{FF2B5EF4-FFF2-40B4-BE49-F238E27FC236}">
                <a16:creationId xmlns:a16="http://schemas.microsoft.com/office/drawing/2014/main" id="{F885D710-A300-4BA8-B054-B20199A9C7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370388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9" name="Rectangle 122">
            <a:extLst>
              <a:ext uri="{FF2B5EF4-FFF2-40B4-BE49-F238E27FC236}">
                <a16:creationId xmlns:a16="http://schemas.microsoft.com/office/drawing/2014/main" id="{D4AEC516-A400-48E9-B7E1-0DB3C26D2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233863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0" name="Line 123">
            <a:extLst>
              <a:ext uri="{FF2B5EF4-FFF2-40B4-BE49-F238E27FC236}">
                <a16:creationId xmlns:a16="http://schemas.microsoft.com/office/drawing/2014/main" id="{6B524FB5-63C5-46CB-8036-D6BF7D5730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77190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1" name="Rectangle 124">
            <a:extLst>
              <a:ext uri="{FF2B5EF4-FFF2-40B4-BE49-F238E27FC236}">
                <a16:creationId xmlns:a16="http://schemas.microsoft.com/office/drawing/2014/main" id="{36B7DB9D-CE14-4D80-BF51-876B523EB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6385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2" name="Line 125">
            <a:extLst>
              <a:ext uri="{FF2B5EF4-FFF2-40B4-BE49-F238E27FC236}">
                <a16:creationId xmlns:a16="http://schemas.microsoft.com/office/drawing/2014/main" id="{80D85835-278F-4814-890E-D94015B38E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173412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" name="Rectangle 126">
            <a:extLst>
              <a:ext uri="{FF2B5EF4-FFF2-40B4-BE49-F238E27FC236}">
                <a16:creationId xmlns:a16="http://schemas.microsoft.com/office/drawing/2014/main" id="{7E7CBFD7-139E-4427-9B3C-A146EDE7F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040062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4" name="Line 127">
            <a:extLst>
              <a:ext uri="{FF2B5EF4-FFF2-40B4-BE49-F238E27FC236}">
                <a16:creationId xmlns:a16="http://schemas.microsoft.com/office/drawing/2014/main" id="{A530C766-CB6F-42E6-80D6-6D6A6D6402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2573337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5" name="Rectangle 128">
            <a:extLst>
              <a:ext uri="{FF2B5EF4-FFF2-40B4-BE49-F238E27FC236}">
                <a16:creationId xmlns:a16="http://schemas.microsoft.com/office/drawing/2014/main" id="{8204275E-1C3D-4D87-A007-025B6CD3B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244157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6" name="Line 129">
            <a:extLst>
              <a:ext uri="{FF2B5EF4-FFF2-40B4-BE49-F238E27FC236}">
                <a16:creationId xmlns:a16="http://schemas.microsoft.com/office/drawing/2014/main" id="{556C99CE-5783-47FA-A6A6-9F3E2C3A7F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9748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7" name="Rectangle 130">
            <a:extLst>
              <a:ext uri="{FF2B5EF4-FFF2-40B4-BE49-F238E27FC236}">
                <a16:creationId xmlns:a16="http://schemas.microsoft.com/office/drawing/2014/main" id="{05C8266B-277F-43F8-B495-943889100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1843087"/>
            <a:ext cx="4064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8" name="Line 131">
            <a:extLst>
              <a:ext uri="{FF2B5EF4-FFF2-40B4-BE49-F238E27FC236}">
                <a16:creationId xmlns:a16="http://schemas.microsoft.com/office/drawing/2014/main" id="{CCA78EC5-9C52-420B-805F-08866985AE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381125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0" name="Rectangle 133">
            <a:extLst>
              <a:ext uri="{FF2B5EF4-FFF2-40B4-BE49-F238E27FC236}">
                <a16:creationId xmlns:a16="http://schemas.microsoft.com/office/drawing/2014/main" id="{8A32FC16-A3CF-4660-A53B-71A43B67936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3875" y="3236912"/>
            <a:ext cx="8223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MVPF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1" name="Line 134">
            <a:extLst>
              <a:ext uri="{FF2B5EF4-FFF2-40B4-BE49-F238E27FC236}">
                <a16:creationId xmlns:a16="http://schemas.microsoft.com/office/drawing/2014/main" id="{CDE6C144-49BF-48EE-B5D8-5BE3D0DCDF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719763"/>
            <a:ext cx="96885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2" name="Line 135">
            <a:extLst>
              <a:ext uri="{FF2B5EF4-FFF2-40B4-BE49-F238E27FC236}">
                <a16:creationId xmlns:a16="http://schemas.microsoft.com/office/drawing/2014/main" id="{F28A310C-0E3B-4E55-B221-3C4412A555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341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" name="Rectangle 136">
            <a:extLst>
              <a:ext uri="{FF2B5EF4-FFF2-40B4-BE49-F238E27FC236}">
                <a16:creationId xmlns:a16="http://schemas.microsoft.com/office/drawing/2014/main" id="{8A3D5A2A-EC9C-40FE-A977-C6538FAE0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5861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4" name="Line 137">
            <a:extLst>
              <a:ext uri="{FF2B5EF4-FFF2-40B4-BE49-F238E27FC236}">
                <a16:creationId xmlns:a16="http://schemas.microsoft.com/office/drawing/2014/main" id="{0D0BC290-ADF2-4F72-847F-B121E59614E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815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" name="Rectangle 138">
            <a:extLst>
              <a:ext uri="{FF2B5EF4-FFF2-40B4-BE49-F238E27FC236}">
                <a16:creationId xmlns:a16="http://schemas.microsoft.com/office/drawing/2014/main" id="{5E6BB29E-18B9-4DA6-8058-C188C6B15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6" name="Line 139">
            <a:extLst>
              <a:ext uri="{FF2B5EF4-FFF2-40B4-BE49-F238E27FC236}">
                <a16:creationId xmlns:a16="http://schemas.microsoft.com/office/drawing/2014/main" id="{4B49F62A-A8DA-4276-9424-5DCB291C4B0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44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" name="Rectangle 140">
            <a:extLst>
              <a:ext uri="{FF2B5EF4-FFF2-40B4-BE49-F238E27FC236}">
                <a16:creationId xmlns:a16="http://schemas.microsoft.com/office/drawing/2014/main" id="{5054B53B-2762-4BC6-9421-26EE81F20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8" name="Line 141">
            <a:extLst>
              <a:ext uri="{FF2B5EF4-FFF2-40B4-BE49-F238E27FC236}">
                <a16:creationId xmlns:a16="http://schemas.microsoft.com/office/drawing/2014/main" id="{B7D15C8E-0C7E-4BD3-9B19-97691BB96BDB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39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" name="Rectangle 142">
            <a:extLst>
              <a:ext uri="{FF2B5EF4-FFF2-40B4-BE49-F238E27FC236}">
                <a16:creationId xmlns:a16="http://schemas.microsoft.com/office/drawing/2014/main" id="{584AC831-9639-4692-B10E-89F2B47FC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26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84" name="Line 143">
            <a:extLst>
              <a:ext uri="{FF2B5EF4-FFF2-40B4-BE49-F238E27FC236}">
                <a16:creationId xmlns:a16="http://schemas.microsoft.com/office/drawing/2014/main" id="{2D4A8953-F9AE-4E1A-927C-9209DFD9E3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9030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5" name="Rectangle 144">
            <a:extLst>
              <a:ext uri="{FF2B5EF4-FFF2-40B4-BE49-F238E27FC236}">
                <a16:creationId xmlns:a16="http://schemas.microsoft.com/office/drawing/2014/main" id="{739FF082-0C70-4D8D-BDF0-2EB3CD700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7426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87" name="Rectangle 145">
            <a:extLst>
              <a:ext uri="{FF2B5EF4-FFF2-40B4-BE49-F238E27FC236}">
                <a16:creationId xmlns:a16="http://schemas.microsoft.com/office/drawing/2014/main" id="{E8A7C134-94D6-4B95-A58C-CBB8D4312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6175375"/>
            <a:ext cx="24003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 of Beneficiaries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88" name="Rectangle 146">
            <a:extLst>
              <a:ext uri="{FF2B5EF4-FFF2-40B4-BE49-F238E27FC236}">
                <a16:creationId xmlns:a16="http://schemas.microsoft.com/office/drawing/2014/main" id="{B8A0606C-CDC2-4EF4-8C71-5892C0444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3C43ACB5-CE8A-424B-B294-5F3A073C47DE}"/>
              </a:ext>
            </a:extLst>
          </p:cNvPr>
          <p:cNvGrpSpPr/>
          <p:nvPr/>
        </p:nvGrpSpPr>
        <p:grpSpPr>
          <a:xfrm>
            <a:off x="1398052" y="1174749"/>
            <a:ext cx="599024" cy="616982"/>
            <a:chOff x="1398052" y="1174749"/>
            <a:chExt cx="599024" cy="616982"/>
          </a:xfrm>
        </p:grpSpPr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id="{FB04DF4C-671F-4340-9C66-98D7C304D482}"/>
                </a:ext>
              </a:extLst>
            </p:cNvPr>
            <p:cNvSpPr/>
            <p:nvPr/>
          </p:nvSpPr>
          <p:spPr>
            <a:xfrm>
              <a:off x="1468438" y="1508125"/>
              <a:ext cx="528638" cy="283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22" name="Group 321">
              <a:extLst>
                <a:ext uri="{FF2B5EF4-FFF2-40B4-BE49-F238E27FC236}">
                  <a16:creationId xmlns:a16="http://schemas.microsoft.com/office/drawing/2014/main" id="{C7EC9ED7-CFBF-47A9-897B-C703CAFD7854}"/>
                </a:ext>
              </a:extLst>
            </p:cNvPr>
            <p:cNvGrpSpPr/>
            <p:nvPr/>
          </p:nvGrpSpPr>
          <p:grpSpPr>
            <a:xfrm>
              <a:off x="1674813" y="1573079"/>
              <a:ext cx="166687" cy="149224"/>
              <a:chOff x="1462882" y="1471634"/>
              <a:chExt cx="166687" cy="149224"/>
            </a:xfrm>
          </p:grpSpPr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23433FAD-31F4-4EAE-96FA-16356C5426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6225" y="1512888"/>
                <a:ext cx="0" cy="6032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id="{7051457C-079C-4F0F-AB4C-8403C4E07818}"/>
                  </a:ext>
                </a:extLst>
              </p:cNvPr>
              <p:cNvCxnSpPr/>
              <p:nvPr/>
            </p:nvCxnSpPr>
            <p:spPr>
              <a:xfrm flipV="1">
                <a:off x="1462882" y="147163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7C1B2325-9E42-4804-A398-6F100CA52957}"/>
                  </a:ext>
                </a:extLst>
              </p:cNvPr>
              <p:cNvCxnSpPr/>
              <p:nvPr/>
            </p:nvCxnSpPr>
            <p:spPr>
              <a:xfrm flipV="1">
                <a:off x="1462882" y="153749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3" name="Rectangle 176">
              <a:extLst>
                <a:ext uri="{FF2B5EF4-FFF2-40B4-BE49-F238E27FC236}">
                  <a16:creationId xmlns:a16="http://schemas.microsoft.com/office/drawing/2014/main" id="{7C86D2CB-7FE7-48D2-9068-EB1FE7DF8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052" y="1174749"/>
              <a:ext cx="219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∞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27" name="Rectangle 401">
            <a:extLst>
              <a:ext uri="{FF2B5EF4-FFF2-40B4-BE49-F238E27FC236}">
                <a16:creationId xmlns:a16="http://schemas.microsoft.com/office/drawing/2014/main" id="{E9D91D18-DC92-4704-8D63-07551CC16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1" y="620712"/>
            <a:ext cx="31258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0522D"/>
                </a:solidFill>
                <a:effectLst/>
                <a:latin typeface="Arial" panose="020B0604020202020204" pitchFamily="34" charset="0"/>
              </a:rPr>
              <a:t>MTO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A0522D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2F0A22B3-9475-4F0A-9A52-2100ED96BE34}"/>
              </a:ext>
            </a:extLst>
          </p:cNvPr>
          <p:cNvCxnSpPr>
            <a:cxnSpLocks/>
          </p:cNvCxnSpPr>
          <p:nvPr/>
        </p:nvCxnSpPr>
        <p:spPr>
          <a:xfrm>
            <a:off x="2190751" y="788988"/>
            <a:ext cx="855662" cy="500061"/>
          </a:xfrm>
          <a:prstGeom prst="line">
            <a:avLst/>
          </a:prstGeom>
          <a:ln>
            <a:solidFill>
              <a:srgbClr val="A052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90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AutoShape 114">
            <a:extLst>
              <a:ext uri="{FF2B5EF4-FFF2-40B4-BE49-F238E27FC236}">
                <a16:creationId xmlns:a16="http://schemas.microsoft.com/office/drawing/2014/main" id="{C203C7E9-4D4E-42F9-8D27-0A7D123FD36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" name="Rectangle 223">
            <a:extLst>
              <a:ext uri="{FF2B5EF4-FFF2-40B4-BE49-F238E27FC236}">
                <a16:creationId xmlns:a16="http://schemas.microsoft.com/office/drawing/2014/main" id="{8A9AE9DE-0753-40D8-BD95-DB40CE64D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306387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3" name="Rectangle 112">
            <a:extLst>
              <a:ext uri="{FF2B5EF4-FFF2-40B4-BE49-F238E27FC236}">
                <a16:creationId xmlns:a16="http://schemas.microsoft.com/office/drawing/2014/main" id="{8C386E66-BD01-4ED3-977F-B490B2993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8154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4" name="Rectangle 134">
            <a:extLst>
              <a:ext uri="{FF2B5EF4-FFF2-40B4-BE49-F238E27FC236}">
                <a16:creationId xmlns:a16="http://schemas.microsoft.com/office/drawing/2014/main" id="{CC9E23B0-00B4-415F-B8C8-4CF9F21E2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MVPF Robustness to Alternative Discount Rates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3% discount rate</a:t>
            </a: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6A6AB52C-4487-4FC4-A171-FAD751DE5C2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792B15C4-2996-4BE0-AB78-900E10629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1230312"/>
            <a:ext cx="9688513" cy="448945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8">
            <a:extLst>
              <a:ext uri="{FF2B5EF4-FFF2-40B4-BE49-F238E27FC236}">
                <a16:creationId xmlns:a16="http://schemas.microsoft.com/office/drawing/2014/main" id="{85DBFE0D-B91D-4951-B0E5-8FAF082D45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5689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D8FC3501-0C91-47DD-B7B0-5322E8550CE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970463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0">
            <a:extLst>
              <a:ext uri="{FF2B5EF4-FFF2-40B4-BE49-F238E27FC236}">
                <a16:creationId xmlns:a16="http://schemas.microsoft.com/office/drawing/2014/main" id="{3EE66E67-7B4E-4A7B-B40A-39C968383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370388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1">
            <a:extLst>
              <a:ext uri="{FF2B5EF4-FFF2-40B4-BE49-F238E27FC236}">
                <a16:creationId xmlns:a16="http://schemas.microsoft.com/office/drawing/2014/main" id="{E48C33E0-1C4F-47D3-903A-B5E05537EC7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77190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2">
            <a:extLst>
              <a:ext uri="{FF2B5EF4-FFF2-40B4-BE49-F238E27FC236}">
                <a16:creationId xmlns:a16="http://schemas.microsoft.com/office/drawing/2014/main" id="{2AA323D6-B72D-4266-9314-47B125EFF23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173412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3">
            <a:extLst>
              <a:ext uri="{FF2B5EF4-FFF2-40B4-BE49-F238E27FC236}">
                <a16:creationId xmlns:a16="http://schemas.microsoft.com/office/drawing/2014/main" id="{896A896C-9581-4AC6-9D88-5F819E477D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2573337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4">
            <a:extLst>
              <a:ext uri="{FF2B5EF4-FFF2-40B4-BE49-F238E27FC236}">
                <a16:creationId xmlns:a16="http://schemas.microsoft.com/office/drawing/2014/main" id="{852E028D-A324-4D70-A720-44A15A9045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9748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5">
            <a:extLst>
              <a:ext uri="{FF2B5EF4-FFF2-40B4-BE49-F238E27FC236}">
                <a16:creationId xmlns:a16="http://schemas.microsoft.com/office/drawing/2014/main" id="{4AECFA5C-71BF-405E-90C2-435779FA3E1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6">
            <a:extLst>
              <a:ext uri="{FF2B5EF4-FFF2-40B4-BE49-F238E27FC236}">
                <a16:creationId xmlns:a16="http://schemas.microsoft.com/office/drawing/2014/main" id="{62F72191-A18A-4E5A-BE32-398CEC7BDAE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7">
            <a:extLst>
              <a:ext uri="{FF2B5EF4-FFF2-40B4-BE49-F238E27FC236}">
                <a16:creationId xmlns:a16="http://schemas.microsoft.com/office/drawing/2014/main" id="{D328D0D0-660C-4085-8D81-4CBE8E9A23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51488" y="4087813"/>
            <a:ext cx="0" cy="661988"/>
          </a:xfrm>
          <a:prstGeom prst="line">
            <a:avLst/>
          </a:prstGeom>
          <a:noFill/>
          <a:ln w="9525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8">
            <a:extLst>
              <a:ext uri="{FF2B5EF4-FFF2-40B4-BE49-F238E27FC236}">
                <a16:creationId xmlns:a16="http://schemas.microsoft.com/office/drawing/2014/main" id="{7981E374-447F-492F-A1C6-CE5F2A571CC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5451" y="4087813"/>
            <a:ext cx="87313" cy="0"/>
          </a:xfrm>
          <a:prstGeom prst="line">
            <a:avLst/>
          </a:prstGeom>
          <a:noFill/>
          <a:ln w="9525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9">
            <a:extLst>
              <a:ext uri="{FF2B5EF4-FFF2-40B4-BE49-F238E27FC236}">
                <a16:creationId xmlns:a16="http://schemas.microsoft.com/office/drawing/2014/main" id="{745ED8F3-68C3-4060-A82E-F77866F922C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5451" y="4749800"/>
            <a:ext cx="87313" cy="0"/>
          </a:xfrm>
          <a:prstGeom prst="line">
            <a:avLst/>
          </a:prstGeom>
          <a:noFill/>
          <a:ln w="9525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0">
            <a:extLst>
              <a:ext uri="{FF2B5EF4-FFF2-40B4-BE49-F238E27FC236}">
                <a16:creationId xmlns:a16="http://schemas.microsoft.com/office/drawing/2014/main" id="{4772FF79-7D02-405D-8C55-525B8481EC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44776" y="1381125"/>
            <a:ext cx="0" cy="593725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1">
            <a:extLst>
              <a:ext uri="{FF2B5EF4-FFF2-40B4-BE49-F238E27FC236}">
                <a16:creationId xmlns:a16="http://schemas.microsoft.com/office/drawing/2014/main" id="{F463B99A-FB36-4A4D-8CBA-AA5519B4C8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3501" y="1381125"/>
            <a:ext cx="85725" cy="0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2">
            <a:extLst>
              <a:ext uri="{FF2B5EF4-FFF2-40B4-BE49-F238E27FC236}">
                <a16:creationId xmlns:a16="http://schemas.microsoft.com/office/drawing/2014/main" id="{9B205FDC-8394-4F12-B842-6B4A41E47AA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3501" y="1974850"/>
            <a:ext cx="85725" cy="0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3">
            <a:extLst>
              <a:ext uri="{FF2B5EF4-FFF2-40B4-BE49-F238E27FC236}">
                <a16:creationId xmlns:a16="http://schemas.microsoft.com/office/drawing/2014/main" id="{E53AA1DA-C700-4796-AD14-875B4187E4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19851" y="1381125"/>
            <a:ext cx="0" cy="4187826"/>
          </a:xfrm>
          <a:prstGeom prst="line">
            <a:avLst/>
          </a:prstGeom>
          <a:noFill/>
          <a:ln w="95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4">
            <a:extLst>
              <a:ext uri="{FF2B5EF4-FFF2-40B4-BE49-F238E27FC236}">
                <a16:creationId xmlns:a16="http://schemas.microsoft.com/office/drawing/2014/main" id="{1711129E-8CE5-4498-9FBD-FC265AFF30D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0163" y="1381125"/>
            <a:ext cx="80963" cy="0"/>
          </a:xfrm>
          <a:prstGeom prst="line">
            <a:avLst/>
          </a:prstGeom>
          <a:noFill/>
          <a:ln w="95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5">
            <a:extLst>
              <a:ext uri="{FF2B5EF4-FFF2-40B4-BE49-F238E27FC236}">
                <a16:creationId xmlns:a16="http://schemas.microsoft.com/office/drawing/2014/main" id="{7BAA3393-826D-4B8F-BA4F-10F0360299A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0163" y="5568950"/>
            <a:ext cx="80963" cy="0"/>
          </a:xfrm>
          <a:prstGeom prst="line">
            <a:avLst/>
          </a:prstGeom>
          <a:noFill/>
          <a:ln w="95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6">
            <a:extLst>
              <a:ext uri="{FF2B5EF4-FFF2-40B4-BE49-F238E27FC236}">
                <a16:creationId xmlns:a16="http://schemas.microsoft.com/office/drawing/2014/main" id="{52AE26EC-FE1F-463E-B9FB-AEA23C7DB1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40213" y="1381125"/>
            <a:ext cx="0" cy="1087438"/>
          </a:xfrm>
          <a:prstGeom prst="line">
            <a:avLst/>
          </a:prstGeom>
          <a:noFill/>
          <a:ln w="95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" name="Line 27">
            <a:extLst>
              <a:ext uri="{FF2B5EF4-FFF2-40B4-BE49-F238E27FC236}">
                <a16:creationId xmlns:a16="http://schemas.microsoft.com/office/drawing/2014/main" id="{79B14084-B63C-4D4C-930B-016E6360EB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8938" y="1381125"/>
            <a:ext cx="87313" cy="0"/>
          </a:xfrm>
          <a:prstGeom prst="line">
            <a:avLst/>
          </a:prstGeom>
          <a:noFill/>
          <a:ln w="95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" name="Line 28">
            <a:extLst>
              <a:ext uri="{FF2B5EF4-FFF2-40B4-BE49-F238E27FC236}">
                <a16:creationId xmlns:a16="http://schemas.microsoft.com/office/drawing/2014/main" id="{24554E5A-B6B4-4A75-A787-6156906E179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8938" y="2468562"/>
            <a:ext cx="87313" cy="0"/>
          </a:xfrm>
          <a:prstGeom prst="line">
            <a:avLst/>
          </a:prstGeom>
          <a:noFill/>
          <a:ln w="95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" name="Line 29">
            <a:extLst>
              <a:ext uri="{FF2B5EF4-FFF2-40B4-BE49-F238E27FC236}">
                <a16:creationId xmlns:a16="http://schemas.microsoft.com/office/drawing/2014/main" id="{623CAD04-A101-42D5-84F7-D352016C5C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10488" y="4438650"/>
            <a:ext cx="0" cy="41275"/>
          </a:xfrm>
          <a:prstGeom prst="line">
            <a:avLst/>
          </a:prstGeom>
          <a:noFill/>
          <a:ln w="95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" name="Line 30">
            <a:extLst>
              <a:ext uri="{FF2B5EF4-FFF2-40B4-BE49-F238E27FC236}">
                <a16:creationId xmlns:a16="http://schemas.microsoft.com/office/drawing/2014/main" id="{8D92913E-7B28-4036-AE80-AF6FC11D65F0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4451" y="4438650"/>
            <a:ext cx="87313" cy="0"/>
          </a:xfrm>
          <a:prstGeom prst="line">
            <a:avLst/>
          </a:prstGeom>
          <a:noFill/>
          <a:ln w="95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" name="Line 31">
            <a:extLst>
              <a:ext uri="{FF2B5EF4-FFF2-40B4-BE49-F238E27FC236}">
                <a16:creationId xmlns:a16="http://schemas.microsoft.com/office/drawing/2014/main" id="{13582843-872E-454E-A974-AF174B41D46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4451" y="4479925"/>
            <a:ext cx="87313" cy="0"/>
          </a:xfrm>
          <a:prstGeom prst="line">
            <a:avLst/>
          </a:prstGeom>
          <a:noFill/>
          <a:ln w="95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4" name="Line 32">
            <a:extLst>
              <a:ext uri="{FF2B5EF4-FFF2-40B4-BE49-F238E27FC236}">
                <a16:creationId xmlns:a16="http://schemas.microsoft.com/office/drawing/2014/main" id="{2907DE87-6F0C-4174-AD41-0B9D04B67F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15476" y="4027488"/>
            <a:ext cx="0" cy="608013"/>
          </a:xfrm>
          <a:prstGeom prst="line">
            <a:avLst/>
          </a:prstGeom>
          <a:noFill/>
          <a:ln w="95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" name="Line 33">
            <a:extLst>
              <a:ext uri="{FF2B5EF4-FFF2-40B4-BE49-F238E27FC236}">
                <a16:creationId xmlns:a16="http://schemas.microsoft.com/office/drawing/2014/main" id="{E36CCE85-0550-44A9-A95D-DB5E67D33965}"/>
              </a:ext>
            </a:extLst>
          </p:cNvPr>
          <p:cNvSpPr>
            <a:spLocks noChangeShapeType="1"/>
          </p:cNvSpPr>
          <p:nvPr/>
        </p:nvSpPr>
        <p:spPr bwMode="auto">
          <a:xfrm>
            <a:off x="9474201" y="4027488"/>
            <a:ext cx="87313" cy="0"/>
          </a:xfrm>
          <a:prstGeom prst="line">
            <a:avLst/>
          </a:prstGeom>
          <a:noFill/>
          <a:ln w="95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6" name="Line 34">
            <a:extLst>
              <a:ext uri="{FF2B5EF4-FFF2-40B4-BE49-F238E27FC236}">
                <a16:creationId xmlns:a16="http://schemas.microsoft.com/office/drawing/2014/main" id="{985377F6-9B30-4E10-BA4C-78D3B3E405AB}"/>
              </a:ext>
            </a:extLst>
          </p:cNvPr>
          <p:cNvSpPr>
            <a:spLocks noChangeShapeType="1"/>
          </p:cNvSpPr>
          <p:nvPr/>
        </p:nvSpPr>
        <p:spPr bwMode="auto">
          <a:xfrm>
            <a:off x="9474201" y="4635500"/>
            <a:ext cx="87313" cy="0"/>
          </a:xfrm>
          <a:prstGeom prst="line">
            <a:avLst/>
          </a:prstGeom>
          <a:noFill/>
          <a:ln w="95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7" name="Line 35">
            <a:extLst>
              <a:ext uri="{FF2B5EF4-FFF2-40B4-BE49-F238E27FC236}">
                <a16:creationId xmlns:a16="http://schemas.microsoft.com/office/drawing/2014/main" id="{DB01D365-CF7C-4094-90B9-C5AEC1C39F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54313" y="1381125"/>
            <a:ext cx="0" cy="593725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" name="Line 36">
            <a:extLst>
              <a:ext uri="{FF2B5EF4-FFF2-40B4-BE49-F238E27FC236}">
                <a16:creationId xmlns:a16="http://schemas.microsoft.com/office/drawing/2014/main" id="{F9D21BF2-F85D-4E5F-B1AA-C99842D431F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3038" y="1381125"/>
            <a:ext cx="82550" cy="0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" name="Line 37">
            <a:extLst>
              <a:ext uri="{FF2B5EF4-FFF2-40B4-BE49-F238E27FC236}">
                <a16:creationId xmlns:a16="http://schemas.microsoft.com/office/drawing/2014/main" id="{966BD436-459F-49A5-88A0-BCB9A84157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3038" y="1974850"/>
            <a:ext cx="82550" cy="0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0" name="Line 38">
            <a:extLst>
              <a:ext uri="{FF2B5EF4-FFF2-40B4-BE49-F238E27FC236}">
                <a16:creationId xmlns:a16="http://schemas.microsoft.com/office/drawing/2014/main" id="{547809D5-589F-450B-8FF6-AE792B188B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2276" y="4484688"/>
            <a:ext cx="0" cy="41275"/>
          </a:xfrm>
          <a:prstGeom prst="line">
            <a:avLst/>
          </a:prstGeom>
          <a:noFill/>
          <a:ln w="9525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" name="Line 39">
            <a:extLst>
              <a:ext uri="{FF2B5EF4-FFF2-40B4-BE49-F238E27FC236}">
                <a16:creationId xmlns:a16="http://schemas.microsoft.com/office/drawing/2014/main" id="{02BCDFFC-3FCA-4212-98E0-9429700E09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6238" y="4484688"/>
            <a:ext cx="87313" cy="0"/>
          </a:xfrm>
          <a:prstGeom prst="line">
            <a:avLst/>
          </a:prstGeom>
          <a:noFill/>
          <a:ln w="9525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" name="Line 40">
            <a:extLst>
              <a:ext uri="{FF2B5EF4-FFF2-40B4-BE49-F238E27FC236}">
                <a16:creationId xmlns:a16="http://schemas.microsoft.com/office/drawing/2014/main" id="{DEDB010F-D04F-4CB1-ADCA-186B0E964BA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6238" y="4525963"/>
            <a:ext cx="87313" cy="0"/>
          </a:xfrm>
          <a:prstGeom prst="line">
            <a:avLst/>
          </a:prstGeom>
          <a:noFill/>
          <a:ln w="9525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" name="Line 41">
            <a:extLst>
              <a:ext uri="{FF2B5EF4-FFF2-40B4-BE49-F238E27FC236}">
                <a16:creationId xmlns:a16="http://schemas.microsoft.com/office/drawing/2014/main" id="{5A927653-1892-4357-B5CD-D59802487F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00563" y="4421188"/>
            <a:ext cx="0" cy="1147763"/>
          </a:xfrm>
          <a:prstGeom prst="line">
            <a:avLst/>
          </a:prstGeom>
          <a:noFill/>
          <a:ln w="9525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" name="Line 42">
            <a:extLst>
              <a:ext uri="{FF2B5EF4-FFF2-40B4-BE49-F238E27FC236}">
                <a16:creationId xmlns:a16="http://schemas.microsoft.com/office/drawing/2014/main" id="{38CB327F-1C87-49F8-A3CB-D6D9992B1D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4526" y="4421188"/>
            <a:ext cx="87313" cy="0"/>
          </a:xfrm>
          <a:prstGeom prst="line">
            <a:avLst/>
          </a:prstGeom>
          <a:noFill/>
          <a:ln w="9525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" name="Line 43">
            <a:extLst>
              <a:ext uri="{FF2B5EF4-FFF2-40B4-BE49-F238E27FC236}">
                <a16:creationId xmlns:a16="http://schemas.microsoft.com/office/drawing/2014/main" id="{04C27081-9B4F-4FD4-9EA1-4A3E68C81C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4526" y="5568950"/>
            <a:ext cx="87313" cy="0"/>
          </a:xfrm>
          <a:prstGeom prst="line">
            <a:avLst/>
          </a:prstGeom>
          <a:noFill/>
          <a:ln w="9525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Line 44">
            <a:extLst>
              <a:ext uri="{FF2B5EF4-FFF2-40B4-BE49-F238E27FC236}">
                <a16:creationId xmlns:a16="http://schemas.microsoft.com/office/drawing/2014/main" id="{66682475-FF39-43E8-888C-9A2D8E8979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75326" y="4457700"/>
            <a:ext cx="0" cy="128588"/>
          </a:xfrm>
          <a:prstGeom prst="line">
            <a:avLst/>
          </a:prstGeom>
          <a:noFill/>
          <a:ln w="9525">
            <a:solidFill>
              <a:srgbClr val="FFD2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" name="Line 45">
            <a:extLst>
              <a:ext uri="{FF2B5EF4-FFF2-40B4-BE49-F238E27FC236}">
                <a16:creationId xmlns:a16="http://schemas.microsoft.com/office/drawing/2014/main" id="{0B58C2C7-C31D-4E5E-BFA6-A536D12FB4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0876" y="4457700"/>
            <a:ext cx="85725" cy="0"/>
          </a:xfrm>
          <a:prstGeom prst="line">
            <a:avLst/>
          </a:prstGeom>
          <a:noFill/>
          <a:ln w="9525">
            <a:solidFill>
              <a:srgbClr val="FFD2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" name="Line 46">
            <a:extLst>
              <a:ext uri="{FF2B5EF4-FFF2-40B4-BE49-F238E27FC236}">
                <a16:creationId xmlns:a16="http://schemas.microsoft.com/office/drawing/2014/main" id="{1EE1A704-FD6A-4591-AA58-816861D56F7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0876" y="4586288"/>
            <a:ext cx="85725" cy="0"/>
          </a:xfrm>
          <a:prstGeom prst="line">
            <a:avLst/>
          </a:prstGeom>
          <a:noFill/>
          <a:ln w="9525">
            <a:solidFill>
              <a:srgbClr val="FFD2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" name="Line 47">
            <a:extLst>
              <a:ext uri="{FF2B5EF4-FFF2-40B4-BE49-F238E27FC236}">
                <a16:creationId xmlns:a16="http://schemas.microsoft.com/office/drawing/2014/main" id="{4000E1C9-080F-4E9C-BB51-299CF8E176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50163" y="1381125"/>
            <a:ext cx="0" cy="2784475"/>
          </a:xfrm>
          <a:prstGeom prst="line">
            <a:avLst/>
          </a:prstGeom>
          <a:noFill/>
          <a:ln w="9525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" name="Line 48">
            <a:extLst>
              <a:ext uri="{FF2B5EF4-FFF2-40B4-BE49-F238E27FC236}">
                <a16:creationId xmlns:a16="http://schemas.microsoft.com/office/drawing/2014/main" id="{45BB9812-4050-4897-A4A7-2E4A55166D4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8888" y="1381125"/>
            <a:ext cx="87313" cy="0"/>
          </a:xfrm>
          <a:prstGeom prst="line">
            <a:avLst/>
          </a:prstGeom>
          <a:noFill/>
          <a:ln w="9525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" name="Line 49">
            <a:extLst>
              <a:ext uri="{FF2B5EF4-FFF2-40B4-BE49-F238E27FC236}">
                <a16:creationId xmlns:a16="http://schemas.microsoft.com/office/drawing/2014/main" id="{B5293750-1D59-4E9F-9497-AF3AB268FC5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8888" y="4165600"/>
            <a:ext cx="87313" cy="0"/>
          </a:xfrm>
          <a:prstGeom prst="line">
            <a:avLst/>
          </a:prstGeom>
          <a:noFill/>
          <a:ln w="9525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" name="Line 50">
            <a:extLst>
              <a:ext uri="{FF2B5EF4-FFF2-40B4-BE49-F238E27FC236}">
                <a16:creationId xmlns:a16="http://schemas.microsoft.com/office/drawing/2014/main" id="{8EB458FC-DCCE-44D4-BE83-8E1CE27C5D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80163" y="4525963"/>
            <a:ext cx="0" cy="123825"/>
          </a:xfrm>
          <a:prstGeom prst="line">
            <a:avLst/>
          </a:prstGeom>
          <a:noFill/>
          <a:ln w="9525">
            <a:solidFill>
              <a:srgbClr val="9C88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" name="Line 51">
            <a:extLst>
              <a:ext uri="{FF2B5EF4-FFF2-40B4-BE49-F238E27FC236}">
                <a16:creationId xmlns:a16="http://schemas.microsoft.com/office/drawing/2014/main" id="{C4CE8BC3-A5FF-4B02-9074-6DF12B028629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8888" y="4525963"/>
            <a:ext cx="80963" cy="0"/>
          </a:xfrm>
          <a:prstGeom prst="line">
            <a:avLst/>
          </a:prstGeom>
          <a:noFill/>
          <a:ln w="9525">
            <a:solidFill>
              <a:srgbClr val="9C88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" name="Line 52">
            <a:extLst>
              <a:ext uri="{FF2B5EF4-FFF2-40B4-BE49-F238E27FC236}">
                <a16:creationId xmlns:a16="http://schemas.microsoft.com/office/drawing/2014/main" id="{08A09E3D-BE46-417A-9AC9-9F6379179C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8888" y="4649788"/>
            <a:ext cx="80963" cy="0"/>
          </a:xfrm>
          <a:prstGeom prst="line">
            <a:avLst/>
          </a:prstGeom>
          <a:noFill/>
          <a:ln w="9525">
            <a:solidFill>
              <a:srgbClr val="9C88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" name="Freeform 53">
            <a:extLst>
              <a:ext uri="{FF2B5EF4-FFF2-40B4-BE49-F238E27FC236}">
                <a16:creationId xmlns:a16="http://schemas.microsoft.com/office/drawing/2014/main" id="{CCA62A23-D388-48F0-B7B8-0F8F71AE2272}"/>
              </a:ext>
            </a:extLst>
          </p:cNvPr>
          <p:cNvSpPr>
            <a:spLocks/>
          </p:cNvSpPr>
          <p:nvPr/>
        </p:nvSpPr>
        <p:spPr bwMode="auto">
          <a:xfrm>
            <a:off x="5446713" y="4425950"/>
            <a:ext cx="206375" cy="201613"/>
          </a:xfrm>
          <a:custGeom>
            <a:avLst/>
            <a:gdLst>
              <a:gd name="T0" fmla="*/ 66 w 130"/>
              <a:gd name="T1" fmla="*/ 0 h 127"/>
              <a:gd name="T2" fmla="*/ 0 w 130"/>
              <a:gd name="T3" fmla="*/ 63 h 127"/>
              <a:gd name="T4" fmla="*/ 66 w 130"/>
              <a:gd name="T5" fmla="*/ 127 h 127"/>
              <a:gd name="T6" fmla="*/ 130 w 130"/>
              <a:gd name="T7" fmla="*/ 63 h 127"/>
              <a:gd name="T8" fmla="*/ 66 w 130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7">
                <a:moveTo>
                  <a:pt x="66" y="0"/>
                </a:moveTo>
                <a:lnTo>
                  <a:pt x="0" y="63"/>
                </a:lnTo>
                <a:lnTo>
                  <a:pt x="66" y="127"/>
                </a:lnTo>
                <a:lnTo>
                  <a:pt x="130" y="63"/>
                </a:lnTo>
                <a:lnTo>
                  <a:pt x="66" y="0"/>
                </a:lnTo>
                <a:close/>
              </a:path>
            </a:pathLst>
          </a:cu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" name="Rectangle 54">
            <a:extLst>
              <a:ext uri="{FF2B5EF4-FFF2-40B4-BE49-F238E27FC236}">
                <a16:creationId xmlns:a16="http://schemas.microsoft.com/office/drawing/2014/main" id="{00532ACF-DFDA-4F88-98CD-8CD02532C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77" y="3464095"/>
            <a:ext cx="145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6E8E84"/>
                </a:solidFill>
                <a:effectLst/>
                <a:latin typeface="Arial" panose="020B0604020202020204" pitchFamily="34" charset="0"/>
              </a:rPr>
              <a:t>Cash Transfers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" name="Freeform 55">
            <a:extLst>
              <a:ext uri="{FF2B5EF4-FFF2-40B4-BE49-F238E27FC236}">
                <a16:creationId xmlns:a16="http://schemas.microsoft.com/office/drawing/2014/main" id="{395F13AD-3BD3-4BED-A779-1ADBAE7F4C2F}"/>
              </a:ext>
            </a:extLst>
          </p:cNvPr>
          <p:cNvSpPr>
            <a:spLocks/>
          </p:cNvSpPr>
          <p:nvPr/>
        </p:nvSpPr>
        <p:spPr bwMode="auto">
          <a:xfrm>
            <a:off x="2543176" y="1276350"/>
            <a:ext cx="206375" cy="204788"/>
          </a:xfrm>
          <a:custGeom>
            <a:avLst/>
            <a:gdLst>
              <a:gd name="T0" fmla="*/ 64 w 130"/>
              <a:gd name="T1" fmla="*/ 0 h 129"/>
              <a:gd name="T2" fmla="*/ 0 w 130"/>
              <a:gd name="T3" fmla="*/ 66 h 129"/>
              <a:gd name="T4" fmla="*/ 64 w 130"/>
              <a:gd name="T5" fmla="*/ 129 h 129"/>
              <a:gd name="T6" fmla="*/ 130 w 130"/>
              <a:gd name="T7" fmla="*/ 66 h 129"/>
              <a:gd name="T8" fmla="*/ 64 w 130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9">
                <a:moveTo>
                  <a:pt x="64" y="0"/>
                </a:moveTo>
                <a:lnTo>
                  <a:pt x="0" y="66"/>
                </a:lnTo>
                <a:lnTo>
                  <a:pt x="64" y="129"/>
                </a:lnTo>
                <a:lnTo>
                  <a:pt x="130" y="66"/>
                </a:lnTo>
                <a:lnTo>
                  <a:pt x="64" y="0"/>
                </a:lnTo>
                <a:close/>
              </a:path>
            </a:pathLst>
          </a:cu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" name="Rectangle 56">
            <a:extLst>
              <a:ext uri="{FF2B5EF4-FFF2-40B4-BE49-F238E27FC236}">
                <a16:creationId xmlns:a16="http://schemas.microsoft.com/office/drawing/2014/main" id="{29C5AFC6-3A3D-4F5C-AD36-4C0276774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195" y="1005682"/>
            <a:ext cx="1481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0353B"/>
                </a:solidFill>
                <a:effectLst/>
                <a:latin typeface="Arial" panose="020B0604020202020204" pitchFamily="34" charset="0"/>
              </a:rPr>
              <a:t>Child Education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9" name="Freeform 57">
            <a:extLst>
              <a:ext uri="{FF2B5EF4-FFF2-40B4-BE49-F238E27FC236}">
                <a16:creationId xmlns:a16="http://schemas.microsoft.com/office/drawing/2014/main" id="{DBD23D27-FD2C-4212-930A-7DF43608293B}"/>
              </a:ext>
            </a:extLst>
          </p:cNvPr>
          <p:cNvSpPr>
            <a:spLocks/>
          </p:cNvSpPr>
          <p:nvPr/>
        </p:nvSpPr>
        <p:spPr bwMode="auto">
          <a:xfrm>
            <a:off x="6319838" y="5464175"/>
            <a:ext cx="201613" cy="204788"/>
          </a:xfrm>
          <a:custGeom>
            <a:avLst/>
            <a:gdLst>
              <a:gd name="T0" fmla="*/ 63 w 127"/>
              <a:gd name="T1" fmla="*/ 0 h 129"/>
              <a:gd name="T2" fmla="*/ 0 w 127"/>
              <a:gd name="T3" fmla="*/ 66 h 129"/>
              <a:gd name="T4" fmla="*/ 63 w 127"/>
              <a:gd name="T5" fmla="*/ 129 h 129"/>
              <a:gd name="T6" fmla="*/ 127 w 127"/>
              <a:gd name="T7" fmla="*/ 66 h 129"/>
              <a:gd name="T8" fmla="*/ 63 w 127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9">
                <a:moveTo>
                  <a:pt x="63" y="0"/>
                </a:moveTo>
                <a:lnTo>
                  <a:pt x="0" y="66"/>
                </a:lnTo>
                <a:lnTo>
                  <a:pt x="63" y="129"/>
                </a:lnTo>
                <a:lnTo>
                  <a:pt x="127" y="66"/>
                </a:lnTo>
                <a:lnTo>
                  <a:pt x="63" y="0"/>
                </a:lnTo>
                <a:close/>
              </a:path>
            </a:pathLst>
          </a:cu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" name="Rectangle 58">
            <a:extLst>
              <a:ext uri="{FF2B5EF4-FFF2-40B4-BE49-F238E27FC236}">
                <a16:creationId xmlns:a16="http://schemas.microsoft.com/office/drawing/2014/main" id="{4C028C7E-39E1-43FE-9732-95D543F60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937" y="5255417"/>
            <a:ext cx="1276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55752F"/>
                </a:solidFill>
                <a:effectLst/>
                <a:latin typeface="Arial" panose="020B0604020202020204" pitchFamily="34" charset="0"/>
              </a:rPr>
              <a:t>College Adult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1" name="Freeform 59">
            <a:extLst>
              <a:ext uri="{FF2B5EF4-FFF2-40B4-BE49-F238E27FC236}">
                <a16:creationId xmlns:a16="http://schemas.microsoft.com/office/drawing/2014/main" id="{2D502FFB-DB0D-4127-9DEA-69DEB95F20D6}"/>
              </a:ext>
            </a:extLst>
          </p:cNvPr>
          <p:cNvSpPr>
            <a:spLocks/>
          </p:cNvSpPr>
          <p:nvPr/>
        </p:nvSpPr>
        <p:spPr bwMode="auto">
          <a:xfrm>
            <a:off x="4138613" y="1276350"/>
            <a:ext cx="206375" cy="204788"/>
          </a:xfrm>
          <a:custGeom>
            <a:avLst/>
            <a:gdLst>
              <a:gd name="T0" fmla="*/ 64 w 130"/>
              <a:gd name="T1" fmla="*/ 0 h 129"/>
              <a:gd name="T2" fmla="*/ 0 w 130"/>
              <a:gd name="T3" fmla="*/ 66 h 129"/>
              <a:gd name="T4" fmla="*/ 64 w 130"/>
              <a:gd name="T5" fmla="*/ 129 h 129"/>
              <a:gd name="T6" fmla="*/ 130 w 130"/>
              <a:gd name="T7" fmla="*/ 66 h 129"/>
              <a:gd name="T8" fmla="*/ 64 w 130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9">
                <a:moveTo>
                  <a:pt x="64" y="0"/>
                </a:moveTo>
                <a:lnTo>
                  <a:pt x="0" y="66"/>
                </a:lnTo>
                <a:lnTo>
                  <a:pt x="64" y="129"/>
                </a:lnTo>
                <a:lnTo>
                  <a:pt x="130" y="66"/>
                </a:lnTo>
                <a:lnTo>
                  <a:pt x="64" y="0"/>
                </a:lnTo>
                <a:close/>
              </a:path>
            </a:pathLst>
          </a:cu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" name="Rectangle 60">
            <a:extLst>
              <a:ext uri="{FF2B5EF4-FFF2-40B4-BE49-F238E27FC236}">
                <a16:creationId xmlns:a16="http://schemas.microsoft.com/office/drawing/2014/main" id="{3BA3F50D-2DB3-4DFE-A79C-BFD1281FF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7953" y="1102185"/>
            <a:ext cx="1279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E37E00"/>
                </a:solidFill>
                <a:effectLst/>
                <a:latin typeface="Arial" panose="020B0604020202020204" pitchFamily="34" charset="0"/>
              </a:rPr>
              <a:t>College Child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3" name="Freeform 61">
            <a:extLst>
              <a:ext uri="{FF2B5EF4-FFF2-40B4-BE49-F238E27FC236}">
                <a16:creationId xmlns:a16="http://schemas.microsoft.com/office/drawing/2014/main" id="{6A72AAB0-FE8C-4444-A209-E41DC7557F61}"/>
              </a:ext>
            </a:extLst>
          </p:cNvPr>
          <p:cNvSpPr>
            <a:spLocks/>
          </p:cNvSpPr>
          <p:nvPr/>
        </p:nvSpPr>
        <p:spPr bwMode="auto">
          <a:xfrm>
            <a:off x="7604126" y="4362450"/>
            <a:ext cx="206375" cy="200025"/>
          </a:xfrm>
          <a:custGeom>
            <a:avLst/>
            <a:gdLst>
              <a:gd name="T0" fmla="*/ 67 w 130"/>
              <a:gd name="T1" fmla="*/ 0 h 126"/>
              <a:gd name="T2" fmla="*/ 0 w 130"/>
              <a:gd name="T3" fmla="*/ 63 h 126"/>
              <a:gd name="T4" fmla="*/ 67 w 130"/>
              <a:gd name="T5" fmla="*/ 126 h 126"/>
              <a:gd name="T6" fmla="*/ 130 w 130"/>
              <a:gd name="T7" fmla="*/ 63 h 126"/>
              <a:gd name="T8" fmla="*/ 67 w 130"/>
              <a:gd name="T9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6">
                <a:moveTo>
                  <a:pt x="67" y="0"/>
                </a:moveTo>
                <a:lnTo>
                  <a:pt x="0" y="63"/>
                </a:lnTo>
                <a:lnTo>
                  <a:pt x="67" y="126"/>
                </a:lnTo>
                <a:lnTo>
                  <a:pt x="130" y="63"/>
                </a:lnTo>
                <a:lnTo>
                  <a:pt x="67" y="0"/>
                </a:lnTo>
                <a:close/>
              </a:path>
            </a:pathLst>
          </a:cu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" name="Rectangle 62">
            <a:extLst>
              <a:ext uri="{FF2B5EF4-FFF2-40B4-BE49-F238E27FC236}">
                <a16:creationId xmlns:a16="http://schemas.microsoft.com/office/drawing/2014/main" id="{218A0126-A2CD-4AB3-904B-AB762472C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1464" y="4425950"/>
            <a:ext cx="1266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10534"/>
                </a:solidFill>
                <a:effectLst/>
                <a:latin typeface="Arial" panose="020B0604020202020204" pitchFamily="34" charset="0"/>
              </a:rPr>
              <a:t>Disability Ins.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5" name="Freeform 63">
            <a:extLst>
              <a:ext uri="{FF2B5EF4-FFF2-40B4-BE49-F238E27FC236}">
                <a16:creationId xmlns:a16="http://schemas.microsoft.com/office/drawing/2014/main" id="{4380128C-8550-4133-A3F1-0E879FFBF135}"/>
              </a:ext>
            </a:extLst>
          </p:cNvPr>
          <p:cNvSpPr>
            <a:spLocks/>
          </p:cNvSpPr>
          <p:nvPr/>
        </p:nvSpPr>
        <p:spPr bwMode="auto">
          <a:xfrm>
            <a:off x="9415463" y="4333875"/>
            <a:ext cx="201613" cy="206375"/>
          </a:xfrm>
          <a:custGeom>
            <a:avLst/>
            <a:gdLst>
              <a:gd name="T0" fmla="*/ 63 w 127"/>
              <a:gd name="T1" fmla="*/ 0 h 130"/>
              <a:gd name="T2" fmla="*/ 0 w 127"/>
              <a:gd name="T3" fmla="*/ 64 h 130"/>
              <a:gd name="T4" fmla="*/ 63 w 127"/>
              <a:gd name="T5" fmla="*/ 130 h 130"/>
              <a:gd name="T6" fmla="*/ 127 w 127"/>
              <a:gd name="T7" fmla="*/ 64 h 130"/>
              <a:gd name="T8" fmla="*/ 63 w 127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30">
                <a:moveTo>
                  <a:pt x="63" y="0"/>
                </a:moveTo>
                <a:lnTo>
                  <a:pt x="0" y="64"/>
                </a:lnTo>
                <a:lnTo>
                  <a:pt x="63" y="130"/>
                </a:lnTo>
                <a:lnTo>
                  <a:pt x="127" y="64"/>
                </a:lnTo>
                <a:lnTo>
                  <a:pt x="63" y="0"/>
                </a:lnTo>
                <a:close/>
              </a:path>
            </a:pathLst>
          </a:cu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" name="Rectangle 64">
            <a:extLst>
              <a:ext uri="{FF2B5EF4-FFF2-40B4-BE49-F238E27FC236}">
                <a16:creationId xmlns:a16="http://schemas.microsoft.com/office/drawing/2014/main" id="{A62D7063-71A3-490A-B1B7-3DBA8A13B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0581" y="4320381"/>
            <a:ext cx="1169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38DD2"/>
                </a:solidFill>
                <a:effectLst/>
                <a:latin typeface="Arial" panose="020B0604020202020204" pitchFamily="34" charset="0"/>
              </a:rPr>
              <a:t>Health Adult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" name="Freeform 65">
            <a:extLst>
              <a:ext uri="{FF2B5EF4-FFF2-40B4-BE49-F238E27FC236}">
                <a16:creationId xmlns:a16="http://schemas.microsoft.com/office/drawing/2014/main" id="{8C0869E0-991C-4195-94B2-9FBEC84A1933}"/>
              </a:ext>
            </a:extLst>
          </p:cNvPr>
          <p:cNvSpPr>
            <a:spLocks/>
          </p:cNvSpPr>
          <p:nvPr/>
        </p:nvSpPr>
        <p:spPr bwMode="auto">
          <a:xfrm>
            <a:off x="2652713" y="1276350"/>
            <a:ext cx="201613" cy="204788"/>
          </a:xfrm>
          <a:custGeom>
            <a:avLst/>
            <a:gdLst>
              <a:gd name="T0" fmla="*/ 64 w 127"/>
              <a:gd name="T1" fmla="*/ 0 h 129"/>
              <a:gd name="T2" fmla="*/ 0 w 127"/>
              <a:gd name="T3" fmla="*/ 66 h 129"/>
              <a:gd name="T4" fmla="*/ 64 w 127"/>
              <a:gd name="T5" fmla="*/ 129 h 129"/>
              <a:gd name="T6" fmla="*/ 127 w 127"/>
              <a:gd name="T7" fmla="*/ 66 h 129"/>
              <a:gd name="T8" fmla="*/ 64 w 127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9">
                <a:moveTo>
                  <a:pt x="64" y="0"/>
                </a:moveTo>
                <a:lnTo>
                  <a:pt x="0" y="66"/>
                </a:lnTo>
                <a:lnTo>
                  <a:pt x="64" y="129"/>
                </a:lnTo>
                <a:lnTo>
                  <a:pt x="127" y="66"/>
                </a:lnTo>
                <a:lnTo>
                  <a:pt x="64" y="0"/>
                </a:lnTo>
                <a:close/>
              </a:path>
            </a:pathLst>
          </a:cu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" name="Rectangle 66">
            <a:extLst>
              <a:ext uri="{FF2B5EF4-FFF2-40B4-BE49-F238E27FC236}">
                <a16:creationId xmlns:a16="http://schemas.microsoft.com/office/drawing/2014/main" id="{17AF4698-9F0C-4854-89A5-3515805A7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4325" y="1455069"/>
            <a:ext cx="1174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AC27E"/>
                </a:solidFill>
                <a:effectLst/>
                <a:latin typeface="Arial" panose="020B0604020202020204" pitchFamily="34" charset="0"/>
              </a:rPr>
              <a:t>Health Child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" name="Freeform 67">
            <a:extLst>
              <a:ext uri="{FF2B5EF4-FFF2-40B4-BE49-F238E27FC236}">
                <a16:creationId xmlns:a16="http://schemas.microsoft.com/office/drawing/2014/main" id="{3ECEACE7-72BA-402A-8E27-8BD95ABBB1B6}"/>
              </a:ext>
            </a:extLst>
          </p:cNvPr>
          <p:cNvSpPr>
            <a:spLocks/>
          </p:cNvSpPr>
          <p:nvPr/>
        </p:nvSpPr>
        <p:spPr bwMode="auto">
          <a:xfrm>
            <a:off x="5400676" y="4406900"/>
            <a:ext cx="201613" cy="201613"/>
          </a:xfrm>
          <a:custGeom>
            <a:avLst/>
            <a:gdLst>
              <a:gd name="T0" fmla="*/ 64 w 127"/>
              <a:gd name="T1" fmla="*/ 0 h 127"/>
              <a:gd name="T2" fmla="*/ 0 w 127"/>
              <a:gd name="T3" fmla="*/ 64 h 127"/>
              <a:gd name="T4" fmla="*/ 64 w 127"/>
              <a:gd name="T5" fmla="*/ 127 h 127"/>
              <a:gd name="T6" fmla="*/ 127 w 127"/>
              <a:gd name="T7" fmla="*/ 64 h 127"/>
              <a:gd name="T8" fmla="*/ 64 w 127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7">
                <a:moveTo>
                  <a:pt x="64" y="0"/>
                </a:moveTo>
                <a:lnTo>
                  <a:pt x="0" y="64"/>
                </a:lnTo>
                <a:lnTo>
                  <a:pt x="64" y="127"/>
                </a:lnTo>
                <a:lnTo>
                  <a:pt x="127" y="64"/>
                </a:lnTo>
                <a:lnTo>
                  <a:pt x="64" y="0"/>
                </a:lnTo>
                <a:close/>
              </a:path>
            </a:pathLst>
          </a:custGeom>
          <a:solidFill>
            <a:srgbClr val="7B92A8"/>
          </a:solidFill>
          <a:ln w="31750">
            <a:solidFill>
              <a:srgbClr val="7B92A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" name="Rectangle 68">
            <a:extLst>
              <a:ext uri="{FF2B5EF4-FFF2-40B4-BE49-F238E27FC236}">
                <a16:creationId xmlns:a16="http://schemas.microsoft.com/office/drawing/2014/main" id="{D21125CF-E857-4610-B51B-573E5FB9D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1708" y="3944938"/>
            <a:ext cx="17192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7B92A8"/>
                </a:solidFill>
                <a:effectLst/>
                <a:latin typeface="Arial" panose="020B0604020202020204" pitchFamily="34" charset="0"/>
              </a:rPr>
              <a:t>Housing Vouchers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6" name="Freeform 69">
            <a:extLst>
              <a:ext uri="{FF2B5EF4-FFF2-40B4-BE49-F238E27FC236}">
                <a16:creationId xmlns:a16="http://schemas.microsoft.com/office/drawing/2014/main" id="{779A9CCB-CCCA-4275-A8E1-2FCEECF7823F}"/>
              </a:ext>
            </a:extLst>
          </p:cNvPr>
          <p:cNvSpPr>
            <a:spLocks/>
          </p:cNvSpPr>
          <p:nvPr/>
        </p:nvSpPr>
        <p:spPr bwMode="auto">
          <a:xfrm>
            <a:off x="4395788" y="4608513"/>
            <a:ext cx="204788" cy="201613"/>
          </a:xfrm>
          <a:custGeom>
            <a:avLst/>
            <a:gdLst>
              <a:gd name="T0" fmla="*/ 66 w 129"/>
              <a:gd name="T1" fmla="*/ 0 h 127"/>
              <a:gd name="T2" fmla="*/ 0 w 129"/>
              <a:gd name="T3" fmla="*/ 63 h 127"/>
              <a:gd name="T4" fmla="*/ 66 w 129"/>
              <a:gd name="T5" fmla="*/ 127 h 127"/>
              <a:gd name="T6" fmla="*/ 129 w 129"/>
              <a:gd name="T7" fmla="*/ 63 h 127"/>
              <a:gd name="T8" fmla="*/ 66 w 129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27">
                <a:moveTo>
                  <a:pt x="66" y="0"/>
                </a:moveTo>
                <a:lnTo>
                  <a:pt x="0" y="63"/>
                </a:lnTo>
                <a:lnTo>
                  <a:pt x="66" y="127"/>
                </a:lnTo>
                <a:lnTo>
                  <a:pt x="129" y="63"/>
                </a:lnTo>
                <a:lnTo>
                  <a:pt x="66" y="0"/>
                </a:lnTo>
                <a:close/>
              </a:path>
            </a:pathLst>
          </a:cu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" name="Rectangle 70">
            <a:extLst>
              <a:ext uri="{FF2B5EF4-FFF2-40B4-BE49-F238E27FC236}">
                <a16:creationId xmlns:a16="http://schemas.microsoft.com/office/drawing/2014/main" id="{A53CD41C-35F9-47E4-AFB8-7DE614A81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1" y="4759325"/>
            <a:ext cx="11890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2D6D66"/>
                </a:solidFill>
                <a:effectLst/>
                <a:latin typeface="Arial" panose="020B0604020202020204" pitchFamily="34" charset="0"/>
              </a:rPr>
              <a:t>Job Training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8" name="Freeform 71">
            <a:extLst>
              <a:ext uri="{FF2B5EF4-FFF2-40B4-BE49-F238E27FC236}">
                <a16:creationId xmlns:a16="http://schemas.microsoft.com/office/drawing/2014/main" id="{D945976C-CBBF-460F-BD43-BB81F507829B}"/>
              </a:ext>
            </a:extLst>
          </p:cNvPr>
          <p:cNvSpPr>
            <a:spLocks/>
          </p:cNvSpPr>
          <p:nvPr/>
        </p:nvSpPr>
        <p:spPr bwMode="auto">
          <a:xfrm>
            <a:off x="5675313" y="4416425"/>
            <a:ext cx="201613" cy="206375"/>
          </a:xfrm>
          <a:custGeom>
            <a:avLst/>
            <a:gdLst>
              <a:gd name="T0" fmla="*/ 63 w 127"/>
              <a:gd name="T1" fmla="*/ 0 h 130"/>
              <a:gd name="T2" fmla="*/ 0 w 127"/>
              <a:gd name="T3" fmla="*/ 66 h 130"/>
              <a:gd name="T4" fmla="*/ 63 w 127"/>
              <a:gd name="T5" fmla="*/ 130 h 130"/>
              <a:gd name="T6" fmla="*/ 127 w 127"/>
              <a:gd name="T7" fmla="*/ 66 h 130"/>
              <a:gd name="T8" fmla="*/ 63 w 127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30">
                <a:moveTo>
                  <a:pt x="63" y="0"/>
                </a:moveTo>
                <a:lnTo>
                  <a:pt x="0" y="66"/>
                </a:lnTo>
                <a:lnTo>
                  <a:pt x="63" y="130"/>
                </a:lnTo>
                <a:lnTo>
                  <a:pt x="127" y="66"/>
                </a:lnTo>
                <a:lnTo>
                  <a:pt x="63" y="0"/>
                </a:lnTo>
                <a:close/>
              </a:path>
            </a:pathLst>
          </a:custGeom>
          <a:solidFill>
            <a:srgbClr val="FFD200"/>
          </a:solidFill>
          <a:ln w="31750">
            <a:solidFill>
              <a:srgbClr val="FFD2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" name="Rectangle 72">
            <a:extLst>
              <a:ext uri="{FF2B5EF4-FFF2-40B4-BE49-F238E27FC236}">
                <a16:creationId xmlns:a16="http://schemas.microsoft.com/office/drawing/2014/main" id="{216A63CE-6EBC-4326-AA61-21F67948C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2749" y="3649662"/>
            <a:ext cx="14398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FFD200"/>
                </a:solidFill>
                <a:effectLst/>
                <a:latin typeface="Arial" panose="020B0604020202020204" pitchFamily="34" charset="0"/>
              </a:rPr>
              <a:t>Supp. Sec. Inc.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0" name="Freeform 73">
            <a:extLst>
              <a:ext uri="{FF2B5EF4-FFF2-40B4-BE49-F238E27FC236}">
                <a16:creationId xmlns:a16="http://schemas.microsoft.com/office/drawing/2014/main" id="{92A5DA3E-10BD-4D51-8BFA-B764AA35E5E4}"/>
              </a:ext>
            </a:extLst>
          </p:cNvPr>
          <p:cNvSpPr>
            <a:spLocks/>
          </p:cNvSpPr>
          <p:nvPr/>
        </p:nvSpPr>
        <p:spPr bwMode="auto">
          <a:xfrm>
            <a:off x="7550151" y="3054350"/>
            <a:ext cx="204788" cy="201613"/>
          </a:xfrm>
          <a:custGeom>
            <a:avLst/>
            <a:gdLst>
              <a:gd name="T0" fmla="*/ 63 w 129"/>
              <a:gd name="T1" fmla="*/ 0 h 127"/>
              <a:gd name="T2" fmla="*/ 0 w 129"/>
              <a:gd name="T3" fmla="*/ 63 h 127"/>
              <a:gd name="T4" fmla="*/ 63 w 129"/>
              <a:gd name="T5" fmla="*/ 127 h 127"/>
              <a:gd name="T6" fmla="*/ 129 w 129"/>
              <a:gd name="T7" fmla="*/ 63 h 127"/>
              <a:gd name="T8" fmla="*/ 63 w 129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27">
                <a:moveTo>
                  <a:pt x="63" y="0"/>
                </a:moveTo>
                <a:lnTo>
                  <a:pt x="0" y="63"/>
                </a:lnTo>
                <a:lnTo>
                  <a:pt x="63" y="127"/>
                </a:lnTo>
                <a:lnTo>
                  <a:pt x="129" y="63"/>
                </a:lnTo>
                <a:lnTo>
                  <a:pt x="63" y="0"/>
                </a:lnTo>
                <a:close/>
              </a:path>
            </a:pathLst>
          </a:cu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" name="Rectangle 74">
            <a:extLst>
              <a:ext uri="{FF2B5EF4-FFF2-40B4-BE49-F238E27FC236}">
                <a16:creationId xmlns:a16="http://schemas.microsoft.com/office/drawing/2014/main" id="{D66AF4B2-3DB4-482C-AA90-DEC1BEA05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2518" y="3007060"/>
            <a:ext cx="10239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FA19C"/>
                </a:solidFill>
                <a:effectLst/>
                <a:latin typeface="Arial" panose="020B0604020202020204" pitchFamily="34" charset="0"/>
              </a:rPr>
              <a:t>Top Taxes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2" name="Freeform 75">
            <a:extLst>
              <a:ext uri="{FF2B5EF4-FFF2-40B4-BE49-F238E27FC236}">
                <a16:creationId xmlns:a16="http://schemas.microsoft.com/office/drawing/2014/main" id="{5FACD5B2-0A33-4854-B471-6D93887884B9}"/>
              </a:ext>
            </a:extLst>
          </p:cNvPr>
          <p:cNvSpPr>
            <a:spLocks/>
          </p:cNvSpPr>
          <p:nvPr/>
        </p:nvSpPr>
        <p:spPr bwMode="auto">
          <a:xfrm>
            <a:off x="6278563" y="4498975"/>
            <a:ext cx="201613" cy="206375"/>
          </a:xfrm>
          <a:custGeom>
            <a:avLst/>
            <a:gdLst>
              <a:gd name="T0" fmla="*/ 64 w 127"/>
              <a:gd name="T1" fmla="*/ 0 h 130"/>
              <a:gd name="T2" fmla="*/ 0 w 127"/>
              <a:gd name="T3" fmla="*/ 63 h 130"/>
              <a:gd name="T4" fmla="*/ 64 w 127"/>
              <a:gd name="T5" fmla="*/ 130 h 130"/>
              <a:gd name="T6" fmla="*/ 127 w 127"/>
              <a:gd name="T7" fmla="*/ 63 h 130"/>
              <a:gd name="T8" fmla="*/ 64 w 127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30">
                <a:moveTo>
                  <a:pt x="64" y="0"/>
                </a:moveTo>
                <a:lnTo>
                  <a:pt x="0" y="63"/>
                </a:lnTo>
                <a:lnTo>
                  <a:pt x="64" y="130"/>
                </a:lnTo>
                <a:lnTo>
                  <a:pt x="127" y="63"/>
                </a:lnTo>
                <a:lnTo>
                  <a:pt x="64" y="0"/>
                </a:lnTo>
                <a:close/>
              </a:path>
            </a:pathLst>
          </a:cu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3" name="Rectangle 76">
            <a:extLst>
              <a:ext uri="{FF2B5EF4-FFF2-40B4-BE49-F238E27FC236}">
                <a16:creationId xmlns:a16="http://schemas.microsoft.com/office/drawing/2014/main" id="{A0C49872-F76A-4340-87DE-39B883946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675" y="4519612"/>
            <a:ext cx="1169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 err="1">
                <a:ln>
                  <a:noFill/>
                </a:ln>
                <a:solidFill>
                  <a:srgbClr val="9C8847"/>
                </a:solidFill>
                <a:effectLst/>
                <a:latin typeface="Arial" panose="020B0604020202020204" pitchFamily="34" charset="0"/>
              </a:rPr>
              <a:t>Unemp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C8847"/>
                </a:solidFill>
                <a:effectLst/>
                <a:latin typeface="Arial" panose="020B0604020202020204" pitchFamily="34" charset="0"/>
              </a:rPr>
              <a:t>. Ins.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4" name="Line 77">
            <a:extLst>
              <a:ext uri="{FF2B5EF4-FFF2-40B4-BE49-F238E27FC236}">
                <a16:creationId xmlns:a16="http://schemas.microsoft.com/office/drawing/2014/main" id="{5F2D6396-F615-4748-8E9E-E35443FC3A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1" y="1230312"/>
            <a:ext cx="0" cy="4489451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5" name="Line 78">
            <a:extLst>
              <a:ext uri="{FF2B5EF4-FFF2-40B4-BE49-F238E27FC236}">
                <a16:creationId xmlns:a16="http://schemas.microsoft.com/office/drawing/2014/main" id="{BD9F726B-D45B-4E87-A80B-55DB5B6711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55689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6" name="Rectangle 79">
            <a:extLst>
              <a:ext uri="{FF2B5EF4-FFF2-40B4-BE49-F238E27FC236}">
                <a16:creationId xmlns:a16="http://schemas.microsoft.com/office/drawing/2014/main" id="{86A17D38-EAC3-449B-821F-6FF1D747B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8" y="5430838"/>
            <a:ext cx="4937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&lt;-1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7" name="Line 80">
            <a:extLst>
              <a:ext uri="{FF2B5EF4-FFF2-40B4-BE49-F238E27FC236}">
                <a16:creationId xmlns:a16="http://schemas.microsoft.com/office/drawing/2014/main" id="{0E49575A-2777-4CA6-A2B6-C7503EEBB4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970463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" name="Rectangle 81">
            <a:extLst>
              <a:ext uri="{FF2B5EF4-FFF2-40B4-BE49-F238E27FC236}">
                <a16:creationId xmlns:a16="http://schemas.microsoft.com/office/drawing/2014/main" id="{5D923774-187E-4A14-8E75-F74FDB56E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8323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9" name="Line 82">
            <a:extLst>
              <a:ext uri="{FF2B5EF4-FFF2-40B4-BE49-F238E27FC236}">
                <a16:creationId xmlns:a16="http://schemas.microsoft.com/office/drawing/2014/main" id="{F4014637-6952-4ED3-A2EA-FE1F218F05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370388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0" name="Rectangle 83">
            <a:extLst>
              <a:ext uri="{FF2B5EF4-FFF2-40B4-BE49-F238E27FC236}">
                <a16:creationId xmlns:a16="http://schemas.microsoft.com/office/drawing/2014/main" id="{A3A95C4C-BC3F-4C68-A34D-6B502D679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233863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1" name="Line 84">
            <a:extLst>
              <a:ext uri="{FF2B5EF4-FFF2-40B4-BE49-F238E27FC236}">
                <a16:creationId xmlns:a16="http://schemas.microsoft.com/office/drawing/2014/main" id="{6F642351-46B9-44F7-9E93-425ABAA218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77190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2" name="Rectangle 85">
            <a:extLst>
              <a:ext uri="{FF2B5EF4-FFF2-40B4-BE49-F238E27FC236}">
                <a16:creationId xmlns:a16="http://schemas.microsoft.com/office/drawing/2014/main" id="{C774702A-475A-48EA-85E2-9186BD253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6385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3" name="Line 86">
            <a:extLst>
              <a:ext uri="{FF2B5EF4-FFF2-40B4-BE49-F238E27FC236}">
                <a16:creationId xmlns:a16="http://schemas.microsoft.com/office/drawing/2014/main" id="{CFB921CE-6693-4300-B1FE-A3322E8596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173412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4" name="Rectangle 87">
            <a:extLst>
              <a:ext uri="{FF2B5EF4-FFF2-40B4-BE49-F238E27FC236}">
                <a16:creationId xmlns:a16="http://schemas.microsoft.com/office/drawing/2014/main" id="{F5B24BE3-1A67-4673-88A6-589A35A04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040062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5" name="Line 88">
            <a:extLst>
              <a:ext uri="{FF2B5EF4-FFF2-40B4-BE49-F238E27FC236}">
                <a16:creationId xmlns:a16="http://schemas.microsoft.com/office/drawing/2014/main" id="{AAB734E7-3F90-408B-8AC8-1806992158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2573337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6" name="Rectangle 89">
            <a:extLst>
              <a:ext uri="{FF2B5EF4-FFF2-40B4-BE49-F238E27FC236}">
                <a16:creationId xmlns:a16="http://schemas.microsoft.com/office/drawing/2014/main" id="{74D6D020-2064-48CF-969C-82A6CAE9C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244157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7" name="Line 90">
            <a:extLst>
              <a:ext uri="{FF2B5EF4-FFF2-40B4-BE49-F238E27FC236}">
                <a16:creationId xmlns:a16="http://schemas.microsoft.com/office/drawing/2014/main" id="{613AD49D-1C1D-4B34-826D-36D1CA8976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9748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" name="Rectangle 91">
            <a:extLst>
              <a:ext uri="{FF2B5EF4-FFF2-40B4-BE49-F238E27FC236}">
                <a16:creationId xmlns:a16="http://schemas.microsoft.com/office/drawing/2014/main" id="{C47BBA6B-0AA0-487F-A8C5-E7F6430F9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1843087"/>
            <a:ext cx="4064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9" name="Line 92">
            <a:extLst>
              <a:ext uri="{FF2B5EF4-FFF2-40B4-BE49-F238E27FC236}">
                <a16:creationId xmlns:a16="http://schemas.microsoft.com/office/drawing/2014/main" id="{C33B27C4-8172-4612-A10A-7D07010C97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381125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1" name="Rectangle 94">
            <a:extLst>
              <a:ext uri="{FF2B5EF4-FFF2-40B4-BE49-F238E27FC236}">
                <a16:creationId xmlns:a16="http://schemas.microsoft.com/office/drawing/2014/main" id="{D6F4CBC2-F425-466A-AF81-82DAA69D6F3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3875" y="3236912"/>
            <a:ext cx="8223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MVPF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2" name="Line 95">
            <a:extLst>
              <a:ext uri="{FF2B5EF4-FFF2-40B4-BE49-F238E27FC236}">
                <a16:creationId xmlns:a16="http://schemas.microsoft.com/office/drawing/2014/main" id="{9B77109E-1FB3-4D44-ABF4-EBECEE2AC5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719763"/>
            <a:ext cx="96885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3" name="Line 96">
            <a:extLst>
              <a:ext uri="{FF2B5EF4-FFF2-40B4-BE49-F238E27FC236}">
                <a16:creationId xmlns:a16="http://schemas.microsoft.com/office/drawing/2014/main" id="{48C277C9-01C8-4EFB-B08C-5CD8423F52A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341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4" name="Rectangle 97">
            <a:extLst>
              <a:ext uri="{FF2B5EF4-FFF2-40B4-BE49-F238E27FC236}">
                <a16:creationId xmlns:a16="http://schemas.microsoft.com/office/drawing/2014/main" id="{4FBAC9CE-2271-4F2A-AB4E-FE289056C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5861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5" name="Line 98">
            <a:extLst>
              <a:ext uri="{FF2B5EF4-FFF2-40B4-BE49-F238E27FC236}">
                <a16:creationId xmlns:a16="http://schemas.microsoft.com/office/drawing/2014/main" id="{03174693-E0EA-46E2-92DD-0FF77E6F95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815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6" name="Rectangle 99">
            <a:extLst>
              <a:ext uri="{FF2B5EF4-FFF2-40B4-BE49-F238E27FC236}">
                <a16:creationId xmlns:a16="http://schemas.microsoft.com/office/drawing/2014/main" id="{36F9015B-F79D-40C7-B193-0B31674C8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7" name="Line 100">
            <a:extLst>
              <a:ext uri="{FF2B5EF4-FFF2-40B4-BE49-F238E27FC236}">
                <a16:creationId xmlns:a16="http://schemas.microsoft.com/office/drawing/2014/main" id="{E718FA90-BA67-4F61-83FD-B12F1C2E84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44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8" name="Rectangle 101">
            <a:extLst>
              <a:ext uri="{FF2B5EF4-FFF2-40B4-BE49-F238E27FC236}">
                <a16:creationId xmlns:a16="http://schemas.microsoft.com/office/drawing/2014/main" id="{2254FBAE-F5E8-4D51-8BB4-83A007990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9" name="Line 102">
            <a:extLst>
              <a:ext uri="{FF2B5EF4-FFF2-40B4-BE49-F238E27FC236}">
                <a16:creationId xmlns:a16="http://schemas.microsoft.com/office/drawing/2014/main" id="{20C4A6D8-528D-4E0A-A104-E4CAEC6F434E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39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0" name="Rectangle 103">
            <a:extLst>
              <a:ext uri="{FF2B5EF4-FFF2-40B4-BE49-F238E27FC236}">
                <a16:creationId xmlns:a16="http://schemas.microsoft.com/office/drawing/2014/main" id="{447AE5A5-774F-44E1-8FD0-B5256FF54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26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1" name="Line 104">
            <a:extLst>
              <a:ext uri="{FF2B5EF4-FFF2-40B4-BE49-F238E27FC236}">
                <a16:creationId xmlns:a16="http://schemas.microsoft.com/office/drawing/2014/main" id="{2BFC5792-97AA-4783-8426-526041830B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9030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2" name="Rectangle 105">
            <a:extLst>
              <a:ext uri="{FF2B5EF4-FFF2-40B4-BE49-F238E27FC236}">
                <a16:creationId xmlns:a16="http://schemas.microsoft.com/office/drawing/2014/main" id="{62B239D4-446D-4C71-A1CA-BE615883E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7426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3" name="Rectangle 106">
            <a:extLst>
              <a:ext uri="{FF2B5EF4-FFF2-40B4-BE49-F238E27FC236}">
                <a16:creationId xmlns:a16="http://schemas.microsoft.com/office/drawing/2014/main" id="{5B076D93-09A5-4713-AFAA-B0F46D295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6175375"/>
            <a:ext cx="24003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 of Beneficiaries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4" name="Rectangle 107">
            <a:extLst>
              <a:ext uri="{FF2B5EF4-FFF2-40B4-BE49-F238E27FC236}">
                <a16:creationId xmlns:a16="http://schemas.microsoft.com/office/drawing/2014/main" id="{2CBB5BF3-2C0F-41FB-94A7-113E4B67F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5" name="Rectangle 176">
            <a:extLst>
              <a:ext uri="{FF2B5EF4-FFF2-40B4-BE49-F238E27FC236}">
                <a16:creationId xmlns:a16="http://schemas.microsoft.com/office/drawing/2014/main" id="{6B52EFDC-8957-4A73-926F-4199D3B67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8052" y="1174749"/>
            <a:ext cx="2196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∞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6" name="Rectangle 395">
            <a:extLst>
              <a:ext uri="{FF2B5EF4-FFF2-40B4-BE49-F238E27FC236}">
                <a16:creationId xmlns:a16="http://schemas.microsoft.com/office/drawing/2014/main" id="{66205F43-1054-4BE7-895B-10517750B40D}"/>
              </a:ext>
            </a:extLst>
          </p:cNvPr>
          <p:cNvSpPr/>
          <p:nvPr/>
        </p:nvSpPr>
        <p:spPr>
          <a:xfrm>
            <a:off x="1468438" y="1508125"/>
            <a:ext cx="528638" cy="283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643123C3-FB56-423E-AE65-4E1BFE0222AD}"/>
              </a:ext>
            </a:extLst>
          </p:cNvPr>
          <p:cNvCxnSpPr/>
          <p:nvPr/>
        </p:nvCxnSpPr>
        <p:spPr>
          <a:xfrm flipV="1">
            <a:off x="1674813" y="1573079"/>
            <a:ext cx="166687" cy="83364"/>
          </a:xfrm>
          <a:prstGeom prst="line">
            <a:avLst/>
          </a:prstGeom>
          <a:ln w="190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Connector 397">
            <a:extLst>
              <a:ext uri="{FF2B5EF4-FFF2-40B4-BE49-F238E27FC236}">
                <a16:creationId xmlns:a16="http://schemas.microsoft.com/office/drawing/2014/main" id="{498EE845-4B59-497E-86EF-8EE83D42DB50}"/>
              </a:ext>
            </a:extLst>
          </p:cNvPr>
          <p:cNvCxnSpPr/>
          <p:nvPr/>
        </p:nvCxnSpPr>
        <p:spPr>
          <a:xfrm flipV="1">
            <a:off x="1674813" y="1638939"/>
            <a:ext cx="166687" cy="83364"/>
          </a:xfrm>
          <a:prstGeom prst="line">
            <a:avLst/>
          </a:prstGeom>
          <a:ln w="190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Connector 399">
            <a:extLst>
              <a:ext uri="{FF2B5EF4-FFF2-40B4-BE49-F238E27FC236}">
                <a16:creationId xmlns:a16="http://schemas.microsoft.com/office/drawing/2014/main" id="{FDE75785-9373-452F-9436-0E08640A410A}"/>
              </a:ext>
            </a:extLst>
          </p:cNvPr>
          <p:cNvCxnSpPr>
            <a:cxnSpLocks/>
          </p:cNvCxnSpPr>
          <p:nvPr/>
        </p:nvCxnSpPr>
        <p:spPr>
          <a:xfrm flipV="1">
            <a:off x="5885363" y="3933033"/>
            <a:ext cx="937712" cy="433784"/>
          </a:xfrm>
          <a:prstGeom prst="line">
            <a:avLst/>
          </a:prstGeom>
          <a:ln>
            <a:solidFill>
              <a:srgbClr val="FFD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>
            <a:extLst>
              <a:ext uri="{FF2B5EF4-FFF2-40B4-BE49-F238E27FC236}">
                <a16:creationId xmlns:a16="http://schemas.microsoft.com/office/drawing/2014/main" id="{6A64E641-FDA3-4F87-81AE-FE473200F4D8}"/>
              </a:ext>
            </a:extLst>
          </p:cNvPr>
          <p:cNvCxnSpPr/>
          <p:nvPr/>
        </p:nvCxnSpPr>
        <p:spPr>
          <a:xfrm>
            <a:off x="4905377" y="4200525"/>
            <a:ext cx="465135" cy="206375"/>
          </a:xfrm>
          <a:prstGeom prst="line">
            <a:avLst/>
          </a:prstGeom>
          <a:ln>
            <a:solidFill>
              <a:srgbClr val="7B92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>
            <a:extLst>
              <a:ext uri="{FF2B5EF4-FFF2-40B4-BE49-F238E27FC236}">
                <a16:creationId xmlns:a16="http://schemas.microsoft.com/office/drawing/2014/main" id="{56D72EBB-492E-495A-BBC1-5FAF4B256890}"/>
              </a:ext>
            </a:extLst>
          </p:cNvPr>
          <p:cNvCxnSpPr>
            <a:cxnSpLocks/>
          </p:cNvCxnSpPr>
          <p:nvPr/>
        </p:nvCxnSpPr>
        <p:spPr>
          <a:xfrm flipV="1">
            <a:off x="5665037" y="3703639"/>
            <a:ext cx="80146" cy="641349"/>
          </a:xfrm>
          <a:prstGeom prst="line">
            <a:avLst/>
          </a:prstGeom>
          <a:ln>
            <a:solidFill>
              <a:srgbClr val="5575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17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fade/>
      </p:transition>
    </mc:Choice>
    <mc:Fallback xmlns="">
      <p:transition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AutoShape 3">
            <a:extLst>
              <a:ext uri="{FF2B5EF4-FFF2-40B4-BE49-F238E27FC236}">
                <a16:creationId xmlns:a16="http://schemas.microsoft.com/office/drawing/2014/main" id="{42C10432-8365-4DE9-A297-F8F27425BC5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127592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" name="Rectangle 112">
            <a:extLst>
              <a:ext uri="{FF2B5EF4-FFF2-40B4-BE49-F238E27FC236}">
                <a16:creationId xmlns:a16="http://schemas.microsoft.com/office/drawing/2014/main" id="{6E20F0C0-BF1D-4DCD-8EB7-7088ABFD1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33979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" name="Rectangle 134">
            <a:extLst>
              <a:ext uri="{FF2B5EF4-FFF2-40B4-BE49-F238E27FC236}">
                <a16:creationId xmlns:a16="http://schemas.microsoft.com/office/drawing/2014/main" id="{F053F359-A8FF-4CDC-96DC-BDD73919B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MVPF Robustness to Alternative Discount Rates</a:t>
            </a:r>
          </a:p>
          <a:p>
            <a:pPr lvl="0"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7% discount rate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95488D44-1B8A-4DB1-8D2E-A91BD9647ED0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2BD5BD-1E9C-4A48-B7E2-44FDFCE4A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1230312"/>
            <a:ext cx="9688513" cy="448945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A87D311B-2B00-488F-97D3-B59CCB0B7E4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5689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64548980-A67A-457D-A14F-712634CDAB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970463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658BFE79-8494-49AB-AB17-8B722133A6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370388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79037E48-FB2F-40ED-B601-8192699D6A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77190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CECFD1D8-C086-428A-910A-D3BD634565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173412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57B7C66B-5C97-4430-A390-91C5D7C1BB7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2573337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263D4684-3C6A-40D4-A06B-B91F2D4F0B8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9748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id="{0CE95E46-3B07-469F-A1D9-7E6FB5CA1D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3E56AC4C-7C3D-481A-9B0F-F66E16D7BF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66F22B3C-9263-4A74-BE5D-84DD12691E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51488" y="4297363"/>
            <a:ext cx="0" cy="284163"/>
          </a:xfrm>
          <a:prstGeom prst="line">
            <a:avLst/>
          </a:prstGeom>
          <a:noFill/>
          <a:ln w="9525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8">
            <a:extLst>
              <a:ext uri="{FF2B5EF4-FFF2-40B4-BE49-F238E27FC236}">
                <a16:creationId xmlns:a16="http://schemas.microsoft.com/office/drawing/2014/main" id="{FCCB9762-556C-4BAE-AE58-ACAF3C669B8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5451" y="4297363"/>
            <a:ext cx="87313" cy="0"/>
          </a:xfrm>
          <a:prstGeom prst="line">
            <a:avLst/>
          </a:prstGeom>
          <a:noFill/>
          <a:ln w="9525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9">
            <a:extLst>
              <a:ext uri="{FF2B5EF4-FFF2-40B4-BE49-F238E27FC236}">
                <a16:creationId xmlns:a16="http://schemas.microsoft.com/office/drawing/2014/main" id="{2DFF8F86-6A80-42E8-B142-56CC3D05B799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5451" y="4581525"/>
            <a:ext cx="87313" cy="0"/>
          </a:xfrm>
          <a:prstGeom prst="line">
            <a:avLst/>
          </a:prstGeom>
          <a:noFill/>
          <a:ln w="9525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20">
            <a:extLst>
              <a:ext uri="{FF2B5EF4-FFF2-40B4-BE49-F238E27FC236}">
                <a16:creationId xmlns:a16="http://schemas.microsoft.com/office/drawing/2014/main" id="{C41D0BA7-3513-48E7-BE0D-EFA7BA7605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44776" y="2166937"/>
            <a:ext cx="0" cy="1962150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1">
            <a:extLst>
              <a:ext uri="{FF2B5EF4-FFF2-40B4-BE49-F238E27FC236}">
                <a16:creationId xmlns:a16="http://schemas.microsoft.com/office/drawing/2014/main" id="{974BB527-49C2-4DBF-9690-989D205A382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3501" y="2166937"/>
            <a:ext cx="85725" cy="0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2">
            <a:extLst>
              <a:ext uri="{FF2B5EF4-FFF2-40B4-BE49-F238E27FC236}">
                <a16:creationId xmlns:a16="http://schemas.microsoft.com/office/drawing/2014/main" id="{5C487F5D-5A7F-4599-B322-4652582DA7A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3501" y="4129088"/>
            <a:ext cx="85725" cy="0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3">
            <a:extLst>
              <a:ext uri="{FF2B5EF4-FFF2-40B4-BE49-F238E27FC236}">
                <a16:creationId xmlns:a16="http://schemas.microsoft.com/office/drawing/2014/main" id="{0934BA0C-D970-4710-BA5A-127513E15B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19851" y="1381125"/>
            <a:ext cx="0" cy="4187826"/>
          </a:xfrm>
          <a:prstGeom prst="line">
            <a:avLst/>
          </a:prstGeom>
          <a:noFill/>
          <a:ln w="95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4">
            <a:extLst>
              <a:ext uri="{FF2B5EF4-FFF2-40B4-BE49-F238E27FC236}">
                <a16:creationId xmlns:a16="http://schemas.microsoft.com/office/drawing/2014/main" id="{FB1E7B70-FF15-488C-8919-C73C49D31B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0163" y="1381125"/>
            <a:ext cx="80963" cy="0"/>
          </a:xfrm>
          <a:prstGeom prst="line">
            <a:avLst/>
          </a:prstGeom>
          <a:noFill/>
          <a:ln w="95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5">
            <a:extLst>
              <a:ext uri="{FF2B5EF4-FFF2-40B4-BE49-F238E27FC236}">
                <a16:creationId xmlns:a16="http://schemas.microsoft.com/office/drawing/2014/main" id="{19B08970-CE90-4BE8-A240-3DC2C37498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0163" y="5568950"/>
            <a:ext cx="80963" cy="0"/>
          </a:xfrm>
          <a:prstGeom prst="line">
            <a:avLst/>
          </a:prstGeom>
          <a:noFill/>
          <a:ln w="95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6">
            <a:extLst>
              <a:ext uri="{FF2B5EF4-FFF2-40B4-BE49-F238E27FC236}">
                <a16:creationId xmlns:a16="http://schemas.microsoft.com/office/drawing/2014/main" id="{B86B3777-7FF6-4DA5-A9AE-26558D850B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40213" y="1974850"/>
            <a:ext cx="0" cy="2195513"/>
          </a:xfrm>
          <a:prstGeom prst="line">
            <a:avLst/>
          </a:prstGeom>
          <a:noFill/>
          <a:ln w="95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7">
            <a:extLst>
              <a:ext uri="{FF2B5EF4-FFF2-40B4-BE49-F238E27FC236}">
                <a16:creationId xmlns:a16="http://schemas.microsoft.com/office/drawing/2014/main" id="{4F965CC1-EF1A-490C-90FE-3B41F3C6991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8938" y="1974850"/>
            <a:ext cx="87313" cy="0"/>
          </a:xfrm>
          <a:prstGeom prst="line">
            <a:avLst/>
          </a:prstGeom>
          <a:noFill/>
          <a:ln w="95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8">
            <a:extLst>
              <a:ext uri="{FF2B5EF4-FFF2-40B4-BE49-F238E27FC236}">
                <a16:creationId xmlns:a16="http://schemas.microsoft.com/office/drawing/2014/main" id="{D90FB4ED-D86A-4CF0-955D-F1BC8CBFC9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8938" y="4170363"/>
            <a:ext cx="87313" cy="0"/>
          </a:xfrm>
          <a:prstGeom prst="line">
            <a:avLst/>
          </a:prstGeom>
          <a:noFill/>
          <a:ln w="95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9">
            <a:extLst>
              <a:ext uri="{FF2B5EF4-FFF2-40B4-BE49-F238E27FC236}">
                <a16:creationId xmlns:a16="http://schemas.microsoft.com/office/drawing/2014/main" id="{790B01F4-983C-4966-BA66-8E590E6CEF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10488" y="4438650"/>
            <a:ext cx="0" cy="41275"/>
          </a:xfrm>
          <a:prstGeom prst="line">
            <a:avLst/>
          </a:prstGeom>
          <a:noFill/>
          <a:ln w="95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30">
            <a:extLst>
              <a:ext uri="{FF2B5EF4-FFF2-40B4-BE49-F238E27FC236}">
                <a16:creationId xmlns:a16="http://schemas.microsoft.com/office/drawing/2014/main" id="{2BA3370D-07FA-4F61-A83C-4053971A488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4451" y="4438650"/>
            <a:ext cx="87313" cy="0"/>
          </a:xfrm>
          <a:prstGeom prst="line">
            <a:avLst/>
          </a:prstGeom>
          <a:noFill/>
          <a:ln w="95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8" name="Line 31">
            <a:extLst>
              <a:ext uri="{FF2B5EF4-FFF2-40B4-BE49-F238E27FC236}">
                <a16:creationId xmlns:a16="http://schemas.microsoft.com/office/drawing/2014/main" id="{936B6CAF-228C-4E4C-A2AF-B3366BD73F3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4451" y="4479925"/>
            <a:ext cx="87313" cy="0"/>
          </a:xfrm>
          <a:prstGeom prst="line">
            <a:avLst/>
          </a:prstGeom>
          <a:noFill/>
          <a:ln w="95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9" name="Line 32">
            <a:extLst>
              <a:ext uri="{FF2B5EF4-FFF2-40B4-BE49-F238E27FC236}">
                <a16:creationId xmlns:a16="http://schemas.microsoft.com/office/drawing/2014/main" id="{D4B0DBE7-AF58-467C-BB4A-860C57AA47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15476" y="4027488"/>
            <a:ext cx="0" cy="608013"/>
          </a:xfrm>
          <a:prstGeom prst="line">
            <a:avLst/>
          </a:prstGeom>
          <a:noFill/>
          <a:ln w="95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" name="Line 33">
            <a:extLst>
              <a:ext uri="{FF2B5EF4-FFF2-40B4-BE49-F238E27FC236}">
                <a16:creationId xmlns:a16="http://schemas.microsoft.com/office/drawing/2014/main" id="{581D86F8-7E4A-48AD-87D9-AF1306D8424E}"/>
              </a:ext>
            </a:extLst>
          </p:cNvPr>
          <p:cNvSpPr>
            <a:spLocks noChangeShapeType="1"/>
          </p:cNvSpPr>
          <p:nvPr/>
        </p:nvSpPr>
        <p:spPr bwMode="auto">
          <a:xfrm>
            <a:off x="9474201" y="4027488"/>
            <a:ext cx="87313" cy="0"/>
          </a:xfrm>
          <a:prstGeom prst="line">
            <a:avLst/>
          </a:prstGeom>
          <a:noFill/>
          <a:ln w="95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" name="Line 34">
            <a:extLst>
              <a:ext uri="{FF2B5EF4-FFF2-40B4-BE49-F238E27FC236}">
                <a16:creationId xmlns:a16="http://schemas.microsoft.com/office/drawing/2014/main" id="{BA67C10A-086E-4CBD-BFF7-D1A43C222540}"/>
              </a:ext>
            </a:extLst>
          </p:cNvPr>
          <p:cNvSpPr>
            <a:spLocks noChangeShapeType="1"/>
          </p:cNvSpPr>
          <p:nvPr/>
        </p:nvSpPr>
        <p:spPr bwMode="auto">
          <a:xfrm>
            <a:off x="9474201" y="4635500"/>
            <a:ext cx="87313" cy="0"/>
          </a:xfrm>
          <a:prstGeom prst="line">
            <a:avLst/>
          </a:prstGeom>
          <a:noFill/>
          <a:ln w="95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2" name="Line 35">
            <a:extLst>
              <a:ext uri="{FF2B5EF4-FFF2-40B4-BE49-F238E27FC236}">
                <a16:creationId xmlns:a16="http://schemas.microsoft.com/office/drawing/2014/main" id="{8CD9E78A-BB0E-43CA-A68A-F01B8B0049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54313" y="1381125"/>
            <a:ext cx="0" cy="2322513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3" name="Line 36">
            <a:extLst>
              <a:ext uri="{FF2B5EF4-FFF2-40B4-BE49-F238E27FC236}">
                <a16:creationId xmlns:a16="http://schemas.microsoft.com/office/drawing/2014/main" id="{DB5AE10B-A0D6-445F-A808-340412B064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3038" y="1381125"/>
            <a:ext cx="82550" cy="0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6" name="Line 37">
            <a:extLst>
              <a:ext uri="{FF2B5EF4-FFF2-40B4-BE49-F238E27FC236}">
                <a16:creationId xmlns:a16="http://schemas.microsoft.com/office/drawing/2014/main" id="{5BCE74EE-E2F2-4AC8-BF8F-81D6469A104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3038" y="3703638"/>
            <a:ext cx="82550" cy="0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7" name="Line 38">
            <a:extLst>
              <a:ext uri="{FF2B5EF4-FFF2-40B4-BE49-F238E27FC236}">
                <a16:creationId xmlns:a16="http://schemas.microsoft.com/office/drawing/2014/main" id="{156F2A62-46AE-4C26-B506-15EC03C54E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2276" y="4484688"/>
            <a:ext cx="0" cy="41275"/>
          </a:xfrm>
          <a:prstGeom prst="line">
            <a:avLst/>
          </a:prstGeom>
          <a:noFill/>
          <a:ln w="9525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2" name="Line 39">
            <a:extLst>
              <a:ext uri="{FF2B5EF4-FFF2-40B4-BE49-F238E27FC236}">
                <a16:creationId xmlns:a16="http://schemas.microsoft.com/office/drawing/2014/main" id="{E1F36E4E-C7E4-48EE-A63B-507B9057714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6238" y="4484688"/>
            <a:ext cx="87313" cy="0"/>
          </a:xfrm>
          <a:prstGeom prst="line">
            <a:avLst/>
          </a:prstGeom>
          <a:noFill/>
          <a:ln w="9525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3" name="Line 40">
            <a:extLst>
              <a:ext uri="{FF2B5EF4-FFF2-40B4-BE49-F238E27FC236}">
                <a16:creationId xmlns:a16="http://schemas.microsoft.com/office/drawing/2014/main" id="{F437F5E8-B7A1-4C98-B4B7-657B369631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6238" y="4525963"/>
            <a:ext cx="87313" cy="0"/>
          </a:xfrm>
          <a:prstGeom prst="line">
            <a:avLst/>
          </a:prstGeom>
          <a:noFill/>
          <a:ln w="9525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4" name="Line 41">
            <a:extLst>
              <a:ext uri="{FF2B5EF4-FFF2-40B4-BE49-F238E27FC236}">
                <a16:creationId xmlns:a16="http://schemas.microsoft.com/office/drawing/2014/main" id="{20D5066E-0BE7-4501-AF37-E801472870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00563" y="4452938"/>
            <a:ext cx="0" cy="1116013"/>
          </a:xfrm>
          <a:prstGeom prst="line">
            <a:avLst/>
          </a:prstGeom>
          <a:noFill/>
          <a:ln w="9525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" name="Line 42">
            <a:extLst>
              <a:ext uri="{FF2B5EF4-FFF2-40B4-BE49-F238E27FC236}">
                <a16:creationId xmlns:a16="http://schemas.microsoft.com/office/drawing/2014/main" id="{D39058D3-096A-4837-BFAC-6446F93B81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4526" y="4452938"/>
            <a:ext cx="87313" cy="0"/>
          </a:xfrm>
          <a:prstGeom prst="line">
            <a:avLst/>
          </a:prstGeom>
          <a:noFill/>
          <a:ln w="9525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" name="Line 43">
            <a:extLst>
              <a:ext uri="{FF2B5EF4-FFF2-40B4-BE49-F238E27FC236}">
                <a16:creationId xmlns:a16="http://schemas.microsoft.com/office/drawing/2014/main" id="{8F38FED7-680F-4143-9C4F-A7F0D4B6BF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4526" y="5568950"/>
            <a:ext cx="87313" cy="0"/>
          </a:xfrm>
          <a:prstGeom prst="line">
            <a:avLst/>
          </a:prstGeom>
          <a:noFill/>
          <a:ln w="9525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7" name="Line 44">
            <a:extLst>
              <a:ext uri="{FF2B5EF4-FFF2-40B4-BE49-F238E27FC236}">
                <a16:creationId xmlns:a16="http://schemas.microsoft.com/office/drawing/2014/main" id="{7534C4C5-62B9-4982-9176-FD4E5276ED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75326" y="4457700"/>
            <a:ext cx="0" cy="128588"/>
          </a:xfrm>
          <a:prstGeom prst="line">
            <a:avLst/>
          </a:prstGeom>
          <a:noFill/>
          <a:ln w="9525">
            <a:solidFill>
              <a:srgbClr val="FFD2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8" name="Line 45">
            <a:extLst>
              <a:ext uri="{FF2B5EF4-FFF2-40B4-BE49-F238E27FC236}">
                <a16:creationId xmlns:a16="http://schemas.microsoft.com/office/drawing/2014/main" id="{3CB0B0DE-8930-46A0-B404-A5CEA40360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0876" y="4457700"/>
            <a:ext cx="85725" cy="0"/>
          </a:xfrm>
          <a:prstGeom prst="line">
            <a:avLst/>
          </a:prstGeom>
          <a:noFill/>
          <a:ln w="9525">
            <a:solidFill>
              <a:srgbClr val="FFD2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9" name="Line 46">
            <a:extLst>
              <a:ext uri="{FF2B5EF4-FFF2-40B4-BE49-F238E27FC236}">
                <a16:creationId xmlns:a16="http://schemas.microsoft.com/office/drawing/2014/main" id="{C8D5190C-ACFF-4E98-85B6-B9ADBD6668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0876" y="4586288"/>
            <a:ext cx="85725" cy="0"/>
          </a:xfrm>
          <a:prstGeom prst="line">
            <a:avLst/>
          </a:prstGeom>
          <a:noFill/>
          <a:ln w="9525">
            <a:solidFill>
              <a:srgbClr val="FFD2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0" name="Line 47">
            <a:extLst>
              <a:ext uri="{FF2B5EF4-FFF2-40B4-BE49-F238E27FC236}">
                <a16:creationId xmlns:a16="http://schemas.microsoft.com/office/drawing/2014/main" id="{43933427-3F27-41AC-9C76-D83CAE9F31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50163" y="1381125"/>
            <a:ext cx="0" cy="2784475"/>
          </a:xfrm>
          <a:prstGeom prst="line">
            <a:avLst/>
          </a:prstGeom>
          <a:noFill/>
          <a:ln w="9525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1" name="Line 48">
            <a:extLst>
              <a:ext uri="{FF2B5EF4-FFF2-40B4-BE49-F238E27FC236}">
                <a16:creationId xmlns:a16="http://schemas.microsoft.com/office/drawing/2014/main" id="{308B5C27-1BD9-4781-980C-F149DB79FF8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8888" y="1381125"/>
            <a:ext cx="87313" cy="0"/>
          </a:xfrm>
          <a:prstGeom prst="line">
            <a:avLst/>
          </a:prstGeom>
          <a:noFill/>
          <a:ln w="9525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2" name="Line 49">
            <a:extLst>
              <a:ext uri="{FF2B5EF4-FFF2-40B4-BE49-F238E27FC236}">
                <a16:creationId xmlns:a16="http://schemas.microsoft.com/office/drawing/2014/main" id="{E2CC4C5A-7C6D-4351-887E-F58AA9639B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8888" y="4165600"/>
            <a:ext cx="87313" cy="0"/>
          </a:xfrm>
          <a:prstGeom prst="line">
            <a:avLst/>
          </a:prstGeom>
          <a:noFill/>
          <a:ln w="9525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3" name="Line 50">
            <a:extLst>
              <a:ext uri="{FF2B5EF4-FFF2-40B4-BE49-F238E27FC236}">
                <a16:creationId xmlns:a16="http://schemas.microsoft.com/office/drawing/2014/main" id="{2861246F-6A2A-4B43-A404-6ADFD984C0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80163" y="4525963"/>
            <a:ext cx="0" cy="123825"/>
          </a:xfrm>
          <a:prstGeom prst="line">
            <a:avLst/>
          </a:prstGeom>
          <a:noFill/>
          <a:ln w="9525">
            <a:solidFill>
              <a:srgbClr val="9C88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4" name="Line 51">
            <a:extLst>
              <a:ext uri="{FF2B5EF4-FFF2-40B4-BE49-F238E27FC236}">
                <a16:creationId xmlns:a16="http://schemas.microsoft.com/office/drawing/2014/main" id="{F37E4897-7EFF-444C-8238-B57DDDD9F8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8888" y="4525963"/>
            <a:ext cx="80963" cy="0"/>
          </a:xfrm>
          <a:prstGeom prst="line">
            <a:avLst/>
          </a:prstGeom>
          <a:noFill/>
          <a:ln w="9525">
            <a:solidFill>
              <a:srgbClr val="9C88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5" name="Line 52">
            <a:extLst>
              <a:ext uri="{FF2B5EF4-FFF2-40B4-BE49-F238E27FC236}">
                <a16:creationId xmlns:a16="http://schemas.microsoft.com/office/drawing/2014/main" id="{9EEB5530-4981-4008-AB69-39FE2271D6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8888" y="4649788"/>
            <a:ext cx="80963" cy="0"/>
          </a:xfrm>
          <a:prstGeom prst="line">
            <a:avLst/>
          </a:prstGeom>
          <a:noFill/>
          <a:ln w="9525">
            <a:solidFill>
              <a:srgbClr val="9C88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" name="Freeform 53">
            <a:extLst>
              <a:ext uri="{FF2B5EF4-FFF2-40B4-BE49-F238E27FC236}">
                <a16:creationId xmlns:a16="http://schemas.microsoft.com/office/drawing/2014/main" id="{4DA92602-4A1D-4DA6-BCF5-E5D90A8F05EF}"/>
              </a:ext>
            </a:extLst>
          </p:cNvPr>
          <p:cNvSpPr>
            <a:spLocks/>
          </p:cNvSpPr>
          <p:nvPr/>
        </p:nvSpPr>
        <p:spPr bwMode="auto">
          <a:xfrm>
            <a:off x="5446713" y="4375150"/>
            <a:ext cx="206375" cy="201613"/>
          </a:xfrm>
          <a:custGeom>
            <a:avLst/>
            <a:gdLst>
              <a:gd name="T0" fmla="*/ 66 w 130"/>
              <a:gd name="T1" fmla="*/ 0 h 127"/>
              <a:gd name="T2" fmla="*/ 0 w 130"/>
              <a:gd name="T3" fmla="*/ 64 h 127"/>
              <a:gd name="T4" fmla="*/ 66 w 130"/>
              <a:gd name="T5" fmla="*/ 127 h 127"/>
              <a:gd name="T6" fmla="*/ 130 w 130"/>
              <a:gd name="T7" fmla="*/ 64 h 127"/>
              <a:gd name="T8" fmla="*/ 66 w 130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7">
                <a:moveTo>
                  <a:pt x="66" y="0"/>
                </a:moveTo>
                <a:lnTo>
                  <a:pt x="0" y="64"/>
                </a:lnTo>
                <a:lnTo>
                  <a:pt x="66" y="127"/>
                </a:lnTo>
                <a:lnTo>
                  <a:pt x="130" y="64"/>
                </a:lnTo>
                <a:lnTo>
                  <a:pt x="66" y="0"/>
                </a:lnTo>
                <a:close/>
              </a:path>
            </a:pathLst>
          </a:cu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7" name="Rectangle 54">
            <a:extLst>
              <a:ext uri="{FF2B5EF4-FFF2-40B4-BE49-F238E27FC236}">
                <a16:creationId xmlns:a16="http://schemas.microsoft.com/office/drawing/2014/main" id="{91F20D3B-B8CC-4C62-AE70-7D13369D9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9051" y="3446462"/>
            <a:ext cx="145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6E8E84"/>
                </a:solidFill>
                <a:effectLst/>
                <a:latin typeface="Arial" panose="020B0604020202020204" pitchFamily="34" charset="0"/>
              </a:rPr>
              <a:t>Cash Transfers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8" name="Freeform 55">
            <a:extLst>
              <a:ext uri="{FF2B5EF4-FFF2-40B4-BE49-F238E27FC236}">
                <a16:creationId xmlns:a16="http://schemas.microsoft.com/office/drawing/2014/main" id="{0ED9C830-E63B-465A-9403-6C7B11F97151}"/>
              </a:ext>
            </a:extLst>
          </p:cNvPr>
          <p:cNvSpPr>
            <a:spLocks/>
          </p:cNvSpPr>
          <p:nvPr/>
        </p:nvSpPr>
        <p:spPr bwMode="auto">
          <a:xfrm>
            <a:off x="2543176" y="3295650"/>
            <a:ext cx="206375" cy="201613"/>
          </a:xfrm>
          <a:custGeom>
            <a:avLst/>
            <a:gdLst>
              <a:gd name="T0" fmla="*/ 64 w 130"/>
              <a:gd name="T1" fmla="*/ 0 h 127"/>
              <a:gd name="T2" fmla="*/ 0 w 130"/>
              <a:gd name="T3" fmla="*/ 64 h 127"/>
              <a:gd name="T4" fmla="*/ 64 w 130"/>
              <a:gd name="T5" fmla="*/ 127 h 127"/>
              <a:gd name="T6" fmla="*/ 130 w 130"/>
              <a:gd name="T7" fmla="*/ 64 h 127"/>
              <a:gd name="T8" fmla="*/ 64 w 130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7">
                <a:moveTo>
                  <a:pt x="64" y="0"/>
                </a:moveTo>
                <a:lnTo>
                  <a:pt x="0" y="64"/>
                </a:lnTo>
                <a:lnTo>
                  <a:pt x="64" y="127"/>
                </a:lnTo>
                <a:lnTo>
                  <a:pt x="130" y="64"/>
                </a:lnTo>
                <a:lnTo>
                  <a:pt x="64" y="0"/>
                </a:lnTo>
                <a:close/>
              </a:path>
            </a:pathLst>
          </a:cu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9" name="Rectangle 56">
            <a:extLst>
              <a:ext uri="{FF2B5EF4-FFF2-40B4-BE49-F238E27FC236}">
                <a16:creationId xmlns:a16="http://schemas.microsoft.com/office/drawing/2014/main" id="{95BC5B6D-A6DF-4ED4-A35A-89D489292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083" y="3151773"/>
            <a:ext cx="1481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0353B"/>
                </a:solidFill>
                <a:effectLst/>
                <a:latin typeface="Arial" panose="020B0604020202020204" pitchFamily="34" charset="0"/>
              </a:rPr>
              <a:t>Child Education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1" name="Freeform 57">
            <a:extLst>
              <a:ext uri="{FF2B5EF4-FFF2-40B4-BE49-F238E27FC236}">
                <a16:creationId xmlns:a16="http://schemas.microsoft.com/office/drawing/2014/main" id="{CC2B0342-6F5B-4898-ACF1-CB036D6C14CF}"/>
              </a:ext>
            </a:extLst>
          </p:cNvPr>
          <p:cNvSpPr>
            <a:spLocks/>
          </p:cNvSpPr>
          <p:nvPr/>
        </p:nvSpPr>
        <p:spPr bwMode="auto">
          <a:xfrm>
            <a:off x="6319838" y="1874837"/>
            <a:ext cx="201613" cy="204788"/>
          </a:xfrm>
          <a:custGeom>
            <a:avLst/>
            <a:gdLst>
              <a:gd name="T0" fmla="*/ 63 w 127"/>
              <a:gd name="T1" fmla="*/ 0 h 129"/>
              <a:gd name="T2" fmla="*/ 0 w 127"/>
              <a:gd name="T3" fmla="*/ 63 h 129"/>
              <a:gd name="T4" fmla="*/ 63 w 127"/>
              <a:gd name="T5" fmla="*/ 129 h 129"/>
              <a:gd name="T6" fmla="*/ 127 w 127"/>
              <a:gd name="T7" fmla="*/ 63 h 129"/>
              <a:gd name="T8" fmla="*/ 63 w 127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9">
                <a:moveTo>
                  <a:pt x="63" y="0"/>
                </a:moveTo>
                <a:lnTo>
                  <a:pt x="0" y="63"/>
                </a:lnTo>
                <a:lnTo>
                  <a:pt x="63" y="129"/>
                </a:lnTo>
                <a:lnTo>
                  <a:pt x="127" y="63"/>
                </a:lnTo>
                <a:lnTo>
                  <a:pt x="63" y="0"/>
                </a:lnTo>
                <a:close/>
              </a:path>
            </a:pathLst>
          </a:cu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3" name="Rectangle 58">
            <a:extLst>
              <a:ext uri="{FF2B5EF4-FFF2-40B4-BE49-F238E27FC236}">
                <a16:creationId xmlns:a16="http://schemas.microsoft.com/office/drawing/2014/main" id="{722AB2EB-B5B6-47D9-84F5-368335C8A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0651" y="1714500"/>
            <a:ext cx="1276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5752F"/>
                </a:solidFill>
                <a:effectLst/>
                <a:latin typeface="Arial" panose="020B0604020202020204" pitchFamily="34" charset="0"/>
              </a:rPr>
              <a:t>College Adult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4" name="Freeform 59">
            <a:extLst>
              <a:ext uri="{FF2B5EF4-FFF2-40B4-BE49-F238E27FC236}">
                <a16:creationId xmlns:a16="http://schemas.microsoft.com/office/drawing/2014/main" id="{8ED7467C-B8CC-4189-B3E7-F141B8F8461D}"/>
              </a:ext>
            </a:extLst>
          </p:cNvPr>
          <p:cNvSpPr>
            <a:spLocks/>
          </p:cNvSpPr>
          <p:nvPr/>
        </p:nvSpPr>
        <p:spPr bwMode="auto">
          <a:xfrm>
            <a:off x="4138613" y="1874837"/>
            <a:ext cx="206375" cy="204788"/>
          </a:xfrm>
          <a:custGeom>
            <a:avLst/>
            <a:gdLst>
              <a:gd name="T0" fmla="*/ 64 w 130"/>
              <a:gd name="T1" fmla="*/ 0 h 129"/>
              <a:gd name="T2" fmla="*/ 0 w 130"/>
              <a:gd name="T3" fmla="*/ 63 h 129"/>
              <a:gd name="T4" fmla="*/ 64 w 130"/>
              <a:gd name="T5" fmla="*/ 129 h 129"/>
              <a:gd name="T6" fmla="*/ 130 w 130"/>
              <a:gd name="T7" fmla="*/ 63 h 129"/>
              <a:gd name="T8" fmla="*/ 64 w 130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9">
                <a:moveTo>
                  <a:pt x="64" y="0"/>
                </a:moveTo>
                <a:lnTo>
                  <a:pt x="0" y="63"/>
                </a:lnTo>
                <a:lnTo>
                  <a:pt x="64" y="129"/>
                </a:lnTo>
                <a:lnTo>
                  <a:pt x="130" y="63"/>
                </a:lnTo>
                <a:lnTo>
                  <a:pt x="64" y="0"/>
                </a:lnTo>
                <a:close/>
              </a:path>
            </a:pathLst>
          </a:cu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5" name="Rectangle 60">
            <a:extLst>
              <a:ext uri="{FF2B5EF4-FFF2-40B4-BE49-F238E27FC236}">
                <a16:creationId xmlns:a16="http://schemas.microsoft.com/office/drawing/2014/main" id="{CBA2E8C6-637A-4B9C-BE13-19D2FAF19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5157" y="1861343"/>
            <a:ext cx="1279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E37E00"/>
                </a:solidFill>
                <a:effectLst/>
                <a:latin typeface="Arial" panose="020B0604020202020204" pitchFamily="34" charset="0"/>
              </a:rPr>
              <a:t>College Child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7" name="Freeform 61">
            <a:extLst>
              <a:ext uri="{FF2B5EF4-FFF2-40B4-BE49-F238E27FC236}">
                <a16:creationId xmlns:a16="http://schemas.microsoft.com/office/drawing/2014/main" id="{545DB821-5315-4834-BBFB-BD13DB26B5B3}"/>
              </a:ext>
            </a:extLst>
          </p:cNvPr>
          <p:cNvSpPr>
            <a:spLocks/>
          </p:cNvSpPr>
          <p:nvPr/>
        </p:nvSpPr>
        <p:spPr bwMode="auto">
          <a:xfrm>
            <a:off x="7604126" y="4362450"/>
            <a:ext cx="206375" cy="200025"/>
          </a:xfrm>
          <a:custGeom>
            <a:avLst/>
            <a:gdLst>
              <a:gd name="T0" fmla="*/ 67 w 130"/>
              <a:gd name="T1" fmla="*/ 0 h 126"/>
              <a:gd name="T2" fmla="*/ 0 w 130"/>
              <a:gd name="T3" fmla="*/ 63 h 126"/>
              <a:gd name="T4" fmla="*/ 67 w 130"/>
              <a:gd name="T5" fmla="*/ 126 h 126"/>
              <a:gd name="T6" fmla="*/ 130 w 130"/>
              <a:gd name="T7" fmla="*/ 63 h 126"/>
              <a:gd name="T8" fmla="*/ 67 w 130"/>
              <a:gd name="T9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6">
                <a:moveTo>
                  <a:pt x="67" y="0"/>
                </a:moveTo>
                <a:lnTo>
                  <a:pt x="0" y="63"/>
                </a:lnTo>
                <a:lnTo>
                  <a:pt x="67" y="126"/>
                </a:lnTo>
                <a:lnTo>
                  <a:pt x="130" y="63"/>
                </a:lnTo>
                <a:lnTo>
                  <a:pt x="67" y="0"/>
                </a:lnTo>
                <a:close/>
              </a:path>
            </a:pathLst>
          </a:cu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9" name="Rectangle 62">
            <a:extLst>
              <a:ext uri="{FF2B5EF4-FFF2-40B4-BE49-F238E27FC236}">
                <a16:creationId xmlns:a16="http://schemas.microsoft.com/office/drawing/2014/main" id="{BDDB293D-427A-4B89-955B-017AC3682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9549" y="4362450"/>
            <a:ext cx="1266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10534"/>
                </a:solidFill>
                <a:effectLst/>
                <a:latin typeface="Arial" panose="020B0604020202020204" pitchFamily="34" charset="0"/>
              </a:rPr>
              <a:t>Disability Ins.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1" name="Freeform 63">
            <a:extLst>
              <a:ext uri="{FF2B5EF4-FFF2-40B4-BE49-F238E27FC236}">
                <a16:creationId xmlns:a16="http://schemas.microsoft.com/office/drawing/2014/main" id="{127124CF-4B01-4B48-BF03-4CAF8905A0B7}"/>
              </a:ext>
            </a:extLst>
          </p:cNvPr>
          <p:cNvSpPr>
            <a:spLocks/>
          </p:cNvSpPr>
          <p:nvPr/>
        </p:nvSpPr>
        <p:spPr bwMode="auto">
          <a:xfrm>
            <a:off x="9415463" y="4333875"/>
            <a:ext cx="201613" cy="206375"/>
          </a:xfrm>
          <a:custGeom>
            <a:avLst/>
            <a:gdLst>
              <a:gd name="T0" fmla="*/ 63 w 127"/>
              <a:gd name="T1" fmla="*/ 0 h 130"/>
              <a:gd name="T2" fmla="*/ 0 w 127"/>
              <a:gd name="T3" fmla="*/ 64 h 130"/>
              <a:gd name="T4" fmla="*/ 63 w 127"/>
              <a:gd name="T5" fmla="*/ 130 h 130"/>
              <a:gd name="T6" fmla="*/ 127 w 127"/>
              <a:gd name="T7" fmla="*/ 64 h 130"/>
              <a:gd name="T8" fmla="*/ 63 w 127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30">
                <a:moveTo>
                  <a:pt x="63" y="0"/>
                </a:moveTo>
                <a:lnTo>
                  <a:pt x="0" y="64"/>
                </a:lnTo>
                <a:lnTo>
                  <a:pt x="63" y="130"/>
                </a:lnTo>
                <a:lnTo>
                  <a:pt x="127" y="64"/>
                </a:lnTo>
                <a:lnTo>
                  <a:pt x="63" y="0"/>
                </a:lnTo>
                <a:close/>
              </a:path>
            </a:pathLst>
          </a:cu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3" name="Rectangle 64">
            <a:extLst>
              <a:ext uri="{FF2B5EF4-FFF2-40B4-BE49-F238E27FC236}">
                <a16:creationId xmlns:a16="http://schemas.microsoft.com/office/drawing/2014/main" id="{DEA918F4-0B91-4B83-893E-462171D0A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5244" y="4338637"/>
            <a:ext cx="1169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38DD2"/>
                </a:solidFill>
                <a:effectLst/>
                <a:latin typeface="Arial" panose="020B0604020202020204" pitchFamily="34" charset="0"/>
              </a:rPr>
              <a:t>Health Adult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4" name="Freeform 65">
            <a:extLst>
              <a:ext uri="{FF2B5EF4-FFF2-40B4-BE49-F238E27FC236}">
                <a16:creationId xmlns:a16="http://schemas.microsoft.com/office/drawing/2014/main" id="{0CBF725A-5BEC-49BE-B098-339E45593C39}"/>
              </a:ext>
            </a:extLst>
          </p:cNvPr>
          <p:cNvSpPr>
            <a:spLocks/>
          </p:cNvSpPr>
          <p:nvPr/>
        </p:nvSpPr>
        <p:spPr bwMode="auto">
          <a:xfrm>
            <a:off x="2652713" y="1874837"/>
            <a:ext cx="201613" cy="204788"/>
          </a:xfrm>
          <a:custGeom>
            <a:avLst/>
            <a:gdLst>
              <a:gd name="T0" fmla="*/ 64 w 127"/>
              <a:gd name="T1" fmla="*/ 0 h 129"/>
              <a:gd name="T2" fmla="*/ 0 w 127"/>
              <a:gd name="T3" fmla="*/ 63 h 129"/>
              <a:gd name="T4" fmla="*/ 64 w 127"/>
              <a:gd name="T5" fmla="*/ 129 h 129"/>
              <a:gd name="T6" fmla="*/ 127 w 127"/>
              <a:gd name="T7" fmla="*/ 63 h 129"/>
              <a:gd name="T8" fmla="*/ 64 w 127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9">
                <a:moveTo>
                  <a:pt x="64" y="0"/>
                </a:moveTo>
                <a:lnTo>
                  <a:pt x="0" y="63"/>
                </a:lnTo>
                <a:lnTo>
                  <a:pt x="64" y="129"/>
                </a:lnTo>
                <a:lnTo>
                  <a:pt x="127" y="63"/>
                </a:lnTo>
                <a:lnTo>
                  <a:pt x="64" y="0"/>
                </a:lnTo>
                <a:close/>
              </a:path>
            </a:pathLst>
          </a:cu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5" name="Rectangle 66">
            <a:extLst>
              <a:ext uri="{FF2B5EF4-FFF2-40B4-BE49-F238E27FC236}">
                <a16:creationId xmlns:a16="http://schemas.microsoft.com/office/drawing/2014/main" id="{9C5A394F-3D3E-414B-8CA1-BCFB27A0F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9413" y="1879600"/>
            <a:ext cx="1174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AC27E"/>
                </a:solidFill>
                <a:effectLst/>
                <a:latin typeface="Arial" panose="020B0604020202020204" pitchFamily="34" charset="0"/>
              </a:rPr>
              <a:t>Health Child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7" name="Freeform 67">
            <a:extLst>
              <a:ext uri="{FF2B5EF4-FFF2-40B4-BE49-F238E27FC236}">
                <a16:creationId xmlns:a16="http://schemas.microsoft.com/office/drawing/2014/main" id="{C87FB37D-1709-48B2-BABE-248309D7103D}"/>
              </a:ext>
            </a:extLst>
          </p:cNvPr>
          <p:cNvSpPr>
            <a:spLocks/>
          </p:cNvSpPr>
          <p:nvPr/>
        </p:nvSpPr>
        <p:spPr bwMode="auto">
          <a:xfrm>
            <a:off x="5400676" y="4406900"/>
            <a:ext cx="201613" cy="201613"/>
          </a:xfrm>
          <a:custGeom>
            <a:avLst/>
            <a:gdLst>
              <a:gd name="T0" fmla="*/ 64 w 127"/>
              <a:gd name="T1" fmla="*/ 0 h 127"/>
              <a:gd name="T2" fmla="*/ 0 w 127"/>
              <a:gd name="T3" fmla="*/ 64 h 127"/>
              <a:gd name="T4" fmla="*/ 64 w 127"/>
              <a:gd name="T5" fmla="*/ 127 h 127"/>
              <a:gd name="T6" fmla="*/ 127 w 127"/>
              <a:gd name="T7" fmla="*/ 64 h 127"/>
              <a:gd name="T8" fmla="*/ 64 w 127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7">
                <a:moveTo>
                  <a:pt x="64" y="0"/>
                </a:moveTo>
                <a:lnTo>
                  <a:pt x="0" y="64"/>
                </a:lnTo>
                <a:lnTo>
                  <a:pt x="64" y="127"/>
                </a:lnTo>
                <a:lnTo>
                  <a:pt x="127" y="64"/>
                </a:lnTo>
                <a:lnTo>
                  <a:pt x="64" y="0"/>
                </a:lnTo>
                <a:close/>
              </a:path>
            </a:pathLst>
          </a:custGeom>
          <a:solidFill>
            <a:srgbClr val="7B92A8"/>
          </a:solidFill>
          <a:ln w="31750">
            <a:solidFill>
              <a:srgbClr val="7B92A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8" name="Rectangle 68">
            <a:extLst>
              <a:ext uri="{FF2B5EF4-FFF2-40B4-BE49-F238E27FC236}">
                <a16:creationId xmlns:a16="http://schemas.microsoft.com/office/drawing/2014/main" id="{F64FA9C0-6915-45FC-8A50-ABFB28AF4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1429" y="4220035"/>
            <a:ext cx="17192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7B92A8"/>
                </a:solidFill>
                <a:effectLst/>
                <a:latin typeface="Arial" panose="020B0604020202020204" pitchFamily="34" charset="0"/>
              </a:rPr>
              <a:t>Housing Vouchers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9" name="Freeform 69">
            <a:extLst>
              <a:ext uri="{FF2B5EF4-FFF2-40B4-BE49-F238E27FC236}">
                <a16:creationId xmlns:a16="http://schemas.microsoft.com/office/drawing/2014/main" id="{C5549E19-9FA5-4598-B5AF-1F312C59F0D8}"/>
              </a:ext>
            </a:extLst>
          </p:cNvPr>
          <p:cNvSpPr>
            <a:spLocks/>
          </p:cNvSpPr>
          <p:nvPr/>
        </p:nvSpPr>
        <p:spPr bwMode="auto">
          <a:xfrm>
            <a:off x="4395788" y="4622800"/>
            <a:ext cx="204788" cy="204788"/>
          </a:xfrm>
          <a:custGeom>
            <a:avLst/>
            <a:gdLst>
              <a:gd name="T0" fmla="*/ 66 w 129"/>
              <a:gd name="T1" fmla="*/ 0 h 129"/>
              <a:gd name="T2" fmla="*/ 0 w 129"/>
              <a:gd name="T3" fmla="*/ 66 h 129"/>
              <a:gd name="T4" fmla="*/ 66 w 129"/>
              <a:gd name="T5" fmla="*/ 129 h 129"/>
              <a:gd name="T6" fmla="*/ 129 w 129"/>
              <a:gd name="T7" fmla="*/ 66 h 129"/>
              <a:gd name="T8" fmla="*/ 66 w 129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29">
                <a:moveTo>
                  <a:pt x="66" y="0"/>
                </a:moveTo>
                <a:lnTo>
                  <a:pt x="0" y="66"/>
                </a:lnTo>
                <a:lnTo>
                  <a:pt x="66" y="129"/>
                </a:lnTo>
                <a:lnTo>
                  <a:pt x="129" y="66"/>
                </a:lnTo>
                <a:lnTo>
                  <a:pt x="66" y="0"/>
                </a:lnTo>
                <a:close/>
              </a:path>
            </a:pathLst>
          </a:cu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0" name="Rectangle 70">
            <a:extLst>
              <a:ext uri="{FF2B5EF4-FFF2-40B4-BE49-F238E27FC236}">
                <a16:creationId xmlns:a16="http://schemas.microsoft.com/office/drawing/2014/main" id="{ADA409B5-525D-4FD0-B071-FB8AD9B16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1" y="4778375"/>
            <a:ext cx="11890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2D6D66"/>
                </a:solidFill>
                <a:effectLst/>
                <a:latin typeface="Arial" panose="020B0604020202020204" pitchFamily="34" charset="0"/>
              </a:rPr>
              <a:t>Job Training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1" name="Freeform 71">
            <a:extLst>
              <a:ext uri="{FF2B5EF4-FFF2-40B4-BE49-F238E27FC236}">
                <a16:creationId xmlns:a16="http://schemas.microsoft.com/office/drawing/2014/main" id="{4761ADEA-876B-43BA-B431-721A2BA2B0B9}"/>
              </a:ext>
            </a:extLst>
          </p:cNvPr>
          <p:cNvSpPr>
            <a:spLocks/>
          </p:cNvSpPr>
          <p:nvPr/>
        </p:nvSpPr>
        <p:spPr bwMode="auto">
          <a:xfrm>
            <a:off x="5675313" y="4416425"/>
            <a:ext cx="201613" cy="206375"/>
          </a:xfrm>
          <a:custGeom>
            <a:avLst/>
            <a:gdLst>
              <a:gd name="T0" fmla="*/ 63 w 127"/>
              <a:gd name="T1" fmla="*/ 0 h 130"/>
              <a:gd name="T2" fmla="*/ 0 w 127"/>
              <a:gd name="T3" fmla="*/ 66 h 130"/>
              <a:gd name="T4" fmla="*/ 63 w 127"/>
              <a:gd name="T5" fmla="*/ 130 h 130"/>
              <a:gd name="T6" fmla="*/ 127 w 127"/>
              <a:gd name="T7" fmla="*/ 66 h 130"/>
              <a:gd name="T8" fmla="*/ 63 w 127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30">
                <a:moveTo>
                  <a:pt x="63" y="0"/>
                </a:moveTo>
                <a:lnTo>
                  <a:pt x="0" y="66"/>
                </a:lnTo>
                <a:lnTo>
                  <a:pt x="63" y="130"/>
                </a:lnTo>
                <a:lnTo>
                  <a:pt x="127" y="66"/>
                </a:lnTo>
                <a:lnTo>
                  <a:pt x="63" y="0"/>
                </a:lnTo>
                <a:close/>
              </a:path>
            </a:pathLst>
          </a:custGeom>
          <a:solidFill>
            <a:srgbClr val="FFD200"/>
          </a:solidFill>
          <a:ln w="31750">
            <a:solidFill>
              <a:srgbClr val="FFD2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2" name="Rectangle 72">
            <a:extLst>
              <a:ext uri="{FF2B5EF4-FFF2-40B4-BE49-F238E27FC236}">
                <a16:creationId xmlns:a16="http://schemas.microsoft.com/office/drawing/2014/main" id="{9E418EEE-4932-477B-AAC3-09D8BADDA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487" y="3924884"/>
            <a:ext cx="14398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FFD200"/>
                </a:solidFill>
                <a:effectLst/>
                <a:latin typeface="Arial" panose="020B0604020202020204" pitchFamily="34" charset="0"/>
              </a:rPr>
              <a:t>Supp. Sec. Inc.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3" name="Freeform 73">
            <a:extLst>
              <a:ext uri="{FF2B5EF4-FFF2-40B4-BE49-F238E27FC236}">
                <a16:creationId xmlns:a16="http://schemas.microsoft.com/office/drawing/2014/main" id="{8637AB15-4FD5-4925-BE05-B5041819A349}"/>
              </a:ext>
            </a:extLst>
          </p:cNvPr>
          <p:cNvSpPr>
            <a:spLocks/>
          </p:cNvSpPr>
          <p:nvPr/>
        </p:nvSpPr>
        <p:spPr bwMode="auto">
          <a:xfrm>
            <a:off x="7550151" y="3054350"/>
            <a:ext cx="204788" cy="201613"/>
          </a:xfrm>
          <a:custGeom>
            <a:avLst/>
            <a:gdLst>
              <a:gd name="T0" fmla="*/ 63 w 129"/>
              <a:gd name="T1" fmla="*/ 0 h 127"/>
              <a:gd name="T2" fmla="*/ 0 w 129"/>
              <a:gd name="T3" fmla="*/ 63 h 127"/>
              <a:gd name="T4" fmla="*/ 63 w 129"/>
              <a:gd name="T5" fmla="*/ 127 h 127"/>
              <a:gd name="T6" fmla="*/ 129 w 129"/>
              <a:gd name="T7" fmla="*/ 63 h 127"/>
              <a:gd name="T8" fmla="*/ 63 w 129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27">
                <a:moveTo>
                  <a:pt x="63" y="0"/>
                </a:moveTo>
                <a:lnTo>
                  <a:pt x="0" y="63"/>
                </a:lnTo>
                <a:lnTo>
                  <a:pt x="63" y="127"/>
                </a:lnTo>
                <a:lnTo>
                  <a:pt x="129" y="63"/>
                </a:lnTo>
                <a:lnTo>
                  <a:pt x="63" y="0"/>
                </a:lnTo>
                <a:close/>
              </a:path>
            </a:pathLst>
          </a:cu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4" name="Rectangle 74">
            <a:extLst>
              <a:ext uri="{FF2B5EF4-FFF2-40B4-BE49-F238E27FC236}">
                <a16:creationId xmlns:a16="http://schemas.microsoft.com/office/drawing/2014/main" id="{0E159E79-A630-4BF3-A2B9-2A9EBC34A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4938" y="3054350"/>
            <a:ext cx="10239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FA19C"/>
                </a:solidFill>
                <a:effectLst/>
                <a:latin typeface="Arial" panose="020B0604020202020204" pitchFamily="34" charset="0"/>
              </a:rPr>
              <a:t>Top Taxes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5" name="Freeform 75">
            <a:extLst>
              <a:ext uri="{FF2B5EF4-FFF2-40B4-BE49-F238E27FC236}">
                <a16:creationId xmlns:a16="http://schemas.microsoft.com/office/drawing/2014/main" id="{143B3772-62DB-447C-97A1-6C713A250B2C}"/>
              </a:ext>
            </a:extLst>
          </p:cNvPr>
          <p:cNvSpPr>
            <a:spLocks/>
          </p:cNvSpPr>
          <p:nvPr/>
        </p:nvSpPr>
        <p:spPr bwMode="auto">
          <a:xfrm>
            <a:off x="6278563" y="4498975"/>
            <a:ext cx="201613" cy="206375"/>
          </a:xfrm>
          <a:custGeom>
            <a:avLst/>
            <a:gdLst>
              <a:gd name="T0" fmla="*/ 64 w 127"/>
              <a:gd name="T1" fmla="*/ 0 h 130"/>
              <a:gd name="T2" fmla="*/ 0 w 127"/>
              <a:gd name="T3" fmla="*/ 63 h 130"/>
              <a:gd name="T4" fmla="*/ 64 w 127"/>
              <a:gd name="T5" fmla="*/ 130 h 130"/>
              <a:gd name="T6" fmla="*/ 127 w 127"/>
              <a:gd name="T7" fmla="*/ 63 h 130"/>
              <a:gd name="T8" fmla="*/ 64 w 127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30">
                <a:moveTo>
                  <a:pt x="64" y="0"/>
                </a:moveTo>
                <a:lnTo>
                  <a:pt x="0" y="63"/>
                </a:lnTo>
                <a:lnTo>
                  <a:pt x="64" y="130"/>
                </a:lnTo>
                <a:lnTo>
                  <a:pt x="127" y="63"/>
                </a:lnTo>
                <a:lnTo>
                  <a:pt x="64" y="0"/>
                </a:lnTo>
                <a:close/>
              </a:path>
            </a:pathLst>
          </a:cu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" name="Rectangle 76">
            <a:extLst>
              <a:ext uri="{FF2B5EF4-FFF2-40B4-BE49-F238E27FC236}">
                <a16:creationId xmlns:a16="http://schemas.microsoft.com/office/drawing/2014/main" id="{1CCE516D-DA79-43ED-8023-E0F398D5E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175" y="4647281"/>
            <a:ext cx="1169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 err="1">
                <a:ln>
                  <a:noFill/>
                </a:ln>
                <a:solidFill>
                  <a:srgbClr val="9C8847"/>
                </a:solidFill>
                <a:effectLst/>
                <a:latin typeface="Arial" panose="020B0604020202020204" pitchFamily="34" charset="0"/>
              </a:rPr>
              <a:t>Unemp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C8847"/>
                </a:solidFill>
                <a:effectLst/>
                <a:latin typeface="Arial" panose="020B0604020202020204" pitchFamily="34" charset="0"/>
              </a:rPr>
              <a:t>. Ins.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7" name="Line 77">
            <a:extLst>
              <a:ext uri="{FF2B5EF4-FFF2-40B4-BE49-F238E27FC236}">
                <a16:creationId xmlns:a16="http://schemas.microsoft.com/office/drawing/2014/main" id="{E7C337E9-B1DD-4EFC-9862-1EC76CB87C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1" y="1230312"/>
            <a:ext cx="0" cy="4489451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" name="Line 78">
            <a:extLst>
              <a:ext uri="{FF2B5EF4-FFF2-40B4-BE49-F238E27FC236}">
                <a16:creationId xmlns:a16="http://schemas.microsoft.com/office/drawing/2014/main" id="{CAAD7075-265B-41B4-8215-7200729F0E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55689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" name="Rectangle 79">
            <a:extLst>
              <a:ext uri="{FF2B5EF4-FFF2-40B4-BE49-F238E27FC236}">
                <a16:creationId xmlns:a16="http://schemas.microsoft.com/office/drawing/2014/main" id="{47DA74A9-569A-47BA-B7A3-D83F9926B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8" y="5430838"/>
            <a:ext cx="4937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&lt;-1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0" name="Line 80">
            <a:extLst>
              <a:ext uri="{FF2B5EF4-FFF2-40B4-BE49-F238E27FC236}">
                <a16:creationId xmlns:a16="http://schemas.microsoft.com/office/drawing/2014/main" id="{0CEE97BA-CED2-47BE-B88F-377C271A46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970463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" name="Rectangle 81">
            <a:extLst>
              <a:ext uri="{FF2B5EF4-FFF2-40B4-BE49-F238E27FC236}">
                <a16:creationId xmlns:a16="http://schemas.microsoft.com/office/drawing/2014/main" id="{5B72FDF7-550B-4799-8EE5-D9D5E2986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8323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2" name="Line 82">
            <a:extLst>
              <a:ext uri="{FF2B5EF4-FFF2-40B4-BE49-F238E27FC236}">
                <a16:creationId xmlns:a16="http://schemas.microsoft.com/office/drawing/2014/main" id="{7BDB1C01-7E4D-4EC6-8257-DAE2413B45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370388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4" name="Rectangle 83">
            <a:extLst>
              <a:ext uri="{FF2B5EF4-FFF2-40B4-BE49-F238E27FC236}">
                <a16:creationId xmlns:a16="http://schemas.microsoft.com/office/drawing/2014/main" id="{277DCB4E-77F3-43F4-9D8F-15162ACDF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233863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5" name="Line 84">
            <a:extLst>
              <a:ext uri="{FF2B5EF4-FFF2-40B4-BE49-F238E27FC236}">
                <a16:creationId xmlns:a16="http://schemas.microsoft.com/office/drawing/2014/main" id="{A9BBBEBC-098A-4B2B-B5A2-DA453758F5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77190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6" name="Rectangle 85">
            <a:extLst>
              <a:ext uri="{FF2B5EF4-FFF2-40B4-BE49-F238E27FC236}">
                <a16:creationId xmlns:a16="http://schemas.microsoft.com/office/drawing/2014/main" id="{B4ECBAA9-7A76-45CD-B9D1-FC96B2AE7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6385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7" name="Line 86">
            <a:extLst>
              <a:ext uri="{FF2B5EF4-FFF2-40B4-BE49-F238E27FC236}">
                <a16:creationId xmlns:a16="http://schemas.microsoft.com/office/drawing/2014/main" id="{7595E1A0-5A16-4939-8442-9BAFBFFF37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173412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8" name="Rectangle 87">
            <a:extLst>
              <a:ext uri="{FF2B5EF4-FFF2-40B4-BE49-F238E27FC236}">
                <a16:creationId xmlns:a16="http://schemas.microsoft.com/office/drawing/2014/main" id="{E552E96D-3D81-4D0E-97D2-D1FA9EC25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040062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9" name="Line 88">
            <a:extLst>
              <a:ext uri="{FF2B5EF4-FFF2-40B4-BE49-F238E27FC236}">
                <a16:creationId xmlns:a16="http://schemas.microsoft.com/office/drawing/2014/main" id="{549C60E9-166E-42D4-AC57-0DB683EAEF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2573337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0" name="Rectangle 89">
            <a:extLst>
              <a:ext uri="{FF2B5EF4-FFF2-40B4-BE49-F238E27FC236}">
                <a16:creationId xmlns:a16="http://schemas.microsoft.com/office/drawing/2014/main" id="{05A76993-13B7-4A82-9C3A-81D1FAF41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244157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1" name="Line 90">
            <a:extLst>
              <a:ext uri="{FF2B5EF4-FFF2-40B4-BE49-F238E27FC236}">
                <a16:creationId xmlns:a16="http://schemas.microsoft.com/office/drawing/2014/main" id="{581A4B05-7264-4F2C-B6B4-5688546EE1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9748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" name="Rectangle 91">
            <a:extLst>
              <a:ext uri="{FF2B5EF4-FFF2-40B4-BE49-F238E27FC236}">
                <a16:creationId xmlns:a16="http://schemas.microsoft.com/office/drawing/2014/main" id="{A15204CF-2E2D-4D45-866E-E1DB03C28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1843087"/>
            <a:ext cx="4064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3" name="Line 92">
            <a:extLst>
              <a:ext uri="{FF2B5EF4-FFF2-40B4-BE49-F238E27FC236}">
                <a16:creationId xmlns:a16="http://schemas.microsoft.com/office/drawing/2014/main" id="{A1B9319C-80B6-4469-B833-D9E575F152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381125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5" name="Rectangle 94">
            <a:extLst>
              <a:ext uri="{FF2B5EF4-FFF2-40B4-BE49-F238E27FC236}">
                <a16:creationId xmlns:a16="http://schemas.microsoft.com/office/drawing/2014/main" id="{2FC93F24-FEF1-4C3F-94D4-EA85D006C85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3875" y="3236912"/>
            <a:ext cx="8223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MVPF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6" name="Line 95">
            <a:extLst>
              <a:ext uri="{FF2B5EF4-FFF2-40B4-BE49-F238E27FC236}">
                <a16:creationId xmlns:a16="http://schemas.microsoft.com/office/drawing/2014/main" id="{78096265-EF91-459A-B6E1-9FDF74E48F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719763"/>
            <a:ext cx="96885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" name="Line 96">
            <a:extLst>
              <a:ext uri="{FF2B5EF4-FFF2-40B4-BE49-F238E27FC236}">
                <a16:creationId xmlns:a16="http://schemas.microsoft.com/office/drawing/2014/main" id="{34263F7C-9823-4977-B83C-6632C2A3349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341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6" name="Rectangle 97">
            <a:extLst>
              <a:ext uri="{FF2B5EF4-FFF2-40B4-BE49-F238E27FC236}">
                <a16:creationId xmlns:a16="http://schemas.microsoft.com/office/drawing/2014/main" id="{8F265AD1-EB7D-4834-930D-0A80DA0EC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5861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0" name="Line 98">
            <a:extLst>
              <a:ext uri="{FF2B5EF4-FFF2-40B4-BE49-F238E27FC236}">
                <a16:creationId xmlns:a16="http://schemas.microsoft.com/office/drawing/2014/main" id="{24BE36BE-7748-4978-AC58-639E4C1D47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815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" name="Rectangle 99">
            <a:extLst>
              <a:ext uri="{FF2B5EF4-FFF2-40B4-BE49-F238E27FC236}">
                <a16:creationId xmlns:a16="http://schemas.microsoft.com/office/drawing/2014/main" id="{B236BEE7-05B3-4B64-8E54-68772BC86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4" name="Line 100">
            <a:extLst>
              <a:ext uri="{FF2B5EF4-FFF2-40B4-BE49-F238E27FC236}">
                <a16:creationId xmlns:a16="http://schemas.microsoft.com/office/drawing/2014/main" id="{58AD4236-7A7C-4BC1-8656-89B35C46FFD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44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6" name="Rectangle 101">
            <a:extLst>
              <a:ext uri="{FF2B5EF4-FFF2-40B4-BE49-F238E27FC236}">
                <a16:creationId xmlns:a16="http://schemas.microsoft.com/office/drawing/2014/main" id="{37CC0EC1-673A-4A87-9810-C870ECDBE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0" name="Line 102">
            <a:extLst>
              <a:ext uri="{FF2B5EF4-FFF2-40B4-BE49-F238E27FC236}">
                <a16:creationId xmlns:a16="http://schemas.microsoft.com/office/drawing/2014/main" id="{4BD1C5E8-91C1-49DE-ABC6-1AC2117315B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39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5" name="Rectangle 103">
            <a:extLst>
              <a:ext uri="{FF2B5EF4-FFF2-40B4-BE49-F238E27FC236}">
                <a16:creationId xmlns:a16="http://schemas.microsoft.com/office/drawing/2014/main" id="{4FFE6411-915A-4E2B-A36D-FE2732049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26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7" name="Line 104">
            <a:extLst>
              <a:ext uri="{FF2B5EF4-FFF2-40B4-BE49-F238E27FC236}">
                <a16:creationId xmlns:a16="http://schemas.microsoft.com/office/drawing/2014/main" id="{9858A10E-A1B7-4213-8675-28267F4453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9030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" name="Rectangle 105">
            <a:extLst>
              <a:ext uri="{FF2B5EF4-FFF2-40B4-BE49-F238E27FC236}">
                <a16:creationId xmlns:a16="http://schemas.microsoft.com/office/drawing/2014/main" id="{3CD273D3-D757-4DA9-9CCA-F670CE8BE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7426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9" name="Rectangle 106">
            <a:extLst>
              <a:ext uri="{FF2B5EF4-FFF2-40B4-BE49-F238E27FC236}">
                <a16:creationId xmlns:a16="http://schemas.microsoft.com/office/drawing/2014/main" id="{D96214BB-1597-4CF6-876C-EA7A63045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6175375"/>
            <a:ext cx="24003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 of Beneficiaries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0" name="Rectangle 107">
            <a:extLst>
              <a:ext uri="{FF2B5EF4-FFF2-40B4-BE49-F238E27FC236}">
                <a16:creationId xmlns:a16="http://schemas.microsoft.com/office/drawing/2014/main" id="{278BA291-1A7A-4267-8EF9-D784E55E1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 dirty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B3089B34-08C3-49A1-89FC-5C20177A82D3}"/>
              </a:ext>
            </a:extLst>
          </p:cNvPr>
          <p:cNvSpPr/>
          <p:nvPr/>
        </p:nvSpPr>
        <p:spPr>
          <a:xfrm>
            <a:off x="1468438" y="1508125"/>
            <a:ext cx="528638" cy="283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81E782E3-9F18-4051-83B3-8521028B63EB}"/>
              </a:ext>
            </a:extLst>
          </p:cNvPr>
          <p:cNvCxnSpPr/>
          <p:nvPr/>
        </p:nvCxnSpPr>
        <p:spPr>
          <a:xfrm flipV="1">
            <a:off x="1674813" y="1638939"/>
            <a:ext cx="166687" cy="83364"/>
          </a:xfrm>
          <a:prstGeom prst="line">
            <a:avLst/>
          </a:prstGeom>
          <a:ln w="190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4BC9B9E8-8580-4228-8C7A-417DDD5AA5A3}"/>
              </a:ext>
            </a:extLst>
          </p:cNvPr>
          <p:cNvCxnSpPr/>
          <p:nvPr/>
        </p:nvCxnSpPr>
        <p:spPr>
          <a:xfrm flipV="1">
            <a:off x="1674813" y="1573079"/>
            <a:ext cx="166687" cy="83364"/>
          </a:xfrm>
          <a:prstGeom prst="line">
            <a:avLst/>
          </a:prstGeom>
          <a:ln w="190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E8B86F41-FBA7-44B7-843A-9E0844B6A3B1}"/>
              </a:ext>
            </a:extLst>
          </p:cNvPr>
          <p:cNvGrpSpPr/>
          <p:nvPr/>
        </p:nvGrpSpPr>
        <p:grpSpPr>
          <a:xfrm>
            <a:off x="1398052" y="1174749"/>
            <a:ext cx="599024" cy="616982"/>
            <a:chOff x="1398052" y="1174749"/>
            <a:chExt cx="599024" cy="616982"/>
          </a:xfrm>
        </p:grpSpPr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691F82CB-1045-46BA-BDC8-7AAC7C4E84DB}"/>
                </a:ext>
              </a:extLst>
            </p:cNvPr>
            <p:cNvSpPr/>
            <p:nvPr/>
          </p:nvSpPr>
          <p:spPr>
            <a:xfrm>
              <a:off x="1468438" y="1508125"/>
              <a:ext cx="528638" cy="283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081EE4EE-1317-4EE6-8233-639AB60136FA}"/>
                </a:ext>
              </a:extLst>
            </p:cNvPr>
            <p:cNvGrpSpPr/>
            <p:nvPr/>
          </p:nvGrpSpPr>
          <p:grpSpPr>
            <a:xfrm>
              <a:off x="1674813" y="1573079"/>
              <a:ext cx="166687" cy="149224"/>
              <a:chOff x="1462882" y="1471634"/>
              <a:chExt cx="166687" cy="149224"/>
            </a:xfrm>
          </p:grpSpPr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ED506B29-A00B-46CA-82C4-D58B5C844A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6225" y="1512888"/>
                <a:ext cx="0" cy="6032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B3760BF4-238C-4D9D-BB03-0AA48835D722}"/>
                  </a:ext>
                </a:extLst>
              </p:cNvPr>
              <p:cNvCxnSpPr/>
              <p:nvPr/>
            </p:nvCxnSpPr>
            <p:spPr>
              <a:xfrm flipV="1">
                <a:off x="1462882" y="147163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C0BE3B3B-7B1D-4F4B-AD92-50D7EDD680C1}"/>
                  </a:ext>
                </a:extLst>
              </p:cNvPr>
              <p:cNvCxnSpPr/>
              <p:nvPr/>
            </p:nvCxnSpPr>
            <p:spPr>
              <a:xfrm flipV="1">
                <a:off x="1462882" y="153749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7" name="Rectangle 176">
              <a:extLst>
                <a:ext uri="{FF2B5EF4-FFF2-40B4-BE49-F238E27FC236}">
                  <a16:creationId xmlns:a16="http://schemas.microsoft.com/office/drawing/2014/main" id="{D6C94E76-A3CF-4905-9101-A7CB476CD1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052" y="1174749"/>
              <a:ext cx="219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∞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382" name="Straight Connector 381">
            <a:extLst>
              <a:ext uri="{FF2B5EF4-FFF2-40B4-BE49-F238E27FC236}">
                <a16:creationId xmlns:a16="http://schemas.microsoft.com/office/drawing/2014/main" id="{D05F833D-6E03-4309-8409-9DA176793D63}"/>
              </a:ext>
            </a:extLst>
          </p:cNvPr>
          <p:cNvCxnSpPr/>
          <p:nvPr/>
        </p:nvCxnSpPr>
        <p:spPr>
          <a:xfrm flipV="1">
            <a:off x="5602289" y="3756026"/>
            <a:ext cx="69055" cy="449262"/>
          </a:xfrm>
          <a:prstGeom prst="line">
            <a:avLst/>
          </a:prstGeom>
          <a:ln>
            <a:solidFill>
              <a:srgbClr val="5575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D0820778-7094-48BB-8249-693B416404C5}"/>
              </a:ext>
            </a:extLst>
          </p:cNvPr>
          <p:cNvCxnSpPr/>
          <p:nvPr/>
        </p:nvCxnSpPr>
        <p:spPr>
          <a:xfrm flipV="1">
            <a:off x="5898189" y="4183763"/>
            <a:ext cx="410370" cy="262199"/>
          </a:xfrm>
          <a:prstGeom prst="line">
            <a:avLst/>
          </a:prstGeom>
          <a:ln>
            <a:solidFill>
              <a:srgbClr val="FFD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46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D2FA5A0-CEE6-6146-A13D-2212C6CC0DAB}"/>
              </a:ext>
            </a:extLst>
          </p:cNvPr>
          <p:cNvSpPr/>
          <p:nvPr/>
        </p:nvSpPr>
        <p:spPr>
          <a:xfrm>
            <a:off x="749604" y="1485342"/>
            <a:ext cx="9789442" cy="7715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03FE699B-2454-44BF-929B-9136065CD605}"/>
              </a:ext>
            </a:extLst>
          </p:cNvPr>
          <p:cNvSpPr/>
          <p:nvPr/>
        </p:nvSpPr>
        <p:spPr>
          <a:xfrm>
            <a:off x="933458" y="1597090"/>
            <a:ext cx="548640" cy="548640"/>
          </a:xfrm>
          <a:prstGeom prst="ellipse">
            <a:avLst/>
          </a:prstGeom>
          <a:solidFill>
            <a:schemeClr val="bg1"/>
          </a:solidFill>
          <a:ln w="38100">
            <a:solidFill>
              <a:srgbClr val="4F81B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2" tIns="45718" rIns="91432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6996FA-FCD9-4043-BEC6-9497F4887B44}"/>
              </a:ext>
            </a:extLst>
          </p:cNvPr>
          <p:cNvGrpSpPr/>
          <p:nvPr/>
        </p:nvGrpSpPr>
        <p:grpSpPr>
          <a:xfrm>
            <a:off x="933458" y="2712560"/>
            <a:ext cx="9067273" cy="548640"/>
            <a:chOff x="933458" y="2809669"/>
            <a:chExt cx="9067273" cy="5486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7AAB757-AAB8-462E-9BE1-BA72378BBC87}"/>
                </a:ext>
              </a:extLst>
            </p:cNvPr>
            <p:cNvSpPr/>
            <p:nvPr/>
          </p:nvSpPr>
          <p:spPr>
            <a:xfrm>
              <a:off x="933458" y="2809669"/>
              <a:ext cx="548640" cy="548640"/>
            </a:xfrm>
            <a:prstGeom prst="ellipse">
              <a:avLst/>
            </a:prstGeom>
            <a:ln w="38100"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2" tIns="45718" rIns="91432" bIns="4571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53458C9-203C-48E2-B32C-F3256BC5B2B1}"/>
                </a:ext>
              </a:extLst>
            </p:cNvPr>
            <p:cNvSpPr txBox="1"/>
            <p:nvPr/>
          </p:nvSpPr>
          <p:spPr>
            <a:xfrm>
              <a:off x="1597836" y="2868545"/>
              <a:ext cx="8402895" cy="43088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Empirical Estimates of MVPFs for Various Policies</a:t>
              </a:r>
            </a:p>
          </p:txBody>
        </p:sp>
      </p:grpSp>
      <p:sp>
        <p:nvSpPr>
          <p:cNvPr id="32" name="TextBox 31">
            <a:hlinkClick r:id="" action="ppaction://noaction"/>
            <a:extLst>
              <a:ext uri="{FF2B5EF4-FFF2-40B4-BE49-F238E27FC236}">
                <a16:creationId xmlns:a16="http://schemas.microsoft.com/office/drawing/2014/main" id="{8EEED83C-B774-4BDB-B083-082F6602FF5E}"/>
              </a:ext>
            </a:extLst>
          </p:cNvPr>
          <p:cNvSpPr txBox="1"/>
          <p:nvPr/>
        </p:nvSpPr>
        <p:spPr>
          <a:xfrm>
            <a:off x="1597836" y="1021018"/>
            <a:ext cx="7201780" cy="161582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en-US" sz="22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 and Measures of Welfare</a:t>
            </a:r>
            <a:endParaRPr lang="en-US" sz="22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E125571-163B-A047-9710-9FAE6D1F333C}"/>
              </a:ext>
            </a:extLst>
          </p:cNvPr>
          <p:cNvSpPr txBox="1">
            <a:spLocks/>
          </p:cNvSpPr>
          <p:nvPr/>
        </p:nvSpPr>
        <p:spPr>
          <a:xfrm>
            <a:off x="1524000" y="90714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Outline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86BD38-5633-C648-A4EF-59E1A8536C35}"/>
              </a:ext>
            </a:extLst>
          </p:cNvPr>
          <p:cNvGrpSpPr/>
          <p:nvPr/>
        </p:nvGrpSpPr>
        <p:grpSpPr>
          <a:xfrm>
            <a:off x="933458" y="3737206"/>
            <a:ext cx="9605588" cy="769441"/>
            <a:chOff x="933458" y="2699268"/>
            <a:chExt cx="9067273" cy="76944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96EE87C-5ED5-0742-BFFF-40CBF6AC9C56}"/>
                </a:ext>
              </a:extLst>
            </p:cNvPr>
            <p:cNvSpPr/>
            <p:nvPr/>
          </p:nvSpPr>
          <p:spPr>
            <a:xfrm>
              <a:off x="933458" y="2809669"/>
              <a:ext cx="548640" cy="548640"/>
            </a:xfrm>
            <a:prstGeom prst="ellipse">
              <a:avLst/>
            </a:prstGeom>
            <a:ln w="38100"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2" tIns="45718" rIns="91432" bIns="4571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srgbClr val="4F81B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7A7EA64-C0F6-7240-B494-BB1A385755F5}"/>
                </a:ext>
              </a:extLst>
            </p:cNvPr>
            <p:cNvSpPr txBox="1"/>
            <p:nvPr/>
          </p:nvSpPr>
          <p:spPr>
            <a:xfrm>
              <a:off x="1597836" y="2699268"/>
              <a:ext cx="8402895" cy="76944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Other Welfare Measures: MEB and Cost-Benefit Analysis + MCPF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FA8E437-E4D6-8D4B-8252-A0BF83D95C76}"/>
              </a:ext>
            </a:extLst>
          </p:cNvPr>
          <p:cNvGrpSpPr/>
          <p:nvPr/>
        </p:nvGrpSpPr>
        <p:grpSpPr>
          <a:xfrm>
            <a:off x="933458" y="4861422"/>
            <a:ext cx="9067273" cy="548640"/>
            <a:chOff x="933458" y="2809669"/>
            <a:chExt cx="9067273" cy="548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954861F-2E19-2340-8C02-A027AE5C212A}"/>
                </a:ext>
              </a:extLst>
            </p:cNvPr>
            <p:cNvSpPr/>
            <p:nvPr/>
          </p:nvSpPr>
          <p:spPr>
            <a:xfrm>
              <a:off x="933458" y="2809669"/>
              <a:ext cx="548640" cy="548640"/>
            </a:xfrm>
            <a:prstGeom prst="ellipse">
              <a:avLst/>
            </a:prstGeom>
            <a:ln w="38100"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2" tIns="45718" rIns="91432" bIns="4571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F83807B-6EA3-1F40-A8AD-319744813365}"/>
                </a:ext>
              </a:extLst>
            </p:cNvPr>
            <p:cNvSpPr txBox="1"/>
            <p:nvPr/>
          </p:nvSpPr>
          <p:spPr>
            <a:xfrm>
              <a:off x="1597836" y="2868545"/>
              <a:ext cx="8402895" cy="43088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lvl="0">
                <a:defRPr/>
              </a:pPr>
              <a:r>
                <a:rPr lang="en-US" sz="22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Relation to Optimal Tax Theory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82432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AutoShape 3">
            <a:extLst>
              <a:ext uri="{FF2B5EF4-FFF2-40B4-BE49-F238E27FC236}">
                <a16:creationId xmlns:a16="http://schemas.microsoft.com/office/drawing/2014/main" id="{A0F6DD37-0866-4AB5-92BD-BE95AA5B0A3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5" name="Rectangle 112">
            <a:extLst>
              <a:ext uri="{FF2B5EF4-FFF2-40B4-BE49-F238E27FC236}">
                <a16:creationId xmlns:a16="http://schemas.microsoft.com/office/drawing/2014/main" id="{F5817117-A3C6-43BA-B78A-17E266E19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306387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2" name="Rectangle 331">
            <a:extLst>
              <a:ext uri="{FF2B5EF4-FFF2-40B4-BE49-F238E27FC236}">
                <a16:creationId xmlns:a16="http://schemas.microsoft.com/office/drawing/2014/main" id="{D13EB91E-905E-4ACC-AA11-54BE8CCE3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55133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" name="Rectangle 134">
            <a:extLst>
              <a:ext uri="{FF2B5EF4-FFF2-40B4-BE49-F238E27FC236}">
                <a16:creationId xmlns:a16="http://schemas.microsoft.com/office/drawing/2014/main" id="{F053F359-A8FF-4CDC-96DC-BDD73919B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MVPF Robustness to Alternative Tax and Transfer Rates</a:t>
            </a:r>
          </a:p>
          <a:p>
            <a:pPr lvl="0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10% Tax and Transfer Rate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B55F814D-F830-432D-9267-C4D1B96B13A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6A8D59-E718-4976-8F5E-84D71B438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1230312"/>
            <a:ext cx="9688513" cy="448945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1D7227EC-2256-42AD-98D2-3484CA25BA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5689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5F5770BF-7E25-4A14-9A2B-5F846A0514C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970463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CAD57059-464A-49D7-AFFA-7809F2D547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370388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6A6FD042-0969-4992-9AF3-6510C484219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77190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BB5A56E1-A750-460B-BA70-8187B9FA6F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173412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F74983BD-3E24-4D4F-AD1D-6D58522452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2573337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A0984721-17A7-4EB0-AC65-AFE9352F89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9748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id="{56348921-FDC9-498D-A4CE-41F7BDAE039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3FB28C41-E0CB-4FCA-A11A-D2203C3EFD2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614272A3-38F4-49A3-A3B1-DADD00448D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51488" y="4100513"/>
            <a:ext cx="0" cy="649288"/>
          </a:xfrm>
          <a:prstGeom prst="line">
            <a:avLst/>
          </a:prstGeom>
          <a:noFill/>
          <a:ln w="9525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8">
            <a:extLst>
              <a:ext uri="{FF2B5EF4-FFF2-40B4-BE49-F238E27FC236}">
                <a16:creationId xmlns:a16="http://schemas.microsoft.com/office/drawing/2014/main" id="{2D4F0B9A-5402-4618-A384-F881907CFC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5451" y="4100513"/>
            <a:ext cx="87313" cy="0"/>
          </a:xfrm>
          <a:prstGeom prst="line">
            <a:avLst/>
          </a:prstGeom>
          <a:noFill/>
          <a:ln w="9525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9">
            <a:extLst>
              <a:ext uri="{FF2B5EF4-FFF2-40B4-BE49-F238E27FC236}">
                <a16:creationId xmlns:a16="http://schemas.microsoft.com/office/drawing/2014/main" id="{7614F416-C00F-48CA-A649-7C23C7B50B6E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5451" y="4749800"/>
            <a:ext cx="87313" cy="0"/>
          </a:xfrm>
          <a:prstGeom prst="line">
            <a:avLst/>
          </a:prstGeom>
          <a:noFill/>
          <a:ln w="9525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20">
            <a:extLst>
              <a:ext uri="{FF2B5EF4-FFF2-40B4-BE49-F238E27FC236}">
                <a16:creationId xmlns:a16="http://schemas.microsoft.com/office/drawing/2014/main" id="{CB66F0C4-7CA3-4B1F-B2AB-FEC627D7B6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44776" y="1381125"/>
            <a:ext cx="0" cy="593725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1">
            <a:extLst>
              <a:ext uri="{FF2B5EF4-FFF2-40B4-BE49-F238E27FC236}">
                <a16:creationId xmlns:a16="http://schemas.microsoft.com/office/drawing/2014/main" id="{69202F43-0851-40C5-A4DA-245199F3D6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3501" y="1381125"/>
            <a:ext cx="85725" cy="0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2">
            <a:extLst>
              <a:ext uri="{FF2B5EF4-FFF2-40B4-BE49-F238E27FC236}">
                <a16:creationId xmlns:a16="http://schemas.microsoft.com/office/drawing/2014/main" id="{B5A0D0A9-170C-426A-9851-AC3328BF8E0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3501" y="1974850"/>
            <a:ext cx="85725" cy="0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3">
            <a:extLst>
              <a:ext uri="{FF2B5EF4-FFF2-40B4-BE49-F238E27FC236}">
                <a16:creationId xmlns:a16="http://schemas.microsoft.com/office/drawing/2014/main" id="{7C3D0EC2-20E6-40DB-B679-D3A871BE07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19851" y="1381125"/>
            <a:ext cx="0" cy="4187826"/>
          </a:xfrm>
          <a:prstGeom prst="line">
            <a:avLst/>
          </a:prstGeom>
          <a:noFill/>
          <a:ln w="95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4">
            <a:extLst>
              <a:ext uri="{FF2B5EF4-FFF2-40B4-BE49-F238E27FC236}">
                <a16:creationId xmlns:a16="http://schemas.microsoft.com/office/drawing/2014/main" id="{FF024E4E-0501-46C4-B499-B8F0570CA809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0163" y="1381125"/>
            <a:ext cx="80963" cy="0"/>
          </a:xfrm>
          <a:prstGeom prst="line">
            <a:avLst/>
          </a:prstGeom>
          <a:noFill/>
          <a:ln w="95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5">
            <a:extLst>
              <a:ext uri="{FF2B5EF4-FFF2-40B4-BE49-F238E27FC236}">
                <a16:creationId xmlns:a16="http://schemas.microsoft.com/office/drawing/2014/main" id="{51EB90AD-EF3A-4AA4-B98A-457574FE50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0163" y="5568950"/>
            <a:ext cx="80963" cy="0"/>
          </a:xfrm>
          <a:prstGeom prst="line">
            <a:avLst/>
          </a:prstGeom>
          <a:noFill/>
          <a:ln w="95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6">
            <a:extLst>
              <a:ext uri="{FF2B5EF4-FFF2-40B4-BE49-F238E27FC236}">
                <a16:creationId xmlns:a16="http://schemas.microsoft.com/office/drawing/2014/main" id="{165D2DC8-C41E-445B-AAB4-95CFB49C33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40213" y="1974850"/>
            <a:ext cx="0" cy="1582738"/>
          </a:xfrm>
          <a:prstGeom prst="line">
            <a:avLst/>
          </a:prstGeom>
          <a:noFill/>
          <a:ln w="95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7">
            <a:extLst>
              <a:ext uri="{FF2B5EF4-FFF2-40B4-BE49-F238E27FC236}">
                <a16:creationId xmlns:a16="http://schemas.microsoft.com/office/drawing/2014/main" id="{D80FAAF4-633E-4258-A19E-D3ECD936F7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8938" y="1974850"/>
            <a:ext cx="87313" cy="0"/>
          </a:xfrm>
          <a:prstGeom prst="line">
            <a:avLst/>
          </a:prstGeom>
          <a:noFill/>
          <a:ln w="95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8">
            <a:extLst>
              <a:ext uri="{FF2B5EF4-FFF2-40B4-BE49-F238E27FC236}">
                <a16:creationId xmlns:a16="http://schemas.microsoft.com/office/drawing/2014/main" id="{F08E0899-623E-41F2-975D-A037ED54C98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8938" y="3557588"/>
            <a:ext cx="87313" cy="0"/>
          </a:xfrm>
          <a:prstGeom prst="line">
            <a:avLst/>
          </a:prstGeom>
          <a:noFill/>
          <a:ln w="95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9">
            <a:extLst>
              <a:ext uri="{FF2B5EF4-FFF2-40B4-BE49-F238E27FC236}">
                <a16:creationId xmlns:a16="http://schemas.microsoft.com/office/drawing/2014/main" id="{D30A142D-4FF0-4381-A308-737DFAEBC5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10488" y="4430713"/>
            <a:ext cx="0" cy="36513"/>
          </a:xfrm>
          <a:prstGeom prst="line">
            <a:avLst/>
          </a:prstGeom>
          <a:noFill/>
          <a:ln w="95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30">
            <a:extLst>
              <a:ext uri="{FF2B5EF4-FFF2-40B4-BE49-F238E27FC236}">
                <a16:creationId xmlns:a16="http://schemas.microsoft.com/office/drawing/2014/main" id="{4CD03B70-2D6E-4351-9019-0711A39B2B5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4451" y="4430713"/>
            <a:ext cx="87313" cy="0"/>
          </a:xfrm>
          <a:prstGeom prst="line">
            <a:avLst/>
          </a:prstGeom>
          <a:noFill/>
          <a:ln w="95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" name="Line 31">
            <a:extLst>
              <a:ext uri="{FF2B5EF4-FFF2-40B4-BE49-F238E27FC236}">
                <a16:creationId xmlns:a16="http://schemas.microsoft.com/office/drawing/2014/main" id="{BC7A153C-943C-4355-A704-11CE8289135C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4451" y="4467225"/>
            <a:ext cx="87313" cy="0"/>
          </a:xfrm>
          <a:prstGeom prst="line">
            <a:avLst/>
          </a:prstGeom>
          <a:noFill/>
          <a:ln w="95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7" name="Line 32">
            <a:extLst>
              <a:ext uri="{FF2B5EF4-FFF2-40B4-BE49-F238E27FC236}">
                <a16:creationId xmlns:a16="http://schemas.microsoft.com/office/drawing/2014/main" id="{B6134DCE-593F-4AD6-A72C-7BAA66367A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15476" y="4027488"/>
            <a:ext cx="0" cy="608013"/>
          </a:xfrm>
          <a:prstGeom prst="line">
            <a:avLst/>
          </a:prstGeom>
          <a:noFill/>
          <a:ln w="95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8" name="Line 33">
            <a:extLst>
              <a:ext uri="{FF2B5EF4-FFF2-40B4-BE49-F238E27FC236}">
                <a16:creationId xmlns:a16="http://schemas.microsoft.com/office/drawing/2014/main" id="{F63A2DA1-E8BF-4C8E-8756-EC0074E03EE9}"/>
              </a:ext>
            </a:extLst>
          </p:cNvPr>
          <p:cNvSpPr>
            <a:spLocks noChangeShapeType="1"/>
          </p:cNvSpPr>
          <p:nvPr/>
        </p:nvSpPr>
        <p:spPr bwMode="auto">
          <a:xfrm>
            <a:off x="9474201" y="4027488"/>
            <a:ext cx="87313" cy="0"/>
          </a:xfrm>
          <a:prstGeom prst="line">
            <a:avLst/>
          </a:prstGeom>
          <a:noFill/>
          <a:ln w="95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9" name="Line 34">
            <a:extLst>
              <a:ext uri="{FF2B5EF4-FFF2-40B4-BE49-F238E27FC236}">
                <a16:creationId xmlns:a16="http://schemas.microsoft.com/office/drawing/2014/main" id="{7850DD6D-F74A-43D6-A836-98637978B2F1}"/>
              </a:ext>
            </a:extLst>
          </p:cNvPr>
          <p:cNvSpPr>
            <a:spLocks noChangeShapeType="1"/>
          </p:cNvSpPr>
          <p:nvPr/>
        </p:nvSpPr>
        <p:spPr bwMode="auto">
          <a:xfrm>
            <a:off x="9474201" y="4635500"/>
            <a:ext cx="87313" cy="0"/>
          </a:xfrm>
          <a:prstGeom prst="line">
            <a:avLst/>
          </a:prstGeom>
          <a:noFill/>
          <a:ln w="95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0" name="Line 35">
            <a:extLst>
              <a:ext uri="{FF2B5EF4-FFF2-40B4-BE49-F238E27FC236}">
                <a16:creationId xmlns:a16="http://schemas.microsoft.com/office/drawing/2014/main" id="{F263BBDE-9929-4B0D-8487-7E5F563623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54313" y="1381125"/>
            <a:ext cx="0" cy="593725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1" name="Line 36">
            <a:extLst>
              <a:ext uri="{FF2B5EF4-FFF2-40B4-BE49-F238E27FC236}">
                <a16:creationId xmlns:a16="http://schemas.microsoft.com/office/drawing/2014/main" id="{FFC707BE-BAF3-4656-A8DD-186A50E4C3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3038" y="1381125"/>
            <a:ext cx="82550" cy="0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2" name="Line 37">
            <a:extLst>
              <a:ext uri="{FF2B5EF4-FFF2-40B4-BE49-F238E27FC236}">
                <a16:creationId xmlns:a16="http://schemas.microsoft.com/office/drawing/2014/main" id="{0FD3E5E5-9A1E-4A24-904A-19351830232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3038" y="1974850"/>
            <a:ext cx="82550" cy="0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3" name="Line 38">
            <a:extLst>
              <a:ext uri="{FF2B5EF4-FFF2-40B4-BE49-F238E27FC236}">
                <a16:creationId xmlns:a16="http://schemas.microsoft.com/office/drawing/2014/main" id="{5A103CD4-A3B0-4B71-90E0-D40392F39D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2276" y="4476750"/>
            <a:ext cx="0" cy="39688"/>
          </a:xfrm>
          <a:prstGeom prst="line">
            <a:avLst/>
          </a:prstGeom>
          <a:noFill/>
          <a:ln w="9525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4" name="Line 39">
            <a:extLst>
              <a:ext uri="{FF2B5EF4-FFF2-40B4-BE49-F238E27FC236}">
                <a16:creationId xmlns:a16="http://schemas.microsoft.com/office/drawing/2014/main" id="{47437862-63A3-4B6E-B7EB-E24CA9EFF5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6238" y="4476750"/>
            <a:ext cx="87313" cy="0"/>
          </a:xfrm>
          <a:prstGeom prst="line">
            <a:avLst/>
          </a:prstGeom>
          <a:noFill/>
          <a:ln w="9525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5" name="Line 40">
            <a:extLst>
              <a:ext uri="{FF2B5EF4-FFF2-40B4-BE49-F238E27FC236}">
                <a16:creationId xmlns:a16="http://schemas.microsoft.com/office/drawing/2014/main" id="{3BDE47C2-8F91-468A-849B-B7A33FB4134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6238" y="4516438"/>
            <a:ext cx="87313" cy="0"/>
          </a:xfrm>
          <a:prstGeom prst="line">
            <a:avLst/>
          </a:prstGeom>
          <a:noFill/>
          <a:ln w="9525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" name="Line 41">
            <a:extLst>
              <a:ext uri="{FF2B5EF4-FFF2-40B4-BE49-F238E27FC236}">
                <a16:creationId xmlns:a16="http://schemas.microsoft.com/office/drawing/2014/main" id="{8B4E6827-7046-4D73-ADC6-90B6292F2A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00563" y="4425950"/>
            <a:ext cx="0" cy="1143000"/>
          </a:xfrm>
          <a:prstGeom prst="line">
            <a:avLst/>
          </a:prstGeom>
          <a:noFill/>
          <a:ln w="9525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7" name="Line 42">
            <a:extLst>
              <a:ext uri="{FF2B5EF4-FFF2-40B4-BE49-F238E27FC236}">
                <a16:creationId xmlns:a16="http://schemas.microsoft.com/office/drawing/2014/main" id="{04C96643-1B1A-447B-81FB-801AD02897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4526" y="4425950"/>
            <a:ext cx="87313" cy="0"/>
          </a:xfrm>
          <a:prstGeom prst="line">
            <a:avLst/>
          </a:prstGeom>
          <a:noFill/>
          <a:ln w="9525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8" name="Line 43">
            <a:extLst>
              <a:ext uri="{FF2B5EF4-FFF2-40B4-BE49-F238E27FC236}">
                <a16:creationId xmlns:a16="http://schemas.microsoft.com/office/drawing/2014/main" id="{D1628BEF-FD46-4DD0-A1F4-F68FCDA57C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4526" y="5568950"/>
            <a:ext cx="87313" cy="0"/>
          </a:xfrm>
          <a:prstGeom prst="line">
            <a:avLst/>
          </a:prstGeom>
          <a:noFill/>
          <a:ln w="9525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9" name="Line 44">
            <a:extLst>
              <a:ext uri="{FF2B5EF4-FFF2-40B4-BE49-F238E27FC236}">
                <a16:creationId xmlns:a16="http://schemas.microsoft.com/office/drawing/2014/main" id="{ADECB0B7-1D07-42B5-AD3E-89262BEC72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75326" y="4462463"/>
            <a:ext cx="0" cy="136525"/>
          </a:xfrm>
          <a:prstGeom prst="line">
            <a:avLst/>
          </a:prstGeom>
          <a:noFill/>
          <a:ln w="9525">
            <a:solidFill>
              <a:srgbClr val="FFD2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0" name="Line 45">
            <a:extLst>
              <a:ext uri="{FF2B5EF4-FFF2-40B4-BE49-F238E27FC236}">
                <a16:creationId xmlns:a16="http://schemas.microsoft.com/office/drawing/2014/main" id="{1B0D7013-67EF-4777-AFB0-2D39A683D44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0876" y="4462463"/>
            <a:ext cx="85725" cy="0"/>
          </a:xfrm>
          <a:prstGeom prst="line">
            <a:avLst/>
          </a:prstGeom>
          <a:noFill/>
          <a:ln w="9525">
            <a:solidFill>
              <a:srgbClr val="FFD2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1" name="Line 46">
            <a:extLst>
              <a:ext uri="{FF2B5EF4-FFF2-40B4-BE49-F238E27FC236}">
                <a16:creationId xmlns:a16="http://schemas.microsoft.com/office/drawing/2014/main" id="{07D4A4BB-C0CA-4000-92CE-179DBCD8E3B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0876" y="4598988"/>
            <a:ext cx="85725" cy="0"/>
          </a:xfrm>
          <a:prstGeom prst="line">
            <a:avLst/>
          </a:prstGeom>
          <a:noFill/>
          <a:ln w="9525">
            <a:solidFill>
              <a:srgbClr val="FFD2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2" name="Line 47">
            <a:extLst>
              <a:ext uri="{FF2B5EF4-FFF2-40B4-BE49-F238E27FC236}">
                <a16:creationId xmlns:a16="http://schemas.microsoft.com/office/drawing/2014/main" id="{3DC27826-0DEC-42EF-AAF9-F113920EF7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50163" y="1381125"/>
            <a:ext cx="0" cy="2784475"/>
          </a:xfrm>
          <a:prstGeom prst="line">
            <a:avLst/>
          </a:prstGeom>
          <a:noFill/>
          <a:ln w="9525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3" name="Line 48">
            <a:extLst>
              <a:ext uri="{FF2B5EF4-FFF2-40B4-BE49-F238E27FC236}">
                <a16:creationId xmlns:a16="http://schemas.microsoft.com/office/drawing/2014/main" id="{2693BDD6-5770-4A87-AA02-D969C8005F5D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8888" y="1381125"/>
            <a:ext cx="87313" cy="0"/>
          </a:xfrm>
          <a:prstGeom prst="line">
            <a:avLst/>
          </a:prstGeom>
          <a:noFill/>
          <a:ln w="9525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4" name="Line 49">
            <a:extLst>
              <a:ext uri="{FF2B5EF4-FFF2-40B4-BE49-F238E27FC236}">
                <a16:creationId xmlns:a16="http://schemas.microsoft.com/office/drawing/2014/main" id="{A27B86CE-7F07-4A84-BD26-1F362166521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8888" y="4165600"/>
            <a:ext cx="87313" cy="0"/>
          </a:xfrm>
          <a:prstGeom prst="line">
            <a:avLst/>
          </a:prstGeom>
          <a:noFill/>
          <a:ln w="9525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" name="Line 50">
            <a:extLst>
              <a:ext uri="{FF2B5EF4-FFF2-40B4-BE49-F238E27FC236}">
                <a16:creationId xmlns:a16="http://schemas.microsoft.com/office/drawing/2014/main" id="{D5EB6F2F-FEB8-4547-89E4-A2D4DA7123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80163" y="4525963"/>
            <a:ext cx="0" cy="123825"/>
          </a:xfrm>
          <a:prstGeom prst="line">
            <a:avLst/>
          </a:prstGeom>
          <a:noFill/>
          <a:ln w="9525">
            <a:solidFill>
              <a:srgbClr val="9C88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" name="Line 51">
            <a:extLst>
              <a:ext uri="{FF2B5EF4-FFF2-40B4-BE49-F238E27FC236}">
                <a16:creationId xmlns:a16="http://schemas.microsoft.com/office/drawing/2014/main" id="{EE0D3828-277E-4847-A39F-96DE170F68F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8888" y="4525963"/>
            <a:ext cx="80963" cy="0"/>
          </a:xfrm>
          <a:prstGeom prst="line">
            <a:avLst/>
          </a:prstGeom>
          <a:noFill/>
          <a:ln w="9525">
            <a:solidFill>
              <a:srgbClr val="9C88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" name="Line 52">
            <a:extLst>
              <a:ext uri="{FF2B5EF4-FFF2-40B4-BE49-F238E27FC236}">
                <a16:creationId xmlns:a16="http://schemas.microsoft.com/office/drawing/2014/main" id="{66252465-C2A7-4B02-915F-BE41C546707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8888" y="4649788"/>
            <a:ext cx="80963" cy="0"/>
          </a:xfrm>
          <a:prstGeom prst="line">
            <a:avLst/>
          </a:prstGeom>
          <a:noFill/>
          <a:ln w="9525">
            <a:solidFill>
              <a:srgbClr val="9C88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" name="Freeform 53">
            <a:extLst>
              <a:ext uri="{FF2B5EF4-FFF2-40B4-BE49-F238E27FC236}">
                <a16:creationId xmlns:a16="http://schemas.microsoft.com/office/drawing/2014/main" id="{904303F6-0124-4629-A58F-39835D4B700B}"/>
              </a:ext>
            </a:extLst>
          </p:cNvPr>
          <p:cNvSpPr>
            <a:spLocks/>
          </p:cNvSpPr>
          <p:nvPr/>
        </p:nvSpPr>
        <p:spPr bwMode="auto">
          <a:xfrm>
            <a:off x="5446713" y="4416425"/>
            <a:ext cx="206375" cy="206375"/>
          </a:xfrm>
          <a:custGeom>
            <a:avLst/>
            <a:gdLst>
              <a:gd name="T0" fmla="*/ 66 w 130"/>
              <a:gd name="T1" fmla="*/ 0 h 130"/>
              <a:gd name="T2" fmla="*/ 0 w 130"/>
              <a:gd name="T3" fmla="*/ 63 h 130"/>
              <a:gd name="T4" fmla="*/ 66 w 130"/>
              <a:gd name="T5" fmla="*/ 130 h 130"/>
              <a:gd name="T6" fmla="*/ 130 w 130"/>
              <a:gd name="T7" fmla="*/ 63 h 130"/>
              <a:gd name="T8" fmla="*/ 66 w 130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30">
                <a:moveTo>
                  <a:pt x="66" y="0"/>
                </a:moveTo>
                <a:lnTo>
                  <a:pt x="0" y="63"/>
                </a:lnTo>
                <a:lnTo>
                  <a:pt x="66" y="130"/>
                </a:lnTo>
                <a:lnTo>
                  <a:pt x="130" y="63"/>
                </a:lnTo>
                <a:lnTo>
                  <a:pt x="66" y="0"/>
                </a:lnTo>
                <a:close/>
              </a:path>
            </a:pathLst>
          </a:cu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" name="Freeform 55">
            <a:extLst>
              <a:ext uri="{FF2B5EF4-FFF2-40B4-BE49-F238E27FC236}">
                <a16:creationId xmlns:a16="http://schemas.microsoft.com/office/drawing/2014/main" id="{E3EAC4FD-B601-4B80-8A6B-27C70D9284B1}"/>
              </a:ext>
            </a:extLst>
          </p:cNvPr>
          <p:cNvSpPr>
            <a:spLocks/>
          </p:cNvSpPr>
          <p:nvPr/>
        </p:nvSpPr>
        <p:spPr bwMode="auto">
          <a:xfrm>
            <a:off x="2543176" y="1874837"/>
            <a:ext cx="206375" cy="204788"/>
          </a:xfrm>
          <a:custGeom>
            <a:avLst/>
            <a:gdLst>
              <a:gd name="T0" fmla="*/ 64 w 130"/>
              <a:gd name="T1" fmla="*/ 0 h 129"/>
              <a:gd name="T2" fmla="*/ 0 w 130"/>
              <a:gd name="T3" fmla="*/ 63 h 129"/>
              <a:gd name="T4" fmla="*/ 64 w 130"/>
              <a:gd name="T5" fmla="*/ 129 h 129"/>
              <a:gd name="T6" fmla="*/ 130 w 130"/>
              <a:gd name="T7" fmla="*/ 63 h 129"/>
              <a:gd name="T8" fmla="*/ 64 w 130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9">
                <a:moveTo>
                  <a:pt x="64" y="0"/>
                </a:moveTo>
                <a:lnTo>
                  <a:pt x="0" y="63"/>
                </a:lnTo>
                <a:lnTo>
                  <a:pt x="64" y="129"/>
                </a:lnTo>
                <a:lnTo>
                  <a:pt x="130" y="63"/>
                </a:lnTo>
                <a:lnTo>
                  <a:pt x="64" y="0"/>
                </a:lnTo>
                <a:close/>
              </a:path>
            </a:pathLst>
          </a:cu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3" name="Rectangle 56">
            <a:extLst>
              <a:ext uri="{FF2B5EF4-FFF2-40B4-BE49-F238E27FC236}">
                <a16:creationId xmlns:a16="http://schemas.microsoft.com/office/drawing/2014/main" id="{67460430-EDF2-4FDA-8657-78519BD8B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7287" y="2098675"/>
            <a:ext cx="1481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0353B"/>
                </a:solidFill>
                <a:effectLst/>
                <a:latin typeface="Arial" panose="020B0604020202020204" pitchFamily="34" charset="0"/>
              </a:rPr>
              <a:t>Child Education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4" name="Freeform 57">
            <a:extLst>
              <a:ext uri="{FF2B5EF4-FFF2-40B4-BE49-F238E27FC236}">
                <a16:creationId xmlns:a16="http://schemas.microsoft.com/office/drawing/2014/main" id="{085B43AF-C680-48F2-94F8-D09829A47FA5}"/>
              </a:ext>
            </a:extLst>
          </p:cNvPr>
          <p:cNvSpPr>
            <a:spLocks/>
          </p:cNvSpPr>
          <p:nvPr/>
        </p:nvSpPr>
        <p:spPr bwMode="auto">
          <a:xfrm>
            <a:off x="6319838" y="1874837"/>
            <a:ext cx="201613" cy="204788"/>
          </a:xfrm>
          <a:custGeom>
            <a:avLst/>
            <a:gdLst>
              <a:gd name="T0" fmla="*/ 63 w 127"/>
              <a:gd name="T1" fmla="*/ 0 h 129"/>
              <a:gd name="T2" fmla="*/ 0 w 127"/>
              <a:gd name="T3" fmla="*/ 63 h 129"/>
              <a:gd name="T4" fmla="*/ 63 w 127"/>
              <a:gd name="T5" fmla="*/ 129 h 129"/>
              <a:gd name="T6" fmla="*/ 127 w 127"/>
              <a:gd name="T7" fmla="*/ 63 h 129"/>
              <a:gd name="T8" fmla="*/ 63 w 127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9">
                <a:moveTo>
                  <a:pt x="63" y="0"/>
                </a:moveTo>
                <a:lnTo>
                  <a:pt x="0" y="63"/>
                </a:lnTo>
                <a:lnTo>
                  <a:pt x="63" y="129"/>
                </a:lnTo>
                <a:lnTo>
                  <a:pt x="127" y="63"/>
                </a:lnTo>
                <a:lnTo>
                  <a:pt x="63" y="0"/>
                </a:lnTo>
                <a:close/>
              </a:path>
            </a:pathLst>
          </a:cu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5" name="Rectangle 58">
            <a:extLst>
              <a:ext uri="{FF2B5EF4-FFF2-40B4-BE49-F238E27FC236}">
                <a16:creationId xmlns:a16="http://schemas.microsoft.com/office/drawing/2014/main" id="{5D87F1A6-974E-4C98-B35A-9352A98C7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0651" y="1714500"/>
            <a:ext cx="1276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55752F"/>
                </a:solidFill>
                <a:effectLst/>
                <a:latin typeface="Arial" panose="020B0604020202020204" pitchFamily="34" charset="0"/>
              </a:rPr>
              <a:t>College Adult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6" name="Freeform 59">
            <a:extLst>
              <a:ext uri="{FF2B5EF4-FFF2-40B4-BE49-F238E27FC236}">
                <a16:creationId xmlns:a16="http://schemas.microsoft.com/office/drawing/2014/main" id="{5CF8FC53-4B20-40C6-9877-78C250DD59EB}"/>
              </a:ext>
            </a:extLst>
          </p:cNvPr>
          <p:cNvSpPr>
            <a:spLocks/>
          </p:cNvSpPr>
          <p:nvPr/>
        </p:nvSpPr>
        <p:spPr bwMode="auto">
          <a:xfrm>
            <a:off x="4138613" y="1874837"/>
            <a:ext cx="206375" cy="204788"/>
          </a:xfrm>
          <a:custGeom>
            <a:avLst/>
            <a:gdLst>
              <a:gd name="T0" fmla="*/ 64 w 130"/>
              <a:gd name="T1" fmla="*/ 0 h 129"/>
              <a:gd name="T2" fmla="*/ 0 w 130"/>
              <a:gd name="T3" fmla="*/ 63 h 129"/>
              <a:gd name="T4" fmla="*/ 64 w 130"/>
              <a:gd name="T5" fmla="*/ 129 h 129"/>
              <a:gd name="T6" fmla="*/ 130 w 130"/>
              <a:gd name="T7" fmla="*/ 63 h 129"/>
              <a:gd name="T8" fmla="*/ 64 w 130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9">
                <a:moveTo>
                  <a:pt x="64" y="0"/>
                </a:moveTo>
                <a:lnTo>
                  <a:pt x="0" y="63"/>
                </a:lnTo>
                <a:lnTo>
                  <a:pt x="64" y="129"/>
                </a:lnTo>
                <a:lnTo>
                  <a:pt x="130" y="63"/>
                </a:lnTo>
                <a:lnTo>
                  <a:pt x="64" y="0"/>
                </a:lnTo>
                <a:close/>
              </a:path>
            </a:pathLst>
          </a:cu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7" name="Rectangle 60">
            <a:extLst>
              <a:ext uri="{FF2B5EF4-FFF2-40B4-BE49-F238E27FC236}">
                <a16:creationId xmlns:a16="http://schemas.microsoft.com/office/drawing/2014/main" id="{9A6392E0-57AF-4163-A4D1-FDA51FDFD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1818" y="1883569"/>
            <a:ext cx="1279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E37E00"/>
                </a:solidFill>
                <a:effectLst/>
                <a:latin typeface="Arial" panose="020B0604020202020204" pitchFamily="34" charset="0"/>
              </a:rPr>
              <a:t>College Child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8" name="Freeform 61">
            <a:extLst>
              <a:ext uri="{FF2B5EF4-FFF2-40B4-BE49-F238E27FC236}">
                <a16:creationId xmlns:a16="http://schemas.microsoft.com/office/drawing/2014/main" id="{777C2B59-2BB4-430F-A668-B93CF02556EC}"/>
              </a:ext>
            </a:extLst>
          </p:cNvPr>
          <p:cNvSpPr>
            <a:spLocks/>
          </p:cNvSpPr>
          <p:nvPr/>
        </p:nvSpPr>
        <p:spPr bwMode="auto">
          <a:xfrm>
            <a:off x="7604126" y="4348163"/>
            <a:ext cx="206375" cy="201613"/>
          </a:xfrm>
          <a:custGeom>
            <a:avLst/>
            <a:gdLst>
              <a:gd name="T0" fmla="*/ 67 w 130"/>
              <a:gd name="T1" fmla="*/ 0 h 127"/>
              <a:gd name="T2" fmla="*/ 0 w 130"/>
              <a:gd name="T3" fmla="*/ 63 h 127"/>
              <a:gd name="T4" fmla="*/ 67 w 130"/>
              <a:gd name="T5" fmla="*/ 127 h 127"/>
              <a:gd name="T6" fmla="*/ 130 w 130"/>
              <a:gd name="T7" fmla="*/ 63 h 127"/>
              <a:gd name="T8" fmla="*/ 67 w 130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7">
                <a:moveTo>
                  <a:pt x="67" y="0"/>
                </a:moveTo>
                <a:lnTo>
                  <a:pt x="0" y="63"/>
                </a:lnTo>
                <a:lnTo>
                  <a:pt x="67" y="127"/>
                </a:lnTo>
                <a:lnTo>
                  <a:pt x="130" y="63"/>
                </a:lnTo>
                <a:lnTo>
                  <a:pt x="67" y="0"/>
                </a:lnTo>
                <a:close/>
              </a:path>
            </a:pathLst>
          </a:cu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9" name="Rectangle 62">
            <a:extLst>
              <a:ext uri="{FF2B5EF4-FFF2-40B4-BE49-F238E27FC236}">
                <a16:creationId xmlns:a16="http://schemas.microsoft.com/office/drawing/2014/main" id="{70C05F05-E359-4E91-AE81-C254BE58A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0742" y="4330700"/>
            <a:ext cx="1266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10534"/>
                </a:solidFill>
                <a:effectLst/>
                <a:latin typeface="Arial" panose="020B0604020202020204" pitchFamily="34" charset="0"/>
              </a:rPr>
              <a:t>Disability Ins.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0" name="Freeform 63">
            <a:extLst>
              <a:ext uri="{FF2B5EF4-FFF2-40B4-BE49-F238E27FC236}">
                <a16:creationId xmlns:a16="http://schemas.microsoft.com/office/drawing/2014/main" id="{4705527E-9B5D-489B-816F-458F6B8B8B02}"/>
              </a:ext>
            </a:extLst>
          </p:cNvPr>
          <p:cNvSpPr>
            <a:spLocks/>
          </p:cNvSpPr>
          <p:nvPr/>
        </p:nvSpPr>
        <p:spPr bwMode="auto">
          <a:xfrm>
            <a:off x="9415463" y="4333875"/>
            <a:ext cx="201613" cy="206375"/>
          </a:xfrm>
          <a:custGeom>
            <a:avLst/>
            <a:gdLst>
              <a:gd name="T0" fmla="*/ 63 w 127"/>
              <a:gd name="T1" fmla="*/ 0 h 130"/>
              <a:gd name="T2" fmla="*/ 0 w 127"/>
              <a:gd name="T3" fmla="*/ 64 h 130"/>
              <a:gd name="T4" fmla="*/ 63 w 127"/>
              <a:gd name="T5" fmla="*/ 130 h 130"/>
              <a:gd name="T6" fmla="*/ 127 w 127"/>
              <a:gd name="T7" fmla="*/ 64 h 130"/>
              <a:gd name="T8" fmla="*/ 63 w 127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30">
                <a:moveTo>
                  <a:pt x="63" y="0"/>
                </a:moveTo>
                <a:lnTo>
                  <a:pt x="0" y="64"/>
                </a:lnTo>
                <a:lnTo>
                  <a:pt x="63" y="130"/>
                </a:lnTo>
                <a:lnTo>
                  <a:pt x="127" y="64"/>
                </a:lnTo>
                <a:lnTo>
                  <a:pt x="63" y="0"/>
                </a:lnTo>
                <a:close/>
              </a:path>
            </a:pathLst>
          </a:cu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" name="Rectangle 64">
            <a:extLst>
              <a:ext uri="{FF2B5EF4-FFF2-40B4-BE49-F238E27FC236}">
                <a16:creationId xmlns:a16="http://schemas.microsoft.com/office/drawing/2014/main" id="{BD9F8156-F888-4736-8068-05D883B50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5757" y="4324350"/>
            <a:ext cx="1169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38DD2"/>
                </a:solidFill>
                <a:effectLst/>
                <a:latin typeface="Arial" panose="020B0604020202020204" pitchFamily="34" charset="0"/>
              </a:rPr>
              <a:t>Health Adult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2" name="Freeform 65">
            <a:extLst>
              <a:ext uri="{FF2B5EF4-FFF2-40B4-BE49-F238E27FC236}">
                <a16:creationId xmlns:a16="http://schemas.microsoft.com/office/drawing/2014/main" id="{C9A19241-83F7-49CD-A790-C35207BEAB95}"/>
              </a:ext>
            </a:extLst>
          </p:cNvPr>
          <p:cNvSpPr>
            <a:spLocks/>
          </p:cNvSpPr>
          <p:nvPr/>
        </p:nvSpPr>
        <p:spPr bwMode="auto">
          <a:xfrm>
            <a:off x="2652713" y="1276350"/>
            <a:ext cx="201613" cy="204788"/>
          </a:xfrm>
          <a:custGeom>
            <a:avLst/>
            <a:gdLst>
              <a:gd name="T0" fmla="*/ 64 w 127"/>
              <a:gd name="T1" fmla="*/ 0 h 129"/>
              <a:gd name="T2" fmla="*/ 0 w 127"/>
              <a:gd name="T3" fmla="*/ 66 h 129"/>
              <a:gd name="T4" fmla="*/ 64 w 127"/>
              <a:gd name="T5" fmla="*/ 129 h 129"/>
              <a:gd name="T6" fmla="*/ 127 w 127"/>
              <a:gd name="T7" fmla="*/ 66 h 129"/>
              <a:gd name="T8" fmla="*/ 64 w 127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9">
                <a:moveTo>
                  <a:pt x="64" y="0"/>
                </a:moveTo>
                <a:lnTo>
                  <a:pt x="0" y="66"/>
                </a:lnTo>
                <a:lnTo>
                  <a:pt x="64" y="129"/>
                </a:lnTo>
                <a:lnTo>
                  <a:pt x="127" y="66"/>
                </a:lnTo>
                <a:lnTo>
                  <a:pt x="64" y="0"/>
                </a:lnTo>
                <a:close/>
              </a:path>
            </a:pathLst>
          </a:cu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3" name="Rectangle 66">
            <a:extLst>
              <a:ext uri="{FF2B5EF4-FFF2-40B4-BE49-F238E27FC236}">
                <a16:creationId xmlns:a16="http://schemas.microsoft.com/office/drawing/2014/main" id="{7898BF9D-DEBC-4E2F-A668-8BE907F83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0201" y="1102520"/>
            <a:ext cx="1174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AC27E"/>
                </a:solidFill>
                <a:effectLst/>
                <a:latin typeface="Arial" panose="020B0604020202020204" pitchFamily="34" charset="0"/>
              </a:rPr>
              <a:t>Health Child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4" name="Freeform 67">
            <a:extLst>
              <a:ext uri="{FF2B5EF4-FFF2-40B4-BE49-F238E27FC236}">
                <a16:creationId xmlns:a16="http://schemas.microsoft.com/office/drawing/2014/main" id="{17950429-616D-4EB0-9DA4-FD5584F46729}"/>
              </a:ext>
            </a:extLst>
          </p:cNvPr>
          <p:cNvSpPr>
            <a:spLocks/>
          </p:cNvSpPr>
          <p:nvPr/>
        </p:nvSpPr>
        <p:spPr bwMode="auto">
          <a:xfrm>
            <a:off x="5400676" y="4398963"/>
            <a:ext cx="201613" cy="200025"/>
          </a:xfrm>
          <a:custGeom>
            <a:avLst/>
            <a:gdLst>
              <a:gd name="T0" fmla="*/ 64 w 127"/>
              <a:gd name="T1" fmla="*/ 0 h 126"/>
              <a:gd name="T2" fmla="*/ 0 w 127"/>
              <a:gd name="T3" fmla="*/ 63 h 126"/>
              <a:gd name="T4" fmla="*/ 64 w 127"/>
              <a:gd name="T5" fmla="*/ 126 h 126"/>
              <a:gd name="T6" fmla="*/ 127 w 127"/>
              <a:gd name="T7" fmla="*/ 63 h 126"/>
              <a:gd name="T8" fmla="*/ 64 w 127"/>
              <a:gd name="T9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6">
                <a:moveTo>
                  <a:pt x="64" y="0"/>
                </a:moveTo>
                <a:lnTo>
                  <a:pt x="0" y="63"/>
                </a:lnTo>
                <a:lnTo>
                  <a:pt x="64" y="126"/>
                </a:lnTo>
                <a:lnTo>
                  <a:pt x="127" y="63"/>
                </a:lnTo>
                <a:lnTo>
                  <a:pt x="64" y="0"/>
                </a:lnTo>
                <a:close/>
              </a:path>
            </a:pathLst>
          </a:custGeom>
          <a:solidFill>
            <a:srgbClr val="7B92A8"/>
          </a:solidFill>
          <a:ln w="31750">
            <a:solidFill>
              <a:srgbClr val="7B92A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" name="Freeform 69">
            <a:extLst>
              <a:ext uri="{FF2B5EF4-FFF2-40B4-BE49-F238E27FC236}">
                <a16:creationId xmlns:a16="http://schemas.microsoft.com/office/drawing/2014/main" id="{2BCAB008-9136-4ADC-ABE7-D34B4B5648D7}"/>
              </a:ext>
            </a:extLst>
          </p:cNvPr>
          <p:cNvSpPr>
            <a:spLocks/>
          </p:cNvSpPr>
          <p:nvPr/>
        </p:nvSpPr>
        <p:spPr bwMode="auto">
          <a:xfrm>
            <a:off x="4395788" y="4598988"/>
            <a:ext cx="204788" cy="206375"/>
          </a:xfrm>
          <a:custGeom>
            <a:avLst/>
            <a:gdLst>
              <a:gd name="T0" fmla="*/ 66 w 129"/>
              <a:gd name="T1" fmla="*/ 0 h 130"/>
              <a:gd name="T2" fmla="*/ 0 w 129"/>
              <a:gd name="T3" fmla="*/ 67 h 130"/>
              <a:gd name="T4" fmla="*/ 66 w 129"/>
              <a:gd name="T5" fmla="*/ 130 h 130"/>
              <a:gd name="T6" fmla="*/ 129 w 129"/>
              <a:gd name="T7" fmla="*/ 67 h 130"/>
              <a:gd name="T8" fmla="*/ 66 w 129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30">
                <a:moveTo>
                  <a:pt x="66" y="0"/>
                </a:moveTo>
                <a:lnTo>
                  <a:pt x="0" y="67"/>
                </a:lnTo>
                <a:lnTo>
                  <a:pt x="66" y="130"/>
                </a:lnTo>
                <a:lnTo>
                  <a:pt x="129" y="67"/>
                </a:lnTo>
                <a:lnTo>
                  <a:pt x="66" y="0"/>
                </a:lnTo>
                <a:close/>
              </a:path>
            </a:pathLst>
          </a:cu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" name="Rectangle 70">
            <a:extLst>
              <a:ext uri="{FF2B5EF4-FFF2-40B4-BE49-F238E27FC236}">
                <a16:creationId xmlns:a16="http://schemas.microsoft.com/office/drawing/2014/main" id="{EE57C7D4-2EB2-484B-94EB-03831A4E8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1" y="4754563"/>
            <a:ext cx="11890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2D6D66"/>
                </a:solidFill>
                <a:effectLst/>
                <a:latin typeface="Arial" panose="020B0604020202020204" pitchFamily="34" charset="0"/>
              </a:rPr>
              <a:t>Job Training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8" name="Freeform 71">
            <a:extLst>
              <a:ext uri="{FF2B5EF4-FFF2-40B4-BE49-F238E27FC236}">
                <a16:creationId xmlns:a16="http://schemas.microsoft.com/office/drawing/2014/main" id="{ED8C2E05-C7E3-4892-BCCB-B21626025A20}"/>
              </a:ext>
            </a:extLst>
          </p:cNvPr>
          <p:cNvSpPr>
            <a:spLocks/>
          </p:cNvSpPr>
          <p:nvPr/>
        </p:nvSpPr>
        <p:spPr bwMode="auto">
          <a:xfrm>
            <a:off x="5675313" y="4425950"/>
            <a:ext cx="201613" cy="204788"/>
          </a:xfrm>
          <a:custGeom>
            <a:avLst/>
            <a:gdLst>
              <a:gd name="T0" fmla="*/ 63 w 127"/>
              <a:gd name="T1" fmla="*/ 0 h 129"/>
              <a:gd name="T2" fmla="*/ 0 w 127"/>
              <a:gd name="T3" fmla="*/ 63 h 129"/>
              <a:gd name="T4" fmla="*/ 63 w 127"/>
              <a:gd name="T5" fmla="*/ 129 h 129"/>
              <a:gd name="T6" fmla="*/ 127 w 127"/>
              <a:gd name="T7" fmla="*/ 63 h 129"/>
              <a:gd name="T8" fmla="*/ 63 w 127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9">
                <a:moveTo>
                  <a:pt x="63" y="0"/>
                </a:moveTo>
                <a:lnTo>
                  <a:pt x="0" y="63"/>
                </a:lnTo>
                <a:lnTo>
                  <a:pt x="63" y="129"/>
                </a:lnTo>
                <a:lnTo>
                  <a:pt x="127" y="63"/>
                </a:lnTo>
                <a:lnTo>
                  <a:pt x="63" y="0"/>
                </a:lnTo>
                <a:close/>
              </a:path>
            </a:pathLst>
          </a:custGeom>
          <a:solidFill>
            <a:srgbClr val="FFD200"/>
          </a:solidFill>
          <a:ln w="31750">
            <a:solidFill>
              <a:srgbClr val="FFD2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" name="Freeform 73">
            <a:extLst>
              <a:ext uri="{FF2B5EF4-FFF2-40B4-BE49-F238E27FC236}">
                <a16:creationId xmlns:a16="http://schemas.microsoft.com/office/drawing/2014/main" id="{1167E2F8-CECD-4BC4-B243-47E3B9F4DF1C}"/>
              </a:ext>
            </a:extLst>
          </p:cNvPr>
          <p:cNvSpPr>
            <a:spLocks/>
          </p:cNvSpPr>
          <p:nvPr/>
        </p:nvSpPr>
        <p:spPr bwMode="auto">
          <a:xfrm>
            <a:off x="7550151" y="3054350"/>
            <a:ext cx="204788" cy="201613"/>
          </a:xfrm>
          <a:custGeom>
            <a:avLst/>
            <a:gdLst>
              <a:gd name="T0" fmla="*/ 63 w 129"/>
              <a:gd name="T1" fmla="*/ 0 h 127"/>
              <a:gd name="T2" fmla="*/ 0 w 129"/>
              <a:gd name="T3" fmla="*/ 63 h 127"/>
              <a:gd name="T4" fmla="*/ 63 w 129"/>
              <a:gd name="T5" fmla="*/ 127 h 127"/>
              <a:gd name="T6" fmla="*/ 129 w 129"/>
              <a:gd name="T7" fmla="*/ 63 h 127"/>
              <a:gd name="T8" fmla="*/ 63 w 129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27">
                <a:moveTo>
                  <a:pt x="63" y="0"/>
                </a:moveTo>
                <a:lnTo>
                  <a:pt x="0" y="63"/>
                </a:lnTo>
                <a:lnTo>
                  <a:pt x="63" y="127"/>
                </a:lnTo>
                <a:lnTo>
                  <a:pt x="129" y="63"/>
                </a:lnTo>
                <a:lnTo>
                  <a:pt x="63" y="0"/>
                </a:lnTo>
                <a:close/>
              </a:path>
            </a:pathLst>
          </a:cu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" name="Rectangle 74">
            <a:extLst>
              <a:ext uri="{FF2B5EF4-FFF2-40B4-BE49-F238E27FC236}">
                <a16:creationId xmlns:a16="http://schemas.microsoft.com/office/drawing/2014/main" id="{FE65FB86-7618-4AAF-866B-87AEAF84B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4938" y="3054350"/>
            <a:ext cx="10239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FA19C"/>
                </a:solidFill>
                <a:effectLst/>
                <a:latin typeface="Arial" panose="020B0604020202020204" pitchFamily="34" charset="0"/>
              </a:rPr>
              <a:t>Top Taxes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2" name="Freeform 75">
            <a:extLst>
              <a:ext uri="{FF2B5EF4-FFF2-40B4-BE49-F238E27FC236}">
                <a16:creationId xmlns:a16="http://schemas.microsoft.com/office/drawing/2014/main" id="{B166D1DE-F3CB-405F-847C-96C0A5A9AB90}"/>
              </a:ext>
            </a:extLst>
          </p:cNvPr>
          <p:cNvSpPr>
            <a:spLocks/>
          </p:cNvSpPr>
          <p:nvPr/>
        </p:nvSpPr>
        <p:spPr bwMode="auto">
          <a:xfrm>
            <a:off x="6278563" y="4498975"/>
            <a:ext cx="201613" cy="206375"/>
          </a:xfrm>
          <a:custGeom>
            <a:avLst/>
            <a:gdLst>
              <a:gd name="T0" fmla="*/ 64 w 127"/>
              <a:gd name="T1" fmla="*/ 0 h 130"/>
              <a:gd name="T2" fmla="*/ 0 w 127"/>
              <a:gd name="T3" fmla="*/ 63 h 130"/>
              <a:gd name="T4" fmla="*/ 64 w 127"/>
              <a:gd name="T5" fmla="*/ 130 h 130"/>
              <a:gd name="T6" fmla="*/ 127 w 127"/>
              <a:gd name="T7" fmla="*/ 63 h 130"/>
              <a:gd name="T8" fmla="*/ 64 w 127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30">
                <a:moveTo>
                  <a:pt x="64" y="0"/>
                </a:moveTo>
                <a:lnTo>
                  <a:pt x="0" y="63"/>
                </a:lnTo>
                <a:lnTo>
                  <a:pt x="64" y="130"/>
                </a:lnTo>
                <a:lnTo>
                  <a:pt x="127" y="63"/>
                </a:lnTo>
                <a:lnTo>
                  <a:pt x="64" y="0"/>
                </a:lnTo>
                <a:close/>
              </a:path>
            </a:pathLst>
          </a:cu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3" name="Rectangle 76">
            <a:extLst>
              <a:ext uri="{FF2B5EF4-FFF2-40B4-BE49-F238E27FC236}">
                <a16:creationId xmlns:a16="http://schemas.microsoft.com/office/drawing/2014/main" id="{54D2304A-8E97-4381-907A-F1B143A17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8594" y="4503738"/>
            <a:ext cx="1169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 err="1">
                <a:ln>
                  <a:noFill/>
                </a:ln>
                <a:solidFill>
                  <a:srgbClr val="9C8847"/>
                </a:solidFill>
                <a:effectLst/>
                <a:latin typeface="Arial" panose="020B0604020202020204" pitchFamily="34" charset="0"/>
              </a:rPr>
              <a:t>Unemp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C8847"/>
                </a:solidFill>
                <a:effectLst/>
                <a:latin typeface="Arial" panose="020B0604020202020204" pitchFamily="34" charset="0"/>
              </a:rPr>
              <a:t>. Ins.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4" name="Line 77">
            <a:extLst>
              <a:ext uri="{FF2B5EF4-FFF2-40B4-BE49-F238E27FC236}">
                <a16:creationId xmlns:a16="http://schemas.microsoft.com/office/drawing/2014/main" id="{24ADDA47-4E34-4EA1-91D7-C3AB72EA88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1" y="1230312"/>
            <a:ext cx="0" cy="4489451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5" name="Line 78">
            <a:extLst>
              <a:ext uri="{FF2B5EF4-FFF2-40B4-BE49-F238E27FC236}">
                <a16:creationId xmlns:a16="http://schemas.microsoft.com/office/drawing/2014/main" id="{99B0A575-76BA-48DB-B758-746DF334E5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55689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" name="Rectangle 79">
            <a:extLst>
              <a:ext uri="{FF2B5EF4-FFF2-40B4-BE49-F238E27FC236}">
                <a16:creationId xmlns:a16="http://schemas.microsoft.com/office/drawing/2014/main" id="{48C5425C-7FD9-402D-93EF-F0A604C8A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8" y="5430838"/>
            <a:ext cx="4937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&lt;-1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3" name="Line 80">
            <a:extLst>
              <a:ext uri="{FF2B5EF4-FFF2-40B4-BE49-F238E27FC236}">
                <a16:creationId xmlns:a16="http://schemas.microsoft.com/office/drawing/2014/main" id="{00E91D24-961B-4EA3-B0C7-623EB89921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970463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" name="Rectangle 81">
            <a:extLst>
              <a:ext uri="{FF2B5EF4-FFF2-40B4-BE49-F238E27FC236}">
                <a16:creationId xmlns:a16="http://schemas.microsoft.com/office/drawing/2014/main" id="{751DA766-5BF0-465E-8D8C-FDF491D03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8323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5" name="Line 82">
            <a:extLst>
              <a:ext uri="{FF2B5EF4-FFF2-40B4-BE49-F238E27FC236}">
                <a16:creationId xmlns:a16="http://schemas.microsoft.com/office/drawing/2014/main" id="{37B970DB-A25C-4B8E-ABDB-FDFD4C6D3A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370388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6" name="Rectangle 83">
            <a:extLst>
              <a:ext uri="{FF2B5EF4-FFF2-40B4-BE49-F238E27FC236}">
                <a16:creationId xmlns:a16="http://schemas.microsoft.com/office/drawing/2014/main" id="{C3FFD29F-91F5-460F-AF29-4A5CF7028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233863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7" name="Line 84">
            <a:extLst>
              <a:ext uri="{FF2B5EF4-FFF2-40B4-BE49-F238E27FC236}">
                <a16:creationId xmlns:a16="http://schemas.microsoft.com/office/drawing/2014/main" id="{D519AFEC-34C0-478C-B5D7-A800C2357C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77190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8" name="Rectangle 85">
            <a:extLst>
              <a:ext uri="{FF2B5EF4-FFF2-40B4-BE49-F238E27FC236}">
                <a16:creationId xmlns:a16="http://schemas.microsoft.com/office/drawing/2014/main" id="{5DAC100E-EC37-4B62-A3D1-8FE50DC45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6385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9" name="Line 86">
            <a:extLst>
              <a:ext uri="{FF2B5EF4-FFF2-40B4-BE49-F238E27FC236}">
                <a16:creationId xmlns:a16="http://schemas.microsoft.com/office/drawing/2014/main" id="{BCCE1CE6-4E5C-431F-B255-29410D9A6B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173412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0" name="Rectangle 87">
            <a:extLst>
              <a:ext uri="{FF2B5EF4-FFF2-40B4-BE49-F238E27FC236}">
                <a16:creationId xmlns:a16="http://schemas.microsoft.com/office/drawing/2014/main" id="{BD933151-F33E-4DE5-98F4-CD511BBDF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040062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1" name="Line 88">
            <a:extLst>
              <a:ext uri="{FF2B5EF4-FFF2-40B4-BE49-F238E27FC236}">
                <a16:creationId xmlns:a16="http://schemas.microsoft.com/office/drawing/2014/main" id="{AB2DC3CA-3262-45AA-B7AB-6EA2F25797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2573337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" name="Rectangle 89">
            <a:extLst>
              <a:ext uri="{FF2B5EF4-FFF2-40B4-BE49-F238E27FC236}">
                <a16:creationId xmlns:a16="http://schemas.microsoft.com/office/drawing/2014/main" id="{C4E393DB-7182-42A9-AA63-246384830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244157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3" name="Line 90">
            <a:extLst>
              <a:ext uri="{FF2B5EF4-FFF2-40B4-BE49-F238E27FC236}">
                <a16:creationId xmlns:a16="http://schemas.microsoft.com/office/drawing/2014/main" id="{B90A7730-58EA-404A-812E-2D25E3E210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9748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4" name="Rectangle 91">
            <a:extLst>
              <a:ext uri="{FF2B5EF4-FFF2-40B4-BE49-F238E27FC236}">
                <a16:creationId xmlns:a16="http://schemas.microsoft.com/office/drawing/2014/main" id="{B38C6E5A-55C7-4F50-9090-75A35E8D9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1843087"/>
            <a:ext cx="4064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5" name="Line 92">
            <a:extLst>
              <a:ext uri="{FF2B5EF4-FFF2-40B4-BE49-F238E27FC236}">
                <a16:creationId xmlns:a16="http://schemas.microsoft.com/office/drawing/2014/main" id="{5FA56D59-E9E5-4243-BDA6-C435F5CE8F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381125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7" name="Rectangle 94">
            <a:extLst>
              <a:ext uri="{FF2B5EF4-FFF2-40B4-BE49-F238E27FC236}">
                <a16:creationId xmlns:a16="http://schemas.microsoft.com/office/drawing/2014/main" id="{FEF15914-C040-4DC0-ABED-5232CFF67C1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3875" y="3236912"/>
            <a:ext cx="8223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MVPF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8" name="Line 95">
            <a:extLst>
              <a:ext uri="{FF2B5EF4-FFF2-40B4-BE49-F238E27FC236}">
                <a16:creationId xmlns:a16="http://schemas.microsoft.com/office/drawing/2014/main" id="{C68009D3-2AD1-441A-A2EF-F13C5B7571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719763"/>
            <a:ext cx="96885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" name="Line 96">
            <a:extLst>
              <a:ext uri="{FF2B5EF4-FFF2-40B4-BE49-F238E27FC236}">
                <a16:creationId xmlns:a16="http://schemas.microsoft.com/office/drawing/2014/main" id="{3B2D3F30-B4F1-4B96-BAD6-54716D87D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341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1" name="Rectangle 97">
            <a:extLst>
              <a:ext uri="{FF2B5EF4-FFF2-40B4-BE49-F238E27FC236}">
                <a16:creationId xmlns:a16="http://schemas.microsoft.com/office/drawing/2014/main" id="{6CB2DB51-7869-4B5F-A934-E33803772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5861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2" name="Line 98">
            <a:extLst>
              <a:ext uri="{FF2B5EF4-FFF2-40B4-BE49-F238E27FC236}">
                <a16:creationId xmlns:a16="http://schemas.microsoft.com/office/drawing/2014/main" id="{0CCCD133-2236-43D7-9F28-38624EBAB3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815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4" name="Rectangle 99">
            <a:extLst>
              <a:ext uri="{FF2B5EF4-FFF2-40B4-BE49-F238E27FC236}">
                <a16:creationId xmlns:a16="http://schemas.microsoft.com/office/drawing/2014/main" id="{96A155A9-92FE-44EF-9CD2-394483A2E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5" name="Line 100">
            <a:extLst>
              <a:ext uri="{FF2B5EF4-FFF2-40B4-BE49-F238E27FC236}">
                <a16:creationId xmlns:a16="http://schemas.microsoft.com/office/drawing/2014/main" id="{990DC6E6-0517-4CB9-B5D0-72AEAC1F1B3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44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6" name="Rectangle 101">
            <a:extLst>
              <a:ext uri="{FF2B5EF4-FFF2-40B4-BE49-F238E27FC236}">
                <a16:creationId xmlns:a16="http://schemas.microsoft.com/office/drawing/2014/main" id="{26A9FADC-5FF7-4D73-A8DC-592350114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7" name="Line 102">
            <a:extLst>
              <a:ext uri="{FF2B5EF4-FFF2-40B4-BE49-F238E27FC236}">
                <a16:creationId xmlns:a16="http://schemas.microsoft.com/office/drawing/2014/main" id="{FE2BCE50-57D4-4AF0-9B38-5F7252CE672F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39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8" name="Rectangle 103">
            <a:extLst>
              <a:ext uri="{FF2B5EF4-FFF2-40B4-BE49-F238E27FC236}">
                <a16:creationId xmlns:a16="http://schemas.microsoft.com/office/drawing/2014/main" id="{73402692-05C1-4C85-8AF3-AE8E06BED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26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0" name="Line 104">
            <a:extLst>
              <a:ext uri="{FF2B5EF4-FFF2-40B4-BE49-F238E27FC236}">
                <a16:creationId xmlns:a16="http://schemas.microsoft.com/office/drawing/2014/main" id="{41539B78-76DD-4734-97BD-BA952DA2A7E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9030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1" name="Rectangle 105">
            <a:extLst>
              <a:ext uri="{FF2B5EF4-FFF2-40B4-BE49-F238E27FC236}">
                <a16:creationId xmlns:a16="http://schemas.microsoft.com/office/drawing/2014/main" id="{6A58023D-B8FC-413D-9AB2-FE4C2C770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7426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2" name="Rectangle 106">
            <a:extLst>
              <a:ext uri="{FF2B5EF4-FFF2-40B4-BE49-F238E27FC236}">
                <a16:creationId xmlns:a16="http://schemas.microsoft.com/office/drawing/2014/main" id="{2649B511-8759-4DB1-B3DC-D9585F05D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6175375"/>
            <a:ext cx="24003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 of Beneficiaries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0" name="Rectangle 107">
            <a:extLst>
              <a:ext uri="{FF2B5EF4-FFF2-40B4-BE49-F238E27FC236}">
                <a16:creationId xmlns:a16="http://schemas.microsoft.com/office/drawing/2014/main" id="{D4485AFB-71CB-4AA4-87F2-228D224F2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A78566FF-BFF6-453C-A657-D259ABC60BBD}"/>
              </a:ext>
            </a:extLst>
          </p:cNvPr>
          <p:cNvGrpSpPr/>
          <p:nvPr/>
        </p:nvGrpSpPr>
        <p:grpSpPr>
          <a:xfrm>
            <a:off x="1398052" y="1174749"/>
            <a:ext cx="599024" cy="616982"/>
            <a:chOff x="1398052" y="1174749"/>
            <a:chExt cx="599024" cy="616982"/>
          </a:xfrm>
        </p:grpSpPr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F9BD346E-B367-4A3F-BCE0-258D603730D4}"/>
                </a:ext>
              </a:extLst>
            </p:cNvPr>
            <p:cNvSpPr/>
            <p:nvPr/>
          </p:nvSpPr>
          <p:spPr>
            <a:xfrm>
              <a:off x="1468438" y="1508125"/>
              <a:ext cx="528638" cy="283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EEC7A571-184B-413A-99EE-E8F2A332C154}"/>
                </a:ext>
              </a:extLst>
            </p:cNvPr>
            <p:cNvGrpSpPr/>
            <p:nvPr/>
          </p:nvGrpSpPr>
          <p:grpSpPr>
            <a:xfrm>
              <a:off x="1674813" y="1573079"/>
              <a:ext cx="166687" cy="149224"/>
              <a:chOff x="1462882" y="1471634"/>
              <a:chExt cx="166687" cy="149224"/>
            </a:xfrm>
          </p:grpSpPr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771AC8AE-341C-41C3-AE17-9A4F17F85A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6225" y="1512888"/>
                <a:ext cx="0" cy="6032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6BC060E9-978F-463F-844F-71DB59B5ACBF}"/>
                  </a:ext>
                </a:extLst>
              </p:cNvPr>
              <p:cNvCxnSpPr/>
              <p:nvPr/>
            </p:nvCxnSpPr>
            <p:spPr>
              <a:xfrm flipV="1">
                <a:off x="1462882" y="147163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9E71BDE2-6DFD-4684-A47E-9FF9EE94B40A}"/>
                  </a:ext>
                </a:extLst>
              </p:cNvPr>
              <p:cNvCxnSpPr/>
              <p:nvPr/>
            </p:nvCxnSpPr>
            <p:spPr>
              <a:xfrm flipV="1">
                <a:off x="1462882" y="153749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9" name="Rectangle 176">
              <a:extLst>
                <a:ext uri="{FF2B5EF4-FFF2-40B4-BE49-F238E27FC236}">
                  <a16:creationId xmlns:a16="http://schemas.microsoft.com/office/drawing/2014/main" id="{0999A5AB-DD24-4F21-9924-92580093C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052" y="1174749"/>
              <a:ext cx="219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∞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63" name="Rectangle 165">
            <a:extLst>
              <a:ext uri="{FF2B5EF4-FFF2-40B4-BE49-F238E27FC236}">
                <a16:creationId xmlns:a16="http://schemas.microsoft.com/office/drawing/2014/main" id="{E0D02DC3-60B8-4DDD-A11E-A733C7BD9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9788" y="3895725"/>
            <a:ext cx="17192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7B92A8"/>
                </a:solidFill>
                <a:effectLst/>
                <a:latin typeface="Arial" panose="020B0604020202020204" pitchFamily="34" charset="0"/>
              </a:rPr>
              <a:t>Housing Vouchers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645CF918-F24D-4785-BB6D-C2B8084F985F}"/>
              </a:ext>
            </a:extLst>
          </p:cNvPr>
          <p:cNvCxnSpPr/>
          <p:nvPr/>
        </p:nvCxnSpPr>
        <p:spPr>
          <a:xfrm>
            <a:off x="4915695" y="4086226"/>
            <a:ext cx="421482" cy="398461"/>
          </a:xfrm>
          <a:prstGeom prst="line">
            <a:avLst/>
          </a:prstGeom>
          <a:ln>
            <a:solidFill>
              <a:srgbClr val="7B92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E7CE84F4-5B69-459F-A3AF-79046062A541}"/>
              </a:ext>
            </a:extLst>
          </p:cNvPr>
          <p:cNvCxnSpPr>
            <a:cxnSpLocks/>
          </p:cNvCxnSpPr>
          <p:nvPr/>
        </p:nvCxnSpPr>
        <p:spPr>
          <a:xfrm flipV="1">
            <a:off x="5613400" y="3526631"/>
            <a:ext cx="295276" cy="840582"/>
          </a:xfrm>
          <a:prstGeom prst="line">
            <a:avLst/>
          </a:prstGeom>
          <a:ln>
            <a:solidFill>
              <a:srgbClr val="6E8E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FA5EB9EA-1AC2-40EC-84E0-5AF9029DC360}"/>
              </a:ext>
            </a:extLst>
          </p:cNvPr>
          <p:cNvCxnSpPr/>
          <p:nvPr/>
        </p:nvCxnSpPr>
        <p:spPr>
          <a:xfrm flipV="1">
            <a:off x="5862639" y="3951289"/>
            <a:ext cx="288924" cy="444499"/>
          </a:xfrm>
          <a:prstGeom prst="line">
            <a:avLst/>
          </a:prstGeom>
          <a:ln>
            <a:solidFill>
              <a:srgbClr val="FFD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Rectangle 151">
            <a:extLst>
              <a:ext uri="{FF2B5EF4-FFF2-40B4-BE49-F238E27FC236}">
                <a16:creationId xmlns:a16="http://schemas.microsoft.com/office/drawing/2014/main" id="{73E42594-AF9C-48D5-9276-621244B11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6926" y="3308643"/>
            <a:ext cx="145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6E8E84"/>
                </a:solidFill>
                <a:effectLst/>
                <a:latin typeface="Arial" panose="020B0604020202020204" pitchFamily="34" charset="0"/>
              </a:rPr>
              <a:t>Cash Transfers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8" name="Rectangle 171">
            <a:extLst>
              <a:ext uri="{FF2B5EF4-FFF2-40B4-BE49-F238E27FC236}">
                <a16:creationId xmlns:a16="http://schemas.microsoft.com/office/drawing/2014/main" id="{B41B92D6-BF00-4BC2-B94A-5FC5066B7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0138" y="3783013"/>
            <a:ext cx="14398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FFD200"/>
                </a:solidFill>
                <a:effectLst/>
                <a:latin typeface="Arial" panose="020B0604020202020204" pitchFamily="34" charset="0"/>
              </a:rPr>
              <a:t>Supp. Sec. Inc.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27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fade/>
      </p:transition>
    </mc:Choice>
    <mc:Fallback xmlns="">
      <p:transition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AutoShape 3">
            <a:extLst>
              <a:ext uri="{FF2B5EF4-FFF2-40B4-BE49-F238E27FC236}">
                <a16:creationId xmlns:a16="http://schemas.microsoft.com/office/drawing/2014/main" id="{4DC50D09-4F4B-4881-BBA7-CE1519D14A5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3" name="Rectangle 112">
            <a:extLst>
              <a:ext uri="{FF2B5EF4-FFF2-40B4-BE49-F238E27FC236}">
                <a16:creationId xmlns:a16="http://schemas.microsoft.com/office/drawing/2014/main" id="{86054279-01B4-4DBD-BE0A-0369C2778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2" name="Rectangle 76">
            <a:extLst>
              <a:ext uri="{FF2B5EF4-FFF2-40B4-BE49-F238E27FC236}">
                <a16:creationId xmlns:a16="http://schemas.microsoft.com/office/drawing/2014/main" id="{9EED1B64-FC78-4C0A-82D8-A72ED6F73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300" b="0" i="0" u="none" strike="noStrike" kern="1200" cap="none" spc="0" normalizeH="0" baseline="0" noProof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" name="Rectangle 134">
            <a:extLst>
              <a:ext uri="{FF2B5EF4-FFF2-40B4-BE49-F238E27FC236}">
                <a16:creationId xmlns:a16="http://schemas.microsoft.com/office/drawing/2014/main" id="{F053F359-A8FF-4CDC-96DC-BDD73919B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MVPF Robustness to Alternative Tax and Transfer Rates</a:t>
            </a:r>
          </a:p>
          <a:p>
            <a:pPr lvl="0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30% Tax and Transfer Rate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57D0E2AD-3823-4580-8831-401E98C9A09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C7BD17-CC29-400A-BBF0-1EF2654F2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1230312"/>
            <a:ext cx="9688513" cy="448945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ABBF3BA4-BF7D-4340-838A-62B06304D6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5689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07A6BAD7-FC36-4C27-B619-FFF133120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970463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F75A2CDB-F214-4A28-B0C8-9CAB952D33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370388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512E3333-6ACC-439C-BEEA-9413457CA71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77190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A4B641D1-8E51-432C-ADF9-508C0CAF6EF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173412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B6168D55-A556-4903-AFCE-1FDF3F10167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2573337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E36E6552-2558-4624-99CC-1F71A16CA0D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9748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id="{FC27D93C-A96D-426A-BC49-DB06EB6B51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6A347FF6-FD43-4EDF-AF51-B8D2CE28130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160A7B8E-D9AF-4314-B2D1-299118FD45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51488" y="4068763"/>
            <a:ext cx="0" cy="681038"/>
          </a:xfrm>
          <a:prstGeom prst="line">
            <a:avLst/>
          </a:prstGeom>
          <a:noFill/>
          <a:ln w="9525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8">
            <a:extLst>
              <a:ext uri="{FF2B5EF4-FFF2-40B4-BE49-F238E27FC236}">
                <a16:creationId xmlns:a16="http://schemas.microsoft.com/office/drawing/2014/main" id="{0AD84811-89EC-4A1F-ACF5-AA99B9097DF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5451" y="4068763"/>
            <a:ext cx="87313" cy="0"/>
          </a:xfrm>
          <a:prstGeom prst="line">
            <a:avLst/>
          </a:prstGeom>
          <a:noFill/>
          <a:ln w="9525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9">
            <a:extLst>
              <a:ext uri="{FF2B5EF4-FFF2-40B4-BE49-F238E27FC236}">
                <a16:creationId xmlns:a16="http://schemas.microsoft.com/office/drawing/2014/main" id="{DC7D4910-FE6C-45E7-9BA3-23AC75972BB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5451" y="4749800"/>
            <a:ext cx="87313" cy="0"/>
          </a:xfrm>
          <a:prstGeom prst="line">
            <a:avLst/>
          </a:prstGeom>
          <a:noFill/>
          <a:ln w="9525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20">
            <a:extLst>
              <a:ext uri="{FF2B5EF4-FFF2-40B4-BE49-F238E27FC236}">
                <a16:creationId xmlns:a16="http://schemas.microsoft.com/office/drawing/2014/main" id="{37DBCDDF-3052-493A-9DE8-EF8F012687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19851" y="1381125"/>
            <a:ext cx="0" cy="4187826"/>
          </a:xfrm>
          <a:prstGeom prst="line">
            <a:avLst/>
          </a:prstGeom>
          <a:noFill/>
          <a:ln w="95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1">
            <a:extLst>
              <a:ext uri="{FF2B5EF4-FFF2-40B4-BE49-F238E27FC236}">
                <a16:creationId xmlns:a16="http://schemas.microsoft.com/office/drawing/2014/main" id="{CA8D3C1F-D6A7-4C1B-9DCE-89090B9B925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0163" y="1381125"/>
            <a:ext cx="80963" cy="0"/>
          </a:xfrm>
          <a:prstGeom prst="line">
            <a:avLst/>
          </a:prstGeom>
          <a:noFill/>
          <a:ln w="95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2">
            <a:extLst>
              <a:ext uri="{FF2B5EF4-FFF2-40B4-BE49-F238E27FC236}">
                <a16:creationId xmlns:a16="http://schemas.microsoft.com/office/drawing/2014/main" id="{0C3EF2C2-C551-4B97-BACD-5E77F1277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0163" y="5568950"/>
            <a:ext cx="80963" cy="0"/>
          </a:xfrm>
          <a:prstGeom prst="line">
            <a:avLst/>
          </a:prstGeom>
          <a:noFill/>
          <a:ln w="95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3">
            <a:extLst>
              <a:ext uri="{FF2B5EF4-FFF2-40B4-BE49-F238E27FC236}">
                <a16:creationId xmlns:a16="http://schemas.microsoft.com/office/drawing/2014/main" id="{9B145763-F567-4036-BECA-05C334D7AD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40213" y="1381125"/>
            <a:ext cx="0" cy="593725"/>
          </a:xfrm>
          <a:prstGeom prst="line">
            <a:avLst/>
          </a:prstGeom>
          <a:noFill/>
          <a:ln w="95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4">
            <a:extLst>
              <a:ext uri="{FF2B5EF4-FFF2-40B4-BE49-F238E27FC236}">
                <a16:creationId xmlns:a16="http://schemas.microsoft.com/office/drawing/2014/main" id="{9BAD1C5C-C329-4372-955F-3BC80BA9C9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8938" y="1381125"/>
            <a:ext cx="87313" cy="0"/>
          </a:xfrm>
          <a:prstGeom prst="line">
            <a:avLst/>
          </a:prstGeom>
          <a:noFill/>
          <a:ln w="95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5">
            <a:extLst>
              <a:ext uri="{FF2B5EF4-FFF2-40B4-BE49-F238E27FC236}">
                <a16:creationId xmlns:a16="http://schemas.microsoft.com/office/drawing/2014/main" id="{95F2A3EC-FEB8-47B9-BB38-EFEE056C7C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8938" y="1974850"/>
            <a:ext cx="87313" cy="0"/>
          </a:xfrm>
          <a:prstGeom prst="line">
            <a:avLst/>
          </a:prstGeom>
          <a:noFill/>
          <a:ln w="95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6">
            <a:extLst>
              <a:ext uri="{FF2B5EF4-FFF2-40B4-BE49-F238E27FC236}">
                <a16:creationId xmlns:a16="http://schemas.microsoft.com/office/drawing/2014/main" id="{5F42A11B-5DC3-4426-85B6-C6FC5F7B71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10488" y="4452938"/>
            <a:ext cx="0" cy="41275"/>
          </a:xfrm>
          <a:prstGeom prst="line">
            <a:avLst/>
          </a:prstGeom>
          <a:noFill/>
          <a:ln w="95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7">
            <a:extLst>
              <a:ext uri="{FF2B5EF4-FFF2-40B4-BE49-F238E27FC236}">
                <a16:creationId xmlns:a16="http://schemas.microsoft.com/office/drawing/2014/main" id="{5C1350C7-F71A-454E-B6AB-B23AB41E5450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4451" y="4452938"/>
            <a:ext cx="87313" cy="0"/>
          </a:xfrm>
          <a:prstGeom prst="line">
            <a:avLst/>
          </a:prstGeom>
          <a:noFill/>
          <a:ln w="95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8">
            <a:extLst>
              <a:ext uri="{FF2B5EF4-FFF2-40B4-BE49-F238E27FC236}">
                <a16:creationId xmlns:a16="http://schemas.microsoft.com/office/drawing/2014/main" id="{ACD1E74D-0BE2-4E6C-BCC6-62488971CA6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4451" y="4494213"/>
            <a:ext cx="87313" cy="0"/>
          </a:xfrm>
          <a:prstGeom prst="line">
            <a:avLst/>
          </a:prstGeom>
          <a:noFill/>
          <a:ln w="95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9">
            <a:extLst>
              <a:ext uri="{FF2B5EF4-FFF2-40B4-BE49-F238E27FC236}">
                <a16:creationId xmlns:a16="http://schemas.microsoft.com/office/drawing/2014/main" id="{2F36D467-E5D1-4724-A28D-863FD71491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15476" y="4027488"/>
            <a:ext cx="0" cy="608013"/>
          </a:xfrm>
          <a:prstGeom prst="line">
            <a:avLst/>
          </a:prstGeom>
          <a:noFill/>
          <a:ln w="95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30">
            <a:extLst>
              <a:ext uri="{FF2B5EF4-FFF2-40B4-BE49-F238E27FC236}">
                <a16:creationId xmlns:a16="http://schemas.microsoft.com/office/drawing/2014/main" id="{61A9D670-30F4-4355-AA71-8E2364DDBA8E}"/>
              </a:ext>
            </a:extLst>
          </p:cNvPr>
          <p:cNvSpPr>
            <a:spLocks noChangeShapeType="1"/>
          </p:cNvSpPr>
          <p:nvPr/>
        </p:nvSpPr>
        <p:spPr bwMode="auto">
          <a:xfrm>
            <a:off x="9474201" y="4027488"/>
            <a:ext cx="87313" cy="0"/>
          </a:xfrm>
          <a:prstGeom prst="line">
            <a:avLst/>
          </a:prstGeom>
          <a:noFill/>
          <a:ln w="95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0" name="Line 31">
            <a:extLst>
              <a:ext uri="{FF2B5EF4-FFF2-40B4-BE49-F238E27FC236}">
                <a16:creationId xmlns:a16="http://schemas.microsoft.com/office/drawing/2014/main" id="{F9555E77-9499-4895-A85A-F8DDDA446448}"/>
              </a:ext>
            </a:extLst>
          </p:cNvPr>
          <p:cNvSpPr>
            <a:spLocks noChangeShapeType="1"/>
          </p:cNvSpPr>
          <p:nvPr/>
        </p:nvSpPr>
        <p:spPr bwMode="auto">
          <a:xfrm>
            <a:off x="9474201" y="4635500"/>
            <a:ext cx="87313" cy="0"/>
          </a:xfrm>
          <a:prstGeom prst="line">
            <a:avLst/>
          </a:prstGeom>
          <a:noFill/>
          <a:ln w="95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" name="Line 32">
            <a:extLst>
              <a:ext uri="{FF2B5EF4-FFF2-40B4-BE49-F238E27FC236}">
                <a16:creationId xmlns:a16="http://schemas.microsoft.com/office/drawing/2014/main" id="{F9E0A0CE-9DF6-48A5-8367-CA07387AE9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4313" y="1381125"/>
            <a:ext cx="0" cy="0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2" name="Line 33">
            <a:extLst>
              <a:ext uri="{FF2B5EF4-FFF2-40B4-BE49-F238E27FC236}">
                <a16:creationId xmlns:a16="http://schemas.microsoft.com/office/drawing/2014/main" id="{A8977BAD-9790-41B0-97CC-880367646F5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3038" y="1381125"/>
            <a:ext cx="82550" cy="0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" name="Line 34">
            <a:extLst>
              <a:ext uri="{FF2B5EF4-FFF2-40B4-BE49-F238E27FC236}">
                <a16:creationId xmlns:a16="http://schemas.microsoft.com/office/drawing/2014/main" id="{DFCA3457-FB0E-4EC7-91BE-D745205AE0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3038" y="1381125"/>
            <a:ext cx="82550" cy="0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4" name="Line 35">
            <a:extLst>
              <a:ext uri="{FF2B5EF4-FFF2-40B4-BE49-F238E27FC236}">
                <a16:creationId xmlns:a16="http://schemas.microsoft.com/office/drawing/2014/main" id="{1D259AB0-7A81-425B-A674-FB7F1B82F3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2276" y="4479925"/>
            <a:ext cx="0" cy="50800"/>
          </a:xfrm>
          <a:prstGeom prst="line">
            <a:avLst/>
          </a:prstGeom>
          <a:noFill/>
          <a:ln w="9525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" name="Line 36">
            <a:extLst>
              <a:ext uri="{FF2B5EF4-FFF2-40B4-BE49-F238E27FC236}">
                <a16:creationId xmlns:a16="http://schemas.microsoft.com/office/drawing/2014/main" id="{C64AC2EA-48BE-4E9B-8723-F979F020D96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6238" y="4479925"/>
            <a:ext cx="87313" cy="0"/>
          </a:xfrm>
          <a:prstGeom prst="line">
            <a:avLst/>
          </a:prstGeom>
          <a:noFill/>
          <a:ln w="9525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" name="Line 37">
            <a:extLst>
              <a:ext uri="{FF2B5EF4-FFF2-40B4-BE49-F238E27FC236}">
                <a16:creationId xmlns:a16="http://schemas.microsoft.com/office/drawing/2014/main" id="{AB132305-6790-480D-A6D3-95A056BD180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6238" y="4530725"/>
            <a:ext cx="87313" cy="0"/>
          </a:xfrm>
          <a:prstGeom prst="line">
            <a:avLst/>
          </a:prstGeom>
          <a:noFill/>
          <a:ln w="9525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" name="Line 38">
            <a:extLst>
              <a:ext uri="{FF2B5EF4-FFF2-40B4-BE49-F238E27FC236}">
                <a16:creationId xmlns:a16="http://schemas.microsoft.com/office/drawing/2014/main" id="{09EECD31-5B7E-4731-BA95-461D216CD3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00563" y="4416425"/>
            <a:ext cx="0" cy="1152525"/>
          </a:xfrm>
          <a:prstGeom prst="line">
            <a:avLst/>
          </a:prstGeom>
          <a:noFill/>
          <a:ln w="9525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" name="Line 39">
            <a:extLst>
              <a:ext uri="{FF2B5EF4-FFF2-40B4-BE49-F238E27FC236}">
                <a16:creationId xmlns:a16="http://schemas.microsoft.com/office/drawing/2014/main" id="{03D49BA5-6AC7-472C-9BF2-727326FCFAF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4526" y="4416425"/>
            <a:ext cx="87313" cy="0"/>
          </a:xfrm>
          <a:prstGeom prst="line">
            <a:avLst/>
          </a:prstGeom>
          <a:noFill/>
          <a:ln w="9525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" name="Line 40">
            <a:extLst>
              <a:ext uri="{FF2B5EF4-FFF2-40B4-BE49-F238E27FC236}">
                <a16:creationId xmlns:a16="http://schemas.microsoft.com/office/drawing/2014/main" id="{C535075D-E2A2-45D6-80AF-19A6BAAA15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4526" y="5568950"/>
            <a:ext cx="87313" cy="0"/>
          </a:xfrm>
          <a:prstGeom prst="line">
            <a:avLst/>
          </a:prstGeom>
          <a:noFill/>
          <a:ln w="9525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" name="Line 41">
            <a:extLst>
              <a:ext uri="{FF2B5EF4-FFF2-40B4-BE49-F238E27FC236}">
                <a16:creationId xmlns:a16="http://schemas.microsoft.com/office/drawing/2014/main" id="{F203931B-AF7B-452A-810E-19A0D99448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75326" y="4484688"/>
            <a:ext cx="0" cy="146050"/>
          </a:xfrm>
          <a:prstGeom prst="line">
            <a:avLst/>
          </a:prstGeom>
          <a:noFill/>
          <a:ln w="9525">
            <a:solidFill>
              <a:srgbClr val="FFD2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" name="Line 42">
            <a:extLst>
              <a:ext uri="{FF2B5EF4-FFF2-40B4-BE49-F238E27FC236}">
                <a16:creationId xmlns:a16="http://schemas.microsoft.com/office/drawing/2014/main" id="{CCD002F3-7C40-40CD-A2E9-CC48DDA8F0C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0876" y="4484688"/>
            <a:ext cx="85725" cy="0"/>
          </a:xfrm>
          <a:prstGeom prst="line">
            <a:avLst/>
          </a:prstGeom>
          <a:noFill/>
          <a:ln w="9525">
            <a:solidFill>
              <a:srgbClr val="FFD2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7" name="Line 43">
            <a:extLst>
              <a:ext uri="{FF2B5EF4-FFF2-40B4-BE49-F238E27FC236}">
                <a16:creationId xmlns:a16="http://schemas.microsoft.com/office/drawing/2014/main" id="{8D67FDD2-4C46-4767-A0DF-409E3CC05AB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0876" y="4630738"/>
            <a:ext cx="85725" cy="0"/>
          </a:xfrm>
          <a:prstGeom prst="line">
            <a:avLst/>
          </a:prstGeom>
          <a:noFill/>
          <a:ln w="9525">
            <a:solidFill>
              <a:srgbClr val="FFD2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" name="Line 44">
            <a:extLst>
              <a:ext uri="{FF2B5EF4-FFF2-40B4-BE49-F238E27FC236}">
                <a16:creationId xmlns:a16="http://schemas.microsoft.com/office/drawing/2014/main" id="{B9A181E8-A85D-4F0E-96EC-9D72CC2ACA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50163" y="1381125"/>
            <a:ext cx="0" cy="2784475"/>
          </a:xfrm>
          <a:prstGeom prst="line">
            <a:avLst/>
          </a:prstGeom>
          <a:noFill/>
          <a:ln w="9525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0" name="Line 45">
            <a:extLst>
              <a:ext uri="{FF2B5EF4-FFF2-40B4-BE49-F238E27FC236}">
                <a16:creationId xmlns:a16="http://schemas.microsoft.com/office/drawing/2014/main" id="{4E7643AB-FCA9-42C7-84B1-D34D2E3B296C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8888" y="1381125"/>
            <a:ext cx="87313" cy="0"/>
          </a:xfrm>
          <a:prstGeom prst="line">
            <a:avLst/>
          </a:prstGeom>
          <a:noFill/>
          <a:ln w="9525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1" name="Line 46">
            <a:extLst>
              <a:ext uri="{FF2B5EF4-FFF2-40B4-BE49-F238E27FC236}">
                <a16:creationId xmlns:a16="http://schemas.microsoft.com/office/drawing/2014/main" id="{AEE4E20D-B2D8-44DA-8AF1-8EA63F4E4AD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8888" y="4165600"/>
            <a:ext cx="87313" cy="0"/>
          </a:xfrm>
          <a:prstGeom prst="line">
            <a:avLst/>
          </a:prstGeom>
          <a:noFill/>
          <a:ln w="9525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2" name="Line 47">
            <a:extLst>
              <a:ext uri="{FF2B5EF4-FFF2-40B4-BE49-F238E27FC236}">
                <a16:creationId xmlns:a16="http://schemas.microsoft.com/office/drawing/2014/main" id="{927C2C4B-F740-4E5F-BF35-0DDDFD9403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80163" y="4525963"/>
            <a:ext cx="0" cy="123825"/>
          </a:xfrm>
          <a:prstGeom prst="line">
            <a:avLst/>
          </a:prstGeom>
          <a:noFill/>
          <a:ln w="9525">
            <a:solidFill>
              <a:srgbClr val="9C88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3" name="Line 48">
            <a:extLst>
              <a:ext uri="{FF2B5EF4-FFF2-40B4-BE49-F238E27FC236}">
                <a16:creationId xmlns:a16="http://schemas.microsoft.com/office/drawing/2014/main" id="{4C33D13B-6DEB-4CC0-8D7E-6E31F71CA61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8888" y="4525963"/>
            <a:ext cx="80963" cy="0"/>
          </a:xfrm>
          <a:prstGeom prst="line">
            <a:avLst/>
          </a:prstGeom>
          <a:noFill/>
          <a:ln w="9525">
            <a:solidFill>
              <a:srgbClr val="9C88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Line 49">
            <a:extLst>
              <a:ext uri="{FF2B5EF4-FFF2-40B4-BE49-F238E27FC236}">
                <a16:creationId xmlns:a16="http://schemas.microsoft.com/office/drawing/2014/main" id="{661B7E4D-CA17-40D4-9C12-B12DD088152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8888" y="4649788"/>
            <a:ext cx="80963" cy="0"/>
          </a:xfrm>
          <a:prstGeom prst="line">
            <a:avLst/>
          </a:prstGeom>
          <a:noFill/>
          <a:ln w="9525">
            <a:solidFill>
              <a:srgbClr val="9C88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Freeform 50">
            <a:extLst>
              <a:ext uri="{FF2B5EF4-FFF2-40B4-BE49-F238E27FC236}">
                <a16:creationId xmlns:a16="http://schemas.microsoft.com/office/drawing/2014/main" id="{11879520-4FFF-4969-8483-22F96D852885}"/>
              </a:ext>
            </a:extLst>
          </p:cNvPr>
          <p:cNvSpPr>
            <a:spLocks/>
          </p:cNvSpPr>
          <p:nvPr/>
        </p:nvSpPr>
        <p:spPr bwMode="auto">
          <a:xfrm>
            <a:off x="5446713" y="4443413"/>
            <a:ext cx="206375" cy="201613"/>
          </a:xfrm>
          <a:custGeom>
            <a:avLst/>
            <a:gdLst>
              <a:gd name="T0" fmla="*/ 66 w 130"/>
              <a:gd name="T1" fmla="*/ 0 h 127"/>
              <a:gd name="T2" fmla="*/ 0 w 130"/>
              <a:gd name="T3" fmla="*/ 64 h 127"/>
              <a:gd name="T4" fmla="*/ 66 w 130"/>
              <a:gd name="T5" fmla="*/ 127 h 127"/>
              <a:gd name="T6" fmla="*/ 130 w 130"/>
              <a:gd name="T7" fmla="*/ 64 h 127"/>
              <a:gd name="T8" fmla="*/ 66 w 130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7">
                <a:moveTo>
                  <a:pt x="66" y="0"/>
                </a:moveTo>
                <a:lnTo>
                  <a:pt x="0" y="64"/>
                </a:lnTo>
                <a:lnTo>
                  <a:pt x="66" y="127"/>
                </a:lnTo>
                <a:lnTo>
                  <a:pt x="130" y="64"/>
                </a:lnTo>
                <a:lnTo>
                  <a:pt x="66" y="0"/>
                </a:lnTo>
                <a:close/>
              </a:path>
            </a:pathLst>
          </a:cu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Freeform 52">
            <a:extLst>
              <a:ext uri="{FF2B5EF4-FFF2-40B4-BE49-F238E27FC236}">
                <a16:creationId xmlns:a16="http://schemas.microsoft.com/office/drawing/2014/main" id="{EE73DB9B-379B-4DBA-92DF-E070AD2B167C}"/>
              </a:ext>
            </a:extLst>
          </p:cNvPr>
          <p:cNvSpPr>
            <a:spLocks/>
          </p:cNvSpPr>
          <p:nvPr/>
        </p:nvSpPr>
        <p:spPr bwMode="auto">
          <a:xfrm>
            <a:off x="2543176" y="1276350"/>
            <a:ext cx="206375" cy="204788"/>
          </a:xfrm>
          <a:custGeom>
            <a:avLst/>
            <a:gdLst>
              <a:gd name="T0" fmla="*/ 64 w 130"/>
              <a:gd name="T1" fmla="*/ 0 h 129"/>
              <a:gd name="T2" fmla="*/ 0 w 130"/>
              <a:gd name="T3" fmla="*/ 66 h 129"/>
              <a:gd name="T4" fmla="*/ 64 w 130"/>
              <a:gd name="T5" fmla="*/ 129 h 129"/>
              <a:gd name="T6" fmla="*/ 130 w 130"/>
              <a:gd name="T7" fmla="*/ 66 h 129"/>
              <a:gd name="T8" fmla="*/ 64 w 130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9">
                <a:moveTo>
                  <a:pt x="64" y="0"/>
                </a:moveTo>
                <a:lnTo>
                  <a:pt x="0" y="66"/>
                </a:lnTo>
                <a:lnTo>
                  <a:pt x="64" y="129"/>
                </a:lnTo>
                <a:lnTo>
                  <a:pt x="130" y="66"/>
                </a:lnTo>
                <a:lnTo>
                  <a:pt x="64" y="0"/>
                </a:lnTo>
                <a:close/>
              </a:path>
            </a:pathLst>
          </a:cu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Rectangle 53">
            <a:extLst>
              <a:ext uri="{FF2B5EF4-FFF2-40B4-BE49-F238E27FC236}">
                <a16:creationId xmlns:a16="http://schemas.microsoft.com/office/drawing/2014/main" id="{9AEBE70F-07E9-4436-AA34-BA5D2B880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0900" y="1020679"/>
            <a:ext cx="1481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0353B"/>
                </a:solidFill>
                <a:effectLst/>
                <a:latin typeface="Arial" panose="020B0604020202020204" pitchFamily="34" charset="0"/>
              </a:rPr>
              <a:t>Child Education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" name="Freeform 54">
            <a:extLst>
              <a:ext uri="{FF2B5EF4-FFF2-40B4-BE49-F238E27FC236}">
                <a16:creationId xmlns:a16="http://schemas.microsoft.com/office/drawing/2014/main" id="{9E837580-A64F-48D5-AB1E-ADB8AED8D188}"/>
              </a:ext>
            </a:extLst>
          </p:cNvPr>
          <p:cNvSpPr>
            <a:spLocks/>
          </p:cNvSpPr>
          <p:nvPr/>
        </p:nvSpPr>
        <p:spPr bwMode="auto">
          <a:xfrm>
            <a:off x="6319838" y="5464175"/>
            <a:ext cx="201613" cy="204788"/>
          </a:xfrm>
          <a:custGeom>
            <a:avLst/>
            <a:gdLst>
              <a:gd name="T0" fmla="*/ 63 w 127"/>
              <a:gd name="T1" fmla="*/ 0 h 129"/>
              <a:gd name="T2" fmla="*/ 0 w 127"/>
              <a:gd name="T3" fmla="*/ 66 h 129"/>
              <a:gd name="T4" fmla="*/ 63 w 127"/>
              <a:gd name="T5" fmla="*/ 129 h 129"/>
              <a:gd name="T6" fmla="*/ 127 w 127"/>
              <a:gd name="T7" fmla="*/ 66 h 129"/>
              <a:gd name="T8" fmla="*/ 63 w 127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9">
                <a:moveTo>
                  <a:pt x="63" y="0"/>
                </a:moveTo>
                <a:lnTo>
                  <a:pt x="0" y="66"/>
                </a:lnTo>
                <a:lnTo>
                  <a:pt x="63" y="129"/>
                </a:lnTo>
                <a:lnTo>
                  <a:pt x="127" y="66"/>
                </a:lnTo>
                <a:lnTo>
                  <a:pt x="63" y="0"/>
                </a:lnTo>
                <a:close/>
              </a:path>
            </a:pathLst>
          </a:cu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Rectangle 55">
            <a:extLst>
              <a:ext uri="{FF2B5EF4-FFF2-40B4-BE49-F238E27FC236}">
                <a16:creationId xmlns:a16="http://schemas.microsoft.com/office/drawing/2014/main" id="{FD46FD8C-C993-4306-958A-BF4CFEBEA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8871" y="5303839"/>
            <a:ext cx="1276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55752F"/>
                </a:solidFill>
                <a:effectLst/>
                <a:latin typeface="Arial" panose="020B0604020202020204" pitchFamily="34" charset="0"/>
              </a:rPr>
              <a:t>College Adult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5" name="Freeform 56">
            <a:extLst>
              <a:ext uri="{FF2B5EF4-FFF2-40B4-BE49-F238E27FC236}">
                <a16:creationId xmlns:a16="http://schemas.microsoft.com/office/drawing/2014/main" id="{06FBA0FD-A5A6-4DE5-A8ED-27CDFCF97CF0}"/>
              </a:ext>
            </a:extLst>
          </p:cNvPr>
          <p:cNvSpPr>
            <a:spLocks/>
          </p:cNvSpPr>
          <p:nvPr/>
        </p:nvSpPr>
        <p:spPr bwMode="auto">
          <a:xfrm>
            <a:off x="4138613" y="1276350"/>
            <a:ext cx="206375" cy="204788"/>
          </a:xfrm>
          <a:custGeom>
            <a:avLst/>
            <a:gdLst>
              <a:gd name="T0" fmla="*/ 64 w 130"/>
              <a:gd name="T1" fmla="*/ 0 h 129"/>
              <a:gd name="T2" fmla="*/ 0 w 130"/>
              <a:gd name="T3" fmla="*/ 66 h 129"/>
              <a:gd name="T4" fmla="*/ 64 w 130"/>
              <a:gd name="T5" fmla="*/ 129 h 129"/>
              <a:gd name="T6" fmla="*/ 130 w 130"/>
              <a:gd name="T7" fmla="*/ 66 h 129"/>
              <a:gd name="T8" fmla="*/ 64 w 130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9">
                <a:moveTo>
                  <a:pt x="64" y="0"/>
                </a:moveTo>
                <a:lnTo>
                  <a:pt x="0" y="66"/>
                </a:lnTo>
                <a:lnTo>
                  <a:pt x="64" y="129"/>
                </a:lnTo>
                <a:lnTo>
                  <a:pt x="130" y="66"/>
                </a:lnTo>
                <a:lnTo>
                  <a:pt x="64" y="0"/>
                </a:lnTo>
                <a:close/>
              </a:path>
            </a:pathLst>
          </a:cu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Rectangle 57">
            <a:extLst>
              <a:ext uri="{FF2B5EF4-FFF2-40B4-BE49-F238E27FC236}">
                <a16:creationId xmlns:a16="http://schemas.microsoft.com/office/drawing/2014/main" id="{E6193D1B-F4F9-479C-9770-172CC3469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8988" y="1135064"/>
            <a:ext cx="1279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E37E00"/>
                </a:solidFill>
                <a:effectLst/>
                <a:latin typeface="Arial" panose="020B0604020202020204" pitchFamily="34" charset="0"/>
              </a:rPr>
              <a:t>College Child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7" name="Freeform 58">
            <a:extLst>
              <a:ext uri="{FF2B5EF4-FFF2-40B4-BE49-F238E27FC236}">
                <a16:creationId xmlns:a16="http://schemas.microsoft.com/office/drawing/2014/main" id="{EBB62B82-C257-442B-A00A-1D35EA359FAC}"/>
              </a:ext>
            </a:extLst>
          </p:cNvPr>
          <p:cNvSpPr>
            <a:spLocks/>
          </p:cNvSpPr>
          <p:nvPr/>
        </p:nvSpPr>
        <p:spPr bwMode="auto">
          <a:xfrm>
            <a:off x="7604126" y="4370388"/>
            <a:ext cx="206375" cy="206375"/>
          </a:xfrm>
          <a:custGeom>
            <a:avLst/>
            <a:gdLst>
              <a:gd name="T0" fmla="*/ 67 w 130"/>
              <a:gd name="T1" fmla="*/ 0 h 130"/>
              <a:gd name="T2" fmla="*/ 0 w 130"/>
              <a:gd name="T3" fmla="*/ 67 h 130"/>
              <a:gd name="T4" fmla="*/ 67 w 130"/>
              <a:gd name="T5" fmla="*/ 130 h 130"/>
              <a:gd name="T6" fmla="*/ 130 w 130"/>
              <a:gd name="T7" fmla="*/ 67 h 130"/>
              <a:gd name="T8" fmla="*/ 67 w 130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30">
                <a:moveTo>
                  <a:pt x="67" y="0"/>
                </a:moveTo>
                <a:lnTo>
                  <a:pt x="0" y="67"/>
                </a:lnTo>
                <a:lnTo>
                  <a:pt x="67" y="130"/>
                </a:lnTo>
                <a:lnTo>
                  <a:pt x="130" y="67"/>
                </a:lnTo>
                <a:lnTo>
                  <a:pt x="67" y="0"/>
                </a:lnTo>
                <a:close/>
              </a:path>
            </a:pathLst>
          </a:cu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Rectangle 59">
            <a:extLst>
              <a:ext uri="{FF2B5EF4-FFF2-40B4-BE49-F238E27FC236}">
                <a16:creationId xmlns:a16="http://schemas.microsoft.com/office/drawing/2014/main" id="{70EC2355-0ADE-4CE2-A7F4-9C805F65E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4241" y="4374356"/>
            <a:ext cx="1266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10534"/>
                </a:solidFill>
                <a:effectLst/>
                <a:latin typeface="Arial" panose="020B0604020202020204" pitchFamily="34" charset="0"/>
              </a:rPr>
              <a:t>Disability Ins.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9" name="Freeform 60">
            <a:extLst>
              <a:ext uri="{FF2B5EF4-FFF2-40B4-BE49-F238E27FC236}">
                <a16:creationId xmlns:a16="http://schemas.microsoft.com/office/drawing/2014/main" id="{BE423320-A123-4AC3-8FC7-96F0AFB461BC}"/>
              </a:ext>
            </a:extLst>
          </p:cNvPr>
          <p:cNvSpPr>
            <a:spLocks/>
          </p:cNvSpPr>
          <p:nvPr/>
        </p:nvSpPr>
        <p:spPr bwMode="auto">
          <a:xfrm>
            <a:off x="9415463" y="4333875"/>
            <a:ext cx="201613" cy="206375"/>
          </a:xfrm>
          <a:custGeom>
            <a:avLst/>
            <a:gdLst>
              <a:gd name="T0" fmla="*/ 63 w 127"/>
              <a:gd name="T1" fmla="*/ 0 h 130"/>
              <a:gd name="T2" fmla="*/ 0 w 127"/>
              <a:gd name="T3" fmla="*/ 64 h 130"/>
              <a:gd name="T4" fmla="*/ 63 w 127"/>
              <a:gd name="T5" fmla="*/ 130 h 130"/>
              <a:gd name="T6" fmla="*/ 127 w 127"/>
              <a:gd name="T7" fmla="*/ 64 h 130"/>
              <a:gd name="T8" fmla="*/ 63 w 127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30">
                <a:moveTo>
                  <a:pt x="63" y="0"/>
                </a:moveTo>
                <a:lnTo>
                  <a:pt x="0" y="64"/>
                </a:lnTo>
                <a:lnTo>
                  <a:pt x="63" y="130"/>
                </a:lnTo>
                <a:lnTo>
                  <a:pt x="127" y="64"/>
                </a:lnTo>
                <a:lnTo>
                  <a:pt x="63" y="0"/>
                </a:lnTo>
                <a:close/>
              </a:path>
            </a:pathLst>
          </a:cu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Rectangle 61">
            <a:extLst>
              <a:ext uri="{FF2B5EF4-FFF2-40B4-BE49-F238E27FC236}">
                <a16:creationId xmlns:a16="http://schemas.microsoft.com/office/drawing/2014/main" id="{41827FAC-B33E-440B-A47C-7AE2FF4DD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2845" y="4340518"/>
            <a:ext cx="1169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38DD2"/>
                </a:solidFill>
                <a:effectLst/>
                <a:latin typeface="Arial" panose="020B0604020202020204" pitchFamily="34" charset="0"/>
              </a:rPr>
              <a:t>Health Adult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Freeform 62">
            <a:extLst>
              <a:ext uri="{FF2B5EF4-FFF2-40B4-BE49-F238E27FC236}">
                <a16:creationId xmlns:a16="http://schemas.microsoft.com/office/drawing/2014/main" id="{FEEBDF96-C1F4-4108-92E9-E5B854D2FCE7}"/>
              </a:ext>
            </a:extLst>
          </p:cNvPr>
          <p:cNvSpPr>
            <a:spLocks/>
          </p:cNvSpPr>
          <p:nvPr/>
        </p:nvSpPr>
        <p:spPr bwMode="auto">
          <a:xfrm>
            <a:off x="2652713" y="1276350"/>
            <a:ext cx="201613" cy="204788"/>
          </a:xfrm>
          <a:custGeom>
            <a:avLst/>
            <a:gdLst>
              <a:gd name="T0" fmla="*/ 64 w 127"/>
              <a:gd name="T1" fmla="*/ 0 h 129"/>
              <a:gd name="T2" fmla="*/ 0 w 127"/>
              <a:gd name="T3" fmla="*/ 66 h 129"/>
              <a:gd name="T4" fmla="*/ 64 w 127"/>
              <a:gd name="T5" fmla="*/ 129 h 129"/>
              <a:gd name="T6" fmla="*/ 127 w 127"/>
              <a:gd name="T7" fmla="*/ 66 h 129"/>
              <a:gd name="T8" fmla="*/ 64 w 127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9">
                <a:moveTo>
                  <a:pt x="64" y="0"/>
                </a:moveTo>
                <a:lnTo>
                  <a:pt x="0" y="66"/>
                </a:lnTo>
                <a:lnTo>
                  <a:pt x="64" y="129"/>
                </a:lnTo>
                <a:lnTo>
                  <a:pt x="127" y="66"/>
                </a:lnTo>
                <a:lnTo>
                  <a:pt x="64" y="0"/>
                </a:lnTo>
                <a:close/>
              </a:path>
            </a:pathLst>
          </a:cu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Rectangle 63">
            <a:extLst>
              <a:ext uri="{FF2B5EF4-FFF2-40B4-BE49-F238E27FC236}">
                <a16:creationId xmlns:a16="http://schemas.microsoft.com/office/drawing/2014/main" id="{17F3AAD2-2730-48AF-B5C6-170332D69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082" y="1488743"/>
            <a:ext cx="1174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AC27E"/>
                </a:solidFill>
                <a:effectLst/>
                <a:latin typeface="Arial" panose="020B0604020202020204" pitchFamily="34" charset="0"/>
              </a:rPr>
              <a:t>Health Child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" name="Freeform 64">
            <a:extLst>
              <a:ext uri="{FF2B5EF4-FFF2-40B4-BE49-F238E27FC236}">
                <a16:creationId xmlns:a16="http://schemas.microsoft.com/office/drawing/2014/main" id="{610F6354-B90B-45DC-B5A2-11C7179C97B1}"/>
              </a:ext>
            </a:extLst>
          </p:cNvPr>
          <p:cNvSpPr>
            <a:spLocks/>
          </p:cNvSpPr>
          <p:nvPr/>
        </p:nvSpPr>
        <p:spPr bwMode="auto">
          <a:xfrm>
            <a:off x="5400676" y="4406900"/>
            <a:ext cx="201613" cy="201613"/>
          </a:xfrm>
          <a:custGeom>
            <a:avLst/>
            <a:gdLst>
              <a:gd name="T0" fmla="*/ 64 w 127"/>
              <a:gd name="T1" fmla="*/ 0 h 127"/>
              <a:gd name="T2" fmla="*/ 0 w 127"/>
              <a:gd name="T3" fmla="*/ 64 h 127"/>
              <a:gd name="T4" fmla="*/ 64 w 127"/>
              <a:gd name="T5" fmla="*/ 127 h 127"/>
              <a:gd name="T6" fmla="*/ 127 w 127"/>
              <a:gd name="T7" fmla="*/ 64 h 127"/>
              <a:gd name="T8" fmla="*/ 64 w 127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7">
                <a:moveTo>
                  <a:pt x="64" y="0"/>
                </a:moveTo>
                <a:lnTo>
                  <a:pt x="0" y="64"/>
                </a:lnTo>
                <a:lnTo>
                  <a:pt x="64" y="127"/>
                </a:lnTo>
                <a:lnTo>
                  <a:pt x="127" y="64"/>
                </a:lnTo>
                <a:lnTo>
                  <a:pt x="64" y="0"/>
                </a:lnTo>
                <a:close/>
              </a:path>
            </a:pathLst>
          </a:custGeom>
          <a:solidFill>
            <a:srgbClr val="7B92A8"/>
          </a:solidFill>
          <a:ln w="31750">
            <a:solidFill>
              <a:srgbClr val="7B92A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Freeform 66">
            <a:extLst>
              <a:ext uri="{FF2B5EF4-FFF2-40B4-BE49-F238E27FC236}">
                <a16:creationId xmlns:a16="http://schemas.microsoft.com/office/drawing/2014/main" id="{BF2B6B2A-5D61-4D28-B13C-E42B128C89E5}"/>
              </a:ext>
            </a:extLst>
          </p:cNvPr>
          <p:cNvSpPr>
            <a:spLocks/>
          </p:cNvSpPr>
          <p:nvPr/>
        </p:nvSpPr>
        <p:spPr bwMode="auto">
          <a:xfrm>
            <a:off x="4395788" y="4635500"/>
            <a:ext cx="204788" cy="206375"/>
          </a:xfrm>
          <a:custGeom>
            <a:avLst/>
            <a:gdLst>
              <a:gd name="T0" fmla="*/ 66 w 129"/>
              <a:gd name="T1" fmla="*/ 0 h 130"/>
              <a:gd name="T2" fmla="*/ 0 w 129"/>
              <a:gd name="T3" fmla="*/ 67 h 130"/>
              <a:gd name="T4" fmla="*/ 66 w 129"/>
              <a:gd name="T5" fmla="*/ 130 h 130"/>
              <a:gd name="T6" fmla="*/ 129 w 129"/>
              <a:gd name="T7" fmla="*/ 67 h 130"/>
              <a:gd name="T8" fmla="*/ 66 w 129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30">
                <a:moveTo>
                  <a:pt x="66" y="0"/>
                </a:moveTo>
                <a:lnTo>
                  <a:pt x="0" y="67"/>
                </a:lnTo>
                <a:lnTo>
                  <a:pt x="66" y="130"/>
                </a:lnTo>
                <a:lnTo>
                  <a:pt x="129" y="67"/>
                </a:lnTo>
                <a:lnTo>
                  <a:pt x="66" y="0"/>
                </a:lnTo>
                <a:close/>
              </a:path>
            </a:pathLst>
          </a:cu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Rectangle 67">
            <a:extLst>
              <a:ext uri="{FF2B5EF4-FFF2-40B4-BE49-F238E27FC236}">
                <a16:creationId xmlns:a16="http://schemas.microsoft.com/office/drawing/2014/main" id="{7070C936-0639-42BD-A5F7-58818A9A6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1" y="4791075"/>
            <a:ext cx="11890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2D6D66"/>
                </a:solidFill>
                <a:effectLst/>
                <a:latin typeface="Arial" panose="020B0604020202020204" pitchFamily="34" charset="0"/>
              </a:rPr>
              <a:t>Job Training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7" name="Freeform 68">
            <a:extLst>
              <a:ext uri="{FF2B5EF4-FFF2-40B4-BE49-F238E27FC236}">
                <a16:creationId xmlns:a16="http://schemas.microsoft.com/office/drawing/2014/main" id="{D9A3ABDE-2517-4393-AA86-596C292F7981}"/>
              </a:ext>
            </a:extLst>
          </p:cNvPr>
          <p:cNvSpPr>
            <a:spLocks/>
          </p:cNvSpPr>
          <p:nvPr/>
        </p:nvSpPr>
        <p:spPr bwMode="auto">
          <a:xfrm>
            <a:off x="5675313" y="4457700"/>
            <a:ext cx="201613" cy="201613"/>
          </a:xfrm>
          <a:custGeom>
            <a:avLst/>
            <a:gdLst>
              <a:gd name="T0" fmla="*/ 63 w 127"/>
              <a:gd name="T1" fmla="*/ 0 h 127"/>
              <a:gd name="T2" fmla="*/ 0 w 127"/>
              <a:gd name="T3" fmla="*/ 63 h 127"/>
              <a:gd name="T4" fmla="*/ 63 w 127"/>
              <a:gd name="T5" fmla="*/ 127 h 127"/>
              <a:gd name="T6" fmla="*/ 127 w 127"/>
              <a:gd name="T7" fmla="*/ 63 h 127"/>
              <a:gd name="T8" fmla="*/ 63 w 127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7">
                <a:moveTo>
                  <a:pt x="63" y="0"/>
                </a:moveTo>
                <a:lnTo>
                  <a:pt x="0" y="63"/>
                </a:lnTo>
                <a:lnTo>
                  <a:pt x="63" y="127"/>
                </a:lnTo>
                <a:lnTo>
                  <a:pt x="127" y="63"/>
                </a:lnTo>
                <a:lnTo>
                  <a:pt x="63" y="0"/>
                </a:lnTo>
                <a:close/>
              </a:path>
            </a:pathLst>
          </a:custGeom>
          <a:solidFill>
            <a:srgbClr val="FFD200"/>
          </a:solidFill>
          <a:ln w="31750">
            <a:solidFill>
              <a:srgbClr val="FFD2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Freeform 70">
            <a:extLst>
              <a:ext uri="{FF2B5EF4-FFF2-40B4-BE49-F238E27FC236}">
                <a16:creationId xmlns:a16="http://schemas.microsoft.com/office/drawing/2014/main" id="{10ACC9BC-8E89-4753-8442-E97BBE7FF6E8}"/>
              </a:ext>
            </a:extLst>
          </p:cNvPr>
          <p:cNvSpPr>
            <a:spLocks/>
          </p:cNvSpPr>
          <p:nvPr/>
        </p:nvSpPr>
        <p:spPr bwMode="auto">
          <a:xfrm>
            <a:off x="7550151" y="3054350"/>
            <a:ext cx="204788" cy="201613"/>
          </a:xfrm>
          <a:custGeom>
            <a:avLst/>
            <a:gdLst>
              <a:gd name="T0" fmla="*/ 63 w 129"/>
              <a:gd name="T1" fmla="*/ 0 h 127"/>
              <a:gd name="T2" fmla="*/ 0 w 129"/>
              <a:gd name="T3" fmla="*/ 63 h 127"/>
              <a:gd name="T4" fmla="*/ 63 w 129"/>
              <a:gd name="T5" fmla="*/ 127 h 127"/>
              <a:gd name="T6" fmla="*/ 129 w 129"/>
              <a:gd name="T7" fmla="*/ 63 h 127"/>
              <a:gd name="T8" fmla="*/ 63 w 129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27">
                <a:moveTo>
                  <a:pt x="63" y="0"/>
                </a:moveTo>
                <a:lnTo>
                  <a:pt x="0" y="63"/>
                </a:lnTo>
                <a:lnTo>
                  <a:pt x="63" y="127"/>
                </a:lnTo>
                <a:lnTo>
                  <a:pt x="129" y="63"/>
                </a:lnTo>
                <a:lnTo>
                  <a:pt x="63" y="0"/>
                </a:lnTo>
                <a:close/>
              </a:path>
            </a:pathLst>
          </a:cu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Rectangle 71">
            <a:extLst>
              <a:ext uri="{FF2B5EF4-FFF2-40B4-BE49-F238E27FC236}">
                <a16:creationId xmlns:a16="http://schemas.microsoft.com/office/drawing/2014/main" id="{8C527D82-AA8B-429A-AA27-6BA4DF2BE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7381" y="3054350"/>
            <a:ext cx="10239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FA19C"/>
                </a:solidFill>
                <a:effectLst/>
                <a:latin typeface="Arial" panose="020B0604020202020204" pitchFamily="34" charset="0"/>
              </a:rPr>
              <a:t>Top Taxes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1" name="Freeform 72">
            <a:extLst>
              <a:ext uri="{FF2B5EF4-FFF2-40B4-BE49-F238E27FC236}">
                <a16:creationId xmlns:a16="http://schemas.microsoft.com/office/drawing/2014/main" id="{C3502029-4A32-458A-97BB-400AE9DEC155}"/>
              </a:ext>
            </a:extLst>
          </p:cNvPr>
          <p:cNvSpPr>
            <a:spLocks/>
          </p:cNvSpPr>
          <p:nvPr/>
        </p:nvSpPr>
        <p:spPr bwMode="auto">
          <a:xfrm>
            <a:off x="6278563" y="4498975"/>
            <a:ext cx="201613" cy="206375"/>
          </a:xfrm>
          <a:custGeom>
            <a:avLst/>
            <a:gdLst>
              <a:gd name="T0" fmla="*/ 64 w 127"/>
              <a:gd name="T1" fmla="*/ 0 h 130"/>
              <a:gd name="T2" fmla="*/ 0 w 127"/>
              <a:gd name="T3" fmla="*/ 63 h 130"/>
              <a:gd name="T4" fmla="*/ 64 w 127"/>
              <a:gd name="T5" fmla="*/ 130 h 130"/>
              <a:gd name="T6" fmla="*/ 127 w 127"/>
              <a:gd name="T7" fmla="*/ 63 h 130"/>
              <a:gd name="T8" fmla="*/ 64 w 127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30">
                <a:moveTo>
                  <a:pt x="64" y="0"/>
                </a:moveTo>
                <a:lnTo>
                  <a:pt x="0" y="63"/>
                </a:lnTo>
                <a:lnTo>
                  <a:pt x="64" y="130"/>
                </a:lnTo>
                <a:lnTo>
                  <a:pt x="127" y="63"/>
                </a:lnTo>
                <a:lnTo>
                  <a:pt x="64" y="0"/>
                </a:lnTo>
                <a:close/>
              </a:path>
            </a:pathLst>
          </a:cu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Rectangle 73">
            <a:extLst>
              <a:ext uri="{FF2B5EF4-FFF2-40B4-BE49-F238E27FC236}">
                <a16:creationId xmlns:a16="http://schemas.microsoft.com/office/drawing/2014/main" id="{E1AEE621-8632-4F28-9850-08AF6878A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8594" y="4521201"/>
            <a:ext cx="1169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 err="1">
                <a:ln>
                  <a:noFill/>
                </a:ln>
                <a:solidFill>
                  <a:srgbClr val="9C8847"/>
                </a:solidFill>
                <a:effectLst/>
                <a:latin typeface="Arial" panose="020B0604020202020204" pitchFamily="34" charset="0"/>
              </a:rPr>
              <a:t>Unemp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C8847"/>
                </a:solidFill>
                <a:effectLst/>
                <a:latin typeface="Arial" panose="020B0604020202020204" pitchFamily="34" charset="0"/>
              </a:rPr>
              <a:t>. Ins.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5" name="Line 74">
            <a:extLst>
              <a:ext uri="{FF2B5EF4-FFF2-40B4-BE49-F238E27FC236}">
                <a16:creationId xmlns:a16="http://schemas.microsoft.com/office/drawing/2014/main" id="{0FA6677C-8C0B-43F9-BF0E-A767B783F6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1" y="1230312"/>
            <a:ext cx="0" cy="4489451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Line 75">
            <a:extLst>
              <a:ext uri="{FF2B5EF4-FFF2-40B4-BE49-F238E27FC236}">
                <a16:creationId xmlns:a16="http://schemas.microsoft.com/office/drawing/2014/main" id="{97D0A58A-497E-4C6E-BDBF-F3E9A26F2B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55689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Rectangle 76">
            <a:extLst>
              <a:ext uri="{FF2B5EF4-FFF2-40B4-BE49-F238E27FC236}">
                <a16:creationId xmlns:a16="http://schemas.microsoft.com/office/drawing/2014/main" id="{B6C0F626-D357-4F4C-95A6-CDDA873FA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8" y="5430838"/>
            <a:ext cx="4937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&lt;-1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8" name="Line 77">
            <a:extLst>
              <a:ext uri="{FF2B5EF4-FFF2-40B4-BE49-F238E27FC236}">
                <a16:creationId xmlns:a16="http://schemas.microsoft.com/office/drawing/2014/main" id="{53863386-04E8-4243-BE36-D9339C1C69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970463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Rectangle 78">
            <a:extLst>
              <a:ext uri="{FF2B5EF4-FFF2-40B4-BE49-F238E27FC236}">
                <a16:creationId xmlns:a16="http://schemas.microsoft.com/office/drawing/2014/main" id="{FABD0089-0F0A-4E2F-9E79-017F1CEFA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8323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6" name="Line 79">
            <a:extLst>
              <a:ext uri="{FF2B5EF4-FFF2-40B4-BE49-F238E27FC236}">
                <a16:creationId xmlns:a16="http://schemas.microsoft.com/office/drawing/2014/main" id="{68E8DC93-C925-4534-9853-B575C6B22F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370388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7" name="Rectangle 80">
            <a:extLst>
              <a:ext uri="{FF2B5EF4-FFF2-40B4-BE49-F238E27FC236}">
                <a16:creationId xmlns:a16="http://schemas.microsoft.com/office/drawing/2014/main" id="{0DB3CB81-E6B1-46E4-9414-16AAB2B7F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233863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8" name="Line 81">
            <a:extLst>
              <a:ext uri="{FF2B5EF4-FFF2-40B4-BE49-F238E27FC236}">
                <a16:creationId xmlns:a16="http://schemas.microsoft.com/office/drawing/2014/main" id="{0BCDCF83-B336-4758-88B3-D4BB74D88C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77190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9" name="Rectangle 82">
            <a:extLst>
              <a:ext uri="{FF2B5EF4-FFF2-40B4-BE49-F238E27FC236}">
                <a16:creationId xmlns:a16="http://schemas.microsoft.com/office/drawing/2014/main" id="{0A7B6DA4-22B2-4D8D-A122-1341DDAF9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6385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0" name="Line 83">
            <a:extLst>
              <a:ext uri="{FF2B5EF4-FFF2-40B4-BE49-F238E27FC236}">
                <a16:creationId xmlns:a16="http://schemas.microsoft.com/office/drawing/2014/main" id="{7DA8F484-FD74-4A50-A624-8C8CF2647F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173412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1" name="Rectangle 84">
            <a:extLst>
              <a:ext uri="{FF2B5EF4-FFF2-40B4-BE49-F238E27FC236}">
                <a16:creationId xmlns:a16="http://schemas.microsoft.com/office/drawing/2014/main" id="{ABF25522-A985-4674-A133-A2AB6A326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040062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2" name="Line 85">
            <a:extLst>
              <a:ext uri="{FF2B5EF4-FFF2-40B4-BE49-F238E27FC236}">
                <a16:creationId xmlns:a16="http://schemas.microsoft.com/office/drawing/2014/main" id="{B87D603A-7419-4F12-A44D-9C136778AD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2573337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" name="Rectangle 86">
            <a:extLst>
              <a:ext uri="{FF2B5EF4-FFF2-40B4-BE49-F238E27FC236}">
                <a16:creationId xmlns:a16="http://schemas.microsoft.com/office/drawing/2014/main" id="{12378DF5-CFBE-44D2-9627-33C84EAD8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244157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4" name="Line 87">
            <a:extLst>
              <a:ext uri="{FF2B5EF4-FFF2-40B4-BE49-F238E27FC236}">
                <a16:creationId xmlns:a16="http://schemas.microsoft.com/office/drawing/2014/main" id="{4276C696-D30F-423B-996E-71BF7669AC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9748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7" name="Rectangle 88">
            <a:extLst>
              <a:ext uri="{FF2B5EF4-FFF2-40B4-BE49-F238E27FC236}">
                <a16:creationId xmlns:a16="http://schemas.microsoft.com/office/drawing/2014/main" id="{51B1A532-3A3F-4B2E-9287-CDCB64F42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1843087"/>
            <a:ext cx="4064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4" name="Line 89">
            <a:extLst>
              <a:ext uri="{FF2B5EF4-FFF2-40B4-BE49-F238E27FC236}">
                <a16:creationId xmlns:a16="http://schemas.microsoft.com/office/drawing/2014/main" id="{303C55A9-9DBD-4B91-AB2F-50F3E9091E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381125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6" name="Rectangle 91">
            <a:extLst>
              <a:ext uri="{FF2B5EF4-FFF2-40B4-BE49-F238E27FC236}">
                <a16:creationId xmlns:a16="http://schemas.microsoft.com/office/drawing/2014/main" id="{F4FDF657-5E87-4324-8706-D97B774F66A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3875" y="3236912"/>
            <a:ext cx="8223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MVPF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7" name="Line 92">
            <a:extLst>
              <a:ext uri="{FF2B5EF4-FFF2-40B4-BE49-F238E27FC236}">
                <a16:creationId xmlns:a16="http://schemas.microsoft.com/office/drawing/2014/main" id="{30A53F57-CEE4-4918-AB56-7C39110478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719763"/>
            <a:ext cx="96885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8" name="Line 93">
            <a:extLst>
              <a:ext uri="{FF2B5EF4-FFF2-40B4-BE49-F238E27FC236}">
                <a16:creationId xmlns:a16="http://schemas.microsoft.com/office/drawing/2014/main" id="{68A64EB1-C441-40F8-A5E5-432F2CB8E1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341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" name="Rectangle 94">
            <a:extLst>
              <a:ext uri="{FF2B5EF4-FFF2-40B4-BE49-F238E27FC236}">
                <a16:creationId xmlns:a16="http://schemas.microsoft.com/office/drawing/2014/main" id="{DCE79527-3082-4F75-B390-52269CCBC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5861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0" name="Line 95">
            <a:extLst>
              <a:ext uri="{FF2B5EF4-FFF2-40B4-BE49-F238E27FC236}">
                <a16:creationId xmlns:a16="http://schemas.microsoft.com/office/drawing/2014/main" id="{4E8E7377-60D5-470B-9E7F-4B43BB514F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815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1" name="Rectangle 96">
            <a:extLst>
              <a:ext uri="{FF2B5EF4-FFF2-40B4-BE49-F238E27FC236}">
                <a16:creationId xmlns:a16="http://schemas.microsoft.com/office/drawing/2014/main" id="{02280E83-CAEB-411E-B767-F0F9C3B51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3" name="Line 97">
            <a:extLst>
              <a:ext uri="{FF2B5EF4-FFF2-40B4-BE49-F238E27FC236}">
                <a16:creationId xmlns:a16="http://schemas.microsoft.com/office/drawing/2014/main" id="{D4FA1E25-765B-408E-95B7-AB72DAEF1822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44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" name="Rectangle 98">
            <a:extLst>
              <a:ext uri="{FF2B5EF4-FFF2-40B4-BE49-F238E27FC236}">
                <a16:creationId xmlns:a16="http://schemas.microsoft.com/office/drawing/2014/main" id="{509967BE-84E8-4FD5-BBFB-A4A5A3F0B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7" name="Line 99">
            <a:extLst>
              <a:ext uri="{FF2B5EF4-FFF2-40B4-BE49-F238E27FC236}">
                <a16:creationId xmlns:a16="http://schemas.microsoft.com/office/drawing/2014/main" id="{AB5A0352-BAA0-4E90-BA1D-05E4C8F95620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39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" name="Rectangle 100">
            <a:extLst>
              <a:ext uri="{FF2B5EF4-FFF2-40B4-BE49-F238E27FC236}">
                <a16:creationId xmlns:a16="http://schemas.microsoft.com/office/drawing/2014/main" id="{E0D97252-9490-42DC-95F2-A833C3D80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26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1" name="Line 101">
            <a:extLst>
              <a:ext uri="{FF2B5EF4-FFF2-40B4-BE49-F238E27FC236}">
                <a16:creationId xmlns:a16="http://schemas.microsoft.com/office/drawing/2014/main" id="{BA9F8890-87EB-48EC-82DB-DFB344A59C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9030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3" name="Rectangle 102">
            <a:extLst>
              <a:ext uri="{FF2B5EF4-FFF2-40B4-BE49-F238E27FC236}">
                <a16:creationId xmlns:a16="http://schemas.microsoft.com/office/drawing/2014/main" id="{93492519-7A7B-4FFD-A4A2-AA062B439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7426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5" name="Rectangle 103">
            <a:extLst>
              <a:ext uri="{FF2B5EF4-FFF2-40B4-BE49-F238E27FC236}">
                <a16:creationId xmlns:a16="http://schemas.microsoft.com/office/drawing/2014/main" id="{102F807D-E732-451B-A266-C7E9D55F2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6175375"/>
            <a:ext cx="24003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 of Beneficiaries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7" name="Rectangle 104">
            <a:extLst>
              <a:ext uri="{FF2B5EF4-FFF2-40B4-BE49-F238E27FC236}">
                <a16:creationId xmlns:a16="http://schemas.microsoft.com/office/drawing/2014/main" id="{A57A225D-5589-432A-A9D6-0A4372CDC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219BFB77-6301-4F29-B479-C371E397BB4D}"/>
              </a:ext>
            </a:extLst>
          </p:cNvPr>
          <p:cNvGrpSpPr/>
          <p:nvPr/>
        </p:nvGrpSpPr>
        <p:grpSpPr>
          <a:xfrm>
            <a:off x="1398052" y="1174749"/>
            <a:ext cx="599024" cy="616982"/>
            <a:chOff x="1398052" y="1174749"/>
            <a:chExt cx="599024" cy="616982"/>
          </a:xfrm>
        </p:grpSpPr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393263D6-4694-4B81-B435-439610D7D83F}"/>
                </a:ext>
              </a:extLst>
            </p:cNvPr>
            <p:cNvSpPr/>
            <p:nvPr/>
          </p:nvSpPr>
          <p:spPr>
            <a:xfrm>
              <a:off x="1468438" y="1508125"/>
              <a:ext cx="528638" cy="283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0FE89AF8-9049-4D0E-B117-6C45EC078B6D}"/>
                </a:ext>
              </a:extLst>
            </p:cNvPr>
            <p:cNvGrpSpPr/>
            <p:nvPr/>
          </p:nvGrpSpPr>
          <p:grpSpPr>
            <a:xfrm>
              <a:off x="1674813" y="1573079"/>
              <a:ext cx="166687" cy="149224"/>
              <a:chOff x="1462882" y="1471634"/>
              <a:chExt cx="166687" cy="149224"/>
            </a:xfrm>
          </p:grpSpPr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C88C285A-8FDB-4788-9BCC-3CAA20091E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6225" y="1512888"/>
                <a:ext cx="0" cy="6032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5C706A95-F48C-4197-B679-3C3094051D3F}"/>
                  </a:ext>
                </a:extLst>
              </p:cNvPr>
              <p:cNvCxnSpPr/>
              <p:nvPr/>
            </p:nvCxnSpPr>
            <p:spPr>
              <a:xfrm flipV="1">
                <a:off x="1462882" y="147163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1FA5126B-1CD5-4930-9CD8-D59759ECF03A}"/>
                  </a:ext>
                </a:extLst>
              </p:cNvPr>
              <p:cNvCxnSpPr/>
              <p:nvPr/>
            </p:nvCxnSpPr>
            <p:spPr>
              <a:xfrm flipV="1">
                <a:off x="1462882" y="153749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9" name="Rectangle 176">
              <a:extLst>
                <a:ext uri="{FF2B5EF4-FFF2-40B4-BE49-F238E27FC236}">
                  <a16:creationId xmlns:a16="http://schemas.microsoft.com/office/drawing/2014/main" id="{44906AF5-97D8-43E6-BCD6-9EA3FF6F7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052" y="1174749"/>
              <a:ext cx="219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∞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33" name="Rectangle 151">
            <a:extLst>
              <a:ext uri="{FF2B5EF4-FFF2-40B4-BE49-F238E27FC236}">
                <a16:creationId xmlns:a16="http://schemas.microsoft.com/office/drawing/2014/main" id="{4B3E9077-9CF4-48D0-AB76-6FA47DB0C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1626" y="3309144"/>
            <a:ext cx="145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6E8E84"/>
                </a:solidFill>
                <a:effectLst/>
                <a:latin typeface="Arial" panose="020B0604020202020204" pitchFamily="34" charset="0"/>
              </a:rPr>
              <a:t>Cash Transfers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4" name="Rectangle 165">
            <a:extLst>
              <a:ext uri="{FF2B5EF4-FFF2-40B4-BE49-F238E27FC236}">
                <a16:creationId xmlns:a16="http://schemas.microsoft.com/office/drawing/2014/main" id="{571E6A0C-99ED-4CF8-87D9-E84844D88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9788" y="3895725"/>
            <a:ext cx="17192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7B92A8"/>
                </a:solidFill>
                <a:effectLst/>
                <a:latin typeface="Arial" panose="020B0604020202020204" pitchFamily="34" charset="0"/>
              </a:rPr>
              <a:t>Housing Vouchers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5" name="Rectangle 171">
            <a:extLst>
              <a:ext uri="{FF2B5EF4-FFF2-40B4-BE49-F238E27FC236}">
                <a16:creationId xmlns:a16="http://schemas.microsoft.com/office/drawing/2014/main" id="{0606E310-832D-4C31-A7C9-C4514979A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0138" y="3783013"/>
            <a:ext cx="14398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FFD200"/>
                </a:solidFill>
                <a:effectLst/>
                <a:latin typeface="Arial" panose="020B0604020202020204" pitchFamily="34" charset="0"/>
              </a:rPr>
              <a:t>Supp. Sec. Inc.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3E44A8F4-7B85-4814-AA23-C9BCEC439FC8}"/>
              </a:ext>
            </a:extLst>
          </p:cNvPr>
          <p:cNvCxnSpPr/>
          <p:nvPr/>
        </p:nvCxnSpPr>
        <p:spPr>
          <a:xfrm>
            <a:off x="4915695" y="4086226"/>
            <a:ext cx="421482" cy="398461"/>
          </a:xfrm>
          <a:prstGeom prst="line">
            <a:avLst/>
          </a:prstGeom>
          <a:ln>
            <a:solidFill>
              <a:srgbClr val="7B92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2CA9762B-1F36-4612-A975-28191E1C64F6}"/>
              </a:ext>
            </a:extLst>
          </p:cNvPr>
          <p:cNvCxnSpPr>
            <a:cxnSpLocks/>
          </p:cNvCxnSpPr>
          <p:nvPr/>
        </p:nvCxnSpPr>
        <p:spPr>
          <a:xfrm flipV="1">
            <a:off x="5613400" y="3526631"/>
            <a:ext cx="295276" cy="840582"/>
          </a:xfrm>
          <a:prstGeom prst="line">
            <a:avLst/>
          </a:prstGeom>
          <a:ln>
            <a:solidFill>
              <a:srgbClr val="6E8E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5AFA01D4-7461-404C-BAB6-7340B27973B0}"/>
              </a:ext>
            </a:extLst>
          </p:cNvPr>
          <p:cNvCxnSpPr/>
          <p:nvPr/>
        </p:nvCxnSpPr>
        <p:spPr>
          <a:xfrm flipV="1">
            <a:off x="5862639" y="3951289"/>
            <a:ext cx="288924" cy="444499"/>
          </a:xfrm>
          <a:prstGeom prst="line">
            <a:avLst/>
          </a:prstGeom>
          <a:ln>
            <a:solidFill>
              <a:srgbClr val="FFD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19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fade/>
      </p:transition>
    </mc:Choice>
    <mc:Fallback xmlns="">
      <p:transition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>
            <a:extLst>
              <a:ext uri="{FF2B5EF4-FFF2-40B4-BE49-F238E27FC236}">
                <a16:creationId xmlns:a16="http://schemas.microsoft.com/office/drawing/2014/main" id="{11F9717F-EE9A-49AB-B298-25BE495C1EE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588264F-DD90-45AA-B8AC-E43BD9341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-4763"/>
            <a:ext cx="10982325" cy="68675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" name="Rectangle 112">
            <a:extLst>
              <a:ext uri="{FF2B5EF4-FFF2-40B4-BE49-F238E27FC236}">
                <a16:creationId xmlns:a16="http://schemas.microsoft.com/office/drawing/2014/main" id="{5FFBD974-A2A6-4BB1-AEBE-AB3B3B40B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306387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3FB90D64-3FA5-4ABB-8807-EB4D5F4CE20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7" name="Rectangle 76">
            <a:extLst>
              <a:ext uri="{FF2B5EF4-FFF2-40B4-BE49-F238E27FC236}">
                <a16:creationId xmlns:a16="http://schemas.microsoft.com/office/drawing/2014/main" id="{77EE52CE-36DE-49C6-84E0-D04F4FF17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300" b="0" i="0" u="none" strike="noStrike" kern="1200" cap="none" spc="0" normalizeH="0" baseline="0" noProof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" name="Rectangle 134">
            <a:extLst>
              <a:ext uri="{FF2B5EF4-FFF2-40B4-BE49-F238E27FC236}">
                <a16:creationId xmlns:a16="http://schemas.microsoft.com/office/drawing/2014/main" id="{F053F359-A8FF-4CDC-96DC-BDD73919B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MVPF Robustness to WTP</a:t>
            </a:r>
          </a:p>
          <a:p>
            <a:pPr lvl="0"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Conservative Willingness to Pay</a:t>
            </a:r>
          </a:p>
        </p:txBody>
      </p:sp>
      <p:sp>
        <p:nvSpPr>
          <p:cNvPr id="720" name="TextBox 719">
            <a:extLst>
              <a:ext uri="{FF2B5EF4-FFF2-40B4-BE49-F238E27FC236}">
                <a16:creationId xmlns:a16="http://schemas.microsoft.com/office/drawing/2014/main" id="{6A27E6E4-0FCE-48F9-B148-844F621C001D}"/>
              </a:ext>
            </a:extLst>
          </p:cNvPr>
          <p:cNvSpPr txBox="1"/>
          <p:nvPr/>
        </p:nvSpPr>
        <p:spPr>
          <a:xfrm>
            <a:off x="10462952" y="6351072"/>
            <a:ext cx="1616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808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WTP/Prog. cost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7C2249BD-7C61-4804-A490-B19A9E721E8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" name="Rectangle 7">
            <a:extLst>
              <a:ext uri="{FF2B5EF4-FFF2-40B4-BE49-F238E27FC236}">
                <a16:creationId xmlns:a16="http://schemas.microsoft.com/office/drawing/2014/main" id="{9BF7C836-8841-4074-B710-598F205D2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1230312"/>
            <a:ext cx="9688513" cy="448945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" name="Line 8">
            <a:extLst>
              <a:ext uri="{FF2B5EF4-FFF2-40B4-BE49-F238E27FC236}">
                <a16:creationId xmlns:a16="http://schemas.microsoft.com/office/drawing/2014/main" id="{6DFE06A0-01A9-4F20-8CAF-C708527D39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5689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" name="Line 9">
            <a:extLst>
              <a:ext uri="{FF2B5EF4-FFF2-40B4-BE49-F238E27FC236}">
                <a16:creationId xmlns:a16="http://schemas.microsoft.com/office/drawing/2014/main" id="{21010FAB-EC84-4AAF-9ED7-C47F89450BA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970463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4" name="Line 10">
            <a:extLst>
              <a:ext uri="{FF2B5EF4-FFF2-40B4-BE49-F238E27FC236}">
                <a16:creationId xmlns:a16="http://schemas.microsoft.com/office/drawing/2014/main" id="{AEE37360-387D-4808-ADE3-C709427EBE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370388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5" name="Line 11">
            <a:extLst>
              <a:ext uri="{FF2B5EF4-FFF2-40B4-BE49-F238E27FC236}">
                <a16:creationId xmlns:a16="http://schemas.microsoft.com/office/drawing/2014/main" id="{E8329019-F6AD-4B80-B75C-03C096032D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77190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" name="Line 12">
            <a:extLst>
              <a:ext uri="{FF2B5EF4-FFF2-40B4-BE49-F238E27FC236}">
                <a16:creationId xmlns:a16="http://schemas.microsoft.com/office/drawing/2014/main" id="{1720E00A-F4A9-440F-BB82-326CAE43055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173412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7" name="Line 13">
            <a:extLst>
              <a:ext uri="{FF2B5EF4-FFF2-40B4-BE49-F238E27FC236}">
                <a16:creationId xmlns:a16="http://schemas.microsoft.com/office/drawing/2014/main" id="{5F9EF291-EDA4-4179-A936-1456C7B4CA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2573337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8" name="Line 14">
            <a:extLst>
              <a:ext uri="{FF2B5EF4-FFF2-40B4-BE49-F238E27FC236}">
                <a16:creationId xmlns:a16="http://schemas.microsoft.com/office/drawing/2014/main" id="{E3D5018A-A922-47DA-9B4D-9E0EAE3214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9748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9" name="Line 15">
            <a:extLst>
              <a:ext uri="{FF2B5EF4-FFF2-40B4-BE49-F238E27FC236}">
                <a16:creationId xmlns:a16="http://schemas.microsoft.com/office/drawing/2014/main" id="{B6F4E471-6FDE-416B-8FC3-7D39A77939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0" name="Line 16">
            <a:extLst>
              <a:ext uri="{FF2B5EF4-FFF2-40B4-BE49-F238E27FC236}">
                <a16:creationId xmlns:a16="http://schemas.microsoft.com/office/drawing/2014/main" id="{D3B87127-26B2-4CA2-BC61-26FC34C2F25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1" name="Line 17">
            <a:extLst>
              <a:ext uri="{FF2B5EF4-FFF2-40B4-BE49-F238E27FC236}">
                <a16:creationId xmlns:a16="http://schemas.microsoft.com/office/drawing/2014/main" id="{7F1F6D38-76EA-495D-BFF9-D7B65D744A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51488" y="4338638"/>
            <a:ext cx="0" cy="228600"/>
          </a:xfrm>
          <a:prstGeom prst="line">
            <a:avLst/>
          </a:prstGeom>
          <a:noFill/>
          <a:ln w="9525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2" name="Line 18">
            <a:extLst>
              <a:ext uri="{FF2B5EF4-FFF2-40B4-BE49-F238E27FC236}">
                <a16:creationId xmlns:a16="http://schemas.microsoft.com/office/drawing/2014/main" id="{F63C8CB6-85D0-482C-9E1B-2CD433231B79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5451" y="4338638"/>
            <a:ext cx="87313" cy="0"/>
          </a:xfrm>
          <a:prstGeom prst="line">
            <a:avLst/>
          </a:prstGeom>
          <a:noFill/>
          <a:ln w="9525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3" name="Line 19">
            <a:extLst>
              <a:ext uri="{FF2B5EF4-FFF2-40B4-BE49-F238E27FC236}">
                <a16:creationId xmlns:a16="http://schemas.microsoft.com/office/drawing/2014/main" id="{2A34DB76-451A-444E-8105-FB4F5F18990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5451" y="4567238"/>
            <a:ext cx="87313" cy="0"/>
          </a:xfrm>
          <a:prstGeom prst="line">
            <a:avLst/>
          </a:prstGeom>
          <a:noFill/>
          <a:ln w="9525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4" name="Line 20">
            <a:extLst>
              <a:ext uri="{FF2B5EF4-FFF2-40B4-BE49-F238E27FC236}">
                <a16:creationId xmlns:a16="http://schemas.microsoft.com/office/drawing/2014/main" id="{FFFFEB0E-4347-4D8B-A5E3-A02867666F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33651" y="1381125"/>
            <a:ext cx="0" cy="3378200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5" name="Line 21">
            <a:extLst>
              <a:ext uri="{FF2B5EF4-FFF2-40B4-BE49-F238E27FC236}">
                <a16:creationId xmlns:a16="http://schemas.microsoft.com/office/drawing/2014/main" id="{D10C352D-E592-455A-B052-D1345AA3C13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9201" y="1381125"/>
            <a:ext cx="85725" cy="0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" name="Line 22">
            <a:extLst>
              <a:ext uri="{FF2B5EF4-FFF2-40B4-BE49-F238E27FC236}">
                <a16:creationId xmlns:a16="http://schemas.microsoft.com/office/drawing/2014/main" id="{C2FF76B6-DE4E-48BF-B69B-DECB0CA58E6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9201" y="4759325"/>
            <a:ext cx="85725" cy="0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" name="Line 23">
            <a:extLst>
              <a:ext uri="{FF2B5EF4-FFF2-40B4-BE49-F238E27FC236}">
                <a16:creationId xmlns:a16="http://schemas.microsoft.com/office/drawing/2014/main" id="{11F6EEA3-C682-4BF1-AF12-0F3498C002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45376" y="1381125"/>
            <a:ext cx="0" cy="3475038"/>
          </a:xfrm>
          <a:prstGeom prst="line">
            <a:avLst/>
          </a:prstGeom>
          <a:noFill/>
          <a:ln w="95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" name="Line 24">
            <a:extLst>
              <a:ext uri="{FF2B5EF4-FFF2-40B4-BE49-F238E27FC236}">
                <a16:creationId xmlns:a16="http://schemas.microsoft.com/office/drawing/2014/main" id="{8563FEF6-46A8-4A41-BF73-A0270E4E57B8}"/>
              </a:ext>
            </a:extLst>
          </p:cNvPr>
          <p:cNvSpPr>
            <a:spLocks noChangeShapeType="1"/>
          </p:cNvSpPr>
          <p:nvPr/>
        </p:nvSpPr>
        <p:spPr bwMode="auto">
          <a:xfrm>
            <a:off x="7404101" y="1381125"/>
            <a:ext cx="85725" cy="0"/>
          </a:xfrm>
          <a:prstGeom prst="line">
            <a:avLst/>
          </a:prstGeom>
          <a:noFill/>
          <a:ln w="95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" name="Line 25">
            <a:extLst>
              <a:ext uri="{FF2B5EF4-FFF2-40B4-BE49-F238E27FC236}">
                <a16:creationId xmlns:a16="http://schemas.microsoft.com/office/drawing/2014/main" id="{94734EE8-4640-483E-A8E9-FD8EE525179F}"/>
              </a:ext>
            </a:extLst>
          </p:cNvPr>
          <p:cNvSpPr>
            <a:spLocks noChangeShapeType="1"/>
          </p:cNvSpPr>
          <p:nvPr/>
        </p:nvSpPr>
        <p:spPr bwMode="auto">
          <a:xfrm>
            <a:off x="7404101" y="4856163"/>
            <a:ext cx="85725" cy="0"/>
          </a:xfrm>
          <a:prstGeom prst="line">
            <a:avLst/>
          </a:prstGeom>
          <a:noFill/>
          <a:ln w="95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" name="Line 26">
            <a:extLst>
              <a:ext uri="{FF2B5EF4-FFF2-40B4-BE49-F238E27FC236}">
                <a16:creationId xmlns:a16="http://schemas.microsoft.com/office/drawing/2014/main" id="{78057171-F447-434E-8B85-CCAD934821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40213" y="1381125"/>
            <a:ext cx="0" cy="2820988"/>
          </a:xfrm>
          <a:prstGeom prst="line">
            <a:avLst/>
          </a:prstGeom>
          <a:noFill/>
          <a:ln w="95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" name="Line 27">
            <a:extLst>
              <a:ext uri="{FF2B5EF4-FFF2-40B4-BE49-F238E27FC236}">
                <a16:creationId xmlns:a16="http://schemas.microsoft.com/office/drawing/2014/main" id="{A91BE1E0-400B-43BB-BAA4-281A7E6D85F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8938" y="1381125"/>
            <a:ext cx="87313" cy="0"/>
          </a:xfrm>
          <a:prstGeom prst="line">
            <a:avLst/>
          </a:prstGeom>
          <a:noFill/>
          <a:ln w="95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3" name="Line 28">
            <a:extLst>
              <a:ext uri="{FF2B5EF4-FFF2-40B4-BE49-F238E27FC236}">
                <a16:creationId xmlns:a16="http://schemas.microsoft.com/office/drawing/2014/main" id="{60161480-3B7A-4CB8-AE23-3B419019D7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8938" y="4202113"/>
            <a:ext cx="87313" cy="0"/>
          </a:xfrm>
          <a:prstGeom prst="line">
            <a:avLst/>
          </a:prstGeom>
          <a:noFill/>
          <a:ln w="95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4" name="Line 29">
            <a:extLst>
              <a:ext uri="{FF2B5EF4-FFF2-40B4-BE49-F238E27FC236}">
                <a16:creationId xmlns:a16="http://schemas.microsoft.com/office/drawing/2014/main" id="{CF924A53-0C1C-4C29-89CC-37CCFD8E7B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10488" y="4438650"/>
            <a:ext cx="0" cy="41275"/>
          </a:xfrm>
          <a:prstGeom prst="line">
            <a:avLst/>
          </a:prstGeom>
          <a:noFill/>
          <a:ln w="95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5" name="Line 30">
            <a:extLst>
              <a:ext uri="{FF2B5EF4-FFF2-40B4-BE49-F238E27FC236}">
                <a16:creationId xmlns:a16="http://schemas.microsoft.com/office/drawing/2014/main" id="{8136D22E-52C3-4029-A063-0B08F587B4E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4451" y="4438650"/>
            <a:ext cx="87313" cy="0"/>
          </a:xfrm>
          <a:prstGeom prst="line">
            <a:avLst/>
          </a:prstGeom>
          <a:noFill/>
          <a:ln w="95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6" name="Line 31">
            <a:extLst>
              <a:ext uri="{FF2B5EF4-FFF2-40B4-BE49-F238E27FC236}">
                <a16:creationId xmlns:a16="http://schemas.microsoft.com/office/drawing/2014/main" id="{2E59474D-2857-47B0-9B13-92377B64953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4451" y="4479925"/>
            <a:ext cx="87313" cy="0"/>
          </a:xfrm>
          <a:prstGeom prst="line">
            <a:avLst/>
          </a:prstGeom>
          <a:noFill/>
          <a:ln w="95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" name="Line 32">
            <a:extLst>
              <a:ext uri="{FF2B5EF4-FFF2-40B4-BE49-F238E27FC236}">
                <a16:creationId xmlns:a16="http://schemas.microsoft.com/office/drawing/2014/main" id="{B03301B0-6929-4B22-87D1-4FE197BAB7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15476" y="4476750"/>
            <a:ext cx="0" cy="268288"/>
          </a:xfrm>
          <a:prstGeom prst="line">
            <a:avLst/>
          </a:prstGeom>
          <a:noFill/>
          <a:ln w="95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8" name="Line 33">
            <a:extLst>
              <a:ext uri="{FF2B5EF4-FFF2-40B4-BE49-F238E27FC236}">
                <a16:creationId xmlns:a16="http://schemas.microsoft.com/office/drawing/2014/main" id="{C56093A0-8F5C-4885-9169-02F97D001A5C}"/>
              </a:ext>
            </a:extLst>
          </p:cNvPr>
          <p:cNvSpPr>
            <a:spLocks noChangeShapeType="1"/>
          </p:cNvSpPr>
          <p:nvPr/>
        </p:nvSpPr>
        <p:spPr bwMode="auto">
          <a:xfrm>
            <a:off x="9474201" y="4476750"/>
            <a:ext cx="87313" cy="0"/>
          </a:xfrm>
          <a:prstGeom prst="line">
            <a:avLst/>
          </a:prstGeom>
          <a:noFill/>
          <a:ln w="95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9" name="Line 34">
            <a:extLst>
              <a:ext uri="{FF2B5EF4-FFF2-40B4-BE49-F238E27FC236}">
                <a16:creationId xmlns:a16="http://schemas.microsoft.com/office/drawing/2014/main" id="{95DB7D2C-6C08-4819-A2A5-5ADFD828BE66}"/>
              </a:ext>
            </a:extLst>
          </p:cNvPr>
          <p:cNvSpPr>
            <a:spLocks noChangeShapeType="1"/>
          </p:cNvSpPr>
          <p:nvPr/>
        </p:nvSpPr>
        <p:spPr bwMode="auto">
          <a:xfrm>
            <a:off x="9474201" y="4745038"/>
            <a:ext cx="87313" cy="0"/>
          </a:xfrm>
          <a:prstGeom prst="line">
            <a:avLst/>
          </a:prstGeom>
          <a:noFill/>
          <a:ln w="95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0" name="Line 35">
            <a:extLst>
              <a:ext uri="{FF2B5EF4-FFF2-40B4-BE49-F238E27FC236}">
                <a16:creationId xmlns:a16="http://schemas.microsoft.com/office/drawing/2014/main" id="{6120613C-D677-4EB9-8D96-B23065BE85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86151" y="1381125"/>
            <a:ext cx="0" cy="2162175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1" name="Line 36">
            <a:extLst>
              <a:ext uri="{FF2B5EF4-FFF2-40B4-BE49-F238E27FC236}">
                <a16:creationId xmlns:a16="http://schemas.microsoft.com/office/drawing/2014/main" id="{5ADD8A0E-5548-44CB-A831-BBC0BF6254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4876" y="1381125"/>
            <a:ext cx="85725" cy="0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" name="Line 37">
            <a:extLst>
              <a:ext uri="{FF2B5EF4-FFF2-40B4-BE49-F238E27FC236}">
                <a16:creationId xmlns:a16="http://schemas.microsoft.com/office/drawing/2014/main" id="{1B3114D7-5217-4621-B88C-0A72EC963F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4876" y="3543300"/>
            <a:ext cx="85725" cy="0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3" name="Line 38">
            <a:extLst>
              <a:ext uri="{FF2B5EF4-FFF2-40B4-BE49-F238E27FC236}">
                <a16:creationId xmlns:a16="http://schemas.microsoft.com/office/drawing/2014/main" id="{73BAE4D2-9113-4376-82DD-6B16489932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2276" y="4484688"/>
            <a:ext cx="0" cy="41275"/>
          </a:xfrm>
          <a:prstGeom prst="line">
            <a:avLst/>
          </a:prstGeom>
          <a:noFill/>
          <a:ln w="9525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4" name="Line 39">
            <a:extLst>
              <a:ext uri="{FF2B5EF4-FFF2-40B4-BE49-F238E27FC236}">
                <a16:creationId xmlns:a16="http://schemas.microsoft.com/office/drawing/2014/main" id="{0A3E46BE-8713-46EB-8A94-0324DA8A65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6238" y="4484688"/>
            <a:ext cx="87313" cy="0"/>
          </a:xfrm>
          <a:prstGeom prst="line">
            <a:avLst/>
          </a:prstGeom>
          <a:noFill/>
          <a:ln w="9525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5" name="Line 40">
            <a:extLst>
              <a:ext uri="{FF2B5EF4-FFF2-40B4-BE49-F238E27FC236}">
                <a16:creationId xmlns:a16="http://schemas.microsoft.com/office/drawing/2014/main" id="{621053CC-777A-47CA-B9C4-52A7C2F56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6238" y="4525963"/>
            <a:ext cx="87313" cy="0"/>
          </a:xfrm>
          <a:prstGeom prst="line">
            <a:avLst/>
          </a:prstGeom>
          <a:noFill/>
          <a:ln w="9525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0" name="Line 41">
            <a:extLst>
              <a:ext uri="{FF2B5EF4-FFF2-40B4-BE49-F238E27FC236}">
                <a16:creationId xmlns:a16="http://schemas.microsoft.com/office/drawing/2014/main" id="{8896367B-4926-4314-B677-AB827B5047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00563" y="1381125"/>
            <a:ext cx="0" cy="3584576"/>
          </a:xfrm>
          <a:prstGeom prst="line">
            <a:avLst/>
          </a:prstGeom>
          <a:noFill/>
          <a:ln w="9525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" name="Line 42">
            <a:extLst>
              <a:ext uri="{FF2B5EF4-FFF2-40B4-BE49-F238E27FC236}">
                <a16:creationId xmlns:a16="http://schemas.microsoft.com/office/drawing/2014/main" id="{1CBD3456-7CE5-49FE-B45D-7D9FF97D7B9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4526" y="1381125"/>
            <a:ext cx="87313" cy="0"/>
          </a:xfrm>
          <a:prstGeom prst="line">
            <a:avLst/>
          </a:prstGeom>
          <a:noFill/>
          <a:ln w="9525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2" name="Line 43">
            <a:extLst>
              <a:ext uri="{FF2B5EF4-FFF2-40B4-BE49-F238E27FC236}">
                <a16:creationId xmlns:a16="http://schemas.microsoft.com/office/drawing/2014/main" id="{B89B5662-3E1B-4D75-8855-4671703FB9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4526" y="4965700"/>
            <a:ext cx="87313" cy="0"/>
          </a:xfrm>
          <a:prstGeom prst="line">
            <a:avLst/>
          </a:prstGeom>
          <a:noFill/>
          <a:ln w="9525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" name="Line 44">
            <a:extLst>
              <a:ext uri="{FF2B5EF4-FFF2-40B4-BE49-F238E27FC236}">
                <a16:creationId xmlns:a16="http://schemas.microsoft.com/office/drawing/2014/main" id="{A9C05B0F-9781-4DA3-B434-7AA94087DE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75326" y="4457700"/>
            <a:ext cx="0" cy="128588"/>
          </a:xfrm>
          <a:prstGeom prst="line">
            <a:avLst/>
          </a:prstGeom>
          <a:noFill/>
          <a:ln w="9525">
            <a:solidFill>
              <a:srgbClr val="FFD2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4" name="Line 45">
            <a:extLst>
              <a:ext uri="{FF2B5EF4-FFF2-40B4-BE49-F238E27FC236}">
                <a16:creationId xmlns:a16="http://schemas.microsoft.com/office/drawing/2014/main" id="{4DDB211F-C7DA-4F2D-BEAF-2A7B16A3DE4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0876" y="4457700"/>
            <a:ext cx="85725" cy="0"/>
          </a:xfrm>
          <a:prstGeom prst="line">
            <a:avLst/>
          </a:prstGeom>
          <a:noFill/>
          <a:ln w="9525">
            <a:solidFill>
              <a:srgbClr val="FFD2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" name="Line 46">
            <a:extLst>
              <a:ext uri="{FF2B5EF4-FFF2-40B4-BE49-F238E27FC236}">
                <a16:creationId xmlns:a16="http://schemas.microsoft.com/office/drawing/2014/main" id="{25F10A1C-AD1C-4518-972A-9AD3275E42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0876" y="4586288"/>
            <a:ext cx="85725" cy="0"/>
          </a:xfrm>
          <a:prstGeom prst="line">
            <a:avLst/>
          </a:prstGeom>
          <a:noFill/>
          <a:ln w="9525">
            <a:solidFill>
              <a:srgbClr val="FFD2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" name="Line 47">
            <a:extLst>
              <a:ext uri="{FF2B5EF4-FFF2-40B4-BE49-F238E27FC236}">
                <a16:creationId xmlns:a16="http://schemas.microsoft.com/office/drawing/2014/main" id="{5DCE0B54-90A7-4EA8-AE0E-F6DFD3158F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50163" y="1381125"/>
            <a:ext cx="0" cy="2784475"/>
          </a:xfrm>
          <a:prstGeom prst="line">
            <a:avLst/>
          </a:prstGeom>
          <a:noFill/>
          <a:ln w="9525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" name="Line 48">
            <a:extLst>
              <a:ext uri="{FF2B5EF4-FFF2-40B4-BE49-F238E27FC236}">
                <a16:creationId xmlns:a16="http://schemas.microsoft.com/office/drawing/2014/main" id="{78BE4878-AEC3-4DD5-9616-4D13F437FC9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8888" y="1381125"/>
            <a:ext cx="87313" cy="0"/>
          </a:xfrm>
          <a:prstGeom prst="line">
            <a:avLst/>
          </a:prstGeom>
          <a:noFill/>
          <a:ln w="9525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" name="Line 49">
            <a:extLst>
              <a:ext uri="{FF2B5EF4-FFF2-40B4-BE49-F238E27FC236}">
                <a16:creationId xmlns:a16="http://schemas.microsoft.com/office/drawing/2014/main" id="{33A4C157-8BF6-45BC-8BE4-77973D9DCED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8888" y="4165600"/>
            <a:ext cx="87313" cy="0"/>
          </a:xfrm>
          <a:prstGeom prst="line">
            <a:avLst/>
          </a:prstGeom>
          <a:noFill/>
          <a:ln w="9525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" name="Line 50">
            <a:extLst>
              <a:ext uri="{FF2B5EF4-FFF2-40B4-BE49-F238E27FC236}">
                <a16:creationId xmlns:a16="http://schemas.microsoft.com/office/drawing/2014/main" id="{93C75535-C3E2-4FDE-8096-10688451EA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80163" y="4598988"/>
            <a:ext cx="0" cy="106363"/>
          </a:xfrm>
          <a:prstGeom prst="line">
            <a:avLst/>
          </a:prstGeom>
          <a:noFill/>
          <a:ln w="9525">
            <a:solidFill>
              <a:srgbClr val="9C88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" name="Line 51">
            <a:extLst>
              <a:ext uri="{FF2B5EF4-FFF2-40B4-BE49-F238E27FC236}">
                <a16:creationId xmlns:a16="http://schemas.microsoft.com/office/drawing/2014/main" id="{B8AAE220-75F1-4F83-B145-298EAF7DE4E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8888" y="4598988"/>
            <a:ext cx="80963" cy="0"/>
          </a:xfrm>
          <a:prstGeom prst="line">
            <a:avLst/>
          </a:prstGeom>
          <a:noFill/>
          <a:ln w="9525">
            <a:solidFill>
              <a:srgbClr val="9C88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" name="Line 52">
            <a:extLst>
              <a:ext uri="{FF2B5EF4-FFF2-40B4-BE49-F238E27FC236}">
                <a16:creationId xmlns:a16="http://schemas.microsoft.com/office/drawing/2014/main" id="{EF58A0C5-2844-4435-BC26-7CCE81E158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8888" y="4705350"/>
            <a:ext cx="80963" cy="0"/>
          </a:xfrm>
          <a:prstGeom prst="line">
            <a:avLst/>
          </a:prstGeom>
          <a:noFill/>
          <a:ln w="9525">
            <a:solidFill>
              <a:srgbClr val="9C88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2" name="Freeform 53">
            <a:extLst>
              <a:ext uri="{FF2B5EF4-FFF2-40B4-BE49-F238E27FC236}">
                <a16:creationId xmlns:a16="http://schemas.microsoft.com/office/drawing/2014/main" id="{A432EF5D-427E-4589-9A94-896D943A9103}"/>
              </a:ext>
            </a:extLst>
          </p:cNvPr>
          <p:cNvSpPr>
            <a:spLocks/>
          </p:cNvSpPr>
          <p:nvPr/>
        </p:nvSpPr>
        <p:spPr bwMode="auto">
          <a:xfrm>
            <a:off x="5446713" y="4389438"/>
            <a:ext cx="206375" cy="201613"/>
          </a:xfrm>
          <a:custGeom>
            <a:avLst/>
            <a:gdLst>
              <a:gd name="T0" fmla="*/ 66 w 130"/>
              <a:gd name="T1" fmla="*/ 0 h 127"/>
              <a:gd name="T2" fmla="*/ 0 w 130"/>
              <a:gd name="T3" fmla="*/ 63 h 127"/>
              <a:gd name="T4" fmla="*/ 66 w 130"/>
              <a:gd name="T5" fmla="*/ 127 h 127"/>
              <a:gd name="T6" fmla="*/ 130 w 130"/>
              <a:gd name="T7" fmla="*/ 63 h 127"/>
              <a:gd name="T8" fmla="*/ 66 w 130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7">
                <a:moveTo>
                  <a:pt x="66" y="0"/>
                </a:moveTo>
                <a:lnTo>
                  <a:pt x="0" y="63"/>
                </a:lnTo>
                <a:lnTo>
                  <a:pt x="66" y="127"/>
                </a:lnTo>
                <a:lnTo>
                  <a:pt x="130" y="63"/>
                </a:lnTo>
                <a:lnTo>
                  <a:pt x="66" y="0"/>
                </a:lnTo>
                <a:close/>
              </a:path>
            </a:pathLst>
          </a:cu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Freeform 55">
            <a:extLst>
              <a:ext uri="{FF2B5EF4-FFF2-40B4-BE49-F238E27FC236}">
                <a16:creationId xmlns:a16="http://schemas.microsoft.com/office/drawing/2014/main" id="{B0C89322-F9C7-4318-8E21-B50B0961938B}"/>
              </a:ext>
            </a:extLst>
          </p:cNvPr>
          <p:cNvSpPr>
            <a:spLocks/>
          </p:cNvSpPr>
          <p:nvPr/>
        </p:nvSpPr>
        <p:spPr bwMode="auto">
          <a:xfrm>
            <a:off x="2433638" y="1276350"/>
            <a:ext cx="201613" cy="204788"/>
          </a:xfrm>
          <a:custGeom>
            <a:avLst/>
            <a:gdLst>
              <a:gd name="T0" fmla="*/ 63 w 127"/>
              <a:gd name="T1" fmla="*/ 0 h 129"/>
              <a:gd name="T2" fmla="*/ 0 w 127"/>
              <a:gd name="T3" fmla="*/ 66 h 129"/>
              <a:gd name="T4" fmla="*/ 63 w 127"/>
              <a:gd name="T5" fmla="*/ 129 h 129"/>
              <a:gd name="T6" fmla="*/ 127 w 127"/>
              <a:gd name="T7" fmla="*/ 66 h 129"/>
              <a:gd name="T8" fmla="*/ 63 w 127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9">
                <a:moveTo>
                  <a:pt x="63" y="0"/>
                </a:moveTo>
                <a:lnTo>
                  <a:pt x="0" y="66"/>
                </a:lnTo>
                <a:lnTo>
                  <a:pt x="63" y="129"/>
                </a:lnTo>
                <a:lnTo>
                  <a:pt x="127" y="66"/>
                </a:lnTo>
                <a:lnTo>
                  <a:pt x="63" y="0"/>
                </a:lnTo>
                <a:close/>
              </a:path>
            </a:pathLst>
          </a:cu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Freeform 57">
            <a:extLst>
              <a:ext uri="{FF2B5EF4-FFF2-40B4-BE49-F238E27FC236}">
                <a16:creationId xmlns:a16="http://schemas.microsoft.com/office/drawing/2014/main" id="{B47073A1-7366-4289-8B19-CADF2E9A891C}"/>
              </a:ext>
            </a:extLst>
          </p:cNvPr>
          <p:cNvSpPr>
            <a:spLocks/>
          </p:cNvSpPr>
          <p:nvPr/>
        </p:nvSpPr>
        <p:spPr bwMode="auto">
          <a:xfrm>
            <a:off x="7343776" y="3606800"/>
            <a:ext cx="206375" cy="206375"/>
          </a:xfrm>
          <a:custGeom>
            <a:avLst/>
            <a:gdLst>
              <a:gd name="T0" fmla="*/ 64 w 130"/>
              <a:gd name="T1" fmla="*/ 0 h 130"/>
              <a:gd name="T2" fmla="*/ 0 w 130"/>
              <a:gd name="T3" fmla="*/ 67 h 130"/>
              <a:gd name="T4" fmla="*/ 64 w 130"/>
              <a:gd name="T5" fmla="*/ 130 h 130"/>
              <a:gd name="T6" fmla="*/ 130 w 130"/>
              <a:gd name="T7" fmla="*/ 67 h 130"/>
              <a:gd name="T8" fmla="*/ 64 w 130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30">
                <a:moveTo>
                  <a:pt x="64" y="0"/>
                </a:moveTo>
                <a:lnTo>
                  <a:pt x="0" y="67"/>
                </a:lnTo>
                <a:lnTo>
                  <a:pt x="64" y="130"/>
                </a:lnTo>
                <a:lnTo>
                  <a:pt x="130" y="67"/>
                </a:lnTo>
                <a:lnTo>
                  <a:pt x="64" y="0"/>
                </a:lnTo>
                <a:close/>
              </a:path>
            </a:pathLst>
          </a:cu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Rectangle 58">
            <a:extLst>
              <a:ext uri="{FF2B5EF4-FFF2-40B4-BE49-F238E27FC236}">
                <a16:creationId xmlns:a16="http://schemas.microsoft.com/office/drawing/2014/main" id="{6F776763-8452-47EB-83A3-5419479DC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5063" y="3451225"/>
            <a:ext cx="1276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55752F"/>
                </a:solidFill>
                <a:effectLst/>
                <a:latin typeface="Arial" panose="020B0604020202020204" pitchFamily="34" charset="0"/>
              </a:rPr>
              <a:t>College Adult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5" name="Freeform 59">
            <a:extLst>
              <a:ext uri="{FF2B5EF4-FFF2-40B4-BE49-F238E27FC236}">
                <a16:creationId xmlns:a16="http://schemas.microsoft.com/office/drawing/2014/main" id="{5535183F-2D7C-4CA6-80DE-0CB8DB737412}"/>
              </a:ext>
            </a:extLst>
          </p:cNvPr>
          <p:cNvSpPr>
            <a:spLocks/>
          </p:cNvSpPr>
          <p:nvPr/>
        </p:nvSpPr>
        <p:spPr bwMode="auto">
          <a:xfrm>
            <a:off x="4138613" y="1276350"/>
            <a:ext cx="206375" cy="204788"/>
          </a:xfrm>
          <a:custGeom>
            <a:avLst/>
            <a:gdLst>
              <a:gd name="T0" fmla="*/ 64 w 130"/>
              <a:gd name="T1" fmla="*/ 0 h 129"/>
              <a:gd name="T2" fmla="*/ 0 w 130"/>
              <a:gd name="T3" fmla="*/ 66 h 129"/>
              <a:gd name="T4" fmla="*/ 64 w 130"/>
              <a:gd name="T5" fmla="*/ 129 h 129"/>
              <a:gd name="T6" fmla="*/ 130 w 130"/>
              <a:gd name="T7" fmla="*/ 66 h 129"/>
              <a:gd name="T8" fmla="*/ 64 w 130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9">
                <a:moveTo>
                  <a:pt x="64" y="0"/>
                </a:moveTo>
                <a:lnTo>
                  <a:pt x="0" y="66"/>
                </a:lnTo>
                <a:lnTo>
                  <a:pt x="64" y="129"/>
                </a:lnTo>
                <a:lnTo>
                  <a:pt x="130" y="66"/>
                </a:lnTo>
                <a:lnTo>
                  <a:pt x="64" y="0"/>
                </a:lnTo>
                <a:close/>
              </a:path>
            </a:pathLst>
          </a:cu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Freeform 61">
            <a:extLst>
              <a:ext uri="{FF2B5EF4-FFF2-40B4-BE49-F238E27FC236}">
                <a16:creationId xmlns:a16="http://schemas.microsoft.com/office/drawing/2014/main" id="{8B9DB8C2-FF9E-48E8-96CD-62A381757C36}"/>
              </a:ext>
            </a:extLst>
          </p:cNvPr>
          <p:cNvSpPr>
            <a:spLocks/>
          </p:cNvSpPr>
          <p:nvPr/>
        </p:nvSpPr>
        <p:spPr bwMode="auto">
          <a:xfrm>
            <a:off x="7604126" y="4362450"/>
            <a:ext cx="206375" cy="200025"/>
          </a:xfrm>
          <a:custGeom>
            <a:avLst/>
            <a:gdLst>
              <a:gd name="T0" fmla="*/ 67 w 130"/>
              <a:gd name="T1" fmla="*/ 0 h 126"/>
              <a:gd name="T2" fmla="*/ 0 w 130"/>
              <a:gd name="T3" fmla="*/ 63 h 126"/>
              <a:gd name="T4" fmla="*/ 67 w 130"/>
              <a:gd name="T5" fmla="*/ 126 h 126"/>
              <a:gd name="T6" fmla="*/ 130 w 130"/>
              <a:gd name="T7" fmla="*/ 63 h 126"/>
              <a:gd name="T8" fmla="*/ 67 w 130"/>
              <a:gd name="T9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6">
                <a:moveTo>
                  <a:pt x="67" y="0"/>
                </a:moveTo>
                <a:lnTo>
                  <a:pt x="0" y="63"/>
                </a:lnTo>
                <a:lnTo>
                  <a:pt x="67" y="126"/>
                </a:lnTo>
                <a:lnTo>
                  <a:pt x="130" y="63"/>
                </a:lnTo>
                <a:lnTo>
                  <a:pt x="67" y="0"/>
                </a:lnTo>
                <a:close/>
              </a:path>
            </a:pathLst>
          </a:cu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Rectangle 62">
            <a:extLst>
              <a:ext uri="{FF2B5EF4-FFF2-40B4-BE49-F238E27FC236}">
                <a16:creationId xmlns:a16="http://schemas.microsoft.com/office/drawing/2014/main" id="{4469D131-DB06-467F-9B25-4B1FFC20B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3999" y="4378327"/>
            <a:ext cx="1266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10534"/>
                </a:solidFill>
                <a:effectLst/>
                <a:latin typeface="Arial" panose="020B0604020202020204" pitchFamily="34" charset="0"/>
              </a:rPr>
              <a:t>Disability Ins.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0" name="Freeform 63">
            <a:extLst>
              <a:ext uri="{FF2B5EF4-FFF2-40B4-BE49-F238E27FC236}">
                <a16:creationId xmlns:a16="http://schemas.microsoft.com/office/drawing/2014/main" id="{112786E3-2D6F-4A6F-A9FE-A990F91281D8}"/>
              </a:ext>
            </a:extLst>
          </p:cNvPr>
          <p:cNvSpPr>
            <a:spLocks/>
          </p:cNvSpPr>
          <p:nvPr/>
        </p:nvSpPr>
        <p:spPr bwMode="auto">
          <a:xfrm>
            <a:off x="9415463" y="4552950"/>
            <a:ext cx="201613" cy="201613"/>
          </a:xfrm>
          <a:custGeom>
            <a:avLst/>
            <a:gdLst>
              <a:gd name="T0" fmla="*/ 63 w 127"/>
              <a:gd name="T1" fmla="*/ 0 h 127"/>
              <a:gd name="T2" fmla="*/ 0 w 127"/>
              <a:gd name="T3" fmla="*/ 64 h 127"/>
              <a:gd name="T4" fmla="*/ 63 w 127"/>
              <a:gd name="T5" fmla="*/ 127 h 127"/>
              <a:gd name="T6" fmla="*/ 127 w 127"/>
              <a:gd name="T7" fmla="*/ 64 h 127"/>
              <a:gd name="T8" fmla="*/ 63 w 127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7">
                <a:moveTo>
                  <a:pt x="63" y="0"/>
                </a:moveTo>
                <a:lnTo>
                  <a:pt x="0" y="64"/>
                </a:lnTo>
                <a:lnTo>
                  <a:pt x="63" y="127"/>
                </a:lnTo>
                <a:lnTo>
                  <a:pt x="127" y="64"/>
                </a:lnTo>
                <a:lnTo>
                  <a:pt x="63" y="0"/>
                </a:lnTo>
                <a:close/>
              </a:path>
            </a:pathLst>
          </a:cu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Rectangle 64">
            <a:extLst>
              <a:ext uri="{FF2B5EF4-FFF2-40B4-BE49-F238E27FC236}">
                <a16:creationId xmlns:a16="http://schemas.microsoft.com/office/drawing/2014/main" id="{81005E96-26A4-4E26-AFE6-1AABBEC03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5490" y="4415004"/>
            <a:ext cx="1169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38DD2"/>
                </a:solidFill>
                <a:effectLst/>
                <a:latin typeface="Arial" panose="020B0604020202020204" pitchFamily="34" charset="0"/>
              </a:rPr>
              <a:t>Health Adult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2" name="Freeform 65">
            <a:extLst>
              <a:ext uri="{FF2B5EF4-FFF2-40B4-BE49-F238E27FC236}">
                <a16:creationId xmlns:a16="http://schemas.microsoft.com/office/drawing/2014/main" id="{10570B82-3E06-4928-B389-D6A8ADDBFDF5}"/>
              </a:ext>
            </a:extLst>
          </p:cNvPr>
          <p:cNvSpPr>
            <a:spLocks/>
          </p:cNvSpPr>
          <p:nvPr/>
        </p:nvSpPr>
        <p:spPr bwMode="auto">
          <a:xfrm>
            <a:off x="3384551" y="1276350"/>
            <a:ext cx="206375" cy="204788"/>
          </a:xfrm>
          <a:custGeom>
            <a:avLst/>
            <a:gdLst>
              <a:gd name="T0" fmla="*/ 64 w 130"/>
              <a:gd name="T1" fmla="*/ 0 h 129"/>
              <a:gd name="T2" fmla="*/ 0 w 130"/>
              <a:gd name="T3" fmla="*/ 66 h 129"/>
              <a:gd name="T4" fmla="*/ 64 w 130"/>
              <a:gd name="T5" fmla="*/ 129 h 129"/>
              <a:gd name="T6" fmla="*/ 130 w 130"/>
              <a:gd name="T7" fmla="*/ 66 h 129"/>
              <a:gd name="T8" fmla="*/ 64 w 130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9">
                <a:moveTo>
                  <a:pt x="64" y="0"/>
                </a:moveTo>
                <a:lnTo>
                  <a:pt x="0" y="66"/>
                </a:lnTo>
                <a:lnTo>
                  <a:pt x="64" y="129"/>
                </a:lnTo>
                <a:lnTo>
                  <a:pt x="130" y="66"/>
                </a:lnTo>
                <a:lnTo>
                  <a:pt x="64" y="0"/>
                </a:lnTo>
                <a:close/>
              </a:path>
            </a:pathLst>
          </a:cu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Freeform 67">
            <a:extLst>
              <a:ext uri="{FF2B5EF4-FFF2-40B4-BE49-F238E27FC236}">
                <a16:creationId xmlns:a16="http://schemas.microsoft.com/office/drawing/2014/main" id="{BA6DCE11-8F5E-4026-9D48-8786D48E9243}"/>
              </a:ext>
            </a:extLst>
          </p:cNvPr>
          <p:cNvSpPr>
            <a:spLocks/>
          </p:cNvSpPr>
          <p:nvPr/>
        </p:nvSpPr>
        <p:spPr bwMode="auto">
          <a:xfrm>
            <a:off x="5400676" y="4406900"/>
            <a:ext cx="201613" cy="201613"/>
          </a:xfrm>
          <a:custGeom>
            <a:avLst/>
            <a:gdLst>
              <a:gd name="T0" fmla="*/ 64 w 127"/>
              <a:gd name="T1" fmla="*/ 0 h 127"/>
              <a:gd name="T2" fmla="*/ 0 w 127"/>
              <a:gd name="T3" fmla="*/ 64 h 127"/>
              <a:gd name="T4" fmla="*/ 64 w 127"/>
              <a:gd name="T5" fmla="*/ 127 h 127"/>
              <a:gd name="T6" fmla="*/ 127 w 127"/>
              <a:gd name="T7" fmla="*/ 64 h 127"/>
              <a:gd name="T8" fmla="*/ 64 w 127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7">
                <a:moveTo>
                  <a:pt x="64" y="0"/>
                </a:moveTo>
                <a:lnTo>
                  <a:pt x="0" y="64"/>
                </a:lnTo>
                <a:lnTo>
                  <a:pt x="64" y="127"/>
                </a:lnTo>
                <a:lnTo>
                  <a:pt x="127" y="64"/>
                </a:lnTo>
                <a:lnTo>
                  <a:pt x="64" y="0"/>
                </a:lnTo>
                <a:close/>
              </a:path>
            </a:pathLst>
          </a:custGeom>
          <a:solidFill>
            <a:srgbClr val="7B92A8"/>
          </a:solidFill>
          <a:ln w="31750">
            <a:solidFill>
              <a:srgbClr val="7B92A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" name="Freeform 69">
            <a:extLst>
              <a:ext uri="{FF2B5EF4-FFF2-40B4-BE49-F238E27FC236}">
                <a16:creationId xmlns:a16="http://schemas.microsoft.com/office/drawing/2014/main" id="{099A0F95-6FFE-43B9-BB78-AED0EE176E7C}"/>
              </a:ext>
            </a:extLst>
          </p:cNvPr>
          <p:cNvSpPr>
            <a:spLocks/>
          </p:cNvSpPr>
          <p:nvPr/>
        </p:nvSpPr>
        <p:spPr bwMode="auto">
          <a:xfrm>
            <a:off x="4395788" y="4859338"/>
            <a:ext cx="204788" cy="201613"/>
          </a:xfrm>
          <a:custGeom>
            <a:avLst/>
            <a:gdLst>
              <a:gd name="T0" fmla="*/ 66 w 129"/>
              <a:gd name="T1" fmla="*/ 0 h 127"/>
              <a:gd name="T2" fmla="*/ 0 w 129"/>
              <a:gd name="T3" fmla="*/ 64 h 127"/>
              <a:gd name="T4" fmla="*/ 66 w 129"/>
              <a:gd name="T5" fmla="*/ 127 h 127"/>
              <a:gd name="T6" fmla="*/ 129 w 129"/>
              <a:gd name="T7" fmla="*/ 64 h 127"/>
              <a:gd name="T8" fmla="*/ 66 w 129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27">
                <a:moveTo>
                  <a:pt x="66" y="0"/>
                </a:moveTo>
                <a:lnTo>
                  <a:pt x="0" y="64"/>
                </a:lnTo>
                <a:lnTo>
                  <a:pt x="66" y="127"/>
                </a:lnTo>
                <a:lnTo>
                  <a:pt x="129" y="64"/>
                </a:lnTo>
                <a:lnTo>
                  <a:pt x="66" y="0"/>
                </a:lnTo>
                <a:close/>
              </a:path>
            </a:pathLst>
          </a:cu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" name="Rectangle 70">
            <a:extLst>
              <a:ext uri="{FF2B5EF4-FFF2-40B4-BE49-F238E27FC236}">
                <a16:creationId xmlns:a16="http://schemas.microsoft.com/office/drawing/2014/main" id="{CF889615-2C52-436A-A719-EDC8C1555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576" y="4864100"/>
            <a:ext cx="11890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2D6D66"/>
                </a:solidFill>
                <a:effectLst/>
                <a:latin typeface="Arial" panose="020B0604020202020204" pitchFamily="34" charset="0"/>
              </a:rPr>
              <a:t>Job Training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1" name="Freeform 71">
            <a:extLst>
              <a:ext uri="{FF2B5EF4-FFF2-40B4-BE49-F238E27FC236}">
                <a16:creationId xmlns:a16="http://schemas.microsoft.com/office/drawing/2014/main" id="{D9A1D503-5874-4EC2-8C4B-323AFCF7E0A2}"/>
              </a:ext>
            </a:extLst>
          </p:cNvPr>
          <p:cNvSpPr>
            <a:spLocks/>
          </p:cNvSpPr>
          <p:nvPr/>
        </p:nvSpPr>
        <p:spPr bwMode="auto">
          <a:xfrm>
            <a:off x="5675313" y="4416425"/>
            <a:ext cx="201613" cy="206375"/>
          </a:xfrm>
          <a:custGeom>
            <a:avLst/>
            <a:gdLst>
              <a:gd name="T0" fmla="*/ 63 w 127"/>
              <a:gd name="T1" fmla="*/ 0 h 130"/>
              <a:gd name="T2" fmla="*/ 0 w 127"/>
              <a:gd name="T3" fmla="*/ 66 h 130"/>
              <a:gd name="T4" fmla="*/ 63 w 127"/>
              <a:gd name="T5" fmla="*/ 130 h 130"/>
              <a:gd name="T6" fmla="*/ 127 w 127"/>
              <a:gd name="T7" fmla="*/ 66 h 130"/>
              <a:gd name="T8" fmla="*/ 63 w 127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30">
                <a:moveTo>
                  <a:pt x="63" y="0"/>
                </a:moveTo>
                <a:lnTo>
                  <a:pt x="0" y="66"/>
                </a:lnTo>
                <a:lnTo>
                  <a:pt x="63" y="130"/>
                </a:lnTo>
                <a:lnTo>
                  <a:pt x="127" y="66"/>
                </a:lnTo>
                <a:lnTo>
                  <a:pt x="63" y="0"/>
                </a:lnTo>
                <a:close/>
              </a:path>
            </a:pathLst>
          </a:custGeom>
          <a:solidFill>
            <a:srgbClr val="FFD200"/>
          </a:solidFill>
          <a:ln w="31750">
            <a:solidFill>
              <a:srgbClr val="FFD2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" name="Freeform 73">
            <a:extLst>
              <a:ext uri="{FF2B5EF4-FFF2-40B4-BE49-F238E27FC236}">
                <a16:creationId xmlns:a16="http://schemas.microsoft.com/office/drawing/2014/main" id="{C04CEB6E-3448-4279-993E-70378C177C86}"/>
              </a:ext>
            </a:extLst>
          </p:cNvPr>
          <p:cNvSpPr>
            <a:spLocks/>
          </p:cNvSpPr>
          <p:nvPr/>
        </p:nvSpPr>
        <p:spPr bwMode="auto">
          <a:xfrm>
            <a:off x="7550151" y="3054350"/>
            <a:ext cx="204788" cy="201613"/>
          </a:xfrm>
          <a:custGeom>
            <a:avLst/>
            <a:gdLst>
              <a:gd name="T0" fmla="*/ 63 w 129"/>
              <a:gd name="T1" fmla="*/ 0 h 127"/>
              <a:gd name="T2" fmla="*/ 0 w 129"/>
              <a:gd name="T3" fmla="*/ 63 h 127"/>
              <a:gd name="T4" fmla="*/ 63 w 129"/>
              <a:gd name="T5" fmla="*/ 127 h 127"/>
              <a:gd name="T6" fmla="*/ 129 w 129"/>
              <a:gd name="T7" fmla="*/ 63 h 127"/>
              <a:gd name="T8" fmla="*/ 63 w 129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27">
                <a:moveTo>
                  <a:pt x="63" y="0"/>
                </a:moveTo>
                <a:lnTo>
                  <a:pt x="0" y="63"/>
                </a:lnTo>
                <a:lnTo>
                  <a:pt x="63" y="127"/>
                </a:lnTo>
                <a:lnTo>
                  <a:pt x="129" y="63"/>
                </a:lnTo>
                <a:lnTo>
                  <a:pt x="63" y="0"/>
                </a:lnTo>
                <a:close/>
              </a:path>
            </a:pathLst>
          </a:cu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" name="Rectangle 74">
            <a:extLst>
              <a:ext uri="{FF2B5EF4-FFF2-40B4-BE49-F238E27FC236}">
                <a16:creationId xmlns:a16="http://schemas.microsoft.com/office/drawing/2014/main" id="{F9BBBB51-3E0E-411F-BF0F-7EB188C44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4938" y="3054350"/>
            <a:ext cx="10239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FA19C"/>
                </a:solidFill>
                <a:effectLst/>
                <a:latin typeface="Arial" panose="020B0604020202020204" pitchFamily="34" charset="0"/>
              </a:rPr>
              <a:t>Top Taxes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9" name="Freeform 75">
            <a:extLst>
              <a:ext uri="{FF2B5EF4-FFF2-40B4-BE49-F238E27FC236}">
                <a16:creationId xmlns:a16="http://schemas.microsoft.com/office/drawing/2014/main" id="{0F9BF7B3-E8E0-4434-BBC5-890ABCCEC918}"/>
              </a:ext>
            </a:extLst>
          </p:cNvPr>
          <p:cNvSpPr>
            <a:spLocks/>
          </p:cNvSpPr>
          <p:nvPr/>
        </p:nvSpPr>
        <p:spPr bwMode="auto">
          <a:xfrm>
            <a:off x="6278563" y="4557713"/>
            <a:ext cx="201613" cy="206375"/>
          </a:xfrm>
          <a:custGeom>
            <a:avLst/>
            <a:gdLst>
              <a:gd name="T0" fmla="*/ 64 w 127"/>
              <a:gd name="T1" fmla="*/ 0 h 130"/>
              <a:gd name="T2" fmla="*/ 0 w 127"/>
              <a:gd name="T3" fmla="*/ 67 h 130"/>
              <a:gd name="T4" fmla="*/ 64 w 127"/>
              <a:gd name="T5" fmla="*/ 130 h 130"/>
              <a:gd name="T6" fmla="*/ 127 w 127"/>
              <a:gd name="T7" fmla="*/ 67 h 130"/>
              <a:gd name="T8" fmla="*/ 64 w 127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30">
                <a:moveTo>
                  <a:pt x="64" y="0"/>
                </a:moveTo>
                <a:lnTo>
                  <a:pt x="0" y="67"/>
                </a:lnTo>
                <a:lnTo>
                  <a:pt x="64" y="130"/>
                </a:lnTo>
                <a:lnTo>
                  <a:pt x="127" y="67"/>
                </a:lnTo>
                <a:lnTo>
                  <a:pt x="64" y="0"/>
                </a:lnTo>
                <a:close/>
              </a:path>
            </a:pathLst>
          </a:cu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4" name="Rectangle 76">
            <a:extLst>
              <a:ext uri="{FF2B5EF4-FFF2-40B4-BE49-F238E27FC236}">
                <a16:creationId xmlns:a16="http://schemas.microsoft.com/office/drawing/2014/main" id="{0D7860C1-EACE-4BE9-A4A6-A25F7357D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175" y="4675187"/>
            <a:ext cx="1169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 err="1">
                <a:ln>
                  <a:noFill/>
                </a:ln>
                <a:solidFill>
                  <a:srgbClr val="9C8847"/>
                </a:solidFill>
                <a:effectLst/>
                <a:latin typeface="Arial" panose="020B0604020202020204" pitchFamily="34" charset="0"/>
              </a:rPr>
              <a:t>Unemp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C8847"/>
                </a:solidFill>
                <a:effectLst/>
                <a:latin typeface="Arial" panose="020B0604020202020204" pitchFamily="34" charset="0"/>
              </a:rPr>
              <a:t>. Ins.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0" name="Line 77">
            <a:extLst>
              <a:ext uri="{FF2B5EF4-FFF2-40B4-BE49-F238E27FC236}">
                <a16:creationId xmlns:a16="http://schemas.microsoft.com/office/drawing/2014/main" id="{1A5D848B-2B01-47D8-8464-8A66A2AAE8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1" y="1230312"/>
            <a:ext cx="0" cy="4489451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1" name="Line 78">
            <a:extLst>
              <a:ext uri="{FF2B5EF4-FFF2-40B4-BE49-F238E27FC236}">
                <a16:creationId xmlns:a16="http://schemas.microsoft.com/office/drawing/2014/main" id="{86A00302-53FA-4385-9FE6-034BC1D370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55689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2" name="Rectangle 79">
            <a:extLst>
              <a:ext uri="{FF2B5EF4-FFF2-40B4-BE49-F238E27FC236}">
                <a16:creationId xmlns:a16="http://schemas.microsoft.com/office/drawing/2014/main" id="{0E9A12F5-AEB8-4F23-AF9D-C831840E2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8" y="5430838"/>
            <a:ext cx="4937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&lt;-1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3" name="Line 80">
            <a:extLst>
              <a:ext uri="{FF2B5EF4-FFF2-40B4-BE49-F238E27FC236}">
                <a16:creationId xmlns:a16="http://schemas.microsoft.com/office/drawing/2014/main" id="{E33776DD-4E80-4BF7-ABE3-CFAC0410A4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970463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4" name="Rectangle 81">
            <a:extLst>
              <a:ext uri="{FF2B5EF4-FFF2-40B4-BE49-F238E27FC236}">
                <a16:creationId xmlns:a16="http://schemas.microsoft.com/office/drawing/2014/main" id="{5849FE0A-738B-49C0-9DE8-847E139D8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8323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5" name="Line 82">
            <a:extLst>
              <a:ext uri="{FF2B5EF4-FFF2-40B4-BE49-F238E27FC236}">
                <a16:creationId xmlns:a16="http://schemas.microsoft.com/office/drawing/2014/main" id="{3654FBF9-65D4-465D-994C-E6E80D69D7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370388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6" name="Rectangle 83">
            <a:extLst>
              <a:ext uri="{FF2B5EF4-FFF2-40B4-BE49-F238E27FC236}">
                <a16:creationId xmlns:a16="http://schemas.microsoft.com/office/drawing/2014/main" id="{15971C46-390B-44F4-B71B-D6AC60E62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233863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7" name="Line 84">
            <a:extLst>
              <a:ext uri="{FF2B5EF4-FFF2-40B4-BE49-F238E27FC236}">
                <a16:creationId xmlns:a16="http://schemas.microsoft.com/office/drawing/2014/main" id="{0E426CB7-2756-4837-98C5-899E94F679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77190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" name="Rectangle 85">
            <a:extLst>
              <a:ext uri="{FF2B5EF4-FFF2-40B4-BE49-F238E27FC236}">
                <a16:creationId xmlns:a16="http://schemas.microsoft.com/office/drawing/2014/main" id="{1C034BD7-05EA-4AF4-A29A-E1C9212E0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6385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9" name="Line 86">
            <a:extLst>
              <a:ext uri="{FF2B5EF4-FFF2-40B4-BE49-F238E27FC236}">
                <a16:creationId xmlns:a16="http://schemas.microsoft.com/office/drawing/2014/main" id="{5CE8AFA9-1319-4B11-A13A-35F47A8C09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173412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0" name="Rectangle 87">
            <a:extLst>
              <a:ext uri="{FF2B5EF4-FFF2-40B4-BE49-F238E27FC236}">
                <a16:creationId xmlns:a16="http://schemas.microsoft.com/office/drawing/2014/main" id="{F342664E-8078-493A-AFE0-4933E4005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040062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1" name="Line 88">
            <a:extLst>
              <a:ext uri="{FF2B5EF4-FFF2-40B4-BE49-F238E27FC236}">
                <a16:creationId xmlns:a16="http://schemas.microsoft.com/office/drawing/2014/main" id="{09946230-8B4B-4D53-AABF-9082F7F52B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2573337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2" name="Rectangle 89">
            <a:extLst>
              <a:ext uri="{FF2B5EF4-FFF2-40B4-BE49-F238E27FC236}">
                <a16:creationId xmlns:a16="http://schemas.microsoft.com/office/drawing/2014/main" id="{78C6686F-67C9-4F89-8FA0-F00E83661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244157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3" name="Line 90">
            <a:extLst>
              <a:ext uri="{FF2B5EF4-FFF2-40B4-BE49-F238E27FC236}">
                <a16:creationId xmlns:a16="http://schemas.microsoft.com/office/drawing/2014/main" id="{0ED3667A-D941-4C2B-8B02-435D3825DD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9748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4" name="Rectangle 91">
            <a:extLst>
              <a:ext uri="{FF2B5EF4-FFF2-40B4-BE49-F238E27FC236}">
                <a16:creationId xmlns:a16="http://schemas.microsoft.com/office/drawing/2014/main" id="{24E35B96-2C7F-4796-AB7F-D3524DCBF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1843087"/>
            <a:ext cx="4064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5" name="Line 92">
            <a:extLst>
              <a:ext uri="{FF2B5EF4-FFF2-40B4-BE49-F238E27FC236}">
                <a16:creationId xmlns:a16="http://schemas.microsoft.com/office/drawing/2014/main" id="{8DD5F520-DF29-41D0-8EA8-0D508EA7F8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381125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7" name="Rectangle 94">
            <a:extLst>
              <a:ext uri="{FF2B5EF4-FFF2-40B4-BE49-F238E27FC236}">
                <a16:creationId xmlns:a16="http://schemas.microsoft.com/office/drawing/2014/main" id="{3EC305D6-33C9-4A44-A07C-AF4BF844970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3875" y="3236912"/>
            <a:ext cx="8223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MVPF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8" name="Line 95">
            <a:extLst>
              <a:ext uri="{FF2B5EF4-FFF2-40B4-BE49-F238E27FC236}">
                <a16:creationId xmlns:a16="http://schemas.microsoft.com/office/drawing/2014/main" id="{094F42E0-5BC4-4172-A095-0BFACFFA67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719763"/>
            <a:ext cx="96885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" name="Line 96">
            <a:extLst>
              <a:ext uri="{FF2B5EF4-FFF2-40B4-BE49-F238E27FC236}">
                <a16:creationId xmlns:a16="http://schemas.microsoft.com/office/drawing/2014/main" id="{82D4423C-8901-4BCC-9624-45333F7C577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341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" name="Rectangle 97">
            <a:extLst>
              <a:ext uri="{FF2B5EF4-FFF2-40B4-BE49-F238E27FC236}">
                <a16:creationId xmlns:a16="http://schemas.microsoft.com/office/drawing/2014/main" id="{D8D4191F-B7EA-4FF2-B2C3-19C328932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5861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1" name="Line 98">
            <a:extLst>
              <a:ext uri="{FF2B5EF4-FFF2-40B4-BE49-F238E27FC236}">
                <a16:creationId xmlns:a16="http://schemas.microsoft.com/office/drawing/2014/main" id="{5953DB40-452D-4D15-B568-F81D0407B1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815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" name="Rectangle 99">
            <a:extLst>
              <a:ext uri="{FF2B5EF4-FFF2-40B4-BE49-F238E27FC236}">
                <a16:creationId xmlns:a16="http://schemas.microsoft.com/office/drawing/2014/main" id="{26DE8638-7CC8-4FE2-B05D-D23C5835B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3" name="Line 100">
            <a:extLst>
              <a:ext uri="{FF2B5EF4-FFF2-40B4-BE49-F238E27FC236}">
                <a16:creationId xmlns:a16="http://schemas.microsoft.com/office/drawing/2014/main" id="{2CB5D1FA-18D6-4544-AAF4-C8D0FEC221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44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4" name="Rectangle 101">
            <a:extLst>
              <a:ext uri="{FF2B5EF4-FFF2-40B4-BE49-F238E27FC236}">
                <a16:creationId xmlns:a16="http://schemas.microsoft.com/office/drawing/2014/main" id="{D8344B4B-E67A-4639-B340-0FA4432C7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5" name="Line 102">
            <a:extLst>
              <a:ext uri="{FF2B5EF4-FFF2-40B4-BE49-F238E27FC236}">
                <a16:creationId xmlns:a16="http://schemas.microsoft.com/office/drawing/2014/main" id="{23051683-D0E9-469B-AECD-425E8339168A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39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6" name="Rectangle 103">
            <a:extLst>
              <a:ext uri="{FF2B5EF4-FFF2-40B4-BE49-F238E27FC236}">
                <a16:creationId xmlns:a16="http://schemas.microsoft.com/office/drawing/2014/main" id="{502FBB6D-FB1B-4797-98E4-A1D492FBC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26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7" name="Line 104">
            <a:extLst>
              <a:ext uri="{FF2B5EF4-FFF2-40B4-BE49-F238E27FC236}">
                <a16:creationId xmlns:a16="http://schemas.microsoft.com/office/drawing/2014/main" id="{E524773B-A4C8-414B-B83A-A106BDC54F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9030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8" name="Rectangle 105">
            <a:extLst>
              <a:ext uri="{FF2B5EF4-FFF2-40B4-BE49-F238E27FC236}">
                <a16:creationId xmlns:a16="http://schemas.microsoft.com/office/drawing/2014/main" id="{EB3978F6-FBA7-4A3C-8586-3B0ACA05C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7426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9" name="Rectangle 106">
            <a:extLst>
              <a:ext uri="{FF2B5EF4-FFF2-40B4-BE49-F238E27FC236}">
                <a16:creationId xmlns:a16="http://schemas.microsoft.com/office/drawing/2014/main" id="{E3CB66DD-1924-4207-BD0C-6D22E3EFB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6175375"/>
            <a:ext cx="24003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 of Beneficiaries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0" name="Rectangle 107">
            <a:extLst>
              <a:ext uri="{FF2B5EF4-FFF2-40B4-BE49-F238E27FC236}">
                <a16:creationId xmlns:a16="http://schemas.microsoft.com/office/drawing/2014/main" id="{0660CA9C-FA2E-47FB-B7D8-8FAC8250B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6" name="Rectangle 154">
            <a:extLst>
              <a:ext uri="{FF2B5EF4-FFF2-40B4-BE49-F238E27FC236}">
                <a16:creationId xmlns:a16="http://schemas.microsoft.com/office/drawing/2014/main" id="{EA881149-6B47-453F-8F73-72AF7F994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1" y="1470025"/>
            <a:ext cx="1481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0353B"/>
                </a:solidFill>
                <a:effectLst/>
                <a:latin typeface="Arial" panose="020B0604020202020204" pitchFamily="34" charset="0"/>
              </a:rPr>
              <a:t>Child Education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7" name="Rectangle 158">
            <a:extLst>
              <a:ext uri="{FF2B5EF4-FFF2-40B4-BE49-F238E27FC236}">
                <a16:creationId xmlns:a16="http://schemas.microsoft.com/office/drawing/2014/main" id="{612AE80D-1484-4661-9289-C23AC6CFE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2288" y="1101725"/>
            <a:ext cx="1279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E37E00"/>
                </a:solidFill>
                <a:effectLst/>
                <a:latin typeface="Arial" panose="020B0604020202020204" pitchFamily="34" charset="0"/>
              </a:rPr>
              <a:t>College Child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8" name="Rectangle 164">
            <a:extLst>
              <a:ext uri="{FF2B5EF4-FFF2-40B4-BE49-F238E27FC236}">
                <a16:creationId xmlns:a16="http://schemas.microsoft.com/office/drawing/2014/main" id="{722FA59D-8EFF-4210-B97D-7E3E95F7F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2763" y="1014412"/>
            <a:ext cx="1174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AC27E"/>
                </a:solidFill>
                <a:effectLst/>
                <a:latin typeface="Arial" panose="020B0604020202020204" pitchFamily="34" charset="0"/>
              </a:rPr>
              <a:t>Health Child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9" name="Rectangle 172">
            <a:extLst>
              <a:ext uri="{FF2B5EF4-FFF2-40B4-BE49-F238E27FC236}">
                <a16:creationId xmlns:a16="http://schemas.microsoft.com/office/drawing/2014/main" id="{91D7ABDB-B55E-4A01-9501-4EB7D92A7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0138" y="4002088"/>
            <a:ext cx="14398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FFD200"/>
                </a:solidFill>
                <a:effectLst/>
                <a:latin typeface="Arial" panose="020B0604020202020204" pitchFamily="34" charset="0"/>
              </a:rPr>
              <a:t>Supp. Sec. Inc.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0" name="Rectangle 152">
            <a:extLst>
              <a:ext uri="{FF2B5EF4-FFF2-40B4-BE49-F238E27FC236}">
                <a16:creationId xmlns:a16="http://schemas.microsoft.com/office/drawing/2014/main" id="{C867993D-8D6E-4984-963A-AD0482FC2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9313" y="3646488"/>
            <a:ext cx="145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6E8E84"/>
                </a:solidFill>
                <a:effectLst/>
                <a:latin typeface="Arial" panose="020B0604020202020204" pitchFamily="34" charset="0"/>
              </a:rPr>
              <a:t>Cash Transfers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1" name="Rectangle 166">
            <a:extLst>
              <a:ext uri="{FF2B5EF4-FFF2-40B4-BE49-F238E27FC236}">
                <a16:creationId xmlns:a16="http://schemas.microsoft.com/office/drawing/2014/main" id="{B83FCA7B-91DF-48FB-9D4F-820480BEC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1" y="3683794"/>
            <a:ext cx="17192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7B92A8"/>
                </a:solidFill>
                <a:effectLst/>
                <a:latin typeface="Arial" panose="020B0604020202020204" pitchFamily="34" charset="0"/>
              </a:rPr>
              <a:t>Housing Vouchers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4DA3344A-352E-47B0-8196-B74520A4AC7D}"/>
              </a:ext>
            </a:extLst>
          </p:cNvPr>
          <p:cNvCxnSpPr>
            <a:cxnSpLocks/>
          </p:cNvCxnSpPr>
          <p:nvPr/>
        </p:nvCxnSpPr>
        <p:spPr>
          <a:xfrm flipV="1">
            <a:off x="5602289" y="3836987"/>
            <a:ext cx="301624" cy="546102"/>
          </a:xfrm>
          <a:prstGeom prst="line">
            <a:avLst/>
          </a:prstGeom>
          <a:ln>
            <a:solidFill>
              <a:srgbClr val="6E8E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76FE9A4B-5CA6-425D-A4A8-1D4629F3CDBD}"/>
              </a:ext>
            </a:extLst>
          </p:cNvPr>
          <p:cNvCxnSpPr>
            <a:cxnSpLocks/>
          </p:cNvCxnSpPr>
          <p:nvPr/>
        </p:nvCxnSpPr>
        <p:spPr>
          <a:xfrm>
            <a:off x="4602163" y="3964782"/>
            <a:ext cx="798513" cy="442118"/>
          </a:xfrm>
          <a:prstGeom prst="line">
            <a:avLst/>
          </a:prstGeom>
          <a:ln>
            <a:solidFill>
              <a:srgbClr val="7B92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BC64AC53-FDA6-4B95-8928-1581F4E76C46}"/>
              </a:ext>
            </a:extLst>
          </p:cNvPr>
          <p:cNvCxnSpPr/>
          <p:nvPr/>
        </p:nvCxnSpPr>
        <p:spPr>
          <a:xfrm flipV="1">
            <a:off x="5889626" y="4175126"/>
            <a:ext cx="225425" cy="268287"/>
          </a:xfrm>
          <a:prstGeom prst="line">
            <a:avLst/>
          </a:prstGeom>
          <a:ln>
            <a:solidFill>
              <a:srgbClr val="FFD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35FB4CC6-DC4D-4B5C-8FB0-7AC2AF186B7F}"/>
              </a:ext>
            </a:extLst>
          </p:cNvPr>
          <p:cNvGrpSpPr/>
          <p:nvPr/>
        </p:nvGrpSpPr>
        <p:grpSpPr>
          <a:xfrm>
            <a:off x="1398052" y="1174749"/>
            <a:ext cx="599024" cy="616982"/>
            <a:chOff x="1398052" y="1174749"/>
            <a:chExt cx="599024" cy="616982"/>
          </a:xfrm>
        </p:grpSpPr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EF45541B-8B64-4640-8304-E7C55C2F3335}"/>
                </a:ext>
              </a:extLst>
            </p:cNvPr>
            <p:cNvSpPr/>
            <p:nvPr/>
          </p:nvSpPr>
          <p:spPr>
            <a:xfrm>
              <a:off x="1468438" y="1508125"/>
              <a:ext cx="528638" cy="283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3AAFC108-ED50-4AC9-BDC7-7F161C4E4B6F}"/>
                </a:ext>
              </a:extLst>
            </p:cNvPr>
            <p:cNvGrpSpPr/>
            <p:nvPr/>
          </p:nvGrpSpPr>
          <p:grpSpPr>
            <a:xfrm>
              <a:off x="1674813" y="1573079"/>
              <a:ext cx="166687" cy="149224"/>
              <a:chOff x="1462882" y="1471634"/>
              <a:chExt cx="166687" cy="149224"/>
            </a:xfrm>
          </p:grpSpPr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9C53E5F6-6F19-47D1-88AE-144DA415ED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6225" y="1512888"/>
                <a:ext cx="0" cy="6032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D032C7FE-F46B-4AAF-AE46-7A4E87EAF15B}"/>
                  </a:ext>
                </a:extLst>
              </p:cNvPr>
              <p:cNvCxnSpPr/>
              <p:nvPr/>
            </p:nvCxnSpPr>
            <p:spPr>
              <a:xfrm flipV="1">
                <a:off x="1462882" y="147163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721283AB-B671-4139-8EF4-0BE48D9DB93E}"/>
                  </a:ext>
                </a:extLst>
              </p:cNvPr>
              <p:cNvCxnSpPr/>
              <p:nvPr/>
            </p:nvCxnSpPr>
            <p:spPr>
              <a:xfrm flipV="1">
                <a:off x="1462882" y="153749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8" name="Rectangle 176">
              <a:extLst>
                <a:ext uri="{FF2B5EF4-FFF2-40B4-BE49-F238E27FC236}">
                  <a16:creationId xmlns:a16="http://schemas.microsoft.com/office/drawing/2014/main" id="{5CE15B2A-23E5-4F3D-8887-96489F2EA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052" y="1174749"/>
              <a:ext cx="219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∞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855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fade/>
      </p:transition>
    </mc:Choice>
    <mc:Fallback xmlns="">
      <p:transition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>
            <a:extLst>
              <a:ext uri="{FF2B5EF4-FFF2-40B4-BE49-F238E27FC236}">
                <a16:creationId xmlns:a16="http://schemas.microsoft.com/office/drawing/2014/main" id="{657A72AB-A60D-4AA1-BCD9-4E983D83D86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0" name="Rectangle 94">
            <a:extLst>
              <a:ext uri="{FF2B5EF4-FFF2-40B4-BE49-F238E27FC236}">
                <a16:creationId xmlns:a16="http://schemas.microsoft.com/office/drawing/2014/main" id="{D4FF89ED-A3F8-4A9C-B483-C48B28CF5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Rectangle 91">
            <a:extLst>
              <a:ext uri="{FF2B5EF4-FFF2-40B4-BE49-F238E27FC236}">
                <a16:creationId xmlns:a16="http://schemas.microsoft.com/office/drawing/2014/main" id="{5734C64F-EA05-4481-864C-12E0B4C51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0" y="444500"/>
            <a:ext cx="48418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300" b="0" i="0" u="none" strike="noStrike" kern="1200" cap="none" spc="0" normalizeH="0" baseline="0" noProof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7" name="Rectangle 134">
            <a:extLst>
              <a:ext uri="{FF2B5EF4-FFF2-40B4-BE49-F238E27FC236}">
                <a16:creationId xmlns:a16="http://schemas.microsoft.com/office/drawing/2014/main" id="{0AB75E72-45A6-4B19-9A80-0C6C4FCA1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MVPF by Year of Policy</a:t>
            </a:r>
          </a:p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Averages by Decade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1341FECB-F206-4817-8596-C13076D2FA90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859507-DDEE-487D-90E3-3D1BB0CC6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1230312"/>
            <a:ext cx="9688513" cy="448945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3264E658-CDD8-4AD2-A06E-6BA4249F0E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5689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5D7E5F88-5225-4B6B-B7D2-2F694EF9D8A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970463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9DBFBC91-9A8A-419D-A7E4-1F00E2ED2F8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370388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4D53C7C3-F33A-4234-8548-1EBB6E80F6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77190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ED6ED6BA-B977-423A-842B-CF9FD4AC4BE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173412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C84D79D8-F3B5-47E2-B48D-AB3C52EEBCE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2573337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4">
            <a:extLst>
              <a:ext uri="{FF2B5EF4-FFF2-40B4-BE49-F238E27FC236}">
                <a16:creationId xmlns:a16="http://schemas.microsoft.com/office/drawing/2014/main" id="{B0920CDC-C3FC-4B85-9827-A4627421DC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9748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5">
            <a:extLst>
              <a:ext uri="{FF2B5EF4-FFF2-40B4-BE49-F238E27FC236}">
                <a16:creationId xmlns:a16="http://schemas.microsoft.com/office/drawing/2014/main" id="{C3BE03A3-C5E5-4AA7-9DAB-7760A74411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" name="Line 16">
            <a:extLst>
              <a:ext uri="{FF2B5EF4-FFF2-40B4-BE49-F238E27FC236}">
                <a16:creationId xmlns:a16="http://schemas.microsoft.com/office/drawing/2014/main" id="{4AAC2443-C4CB-4FFC-8193-EC847B938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1" name="Line 17">
            <a:extLst>
              <a:ext uri="{FF2B5EF4-FFF2-40B4-BE49-F238E27FC236}">
                <a16:creationId xmlns:a16="http://schemas.microsoft.com/office/drawing/2014/main" id="{F4C52B51-EF1D-47EA-AA42-23A8FE8E77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73401" y="1974850"/>
            <a:ext cx="0" cy="3136900"/>
          </a:xfrm>
          <a:prstGeom prst="line">
            <a:avLst/>
          </a:prstGeom>
          <a:noFill/>
          <a:ln w="95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" name="Line 18">
            <a:extLst>
              <a:ext uri="{FF2B5EF4-FFF2-40B4-BE49-F238E27FC236}">
                <a16:creationId xmlns:a16="http://schemas.microsoft.com/office/drawing/2014/main" id="{BD86E498-E821-4453-917D-E0E85477F0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2126" y="1974850"/>
            <a:ext cx="82550" cy="0"/>
          </a:xfrm>
          <a:prstGeom prst="line">
            <a:avLst/>
          </a:prstGeom>
          <a:noFill/>
          <a:ln w="95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" name="Line 19">
            <a:extLst>
              <a:ext uri="{FF2B5EF4-FFF2-40B4-BE49-F238E27FC236}">
                <a16:creationId xmlns:a16="http://schemas.microsoft.com/office/drawing/2014/main" id="{EC756227-2DA0-455A-970B-F867F715AF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2126" y="5111750"/>
            <a:ext cx="82550" cy="0"/>
          </a:xfrm>
          <a:prstGeom prst="line">
            <a:avLst/>
          </a:prstGeom>
          <a:noFill/>
          <a:ln w="95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" name="Line 20">
            <a:extLst>
              <a:ext uri="{FF2B5EF4-FFF2-40B4-BE49-F238E27FC236}">
                <a16:creationId xmlns:a16="http://schemas.microsoft.com/office/drawing/2014/main" id="{8F7E1F33-9729-418F-AA0A-CAC0D5F9FE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37088" y="3429000"/>
            <a:ext cx="0" cy="1422400"/>
          </a:xfrm>
          <a:prstGeom prst="line">
            <a:avLst/>
          </a:prstGeom>
          <a:noFill/>
          <a:ln w="95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1" name="Line 21">
            <a:extLst>
              <a:ext uri="{FF2B5EF4-FFF2-40B4-BE49-F238E27FC236}">
                <a16:creationId xmlns:a16="http://schemas.microsoft.com/office/drawing/2014/main" id="{BA3EDD28-9119-4DFD-B963-A78AFBBF0B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1051" y="3429000"/>
            <a:ext cx="87313" cy="0"/>
          </a:xfrm>
          <a:prstGeom prst="line">
            <a:avLst/>
          </a:prstGeom>
          <a:noFill/>
          <a:ln w="95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" name="Line 22">
            <a:extLst>
              <a:ext uri="{FF2B5EF4-FFF2-40B4-BE49-F238E27FC236}">
                <a16:creationId xmlns:a16="http://schemas.microsoft.com/office/drawing/2014/main" id="{D4261C4E-1FFA-40DE-B50E-612F36D711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1051" y="4851400"/>
            <a:ext cx="87313" cy="0"/>
          </a:xfrm>
          <a:prstGeom prst="line">
            <a:avLst/>
          </a:prstGeom>
          <a:noFill/>
          <a:ln w="95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" name="Line 23">
            <a:extLst>
              <a:ext uri="{FF2B5EF4-FFF2-40B4-BE49-F238E27FC236}">
                <a16:creationId xmlns:a16="http://schemas.microsoft.com/office/drawing/2014/main" id="{12810C8C-4EBA-4CD5-BBAC-90E6AEB908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83313" y="4129088"/>
            <a:ext cx="0" cy="447675"/>
          </a:xfrm>
          <a:prstGeom prst="line">
            <a:avLst/>
          </a:prstGeom>
          <a:noFill/>
          <a:ln w="95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" name="Line 24">
            <a:extLst>
              <a:ext uri="{FF2B5EF4-FFF2-40B4-BE49-F238E27FC236}">
                <a16:creationId xmlns:a16="http://schemas.microsoft.com/office/drawing/2014/main" id="{3C4635A4-5ECC-4238-85BA-94C93108FC9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2038" y="4129088"/>
            <a:ext cx="87313" cy="0"/>
          </a:xfrm>
          <a:prstGeom prst="line">
            <a:avLst/>
          </a:prstGeom>
          <a:noFill/>
          <a:ln w="95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" name="Line 25">
            <a:extLst>
              <a:ext uri="{FF2B5EF4-FFF2-40B4-BE49-F238E27FC236}">
                <a16:creationId xmlns:a16="http://schemas.microsoft.com/office/drawing/2014/main" id="{9C32FBC6-BFEF-4E12-8C01-4D142954B89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2038" y="4576763"/>
            <a:ext cx="87313" cy="0"/>
          </a:xfrm>
          <a:prstGeom prst="line">
            <a:avLst/>
          </a:prstGeom>
          <a:noFill/>
          <a:ln w="95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" name="Line 26">
            <a:extLst>
              <a:ext uri="{FF2B5EF4-FFF2-40B4-BE49-F238E27FC236}">
                <a16:creationId xmlns:a16="http://schemas.microsoft.com/office/drawing/2014/main" id="{7E6D1D40-9A19-4098-94A2-D6062B99A5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02601" y="3762375"/>
            <a:ext cx="0" cy="1806575"/>
          </a:xfrm>
          <a:prstGeom prst="line">
            <a:avLst/>
          </a:prstGeom>
          <a:noFill/>
          <a:ln w="95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" name="Line 27">
            <a:extLst>
              <a:ext uri="{FF2B5EF4-FFF2-40B4-BE49-F238E27FC236}">
                <a16:creationId xmlns:a16="http://schemas.microsoft.com/office/drawing/2014/main" id="{9AC257C8-EBCF-4AA5-B7F6-9F9C5637E0A6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1326" y="3762375"/>
            <a:ext cx="82550" cy="0"/>
          </a:xfrm>
          <a:prstGeom prst="line">
            <a:avLst/>
          </a:prstGeom>
          <a:noFill/>
          <a:ln w="95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2" name="Line 28">
            <a:extLst>
              <a:ext uri="{FF2B5EF4-FFF2-40B4-BE49-F238E27FC236}">
                <a16:creationId xmlns:a16="http://schemas.microsoft.com/office/drawing/2014/main" id="{55E13178-B965-4365-BB50-C46A8E0975D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1326" y="5568950"/>
            <a:ext cx="82550" cy="0"/>
          </a:xfrm>
          <a:prstGeom prst="line">
            <a:avLst/>
          </a:prstGeom>
          <a:noFill/>
          <a:ln w="95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" name="Line 29">
            <a:extLst>
              <a:ext uri="{FF2B5EF4-FFF2-40B4-BE49-F238E27FC236}">
                <a16:creationId xmlns:a16="http://schemas.microsoft.com/office/drawing/2014/main" id="{1F08D235-75B9-4166-B0E2-5F6B0BE178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23463" y="3419475"/>
            <a:ext cx="0" cy="1893888"/>
          </a:xfrm>
          <a:prstGeom prst="line">
            <a:avLst/>
          </a:prstGeom>
          <a:noFill/>
          <a:ln w="95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Line 30">
            <a:extLst>
              <a:ext uri="{FF2B5EF4-FFF2-40B4-BE49-F238E27FC236}">
                <a16:creationId xmlns:a16="http://schemas.microsoft.com/office/drawing/2014/main" id="{F2869DEC-D579-48D3-B2BD-E3FB8A4EE1BE}"/>
              </a:ext>
            </a:extLst>
          </p:cNvPr>
          <p:cNvSpPr>
            <a:spLocks noChangeShapeType="1"/>
          </p:cNvSpPr>
          <p:nvPr/>
        </p:nvSpPr>
        <p:spPr bwMode="auto">
          <a:xfrm>
            <a:off x="9882188" y="3419475"/>
            <a:ext cx="85725" cy="0"/>
          </a:xfrm>
          <a:prstGeom prst="line">
            <a:avLst/>
          </a:prstGeom>
          <a:noFill/>
          <a:ln w="95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Line 31">
            <a:extLst>
              <a:ext uri="{FF2B5EF4-FFF2-40B4-BE49-F238E27FC236}">
                <a16:creationId xmlns:a16="http://schemas.microsoft.com/office/drawing/2014/main" id="{AD0FEC14-B76A-4F6A-B3BC-29639D1E6BA3}"/>
              </a:ext>
            </a:extLst>
          </p:cNvPr>
          <p:cNvSpPr>
            <a:spLocks noChangeShapeType="1"/>
          </p:cNvSpPr>
          <p:nvPr/>
        </p:nvSpPr>
        <p:spPr bwMode="auto">
          <a:xfrm>
            <a:off x="9882188" y="5313363"/>
            <a:ext cx="85725" cy="0"/>
          </a:xfrm>
          <a:prstGeom prst="line">
            <a:avLst/>
          </a:prstGeom>
          <a:noFill/>
          <a:ln w="95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Line 32">
            <a:extLst>
              <a:ext uri="{FF2B5EF4-FFF2-40B4-BE49-F238E27FC236}">
                <a16:creationId xmlns:a16="http://schemas.microsoft.com/office/drawing/2014/main" id="{9481D7C9-B014-44D7-9703-3368E50487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290301" y="4489450"/>
            <a:ext cx="0" cy="77788"/>
          </a:xfrm>
          <a:prstGeom prst="line">
            <a:avLst/>
          </a:prstGeom>
          <a:noFill/>
          <a:ln w="95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Line 33">
            <a:extLst>
              <a:ext uri="{FF2B5EF4-FFF2-40B4-BE49-F238E27FC236}">
                <a16:creationId xmlns:a16="http://schemas.microsoft.com/office/drawing/2014/main" id="{C50F2038-D9DE-463E-BCF0-D97D4E80DF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49026" y="4489450"/>
            <a:ext cx="82550" cy="0"/>
          </a:xfrm>
          <a:prstGeom prst="line">
            <a:avLst/>
          </a:prstGeom>
          <a:noFill/>
          <a:ln w="95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Line 34">
            <a:extLst>
              <a:ext uri="{FF2B5EF4-FFF2-40B4-BE49-F238E27FC236}">
                <a16:creationId xmlns:a16="http://schemas.microsoft.com/office/drawing/2014/main" id="{93E512AD-F752-43DE-AD17-2129A967C86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49026" y="4567238"/>
            <a:ext cx="82550" cy="0"/>
          </a:xfrm>
          <a:prstGeom prst="line">
            <a:avLst/>
          </a:prstGeom>
          <a:noFill/>
          <a:ln w="95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Line 35">
            <a:extLst>
              <a:ext uri="{FF2B5EF4-FFF2-40B4-BE49-F238E27FC236}">
                <a16:creationId xmlns:a16="http://schemas.microsoft.com/office/drawing/2014/main" id="{7ED8828F-D599-469F-8D0F-C0B4A3AD6E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03526" y="1381125"/>
            <a:ext cx="0" cy="1101725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Line 36">
            <a:extLst>
              <a:ext uri="{FF2B5EF4-FFF2-40B4-BE49-F238E27FC236}">
                <a16:creationId xmlns:a16="http://schemas.microsoft.com/office/drawing/2014/main" id="{A631CCB6-B581-47A7-B99F-A33D331FF4D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2251" y="1381125"/>
            <a:ext cx="82550" cy="0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Line 37">
            <a:extLst>
              <a:ext uri="{FF2B5EF4-FFF2-40B4-BE49-F238E27FC236}">
                <a16:creationId xmlns:a16="http://schemas.microsoft.com/office/drawing/2014/main" id="{9E4B53F9-D7C8-4C12-8098-9B79E1962E9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2251" y="2482850"/>
            <a:ext cx="82550" cy="0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Line 38">
            <a:extLst>
              <a:ext uri="{FF2B5EF4-FFF2-40B4-BE49-F238E27FC236}">
                <a16:creationId xmlns:a16="http://schemas.microsoft.com/office/drawing/2014/main" id="{1EDF17FC-4489-448D-BCB6-FE7C189D6B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97413" y="1381125"/>
            <a:ext cx="0" cy="4187826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Line 39">
            <a:extLst>
              <a:ext uri="{FF2B5EF4-FFF2-40B4-BE49-F238E27FC236}">
                <a16:creationId xmlns:a16="http://schemas.microsoft.com/office/drawing/2014/main" id="{52A42F42-289F-4673-B044-43F8C3E0641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6138" y="1381125"/>
            <a:ext cx="82550" cy="0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Line 40">
            <a:extLst>
              <a:ext uri="{FF2B5EF4-FFF2-40B4-BE49-F238E27FC236}">
                <a16:creationId xmlns:a16="http://schemas.microsoft.com/office/drawing/2014/main" id="{D65C5E26-C91E-44F1-A420-2B5A5D3BA4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6138" y="5568950"/>
            <a:ext cx="82550" cy="0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Line 41">
            <a:extLst>
              <a:ext uri="{FF2B5EF4-FFF2-40B4-BE49-F238E27FC236}">
                <a16:creationId xmlns:a16="http://schemas.microsoft.com/office/drawing/2014/main" id="{1ACF8BC5-F153-4810-92CC-9B8105776D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16688" y="1381125"/>
            <a:ext cx="0" cy="593725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Line 42">
            <a:extLst>
              <a:ext uri="{FF2B5EF4-FFF2-40B4-BE49-F238E27FC236}">
                <a16:creationId xmlns:a16="http://schemas.microsoft.com/office/drawing/2014/main" id="{EB428C84-9B66-4046-9F4A-B1741152F55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5413" y="1381125"/>
            <a:ext cx="87313" cy="0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Line 43">
            <a:extLst>
              <a:ext uri="{FF2B5EF4-FFF2-40B4-BE49-F238E27FC236}">
                <a16:creationId xmlns:a16="http://schemas.microsoft.com/office/drawing/2014/main" id="{16A2FA60-9896-4387-B8A6-4BA691BE9AF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5413" y="1974850"/>
            <a:ext cx="87313" cy="0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Line 44">
            <a:extLst>
              <a:ext uri="{FF2B5EF4-FFF2-40B4-BE49-F238E27FC236}">
                <a16:creationId xmlns:a16="http://schemas.microsoft.com/office/drawing/2014/main" id="{26535784-9C9D-4F47-A636-1EE227874A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91526" y="1381125"/>
            <a:ext cx="0" cy="4187826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Line 45">
            <a:extLst>
              <a:ext uri="{FF2B5EF4-FFF2-40B4-BE49-F238E27FC236}">
                <a16:creationId xmlns:a16="http://schemas.microsoft.com/office/drawing/2014/main" id="{55F5F51D-9764-4093-B9B6-36EB795E1454}"/>
              </a:ext>
            </a:extLst>
          </p:cNvPr>
          <p:cNvSpPr>
            <a:spLocks noChangeShapeType="1"/>
          </p:cNvSpPr>
          <p:nvPr/>
        </p:nvSpPr>
        <p:spPr bwMode="auto">
          <a:xfrm>
            <a:off x="8350251" y="1381125"/>
            <a:ext cx="87313" cy="0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Line 46">
            <a:extLst>
              <a:ext uri="{FF2B5EF4-FFF2-40B4-BE49-F238E27FC236}">
                <a16:creationId xmlns:a16="http://schemas.microsoft.com/office/drawing/2014/main" id="{8A952E0C-EDE4-4DEE-B507-27D1A278921B}"/>
              </a:ext>
            </a:extLst>
          </p:cNvPr>
          <p:cNvSpPr>
            <a:spLocks noChangeShapeType="1"/>
          </p:cNvSpPr>
          <p:nvPr/>
        </p:nvSpPr>
        <p:spPr bwMode="auto">
          <a:xfrm>
            <a:off x="8350251" y="5568950"/>
            <a:ext cx="87313" cy="0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Line 47">
            <a:extLst>
              <a:ext uri="{FF2B5EF4-FFF2-40B4-BE49-F238E27FC236}">
                <a16:creationId xmlns:a16="http://schemas.microsoft.com/office/drawing/2014/main" id="{8B80ED58-1807-440C-806B-2CBF54891F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133013" y="1381125"/>
            <a:ext cx="0" cy="3589338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Line 48">
            <a:extLst>
              <a:ext uri="{FF2B5EF4-FFF2-40B4-BE49-F238E27FC236}">
                <a16:creationId xmlns:a16="http://schemas.microsoft.com/office/drawing/2014/main" id="{FF85B236-088C-4612-9149-BF8AD802AE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91738" y="1381125"/>
            <a:ext cx="87313" cy="0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Line 49">
            <a:extLst>
              <a:ext uri="{FF2B5EF4-FFF2-40B4-BE49-F238E27FC236}">
                <a16:creationId xmlns:a16="http://schemas.microsoft.com/office/drawing/2014/main" id="{4BD05CFC-A56C-4A06-A7CA-2A2A074DEFB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91738" y="4970463"/>
            <a:ext cx="87313" cy="0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Freeform 50">
            <a:extLst>
              <a:ext uri="{FF2B5EF4-FFF2-40B4-BE49-F238E27FC236}">
                <a16:creationId xmlns:a16="http://schemas.microsoft.com/office/drawing/2014/main" id="{E771EE4D-B440-4257-9243-36D97FC5D95F}"/>
              </a:ext>
            </a:extLst>
          </p:cNvPr>
          <p:cNvSpPr>
            <a:spLocks/>
          </p:cNvSpPr>
          <p:nvPr/>
        </p:nvSpPr>
        <p:spPr bwMode="auto">
          <a:xfrm>
            <a:off x="2973388" y="4056063"/>
            <a:ext cx="201613" cy="204788"/>
          </a:xfrm>
          <a:custGeom>
            <a:avLst/>
            <a:gdLst>
              <a:gd name="T0" fmla="*/ 63 w 127"/>
              <a:gd name="T1" fmla="*/ 0 h 129"/>
              <a:gd name="T2" fmla="*/ 0 w 127"/>
              <a:gd name="T3" fmla="*/ 63 h 129"/>
              <a:gd name="T4" fmla="*/ 63 w 127"/>
              <a:gd name="T5" fmla="*/ 129 h 129"/>
              <a:gd name="T6" fmla="*/ 127 w 127"/>
              <a:gd name="T7" fmla="*/ 63 h 129"/>
              <a:gd name="T8" fmla="*/ 63 w 127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9">
                <a:moveTo>
                  <a:pt x="63" y="0"/>
                </a:moveTo>
                <a:lnTo>
                  <a:pt x="0" y="63"/>
                </a:lnTo>
                <a:lnTo>
                  <a:pt x="63" y="129"/>
                </a:lnTo>
                <a:lnTo>
                  <a:pt x="127" y="63"/>
                </a:lnTo>
                <a:lnTo>
                  <a:pt x="63" y="0"/>
                </a:lnTo>
                <a:close/>
              </a:path>
            </a:pathLst>
          </a:cu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Freeform 51">
            <a:extLst>
              <a:ext uri="{FF2B5EF4-FFF2-40B4-BE49-F238E27FC236}">
                <a16:creationId xmlns:a16="http://schemas.microsoft.com/office/drawing/2014/main" id="{0C6CBD51-64AD-4AF7-9E60-948AE3A808C0}"/>
              </a:ext>
            </a:extLst>
          </p:cNvPr>
          <p:cNvSpPr>
            <a:spLocks/>
          </p:cNvSpPr>
          <p:nvPr/>
        </p:nvSpPr>
        <p:spPr bwMode="auto">
          <a:xfrm>
            <a:off x="4537076" y="4260850"/>
            <a:ext cx="201613" cy="201613"/>
          </a:xfrm>
          <a:custGeom>
            <a:avLst/>
            <a:gdLst>
              <a:gd name="T0" fmla="*/ 63 w 127"/>
              <a:gd name="T1" fmla="*/ 0 h 127"/>
              <a:gd name="T2" fmla="*/ 0 w 127"/>
              <a:gd name="T3" fmla="*/ 64 h 127"/>
              <a:gd name="T4" fmla="*/ 63 w 127"/>
              <a:gd name="T5" fmla="*/ 127 h 127"/>
              <a:gd name="T6" fmla="*/ 127 w 127"/>
              <a:gd name="T7" fmla="*/ 64 h 127"/>
              <a:gd name="T8" fmla="*/ 63 w 127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7">
                <a:moveTo>
                  <a:pt x="63" y="0"/>
                </a:moveTo>
                <a:lnTo>
                  <a:pt x="0" y="64"/>
                </a:lnTo>
                <a:lnTo>
                  <a:pt x="63" y="127"/>
                </a:lnTo>
                <a:lnTo>
                  <a:pt x="127" y="64"/>
                </a:lnTo>
                <a:lnTo>
                  <a:pt x="63" y="0"/>
                </a:lnTo>
                <a:close/>
              </a:path>
            </a:pathLst>
          </a:cu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Freeform 52">
            <a:extLst>
              <a:ext uri="{FF2B5EF4-FFF2-40B4-BE49-F238E27FC236}">
                <a16:creationId xmlns:a16="http://schemas.microsoft.com/office/drawing/2014/main" id="{9C8F22E8-40C8-4E70-919B-475B2676CC2A}"/>
              </a:ext>
            </a:extLst>
          </p:cNvPr>
          <p:cNvSpPr>
            <a:spLocks/>
          </p:cNvSpPr>
          <p:nvPr/>
        </p:nvSpPr>
        <p:spPr bwMode="auto">
          <a:xfrm>
            <a:off x="6081713" y="4329113"/>
            <a:ext cx="201613" cy="201613"/>
          </a:xfrm>
          <a:custGeom>
            <a:avLst/>
            <a:gdLst>
              <a:gd name="T0" fmla="*/ 64 w 127"/>
              <a:gd name="T1" fmla="*/ 0 h 127"/>
              <a:gd name="T2" fmla="*/ 0 w 127"/>
              <a:gd name="T3" fmla="*/ 64 h 127"/>
              <a:gd name="T4" fmla="*/ 64 w 127"/>
              <a:gd name="T5" fmla="*/ 127 h 127"/>
              <a:gd name="T6" fmla="*/ 127 w 127"/>
              <a:gd name="T7" fmla="*/ 64 h 127"/>
              <a:gd name="T8" fmla="*/ 64 w 127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7">
                <a:moveTo>
                  <a:pt x="64" y="0"/>
                </a:moveTo>
                <a:lnTo>
                  <a:pt x="0" y="64"/>
                </a:lnTo>
                <a:lnTo>
                  <a:pt x="64" y="127"/>
                </a:lnTo>
                <a:lnTo>
                  <a:pt x="127" y="64"/>
                </a:lnTo>
                <a:lnTo>
                  <a:pt x="64" y="0"/>
                </a:lnTo>
                <a:close/>
              </a:path>
            </a:pathLst>
          </a:cu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Freeform 53">
            <a:extLst>
              <a:ext uri="{FF2B5EF4-FFF2-40B4-BE49-F238E27FC236}">
                <a16:creationId xmlns:a16="http://schemas.microsoft.com/office/drawing/2014/main" id="{583409D0-1EAA-41B7-ACD8-10488D9B55C2}"/>
              </a:ext>
            </a:extLst>
          </p:cNvPr>
          <p:cNvSpPr>
            <a:spLocks/>
          </p:cNvSpPr>
          <p:nvPr/>
        </p:nvSpPr>
        <p:spPr bwMode="auto">
          <a:xfrm>
            <a:off x="8002588" y="5464175"/>
            <a:ext cx="201613" cy="204788"/>
          </a:xfrm>
          <a:custGeom>
            <a:avLst/>
            <a:gdLst>
              <a:gd name="T0" fmla="*/ 63 w 127"/>
              <a:gd name="T1" fmla="*/ 0 h 129"/>
              <a:gd name="T2" fmla="*/ 0 w 127"/>
              <a:gd name="T3" fmla="*/ 66 h 129"/>
              <a:gd name="T4" fmla="*/ 63 w 127"/>
              <a:gd name="T5" fmla="*/ 129 h 129"/>
              <a:gd name="T6" fmla="*/ 127 w 127"/>
              <a:gd name="T7" fmla="*/ 66 h 129"/>
              <a:gd name="T8" fmla="*/ 63 w 127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9">
                <a:moveTo>
                  <a:pt x="63" y="0"/>
                </a:moveTo>
                <a:lnTo>
                  <a:pt x="0" y="66"/>
                </a:lnTo>
                <a:lnTo>
                  <a:pt x="63" y="129"/>
                </a:lnTo>
                <a:lnTo>
                  <a:pt x="127" y="66"/>
                </a:lnTo>
                <a:lnTo>
                  <a:pt x="63" y="0"/>
                </a:lnTo>
                <a:close/>
              </a:path>
            </a:pathLst>
          </a:cu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Freeform 54">
            <a:extLst>
              <a:ext uri="{FF2B5EF4-FFF2-40B4-BE49-F238E27FC236}">
                <a16:creationId xmlns:a16="http://schemas.microsoft.com/office/drawing/2014/main" id="{339431C9-42C7-498D-8B82-B4DC1A0F621F}"/>
              </a:ext>
            </a:extLst>
          </p:cNvPr>
          <p:cNvSpPr>
            <a:spLocks/>
          </p:cNvSpPr>
          <p:nvPr/>
        </p:nvSpPr>
        <p:spPr bwMode="auto">
          <a:xfrm>
            <a:off x="9821863" y="4352925"/>
            <a:ext cx="201613" cy="200025"/>
          </a:xfrm>
          <a:custGeom>
            <a:avLst/>
            <a:gdLst>
              <a:gd name="T0" fmla="*/ 64 w 127"/>
              <a:gd name="T1" fmla="*/ 0 h 126"/>
              <a:gd name="T2" fmla="*/ 0 w 127"/>
              <a:gd name="T3" fmla="*/ 63 h 126"/>
              <a:gd name="T4" fmla="*/ 64 w 127"/>
              <a:gd name="T5" fmla="*/ 126 h 126"/>
              <a:gd name="T6" fmla="*/ 127 w 127"/>
              <a:gd name="T7" fmla="*/ 63 h 126"/>
              <a:gd name="T8" fmla="*/ 64 w 127"/>
              <a:gd name="T9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6">
                <a:moveTo>
                  <a:pt x="64" y="0"/>
                </a:moveTo>
                <a:lnTo>
                  <a:pt x="0" y="63"/>
                </a:lnTo>
                <a:lnTo>
                  <a:pt x="64" y="126"/>
                </a:lnTo>
                <a:lnTo>
                  <a:pt x="127" y="63"/>
                </a:lnTo>
                <a:lnTo>
                  <a:pt x="64" y="0"/>
                </a:lnTo>
                <a:close/>
              </a:path>
            </a:pathLst>
          </a:cu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Freeform 55">
            <a:extLst>
              <a:ext uri="{FF2B5EF4-FFF2-40B4-BE49-F238E27FC236}">
                <a16:creationId xmlns:a16="http://schemas.microsoft.com/office/drawing/2014/main" id="{8FB6BA4E-3F4A-4EB3-A2C3-AE15F58D4404}"/>
              </a:ext>
            </a:extLst>
          </p:cNvPr>
          <p:cNvSpPr>
            <a:spLocks/>
          </p:cNvSpPr>
          <p:nvPr/>
        </p:nvSpPr>
        <p:spPr bwMode="auto">
          <a:xfrm>
            <a:off x="11188701" y="4430713"/>
            <a:ext cx="201613" cy="200025"/>
          </a:xfrm>
          <a:custGeom>
            <a:avLst/>
            <a:gdLst>
              <a:gd name="T0" fmla="*/ 64 w 127"/>
              <a:gd name="T1" fmla="*/ 0 h 126"/>
              <a:gd name="T2" fmla="*/ 0 w 127"/>
              <a:gd name="T3" fmla="*/ 63 h 126"/>
              <a:gd name="T4" fmla="*/ 64 w 127"/>
              <a:gd name="T5" fmla="*/ 126 h 126"/>
              <a:gd name="T6" fmla="*/ 127 w 127"/>
              <a:gd name="T7" fmla="*/ 63 h 126"/>
              <a:gd name="T8" fmla="*/ 64 w 127"/>
              <a:gd name="T9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6">
                <a:moveTo>
                  <a:pt x="64" y="0"/>
                </a:moveTo>
                <a:lnTo>
                  <a:pt x="0" y="63"/>
                </a:lnTo>
                <a:lnTo>
                  <a:pt x="64" y="126"/>
                </a:lnTo>
                <a:lnTo>
                  <a:pt x="127" y="63"/>
                </a:lnTo>
                <a:lnTo>
                  <a:pt x="64" y="0"/>
                </a:lnTo>
                <a:close/>
              </a:path>
            </a:pathLst>
          </a:cu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Rectangle 56">
            <a:extLst>
              <a:ext uri="{FF2B5EF4-FFF2-40B4-BE49-F238E27FC236}">
                <a16:creationId xmlns:a16="http://schemas.microsoft.com/office/drawing/2014/main" id="{A505783C-EAF8-4D9D-9F10-55056E172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0382" y="4178299"/>
            <a:ext cx="1284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1A476F"/>
                </a:solidFill>
                <a:effectLst/>
                <a:latin typeface="Arial" panose="020B0604020202020204" pitchFamily="34" charset="0"/>
              </a:rPr>
              <a:t>Adult Policies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0" name="Freeform 57">
            <a:extLst>
              <a:ext uri="{FF2B5EF4-FFF2-40B4-BE49-F238E27FC236}">
                <a16:creationId xmlns:a16="http://schemas.microsoft.com/office/drawing/2014/main" id="{79AE687A-F2A9-43B0-BE93-F8EF5A5B4CC0}"/>
              </a:ext>
            </a:extLst>
          </p:cNvPr>
          <p:cNvSpPr>
            <a:spLocks/>
          </p:cNvSpPr>
          <p:nvPr/>
        </p:nvSpPr>
        <p:spPr bwMode="auto">
          <a:xfrm>
            <a:off x="2703513" y="1874837"/>
            <a:ext cx="201613" cy="204788"/>
          </a:xfrm>
          <a:custGeom>
            <a:avLst/>
            <a:gdLst>
              <a:gd name="T0" fmla="*/ 63 w 127"/>
              <a:gd name="T1" fmla="*/ 0 h 129"/>
              <a:gd name="T2" fmla="*/ 0 w 127"/>
              <a:gd name="T3" fmla="*/ 63 h 129"/>
              <a:gd name="T4" fmla="*/ 63 w 127"/>
              <a:gd name="T5" fmla="*/ 129 h 129"/>
              <a:gd name="T6" fmla="*/ 127 w 127"/>
              <a:gd name="T7" fmla="*/ 63 h 129"/>
              <a:gd name="T8" fmla="*/ 63 w 127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9">
                <a:moveTo>
                  <a:pt x="63" y="0"/>
                </a:moveTo>
                <a:lnTo>
                  <a:pt x="0" y="63"/>
                </a:lnTo>
                <a:lnTo>
                  <a:pt x="63" y="129"/>
                </a:lnTo>
                <a:lnTo>
                  <a:pt x="127" y="63"/>
                </a:lnTo>
                <a:lnTo>
                  <a:pt x="63" y="0"/>
                </a:lnTo>
                <a:close/>
              </a:path>
            </a:pathLst>
          </a:cu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6" name="Freeform 58">
            <a:extLst>
              <a:ext uri="{FF2B5EF4-FFF2-40B4-BE49-F238E27FC236}">
                <a16:creationId xmlns:a16="http://schemas.microsoft.com/office/drawing/2014/main" id="{3BDD51FA-0591-4711-9912-160235990AEB}"/>
              </a:ext>
            </a:extLst>
          </p:cNvPr>
          <p:cNvSpPr>
            <a:spLocks/>
          </p:cNvSpPr>
          <p:nvPr/>
        </p:nvSpPr>
        <p:spPr bwMode="auto">
          <a:xfrm>
            <a:off x="4595813" y="3022600"/>
            <a:ext cx="201613" cy="200025"/>
          </a:xfrm>
          <a:custGeom>
            <a:avLst/>
            <a:gdLst>
              <a:gd name="T0" fmla="*/ 64 w 127"/>
              <a:gd name="T1" fmla="*/ 0 h 126"/>
              <a:gd name="T2" fmla="*/ 0 w 127"/>
              <a:gd name="T3" fmla="*/ 63 h 126"/>
              <a:gd name="T4" fmla="*/ 64 w 127"/>
              <a:gd name="T5" fmla="*/ 126 h 126"/>
              <a:gd name="T6" fmla="*/ 127 w 127"/>
              <a:gd name="T7" fmla="*/ 63 h 126"/>
              <a:gd name="T8" fmla="*/ 64 w 127"/>
              <a:gd name="T9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6">
                <a:moveTo>
                  <a:pt x="64" y="0"/>
                </a:moveTo>
                <a:lnTo>
                  <a:pt x="0" y="63"/>
                </a:lnTo>
                <a:lnTo>
                  <a:pt x="64" y="126"/>
                </a:lnTo>
                <a:lnTo>
                  <a:pt x="127" y="63"/>
                </a:lnTo>
                <a:lnTo>
                  <a:pt x="64" y="0"/>
                </a:lnTo>
                <a:close/>
              </a:path>
            </a:pathLst>
          </a:cu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3" name="Freeform 59">
            <a:extLst>
              <a:ext uri="{FF2B5EF4-FFF2-40B4-BE49-F238E27FC236}">
                <a16:creationId xmlns:a16="http://schemas.microsoft.com/office/drawing/2014/main" id="{F0B52015-B853-45E1-9B09-9C559B8C71F5}"/>
              </a:ext>
            </a:extLst>
          </p:cNvPr>
          <p:cNvSpPr>
            <a:spLocks/>
          </p:cNvSpPr>
          <p:nvPr/>
        </p:nvSpPr>
        <p:spPr bwMode="auto">
          <a:xfrm>
            <a:off x="6416676" y="1276350"/>
            <a:ext cx="200025" cy="204788"/>
          </a:xfrm>
          <a:custGeom>
            <a:avLst/>
            <a:gdLst>
              <a:gd name="T0" fmla="*/ 63 w 126"/>
              <a:gd name="T1" fmla="*/ 0 h 129"/>
              <a:gd name="T2" fmla="*/ 0 w 126"/>
              <a:gd name="T3" fmla="*/ 66 h 129"/>
              <a:gd name="T4" fmla="*/ 63 w 126"/>
              <a:gd name="T5" fmla="*/ 129 h 129"/>
              <a:gd name="T6" fmla="*/ 126 w 126"/>
              <a:gd name="T7" fmla="*/ 66 h 129"/>
              <a:gd name="T8" fmla="*/ 63 w 126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" h="129">
                <a:moveTo>
                  <a:pt x="63" y="0"/>
                </a:moveTo>
                <a:lnTo>
                  <a:pt x="0" y="66"/>
                </a:lnTo>
                <a:lnTo>
                  <a:pt x="63" y="129"/>
                </a:lnTo>
                <a:lnTo>
                  <a:pt x="126" y="66"/>
                </a:lnTo>
                <a:lnTo>
                  <a:pt x="63" y="0"/>
                </a:lnTo>
                <a:close/>
              </a:path>
            </a:pathLst>
          </a:cu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4" name="Freeform 60">
            <a:extLst>
              <a:ext uri="{FF2B5EF4-FFF2-40B4-BE49-F238E27FC236}">
                <a16:creationId xmlns:a16="http://schemas.microsoft.com/office/drawing/2014/main" id="{474E0FCF-A093-4124-853A-0BECA403538F}"/>
              </a:ext>
            </a:extLst>
          </p:cNvPr>
          <p:cNvSpPr>
            <a:spLocks/>
          </p:cNvSpPr>
          <p:nvPr/>
        </p:nvSpPr>
        <p:spPr bwMode="auto">
          <a:xfrm>
            <a:off x="8289926" y="1276350"/>
            <a:ext cx="201613" cy="204788"/>
          </a:xfrm>
          <a:custGeom>
            <a:avLst/>
            <a:gdLst>
              <a:gd name="T0" fmla="*/ 64 w 127"/>
              <a:gd name="T1" fmla="*/ 0 h 129"/>
              <a:gd name="T2" fmla="*/ 0 w 127"/>
              <a:gd name="T3" fmla="*/ 66 h 129"/>
              <a:gd name="T4" fmla="*/ 64 w 127"/>
              <a:gd name="T5" fmla="*/ 129 h 129"/>
              <a:gd name="T6" fmla="*/ 127 w 127"/>
              <a:gd name="T7" fmla="*/ 66 h 129"/>
              <a:gd name="T8" fmla="*/ 64 w 127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9">
                <a:moveTo>
                  <a:pt x="64" y="0"/>
                </a:moveTo>
                <a:lnTo>
                  <a:pt x="0" y="66"/>
                </a:lnTo>
                <a:lnTo>
                  <a:pt x="64" y="129"/>
                </a:lnTo>
                <a:lnTo>
                  <a:pt x="127" y="66"/>
                </a:lnTo>
                <a:lnTo>
                  <a:pt x="64" y="0"/>
                </a:lnTo>
                <a:close/>
              </a:path>
            </a:pathLst>
          </a:cu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" name="Freeform 61">
            <a:extLst>
              <a:ext uri="{FF2B5EF4-FFF2-40B4-BE49-F238E27FC236}">
                <a16:creationId xmlns:a16="http://schemas.microsoft.com/office/drawing/2014/main" id="{59279B93-2677-4422-8917-2B142AF9B690}"/>
              </a:ext>
            </a:extLst>
          </p:cNvPr>
          <p:cNvSpPr>
            <a:spLocks/>
          </p:cNvSpPr>
          <p:nvPr/>
        </p:nvSpPr>
        <p:spPr bwMode="auto">
          <a:xfrm>
            <a:off x="10033001" y="1276350"/>
            <a:ext cx="204788" cy="204788"/>
          </a:xfrm>
          <a:custGeom>
            <a:avLst/>
            <a:gdLst>
              <a:gd name="T0" fmla="*/ 63 w 129"/>
              <a:gd name="T1" fmla="*/ 0 h 129"/>
              <a:gd name="T2" fmla="*/ 0 w 129"/>
              <a:gd name="T3" fmla="*/ 66 h 129"/>
              <a:gd name="T4" fmla="*/ 63 w 129"/>
              <a:gd name="T5" fmla="*/ 129 h 129"/>
              <a:gd name="T6" fmla="*/ 129 w 129"/>
              <a:gd name="T7" fmla="*/ 66 h 129"/>
              <a:gd name="T8" fmla="*/ 63 w 129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29">
                <a:moveTo>
                  <a:pt x="63" y="0"/>
                </a:moveTo>
                <a:lnTo>
                  <a:pt x="0" y="66"/>
                </a:lnTo>
                <a:lnTo>
                  <a:pt x="63" y="129"/>
                </a:lnTo>
                <a:lnTo>
                  <a:pt x="129" y="66"/>
                </a:lnTo>
                <a:lnTo>
                  <a:pt x="63" y="0"/>
                </a:lnTo>
                <a:close/>
              </a:path>
            </a:pathLst>
          </a:cu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6" name="Rectangle 62">
            <a:extLst>
              <a:ext uri="{FF2B5EF4-FFF2-40B4-BE49-F238E27FC236}">
                <a16:creationId xmlns:a16="http://schemas.microsoft.com/office/drawing/2014/main" id="{D1702036-81D7-4A18-950F-5075C16FC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5088" y="1152525"/>
            <a:ext cx="1289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90353B"/>
                </a:solidFill>
                <a:effectLst/>
                <a:latin typeface="Arial" panose="020B0604020202020204" pitchFamily="34" charset="0"/>
              </a:rPr>
              <a:t>Child Policies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7" name="Line 63">
            <a:extLst>
              <a:ext uri="{FF2B5EF4-FFF2-40B4-BE49-F238E27FC236}">
                <a16:creationId xmlns:a16="http://schemas.microsoft.com/office/drawing/2014/main" id="{89E77516-29FB-4356-9BD9-504F47D344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1" y="1230312"/>
            <a:ext cx="0" cy="4489451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" name="Line 64">
            <a:extLst>
              <a:ext uri="{FF2B5EF4-FFF2-40B4-BE49-F238E27FC236}">
                <a16:creationId xmlns:a16="http://schemas.microsoft.com/office/drawing/2014/main" id="{4295DDFB-3D52-4FDD-8AD1-BF0E497D0C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55689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" name="Rectangle 65">
            <a:extLst>
              <a:ext uri="{FF2B5EF4-FFF2-40B4-BE49-F238E27FC236}">
                <a16:creationId xmlns:a16="http://schemas.microsoft.com/office/drawing/2014/main" id="{100800D0-1FE4-4D5E-BECB-7839CE97D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8" y="5430838"/>
            <a:ext cx="4937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&lt;-1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0" name="Line 66">
            <a:extLst>
              <a:ext uri="{FF2B5EF4-FFF2-40B4-BE49-F238E27FC236}">
                <a16:creationId xmlns:a16="http://schemas.microsoft.com/office/drawing/2014/main" id="{14D363E1-A643-4BDE-AA43-6B7B4FBCFF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970463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1" name="Rectangle 67">
            <a:extLst>
              <a:ext uri="{FF2B5EF4-FFF2-40B4-BE49-F238E27FC236}">
                <a16:creationId xmlns:a16="http://schemas.microsoft.com/office/drawing/2014/main" id="{8E4FCEA7-8891-4CD7-8DDE-C73014EFC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8323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2" name="Line 68">
            <a:extLst>
              <a:ext uri="{FF2B5EF4-FFF2-40B4-BE49-F238E27FC236}">
                <a16:creationId xmlns:a16="http://schemas.microsoft.com/office/drawing/2014/main" id="{5039DB97-E354-4070-8BBA-F239CC2219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370388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3" name="Rectangle 69">
            <a:extLst>
              <a:ext uri="{FF2B5EF4-FFF2-40B4-BE49-F238E27FC236}">
                <a16:creationId xmlns:a16="http://schemas.microsoft.com/office/drawing/2014/main" id="{52D3EB45-13A7-4D80-B2C2-286EF7FA6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233863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4" name="Line 70">
            <a:extLst>
              <a:ext uri="{FF2B5EF4-FFF2-40B4-BE49-F238E27FC236}">
                <a16:creationId xmlns:a16="http://schemas.microsoft.com/office/drawing/2014/main" id="{F1C15707-230F-4A06-9605-CDE323CC4F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77190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1" name="Rectangle 71">
            <a:extLst>
              <a:ext uri="{FF2B5EF4-FFF2-40B4-BE49-F238E27FC236}">
                <a16:creationId xmlns:a16="http://schemas.microsoft.com/office/drawing/2014/main" id="{DD0819F2-CD9F-4F78-9BD8-2F47ED346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6385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2" name="Line 72">
            <a:extLst>
              <a:ext uri="{FF2B5EF4-FFF2-40B4-BE49-F238E27FC236}">
                <a16:creationId xmlns:a16="http://schemas.microsoft.com/office/drawing/2014/main" id="{CF0900D2-2A0F-452B-A393-10EED6B3E9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173412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3" name="Rectangle 73">
            <a:extLst>
              <a:ext uri="{FF2B5EF4-FFF2-40B4-BE49-F238E27FC236}">
                <a16:creationId xmlns:a16="http://schemas.microsoft.com/office/drawing/2014/main" id="{22FE904C-1796-4731-9EC5-3A2FB908D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040062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4" name="Line 74">
            <a:extLst>
              <a:ext uri="{FF2B5EF4-FFF2-40B4-BE49-F238E27FC236}">
                <a16:creationId xmlns:a16="http://schemas.microsoft.com/office/drawing/2014/main" id="{137C7ACA-B4F7-4E1B-8FF8-383C6E2035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2573337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" name="Rectangle 75">
            <a:extLst>
              <a:ext uri="{FF2B5EF4-FFF2-40B4-BE49-F238E27FC236}">
                <a16:creationId xmlns:a16="http://schemas.microsoft.com/office/drawing/2014/main" id="{F307DFDD-E534-4D3F-A7ED-90BEBFE09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244157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6" name="Line 76">
            <a:extLst>
              <a:ext uri="{FF2B5EF4-FFF2-40B4-BE49-F238E27FC236}">
                <a16:creationId xmlns:a16="http://schemas.microsoft.com/office/drawing/2014/main" id="{BC537100-FC62-49D0-80D7-F20A1BBCAD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9748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7" name="Rectangle 77">
            <a:extLst>
              <a:ext uri="{FF2B5EF4-FFF2-40B4-BE49-F238E27FC236}">
                <a16:creationId xmlns:a16="http://schemas.microsoft.com/office/drawing/2014/main" id="{8E6F6F63-6D1E-42DF-8C9E-E702C6F08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1843087"/>
            <a:ext cx="4064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8" name="Line 78">
            <a:extLst>
              <a:ext uri="{FF2B5EF4-FFF2-40B4-BE49-F238E27FC236}">
                <a16:creationId xmlns:a16="http://schemas.microsoft.com/office/drawing/2014/main" id="{00E43849-3D58-4608-8B13-1157D01089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381125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0" name="Rectangle 80">
            <a:extLst>
              <a:ext uri="{FF2B5EF4-FFF2-40B4-BE49-F238E27FC236}">
                <a16:creationId xmlns:a16="http://schemas.microsoft.com/office/drawing/2014/main" id="{ED447BBF-F8FD-4AD0-9A3F-5BC62126813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3875" y="3236912"/>
            <a:ext cx="8223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MVPF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1" name="Line 81">
            <a:extLst>
              <a:ext uri="{FF2B5EF4-FFF2-40B4-BE49-F238E27FC236}">
                <a16:creationId xmlns:a16="http://schemas.microsoft.com/office/drawing/2014/main" id="{1EBEA89E-901E-49FC-9ECB-55FEB5FDB62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719763"/>
            <a:ext cx="96885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2" name="Line 82">
            <a:extLst>
              <a:ext uri="{FF2B5EF4-FFF2-40B4-BE49-F238E27FC236}">
                <a16:creationId xmlns:a16="http://schemas.microsoft.com/office/drawing/2014/main" id="{09D8AC4C-E8DA-4725-B8FE-CA244AA3305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341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3" name="Rectangle 83">
            <a:extLst>
              <a:ext uri="{FF2B5EF4-FFF2-40B4-BE49-F238E27FC236}">
                <a16:creationId xmlns:a16="http://schemas.microsoft.com/office/drawing/2014/main" id="{147F7EB6-2EB4-4827-91ED-CD2BC10CE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1" y="5861050"/>
            <a:ext cx="6810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1960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4" name="Line 84">
            <a:extLst>
              <a:ext uri="{FF2B5EF4-FFF2-40B4-BE49-F238E27FC236}">
                <a16:creationId xmlns:a16="http://schemas.microsoft.com/office/drawing/2014/main" id="{53EECCDD-E520-4644-892E-7BF45B2965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522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5" name="Rectangle 85">
            <a:extLst>
              <a:ext uri="{FF2B5EF4-FFF2-40B4-BE49-F238E27FC236}">
                <a16:creationId xmlns:a16="http://schemas.microsoft.com/office/drawing/2014/main" id="{ECA331D3-80A3-4DF2-8D30-E509098F3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5861050"/>
            <a:ext cx="6810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1970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6" name="Line 86">
            <a:extLst>
              <a:ext uri="{FF2B5EF4-FFF2-40B4-BE49-F238E27FC236}">
                <a16:creationId xmlns:a16="http://schemas.microsoft.com/office/drawing/2014/main" id="{D8006565-A53A-4DDE-BBEB-36B6D3E18B4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545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7" name="Rectangle 87">
            <a:extLst>
              <a:ext uri="{FF2B5EF4-FFF2-40B4-BE49-F238E27FC236}">
                <a16:creationId xmlns:a16="http://schemas.microsoft.com/office/drawing/2014/main" id="{0CCC84B4-8497-4306-83E3-14F0547CD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876" y="5861050"/>
            <a:ext cx="6810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1980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8" name="Line 88">
            <a:extLst>
              <a:ext uri="{FF2B5EF4-FFF2-40B4-BE49-F238E27FC236}">
                <a16:creationId xmlns:a16="http://schemas.microsoft.com/office/drawing/2014/main" id="{98365DA2-3E34-4DE5-B756-85587A413F7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202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" name="Rectangle 89">
            <a:extLst>
              <a:ext uri="{FF2B5EF4-FFF2-40B4-BE49-F238E27FC236}">
                <a16:creationId xmlns:a16="http://schemas.microsoft.com/office/drawing/2014/main" id="{48C8B1B8-06A3-4EA9-A362-E46EE9371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1" y="5861050"/>
            <a:ext cx="6810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1990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0" name="Line 90">
            <a:extLst>
              <a:ext uri="{FF2B5EF4-FFF2-40B4-BE49-F238E27FC236}">
                <a16:creationId xmlns:a16="http://schemas.microsoft.com/office/drawing/2014/main" id="{2C51A1FB-5E40-4A3C-B358-1EC65518380B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8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" name="Rectangle 91">
            <a:extLst>
              <a:ext uri="{FF2B5EF4-FFF2-40B4-BE49-F238E27FC236}">
                <a16:creationId xmlns:a16="http://schemas.microsoft.com/office/drawing/2014/main" id="{7AE55A52-1BA0-45BA-BF08-4CBFE4DE8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9676" y="5861050"/>
            <a:ext cx="6810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2" name="Line 92">
            <a:extLst>
              <a:ext uri="{FF2B5EF4-FFF2-40B4-BE49-F238E27FC236}">
                <a16:creationId xmlns:a16="http://schemas.microsoft.com/office/drawing/2014/main" id="{ECDA196A-4F3F-454E-B6E6-B4CBAA7CB0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1565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" name="Rectangle 93">
            <a:extLst>
              <a:ext uri="{FF2B5EF4-FFF2-40B4-BE49-F238E27FC236}">
                <a16:creationId xmlns:a16="http://schemas.microsoft.com/office/drawing/2014/main" id="{B3072402-B6F5-4C2D-A8F5-A4B78236A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1488" y="5861050"/>
            <a:ext cx="6810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4" name="Rectangle 94">
            <a:extLst>
              <a:ext uri="{FF2B5EF4-FFF2-40B4-BE49-F238E27FC236}">
                <a16:creationId xmlns:a16="http://schemas.microsoft.com/office/drawing/2014/main" id="{CC422548-6D7D-473C-A873-E7D02BD92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26" y="6175375"/>
            <a:ext cx="6540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Year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5" name="Rectangle 95">
            <a:extLst>
              <a:ext uri="{FF2B5EF4-FFF2-40B4-BE49-F238E27FC236}">
                <a16:creationId xmlns:a16="http://schemas.microsoft.com/office/drawing/2014/main" id="{0508167A-00F0-4201-8A55-C515DA8C5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53D87F8B-7415-4233-9C8E-7B1CA2D503E2}"/>
              </a:ext>
            </a:extLst>
          </p:cNvPr>
          <p:cNvGrpSpPr/>
          <p:nvPr/>
        </p:nvGrpSpPr>
        <p:grpSpPr>
          <a:xfrm>
            <a:off x="1398052" y="1174749"/>
            <a:ext cx="599024" cy="616982"/>
            <a:chOff x="1398052" y="1174749"/>
            <a:chExt cx="599024" cy="616982"/>
          </a:xfrm>
        </p:grpSpPr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25D7532A-7FC5-42F3-B707-752A559BAF28}"/>
                </a:ext>
              </a:extLst>
            </p:cNvPr>
            <p:cNvSpPr/>
            <p:nvPr/>
          </p:nvSpPr>
          <p:spPr>
            <a:xfrm>
              <a:off x="1468438" y="1508125"/>
              <a:ext cx="528638" cy="283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Rectangle 176">
              <a:extLst>
                <a:ext uri="{FF2B5EF4-FFF2-40B4-BE49-F238E27FC236}">
                  <a16:creationId xmlns:a16="http://schemas.microsoft.com/office/drawing/2014/main" id="{205660CE-AE15-400A-BCC1-F5D3953E7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052" y="1174749"/>
              <a:ext cx="219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∞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BA0B847D-342A-4F03-91BC-AE26EE1A5E77}"/>
                </a:ext>
              </a:extLst>
            </p:cNvPr>
            <p:cNvGrpSpPr/>
            <p:nvPr/>
          </p:nvGrpSpPr>
          <p:grpSpPr>
            <a:xfrm>
              <a:off x="1674813" y="1573079"/>
              <a:ext cx="166687" cy="149224"/>
              <a:chOff x="1462882" y="1471634"/>
              <a:chExt cx="166687" cy="149224"/>
            </a:xfrm>
          </p:grpSpPr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8F1A3F5B-7078-4846-B949-C83A48FB224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6225" y="1512888"/>
                <a:ext cx="0" cy="6032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5D059EE9-1C2E-4DBE-8939-77EAAA2AF31B}"/>
                  </a:ext>
                </a:extLst>
              </p:cNvPr>
              <p:cNvCxnSpPr/>
              <p:nvPr/>
            </p:nvCxnSpPr>
            <p:spPr>
              <a:xfrm flipV="1">
                <a:off x="1462882" y="147163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84D14B8A-4C85-4BE3-ABF2-0DE0C76A5D50}"/>
                  </a:ext>
                </a:extLst>
              </p:cNvPr>
              <p:cNvCxnSpPr/>
              <p:nvPr/>
            </p:nvCxnSpPr>
            <p:spPr>
              <a:xfrm flipV="1">
                <a:off x="1462882" y="153749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1596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fade/>
      </p:transition>
    </mc:Choice>
    <mc:Fallback xmlns="">
      <p:transition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704" y="1116717"/>
            <a:ext cx="11119283" cy="5410197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Estimates are constrained by the existence of previous literature </a:t>
            </a: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Perry Preschool have been published if the effects were an (imprecise) zero?</a:t>
            </a:r>
          </a:p>
          <a:p>
            <a:pPr lvl="1"/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Andrews and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Kasy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(2018) provide a method to test for and correct publication bias</a:t>
            </a: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Policies: 3-4 times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more likely to be published if they find a repayment effect</a:t>
            </a: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Policies: up to 12 times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more likely to be published if they find a distortionary effect</a:t>
            </a:r>
            <a:endParaRPr lang="en-US" sz="2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C8508B7-8260-F640-B918-392B53B5A3A8}"/>
              </a:ext>
            </a:extLst>
          </p:cNvPr>
          <p:cNvSpPr txBox="1">
            <a:spLocks/>
          </p:cNvSpPr>
          <p:nvPr/>
        </p:nvSpPr>
        <p:spPr>
          <a:xfrm>
            <a:off x="0" y="95955"/>
            <a:ext cx="12192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Publication Bias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E6711A-1762-4FDB-9CFC-44CECF115C75}"/>
              </a:ext>
            </a:extLst>
          </p:cNvPr>
          <p:cNvSpPr txBox="1"/>
          <p:nvPr/>
        </p:nvSpPr>
        <p:spPr>
          <a:xfrm>
            <a:off x="11386884" y="6342248"/>
            <a:ext cx="679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3444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ectangle 134">
            <a:extLst>
              <a:ext uri="{FF2B5EF4-FFF2-40B4-BE49-F238E27FC236}">
                <a16:creationId xmlns:a16="http://schemas.microsoft.com/office/drawing/2014/main" id="{71D26ED0-FD60-44D1-95A9-BE052CC0A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MVPF Robustness to Publication Bias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Adjusting for Observed Publication Bias</a:t>
            </a:r>
          </a:p>
        </p:txBody>
      </p:sp>
      <p:sp>
        <p:nvSpPr>
          <p:cNvPr id="309" name="Rectangle 73">
            <a:extLst>
              <a:ext uri="{FF2B5EF4-FFF2-40B4-BE49-F238E27FC236}">
                <a16:creationId xmlns:a16="http://schemas.microsoft.com/office/drawing/2014/main" id="{DB58BBCD-5314-42A4-8D87-0A3CA43E7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835F0497-6C04-4998-BA5C-5BDE9979404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Rectangle 71">
            <a:extLst>
              <a:ext uri="{FF2B5EF4-FFF2-40B4-BE49-F238E27FC236}">
                <a16:creationId xmlns:a16="http://schemas.microsoft.com/office/drawing/2014/main" id="{0B6D6B6C-19EB-43CC-A7CC-AB74B4A31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AutoShape 73">
            <a:extLst>
              <a:ext uri="{FF2B5EF4-FFF2-40B4-BE49-F238E27FC236}">
                <a16:creationId xmlns:a16="http://schemas.microsoft.com/office/drawing/2014/main" id="{DE70C402-DB31-4B6C-A397-D5C1E811634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Rectangle 77">
            <a:extLst>
              <a:ext uri="{FF2B5EF4-FFF2-40B4-BE49-F238E27FC236}">
                <a16:creationId xmlns:a16="http://schemas.microsoft.com/office/drawing/2014/main" id="{3A2D254D-D788-4080-A4F9-CDF48283D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1230312"/>
            <a:ext cx="9688513" cy="448945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Line 78">
            <a:extLst>
              <a:ext uri="{FF2B5EF4-FFF2-40B4-BE49-F238E27FC236}">
                <a16:creationId xmlns:a16="http://schemas.microsoft.com/office/drawing/2014/main" id="{72AD6B24-04C0-45CE-BA31-822C803B7B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5689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Line 79">
            <a:extLst>
              <a:ext uri="{FF2B5EF4-FFF2-40B4-BE49-F238E27FC236}">
                <a16:creationId xmlns:a16="http://schemas.microsoft.com/office/drawing/2014/main" id="{97D59EBB-4041-4F09-8E8A-98F7EDBF80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970463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Line 80">
            <a:extLst>
              <a:ext uri="{FF2B5EF4-FFF2-40B4-BE49-F238E27FC236}">
                <a16:creationId xmlns:a16="http://schemas.microsoft.com/office/drawing/2014/main" id="{A1E41C95-7F9B-4723-A465-4951F49FD9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370388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Line 81">
            <a:extLst>
              <a:ext uri="{FF2B5EF4-FFF2-40B4-BE49-F238E27FC236}">
                <a16:creationId xmlns:a16="http://schemas.microsoft.com/office/drawing/2014/main" id="{1B1B90C6-4A9E-4CE3-BDCD-5A7D46CE53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77190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Line 82">
            <a:extLst>
              <a:ext uri="{FF2B5EF4-FFF2-40B4-BE49-F238E27FC236}">
                <a16:creationId xmlns:a16="http://schemas.microsoft.com/office/drawing/2014/main" id="{87A29231-492B-4E63-8181-7FADD504F1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173412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Line 83">
            <a:extLst>
              <a:ext uri="{FF2B5EF4-FFF2-40B4-BE49-F238E27FC236}">
                <a16:creationId xmlns:a16="http://schemas.microsoft.com/office/drawing/2014/main" id="{BFA84257-95BE-4DD6-BC1C-027F6335FF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2573337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Line 84">
            <a:extLst>
              <a:ext uri="{FF2B5EF4-FFF2-40B4-BE49-F238E27FC236}">
                <a16:creationId xmlns:a16="http://schemas.microsoft.com/office/drawing/2014/main" id="{05D71AD4-90B8-47CB-84AC-5353D21036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9748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Line 85">
            <a:extLst>
              <a:ext uri="{FF2B5EF4-FFF2-40B4-BE49-F238E27FC236}">
                <a16:creationId xmlns:a16="http://schemas.microsoft.com/office/drawing/2014/main" id="{13B6307D-93B2-4C0E-A6AF-1EA8B186756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Line 86">
            <a:extLst>
              <a:ext uri="{FF2B5EF4-FFF2-40B4-BE49-F238E27FC236}">
                <a16:creationId xmlns:a16="http://schemas.microsoft.com/office/drawing/2014/main" id="{E25DE269-2D26-441E-A185-9418A25C9D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87">
            <a:extLst>
              <a:ext uri="{FF2B5EF4-FFF2-40B4-BE49-F238E27FC236}">
                <a16:creationId xmlns:a16="http://schemas.microsoft.com/office/drawing/2014/main" id="{A68F6CB1-A431-4182-BC41-E2CB2F8F393B}"/>
              </a:ext>
            </a:extLst>
          </p:cNvPr>
          <p:cNvSpPr>
            <a:spLocks/>
          </p:cNvSpPr>
          <p:nvPr/>
        </p:nvSpPr>
        <p:spPr bwMode="auto">
          <a:xfrm>
            <a:off x="5446713" y="4416425"/>
            <a:ext cx="206375" cy="201613"/>
          </a:xfrm>
          <a:custGeom>
            <a:avLst/>
            <a:gdLst>
              <a:gd name="T0" fmla="*/ 66 w 130"/>
              <a:gd name="T1" fmla="*/ 0 h 127"/>
              <a:gd name="T2" fmla="*/ 0 w 130"/>
              <a:gd name="T3" fmla="*/ 63 h 127"/>
              <a:gd name="T4" fmla="*/ 66 w 130"/>
              <a:gd name="T5" fmla="*/ 127 h 127"/>
              <a:gd name="T6" fmla="*/ 130 w 130"/>
              <a:gd name="T7" fmla="*/ 63 h 127"/>
              <a:gd name="T8" fmla="*/ 66 w 130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7">
                <a:moveTo>
                  <a:pt x="66" y="0"/>
                </a:moveTo>
                <a:lnTo>
                  <a:pt x="0" y="63"/>
                </a:lnTo>
                <a:lnTo>
                  <a:pt x="66" y="127"/>
                </a:lnTo>
                <a:lnTo>
                  <a:pt x="130" y="63"/>
                </a:lnTo>
                <a:lnTo>
                  <a:pt x="66" y="0"/>
                </a:lnTo>
                <a:close/>
              </a:path>
            </a:pathLst>
          </a:cu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6" name="Freeform 89">
            <a:extLst>
              <a:ext uri="{FF2B5EF4-FFF2-40B4-BE49-F238E27FC236}">
                <a16:creationId xmlns:a16="http://schemas.microsoft.com/office/drawing/2014/main" id="{FB7245D5-DDDD-4FA9-B8F3-96810A3F94B6}"/>
              </a:ext>
            </a:extLst>
          </p:cNvPr>
          <p:cNvSpPr>
            <a:spLocks/>
          </p:cNvSpPr>
          <p:nvPr/>
        </p:nvSpPr>
        <p:spPr bwMode="auto">
          <a:xfrm>
            <a:off x="2433638" y="1276350"/>
            <a:ext cx="201613" cy="204788"/>
          </a:xfrm>
          <a:custGeom>
            <a:avLst/>
            <a:gdLst>
              <a:gd name="T0" fmla="*/ 63 w 127"/>
              <a:gd name="T1" fmla="*/ 0 h 129"/>
              <a:gd name="T2" fmla="*/ 0 w 127"/>
              <a:gd name="T3" fmla="*/ 66 h 129"/>
              <a:gd name="T4" fmla="*/ 63 w 127"/>
              <a:gd name="T5" fmla="*/ 129 h 129"/>
              <a:gd name="T6" fmla="*/ 127 w 127"/>
              <a:gd name="T7" fmla="*/ 66 h 129"/>
              <a:gd name="T8" fmla="*/ 63 w 127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9">
                <a:moveTo>
                  <a:pt x="63" y="0"/>
                </a:moveTo>
                <a:lnTo>
                  <a:pt x="0" y="66"/>
                </a:lnTo>
                <a:lnTo>
                  <a:pt x="63" y="129"/>
                </a:lnTo>
                <a:lnTo>
                  <a:pt x="127" y="66"/>
                </a:lnTo>
                <a:lnTo>
                  <a:pt x="63" y="0"/>
                </a:lnTo>
                <a:close/>
              </a:path>
            </a:pathLst>
          </a:cu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" name="Rectangle 90">
            <a:extLst>
              <a:ext uri="{FF2B5EF4-FFF2-40B4-BE49-F238E27FC236}">
                <a16:creationId xmlns:a16="http://schemas.microsoft.com/office/drawing/2014/main" id="{317F514B-4C49-44B1-8BEC-29B5B7F75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3112" y="1023939"/>
            <a:ext cx="1481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0353B"/>
                </a:solidFill>
                <a:effectLst/>
                <a:latin typeface="Arial" panose="020B0604020202020204" pitchFamily="34" charset="0"/>
              </a:rPr>
              <a:t>Child Education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1" name="Freeform 91">
            <a:extLst>
              <a:ext uri="{FF2B5EF4-FFF2-40B4-BE49-F238E27FC236}">
                <a16:creationId xmlns:a16="http://schemas.microsoft.com/office/drawing/2014/main" id="{A842DD6C-89E9-4A2A-84C7-65D02FD8EBB9}"/>
              </a:ext>
            </a:extLst>
          </p:cNvPr>
          <p:cNvSpPr>
            <a:spLocks/>
          </p:cNvSpPr>
          <p:nvPr/>
        </p:nvSpPr>
        <p:spPr bwMode="auto">
          <a:xfrm>
            <a:off x="6832601" y="5464175"/>
            <a:ext cx="200025" cy="204788"/>
          </a:xfrm>
          <a:custGeom>
            <a:avLst/>
            <a:gdLst>
              <a:gd name="T0" fmla="*/ 63 w 126"/>
              <a:gd name="T1" fmla="*/ 0 h 129"/>
              <a:gd name="T2" fmla="*/ 0 w 126"/>
              <a:gd name="T3" fmla="*/ 66 h 129"/>
              <a:gd name="T4" fmla="*/ 63 w 126"/>
              <a:gd name="T5" fmla="*/ 129 h 129"/>
              <a:gd name="T6" fmla="*/ 126 w 126"/>
              <a:gd name="T7" fmla="*/ 66 h 129"/>
              <a:gd name="T8" fmla="*/ 63 w 126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" h="129">
                <a:moveTo>
                  <a:pt x="63" y="0"/>
                </a:moveTo>
                <a:lnTo>
                  <a:pt x="0" y="66"/>
                </a:lnTo>
                <a:lnTo>
                  <a:pt x="63" y="129"/>
                </a:lnTo>
                <a:lnTo>
                  <a:pt x="126" y="66"/>
                </a:lnTo>
                <a:lnTo>
                  <a:pt x="63" y="0"/>
                </a:lnTo>
                <a:close/>
              </a:path>
            </a:pathLst>
          </a:cu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" name="Rectangle 92">
            <a:extLst>
              <a:ext uri="{FF2B5EF4-FFF2-40B4-BE49-F238E27FC236}">
                <a16:creationId xmlns:a16="http://schemas.microsoft.com/office/drawing/2014/main" id="{1776ECA8-E63F-4AC9-8E0D-9554403EA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3554" y="5451015"/>
            <a:ext cx="1276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55752F"/>
                </a:solidFill>
                <a:effectLst/>
                <a:latin typeface="Arial" panose="020B0604020202020204" pitchFamily="34" charset="0"/>
              </a:rPr>
              <a:t>College Adult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3" name="Freeform 93">
            <a:extLst>
              <a:ext uri="{FF2B5EF4-FFF2-40B4-BE49-F238E27FC236}">
                <a16:creationId xmlns:a16="http://schemas.microsoft.com/office/drawing/2014/main" id="{A9CB49C5-D6BF-408B-B74D-FFC8CE486C85}"/>
              </a:ext>
            </a:extLst>
          </p:cNvPr>
          <p:cNvSpPr>
            <a:spLocks/>
          </p:cNvSpPr>
          <p:nvPr/>
        </p:nvSpPr>
        <p:spPr bwMode="auto">
          <a:xfrm>
            <a:off x="4138613" y="1276350"/>
            <a:ext cx="206375" cy="204788"/>
          </a:xfrm>
          <a:custGeom>
            <a:avLst/>
            <a:gdLst>
              <a:gd name="T0" fmla="*/ 64 w 130"/>
              <a:gd name="T1" fmla="*/ 0 h 129"/>
              <a:gd name="T2" fmla="*/ 0 w 130"/>
              <a:gd name="T3" fmla="*/ 66 h 129"/>
              <a:gd name="T4" fmla="*/ 64 w 130"/>
              <a:gd name="T5" fmla="*/ 129 h 129"/>
              <a:gd name="T6" fmla="*/ 130 w 130"/>
              <a:gd name="T7" fmla="*/ 66 h 129"/>
              <a:gd name="T8" fmla="*/ 64 w 130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9">
                <a:moveTo>
                  <a:pt x="64" y="0"/>
                </a:moveTo>
                <a:lnTo>
                  <a:pt x="0" y="66"/>
                </a:lnTo>
                <a:lnTo>
                  <a:pt x="64" y="129"/>
                </a:lnTo>
                <a:lnTo>
                  <a:pt x="130" y="66"/>
                </a:lnTo>
                <a:lnTo>
                  <a:pt x="64" y="0"/>
                </a:lnTo>
                <a:close/>
              </a:path>
            </a:pathLst>
          </a:cu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" name="Rectangle 94">
            <a:extLst>
              <a:ext uri="{FF2B5EF4-FFF2-40B4-BE49-F238E27FC236}">
                <a16:creationId xmlns:a16="http://schemas.microsoft.com/office/drawing/2014/main" id="{40686103-912A-4C6E-9EC9-E79BD9FB0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8678" y="1006475"/>
            <a:ext cx="1279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E37E00"/>
                </a:solidFill>
                <a:effectLst/>
                <a:latin typeface="Arial" panose="020B0604020202020204" pitchFamily="34" charset="0"/>
              </a:rPr>
              <a:t>College Child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5" name="Freeform 95">
            <a:extLst>
              <a:ext uri="{FF2B5EF4-FFF2-40B4-BE49-F238E27FC236}">
                <a16:creationId xmlns:a16="http://schemas.microsoft.com/office/drawing/2014/main" id="{B97AB49F-D762-4714-B873-982C98327057}"/>
              </a:ext>
            </a:extLst>
          </p:cNvPr>
          <p:cNvSpPr>
            <a:spLocks/>
          </p:cNvSpPr>
          <p:nvPr/>
        </p:nvSpPr>
        <p:spPr bwMode="auto">
          <a:xfrm>
            <a:off x="7604126" y="4357688"/>
            <a:ext cx="206375" cy="204788"/>
          </a:xfrm>
          <a:custGeom>
            <a:avLst/>
            <a:gdLst>
              <a:gd name="T0" fmla="*/ 67 w 130"/>
              <a:gd name="T1" fmla="*/ 0 h 129"/>
              <a:gd name="T2" fmla="*/ 0 w 130"/>
              <a:gd name="T3" fmla="*/ 66 h 129"/>
              <a:gd name="T4" fmla="*/ 67 w 130"/>
              <a:gd name="T5" fmla="*/ 129 h 129"/>
              <a:gd name="T6" fmla="*/ 130 w 130"/>
              <a:gd name="T7" fmla="*/ 66 h 129"/>
              <a:gd name="T8" fmla="*/ 67 w 130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9">
                <a:moveTo>
                  <a:pt x="67" y="0"/>
                </a:moveTo>
                <a:lnTo>
                  <a:pt x="0" y="66"/>
                </a:lnTo>
                <a:lnTo>
                  <a:pt x="67" y="129"/>
                </a:lnTo>
                <a:lnTo>
                  <a:pt x="130" y="66"/>
                </a:lnTo>
                <a:lnTo>
                  <a:pt x="67" y="0"/>
                </a:lnTo>
                <a:close/>
              </a:path>
            </a:pathLst>
          </a:cu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" name="Rectangle 96">
            <a:extLst>
              <a:ext uri="{FF2B5EF4-FFF2-40B4-BE49-F238E27FC236}">
                <a16:creationId xmlns:a16="http://schemas.microsoft.com/office/drawing/2014/main" id="{2274877F-5819-4B3D-9EEF-040DD36D7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7174" y="4364425"/>
            <a:ext cx="1266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10534"/>
                </a:solidFill>
                <a:effectLst/>
                <a:latin typeface="Arial" panose="020B0604020202020204" pitchFamily="34" charset="0"/>
              </a:rPr>
              <a:t>Disability Ins.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7" name="Freeform 97">
            <a:extLst>
              <a:ext uri="{FF2B5EF4-FFF2-40B4-BE49-F238E27FC236}">
                <a16:creationId xmlns:a16="http://schemas.microsoft.com/office/drawing/2014/main" id="{1EE25195-2146-48A1-A29F-23C397005EE2}"/>
              </a:ext>
            </a:extLst>
          </p:cNvPr>
          <p:cNvSpPr>
            <a:spLocks/>
          </p:cNvSpPr>
          <p:nvPr/>
        </p:nvSpPr>
        <p:spPr bwMode="auto">
          <a:xfrm>
            <a:off x="9415463" y="4206875"/>
            <a:ext cx="201613" cy="200025"/>
          </a:xfrm>
          <a:custGeom>
            <a:avLst/>
            <a:gdLst>
              <a:gd name="T0" fmla="*/ 63 w 127"/>
              <a:gd name="T1" fmla="*/ 0 h 126"/>
              <a:gd name="T2" fmla="*/ 0 w 127"/>
              <a:gd name="T3" fmla="*/ 63 h 126"/>
              <a:gd name="T4" fmla="*/ 63 w 127"/>
              <a:gd name="T5" fmla="*/ 126 h 126"/>
              <a:gd name="T6" fmla="*/ 127 w 127"/>
              <a:gd name="T7" fmla="*/ 63 h 126"/>
              <a:gd name="T8" fmla="*/ 63 w 127"/>
              <a:gd name="T9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6">
                <a:moveTo>
                  <a:pt x="63" y="0"/>
                </a:moveTo>
                <a:lnTo>
                  <a:pt x="0" y="63"/>
                </a:lnTo>
                <a:lnTo>
                  <a:pt x="63" y="126"/>
                </a:lnTo>
                <a:lnTo>
                  <a:pt x="127" y="63"/>
                </a:lnTo>
                <a:lnTo>
                  <a:pt x="63" y="0"/>
                </a:lnTo>
                <a:close/>
              </a:path>
            </a:pathLst>
          </a:cu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" name="Rectangle 98">
            <a:extLst>
              <a:ext uri="{FF2B5EF4-FFF2-40B4-BE49-F238E27FC236}">
                <a16:creationId xmlns:a16="http://schemas.microsoft.com/office/drawing/2014/main" id="{4E7A910A-FA1A-4557-A973-85698AC26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6288" y="4198145"/>
            <a:ext cx="1169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38DD2"/>
                </a:solidFill>
                <a:effectLst/>
                <a:latin typeface="Arial" panose="020B0604020202020204" pitchFamily="34" charset="0"/>
              </a:rPr>
              <a:t>Health Adult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9" name="Freeform 99">
            <a:extLst>
              <a:ext uri="{FF2B5EF4-FFF2-40B4-BE49-F238E27FC236}">
                <a16:creationId xmlns:a16="http://schemas.microsoft.com/office/drawing/2014/main" id="{4DED4759-8330-48EF-B376-22F285FDB8FF}"/>
              </a:ext>
            </a:extLst>
          </p:cNvPr>
          <p:cNvSpPr>
            <a:spLocks/>
          </p:cNvSpPr>
          <p:nvPr/>
        </p:nvSpPr>
        <p:spPr bwMode="auto">
          <a:xfrm>
            <a:off x="2652713" y="1276350"/>
            <a:ext cx="201613" cy="204788"/>
          </a:xfrm>
          <a:custGeom>
            <a:avLst/>
            <a:gdLst>
              <a:gd name="T0" fmla="*/ 64 w 127"/>
              <a:gd name="T1" fmla="*/ 0 h 129"/>
              <a:gd name="T2" fmla="*/ 0 w 127"/>
              <a:gd name="T3" fmla="*/ 66 h 129"/>
              <a:gd name="T4" fmla="*/ 64 w 127"/>
              <a:gd name="T5" fmla="*/ 129 h 129"/>
              <a:gd name="T6" fmla="*/ 127 w 127"/>
              <a:gd name="T7" fmla="*/ 66 h 129"/>
              <a:gd name="T8" fmla="*/ 64 w 127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9">
                <a:moveTo>
                  <a:pt x="64" y="0"/>
                </a:moveTo>
                <a:lnTo>
                  <a:pt x="0" y="66"/>
                </a:lnTo>
                <a:lnTo>
                  <a:pt x="64" y="129"/>
                </a:lnTo>
                <a:lnTo>
                  <a:pt x="127" y="66"/>
                </a:lnTo>
                <a:lnTo>
                  <a:pt x="64" y="0"/>
                </a:lnTo>
                <a:close/>
              </a:path>
            </a:pathLst>
          </a:cu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4" name="Rectangle 100">
            <a:extLst>
              <a:ext uri="{FF2B5EF4-FFF2-40B4-BE49-F238E27FC236}">
                <a16:creationId xmlns:a16="http://schemas.microsoft.com/office/drawing/2014/main" id="{2CCDA2D7-21BF-46A0-BECA-A8C27D365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2576" y="1423987"/>
            <a:ext cx="1174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AC27E"/>
                </a:solidFill>
                <a:effectLst/>
                <a:latin typeface="Arial" panose="020B0604020202020204" pitchFamily="34" charset="0"/>
              </a:rPr>
              <a:t>Health Child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5" name="Freeform 101">
            <a:extLst>
              <a:ext uri="{FF2B5EF4-FFF2-40B4-BE49-F238E27FC236}">
                <a16:creationId xmlns:a16="http://schemas.microsoft.com/office/drawing/2014/main" id="{2B18E005-5BA0-4DDB-B435-5EE0CDEB3D42}"/>
              </a:ext>
            </a:extLst>
          </p:cNvPr>
          <p:cNvSpPr>
            <a:spLocks/>
          </p:cNvSpPr>
          <p:nvPr/>
        </p:nvSpPr>
        <p:spPr bwMode="auto">
          <a:xfrm>
            <a:off x="5400676" y="4402138"/>
            <a:ext cx="201613" cy="206375"/>
          </a:xfrm>
          <a:custGeom>
            <a:avLst/>
            <a:gdLst>
              <a:gd name="T0" fmla="*/ 64 w 127"/>
              <a:gd name="T1" fmla="*/ 0 h 130"/>
              <a:gd name="T2" fmla="*/ 0 w 127"/>
              <a:gd name="T3" fmla="*/ 67 h 130"/>
              <a:gd name="T4" fmla="*/ 64 w 127"/>
              <a:gd name="T5" fmla="*/ 130 h 130"/>
              <a:gd name="T6" fmla="*/ 127 w 127"/>
              <a:gd name="T7" fmla="*/ 67 h 130"/>
              <a:gd name="T8" fmla="*/ 64 w 127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30">
                <a:moveTo>
                  <a:pt x="64" y="0"/>
                </a:moveTo>
                <a:lnTo>
                  <a:pt x="0" y="67"/>
                </a:lnTo>
                <a:lnTo>
                  <a:pt x="64" y="130"/>
                </a:lnTo>
                <a:lnTo>
                  <a:pt x="127" y="67"/>
                </a:lnTo>
                <a:lnTo>
                  <a:pt x="64" y="0"/>
                </a:lnTo>
                <a:close/>
              </a:path>
            </a:pathLst>
          </a:custGeom>
          <a:solidFill>
            <a:srgbClr val="7B92A8"/>
          </a:solidFill>
          <a:ln w="31750">
            <a:solidFill>
              <a:srgbClr val="7B92A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" name="Freeform 103">
            <a:extLst>
              <a:ext uri="{FF2B5EF4-FFF2-40B4-BE49-F238E27FC236}">
                <a16:creationId xmlns:a16="http://schemas.microsoft.com/office/drawing/2014/main" id="{B3059350-8CC3-402D-AB9D-105B37E41CFD}"/>
              </a:ext>
            </a:extLst>
          </p:cNvPr>
          <p:cNvSpPr>
            <a:spLocks/>
          </p:cNvSpPr>
          <p:nvPr/>
        </p:nvSpPr>
        <p:spPr bwMode="auto">
          <a:xfrm>
            <a:off x="4395788" y="4645025"/>
            <a:ext cx="204788" cy="201613"/>
          </a:xfrm>
          <a:custGeom>
            <a:avLst/>
            <a:gdLst>
              <a:gd name="T0" fmla="*/ 66 w 129"/>
              <a:gd name="T1" fmla="*/ 0 h 127"/>
              <a:gd name="T2" fmla="*/ 0 w 129"/>
              <a:gd name="T3" fmla="*/ 63 h 127"/>
              <a:gd name="T4" fmla="*/ 66 w 129"/>
              <a:gd name="T5" fmla="*/ 127 h 127"/>
              <a:gd name="T6" fmla="*/ 129 w 129"/>
              <a:gd name="T7" fmla="*/ 63 h 127"/>
              <a:gd name="T8" fmla="*/ 66 w 129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27">
                <a:moveTo>
                  <a:pt x="66" y="0"/>
                </a:moveTo>
                <a:lnTo>
                  <a:pt x="0" y="63"/>
                </a:lnTo>
                <a:lnTo>
                  <a:pt x="66" y="127"/>
                </a:lnTo>
                <a:lnTo>
                  <a:pt x="129" y="63"/>
                </a:lnTo>
                <a:lnTo>
                  <a:pt x="66" y="0"/>
                </a:lnTo>
                <a:close/>
              </a:path>
            </a:pathLst>
          </a:cu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8" name="Rectangle 104">
            <a:extLst>
              <a:ext uri="{FF2B5EF4-FFF2-40B4-BE49-F238E27FC236}">
                <a16:creationId xmlns:a16="http://schemas.microsoft.com/office/drawing/2014/main" id="{632D87E0-076E-4F62-93A1-54482EF4E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8" y="4649788"/>
            <a:ext cx="11890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2D6D66"/>
                </a:solidFill>
                <a:effectLst/>
                <a:latin typeface="Arial" panose="020B0604020202020204" pitchFamily="34" charset="0"/>
              </a:rPr>
              <a:t>Job Training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9" name="Freeform 105">
            <a:extLst>
              <a:ext uri="{FF2B5EF4-FFF2-40B4-BE49-F238E27FC236}">
                <a16:creationId xmlns:a16="http://schemas.microsoft.com/office/drawing/2014/main" id="{DEA1C904-7B3A-47EE-8982-08FC0EDDB6DA}"/>
              </a:ext>
            </a:extLst>
          </p:cNvPr>
          <p:cNvSpPr>
            <a:spLocks/>
          </p:cNvSpPr>
          <p:nvPr/>
        </p:nvSpPr>
        <p:spPr bwMode="auto">
          <a:xfrm>
            <a:off x="5675313" y="4416425"/>
            <a:ext cx="201613" cy="201613"/>
          </a:xfrm>
          <a:custGeom>
            <a:avLst/>
            <a:gdLst>
              <a:gd name="T0" fmla="*/ 63 w 127"/>
              <a:gd name="T1" fmla="*/ 0 h 127"/>
              <a:gd name="T2" fmla="*/ 0 w 127"/>
              <a:gd name="T3" fmla="*/ 63 h 127"/>
              <a:gd name="T4" fmla="*/ 63 w 127"/>
              <a:gd name="T5" fmla="*/ 127 h 127"/>
              <a:gd name="T6" fmla="*/ 127 w 127"/>
              <a:gd name="T7" fmla="*/ 63 h 127"/>
              <a:gd name="T8" fmla="*/ 63 w 127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7">
                <a:moveTo>
                  <a:pt x="63" y="0"/>
                </a:moveTo>
                <a:lnTo>
                  <a:pt x="0" y="63"/>
                </a:lnTo>
                <a:lnTo>
                  <a:pt x="63" y="127"/>
                </a:lnTo>
                <a:lnTo>
                  <a:pt x="127" y="63"/>
                </a:lnTo>
                <a:lnTo>
                  <a:pt x="63" y="0"/>
                </a:lnTo>
                <a:close/>
              </a:path>
            </a:pathLst>
          </a:custGeom>
          <a:solidFill>
            <a:srgbClr val="FFD200"/>
          </a:solidFill>
          <a:ln w="31750">
            <a:solidFill>
              <a:srgbClr val="FFD2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1" name="Freeform 107">
            <a:extLst>
              <a:ext uri="{FF2B5EF4-FFF2-40B4-BE49-F238E27FC236}">
                <a16:creationId xmlns:a16="http://schemas.microsoft.com/office/drawing/2014/main" id="{7F67159E-7B6C-456E-81F2-8BD445143589}"/>
              </a:ext>
            </a:extLst>
          </p:cNvPr>
          <p:cNvSpPr>
            <a:spLocks/>
          </p:cNvSpPr>
          <p:nvPr/>
        </p:nvSpPr>
        <p:spPr bwMode="auto">
          <a:xfrm>
            <a:off x="7550151" y="3484563"/>
            <a:ext cx="204788" cy="204788"/>
          </a:xfrm>
          <a:custGeom>
            <a:avLst/>
            <a:gdLst>
              <a:gd name="T0" fmla="*/ 63 w 129"/>
              <a:gd name="T1" fmla="*/ 0 h 129"/>
              <a:gd name="T2" fmla="*/ 0 w 129"/>
              <a:gd name="T3" fmla="*/ 66 h 129"/>
              <a:gd name="T4" fmla="*/ 63 w 129"/>
              <a:gd name="T5" fmla="*/ 129 h 129"/>
              <a:gd name="T6" fmla="*/ 129 w 129"/>
              <a:gd name="T7" fmla="*/ 66 h 129"/>
              <a:gd name="T8" fmla="*/ 63 w 129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29">
                <a:moveTo>
                  <a:pt x="63" y="0"/>
                </a:moveTo>
                <a:lnTo>
                  <a:pt x="0" y="66"/>
                </a:lnTo>
                <a:lnTo>
                  <a:pt x="63" y="129"/>
                </a:lnTo>
                <a:lnTo>
                  <a:pt x="129" y="66"/>
                </a:lnTo>
                <a:lnTo>
                  <a:pt x="63" y="0"/>
                </a:lnTo>
                <a:close/>
              </a:path>
            </a:pathLst>
          </a:cu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" name="Rectangle 108">
            <a:extLst>
              <a:ext uri="{FF2B5EF4-FFF2-40B4-BE49-F238E27FC236}">
                <a16:creationId xmlns:a16="http://schemas.microsoft.com/office/drawing/2014/main" id="{1A30FB4D-8836-4A26-82DF-656EB849B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8558" y="3455987"/>
            <a:ext cx="10239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FA19C"/>
                </a:solidFill>
                <a:effectLst/>
                <a:latin typeface="Arial" panose="020B0604020202020204" pitchFamily="34" charset="0"/>
              </a:rPr>
              <a:t>Top Taxes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3" name="Freeform 109">
            <a:extLst>
              <a:ext uri="{FF2B5EF4-FFF2-40B4-BE49-F238E27FC236}">
                <a16:creationId xmlns:a16="http://schemas.microsoft.com/office/drawing/2014/main" id="{BBF529D4-58CC-47BE-9952-8136892BB7E2}"/>
              </a:ext>
            </a:extLst>
          </p:cNvPr>
          <p:cNvSpPr>
            <a:spLocks/>
          </p:cNvSpPr>
          <p:nvPr/>
        </p:nvSpPr>
        <p:spPr bwMode="auto">
          <a:xfrm>
            <a:off x="6278563" y="4448175"/>
            <a:ext cx="201613" cy="201613"/>
          </a:xfrm>
          <a:custGeom>
            <a:avLst/>
            <a:gdLst>
              <a:gd name="T0" fmla="*/ 64 w 127"/>
              <a:gd name="T1" fmla="*/ 0 h 127"/>
              <a:gd name="T2" fmla="*/ 0 w 127"/>
              <a:gd name="T3" fmla="*/ 64 h 127"/>
              <a:gd name="T4" fmla="*/ 64 w 127"/>
              <a:gd name="T5" fmla="*/ 127 h 127"/>
              <a:gd name="T6" fmla="*/ 127 w 127"/>
              <a:gd name="T7" fmla="*/ 64 h 127"/>
              <a:gd name="T8" fmla="*/ 64 w 127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7">
                <a:moveTo>
                  <a:pt x="64" y="0"/>
                </a:moveTo>
                <a:lnTo>
                  <a:pt x="0" y="64"/>
                </a:lnTo>
                <a:lnTo>
                  <a:pt x="64" y="127"/>
                </a:lnTo>
                <a:lnTo>
                  <a:pt x="127" y="64"/>
                </a:lnTo>
                <a:lnTo>
                  <a:pt x="64" y="0"/>
                </a:lnTo>
                <a:close/>
              </a:path>
            </a:pathLst>
          </a:cu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4" name="Rectangle 110">
            <a:extLst>
              <a:ext uri="{FF2B5EF4-FFF2-40B4-BE49-F238E27FC236}">
                <a16:creationId xmlns:a16="http://schemas.microsoft.com/office/drawing/2014/main" id="{F5BAD1E1-6AC2-410E-AE14-69FB555C1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28" y="4448175"/>
            <a:ext cx="1169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 err="1">
                <a:ln>
                  <a:noFill/>
                </a:ln>
                <a:solidFill>
                  <a:srgbClr val="9C8847"/>
                </a:solidFill>
                <a:effectLst/>
                <a:latin typeface="Arial" panose="020B0604020202020204" pitchFamily="34" charset="0"/>
              </a:rPr>
              <a:t>Unemp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C8847"/>
                </a:solidFill>
                <a:effectLst/>
                <a:latin typeface="Arial" panose="020B0604020202020204" pitchFamily="34" charset="0"/>
              </a:rPr>
              <a:t>. Ins.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5" name="Line 111">
            <a:extLst>
              <a:ext uri="{FF2B5EF4-FFF2-40B4-BE49-F238E27FC236}">
                <a16:creationId xmlns:a16="http://schemas.microsoft.com/office/drawing/2014/main" id="{C44D7CFA-1A09-4E23-A90D-BDD349A4FE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1" y="1230312"/>
            <a:ext cx="0" cy="4489451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6" name="Line 112">
            <a:extLst>
              <a:ext uri="{FF2B5EF4-FFF2-40B4-BE49-F238E27FC236}">
                <a16:creationId xmlns:a16="http://schemas.microsoft.com/office/drawing/2014/main" id="{8450DC2E-4C33-4771-ADC1-38EFA639AE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55689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8" name="Rectangle 113">
            <a:extLst>
              <a:ext uri="{FF2B5EF4-FFF2-40B4-BE49-F238E27FC236}">
                <a16:creationId xmlns:a16="http://schemas.microsoft.com/office/drawing/2014/main" id="{38382A2C-FEF7-41D5-9EBA-EDB66A7B0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8" y="5430838"/>
            <a:ext cx="4937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&lt;-1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9" name="Line 114">
            <a:extLst>
              <a:ext uri="{FF2B5EF4-FFF2-40B4-BE49-F238E27FC236}">
                <a16:creationId xmlns:a16="http://schemas.microsoft.com/office/drawing/2014/main" id="{DAF09539-8F10-4301-B50C-B19ECEC719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970463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0" name="Rectangle 115">
            <a:extLst>
              <a:ext uri="{FF2B5EF4-FFF2-40B4-BE49-F238E27FC236}">
                <a16:creationId xmlns:a16="http://schemas.microsoft.com/office/drawing/2014/main" id="{441E52B6-F47A-4E75-AF5A-83C2924D7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8323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1" name="Line 116">
            <a:extLst>
              <a:ext uri="{FF2B5EF4-FFF2-40B4-BE49-F238E27FC236}">
                <a16:creationId xmlns:a16="http://schemas.microsoft.com/office/drawing/2014/main" id="{7C15B53F-6C48-4228-9DE1-2550CC8605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370388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2" name="Rectangle 117">
            <a:extLst>
              <a:ext uri="{FF2B5EF4-FFF2-40B4-BE49-F238E27FC236}">
                <a16:creationId xmlns:a16="http://schemas.microsoft.com/office/drawing/2014/main" id="{B3EA4567-353D-4B17-A4E2-B35D36870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233863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3" name="Line 118">
            <a:extLst>
              <a:ext uri="{FF2B5EF4-FFF2-40B4-BE49-F238E27FC236}">
                <a16:creationId xmlns:a16="http://schemas.microsoft.com/office/drawing/2014/main" id="{0CF66102-DE08-458A-ABA8-6D514400A8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77190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4" name="Rectangle 119">
            <a:extLst>
              <a:ext uri="{FF2B5EF4-FFF2-40B4-BE49-F238E27FC236}">
                <a16:creationId xmlns:a16="http://schemas.microsoft.com/office/drawing/2014/main" id="{B858720D-2DCC-4B05-91BA-5EA187483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6385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5" name="Line 120">
            <a:extLst>
              <a:ext uri="{FF2B5EF4-FFF2-40B4-BE49-F238E27FC236}">
                <a16:creationId xmlns:a16="http://schemas.microsoft.com/office/drawing/2014/main" id="{A754820E-2B33-4E8F-9F1E-5B7E8DDADB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173412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Rectangle 121">
            <a:extLst>
              <a:ext uri="{FF2B5EF4-FFF2-40B4-BE49-F238E27FC236}">
                <a16:creationId xmlns:a16="http://schemas.microsoft.com/office/drawing/2014/main" id="{1DD0D2EA-EBD0-4938-B1A8-B490D9C46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040062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" name="Line 122">
            <a:extLst>
              <a:ext uri="{FF2B5EF4-FFF2-40B4-BE49-F238E27FC236}">
                <a16:creationId xmlns:a16="http://schemas.microsoft.com/office/drawing/2014/main" id="{638C96A4-9B75-4525-BC8A-E9B5E5C2BA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2573337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Rectangle 123">
            <a:extLst>
              <a:ext uri="{FF2B5EF4-FFF2-40B4-BE49-F238E27FC236}">
                <a16:creationId xmlns:a16="http://schemas.microsoft.com/office/drawing/2014/main" id="{CAFAD841-6E08-4B6D-9858-CDB6AFAB0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244157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" name="Line 124">
            <a:extLst>
              <a:ext uri="{FF2B5EF4-FFF2-40B4-BE49-F238E27FC236}">
                <a16:creationId xmlns:a16="http://schemas.microsoft.com/office/drawing/2014/main" id="{922E8998-269B-4E5A-A26D-E4F158D003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9748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Rectangle 125">
            <a:extLst>
              <a:ext uri="{FF2B5EF4-FFF2-40B4-BE49-F238E27FC236}">
                <a16:creationId xmlns:a16="http://schemas.microsoft.com/office/drawing/2014/main" id="{70CBA837-F61C-4855-AE99-336425F4C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1843087"/>
            <a:ext cx="4064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" name="Line 126">
            <a:extLst>
              <a:ext uri="{FF2B5EF4-FFF2-40B4-BE49-F238E27FC236}">
                <a16:creationId xmlns:a16="http://schemas.microsoft.com/office/drawing/2014/main" id="{FDF8FA30-6DD8-4AC3-AAEB-207DCB04CF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381125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Rectangle 128">
            <a:extLst>
              <a:ext uri="{FF2B5EF4-FFF2-40B4-BE49-F238E27FC236}">
                <a16:creationId xmlns:a16="http://schemas.microsoft.com/office/drawing/2014/main" id="{A3F3602F-EA25-4CDB-97F6-C031348E91B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3875" y="3236912"/>
            <a:ext cx="8223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MVPF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6" name="Line 129">
            <a:extLst>
              <a:ext uri="{FF2B5EF4-FFF2-40B4-BE49-F238E27FC236}">
                <a16:creationId xmlns:a16="http://schemas.microsoft.com/office/drawing/2014/main" id="{C36CA6E2-B176-424F-9DDE-6C9385F61D2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719763"/>
            <a:ext cx="96885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Line 130">
            <a:extLst>
              <a:ext uri="{FF2B5EF4-FFF2-40B4-BE49-F238E27FC236}">
                <a16:creationId xmlns:a16="http://schemas.microsoft.com/office/drawing/2014/main" id="{DD3072FD-F3A0-4A8D-AE70-878C743E82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341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Rectangle 131">
            <a:extLst>
              <a:ext uri="{FF2B5EF4-FFF2-40B4-BE49-F238E27FC236}">
                <a16:creationId xmlns:a16="http://schemas.microsoft.com/office/drawing/2014/main" id="{8C6CF0B1-1DF3-431C-B9FC-AD4206CED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5861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9" name="Line 132">
            <a:extLst>
              <a:ext uri="{FF2B5EF4-FFF2-40B4-BE49-F238E27FC236}">
                <a16:creationId xmlns:a16="http://schemas.microsoft.com/office/drawing/2014/main" id="{660CC231-8442-4147-923E-72C10EFF2C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815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Rectangle 133">
            <a:extLst>
              <a:ext uri="{FF2B5EF4-FFF2-40B4-BE49-F238E27FC236}">
                <a16:creationId xmlns:a16="http://schemas.microsoft.com/office/drawing/2014/main" id="{D31DF36D-DD20-476E-90EC-6DEDD8382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Line 134">
            <a:extLst>
              <a:ext uri="{FF2B5EF4-FFF2-40B4-BE49-F238E27FC236}">
                <a16:creationId xmlns:a16="http://schemas.microsoft.com/office/drawing/2014/main" id="{EAFCE30C-3868-4A71-A2CD-244EBFF4A331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44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Rectangle 135">
            <a:extLst>
              <a:ext uri="{FF2B5EF4-FFF2-40B4-BE49-F238E27FC236}">
                <a16:creationId xmlns:a16="http://schemas.microsoft.com/office/drawing/2014/main" id="{BDF786DE-1D0F-431B-AA85-4DA23F076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" name="Line 136">
            <a:extLst>
              <a:ext uri="{FF2B5EF4-FFF2-40B4-BE49-F238E27FC236}">
                <a16:creationId xmlns:a16="http://schemas.microsoft.com/office/drawing/2014/main" id="{85AEF83B-133A-44C9-B56D-D01B4A694E4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39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Rectangle 137">
            <a:extLst>
              <a:ext uri="{FF2B5EF4-FFF2-40B4-BE49-F238E27FC236}">
                <a16:creationId xmlns:a16="http://schemas.microsoft.com/office/drawing/2014/main" id="{D9A78735-6C8C-4ED0-B3FA-19D29B1F8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26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5" name="Line 138">
            <a:extLst>
              <a:ext uri="{FF2B5EF4-FFF2-40B4-BE49-F238E27FC236}">
                <a16:creationId xmlns:a16="http://schemas.microsoft.com/office/drawing/2014/main" id="{D9F78449-5C52-4B81-A2EF-A468D58CBF7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9030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Rectangle 139">
            <a:extLst>
              <a:ext uri="{FF2B5EF4-FFF2-40B4-BE49-F238E27FC236}">
                <a16:creationId xmlns:a16="http://schemas.microsoft.com/office/drawing/2014/main" id="{E11CBFB6-9565-459E-ADF4-B8B8C166E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7426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7" name="Rectangle 140">
            <a:extLst>
              <a:ext uri="{FF2B5EF4-FFF2-40B4-BE49-F238E27FC236}">
                <a16:creationId xmlns:a16="http://schemas.microsoft.com/office/drawing/2014/main" id="{E46FA63F-6A8D-4F99-9588-9BC4F8344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6175375"/>
            <a:ext cx="24003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 of Beneficiaries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8" name="Rectangle 141">
            <a:extLst>
              <a:ext uri="{FF2B5EF4-FFF2-40B4-BE49-F238E27FC236}">
                <a16:creationId xmlns:a16="http://schemas.microsoft.com/office/drawing/2014/main" id="{25D82CCF-1FE0-42C8-9158-EE9494441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6" name="Rectangle 113">
            <a:extLst>
              <a:ext uri="{FF2B5EF4-FFF2-40B4-BE49-F238E27FC236}">
                <a16:creationId xmlns:a16="http://schemas.microsoft.com/office/drawing/2014/main" id="{8F1BB299-FA1E-41D0-9364-D5BC8B3BF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676" y="3829050"/>
            <a:ext cx="145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6E8E84"/>
                </a:solidFill>
                <a:effectLst/>
                <a:latin typeface="Arial" panose="020B0604020202020204" pitchFamily="34" charset="0"/>
              </a:rPr>
              <a:t>Cash Transfers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1CFFFEE3-22A3-4B4A-944B-4A0E0C102D79}"/>
              </a:ext>
            </a:extLst>
          </p:cNvPr>
          <p:cNvCxnSpPr>
            <a:cxnSpLocks/>
          </p:cNvCxnSpPr>
          <p:nvPr/>
        </p:nvCxnSpPr>
        <p:spPr>
          <a:xfrm>
            <a:off x="4899027" y="4357491"/>
            <a:ext cx="385761" cy="166091"/>
          </a:xfrm>
          <a:prstGeom prst="line">
            <a:avLst/>
          </a:prstGeom>
          <a:ln>
            <a:solidFill>
              <a:srgbClr val="7B92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Rectangle 127">
            <a:extLst>
              <a:ext uri="{FF2B5EF4-FFF2-40B4-BE49-F238E27FC236}">
                <a16:creationId xmlns:a16="http://schemas.microsoft.com/office/drawing/2014/main" id="{FEC29003-AD7B-47E8-820A-B7E11E7D5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7239" y="4173539"/>
            <a:ext cx="17192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7B92A8"/>
                </a:solidFill>
                <a:effectLst/>
                <a:latin typeface="Arial" panose="020B0604020202020204" pitchFamily="34" charset="0"/>
              </a:rPr>
              <a:t>Housing Vouchers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87D419F2-E470-48A6-8CF4-C495A980B5BD}"/>
              </a:ext>
            </a:extLst>
          </p:cNvPr>
          <p:cNvCxnSpPr/>
          <p:nvPr/>
        </p:nvCxnSpPr>
        <p:spPr>
          <a:xfrm flipV="1">
            <a:off x="5611813" y="3987800"/>
            <a:ext cx="257175" cy="396875"/>
          </a:xfrm>
          <a:prstGeom prst="line">
            <a:avLst/>
          </a:prstGeom>
          <a:ln>
            <a:solidFill>
              <a:srgbClr val="6E8E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Rectangle 133">
            <a:extLst>
              <a:ext uri="{FF2B5EF4-FFF2-40B4-BE49-F238E27FC236}">
                <a16:creationId xmlns:a16="http://schemas.microsoft.com/office/drawing/2014/main" id="{93D0A10A-FAA5-40E9-83D8-6630FAC75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9813" y="4025900"/>
            <a:ext cx="14398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FFD200"/>
                </a:solidFill>
                <a:effectLst/>
                <a:latin typeface="Arial" panose="020B0604020202020204" pitchFamily="34" charset="0"/>
              </a:rPr>
              <a:t>Supp. Sec. Inc.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3A8C6435-7447-402F-AE9E-2FFF63D6FD77}"/>
              </a:ext>
            </a:extLst>
          </p:cNvPr>
          <p:cNvCxnSpPr/>
          <p:nvPr/>
        </p:nvCxnSpPr>
        <p:spPr>
          <a:xfrm flipV="1">
            <a:off x="5903913" y="4229100"/>
            <a:ext cx="192087" cy="190501"/>
          </a:xfrm>
          <a:prstGeom prst="line">
            <a:avLst/>
          </a:prstGeom>
          <a:ln>
            <a:solidFill>
              <a:srgbClr val="FFD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65A25D72-BFDE-4851-B7F6-9B50C6A10AE6}"/>
              </a:ext>
            </a:extLst>
          </p:cNvPr>
          <p:cNvGrpSpPr/>
          <p:nvPr/>
        </p:nvGrpSpPr>
        <p:grpSpPr>
          <a:xfrm>
            <a:off x="1398052" y="1174749"/>
            <a:ext cx="599024" cy="616982"/>
            <a:chOff x="1398052" y="1174749"/>
            <a:chExt cx="599024" cy="616982"/>
          </a:xfrm>
        </p:grpSpPr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88E1E212-1013-4CF2-B580-FE2D803DD37F}"/>
                </a:ext>
              </a:extLst>
            </p:cNvPr>
            <p:cNvSpPr/>
            <p:nvPr/>
          </p:nvSpPr>
          <p:spPr>
            <a:xfrm>
              <a:off x="1468438" y="1508125"/>
              <a:ext cx="528638" cy="283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0" name="Rectangle 176">
              <a:extLst>
                <a:ext uri="{FF2B5EF4-FFF2-40B4-BE49-F238E27FC236}">
                  <a16:creationId xmlns:a16="http://schemas.microsoft.com/office/drawing/2014/main" id="{E214F089-BA12-42C6-BCEF-F28BA0F16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052" y="1174749"/>
              <a:ext cx="219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∞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D14C9747-132C-4AF0-A4D2-1D2F7EAB38E1}"/>
                </a:ext>
              </a:extLst>
            </p:cNvPr>
            <p:cNvGrpSpPr/>
            <p:nvPr/>
          </p:nvGrpSpPr>
          <p:grpSpPr>
            <a:xfrm>
              <a:off x="1674813" y="1573079"/>
              <a:ext cx="166687" cy="149224"/>
              <a:chOff x="1462882" y="1471634"/>
              <a:chExt cx="166687" cy="149224"/>
            </a:xfrm>
          </p:grpSpPr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8CC9262A-DF7D-4086-B9FF-E382D2170B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6225" y="1512888"/>
                <a:ext cx="0" cy="6032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9E7D3537-EDF2-48F4-8EFD-BBA6028D64DA}"/>
                  </a:ext>
                </a:extLst>
              </p:cNvPr>
              <p:cNvCxnSpPr/>
              <p:nvPr/>
            </p:nvCxnSpPr>
            <p:spPr>
              <a:xfrm flipV="1">
                <a:off x="1462882" y="147163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F3258488-59D3-4CF2-88BF-CB578A2E4377}"/>
                  </a:ext>
                </a:extLst>
              </p:cNvPr>
              <p:cNvCxnSpPr/>
              <p:nvPr/>
            </p:nvCxnSpPr>
            <p:spPr>
              <a:xfrm flipV="1">
                <a:off x="1462882" y="153749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2566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fade/>
      </p:transition>
    </mc:Choice>
    <mc:Fallback xmlns="">
      <p:transition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>
            <a:extLst>
              <a:ext uri="{FF2B5EF4-FFF2-40B4-BE49-F238E27FC236}">
                <a16:creationId xmlns:a16="http://schemas.microsoft.com/office/drawing/2014/main" id="{70BD8CC7-218A-4225-AB31-EBD8B509626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7" name="Rectangle 73">
            <a:extLst>
              <a:ext uri="{FF2B5EF4-FFF2-40B4-BE49-F238E27FC236}">
                <a16:creationId xmlns:a16="http://schemas.microsoft.com/office/drawing/2014/main" id="{B0B34366-C21A-488B-BCE5-FDDC7D4CB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9" name="Rectangle 134">
            <a:extLst>
              <a:ext uri="{FF2B5EF4-FFF2-40B4-BE49-F238E27FC236}">
                <a16:creationId xmlns:a16="http://schemas.microsoft.com/office/drawing/2014/main" id="{71D26ED0-FD60-44D1-95A9-BE052CC0A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0" y="95828"/>
            <a:ext cx="1071270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MVPF Robustness to Publication Bias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Adjusting for 35X Bias in Experimental Economics Studies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[Camerer (2016)]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EED1BB27-CB2F-435C-AD23-B85E0CC0887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1" y="0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3BDF7F4F-9AF6-4441-BCA8-0CFCBB16A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1230312"/>
            <a:ext cx="9688513" cy="448945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3AFD5C30-CACF-454C-A42A-8D1A29A503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5689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6A0CD47F-C00C-4836-AA6B-08E040F561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970463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D5AA6F2F-E605-4353-924D-BC902018BF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370388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0D7F2034-1C32-4FC8-8D55-722E2AAE7F8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77190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F170C770-EC2D-42BF-8514-27A5CCA667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173412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42BD7D7A-B78A-4932-A7DD-5FD93C8660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2573337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4">
            <a:extLst>
              <a:ext uri="{FF2B5EF4-FFF2-40B4-BE49-F238E27FC236}">
                <a16:creationId xmlns:a16="http://schemas.microsoft.com/office/drawing/2014/main" id="{34FB637B-749D-47AC-9BBF-7FBAE4B4C57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9748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5">
            <a:extLst>
              <a:ext uri="{FF2B5EF4-FFF2-40B4-BE49-F238E27FC236}">
                <a16:creationId xmlns:a16="http://schemas.microsoft.com/office/drawing/2014/main" id="{068027F7-D9C2-4222-8C3A-F5E6D1843C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6">
            <a:extLst>
              <a:ext uri="{FF2B5EF4-FFF2-40B4-BE49-F238E27FC236}">
                <a16:creationId xmlns:a16="http://schemas.microsoft.com/office/drawing/2014/main" id="{5D4050C7-AC44-48A6-A172-DD7EF01389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867502B7-F2A3-47DC-A80A-CD96D6A0D857}"/>
              </a:ext>
            </a:extLst>
          </p:cNvPr>
          <p:cNvSpPr>
            <a:spLocks/>
          </p:cNvSpPr>
          <p:nvPr/>
        </p:nvSpPr>
        <p:spPr bwMode="auto">
          <a:xfrm>
            <a:off x="5446713" y="4494213"/>
            <a:ext cx="206375" cy="201613"/>
          </a:xfrm>
          <a:custGeom>
            <a:avLst/>
            <a:gdLst>
              <a:gd name="T0" fmla="*/ 66 w 130"/>
              <a:gd name="T1" fmla="*/ 0 h 127"/>
              <a:gd name="T2" fmla="*/ 0 w 130"/>
              <a:gd name="T3" fmla="*/ 63 h 127"/>
              <a:gd name="T4" fmla="*/ 66 w 130"/>
              <a:gd name="T5" fmla="*/ 127 h 127"/>
              <a:gd name="T6" fmla="*/ 130 w 130"/>
              <a:gd name="T7" fmla="*/ 63 h 127"/>
              <a:gd name="T8" fmla="*/ 66 w 130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7">
                <a:moveTo>
                  <a:pt x="66" y="0"/>
                </a:moveTo>
                <a:lnTo>
                  <a:pt x="0" y="63"/>
                </a:lnTo>
                <a:lnTo>
                  <a:pt x="66" y="127"/>
                </a:lnTo>
                <a:lnTo>
                  <a:pt x="130" y="63"/>
                </a:lnTo>
                <a:lnTo>
                  <a:pt x="66" y="0"/>
                </a:lnTo>
                <a:close/>
              </a:path>
            </a:pathLst>
          </a:cu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9">
            <a:extLst>
              <a:ext uri="{FF2B5EF4-FFF2-40B4-BE49-F238E27FC236}">
                <a16:creationId xmlns:a16="http://schemas.microsoft.com/office/drawing/2014/main" id="{3CDE2B41-4EE0-4326-BCE2-B005FC428745}"/>
              </a:ext>
            </a:extLst>
          </p:cNvPr>
          <p:cNvSpPr>
            <a:spLocks/>
          </p:cNvSpPr>
          <p:nvPr/>
        </p:nvSpPr>
        <p:spPr bwMode="auto">
          <a:xfrm>
            <a:off x="2433638" y="1276350"/>
            <a:ext cx="201613" cy="204788"/>
          </a:xfrm>
          <a:custGeom>
            <a:avLst/>
            <a:gdLst>
              <a:gd name="T0" fmla="*/ 63 w 127"/>
              <a:gd name="T1" fmla="*/ 0 h 129"/>
              <a:gd name="T2" fmla="*/ 0 w 127"/>
              <a:gd name="T3" fmla="*/ 66 h 129"/>
              <a:gd name="T4" fmla="*/ 63 w 127"/>
              <a:gd name="T5" fmla="*/ 129 h 129"/>
              <a:gd name="T6" fmla="*/ 127 w 127"/>
              <a:gd name="T7" fmla="*/ 66 h 129"/>
              <a:gd name="T8" fmla="*/ 63 w 127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9">
                <a:moveTo>
                  <a:pt x="63" y="0"/>
                </a:moveTo>
                <a:lnTo>
                  <a:pt x="0" y="66"/>
                </a:lnTo>
                <a:lnTo>
                  <a:pt x="63" y="129"/>
                </a:lnTo>
                <a:lnTo>
                  <a:pt x="127" y="66"/>
                </a:lnTo>
                <a:lnTo>
                  <a:pt x="63" y="0"/>
                </a:lnTo>
                <a:close/>
              </a:path>
            </a:pathLst>
          </a:cu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667B65F1-E150-4D15-A9CE-4C1D019DD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2713" y="1119312"/>
            <a:ext cx="1481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0353B"/>
                </a:solidFill>
                <a:effectLst/>
                <a:latin typeface="Arial" panose="020B0604020202020204" pitchFamily="34" charset="0"/>
              </a:rPr>
              <a:t>Child Education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Freeform 21">
            <a:extLst>
              <a:ext uri="{FF2B5EF4-FFF2-40B4-BE49-F238E27FC236}">
                <a16:creationId xmlns:a16="http://schemas.microsoft.com/office/drawing/2014/main" id="{4C97AA8B-EDA8-4CBE-8CB9-5F991EA12BB1}"/>
              </a:ext>
            </a:extLst>
          </p:cNvPr>
          <p:cNvSpPr>
            <a:spLocks/>
          </p:cNvSpPr>
          <p:nvPr/>
        </p:nvSpPr>
        <p:spPr bwMode="auto">
          <a:xfrm>
            <a:off x="7343776" y="5464175"/>
            <a:ext cx="206375" cy="204788"/>
          </a:xfrm>
          <a:custGeom>
            <a:avLst/>
            <a:gdLst>
              <a:gd name="T0" fmla="*/ 64 w 130"/>
              <a:gd name="T1" fmla="*/ 0 h 129"/>
              <a:gd name="T2" fmla="*/ 0 w 130"/>
              <a:gd name="T3" fmla="*/ 66 h 129"/>
              <a:gd name="T4" fmla="*/ 64 w 130"/>
              <a:gd name="T5" fmla="*/ 129 h 129"/>
              <a:gd name="T6" fmla="*/ 130 w 130"/>
              <a:gd name="T7" fmla="*/ 66 h 129"/>
              <a:gd name="T8" fmla="*/ 64 w 130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9">
                <a:moveTo>
                  <a:pt x="64" y="0"/>
                </a:moveTo>
                <a:lnTo>
                  <a:pt x="0" y="66"/>
                </a:lnTo>
                <a:lnTo>
                  <a:pt x="64" y="129"/>
                </a:lnTo>
                <a:lnTo>
                  <a:pt x="130" y="66"/>
                </a:lnTo>
                <a:lnTo>
                  <a:pt x="64" y="0"/>
                </a:lnTo>
                <a:close/>
              </a:path>
            </a:pathLst>
          </a:cu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543532D9-58BB-44F3-97CD-2AF2A2B41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5570" y="5403454"/>
            <a:ext cx="1276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55752F"/>
                </a:solidFill>
                <a:effectLst/>
                <a:latin typeface="Arial" panose="020B0604020202020204" pitchFamily="34" charset="0"/>
              </a:rPr>
              <a:t>College Adult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EF6FFC3A-E476-4101-8BDB-B6792A4ED955}"/>
              </a:ext>
            </a:extLst>
          </p:cNvPr>
          <p:cNvSpPr>
            <a:spLocks/>
          </p:cNvSpPr>
          <p:nvPr/>
        </p:nvSpPr>
        <p:spPr bwMode="auto">
          <a:xfrm>
            <a:off x="4138613" y="1874837"/>
            <a:ext cx="206375" cy="204788"/>
          </a:xfrm>
          <a:custGeom>
            <a:avLst/>
            <a:gdLst>
              <a:gd name="T0" fmla="*/ 64 w 130"/>
              <a:gd name="T1" fmla="*/ 0 h 129"/>
              <a:gd name="T2" fmla="*/ 0 w 130"/>
              <a:gd name="T3" fmla="*/ 63 h 129"/>
              <a:gd name="T4" fmla="*/ 64 w 130"/>
              <a:gd name="T5" fmla="*/ 129 h 129"/>
              <a:gd name="T6" fmla="*/ 130 w 130"/>
              <a:gd name="T7" fmla="*/ 63 h 129"/>
              <a:gd name="T8" fmla="*/ 64 w 130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9">
                <a:moveTo>
                  <a:pt x="64" y="0"/>
                </a:moveTo>
                <a:lnTo>
                  <a:pt x="0" y="63"/>
                </a:lnTo>
                <a:lnTo>
                  <a:pt x="64" y="129"/>
                </a:lnTo>
                <a:lnTo>
                  <a:pt x="130" y="63"/>
                </a:lnTo>
                <a:lnTo>
                  <a:pt x="64" y="0"/>
                </a:lnTo>
                <a:close/>
              </a:path>
            </a:pathLst>
          </a:cu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2AE3F989-E80C-46C4-B0E5-404ED74BB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4865" y="1834647"/>
            <a:ext cx="1279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E37E00"/>
                </a:solidFill>
                <a:effectLst/>
                <a:latin typeface="Arial" panose="020B0604020202020204" pitchFamily="34" charset="0"/>
              </a:rPr>
              <a:t>College Child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Freeform 25">
            <a:extLst>
              <a:ext uri="{FF2B5EF4-FFF2-40B4-BE49-F238E27FC236}">
                <a16:creationId xmlns:a16="http://schemas.microsoft.com/office/drawing/2014/main" id="{09613A66-D325-46F7-B3D3-0B8B35994F39}"/>
              </a:ext>
            </a:extLst>
          </p:cNvPr>
          <p:cNvSpPr>
            <a:spLocks/>
          </p:cNvSpPr>
          <p:nvPr/>
        </p:nvSpPr>
        <p:spPr bwMode="auto">
          <a:xfrm>
            <a:off x="7604126" y="4362450"/>
            <a:ext cx="206375" cy="200025"/>
          </a:xfrm>
          <a:custGeom>
            <a:avLst/>
            <a:gdLst>
              <a:gd name="T0" fmla="*/ 67 w 130"/>
              <a:gd name="T1" fmla="*/ 0 h 126"/>
              <a:gd name="T2" fmla="*/ 0 w 130"/>
              <a:gd name="T3" fmla="*/ 63 h 126"/>
              <a:gd name="T4" fmla="*/ 67 w 130"/>
              <a:gd name="T5" fmla="*/ 126 h 126"/>
              <a:gd name="T6" fmla="*/ 130 w 130"/>
              <a:gd name="T7" fmla="*/ 63 h 126"/>
              <a:gd name="T8" fmla="*/ 67 w 130"/>
              <a:gd name="T9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6">
                <a:moveTo>
                  <a:pt x="67" y="0"/>
                </a:moveTo>
                <a:lnTo>
                  <a:pt x="0" y="63"/>
                </a:lnTo>
                <a:lnTo>
                  <a:pt x="67" y="126"/>
                </a:lnTo>
                <a:lnTo>
                  <a:pt x="130" y="63"/>
                </a:lnTo>
                <a:lnTo>
                  <a:pt x="67" y="0"/>
                </a:lnTo>
                <a:close/>
              </a:path>
            </a:pathLst>
          </a:cu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0B819DEF-98E9-49E9-972D-8A3EC88F8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1465" y="4362450"/>
            <a:ext cx="1266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C10534"/>
                </a:solidFill>
                <a:effectLst/>
                <a:latin typeface="Arial" panose="020B0604020202020204" pitchFamily="34" charset="0"/>
              </a:rPr>
              <a:t>Disability Ins.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4" name="Freeform 27">
            <a:extLst>
              <a:ext uri="{FF2B5EF4-FFF2-40B4-BE49-F238E27FC236}">
                <a16:creationId xmlns:a16="http://schemas.microsoft.com/office/drawing/2014/main" id="{0F94EF6F-9A49-459A-96E3-E528964D3D35}"/>
              </a:ext>
            </a:extLst>
          </p:cNvPr>
          <p:cNvSpPr>
            <a:spLocks/>
          </p:cNvSpPr>
          <p:nvPr/>
        </p:nvSpPr>
        <p:spPr bwMode="auto">
          <a:xfrm>
            <a:off x="9415463" y="4333875"/>
            <a:ext cx="201613" cy="206375"/>
          </a:xfrm>
          <a:custGeom>
            <a:avLst/>
            <a:gdLst>
              <a:gd name="T0" fmla="*/ 63 w 127"/>
              <a:gd name="T1" fmla="*/ 0 h 130"/>
              <a:gd name="T2" fmla="*/ 0 w 127"/>
              <a:gd name="T3" fmla="*/ 64 h 130"/>
              <a:gd name="T4" fmla="*/ 63 w 127"/>
              <a:gd name="T5" fmla="*/ 130 h 130"/>
              <a:gd name="T6" fmla="*/ 127 w 127"/>
              <a:gd name="T7" fmla="*/ 64 h 130"/>
              <a:gd name="T8" fmla="*/ 63 w 127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30">
                <a:moveTo>
                  <a:pt x="63" y="0"/>
                </a:moveTo>
                <a:lnTo>
                  <a:pt x="0" y="64"/>
                </a:lnTo>
                <a:lnTo>
                  <a:pt x="63" y="130"/>
                </a:lnTo>
                <a:lnTo>
                  <a:pt x="127" y="64"/>
                </a:lnTo>
                <a:lnTo>
                  <a:pt x="63" y="0"/>
                </a:lnTo>
                <a:close/>
              </a:path>
            </a:pathLst>
          </a:cu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" name="Rectangle 28">
            <a:extLst>
              <a:ext uri="{FF2B5EF4-FFF2-40B4-BE49-F238E27FC236}">
                <a16:creationId xmlns:a16="http://schemas.microsoft.com/office/drawing/2014/main" id="{9B84DF49-23F5-4BFB-AF98-B7B9CF91F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4226" y="4179889"/>
            <a:ext cx="1169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38DD2"/>
                </a:solidFill>
                <a:effectLst/>
                <a:latin typeface="Arial" panose="020B0604020202020204" pitchFamily="34" charset="0"/>
              </a:rPr>
              <a:t>Health Adult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6" name="Freeform 29">
            <a:extLst>
              <a:ext uri="{FF2B5EF4-FFF2-40B4-BE49-F238E27FC236}">
                <a16:creationId xmlns:a16="http://schemas.microsoft.com/office/drawing/2014/main" id="{8271E4BA-3DAD-44A3-B748-C80631DA8640}"/>
              </a:ext>
            </a:extLst>
          </p:cNvPr>
          <p:cNvSpPr>
            <a:spLocks/>
          </p:cNvSpPr>
          <p:nvPr/>
        </p:nvSpPr>
        <p:spPr bwMode="auto">
          <a:xfrm>
            <a:off x="2652713" y="1874837"/>
            <a:ext cx="201613" cy="204788"/>
          </a:xfrm>
          <a:custGeom>
            <a:avLst/>
            <a:gdLst>
              <a:gd name="T0" fmla="*/ 64 w 127"/>
              <a:gd name="T1" fmla="*/ 0 h 129"/>
              <a:gd name="T2" fmla="*/ 0 w 127"/>
              <a:gd name="T3" fmla="*/ 63 h 129"/>
              <a:gd name="T4" fmla="*/ 64 w 127"/>
              <a:gd name="T5" fmla="*/ 129 h 129"/>
              <a:gd name="T6" fmla="*/ 127 w 127"/>
              <a:gd name="T7" fmla="*/ 63 h 129"/>
              <a:gd name="T8" fmla="*/ 64 w 127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9">
                <a:moveTo>
                  <a:pt x="64" y="0"/>
                </a:moveTo>
                <a:lnTo>
                  <a:pt x="0" y="63"/>
                </a:lnTo>
                <a:lnTo>
                  <a:pt x="64" y="129"/>
                </a:lnTo>
                <a:lnTo>
                  <a:pt x="127" y="63"/>
                </a:lnTo>
                <a:lnTo>
                  <a:pt x="64" y="0"/>
                </a:lnTo>
                <a:close/>
              </a:path>
            </a:pathLst>
          </a:cu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" name="Rectangle 30">
            <a:extLst>
              <a:ext uri="{FF2B5EF4-FFF2-40B4-BE49-F238E27FC236}">
                <a16:creationId xmlns:a16="http://schemas.microsoft.com/office/drawing/2014/main" id="{65B3E8EF-FC2F-4464-9251-7FEA3F12C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776" y="1815597"/>
            <a:ext cx="1174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AC27E"/>
                </a:solidFill>
                <a:effectLst/>
                <a:latin typeface="Arial" panose="020B0604020202020204" pitchFamily="34" charset="0"/>
              </a:rPr>
              <a:t>Health Child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8" name="Freeform 31">
            <a:extLst>
              <a:ext uri="{FF2B5EF4-FFF2-40B4-BE49-F238E27FC236}">
                <a16:creationId xmlns:a16="http://schemas.microsoft.com/office/drawing/2014/main" id="{5614F6CE-961F-4999-853E-DCB70EFFD155}"/>
              </a:ext>
            </a:extLst>
          </p:cNvPr>
          <p:cNvSpPr>
            <a:spLocks/>
          </p:cNvSpPr>
          <p:nvPr/>
        </p:nvSpPr>
        <p:spPr bwMode="auto">
          <a:xfrm>
            <a:off x="5400676" y="4406900"/>
            <a:ext cx="201613" cy="201613"/>
          </a:xfrm>
          <a:custGeom>
            <a:avLst/>
            <a:gdLst>
              <a:gd name="T0" fmla="*/ 64 w 127"/>
              <a:gd name="T1" fmla="*/ 0 h 127"/>
              <a:gd name="T2" fmla="*/ 0 w 127"/>
              <a:gd name="T3" fmla="*/ 64 h 127"/>
              <a:gd name="T4" fmla="*/ 64 w 127"/>
              <a:gd name="T5" fmla="*/ 127 h 127"/>
              <a:gd name="T6" fmla="*/ 127 w 127"/>
              <a:gd name="T7" fmla="*/ 64 h 127"/>
              <a:gd name="T8" fmla="*/ 64 w 127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7">
                <a:moveTo>
                  <a:pt x="64" y="0"/>
                </a:moveTo>
                <a:lnTo>
                  <a:pt x="0" y="64"/>
                </a:lnTo>
                <a:lnTo>
                  <a:pt x="64" y="127"/>
                </a:lnTo>
                <a:lnTo>
                  <a:pt x="127" y="64"/>
                </a:lnTo>
                <a:lnTo>
                  <a:pt x="64" y="0"/>
                </a:lnTo>
                <a:close/>
              </a:path>
            </a:pathLst>
          </a:custGeom>
          <a:solidFill>
            <a:srgbClr val="7B92A8"/>
          </a:solidFill>
          <a:ln w="31750">
            <a:solidFill>
              <a:srgbClr val="7B92A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" name="Freeform 33">
            <a:extLst>
              <a:ext uri="{FF2B5EF4-FFF2-40B4-BE49-F238E27FC236}">
                <a16:creationId xmlns:a16="http://schemas.microsoft.com/office/drawing/2014/main" id="{6C9B0DBC-ECCA-4364-97C4-A84E948D1DFC}"/>
              </a:ext>
            </a:extLst>
          </p:cNvPr>
          <p:cNvSpPr>
            <a:spLocks/>
          </p:cNvSpPr>
          <p:nvPr/>
        </p:nvSpPr>
        <p:spPr bwMode="auto">
          <a:xfrm>
            <a:off x="4395788" y="4859338"/>
            <a:ext cx="204788" cy="206375"/>
          </a:xfrm>
          <a:custGeom>
            <a:avLst/>
            <a:gdLst>
              <a:gd name="T0" fmla="*/ 66 w 129"/>
              <a:gd name="T1" fmla="*/ 0 h 130"/>
              <a:gd name="T2" fmla="*/ 0 w 129"/>
              <a:gd name="T3" fmla="*/ 67 h 130"/>
              <a:gd name="T4" fmla="*/ 66 w 129"/>
              <a:gd name="T5" fmla="*/ 130 h 130"/>
              <a:gd name="T6" fmla="*/ 129 w 129"/>
              <a:gd name="T7" fmla="*/ 67 h 130"/>
              <a:gd name="T8" fmla="*/ 66 w 129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30">
                <a:moveTo>
                  <a:pt x="66" y="0"/>
                </a:moveTo>
                <a:lnTo>
                  <a:pt x="0" y="67"/>
                </a:lnTo>
                <a:lnTo>
                  <a:pt x="66" y="130"/>
                </a:lnTo>
                <a:lnTo>
                  <a:pt x="129" y="67"/>
                </a:lnTo>
                <a:lnTo>
                  <a:pt x="66" y="0"/>
                </a:lnTo>
                <a:close/>
              </a:path>
            </a:pathLst>
          </a:cu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1" name="Rectangle 34">
            <a:extLst>
              <a:ext uri="{FF2B5EF4-FFF2-40B4-BE49-F238E27FC236}">
                <a16:creationId xmlns:a16="http://schemas.microsoft.com/office/drawing/2014/main" id="{0D7E3E92-3D96-4818-A257-D54DC6C6E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3014" y="4817008"/>
            <a:ext cx="11890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2D6D66"/>
                </a:solidFill>
                <a:effectLst/>
                <a:latin typeface="Arial" panose="020B0604020202020204" pitchFamily="34" charset="0"/>
              </a:rPr>
              <a:t>Job Training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2" name="Freeform 35">
            <a:extLst>
              <a:ext uri="{FF2B5EF4-FFF2-40B4-BE49-F238E27FC236}">
                <a16:creationId xmlns:a16="http://schemas.microsoft.com/office/drawing/2014/main" id="{6698CF02-7097-49C2-B5AD-0734506EA535}"/>
              </a:ext>
            </a:extLst>
          </p:cNvPr>
          <p:cNvSpPr>
            <a:spLocks/>
          </p:cNvSpPr>
          <p:nvPr/>
        </p:nvSpPr>
        <p:spPr bwMode="auto">
          <a:xfrm>
            <a:off x="5675313" y="4421188"/>
            <a:ext cx="201613" cy="201613"/>
          </a:xfrm>
          <a:custGeom>
            <a:avLst/>
            <a:gdLst>
              <a:gd name="T0" fmla="*/ 63 w 127"/>
              <a:gd name="T1" fmla="*/ 0 h 127"/>
              <a:gd name="T2" fmla="*/ 0 w 127"/>
              <a:gd name="T3" fmla="*/ 63 h 127"/>
              <a:gd name="T4" fmla="*/ 63 w 127"/>
              <a:gd name="T5" fmla="*/ 127 h 127"/>
              <a:gd name="T6" fmla="*/ 127 w 127"/>
              <a:gd name="T7" fmla="*/ 63 h 127"/>
              <a:gd name="T8" fmla="*/ 63 w 127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7">
                <a:moveTo>
                  <a:pt x="63" y="0"/>
                </a:moveTo>
                <a:lnTo>
                  <a:pt x="0" y="63"/>
                </a:lnTo>
                <a:lnTo>
                  <a:pt x="63" y="127"/>
                </a:lnTo>
                <a:lnTo>
                  <a:pt x="127" y="63"/>
                </a:lnTo>
                <a:lnTo>
                  <a:pt x="63" y="0"/>
                </a:lnTo>
                <a:close/>
              </a:path>
            </a:pathLst>
          </a:custGeom>
          <a:solidFill>
            <a:srgbClr val="FFD200"/>
          </a:solidFill>
          <a:ln w="31750">
            <a:solidFill>
              <a:srgbClr val="FFD2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" name="Freeform 37">
            <a:extLst>
              <a:ext uri="{FF2B5EF4-FFF2-40B4-BE49-F238E27FC236}">
                <a16:creationId xmlns:a16="http://schemas.microsoft.com/office/drawing/2014/main" id="{31FB5571-AEA6-488C-9B44-4A2701E67F41}"/>
              </a:ext>
            </a:extLst>
          </p:cNvPr>
          <p:cNvSpPr>
            <a:spLocks/>
          </p:cNvSpPr>
          <p:nvPr/>
        </p:nvSpPr>
        <p:spPr bwMode="auto">
          <a:xfrm>
            <a:off x="7550151" y="3054350"/>
            <a:ext cx="204788" cy="201613"/>
          </a:xfrm>
          <a:custGeom>
            <a:avLst/>
            <a:gdLst>
              <a:gd name="T0" fmla="*/ 63 w 129"/>
              <a:gd name="T1" fmla="*/ 0 h 127"/>
              <a:gd name="T2" fmla="*/ 0 w 129"/>
              <a:gd name="T3" fmla="*/ 63 h 127"/>
              <a:gd name="T4" fmla="*/ 63 w 129"/>
              <a:gd name="T5" fmla="*/ 127 h 127"/>
              <a:gd name="T6" fmla="*/ 129 w 129"/>
              <a:gd name="T7" fmla="*/ 63 h 127"/>
              <a:gd name="T8" fmla="*/ 63 w 129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27">
                <a:moveTo>
                  <a:pt x="63" y="0"/>
                </a:moveTo>
                <a:lnTo>
                  <a:pt x="0" y="63"/>
                </a:lnTo>
                <a:lnTo>
                  <a:pt x="63" y="127"/>
                </a:lnTo>
                <a:lnTo>
                  <a:pt x="129" y="63"/>
                </a:lnTo>
                <a:lnTo>
                  <a:pt x="63" y="0"/>
                </a:lnTo>
                <a:close/>
              </a:path>
            </a:pathLst>
          </a:cu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" name="Rectangle 38">
            <a:extLst>
              <a:ext uri="{FF2B5EF4-FFF2-40B4-BE49-F238E27FC236}">
                <a16:creationId xmlns:a16="http://schemas.microsoft.com/office/drawing/2014/main" id="{309935C0-738A-4F73-8F7A-F5C6AEDF0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501" y="3006726"/>
            <a:ext cx="10239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FA19C"/>
                </a:solidFill>
                <a:effectLst/>
                <a:latin typeface="Arial" panose="020B0604020202020204" pitchFamily="34" charset="0"/>
              </a:rPr>
              <a:t>Top Taxes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6" name="Freeform 39">
            <a:extLst>
              <a:ext uri="{FF2B5EF4-FFF2-40B4-BE49-F238E27FC236}">
                <a16:creationId xmlns:a16="http://schemas.microsoft.com/office/drawing/2014/main" id="{4237B710-5E6F-411D-9507-08809580288A}"/>
              </a:ext>
            </a:extLst>
          </p:cNvPr>
          <p:cNvSpPr>
            <a:spLocks/>
          </p:cNvSpPr>
          <p:nvPr/>
        </p:nvSpPr>
        <p:spPr bwMode="auto">
          <a:xfrm>
            <a:off x="6278563" y="4498975"/>
            <a:ext cx="201613" cy="206375"/>
          </a:xfrm>
          <a:custGeom>
            <a:avLst/>
            <a:gdLst>
              <a:gd name="T0" fmla="*/ 64 w 127"/>
              <a:gd name="T1" fmla="*/ 0 h 130"/>
              <a:gd name="T2" fmla="*/ 0 w 127"/>
              <a:gd name="T3" fmla="*/ 63 h 130"/>
              <a:gd name="T4" fmla="*/ 64 w 127"/>
              <a:gd name="T5" fmla="*/ 130 h 130"/>
              <a:gd name="T6" fmla="*/ 127 w 127"/>
              <a:gd name="T7" fmla="*/ 63 h 130"/>
              <a:gd name="T8" fmla="*/ 64 w 127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30">
                <a:moveTo>
                  <a:pt x="64" y="0"/>
                </a:moveTo>
                <a:lnTo>
                  <a:pt x="0" y="63"/>
                </a:lnTo>
                <a:lnTo>
                  <a:pt x="64" y="130"/>
                </a:lnTo>
                <a:lnTo>
                  <a:pt x="127" y="63"/>
                </a:lnTo>
                <a:lnTo>
                  <a:pt x="64" y="0"/>
                </a:lnTo>
                <a:close/>
              </a:path>
            </a:pathLst>
          </a:cu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" name="Rectangle 40">
            <a:extLst>
              <a:ext uri="{FF2B5EF4-FFF2-40B4-BE49-F238E27FC236}">
                <a16:creationId xmlns:a16="http://schemas.microsoft.com/office/drawing/2014/main" id="{0983D72D-091F-4DE6-806F-33827A123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6250" y="4504530"/>
            <a:ext cx="1169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 err="1">
                <a:ln>
                  <a:noFill/>
                </a:ln>
                <a:solidFill>
                  <a:srgbClr val="9C8847"/>
                </a:solidFill>
                <a:effectLst/>
                <a:latin typeface="Arial" panose="020B0604020202020204" pitchFamily="34" charset="0"/>
              </a:rPr>
              <a:t>Unemp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C8847"/>
                </a:solidFill>
                <a:effectLst/>
                <a:latin typeface="Arial" panose="020B0604020202020204" pitchFamily="34" charset="0"/>
              </a:rPr>
              <a:t>. Ins.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8" name="Line 41">
            <a:extLst>
              <a:ext uri="{FF2B5EF4-FFF2-40B4-BE49-F238E27FC236}">
                <a16:creationId xmlns:a16="http://schemas.microsoft.com/office/drawing/2014/main" id="{56F715DC-1BD9-4B23-A748-C9BA75BD57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1" y="1230312"/>
            <a:ext cx="0" cy="4489451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" name="Line 42">
            <a:extLst>
              <a:ext uri="{FF2B5EF4-FFF2-40B4-BE49-F238E27FC236}">
                <a16:creationId xmlns:a16="http://schemas.microsoft.com/office/drawing/2014/main" id="{3734E062-95F8-4444-BB76-5D3B34707D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55689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0" name="Rectangle 43">
            <a:extLst>
              <a:ext uri="{FF2B5EF4-FFF2-40B4-BE49-F238E27FC236}">
                <a16:creationId xmlns:a16="http://schemas.microsoft.com/office/drawing/2014/main" id="{CE6B0612-BDA7-4B58-A093-8556CBEC5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8" y="5430838"/>
            <a:ext cx="4937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&lt;-1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1" name="Line 44">
            <a:extLst>
              <a:ext uri="{FF2B5EF4-FFF2-40B4-BE49-F238E27FC236}">
                <a16:creationId xmlns:a16="http://schemas.microsoft.com/office/drawing/2014/main" id="{9944A1CA-0D7A-413F-8A12-15E35A4E39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970463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" name="Rectangle 45">
            <a:extLst>
              <a:ext uri="{FF2B5EF4-FFF2-40B4-BE49-F238E27FC236}">
                <a16:creationId xmlns:a16="http://schemas.microsoft.com/office/drawing/2014/main" id="{F9924EE1-8C18-4A99-86AB-A22C7A1FC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8323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3" name="Line 46">
            <a:extLst>
              <a:ext uri="{FF2B5EF4-FFF2-40B4-BE49-F238E27FC236}">
                <a16:creationId xmlns:a16="http://schemas.microsoft.com/office/drawing/2014/main" id="{D35755AD-81A0-46B1-849B-25F7477E45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370388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" name="Rectangle 47">
            <a:extLst>
              <a:ext uri="{FF2B5EF4-FFF2-40B4-BE49-F238E27FC236}">
                <a16:creationId xmlns:a16="http://schemas.microsoft.com/office/drawing/2014/main" id="{24B67D89-BFB6-43EA-AF06-DEB1C225B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233863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5" name="Line 48">
            <a:extLst>
              <a:ext uri="{FF2B5EF4-FFF2-40B4-BE49-F238E27FC236}">
                <a16:creationId xmlns:a16="http://schemas.microsoft.com/office/drawing/2014/main" id="{93DDA0FD-4295-4BE3-A249-FC19AAD8BD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77190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" name="Rectangle 49">
            <a:extLst>
              <a:ext uri="{FF2B5EF4-FFF2-40B4-BE49-F238E27FC236}">
                <a16:creationId xmlns:a16="http://schemas.microsoft.com/office/drawing/2014/main" id="{1A7959CF-F800-41C9-826B-5595AFF5A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6385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7" name="Line 50">
            <a:extLst>
              <a:ext uri="{FF2B5EF4-FFF2-40B4-BE49-F238E27FC236}">
                <a16:creationId xmlns:a16="http://schemas.microsoft.com/office/drawing/2014/main" id="{7EF0F2D8-3D7B-420C-80AC-7076C078F8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173412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" name="Rectangle 51">
            <a:extLst>
              <a:ext uri="{FF2B5EF4-FFF2-40B4-BE49-F238E27FC236}">
                <a16:creationId xmlns:a16="http://schemas.microsoft.com/office/drawing/2014/main" id="{5F699316-9F01-49AC-952F-2960F3791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040062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9" name="Line 52">
            <a:extLst>
              <a:ext uri="{FF2B5EF4-FFF2-40B4-BE49-F238E27FC236}">
                <a16:creationId xmlns:a16="http://schemas.microsoft.com/office/drawing/2014/main" id="{F263B7BF-80E7-4968-AFD4-253AABF9A4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2573337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" name="Rectangle 53">
            <a:extLst>
              <a:ext uri="{FF2B5EF4-FFF2-40B4-BE49-F238E27FC236}">
                <a16:creationId xmlns:a16="http://schemas.microsoft.com/office/drawing/2014/main" id="{457C9EBB-47DD-42F8-B302-B5422EABC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244157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1" name="Line 54">
            <a:extLst>
              <a:ext uri="{FF2B5EF4-FFF2-40B4-BE49-F238E27FC236}">
                <a16:creationId xmlns:a16="http://schemas.microsoft.com/office/drawing/2014/main" id="{FF2C2F9F-E579-4C1D-AF61-006D8587E5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9748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" name="Rectangle 55">
            <a:extLst>
              <a:ext uri="{FF2B5EF4-FFF2-40B4-BE49-F238E27FC236}">
                <a16:creationId xmlns:a16="http://schemas.microsoft.com/office/drawing/2014/main" id="{FC37AA80-6A11-440F-8E72-99BF5D237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1843087"/>
            <a:ext cx="4064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6" name="Line 56">
            <a:extLst>
              <a:ext uri="{FF2B5EF4-FFF2-40B4-BE49-F238E27FC236}">
                <a16:creationId xmlns:a16="http://schemas.microsoft.com/office/drawing/2014/main" id="{E7DD3538-EC03-42B0-9122-0330996F1B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381125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" name="Rectangle 58">
            <a:extLst>
              <a:ext uri="{FF2B5EF4-FFF2-40B4-BE49-F238E27FC236}">
                <a16:creationId xmlns:a16="http://schemas.microsoft.com/office/drawing/2014/main" id="{738D4B13-AAE3-4583-AC23-E6438732986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3875" y="3236912"/>
            <a:ext cx="8223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MVPF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9" name="Line 59">
            <a:extLst>
              <a:ext uri="{FF2B5EF4-FFF2-40B4-BE49-F238E27FC236}">
                <a16:creationId xmlns:a16="http://schemas.microsoft.com/office/drawing/2014/main" id="{8CCE9B81-C2F8-4665-88A9-8A203D2AF42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719763"/>
            <a:ext cx="96885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" name="Line 60">
            <a:extLst>
              <a:ext uri="{FF2B5EF4-FFF2-40B4-BE49-F238E27FC236}">
                <a16:creationId xmlns:a16="http://schemas.microsoft.com/office/drawing/2014/main" id="{FB5BE3E7-E82D-42B9-BBBF-E2D37AD856D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341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" name="Rectangle 61">
            <a:extLst>
              <a:ext uri="{FF2B5EF4-FFF2-40B4-BE49-F238E27FC236}">
                <a16:creationId xmlns:a16="http://schemas.microsoft.com/office/drawing/2014/main" id="{B58637C5-F067-4CDA-830C-748729A51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5861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2" name="Line 62">
            <a:extLst>
              <a:ext uri="{FF2B5EF4-FFF2-40B4-BE49-F238E27FC236}">
                <a16:creationId xmlns:a16="http://schemas.microsoft.com/office/drawing/2014/main" id="{EFF464A9-5B29-440F-9542-C2FEEC8647B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815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" name="Rectangle 63">
            <a:extLst>
              <a:ext uri="{FF2B5EF4-FFF2-40B4-BE49-F238E27FC236}">
                <a16:creationId xmlns:a16="http://schemas.microsoft.com/office/drawing/2014/main" id="{7F642320-C67E-41A6-8CDF-5A43F2BFA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4" name="Line 64">
            <a:extLst>
              <a:ext uri="{FF2B5EF4-FFF2-40B4-BE49-F238E27FC236}">
                <a16:creationId xmlns:a16="http://schemas.microsoft.com/office/drawing/2014/main" id="{9B596E0E-2407-4E13-BDFD-D5E52D3E0D80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44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" name="Rectangle 65">
            <a:extLst>
              <a:ext uri="{FF2B5EF4-FFF2-40B4-BE49-F238E27FC236}">
                <a16:creationId xmlns:a16="http://schemas.microsoft.com/office/drawing/2014/main" id="{9B48A0D8-C718-4FDD-B060-7A4EC5BBC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6" name="Line 66">
            <a:extLst>
              <a:ext uri="{FF2B5EF4-FFF2-40B4-BE49-F238E27FC236}">
                <a16:creationId xmlns:a16="http://schemas.microsoft.com/office/drawing/2014/main" id="{9975E522-571E-4DDC-8F45-B488018F17E2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39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" name="Rectangle 67">
            <a:extLst>
              <a:ext uri="{FF2B5EF4-FFF2-40B4-BE49-F238E27FC236}">
                <a16:creationId xmlns:a16="http://schemas.microsoft.com/office/drawing/2014/main" id="{AE85949E-FE05-4FAC-A99B-CADAC83F4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26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Line 68">
            <a:extLst>
              <a:ext uri="{FF2B5EF4-FFF2-40B4-BE49-F238E27FC236}">
                <a16:creationId xmlns:a16="http://schemas.microsoft.com/office/drawing/2014/main" id="{BDC9E7ED-887D-4949-9FEB-19C853277E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9030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Rectangle 69">
            <a:extLst>
              <a:ext uri="{FF2B5EF4-FFF2-40B4-BE49-F238E27FC236}">
                <a16:creationId xmlns:a16="http://schemas.microsoft.com/office/drawing/2014/main" id="{1F5A6757-586A-40A9-8308-0A0C14722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7426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70">
            <a:extLst>
              <a:ext uri="{FF2B5EF4-FFF2-40B4-BE49-F238E27FC236}">
                <a16:creationId xmlns:a16="http://schemas.microsoft.com/office/drawing/2014/main" id="{86263A0A-ECB9-4D4F-99AE-63887B2F4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6175375"/>
            <a:ext cx="24003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 of Beneficiaries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71">
            <a:extLst>
              <a:ext uri="{FF2B5EF4-FFF2-40B4-BE49-F238E27FC236}">
                <a16:creationId xmlns:a16="http://schemas.microsoft.com/office/drawing/2014/main" id="{D5DC7723-7E2D-4B62-8DFA-33BEF9551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402118BB-49BB-4186-A94B-51D31613E63B}"/>
              </a:ext>
            </a:extLst>
          </p:cNvPr>
          <p:cNvGrpSpPr/>
          <p:nvPr/>
        </p:nvGrpSpPr>
        <p:grpSpPr>
          <a:xfrm>
            <a:off x="1398052" y="1174749"/>
            <a:ext cx="599024" cy="616982"/>
            <a:chOff x="1398052" y="1174749"/>
            <a:chExt cx="599024" cy="616982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A235BD18-5120-460B-A4DC-2675BEB0DA8C}"/>
                </a:ext>
              </a:extLst>
            </p:cNvPr>
            <p:cNvSpPr/>
            <p:nvPr/>
          </p:nvSpPr>
          <p:spPr>
            <a:xfrm>
              <a:off x="1468438" y="1508125"/>
              <a:ext cx="528638" cy="283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Rectangle 176">
              <a:extLst>
                <a:ext uri="{FF2B5EF4-FFF2-40B4-BE49-F238E27FC236}">
                  <a16:creationId xmlns:a16="http://schemas.microsoft.com/office/drawing/2014/main" id="{F67EF3B7-2648-4303-BED4-5EEE88895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052" y="1174749"/>
              <a:ext cx="219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∞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8E83744F-AC89-48CE-8532-A9956A8D3D73}"/>
                </a:ext>
              </a:extLst>
            </p:cNvPr>
            <p:cNvGrpSpPr/>
            <p:nvPr/>
          </p:nvGrpSpPr>
          <p:grpSpPr>
            <a:xfrm>
              <a:off x="1674813" y="1573079"/>
              <a:ext cx="166687" cy="149224"/>
              <a:chOff x="1462882" y="1471634"/>
              <a:chExt cx="166687" cy="149224"/>
            </a:xfrm>
          </p:grpSpPr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6A97C762-02DF-4DF5-B725-E845FEBCAA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6225" y="1512888"/>
                <a:ext cx="0" cy="6032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319AA338-2076-4B93-B227-C576C2761C6B}"/>
                  </a:ext>
                </a:extLst>
              </p:cNvPr>
              <p:cNvCxnSpPr/>
              <p:nvPr/>
            </p:nvCxnSpPr>
            <p:spPr>
              <a:xfrm flipV="1">
                <a:off x="1462882" y="147163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92A1181-A533-4A74-9C2B-5989E31F9D1C}"/>
                  </a:ext>
                </a:extLst>
              </p:cNvPr>
              <p:cNvCxnSpPr/>
              <p:nvPr/>
            </p:nvCxnSpPr>
            <p:spPr>
              <a:xfrm flipV="1">
                <a:off x="1462882" y="153749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0" name="Rectangle 113">
            <a:extLst>
              <a:ext uri="{FF2B5EF4-FFF2-40B4-BE49-F238E27FC236}">
                <a16:creationId xmlns:a16="http://schemas.microsoft.com/office/drawing/2014/main" id="{7B6CC1F1-458F-4FB8-9C13-09B708F46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676" y="3829050"/>
            <a:ext cx="145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6E8E84"/>
                </a:solidFill>
                <a:effectLst/>
                <a:latin typeface="Arial" panose="020B0604020202020204" pitchFamily="34" charset="0"/>
              </a:rPr>
              <a:t>Cash Transfers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1" name="Rectangle 127">
            <a:extLst>
              <a:ext uri="{FF2B5EF4-FFF2-40B4-BE49-F238E27FC236}">
                <a16:creationId xmlns:a16="http://schemas.microsoft.com/office/drawing/2014/main" id="{F5DAC799-7669-43D5-B3CB-9117A123C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7239" y="4173539"/>
            <a:ext cx="17192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7B92A8"/>
                </a:solidFill>
                <a:effectLst/>
                <a:latin typeface="Arial" panose="020B0604020202020204" pitchFamily="34" charset="0"/>
              </a:rPr>
              <a:t>Housing Vouchers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2" name="Rectangle 133">
            <a:extLst>
              <a:ext uri="{FF2B5EF4-FFF2-40B4-BE49-F238E27FC236}">
                <a16:creationId xmlns:a16="http://schemas.microsoft.com/office/drawing/2014/main" id="{51104FDC-530A-47AB-A922-E10657BF4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9813" y="4025900"/>
            <a:ext cx="14398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FFD200"/>
                </a:solidFill>
                <a:effectLst/>
                <a:latin typeface="Arial" panose="020B0604020202020204" pitchFamily="34" charset="0"/>
              </a:rPr>
              <a:t>Supp. Sec. Inc.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3D2AD2BC-B301-408A-9B4D-16651D19FCAA}"/>
              </a:ext>
            </a:extLst>
          </p:cNvPr>
          <p:cNvCxnSpPr>
            <a:cxnSpLocks/>
          </p:cNvCxnSpPr>
          <p:nvPr/>
        </p:nvCxnSpPr>
        <p:spPr>
          <a:xfrm>
            <a:off x="4882985" y="4341449"/>
            <a:ext cx="501649" cy="90686"/>
          </a:xfrm>
          <a:prstGeom prst="line">
            <a:avLst/>
          </a:prstGeom>
          <a:ln>
            <a:solidFill>
              <a:srgbClr val="7B92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9FA07E74-143F-44B1-82EE-79F878F7925E}"/>
              </a:ext>
            </a:extLst>
          </p:cNvPr>
          <p:cNvCxnSpPr/>
          <p:nvPr/>
        </p:nvCxnSpPr>
        <p:spPr>
          <a:xfrm flipV="1">
            <a:off x="5611813" y="3987800"/>
            <a:ext cx="257175" cy="396875"/>
          </a:xfrm>
          <a:prstGeom prst="line">
            <a:avLst/>
          </a:prstGeom>
          <a:ln>
            <a:solidFill>
              <a:srgbClr val="6E8E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5318E049-DFBF-4313-BB47-17375F5CB705}"/>
              </a:ext>
            </a:extLst>
          </p:cNvPr>
          <p:cNvCxnSpPr/>
          <p:nvPr/>
        </p:nvCxnSpPr>
        <p:spPr>
          <a:xfrm flipV="1">
            <a:off x="5903913" y="4229100"/>
            <a:ext cx="192087" cy="190501"/>
          </a:xfrm>
          <a:prstGeom prst="line">
            <a:avLst/>
          </a:prstGeom>
          <a:ln>
            <a:solidFill>
              <a:srgbClr val="FFD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34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fade/>
      </p:transition>
    </mc:Choice>
    <mc:Fallback xmlns="">
      <p:transition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D2FA5A0-CEE6-6146-A13D-2212C6CC0DAB}"/>
              </a:ext>
            </a:extLst>
          </p:cNvPr>
          <p:cNvSpPr/>
          <p:nvPr/>
        </p:nvSpPr>
        <p:spPr>
          <a:xfrm>
            <a:off x="749604" y="3736163"/>
            <a:ext cx="9789442" cy="7715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03FE699B-2454-44BF-929B-9136065CD605}"/>
              </a:ext>
            </a:extLst>
          </p:cNvPr>
          <p:cNvSpPr/>
          <p:nvPr/>
        </p:nvSpPr>
        <p:spPr>
          <a:xfrm>
            <a:off x="933458" y="1597090"/>
            <a:ext cx="548640" cy="548640"/>
          </a:xfrm>
          <a:prstGeom prst="ellipse">
            <a:avLst/>
          </a:prstGeom>
          <a:solidFill>
            <a:schemeClr val="bg1"/>
          </a:solidFill>
          <a:ln w="38100">
            <a:solidFill>
              <a:srgbClr val="4F81B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2" tIns="45718" rIns="91432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6996FA-FCD9-4043-BEC6-9497F4887B44}"/>
              </a:ext>
            </a:extLst>
          </p:cNvPr>
          <p:cNvGrpSpPr/>
          <p:nvPr/>
        </p:nvGrpSpPr>
        <p:grpSpPr>
          <a:xfrm>
            <a:off x="933458" y="2712560"/>
            <a:ext cx="9067273" cy="548640"/>
            <a:chOff x="933458" y="2809669"/>
            <a:chExt cx="9067273" cy="5486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7AAB757-AAB8-462E-9BE1-BA72378BBC87}"/>
                </a:ext>
              </a:extLst>
            </p:cNvPr>
            <p:cNvSpPr/>
            <p:nvPr/>
          </p:nvSpPr>
          <p:spPr>
            <a:xfrm>
              <a:off x="933458" y="2809669"/>
              <a:ext cx="548640" cy="548640"/>
            </a:xfrm>
            <a:prstGeom prst="ellipse">
              <a:avLst/>
            </a:prstGeom>
            <a:ln w="38100"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2" tIns="45718" rIns="91432" bIns="4571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53458C9-203C-48E2-B32C-F3256BC5B2B1}"/>
                </a:ext>
              </a:extLst>
            </p:cNvPr>
            <p:cNvSpPr txBox="1"/>
            <p:nvPr/>
          </p:nvSpPr>
          <p:spPr>
            <a:xfrm>
              <a:off x="1597836" y="2868545"/>
              <a:ext cx="8402895" cy="43088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Empirical Estimates of MVPFs for Various Policies</a:t>
              </a:r>
            </a:p>
          </p:txBody>
        </p:sp>
      </p:grpSp>
      <p:sp>
        <p:nvSpPr>
          <p:cNvPr id="32" name="TextBox 31">
            <a:hlinkClick r:id="" action="ppaction://noaction"/>
            <a:extLst>
              <a:ext uri="{FF2B5EF4-FFF2-40B4-BE49-F238E27FC236}">
                <a16:creationId xmlns:a16="http://schemas.microsoft.com/office/drawing/2014/main" id="{8EEED83C-B774-4BDB-B083-082F6602FF5E}"/>
              </a:ext>
            </a:extLst>
          </p:cNvPr>
          <p:cNvSpPr txBox="1"/>
          <p:nvPr/>
        </p:nvSpPr>
        <p:spPr>
          <a:xfrm>
            <a:off x="1597836" y="1021018"/>
            <a:ext cx="7201780" cy="161582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en-US" sz="22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 and Measures of Welfare</a:t>
            </a:r>
            <a:endParaRPr lang="en-US" sz="22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E125571-163B-A047-9710-9FAE6D1F333C}"/>
              </a:ext>
            </a:extLst>
          </p:cNvPr>
          <p:cNvSpPr txBox="1">
            <a:spLocks/>
          </p:cNvSpPr>
          <p:nvPr/>
        </p:nvSpPr>
        <p:spPr>
          <a:xfrm>
            <a:off x="1524000" y="90714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Outline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86BD38-5633-C648-A4EF-59E1A8536C35}"/>
              </a:ext>
            </a:extLst>
          </p:cNvPr>
          <p:cNvGrpSpPr/>
          <p:nvPr/>
        </p:nvGrpSpPr>
        <p:grpSpPr>
          <a:xfrm>
            <a:off x="933458" y="3737206"/>
            <a:ext cx="9605588" cy="769441"/>
            <a:chOff x="933458" y="2699268"/>
            <a:chExt cx="9067273" cy="76944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96EE87C-5ED5-0742-BFFF-40CBF6AC9C56}"/>
                </a:ext>
              </a:extLst>
            </p:cNvPr>
            <p:cNvSpPr/>
            <p:nvPr/>
          </p:nvSpPr>
          <p:spPr>
            <a:xfrm>
              <a:off x="933458" y="2809669"/>
              <a:ext cx="548640" cy="548640"/>
            </a:xfrm>
            <a:prstGeom prst="ellipse">
              <a:avLst/>
            </a:prstGeom>
            <a:ln w="38100"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2" tIns="45718" rIns="91432" bIns="4571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srgbClr val="4F81B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7A7EA64-C0F6-7240-B494-BB1A385755F5}"/>
                </a:ext>
              </a:extLst>
            </p:cNvPr>
            <p:cNvSpPr txBox="1"/>
            <p:nvPr/>
          </p:nvSpPr>
          <p:spPr>
            <a:xfrm>
              <a:off x="1597836" y="2699268"/>
              <a:ext cx="8402895" cy="76944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Other Welfare Measures: MEB and Cost-Benefit Analysis + MCPF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FA8E437-E4D6-8D4B-8252-A0BF83D95C76}"/>
              </a:ext>
            </a:extLst>
          </p:cNvPr>
          <p:cNvGrpSpPr/>
          <p:nvPr/>
        </p:nvGrpSpPr>
        <p:grpSpPr>
          <a:xfrm>
            <a:off x="933458" y="4861422"/>
            <a:ext cx="9067273" cy="548640"/>
            <a:chOff x="933458" y="2809669"/>
            <a:chExt cx="9067273" cy="548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954861F-2E19-2340-8C02-A027AE5C212A}"/>
                </a:ext>
              </a:extLst>
            </p:cNvPr>
            <p:cNvSpPr/>
            <p:nvPr/>
          </p:nvSpPr>
          <p:spPr>
            <a:xfrm>
              <a:off x="933458" y="2809669"/>
              <a:ext cx="548640" cy="548640"/>
            </a:xfrm>
            <a:prstGeom prst="ellipse">
              <a:avLst/>
            </a:prstGeom>
            <a:ln w="38100"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2" tIns="45718" rIns="91432" bIns="4571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F83807B-6EA3-1F40-A8AD-319744813365}"/>
                </a:ext>
              </a:extLst>
            </p:cNvPr>
            <p:cNvSpPr txBox="1"/>
            <p:nvPr/>
          </p:nvSpPr>
          <p:spPr>
            <a:xfrm>
              <a:off x="1597836" y="2868545"/>
              <a:ext cx="8402895" cy="43088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lvl="0">
                <a:defRPr/>
              </a:pPr>
              <a:r>
                <a:rPr lang="en-US" sz="22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Relation to Optimal Tax Theory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92127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704" y="1116717"/>
            <a:ext cx="11119283" cy="5410197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Marginal excess burden (MEB) corresponds to another conceptual policy experiment</a:t>
            </a: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Imagine doing the policy but closing the budget constraint through individual-specific lump-sum taxation ( Auerbach and Hines (2002))</a:t>
            </a: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</a:t>
            </a:r>
            <a:r>
              <a:rPr lang="en-US" sz="2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compensated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en-US" sz="2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causal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effect to calculate MEB</a:t>
            </a: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Assumes budget constraint is closed with a technologically-infeasible policy</a:t>
            </a: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insight of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Mirrlees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(1971) is that individual-specific lump-sum taxation isn’t feasible – can only tax based on outcomes such as earnings</a:t>
            </a:r>
          </a:p>
          <a:p>
            <a:pPr lvl="1"/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95955"/>
            <a:ext cx="12192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Other Welfare Approaches: MEB</a:t>
            </a:r>
          </a:p>
        </p:txBody>
      </p:sp>
    </p:spTree>
    <p:extLst>
      <p:ext uri="{BB962C8B-B14F-4D97-AF65-F5344CB8AC3E}">
        <p14:creationId xmlns:p14="http://schemas.microsoft.com/office/powerpoint/2010/main" val="26839093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95955"/>
            <a:ext cx="12192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MEB of Tax Rate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1704" y="1116717"/>
                <a:ext cx="11119283" cy="5410197"/>
              </a:xfrm>
            </p:spPr>
            <p:txBody>
              <a:bodyPr>
                <a:noAutofit/>
              </a:bodyPr>
              <a:lstStyle/>
              <a:p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Let budget constraint be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/>
                    </m:sSub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𝜏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/>
                    </m:sSub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/>
                    </m:sSub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a lump-sum transfer</a:t>
                </a:r>
              </a:p>
              <a:p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Consider the revenue impact of the tax change that also rebates revenue through changing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𝑑𝑅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sup>
                          </m:sSup>
                        </m:den>
                      </m:f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𝜏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𝑑𝐸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[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]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p/>
                          </m:sSup>
                        </m:den>
                      </m:f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𝜏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</a:t>
                </a: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𝑑𝑅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sup>
                          </m:sSup>
                        </m:den>
                      </m:f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𝜏</m:t>
                      </m:r>
                      <m:d>
                        <m:d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𝑑𝐸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[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p/>
                              </m:sSup>
                            </m:den>
                          </m:f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Normalizing by WTP,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𝑀𝐸𝐵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𝜖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en-US" sz="1800" b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𝜖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the </a:t>
                </a:r>
                <a:r>
                  <a:rPr 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compensated elasticity</a:t>
                </a:r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tax revenue (that subtracts the “income effect”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</m:d>
                      </m:num>
                      <m:den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lvl="1"/>
                <a:endParaRPr lang="en-US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1704" y="1116717"/>
                <a:ext cx="11119283" cy="5410197"/>
              </a:xfrm>
              <a:blipFill>
                <a:blip r:embed="rId3"/>
                <a:stretch>
                  <a:fillRect l="-342" t="-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>
            <a:extLst>
              <a:ext uri="{FF2B5EF4-FFF2-40B4-BE49-F238E27FC236}">
                <a16:creationId xmlns:a16="http://schemas.microsoft.com/office/drawing/2014/main" id="{4C8938A6-E167-084E-AB93-2574E40C742F}"/>
              </a:ext>
            </a:extLst>
          </p:cNvPr>
          <p:cNvSpPr/>
          <p:nvPr/>
        </p:nvSpPr>
        <p:spPr>
          <a:xfrm rot="16200000">
            <a:off x="5760814" y="2325960"/>
            <a:ext cx="206471" cy="15658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1797F5-787A-9740-A05F-50DAFB638021}"/>
              </a:ext>
            </a:extLst>
          </p:cNvPr>
          <p:cNvSpPr txBox="1"/>
          <p:nvPr/>
        </p:nvSpPr>
        <p:spPr>
          <a:xfrm>
            <a:off x="5422299" y="3223854"/>
            <a:ext cx="861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Tax Cut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5140B6C5-43E8-DC4A-8F33-A02FB5816A41}"/>
              </a:ext>
            </a:extLst>
          </p:cNvPr>
          <p:cNvSpPr/>
          <p:nvPr/>
        </p:nvSpPr>
        <p:spPr>
          <a:xfrm rot="16200000">
            <a:off x="7450492" y="2325959"/>
            <a:ext cx="206471" cy="15658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9BC804-5C91-B841-A672-26B06BFAEF55}"/>
              </a:ext>
            </a:extLst>
          </p:cNvPr>
          <p:cNvSpPr txBox="1"/>
          <p:nvPr/>
        </p:nvSpPr>
        <p:spPr>
          <a:xfrm>
            <a:off x="6957249" y="3223854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Lump-Sum</a:t>
            </a:r>
          </a:p>
        </p:txBody>
      </p:sp>
    </p:spTree>
    <p:extLst>
      <p:ext uri="{BB962C8B-B14F-4D97-AF65-F5344CB8AC3E}">
        <p14:creationId xmlns:p14="http://schemas.microsoft.com/office/powerpoint/2010/main" val="1253753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1705" y="1116717"/>
                <a:ext cx="10207540" cy="5410197"/>
              </a:xfrm>
            </p:spPr>
            <p:txBody>
              <a:bodyPr>
                <a:no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Goal: Illustrate how the MVPF translates “reduced form” policy changes into precise statements about the social welfare impact of those policy changes</a:t>
                </a:r>
              </a:p>
              <a:p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Define social welfare:</a:t>
                </a:r>
              </a:p>
              <a:p>
                <a:pPr marL="0" indent="0" algn="ctr">
                  <a:buNone/>
                </a:pPr>
                <a:endParaRPr lang="en-US" sz="1800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𝑊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=∫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𝜓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individual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’s utility function </a:t>
                </a:r>
              </a:p>
              <a:p>
                <a:pPr lvl="2"/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Expected future discounted utility (e.g.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≥0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])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𝜓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’s Pareto weight</a:t>
                </a:r>
              </a:p>
              <a:p>
                <a:pPr lvl="1"/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𝜂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𝜓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the marginal utility of income</a:t>
                </a:r>
              </a:p>
              <a:p>
                <a:pPr lvl="1"/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Ratios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correspond to “Okun’s Bucket” </a:t>
                </a:r>
                <a:r>
                  <a:rPr 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(Okun, 1976)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1705" y="1116717"/>
                <a:ext cx="10207540" cy="5410197"/>
              </a:xfrm>
              <a:blipFill>
                <a:blip r:embed="rId3"/>
                <a:stretch>
                  <a:fillRect l="-621" t="-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1537252" y="95955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General Welfare Framework</a:t>
            </a:r>
          </a:p>
        </p:txBody>
      </p:sp>
    </p:spTree>
    <p:extLst>
      <p:ext uri="{BB962C8B-B14F-4D97-AF65-F5344CB8AC3E}">
        <p14:creationId xmlns:p14="http://schemas.microsoft.com/office/powerpoint/2010/main" val="90033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704" y="1116717"/>
            <a:ext cx="11119283" cy="5410197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fundamental problems with MEB</a:t>
            </a:r>
          </a:p>
          <a:p>
            <a:pPr lvl="1"/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compensated, not causal effects</a:t>
            </a:r>
          </a:p>
          <a:p>
            <a:pPr lvl="2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effects are hard to measure (especially if they are not invariant across environments)</a:t>
            </a:r>
          </a:p>
          <a:p>
            <a:pPr lvl="1"/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specific transfers are not feasible (this is the core idea behind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Mirrlees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optimal income tax work). </a:t>
            </a:r>
          </a:p>
          <a:p>
            <a:pPr lvl="2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distortionary taxes will always look “bad”</a:t>
            </a:r>
          </a:p>
          <a:p>
            <a:pPr lvl="2"/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still possible to compare MEBs across policies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Appropriately defined, this will characterize changes in social welfare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But, requires compensated effects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both policy changes need to add in, then subtract the income effects</a:t>
            </a:r>
          </a:p>
          <a:p>
            <a:pPr lvl="2"/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95955"/>
            <a:ext cx="12192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Issues with the MEB Approach</a:t>
            </a:r>
          </a:p>
        </p:txBody>
      </p:sp>
    </p:spTree>
    <p:extLst>
      <p:ext uri="{BB962C8B-B14F-4D97-AF65-F5344CB8AC3E}">
        <p14:creationId xmlns:p14="http://schemas.microsoft.com/office/powerpoint/2010/main" val="26696453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1704" y="1116717"/>
                <a:ext cx="11119283" cy="5410197"/>
              </a:xfrm>
            </p:spPr>
            <p:txBody>
              <a:bodyPr>
                <a:no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Benefit Cost Ratios are another method of policy comparison</a:t>
                </a:r>
              </a:p>
              <a:p>
                <a:pPr lvl="1"/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3"/>
                  </a:rPr>
                  <a:t>Washington State Institute for Public Policy</a:t>
                </a:r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/>
                  </a:rPr>
                  <a:t>Boardman et al. (2018)</a:t>
                </a:r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Garcia, Heckman, et al (2017)</a:t>
                </a:r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Heckman et al. (2010)</a:t>
                </a:r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Compare the total benefits to the upfront programmatic cost of a policy</a:t>
                </a:r>
              </a:p>
              <a:p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𝐵𝐶𝑅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𝑆𝑜𝑐𝑖𝑎𝑙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𝐵𝑒𝑛𝑒𝑓𝑖𝑡𝑠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−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𝑆𝑜𝑐𝑖𝑎𝑙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𝐶𝑜𝑠𝑡𝑠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𝑃𝑟𝑜𝑔𝑟𝑎𝑚𝑚𝑎𝑡𝑖𝑐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𝐶𝑜𝑠𝑡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(1+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𝐷𝑊𝐿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Multiply costs by an adjustment for the excess burden of taxation</a:t>
                </a:r>
              </a:p>
              <a:p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Benefits accruing to the government are included as social costs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1704" y="1116717"/>
                <a:ext cx="11119283" cy="5410197"/>
              </a:xfrm>
              <a:blipFill>
                <a:blip r:embed="rId7"/>
                <a:stretch>
                  <a:fillRect l="-571" t="-703" r="-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0" y="95955"/>
            <a:ext cx="12192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Other Welfare Approaches: Cost-Benefit Analysis</a:t>
            </a:r>
          </a:p>
        </p:txBody>
      </p:sp>
    </p:spTree>
    <p:extLst>
      <p:ext uri="{BB962C8B-B14F-4D97-AF65-F5344CB8AC3E}">
        <p14:creationId xmlns:p14="http://schemas.microsoft.com/office/powerpoint/2010/main" val="12729771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Rectangle 134">
            <a:extLst>
              <a:ext uri="{FF2B5EF4-FFF2-40B4-BE49-F238E27FC236}">
                <a16:creationId xmlns:a16="http://schemas.microsoft.com/office/drawing/2014/main" id="{CFA21989-1BC1-8248-B6F2-88AB65BD3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0" y="95828"/>
            <a:ext cx="1200147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MVPF vs Benefit/Cost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Ratio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[Heckman et al., 2010; Zimmerman 2014]</a:t>
            </a: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 Cost Ratio by Age of Beneficiaries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4" name="Rectangle 7">
            <a:extLst>
              <a:ext uri="{FF2B5EF4-FFF2-40B4-BE49-F238E27FC236}">
                <a16:creationId xmlns:a16="http://schemas.microsoft.com/office/drawing/2014/main" id="{D2C0B8AC-984B-42C5-82B5-6250E5157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1230312"/>
            <a:ext cx="9688513" cy="448945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" name="Line 8">
            <a:extLst>
              <a:ext uri="{FF2B5EF4-FFF2-40B4-BE49-F238E27FC236}">
                <a16:creationId xmlns:a16="http://schemas.microsoft.com/office/drawing/2014/main" id="{3929277D-5C83-4F4E-8D46-75085017675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5689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" name="Line 9">
            <a:extLst>
              <a:ext uri="{FF2B5EF4-FFF2-40B4-BE49-F238E27FC236}">
                <a16:creationId xmlns:a16="http://schemas.microsoft.com/office/drawing/2014/main" id="{976233BA-8C68-4589-B28F-8D64778D06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184775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" name="Line 10">
            <a:extLst>
              <a:ext uri="{FF2B5EF4-FFF2-40B4-BE49-F238E27FC236}">
                <a16:creationId xmlns:a16="http://schemas.microsoft.com/office/drawing/2014/main" id="{82860150-8D2E-450D-AB10-DB43955EE18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4259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8" name="Line 11">
            <a:extLst>
              <a:ext uri="{FF2B5EF4-FFF2-40B4-BE49-F238E27FC236}">
                <a16:creationId xmlns:a16="http://schemas.microsoft.com/office/drawing/2014/main" id="{E87516A8-C1F1-43DB-B84C-F43E0B4047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662363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9" name="Line 12">
            <a:extLst>
              <a:ext uri="{FF2B5EF4-FFF2-40B4-BE49-F238E27FC236}">
                <a16:creationId xmlns:a16="http://schemas.microsoft.com/office/drawing/2014/main" id="{F286080B-7C20-494C-AF90-EB8C594717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2903537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0" name="Line 13">
            <a:extLst>
              <a:ext uri="{FF2B5EF4-FFF2-40B4-BE49-F238E27FC236}">
                <a16:creationId xmlns:a16="http://schemas.microsoft.com/office/drawing/2014/main" id="{427EC426-EB8A-4147-A41C-A939A4B689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21399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" name="Line 14">
            <a:extLst>
              <a:ext uri="{FF2B5EF4-FFF2-40B4-BE49-F238E27FC236}">
                <a16:creationId xmlns:a16="http://schemas.microsoft.com/office/drawing/2014/main" id="{B90658F1-E70A-48D2-BF9C-E2969180E3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2" name="Oval 15">
            <a:extLst>
              <a:ext uri="{FF2B5EF4-FFF2-40B4-BE49-F238E27FC236}">
                <a16:creationId xmlns:a16="http://schemas.microsoft.com/office/drawing/2014/main" id="{3A227DC2-D8EA-4A8A-84A1-825140A7B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538" y="4960938"/>
            <a:ext cx="60325" cy="58738"/>
          </a:xfrm>
          <a:prstGeom prst="ellipse">
            <a:avLst/>
          </a:prstGeom>
          <a:solidFill>
            <a:srgbClr val="6E8E84"/>
          </a:solidFill>
          <a:ln w="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3" name="Oval 16">
            <a:extLst>
              <a:ext uri="{FF2B5EF4-FFF2-40B4-BE49-F238E27FC236}">
                <a16:creationId xmlns:a16="http://schemas.microsoft.com/office/drawing/2014/main" id="{C1F14B59-7E0A-4B48-8297-0178838CB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6838" y="4859338"/>
            <a:ext cx="60325" cy="60325"/>
          </a:xfrm>
          <a:prstGeom prst="ellipse">
            <a:avLst/>
          </a:prstGeom>
          <a:solidFill>
            <a:srgbClr val="6E8E84"/>
          </a:solidFill>
          <a:ln w="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" name="Oval 17">
            <a:extLst>
              <a:ext uri="{FF2B5EF4-FFF2-40B4-BE49-F238E27FC236}">
                <a16:creationId xmlns:a16="http://schemas.microsoft.com/office/drawing/2014/main" id="{24E7851D-047F-4BD5-BCC9-A50B37C7D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6" y="4878388"/>
            <a:ext cx="60325" cy="58738"/>
          </a:xfrm>
          <a:prstGeom prst="ellipse">
            <a:avLst/>
          </a:prstGeom>
          <a:solidFill>
            <a:srgbClr val="6E8E84"/>
          </a:solidFill>
          <a:ln w="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" name="Oval 18">
            <a:extLst>
              <a:ext uri="{FF2B5EF4-FFF2-40B4-BE49-F238E27FC236}">
                <a16:creationId xmlns:a16="http://schemas.microsoft.com/office/drawing/2014/main" id="{A3629E60-06EF-4952-8E21-544671593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3213" y="4929188"/>
            <a:ext cx="58738" cy="58738"/>
          </a:xfrm>
          <a:prstGeom prst="ellipse">
            <a:avLst/>
          </a:prstGeom>
          <a:solidFill>
            <a:srgbClr val="6E8E84"/>
          </a:solidFill>
          <a:ln w="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6" name="Oval 19">
            <a:extLst>
              <a:ext uri="{FF2B5EF4-FFF2-40B4-BE49-F238E27FC236}">
                <a16:creationId xmlns:a16="http://schemas.microsoft.com/office/drawing/2014/main" id="{1CB4F4E0-C72D-4F9E-80FC-91B553522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901" y="4924425"/>
            <a:ext cx="58738" cy="58738"/>
          </a:xfrm>
          <a:prstGeom prst="ellipse">
            <a:avLst/>
          </a:prstGeom>
          <a:solidFill>
            <a:srgbClr val="6E8E84"/>
          </a:solidFill>
          <a:ln w="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" name="Oval 20">
            <a:extLst>
              <a:ext uri="{FF2B5EF4-FFF2-40B4-BE49-F238E27FC236}">
                <a16:creationId xmlns:a16="http://schemas.microsoft.com/office/drawing/2014/main" id="{53488EA2-A5D7-4A5C-A576-D9D7F7EAE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901" y="5403850"/>
            <a:ext cx="60325" cy="60325"/>
          </a:xfrm>
          <a:prstGeom prst="ellipse">
            <a:avLst/>
          </a:prstGeom>
          <a:solidFill>
            <a:srgbClr val="6E8E84"/>
          </a:solidFill>
          <a:ln w="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" name="Oval 21">
            <a:extLst>
              <a:ext uri="{FF2B5EF4-FFF2-40B4-BE49-F238E27FC236}">
                <a16:creationId xmlns:a16="http://schemas.microsoft.com/office/drawing/2014/main" id="{5CDE640D-D267-4D56-BDC1-255E8F09F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7738" y="4905375"/>
            <a:ext cx="58738" cy="60325"/>
          </a:xfrm>
          <a:prstGeom prst="ellipse">
            <a:avLst/>
          </a:prstGeom>
          <a:solidFill>
            <a:srgbClr val="6E8E84"/>
          </a:solidFill>
          <a:ln w="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" name="Oval 22">
            <a:extLst>
              <a:ext uri="{FF2B5EF4-FFF2-40B4-BE49-F238E27FC236}">
                <a16:creationId xmlns:a16="http://schemas.microsoft.com/office/drawing/2014/main" id="{F1447F08-41BF-46CD-BAF0-DEDA09362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3763" y="4292600"/>
            <a:ext cx="60325" cy="60325"/>
          </a:xfrm>
          <a:prstGeom prst="ellipse">
            <a:avLst/>
          </a:prstGeom>
          <a:solidFill>
            <a:srgbClr val="90353B"/>
          </a:solidFill>
          <a:ln w="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" name="Oval 23">
            <a:extLst>
              <a:ext uri="{FF2B5EF4-FFF2-40B4-BE49-F238E27FC236}">
                <a16:creationId xmlns:a16="http://schemas.microsoft.com/office/drawing/2014/main" id="{10C85AD5-340E-4F80-9CED-EACCEE69C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7113" y="3752850"/>
            <a:ext cx="58738" cy="60325"/>
          </a:xfrm>
          <a:prstGeom prst="ellipse">
            <a:avLst/>
          </a:prstGeom>
          <a:solidFill>
            <a:srgbClr val="90353B"/>
          </a:solidFill>
          <a:ln w="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" name="Oval 24">
            <a:extLst>
              <a:ext uri="{FF2B5EF4-FFF2-40B4-BE49-F238E27FC236}">
                <a16:creationId xmlns:a16="http://schemas.microsoft.com/office/drawing/2014/main" id="{F202E0A6-F2CD-49B2-AB5D-D2E173042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7601" y="4046538"/>
            <a:ext cx="60325" cy="58738"/>
          </a:xfrm>
          <a:prstGeom prst="ellipse">
            <a:avLst/>
          </a:prstGeom>
          <a:solidFill>
            <a:srgbClr val="90353B"/>
          </a:solidFill>
          <a:ln w="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" name="Oval 25">
            <a:extLst>
              <a:ext uri="{FF2B5EF4-FFF2-40B4-BE49-F238E27FC236}">
                <a16:creationId xmlns:a16="http://schemas.microsoft.com/office/drawing/2014/main" id="{506D872D-1849-4964-A808-34C9D7D4E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5476" y="2414587"/>
            <a:ext cx="58738" cy="58738"/>
          </a:xfrm>
          <a:prstGeom prst="ellipse">
            <a:avLst/>
          </a:prstGeom>
          <a:solidFill>
            <a:srgbClr val="90353B"/>
          </a:solidFill>
          <a:ln w="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" name="Oval 26">
            <a:extLst>
              <a:ext uri="{FF2B5EF4-FFF2-40B4-BE49-F238E27FC236}">
                <a16:creationId xmlns:a16="http://schemas.microsoft.com/office/drawing/2014/main" id="{8CEEAA33-A7AF-4152-8D23-A32E40148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551" y="2025650"/>
            <a:ext cx="58738" cy="58738"/>
          </a:xfrm>
          <a:prstGeom prst="ellipse">
            <a:avLst/>
          </a:prstGeom>
          <a:solidFill>
            <a:srgbClr val="55752F"/>
          </a:solidFill>
          <a:ln w="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" name="Oval 27">
            <a:extLst>
              <a:ext uri="{FF2B5EF4-FFF2-40B4-BE49-F238E27FC236}">
                <a16:creationId xmlns:a16="http://schemas.microsoft.com/office/drawing/2014/main" id="{7116EFD8-D473-413A-9F7C-C809908D1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1349375"/>
            <a:ext cx="60325" cy="58738"/>
          </a:xfrm>
          <a:prstGeom prst="ellipse">
            <a:avLst/>
          </a:prstGeom>
          <a:solidFill>
            <a:srgbClr val="55752F"/>
          </a:solidFill>
          <a:ln w="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" name="Oval 28">
            <a:extLst>
              <a:ext uri="{FF2B5EF4-FFF2-40B4-BE49-F238E27FC236}">
                <a16:creationId xmlns:a16="http://schemas.microsoft.com/office/drawing/2014/main" id="{4F9DAF4C-4E68-4B63-99CF-A741CD34E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76" y="3676650"/>
            <a:ext cx="58738" cy="58738"/>
          </a:xfrm>
          <a:prstGeom prst="ellipse">
            <a:avLst/>
          </a:prstGeom>
          <a:solidFill>
            <a:srgbClr val="55752F"/>
          </a:solidFill>
          <a:ln w="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" name="Oval 29">
            <a:extLst>
              <a:ext uri="{FF2B5EF4-FFF2-40B4-BE49-F238E27FC236}">
                <a16:creationId xmlns:a16="http://schemas.microsoft.com/office/drawing/2014/main" id="{FFDBA3CD-7688-4E1B-B5A6-3A36C726A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51" y="3671888"/>
            <a:ext cx="58738" cy="58738"/>
          </a:xfrm>
          <a:prstGeom prst="ellipse">
            <a:avLst/>
          </a:prstGeom>
          <a:solidFill>
            <a:srgbClr val="55752F"/>
          </a:solidFill>
          <a:ln w="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" name="Oval 30">
            <a:extLst>
              <a:ext uri="{FF2B5EF4-FFF2-40B4-BE49-F238E27FC236}">
                <a16:creationId xmlns:a16="http://schemas.microsoft.com/office/drawing/2014/main" id="{F72F66B0-A718-416E-8E52-5C7D7C0B7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1" y="1349375"/>
            <a:ext cx="58738" cy="58738"/>
          </a:xfrm>
          <a:prstGeom prst="ellipse">
            <a:avLst/>
          </a:prstGeom>
          <a:solidFill>
            <a:srgbClr val="55752F"/>
          </a:solidFill>
          <a:ln w="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4" name="Oval 31">
            <a:extLst>
              <a:ext uri="{FF2B5EF4-FFF2-40B4-BE49-F238E27FC236}">
                <a16:creationId xmlns:a16="http://schemas.microsoft.com/office/drawing/2014/main" id="{9D4A695B-80AF-4233-B09C-7236ED65F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9276" y="3698875"/>
            <a:ext cx="58738" cy="58738"/>
          </a:xfrm>
          <a:prstGeom prst="ellipse">
            <a:avLst/>
          </a:prstGeom>
          <a:solidFill>
            <a:srgbClr val="55752F"/>
          </a:solidFill>
          <a:ln w="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" name="Oval 32">
            <a:extLst>
              <a:ext uri="{FF2B5EF4-FFF2-40B4-BE49-F238E27FC236}">
                <a16:creationId xmlns:a16="http://schemas.microsoft.com/office/drawing/2014/main" id="{0D26E181-F8A4-41BE-8F9B-A048E99AA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4526" y="3835400"/>
            <a:ext cx="60325" cy="60325"/>
          </a:xfrm>
          <a:prstGeom prst="ellipse">
            <a:avLst/>
          </a:prstGeom>
          <a:solidFill>
            <a:srgbClr val="55752F"/>
          </a:solidFill>
          <a:ln w="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" name="Oval 33">
            <a:extLst>
              <a:ext uri="{FF2B5EF4-FFF2-40B4-BE49-F238E27FC236}">
                <a16:creationId xmlns:a16="http://schemas.microsoft.com/office/drawing/2014/main" id="{50E2B816-6B1A-4A25-8D8C-DEDDF3DD1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6601" y="2244725"/>
            <a:ext cx="58738" cy="60325"/>
          </a:xfrm>
          <a:prstGeom prst="ellipse">
            <a:avLst/>
          </a:prstGeom>
          <a:solidFill>
            <a:srgbClr val="55752F"/>
          </a:solidFill>
          <a:ln w="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" name="Oval 34">
            <a:extLst>
              <a:ext uri="{FF2B5EF4-FFF2-40B4-BE49-F238E27FC236}">
                <a16:creationId xmlns:a16="http://schemas.microsoft.com/office/drawing/2014/main" id="{93FEDAFA-27C5-4819-81CD-9F335D43A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0913" y="4375150"/>
            <a:ext cx="58738" cy="60325"/>
          </a:xfrm>
          <a:prstGeom prst="ellipse">
            <a:avLst/>
          </a:prstGeom>
          <a:solidFill>
            <a:srgbClr val="55752F"/>
          </a:solidFill>
          <a:ln w="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" name="Oval 35">
            <a:extLst>
              <a:ext uri="{FF2B5EF4-FFF2-40B4-BE49-F238E27FC236}">
                <a16:creationId xmlns:a16="http://schemas.microsoft.com/office/drawing/2014/main" id="{428BA819-C05A-4745-A1F3-8968B7D5A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2988" y="3484563"/>
            <a:ext cx="58738" cy="58738"/>
          </a:xfrm>
          <a:prstGeom prst="ellipse">
            <a:avLst/>
          </a:prstGeom>
          <a:solidFill>
            <a:srgbClr val="55752F"/>
          </a:solidFill>
          <a:ln w="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" name="Oval 36">
            <a:extLst>
              <a:ext uri="{FF2B5EF4-FFF2-40B4-BE49-F238E27FC236}">
                <a16:creationId xmlns:a16="http://schemas.microsoft.com/office/drawing/2014/main" id="{6458B7E6-7E1C-45DB-B6D7-78A780FDD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76" y="4435475"/>
            <a:ext cx="58738" cy="58738"/>
          </a:xfrm>
          <a:prstGeom prst="ellipse">
            <a:avLst/>
          </a:prstGeom>
          <a:solidFill>
            <a:srgbClr val="55752F"/>
          </a:solidFill>
          <a:ln w="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" name="Oval 37">
            <a:extLst>
              <a:ext uri="{FF2B5EF4-FFF2-40B4-BE49-F238E27FC236}">
                <a16:creationId xmlns:a16="http://schemas.microsoft.com/office/drawing/2014/main" id="{7443EFAB-EEA3-4AA5-9CA1-FA91C5313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3863" y="5537200"/>
            <a:ext cx="58738" cy="58738"/>
          </a:xfrm>
          <a:prstGeom prst="ellipse">
            <a:avLst/>
          </a:prstGeom>
          <a:solidFill>
            <a:srgbClr val="55752F"/>
          </a:solidFill>
          <a:ln w="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" name="Oval 38">
            <a:extLst>
              <a:ext uri="{FF2B5EF4-FFF2-40B4-BE49-F238E27FC236}">
                <a16:creationId xmlns:a16="http://schemas.microsoft.com/office/drawing/2014/main" id="{2C19510C-0FE2-40EB-9021-0E76FBEE3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9113" y="5194300"/>
            <a:ext cx="60325" cy="58738"/>
          </a:xfrm>
          <a:prstGeom prst="ellipse">
            <a:avLst/>
          </a:prstGeom>
          <a:solidFill>
            <a:srgbClr val="55752F"/>
          </a:solidFill>
          <a:ln w="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0" name="Oval 39">
            <a:extLst>
              <a:ext uri="{FF2B5EF4-FFF2-40B4-BE49-F238E27FC236}">
                <a16:creationId xmlns:a16="http://schemas.microsoft.com/office/drawing/2014/main" id="{5083B425-D6A0-46FC-AE57-88965B32C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188" y="5537200"/>
            <a:ext cx="58738" cy="58738"/>
          </a:xfrm>
          <a:prstGeom prst="ellipse">
            <a:avLst/>
          </a:prstGeom>
          <a:solidFill>
            <a:srgbClr val="55752F"/>
          </a:solidFill>
          <a:ln w="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1" name="Oval 40">
            <a:extLst>
              <a:ext uri="{FF2B5EF4-FFF2-40B4-BE49-F238E27FC236}">
                <a16:creationId xmlns:a16="http://schemas.microsoft.com/office/drawing/2014/main" id="{77EDC527-03EC-41CC-8D96-CB2698944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6438" y="5537200"/>
            <a:ext cx="60325" cy="58738"/>
          </a:xfrm>
          <a:prstGeom prst="ellipse">
            <a:avLst/>
          </a:prstGeom>
          <a:solidFill>
            <a:srgbClr val="55752F"/>
          </a:solidFill>
          <a:ln w="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2" name="Oval 41">
            <a:extLst>
              <a:ext uri="{FF2B5EF4-FFF2-40B4-BE49-F238E27FC236}">
                <a16:creationId xmlns:a16="http://schemas.microsoft.com/office/drawing/2014/main" id="{908814B8-F693-4338-AB2F-D64BE1922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8513" y="4978400"/>
            <a:ext cx="58738" cy="60325"/>
          </a:xfrm>
          <a:prstGeom prst="ellipse">
            <a:avLst/>
          </a:prstGeom>
          <a:solidFill>
            <a:srgbClr val="55752F"/>
          </a:solidFill>
          <a:ln w="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3" name="Oval 42">
            <a:extLst>
              <a:ext uri="{FF2B5EF4-FFF2-40B4-BE49-F238E27FC236}">
                <a16:creationId xmlns:a16="http://schemas.microsoft.com/office/drawing/2014/main" id="{BC2F4BC7-F1BC-4B1E-8C13-065DE3778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5351" y="5262563"/>
            <a:ext cx="58738" cy="58738"/>
          </a:xfrm>
          <a:prstGeom prst="ellipse">
            <a:avLst/>
          </a:prstGeom>
          <a:solidFill>
            <a:srgbClr val="55752F"/>
          </a:solidFill>
          <a:ln w="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" name="Oval 43">
            <a:extLst>
              <a:ext uri="{FF2B5EF4-FFF2-40B4-BE49-F238E27FC236}">
                <a16:creationId xmlns:a16="http://schemas.microsoft.com/office/drawing/2014/main" id="{5F3092D8-48AF-451C-AC93-F9F7E8384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5838" y="4362450"/>
            <a:ext cx="60325" cy="58738"/>
          </a:xfrm>
          <a:prstGeom prst="ellipse">
            <a:avLst/>
          </a:prstGeom>
          <a:solidFill>
            <a:srgbClr val="55752F"/>
          </a:solidFill>
          <a:ln w="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6" name="Oval 44">
            <a:extLst>
              <a:ext uri="{FF2B5EF4-FFF2-40B4-BE49-F238E27FC236}">
                <a16:creationId xmlns:a16="http://schemas.microsoft.com/office/drawing/2014/main" id="{5F33A401-3D0A-4869-BFFC-522005A5A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76" y="4467225"/>
            <a:ext cx="58738" cy="58738"/>
          </a:xfrm>
          <a:prstGeom prst="ellipse">
            <a:avLst/>
          </a:prstGeom>
          <a:solidFill>
            <a:srgbClr val="E37E00"/>
          </a:solidFill>
          <a:ln w="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7" name="Oval 45">
            <a:extLst>
              <a:ext uri="{FF2B5EF4-FFF2-40B4-BE49-F238E27FC236}">
                <a16:creationId xmlns:a16="http://schemas.microsoft.com/office/drawing/2014/main" id="{287D3D75-53C6-4702-84B7-1608F57B9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5024438"/>
            <a:ext cx="60325" cy="60325"/>
          </a:xfrm>
          <a:prstGeom prst="ellipse">
            <a:avLst/>
          </a:prstGeom>
          <a:solidFill>
            <a:srgbClr val="E37E00"/>
          </a:solidFill>
          <a:ln w="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8" name="Oval 46">
            <a:extLst>
              <a:ext uri="{FF2B5EF4-FFF2-40B4-BE49-F238E27FC236}">
                <a16:creationId xmlns:a16="http://schemas.microsoft.com/office/drawing/2014/main" id="{1ACF7B77-C699-430A-AE67-F3E4C2411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7901" y="2368550"/>
            <a:ext cx="58738" cy="58738"/>
          </a:xfrm>
          <a:prstGeom prst="ellipse">
            <a:avLst/>
          </a:prstGeom>
          <a:solidFill>
            <a:srgbClr val="E37E00"/>
          </a:solidFill>
          <a:ln w="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9" name="Oval 47">
            <a:extLst>
              <a:ext uri="{FF2B5EF4-FFF2-40B4-BE49-F238E27FC236}">
                <a16:creationId xmlns:a16="http://schemas.microsoft.com/office/drawing/2014/main" id="{4E445B9B-AC0F-4ED6-8EAB-46A652413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8388" y="5537200"/>
            <a:ext cx="60325" cy="58738"/>
          </a:xfrm>
          <a:prstGeom prst="ellipse">
            <a:avLst/>
          </a:prstGeom>
          <a:solidFill>
            <a:srgbClr val="E37E00"/>
          </a:solidFill>
          <a:ln w="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0" name="Oval 48">
            <a:extLst>
              <a:ext uri="{FF2B5EF4-FFF2-40B4-BE49-F238E27FC236}">
                <a16:creationId xmlns:a16="http://schemas.microsoft.com/office/drawing/2014/main" id="{F6785ECF-23A7-4622-9936-625574FE6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26" y="2990850"/>
            <a:ext cx="58738" cy="58738"/>
          </a:xfrm>
          <a:prstGeom prst="ellipse">
            <a:avLst/>
          </a:prstGeom>
          <a:solidFill>
            <a:srgbClr val="E37E00"/>
          </a:solidFill>
          <a:ln w="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1" name="Oval 49">
            <a:extLst>
              <a:ext uri="{FF2B5EF4-FFF2-40B4-BE49-F238E27FC236}">
                <a16:creationId xmlns:a16="http://schemas.microsoft.com/office/drawing/2014/main" id="{668082DD-A1F7-4E76-9837-28986B815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713" y="2198687"/>
            <a:ext cx="60325" cy="60325"/>
          </a:xfrm>
          <a:prstGeom prst="ellipse">
            <a:avLst/>
          </a:prstGeom>
          <a:solidFill>
            <a:srgbClr val="E37E00"/>
          </a:solidFill>
          <a:ln w="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2" name="Oval 50">
            <a:extLst>
              <a:ext uri="{FF2B5EF4-FFF2-40B4-BE49-F238E27FC236}">
                <a16:creationId xmlns:a16="http://schemas.microsoft.com/office/drawing/2014/main" id="{E35DADCD-870B-461E-B1B0-F94723AB5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551" y="4800600"/>
            <a:ext cx="58738" cy="58738"/>
          </a:xfrm>
          <a:prstGeom prst="ellipse">
            <a:avLst/>
          </a:prstGeom>
          <a:solidFill>
            <a:srgbClr val="E37E00"/>
          </a:solidFill>
          <a:ln w="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3" name="Oval 51">
            <a:extLst>
              <a:ext uri="{FF2B5EF4-FFF2-40B4-BE49-F238E27FC236}">
                <a16:creationId xmlns:a16="http://schemas.microsoft.com/office/drawing/2014/main" id="{FEE630B6-F132-4809-BC70-74B9CC311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3054350"/>
            <a:ext cx="60325" cy="58738"/>
          </a:xfrm>
          <a:prstGeom prst="ellipse">
            <a:avLst/>
          </a:prstGeom>
          <a:solidFill>
            <a:srgbClr val="E37E00"/>
          </a:solidFill>
          <a:ln w="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4" name="Oval 52">
            <a:extLst>
              <a:ext uri="{FF2B5EF4-FFF2-40B4-BE49-F238E27FC236}">
                <a16:creationId xmlns:a16="http://schemas.microsoft.com/office/drawing/2014/main" id="{4C44D3BF-46FB-4635-B64B-B81FAC197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76" y="1349375"/>
            <a:ext cx="58738" cy="58738"/>
          </a:xfrm>
          <a:prstGeom prst="ellipse">
            <a:avLst/>
          </a:prstGeom>
          <a:solidFill>
            <a:srgbClr val="E37E00"/>
          </a:solidFill>
          <a:ln w="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5" name="Oval 53">
            <a:extLst>
              <a:ext uri="{FF2B5EF4-FFF2-40B4-BE49-F238E27FC236}">
                <a16:creationId xmlns:a16="http://schemas.microsoft.com/office/drawing/2014/main" id="{D8C1EC77-8296-431E-81E9-974562618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51" y="3278187"/>
            <a:ext cx="58738" cy="58738"/>
          </a:xfrm>
          <a:prstGeom prst="ellipse">
            <a:avLst/>
          </a:prstGeom>
          <a:solidFill>
            <a:srgbClr val="E37E00"/>
          </a:solidFill>
          <a:ln w="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6" name="Oval 54">
            <a:extLst>
              <a:ext uri="{FF2B5EF4-FFF2-40B4-BE49-F238E27FC236}">
                <a16:creationId xmlns:a16="http://schemas.microsoft.com/office/drawing/2014/main" id="{6D4326A2-1828-43D8-BFB3-2A5A2A88B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1" y="4219575"/>
            <a:ext cx="58738" cy="60325"/>
          </a:xfrm>
          <a:prstGeom prst="ellipse">
            <a:avLst/>
          </a:prstGeom>
          <a:solidFill>
            <a:srgbClr val="E37E00"/>
          </a:solidFill>
          <a:ln w="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7" name="Oval 55">
            <a:extLst>
              <a:ext uri="{FF2B5EF4-FFF2-40B4-BE49-F238E27FC236}">
                <a16:creationId xmlns:a16="http://schemas.microsoft.com/office/drawing/2014/main" id="{3D9BFF15-E411-45CE-B1C9-B6B9B776C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9276" y="4667250"/>
            <a:ext cx="58738" cy="60325"/>
          </a:xfrm>
          <a:prstGeom prst="ellipse">
            <a:avLst/>
          </a:prstGeom>
          <a:solidFill>
            <a:srgbClr val="E37E00"/>
          </a:solidFill>
          <a:ln w="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5" name="Oval 56">
            <a:extLst>
              <a:ext uri="{FF2B5EF4-FFF2-40B4-BE49-F238E27FC236}">
                <a16:creationId xmlns:a16="http://schemas.microsoft.com/office/drawing/2014/main" id="{0EF24655-E2E3-4A45-8F21-B75D949E2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4526" y="4297363"/>
            <a:ext cx="60325" cy="60325"/>
          </a:xfrm>
          <a:prstGeom prst="ellipse">
            <a:avLst/>
          </a:prstGeom>
          <a:solidFill>
            <a:srgbClr val="E37E00"/>
          </a:solidFill>
          <a:ln w="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6" name="Oval 57">
            <a:extLst>
              <a:ext uri="{FF2B5EF4-FFF2-40B4-BE49-F238E27FC236}">
                <a16:creationId xmlns:a16="http://schemas.microsoft.com/office/drawing/2014/main" id="{4B3A827A-1BF9-4534-871C-BC8FE4682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6601" y="4895850"/>
            <a:ext cx="58738" cy="60325"/>
          </a:xfrm>
          <a:prstGeom prst="ellipse">
            <a:avLst/>
          </a:prstGeom>
          <a:solidFill>
            <a:srgbClr val="E37E00"/>
          </a:solidFill>
          <a:ln w="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7" name="Oval 58">
            <a:extLst>
              <a:ext uri="{FF2B5EF4-FFF2-40B4-BE49-F238E27FC236}">
                <a16:creationId xmlns:a16="http://schemas.microsoft.com/office/drawing/2014/main" id="{6BAC8BCC-D6DC-4005-BFBC-C3FE59B20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1851" y="4941888"/>
            <a:ext cx="60325" cy="55563"/>
          </a:xfrm>
          <a:prstGeom prst="ellipse">
            <a:avLst/>
          </a:prstGeom>
          <a:solidFill>
            <a:srgbClr val="E37E00"/>
          </a:solidFill>
          <a:ln w="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8" name="Oval 59">
            <a:extLst>
              <a:ext uri="{FF2B5EF4-FFF2-40B4-BE49-F238E27FC236}">
                <a16:creationId xmlns:a16="http://schemas.microsoft.com/office/drawing/2014/main" id="{6825A415-41F6-47A2-87A6-C5092B470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3890963"/>
            <a:ext cx="58738" cy="58738"/>
          </a:xfrm>
          <a:prstGeom prst="ellipse">
            <a:avLst/>
          </a:prstGeom>
          <a:solidFill>
            <a:srgbClr val="E37E00"/>
          </a:solidFill>
          <a:ln w="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" name="Oval 60">
            <a:extLst>
              <a:ext uri="{FF2B5EF4-FFF2-40B4-BE49-F238E27FC236}">
                <a16:creationId xmlns:a16="http://schemas.microsoft.com/office/drawing/2014/main" id="{752777E1-1E21-4BD3-922B-AEFFC17D5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9176" y="4676775"/>
            <a:ext cx="60325" cy="60325"/>
          </a:xfrm>
          <a:prstGeom prst="ellipse">
            <a:avLst/>
          </a:prstGeom>
          <a:solidFill>
            <a:srgbClr val="E37E00"/>
          </a:solidFill>
          <a:ln w="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0" name="Oval 61">
            <a:extLst>
              <a:ext uri="{FF2B5EF4-FFF2-40B4-BE49-F238E27FC236}">
                <a16:creationId xmlns:a16="http://schemas.microsoft.com/office/drawing/2014/main" id="{3E0EE570-4580-4955-A0A4-2355C5F80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6013" y="1349375"/>
            <a:ext cx="58738" cy="58738"/>
          </a:xfrm>
          <a:prstGeom prst="ellipse">
            <a:avLst/>
          </a:prstGeom>
          <a:solidFill>
            <a:srgbClr val="E37E00"/>
          </a:solidFill>
          <a:ln w="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1" name="Oval 62">
            <a:extLst>
              <a:ext uri="{FF2B5EF4-FFF2-40B4-BE49-F238E27FC236}">
                <a16:creationId xmlns:a16="http://schemas.microsoft.com/office/drawing/2014/main" id="{49A09592-A56B-4852-9F90-1C4C448D5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1" y="4791075"/>
            <a:ext cx="60325" cy="60325"/>
          </a:xfrm>
          <a:prstGeom prst="ellipse">
            <a:avLst/>
          </a:prstGeom>
          <a:solidFill>
            <a:srgbClr val="E37E00"/>
          </a:solidFill>
          <a:ln w="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2" name="Oval 63">
            <a:extLst>
              <a:ext uri="{FF2B5EF4-FFF2-40B4-BE49-F238E27FC236}">
                <a16:creationId xmlns:a16="http://schemas.microsoft.com/office/drawing/2014/main" id="{787B6213-FC84-44B3-AEBF-9CFA664FA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9338" y="4973638"/>
            <a:ext cx="58738" cy="60325"/>
          </a:xfrm>
          <a:prstGeom prst="ellipse">
            <a:avLst/>
          </a:prstGeom>
          <a:solidFill>
            <a:srgbClr val="C10534"/>
          </a:solidFill>
          <a:ln w="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3" name="Oval 64">
            <a:extLst>
              <a:ext uri="{FF2B5EF4-FFF2-40B4-BE49-F238E27FC236}">
                <a16:creationId xmlns:a16="http://schemas.microsoft.com/office/drawing/2014/main" id="{F0B9C6B6-03BA-4466-8CAB-5D26B9E13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4992688"/>
            <a:ext cx="58738" cy="58738"/>
          </a:xfrm>
          <a:prstGeom prst="ellipse">
            <a:avLst/>
          </a:prstGeom>
          <a:solidFill>
            <a:srgbClr val="C10534"/>
          </a:solidFill>
          <a:ln w="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4" name="Oval 65">
            <a:extLst>
              <a:ext uri="{FF2B5EF4-FFF2-40B4-BE49-F238E27FC236}">
                <a16:creationId xmlns:a16="http://schemas.microsoft.com/office/drawing/2014/main" id="{D80DFC57-F478-4745-B983-C6AE80B93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1" y="4914900"/>
            <a:ext cx="58738" cy="58738"/>
          </a:xfrm>
          <a:prstGeom prst="ellipse">
            <a:avLst/>
          </a:prstGeom>
          <a:solidFill>
            <a:srgbClr val="C10534"/>
          </a:solidFill>
          <a:ln w="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" name="Oval 66">
            <a:extLst>
              <a:ext uri="{FF2B5EF4-FFF2-40B4-BE49-F238E27FC236}">
                <a16:creationId xmlns:a16="http://schemas.microsoft.com/office/drawing/2014/main" id="{C5E30CC2-B610-4F3F-8432-8066E3991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4663" y="4914900"/>
            <a:ext cx="58738" cy="58738"/>
          </a:xfrm>
          <a:prstGeom prst="ellipse">
            <a:avLst/>
          </a:prstGeom>
          <a:solidFill>
            <a:srgbClr val="C10534"/>
          </a:solidFill>
          <a:ln w="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6" name="Oval 67">
            <a:extLst>
              <a:ext uri="{FF2B5EF4-FFF2-40B4-BE49-F238E27FC236}">
                <a16:creationId xmlns:a16="http://schemas.microsoft.com/office/drawing/2014/main" id="{51AE554F-63AA-42E4-9E9F-1A9AC1171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1" y="4851400"/>
            <a:ext cx="58738" cy="58738"/>
          </a:xfrm>
          <a:prstGeom prst="ellipse">
            <a:avLst/>
          </a:prstGeom>
          <a:solidFill>
            <a:srgbClr val="938DD2"/>
          </a:solidFill>
          <a:ln w="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7" name="Oval 68">
            <a:extLst>
              <a:ext uri="{FF2B5EF4-FFF2-40B4-BE49-F238E27FC236}">
                <a16:creationId xmlns:a16="http://schemas.microsoft.com/office/drawing/2014/main" id="{1826A9AC-2B3C-46CF-9CB9-5156EECBE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8176" y="4965700"/>
            <a:ext cx="58738" cy="58738"/>
          </a:xfrm>
          <a:prstGeom prst="ellipse">
            <a:avLst/>
          </a:prstGeom>
          <a:solidFill>
            <a:srgbClr val="938DD2"/>
          </a:solidFill>
          <a:ln w="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" name="Oval 69">
            <a:extLst>
              <a:ext uri="{FF2B5EF4-FFF2-40B4-BE49-F238E27FC236}">
                <a16:creationId xmlns:a16="http://schemas.microsoft.com/office/drawing/2014/main" id="{62E7D89C-221B-4DDA-87BE-8B15F3A9D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3426" y="4946650"/>
            <a:ext cx="60325" cy="60325"/>
          </a:xfrm>
          <a:prstGeom prst="ellipse">
            <a:avLst/>
          </a:prstGeom>
          <a:solidFill>
            <a:srgbClr val="938DD2"/>
          </a:solidFill>
          <a:ln w="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" name="Oval 70">
            <a:extLst>
              <a:ext uri="{FF2B5EF4-FFF2-40B4-BE49-F238E27FC236}">
                <a16:creationId xmlns:a16="http://schemas.microsoft.com/office/drawing/2014/main" id="{FDE7F485-8AFD-4CF1-A796-C99D1EC9A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1" y="4883150"/>
            <a:ext cx="58738" cy="58738"/>
          </a:xfrm>
          <a:prstGeom prst="ellipse">
            <a:avLst/>
          </a:prstGeom>
          <a:solidFill>
            <a:srgbClr val="938DD2"/>
          </a:solidFill>
          <a:ln w="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0" name="Oval 71">
            <a:extLst>
              <a:ext uri="{FF2B5EF4-FFF2-40B4-BE49-F238E27FC236}">
                <a16:creationId xmlns:a16="http://schemas.microsoft.com/office/drawing/2014/main" id="{F31A3E24-4BB9-4BFF-BE16-AEE0B8F79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4038" y="5289550"/>
            <a:ext cx="58738" cy="60325"/>
          </a:xfrm>
          <a:prstGeom prst="ellipse">
            <a:avLst/>
          </a:prstGeom>
          <a:solidFill>
            <a:srgbClr val="938DD2"/>
          </a:solidFill>
          <a:ln w="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1" name="Oval 72">
            <a:extLst>
              <a:ext uri="{FF2B5EF4-FFF2-40B4-BE49-F238E27FC236}">
                <a16:creationId xmlns:a16="http://schemas.microsoft.com/office/drawing/2014/main" id="{EF55D303-6174-4AD9-9C0C-ECB89BFBC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4863" y="4708525"/>
            <a:ext cx="60325" cy="60325"/>
          </a:xfrm>
          <a:prstGeom prst="ellipse">
            <a:avLst/>
          </a:prstGeom>
          <a:solidFill>
            <a:srgbClr val="938DD2"/>
          </a:solidFill>
          <a:ln w="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2" name="Oval 73">
            <a:extLst>
              <a:ext uri="{FF2B5EF4-FFF2-40B4-BE49-F238E27FC236}">
                <a16:creationId xmlns:a16="http://schemas.microsoft.com/office/drawing/2014/main" id="{9120AE8D-9284-443D-945A-8F655060C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663" y="1349375"/>
            <a:ext cx="58738" cy="58738"/>
          </a:xfrm>
          <a:prstGeom prst="ellipse">
            <a:avLst/>
          </a:prstGeom>
          <a:solidFill>
            <a:srgbClr val="CAC27E"/>
          </a:solidFill>
          <a:ln w="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3" name="Oval 74">
            <a:extLst>
              <a:ext uri="{FF2B5EF4-FFF2-40B4-BE49-F238E27FC236}">
                <a16:creationId xmlns:a16="http://schemas.microsoft.com/office/drawing/2014/main" id="{430AB627-7204-462E-95F5-985737D7E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313" y="4494213"/>
            <a:ext cx="60325" cy="58738"/>
          </a:xfrm>
          <a:prstGeom prst="ellipse">
            <a:avLst/>
          </a:prstGeom>
          <a:solidFill>
            <a:srgbClr val="CAC27E"/>
          </a:solidFill>
          <a:ln w="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4" name="Oval 75">
            <a:extLst>
              <a:ext uri="{FF2B5EF4-FFF2-40B4-BE49-F238E27FC236}">
                <a16:creationId xmlns:a16="http://schemas.microsoft.com/office/drawing/2014/main" id="{F043907E-003F-4290-8419-1B3A60D89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8151" y="2565400"/>
            <a:ext cx="58738" cy="58738"/>
          </a:xfrm>
          <a:prstGeom prst="ellipse">
            <a:avLst/>
          </a:prstGeom>
          <a:solidFill>
            <a:srgbClr val="CAC27E"/>
          </a:solidFill>
          <a:ln w="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5" name="Oval 76">
            <a:extLst>
              <a:ext uri="{FF2B5EF4-FFF2-40B4-BE49-F238E27FC236}">
                <a16:creationId xmlns:a16="http://schemas.microsoft.com/office/drawing/2014/main" id="{32B4551A-EA97-4E4D-BA2D-285337BC1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5476" y="4635500"/>
            <a:ext cx="58738" cy="60325"/>
          </a:xfrm>
          <a:prstGeom prst="ellipse">
            <a:avLst/>
          </a:prstGeom>
          <a:solidFill>
            <a:srgbClr val="CAC27E"/>
          </a:solidFill>
          <a:ln w="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6" name="Oval 77">
            <a:extLst>
              <a:ext uri="{FF2B5EF4-FFF2-40B4-BE49-F238E27FC236}">
                <a16:creationId xmlns:a16="http://schemas.microsoft.com/office/drawing/2014/main" id="{7C674B1F-909D-4B15-A772-2DFA6E98B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763" y="5014913"/>
            <a:ext cx="58738" cy="60325"/>
          </a:xfrm>
          <a:prstGeom prst="ellipse">
            <a:avLst/>
          </a:prstGeom>
          <a:solidFill>
            <a:srgbClr val="7B92A8"/>
          </a:solidFill>
          <a:ln w="0">
            <a:solidFill>
              <a:srgbClr val="7B92A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7" name="Oval 78">
            <a:extLst>
              <a:ext uri="{FF2B5EF4-FFF2-40B4-BE49-F238E27FC236}">
                <a16:creationId xmlns:a16="http://schemas.microsoft.com/office/drawing/2014/main" id="{A793CC6F-F06E-4789-9718-D51119974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1" y="4929188"/>
            <a:ext cx="60325" cy="58738"/>
          </a:xfrm>
          <a:prstGeom prst="ellipse">
            <a:avLst/>
          </a:prstGeom>
          <a:solidFill>
            <a:srgbClr val="7B92A8"/>
          </a:solidFill>
          <a:ln w="0">
            <a:solidFill>
              <a:srgbClr val="7B92A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8" name="Oval 79">
            <a:extLst>
              <a:ext uri="{FF2B5EF4-FFF2-40B4-BE49-F238E27FC236}">
                <a16:creationId xmlns:a16="http://schemas.microsoft.com/office/drawing/2014/main" id="{04C22F2A-11A9-4F35-8016-885978A3C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4983163"/>
            <a:ext cx="60325" cy="60325"/>
          </a:xfrm>
          <a:prstGeom prst="ellipse">
            <a:avLst/>
          </a:prstGeom>
          <a:solidFill>
            <a:srgbClr val="2D6D66"/>
          </a:solidFill>
          <a:ln w="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" name="Oval 80">
            <a:extLst>
              <a:ext uri="{FF2B5EF4-FFF2-40B4-BE49-F238E27FC236}">
                <a16:creationId xmlns:a16="http://schemas.microsoft.com/office/drawing/2014/main" id="{33FCAF0C-D919-45A3-86E6-E9C4FB74B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1" y="5116513"/>
            <a:ext cx="58738" cy="58738"/>
          </a:xfrm>
          <a:prstGeom prst="ellipse">
            <a:avLst/>
          </a:prstGeom>
          <a:solidFill>
            <a:srgbClr val="2D6D66"/>
          </a:solidFill>
          <a:ln w="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" name="Oval 81">
            <a:extLst>
              <a:ext uri="{FF2B5EF4-FFF2-40B4-BE49-F238E27FC236}">
                <a16:creationId xmlns:a16="http://schemas.microsoft.com/office/drawing/2014/main" id="{DA8C9AC0-0E8C-406F-BB75-CA95F1EF4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0826" y="5189538"/>
            <a:ext cx="60325" cy="58738"/>
          </a:xfrm>
          <a:prstGeom prst="ellipse">
            <a:avLst/>
          </a:prstGeom>
          <a:solidFill>
            <a:srgbClr val="2D6D66"/>
          </a:solidFill>
          <a:ln w="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" name="Oval 82">
            <a:extLst>
              <a:ext uri="{FF2B5EF4-FFF2-40B4-BE49-F238E27FC236}">
                <a16:creationId xmlns:a16="http://schemas.microsoft.com/office/drawing/2014/main" id="{54AF93ED-66B2-445E-A668-4E5F04C1C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2101" y="5111750"/>
            <a:ext cx="60325" cy="58738"/>
          </a:xfrm>
          <a:prstGeom prst="ellipse">
            <a:avLst/>
          </a:prstGeom>
          <a:solidFill>
            <a:srgbClr val="2D6D66"/>
          </a:solidFill>
          <a:ln w="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" name="Oval 83">
            <a:extLst>
              <a:ext uri="{FF2B5EF4-FFF2-40B4-BE49-F238E27FC236}">
                <a16:creationId xmlns:a16="http://schemas.microsoft.com/office/drawing/2014/main" id="{AF8FE0E3-6D74-407B-89B2-93BDEEA53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5463" y="5043488"/>
            <a:ext cx="60325" cy="58738"/>
          </a:xfrm>
          <a:prstGeom prst="ellipse">
            <a:avLst/>
          </a:prstGeom>
          <a:solidFill>
            <a:srgbClr val="2D6D66"/>
          </a:solidFill>
          <a:ln w="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" name="Oval 84">
            <a:extLst>
              <a:ext uri="{FF2B5EF4-FFF2-40B4-BE49-F238E27FC236}">
                <a16:creationId xmlns:a16="http://schemas.microsoft.com/office/drawing/2014/main" id="{CD645612-B995-48C0-9AC2-FE20B9BC3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7538" y="5014913"/>
            <a:ext cx="60325" cy="60325"/>
          </a:xfrm>
          <a:prstGeom prst="ellipse">
            <a:avLst/>
          </a:prstGeom>
          <a:solidFill>
            <a:srgbClr val="2D6D66"/>
          </a:solidFill>
          <a:ln w="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4" name="Oval 85">
            <a:extLst>
              <a:ext uri="{FF2B5EF4-FFF2-40B4-BE49-F238E27FC236}">
                <a16:creationId xmlns:a16="http://schemas.microsoft.com/office/drawing/2014/main" id="{CC86BDAB-68F2-4EEE-90AC-5755B3E1D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76" y="4978400"/>
            <a:ext cx="58738" cy="60325"/>
          </a:xfrm>
          <a:prstGeom prst="ellipse">
            <a:avLst/>
          </a:prstGeom>
          <a:solidFill>
            <a:srgbClr val="2D6D66"/>
          </a:solidFill>
          <a:ln w="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5" name="Oval 86">
            <a:extLst>
              <a:ext uri="{FF2B5EF4-FFF2-40B4-BE49-F238E27FC236}">
                <a16:creationId xmlns:a16="http://schemas.microsoft.com/office/drawing/2014/main" id="{F9001BA2-6E88-46F8-B493-6EFFB83B9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601" y="4822825"/>
            <a:ext cx="60325" cy="60325"/>
          </a:xfrm>
          <a:prstGeom prst="ellipse">
            <a:avLst/>
          </a:prstGeom>
          <a:solidFill>
            <a:srgbClr val="2D6D66"/>
          </a:solidFill>
          <a:ln w="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6" name="Oval 87">
            <a:extLst>
              <a:ext uri="{FF2B5EF4-FFF2-40B4-BE49-F238E27FC236}">
                <a16:creationId xmlns:a16="http://schemas.microsoft.com/office/drawing/2014/main" id="{3D32C7E0-C7AA-4F78-A5B5-716692722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601" y="4856163"/>
            <a:ext cx="60325" cy="58738"/>
          </a:xfrm>
          <a:prstGeom prst="ellipse">
            <a:avLst/>
          </a:prstGeom>
          <a:solidFill>
            <a:srgbClr val="2D6D66"/>
          </a:solidFill>
          <a:ln w="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5" name="Oval 88">
            <a:extLst>
              <a:ext uri="{FF2B5EF4-FFF2-40B4-BE49-F238E27FC236}">
                <a16:creationId xmlns:a16="http://schemas.microsoft.com/office/drawing/2014/main" id="{6948040B-4C42-4922-8BF0-F1A25F3D5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676" y="4951413"/>
            <a:ext cx="58738" cy="58738"/>
          </a:xfrm>
          <a:prstGeom prst="ellipse">
            <a:avLst/>
          </a:prstGeom>
          <a:solidFill>
            <a:srgbClr val="2D6D66"/>
          </a:solidFill>
          <a:ln w="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6" name="Oval 89">
            <a:extLst>
              <a:ext uri="{FF2B5EF4-FFF2-40B4-BE49-F238E27FC236}">
                <a16:creationId xmlns:a16="http://schemas.microsoft.com/office/drawing/2014/main" id="{24F06FE3-FBCA-4B17-9880-331410AC8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1976" y="1349375"/>
            <a:ext cx="58738" cy="58738"/>
          </a:xfrm>
          <a:prstGeom prst="ellipse">
            <a:avLst/>
          </a:prstGeom>
          <a:solidFill>
            <a:srgbClr val="A0522D"/>
          </a:solidFill>
          <a:ln w="0">
            <a:solidFill>
              <a:srgbClr val="A0522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7" name="Oval 90">
            <a:extLst>
              <a:ext uri="{FF2B5EF4-FFF2-40B4-BE49-F238E27FC236}">
                <a16:creationId xmlns:a16="http://schemas.microsoft.com/office/drawing/2014/main" id="{C7337E9D-47F6-4AD2-B604-2F50AA19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3563" y="4892675"/>
            <a:ext cx="58738" cy="58738"/>
          </a:xfrm>
          <a:prstGeom prst="ellipse">
            <a:avLst/>
          </a:prstGeom>
          <a:solidFill>
            <a:srgbClr val="1A476F"/>
          </a:solidFill>
          <a:ln w="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8" name="Oval 91">
            <a:extLst>
              <a:ext uri="{FF2B5EF4-FFF2-40B4-BE49-F238E27FC236}">
                <a16:creationId xmlns:a16="http://schemas.microsoft.com/office/drawing/2014/main" id="{F426C589-EC60-42CD-B1B2-D79A562D1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4413" y="4924425"/>
            <a:ext cx="58738" cy="58738"/>
          </a:xfrm>
          <a:prstGeom prst="ellipse">
            <a:avLst/>
          </a:prstGeom>
          <a:solidFill>
            <a:srgbClr val="1A476F"/>
          </a:solidFill>
          <a:ln w="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" name="Oval 92">
            <a:extLst>
              <a:ext uri="{FF2B5EF4-FFF2-40B4-BE49-F238E27FC236}">
                <a16:creationId xmlns:a16="http://schemas.microsoft.com/office/drawing/2014/main" id="{A91C83AA-928B-4FF9-BCB9-84A5B11D3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6488" y="4933950"/>
            <a:ext cx="58738" cy="58738"/>
          </a:xfrm>
          <a:prstGeom prst="ellipse">
            <a:avLst/>
          </a:prstGeom>
          <a:solidFill>
            <a:srgbClr val="1A476F"/>
          </a:solidFill>
          <a:ln w="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" name="Oval 93">
            <a:extLst>
              <a:ext uri="{FF2B5EF4-FFF2-40B4-BE49-F238E27FC236}">
                <a16:creationId xmlns:a16="http://schemas.microsoft.com/office/drawing/2014/main" id="{E23C5F99-78E0-43CE-B018-224967D0A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038" y="4983163"/>
            <a:ext cx="60325" cy="60325"/>
          </a:xfrm>
          <a:prstGeom prst="ellipse">
            <a:avLst/>
          </a:prstGeom>
          <a:solidFill>
            <a:srgbClr val="FFD200"/>
          </a:solidFill>
          <a:ln w="0">
            <a:solidFill>
              <a:srgbClr val="FFD2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1" name="Oval 94">
            <a:extLst>
              <a:ext uri="{FF2B5EF4-FFF2-40B4-BE49-F238E27FC236}">
                <a16:creationId xmlns:a16="http://schemas.microsoft.com/office/drawing/2014/main" id="{7C9A6F2B-8D92-4EEE-8388-25114690B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4992688"/>
            <a:ext cx="58738" cy="58738"/>
          </a:xfrm>
          <a:prstGeom prst="ellipse">
            <a:avLst/>
          </a:prstGeom>
          <a:solidFill>
            <a:srgbClr val="FFD200"/>
          </a:solidFill>
          <a:ln w="0">
            <a:solidFill>
              <a:srgbClr val="FFD2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2" name="Oval 95">
            <a:extLst>
              <a:ext uri="{FF2B5EF4-FFF2-40B4-BE49-F238E27FC236}">
                <a16:creationId xmlns:a16="http://schemas.microsoft.com/office/drawing/2014/main" id="{26D709A7-E8C4-4DA9-86A7-83C2CAF29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5851" y="4868863"/>
            <a:ext cx="58738" cy="60325"/>
          </a:xfrm>
          <a:prstGeom prst="ellipse">
            <a:avLst/>
          </a:prstGeom>
          <a:solidFill>
            <a:srgbClr val="BFA19C"/>
          </a:solidFill>
          <a:ln w="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3" name="Oval 96">
            <a:extLst>
              <a:ext uri="{FF2B5EF4-FFF2-40B4-BE49-F238E27FC236}">
                <a16:creationId xmlns:a16="http://schemas.microsoft.com/office/drawing/2014/main" id="{47575CF4-3EA6-4268-BEE4-35BC08ED3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338" y="4832350"/>
            <a:ext cx="60325" cy="60325"/>
          </a:xfrm>
          <a:prstGeom prst="ellipse">
            <a:avLst/>
          </a:prstGeom>
          <a:solidFill>
            <a:srgbClr val="BFA19C"/>
          </a:solidFill>
          <a:ln w="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4" name="Oval 97">
            <a:extLst>
              <a:ext uri="{FF2B5EF4-FFF2-40B4-BE49-F238E27FC236}">
                <a16:creationId xmlns:a16="http://schemas.microsoft.com/office/drawing/2014/main" id="{E1F7C838-FE39-4E3B-836E-B2BF27660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3176" y="4521200"/>
            <a:ext cx="58738" cy="60325"/>
          </a:xfrm>
          <a:prstGeom prst="ellipse">
            <a:avLst/>
          </a:prstGeom>
          <a:solidFill>
            <a:srgbClr val="BFA19C"/>
          </a:solidFill>
          <a:ln w="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5" name="Oval 98">
            <a:extLst>
              <a:ext uri="{FF2B5EF4-FFF2-40B4-BE49-F238E27FC236}">
                <a16:creationId xmlns:a16="http://schemas.microsoft.com/office/drawing/2014/main" id="{C3B6C5D4-670F-4307-929A-E98577D10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1" y="4786313"/>
            <a:ext cx="58738" cy="60325"/>
          </a:xfrm>
          <a:prstGeom prst="ellipse">
            <a:avLst/>
          </a:prstGeom>
          <a:solidFill>
            <a:srgbClr val="BFA19C"/>
          </a:solidFill>
          <a:ln w="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6" name="Oval 99">
            <a:extLst>
              <a:ext uri="{FF2B5EF4-FFF2-40B4-BE49-F238E27FC236}">
                <a16:creationId xmlns:a16="http://schemas.microsoft.com/office/drawing/2014/main" id="{FCF0A7C9-E9F3-4AE2-89A2-3F9EC4F94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501" y="4654550"/>
            <a:ext cx="58738" cy="58738"/>
          </a:xfrm>
          <a:prstGeom prst="ellipse">
            <a:avLst/>
          </a:prstGeom>
          <a:solidFill>
            <a:srgbClr val="BFA19C"/>
          </a:solidFill>
          <a:ln w="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7" name="Oval 100">
            <a:extLst>
              <a:ext uri="{FF2B5EF4-FFF2-40B4-BE49-F238E27FC236}">
                <a16:creationId xmlns:a16="http://schemas.microsoft.com/office/drawing/2014/main" id="{73995384-4B84-4700-ADA6-66F9434AE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7538" y="5303838"/>
            <a:ext cx="60325" cy="58738"/>
          </a:xfrm>
          <a:prstGeom prst="ellipse">
            <a:avLst/>
          </a:prstGeom>
          <a:solidFill>
            <a:srgbClr val="9C8847"/>
          </a:solidFill>
          <a:ln w="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8" name="Oval 101">
            <a:extLst>
              <a:ext uri="{FF2B5EF4-FFF2-40B4-BE49-F238E27FC236}">
                <a16:creationId xmlns:a16="http://schemas.microsoft.com/office/drawing/2014/main" id="{DCFB6BE9-569B-47E0-A6C5-E1B992DCD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76" y="5308600"/>
            <a:ext cx="58738" cy="58738"/>
          </a:xfrm>
          <a:prstGeom prst="ellipse">
            <a:avLst/>
          </a:prstGeom>
          <a:solidFill>
            <a:srgbClr val="9C8847"/>
          </a:solidFill>
          <a:ln w="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9" name="Oval 102">
            <a:extLst>
              <a:ext uri="{FF2B5EF4-FFF2-40B4-BE49-F238E27FC236}">
                <a16:creationId xmlns:a16="http://schemas.microsoft.com/office/drawing/2014/main" id="{C1387218-F937-47B7-B394-CC174441D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2638" y="4960938"/>
            <a:ext cx="60325" cy="58738"/>
          </a:xfrm>
          <a:prstGeom prst="ellipse">
            <a:avLst/>
          </a:prstGeom>
          <a:solidFill>
            <a:srgbClr val="9C8847"/>
          </a:solidFill>
          <a:ln w="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" name="Oval 103">
            <a:extLst>
              <a:ext uri="{FF2B5EF4-FFF2-40B4-BE49-F238E27FC236}">
                <a16:creationId xmlns:a16="http://schemas.microsoft.com/office/drawing/2014/main" id="{7619D616-63DE-4B0A-8516-076BA72FC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9026" y="5038725"/>
            <a:ext cx="60325" cy="58738"/>
          </a:xfrm>
          <a:prstGeom prst="ellipse">
            <a:avLst/>
          </a:prstGeom>
          <a:solidFill>
            <a:srgbClr val="9C8847"/>
          </a:solidFill>
          <a:ln w="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1" name="Oval 104">
            <a:extLst>
              <a:ext uri="{FF2B5EF4-FFF2-40B4-BE49-F238E27FC236}">
                <a16:creationId xmlns:a16="http://schemas.microsoft.com/office/drawing/2014/main" id="{5FC8D2DC-7C1D-49EF-A10E-1D007F782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1101" y="5221288"/>
            <a:ext cx="58738" cy="58738"/>
          </a:xfrm>
          <a:prstGeom prst="ellipse">
            <a:avLst/>
          </a:prstGeom>
          <a:solidFill>
            <a:srgbClr val="9C8847"/>
          </a:solidFill>
          <a:ln w="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" name="Oval 105">
            <a:extLst>
              <a:ext uri="{FF2B5EF4-FFF2-40B4-BE49-F238E27FC236}">
                <a16:creationId xmlns:a16="http://schemas.microsoft.com/office/drawing/2014/main" id="{31F48EE0-110B-40E0-BC52-D45591E66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1" y="5010150"/>
            <a:ext cx="58738" cy="60325"/>
          </a:xfrm>
          <a:prstGeom prst="ellipse">
            <a:avLst/>
          </a:prstGeom>
          <a:solidFill>
            <a:srgbClr val="9C8847"/>
          </a:solidFill>
          <a:ln w="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3" name="Oval 106">
            <a:extLst>
              <a:ext uri="{FF2B5EF4-FFF2-40B4-BE49-F238E27FC236}">
                <a16:creationId xmlns:a16="http://schemas.microsoft.com/office/drawing/2014/main" id="{AE0304DF-A239-4819-986C-DE39FFCD8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8451" y="5284788"/>
            <a:ext cx="60325" cy="60325"/>
          </a:xfrm>
          <a:prstGeom prst="ellipse">
            <a:avLst/>
          </a:prstGeom>
          <a:solidFill>
            <a:srgbClr val="9C8847"/>
          </a:solidFill>
          <a:ln w="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4" name="Oval 107">
            <a:extLst>
              <a:ext uri="{FF2B5EF4-FFF2-40B4-BE49-F238E27FC236}">
                <a16:creationId xmlns:a16="http://schemas.microsoft.com/office/drawing/2014/main" id="{39AEE155-51D2-4401-8F4F-2A18AEA08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526" y="4937125"/>
            <a:ext cx="60325" cy="60325"/>
          </a:xfrm>
          <a:prstGeom prst="ellipse">
            <a:avLst/>
          </a:prstGeom>
          <a:solidFill>
            <a:srgbClr val="9C8847"/>
          </a:solidFill>
          <a:ln w="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" name="Oval 108">
            <a:extLst>
              <a:ext uri="{FF2B5EF4-FFF2-40B4-BE49-F238E27FC236}">
                <a16:creationId xmlns:a16="http://schemas.microsoft.com/office/drawing/2014/main" id="{D7D3779D-78DE-4A02-8B46-1D18C0A4C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7363" y="4895850"/>
            <a:ext cx="58738" cy="60325"/>
          </a:xfrm>
          <a:prstGeom prst="ellipse">
            <a:avLst/>
          </a:prstGeom>
          <a:solidFill>
            <a:srgbClr val="9C8847"/>
          </a:solidFill>
          <a:ln w="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6" name="Oval 109">
            <a:extLst>
              <a:ext uri="{FF2B5EF4-FFF2-40B4-BE49-F238E27FC236}">
                <a16:creationId xmlns:a16="http://schemas.microsoft.com/office/drawing/2014/main" id="{424438CA-F9D5-4E90-B0F5-A2C09C9FE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851" y="4970463"/>
            <a:ext cx="60325" cy="58738"/>
          </a:xfrm>
          <a:prstGeom prst="ellipse">
            <a:avLst/>
          </a:prstGeom>
          <a:solidFill>
            <a:srgbClr val="9C8847"/>
          </a:solidFill>
          <a:ln w="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7" name="Line 110">
            <a:extLst>
              <a:ext uri="{FF2B5EF4-FFF2-40B4-BE49-F238E27FC236}">
                <a16:creationId xmlns:a16="http://schemas.microsoft.com/office/drawing/2014/main" id="{84309254-D681-4586-BF44-86ADF03309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51488" y="4819650"/>
            <a:ext cx="0" cy="328613"/>
          </a:xfrm>
          <a:prstGeom prst="line">
            <a:avLst/>
          </a:prstGeom>
          <a:noFill/>
          <a:ln w="9525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" name="Line 111">
            <a:extLst>
              <a:ext uri="{FF2B5EF4-FFF2-40B4-BE49-F238E27FC236}">
                <a16:creationId xmlns:a16="http://schemas.microsoft.com/office/drawing/2014/main" id="{4A3C4B49-2EF9-4340-9899-D5F48F188C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5451" y="4819650"/>
            <a:ext cx="87313" cy="0"/>
          </a:xfrm>
          <a:prstGeom prst="line">
            <a:avLst/>
          </a:prstGeom>
          <a:noFill/>
          <a:ln w="9525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" name="Line 112">
            <a:extLst>
              <a:ext uri="{FF2B5EF4-FFF2-40B4-BE49-F238E27FC236}">
                <a16:creationId xmlns:a16="http://schemas.microsoft.com/office/drawing/2014/main" id="{9D3D5C8E-9D5F-4F9F-B354-E7FF06AB1C0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5451" y="5148263"/>
            <a:ext cx="87313" cy="0"/>
          </a:xfrm>
          <a:prstGeom prst="line">
            <a:avLst/>
          </a:prstGeom>
          <a:noFill/>
          <a:ln w="9525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" name="Line 113">
            <a:extLst>
              <a:ext uri="{FF2B5EF4-FFF2-40B4-BE49-F238E27FC236}">
                <a16:creationId xmlns:a16="http://schemas.microsoft.com/office/drawing/2014/main" id="{6677DF92-3529-4C86-BFC1-6991DC4B02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33651" y="3195637"/>
            <a:ext cx="0" cy="928688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" name="Line 114">
            <a:extLst>
              <a:ext uri="{FF2B5EF4-FFF2-40B4-BE49-F238E27FC236}">
                <a16:creationId xmlns:a16="http://schemas.microsoft.com/office/drawing/2014/main" id="{D789AF4B-8E56-412E-9F3B-4EC4E29E24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9201" y="3195637"/>
            <a:ext cx="85725" cy="0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Line 115">
            <a:extLst>
              <a:ext uri="{FF2B5EF4-FFF2-40B4-BE49-F238E27FC236}">
                <a16:creationId xmlns:a16="http://schemas.microsoft.com/office/drawing/2014/main" id="{C5E35017-1403-47F7-83F5-D7D0491581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9201" y="4124325"/>
            <a:ext cx="85725" cy="0"/>
          </a:xfrm>
          <a:prstGeom prst="line">
            <a:avLst/>
          </a:prstGeom>
          <a:noFill/>
          <a:ln w="95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" name="Line 116">
            <a:extLst>
              <a:ext uri="{FF2B5EF4-FFF2-40B4-BE49-F238E27FC236}">
                <a16:creationId xmlns:a16="http://schemas.microsoft.com/office/drawing/2014/main" id="{2A2BB98A-3A83-4537-869A-3DB4D4B247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19851" y="1381125"/>
            <a:ext cx="0" cy="4187826"/>
          </a:xfrm>
          <a:prstGeom prst="line">
            <a:avLst/>
          </a:prstGeom>
          <a:noFill/>
          <a:ln w="95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" name="Line 117">
            <a:extLst>
              <a:ext uri="{FF2B5EF4-FFF2-40B4-BE49-F238E27FC236}">
                <a16:creationId xmlns:a16="http://schemas.microsoft.com/office/drawing/2014/main" id="{B23C2FD9-CE23-44B0-8BE0-872E752FF1B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0163" y="1381125"/>
            <a:ext cx="80963" cy="0"/>
          </a:xfrm>
          <a:prstGeom prst="line">
            <a:avLst/>
          </a:prstGeom>
          <a:noFill/>
          <a:ln w="95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" name="Line 118">
            <a:extLst>
              <a:ext uri="{FF2B5EF4-FFF2-40B4-BE49-F238E27FC236}">
                <a16:creationId xmlns:a16="http://schemas.microsoft.com/office/drawing/2014/main" id="{6AF22D4F-5789-4A9A-A8EF-A66DCE9327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0163" y="5568950"/>
            <a:ext cx="80963" cy="0"/>
          </a:xfrm>
          <a:prstGeom prst="line">
            <a:avLst/>
          </a:prstGeom>
          <a:noFill/>
          <a:ln w="95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" name="Line 119">
            <a:extLst>
              <a:ext uri="{FF2B5EF4-FFF2-40B4-BE49-F238E27FC236}">
                <a16:creationId xmlns:a16="http://schemas.microsoft.com/office/drawing/2014/main" id="{CB886359-8F01-409F-81AA-5B8F3A2D7F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40213" y="1381125"/>
            <a:ext cx="0" cy="3086100"/>
          </a:xfrm>
          <a:prstGeom prst="line">
            <a:avLst/>
          </a:prstGeom>
          <a:noFill/>
          <a:ln w="95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" name="Line 120">
            <a:extLst>
              <a:ext uri="{FF2B5EF4-FFF2-40B4-BE49-F238E27FC236}">
                <a16:creationId xmlns:a16="http://schemas.microsoft.com/office/drawing/2014/main" id="{A4412DA4-643D-42FF-9545-23FEBA3B1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8938" y="1381125"/>
            <a:ext cx="87313" cy="0"/>
          </a:xfrm>
          <a:prstGeom prst="line">
            <a:avLst/>
          </a:prstGeom>
          <a:noFill/>
          <a:ln w="95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" name="Line 121">
            <a:extLst>
              <a:ext uri="{FF2B5EF4-FFF2-40B4-BE49-F238E27FC236}">
                <a16:creationId xmlns:a16="http://schemas.microsoft.com/office/drawing/2014/main" id="{DA9ACE15-4758-4506-8251-54DF6A5ABC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8938" y="4467225"/>
            <a:ext cx="87313" cy="0"/>
          </a:xfrm>
          <a:prstGeom prst="line">
            <a:avLst/>
          </a:prstGeom>
          <a:noFill/>
          <a:ln w="95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" name="Line 122">
            <a:extLst>
              <a:ext uri="{FF2B5EF4-FFF2-40B4-BE49-F238E27FC236}">
                <a16:creationId xmlns:a16="http://schemas.microsoft.com/office/drawing/2014/main" id="{68CBBB63-DCAF-43C8-ABC2-103C9E4996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10488" y="4965700"/>
            <a:ext cx="0" cy="22225"/>
          </a:xfrm>
          <a:prstGeom prst="line">
            <a:avLst/>
          </a:prstGeom>
          <a:noFill/>
          <a:ln w="95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" name="Line 123">
            <a:extLst>
              <a:ext uri="{FF2B5EF4-FFF2-40B4-BE49-F238E27FC236}">
                <a16:creationId xmlns:a16="http://schemas.microsoft.com/office/drawing/2014/main" id="{B875AA69-A882-4196-B53A-5038C5FC3DB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4451" y="4965700"/>
            <a:ext cx="87313" cy="0"/>
          </a:xfrm>
          <a:prstGeom prst="line">
            <a:avLst/>
          </a:prstGeom>
          <a:noFill/>
          <a:ln w="95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" name="Line 124">
            <a:extLst>
              <a:ext uri="{FF2B5EF4-FFF2-40B4-BE49-F238E27FC236}">
                <a16:creationId xmlns:a16="http://schemas.microsoft.com/office/drawing/2014/main" id="{EE2EA3DA-908D-498B-917F-9AA7CA2027C7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4451" y="4987925"/>
            <a:ext cx="87313" cy="0"/>
          </a:xfrm>
          <a:prstGeom prst="line">
            <a:avLst/>
          </a:prstGeom>
          <a:noFill/>
          <a:ln w="95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" name="Line 125">
            <a:extLst>
              <a:ext uri="{FF2B5EF4-FFF2-40B4-BE49-F238E27FC236}">
                <a16:creationId xmlns:a16="http://schemas.microsoft.com/office/drawing/2014/main" id="{DEFA21EA-16F0-454B-80D2-B80474ED1E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15476" y="4786313"/>
            <a:ext cx="0" cy="388938"/>
          </a:xfrm>
          <a:prstGeom prst="line">
            <a:avLst/>
          </a:prstGeom>
          <a:noFill/>
          <a:ln w="95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" name="Line 126">
            <a:extLst>
              <a:ext uri="{FF2B5EF4-FFF2-40B4-BE49-F238E27FC236}">
                <a16:creationId xmlns:a16="http://schemas.microsoft.com/office/drawing/2014/main" id="{D624399E-4EBD-40B2-B12A-505720D3324E}"/>
              </a:ext>
            </a:extLst>
          </p:cNvPr>
          <p:cNvSpPr>
            <a:spLocks noChangeShapeType="1"/>
          </p:cNvSpPr>
          <p:nvPr/>
        </p:nvSpPr>
        <p:spPr bwMode="auto">
          <a:xfrm>
            <a:off x="9474201" y="4786313"/>
            <a:ext cx="87313" cy="0"/>
          </a:xfrm>
          <a:prstGeom prst="line">
            <a:avLst/>
          </a:prstGeom>
          <a:noFill/>
          <a:ln w="95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" name="Line 127">
            <a:extLst>
              <a:ext uri="{FF2B5EF4-FFF2-40B4-BE49-F238E27FC236}">
                <a16:creationId xmlns:a16="http://schemas.microsoft.com/office/drawing/2014/main" id="{7695F3EE-F00A-49F0-A3DF-9B82F6E85326}"/>
              </a:ext>
            </a:extLst>
          </p:cNvPr>
          <p:cNvSpPr>
            <a:spLocks noChangeShapeType="1"/>
          </p:cNvSpPr>
          <p:nvPr/>
        </p:nvSpPr>
        <p:spPr bwMode="auto">
          <a:xfrm>
            <a:off x="9474201" y="5175250"/>
            <a:ext cx="87313" cy="0"/>
          </a:xfrm>
          <a:prstGeom prst="line">
            <a:avLst/>
          </a:prstGeom>
          <a:noFill/>
          <a:ln w="95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" name="Line 128">
            <a:extLst>
              <a:ext uri="{FF2B5EF4-FFF2-40B4-BE49-F238E27FC236}">
                <a16:creationId xmlns:a16="http://schemas.microsoft.com/office/drawing/2014/main" id="{5725475C-D4F0-43EB-AEFA-6398D7C453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54313" y="1381125"/>
            <a:ext cx="0" cy="2797175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" name="Line 129">
            <a:extLst>
              <a:ext uri="{FF2B5EF4-FFF2-40B4-BE49-F238E27FC236}">
                <a16:creationId xmlns:a16="http://schemas.microsoft.com/office/drawing/2014/main" id="{501ADE49-9830-4C3F-8CB9-3D38BDEB5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3038" y="1381125"/>
            <a:ext cx="82550" cy="0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3" name="Line 130">
            <a:extLst>
              <a:ext uri="{FF2B5EF4-FFF2-40B4-BE49-F238E27FC236}">
                <a16:creationId xmlns:a16="http://schemas.microsoft.com/office/drawing/2014/main" id="{FA5EDBEC-2D9F-4D4F-9B0C-645D87CAA40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3038" y="4178300"/>
            <a:ext cx="82550" cy="0"/>
          </a:xfrm>
          <a:prstGeom prst="line">
            <a:avLst/>
          </a:prstGeom>
          <a:noFill/>
          <a:ln w="9525">
            <a:solidFill>
              <a:srgbClr val="CAC2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" name="Line 131">
            <a:extLst>
              <a:ext uri="{FF2B5EF4-FFF2-40B4-BE49-F238E27FC236}">
                <a16:creationId xmlns:a16="http://schemas.microsoft.com/office/drawing/2014/main" id="{2B13AA4E-2F51-4AFC-89AF-1978178EE8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2276" y="4987925"/>
            <a:ext cx="0" cy="26988"/>
          </a:xfrm>
          <a:prstGeom prst="line">
            <a:avLst/>
          </a:prstGeom>
          <a:noFill/>
          <a:ln w="9525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" name="Line 132">
            <a:extLst>
              <a:ext uri="{FF2B5EF4-FFF2-40B4-BE49-F238E27FC236}">
                <a16:creationId xmlns:a16="http://schemas.microsoft.com/office/drawing/2014/main" id="{78876891-D52D-4F7A-B3CF-B0313076F6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6238" y="4987925"/>
            <a:ext cx="87313" cy="0"/>
          </a:xfrm>
          <a:prstGeom prst="line">
            <a:avLst/>
          </a:prstGeom>
          <a:noFill/>
          <a:ln w="9525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" name="Line 133">
            <a:extLst>
              <a:ext uri="{FF2B5EF4-FFF2-40B4-BE49-F238E27FC236}">
                <a16:creationId xmlns:a16="http://schemas.microsoft.com/office/drawing/2014/main" id="{4FFFC036-FDFF-4B7A-B0A2-27DA452522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6238" y="5014913"/>
            <a:ext cx="87313" cy="0"/>
          </a:xfrm>
          <a:prstGeom prst="line">
            <a:avLst/>
          </a:prstGeom>
          <a:noFill/>
          <a:ln w="9525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" name="Line 134">
            <a:extLst>
              <a:ext uri="{FF2B5EF4-FFF2-40B4-BE49-F238E27FC236}">
                <a16:creationId xmlns:a16="http://schemas.microsoft.com/office/drawing/2014/main" id="{5FB990D5-89CD-4B23-AEF9-7C719FE8B7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00563" y="4987925"/>
            <a:ext cx="0" cy="133350"/>
          </a:xfrm>
          <a:prstGeom prst="line">
            <a:avLst/>
          </a:prstGeom>
          <a:noFill/>
          <a:ln w="9525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" name="Line 135">
            <a:extLst>
              <a:ext uri="{FF2B5EF4-FFF2-40B4-BE49-F238E27FC236}">
                <a16:creationId xmlns:a16="http://schemas.microsoft.com/office/drawing/2014/main" id="{37BDA184-9F0D-47AD-B7FD-BF64997894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4526" y="4987925"/>
            <a:ext cx="87313" cy="0"/>
          </a:xfrm>
          <a:prstGeom prst="line">
            <a:avLst/>
          </a:prstGeom>
          <a:noFill/>
          <a:ln w="9525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Line 136">
            <a:extLst>
              <a:ext uri="{FF2B5EF4-FFF2-40B4-BE49-F238E27FC236}">
                <a16:creationId xmlns:a16="http://schemas.microsoft.com/office/drawing/2014/main" id="{DEC38959-297D-4647-9E2F-C6435A125F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4526" y="5121275"/>
            <a:ext cx="87313" cy="0"/>
          </a:xfrm>
          <a:prstGeom prst="line">
            <a:avLst/>
          </a:prstGeom>
          <a:noFill/>
          <a:ln w="9525">
            <a:solidFill>
              <a:srgbClr val="2D6D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" name="Line 137">
            <a:extLst>
              <a:ext uri="{FF2B5EF4-FFF2-40B4-BE49-F238E27FC236}">
                <a16:creationId xmlns:a16="http://schemas.microsoft.com/office/drawing/2014/main" id="{D64B9668-6F75-45CC-B78A-638AB3810F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75326" y="4978400"/>
            <a:ext cx="0" cy="96838"/>
          </a:xfrm>
          <a:prstGeom prst="line">
            <a:avLst/>
          </a:prstGeom>
          <a:noFill/>
          <a:ln w="9525">
            <a:solidFill>
              <a:srgbClr val="FFD2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" name="Line 138">
            <a:extLst>
              <a:ext uri="{FF2B5EF4-FFF2-40B4-BE49-F238E27FC236}">
                <a16:creationId xmlns:a16="http://schemas.microsoft.com/office/drawing/2014/main" id="{A78DCA02-B21D-4905-9025-AE155C33DC4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0876" y="4978400"/>
            <a:ext cx="85725" cy="0"/>
          </a:xfrm>
          <a:prstGeom prst="line">
            <a:avLst/>
          </a:prstGeom>
          <a:noFill/>
          <a:ln w="9525">
            <a:solidFill>
              <a:srgbClr val="FFD2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" name="Line 139">
            <a:extLst>
              <a:ext uri="{FF2B5EF4-FFF2-40B4-BE49-F238E27FC236}">
                <a16:creationId xmlns:a16="http://schemas.microsoft.com/office/drawing/2014/main" id="{4641B2F1-500A-4195-BBB7-63B4F1A6EA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0876" y="5075238"/>
            <a:ext cx="85725" cy="0"/>
          </a:xfrm>
          <a:prstGeom prst="line">
            <a:avLst/>
          </a:prstGeom>
          <a:noFill/>
          <a:ln w="9525">
            <a:solidFill>
              <a:srgbClr val="FFD2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" name="Line 140">
            <a:extLst>
              <a:ext uri="{FF2B5EF4-FFF2-40B4-BE49-F238E27FC236}">
                <a16:creationId xmlns:a16="http://schemas.microsoft.com/office/drawing/2014/main" id="{0A6FC44C-077B-4687-916B-3E28A88F86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80163" y="5038725"/>
            <a:ext cx="0" cy="160338"/>
          </a:xfrm>
          <a:prstGeom prst="line">
            <a:avLst/>
          </a:prstGeom>
          <a:noFill/>
          <a:ln w="9525">
            <a:solidFill>
              <a:srgbClr val="9C88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6" name="Line 141">
            <a:extLst>
              <a:ext uri="{FF2B5EF4-FFF2-40B4-BE49-F238E27FC236}">
                <a16:creationId xmlns:a16="http://schemas.microsoft.com/office/drawing/2014/main" id="{1A55DE5F-3017-465F-960E-15A5A4D492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8888" y="5038725"/>
            <a:ext cx="80963" cy="0"/>
          </a:xfrm>
          <a:prstGeom prst="line">
            <a:avLst/>
          </a:prstGeom>
          <a:noFill/>
          <a:ln w="9525">
            <a:solidFill>
              <a:srgbClr val="9C88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0" name="Line 142">
            <a:extLst>
              <a:ext uri="{FF2B5EF4-FFF2-40B4-BE49-F238E27FC236}">
                <a16:creationId xmlns:a16="http://schemas.microsoft.com/office/drawing/2014/main" id="{045F9CB0-F71F-45F3-95A5-A55BF145FD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8888" y="5199063"/>
            <a:ext cx="80963" cy="0"/>
          </a:xfrm>
          <a:prstGeom prst="line">
            <a:avLst/>
          </a:prstGeom>
          <a:noFill/>
          <a:ln w="9525">
            <a:solidFill>
              <a:srgbClr val="9C884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2" name="Freeform 143">
            <a:extLst>
              <a:ext uri="{FF2B5EF4-FFF2-40B4-BE49-F238E27FC236}">
                <a16:creationId xmlns:a16="http://schemas.microsoft.com/office/drawing/2014/main" id="{14DB1A78-B915-47E4-8527-F2E45B4B6C9E}"/>
              </a:ext>
            </a:extLst>
          </p:cNvPr>
          <p:cNvSpPr>
            <a:spLocks/>
          </p:cNvSpPr>
          <p:nvPr/>
        </p:nvSpPr>
        <p:spPr bwMode="auto">
          <a:xfrm>
            <a:off x="5446713" y="4910138"/>
            <a:ext cx="206375" cy="201613"/>
          </a:xfrm>
          <a:custGeom>
            <a:avLst/>
            <a:gdLst>
              <a:gd name="T0" fmla="*/ 66 w 130"/>
              <a:gd name="T1" fmla="*/ 0 h 127"/>
              <a:gd name="T2" fmla="*/ 0 w 130"/>
              <a:gd name="T3" fmla="*/ 63 h 127"/>
              <a:gd name="T4" fmla="*/ 66 w 130"/>
              <a:gd name="T5" fmla="*/ 127 h 127"/>
              <a:gd name="T6" fmla="*/ 130 w 130"/>
              <a:gd name="T7" fmla="*/ 63 h 127"/>
              <a:gd name="T8" fmla="*/ 66 w 130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7">
                <a:moveTo>
                  <a:pt x="66" y="0"/>
                </a:moveTo>
                <a:lnTo>
                  <a:pt x="0" y="63"/>
                </a:lnTo>
                <a:lnTo>
                  <a:pt x="66" y="127"/>
                </a:lnTo>
                <a:lnTo>
                  <a:pt x="130" y="63"/>
                </a:lnTo>
                <a:lnTo>
                  <a:pt x="66" y="0"/>
                </a:lnTo>
                <a:close/>
              </a:path>
            </a:pathLst>
          </a:cu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4" name="Freeform 145">
            <a:extLst>
              <a:ext uri="{FF2B5EF4-FFF2-40B4-BE49-F238E27FC236}">
                <a16:creationId xmlns:a16="http://schemas.microsoft.com/office/drawing/2014/main" id="{711DBC62-45AC-4E22-9E16-D4F74383EA3C}"/>
              </a:ext>
            </a:extLst>
          </p:cNvPr>
          <p:cNvSpPr>
            <a:spLocks/>
          </p:cNvSpPr>
          <p:nvPr/>
        </p:nvSpPr>
        <p:spPr bwMode="auto">
          <a:xfrm>
            <a:off x="2433638" y="3557588"/>
            <a:ext cx="201613" cy="200025"/>
          </a:xfrm>
          <a:custGeom>
            <a:avLst/>
            <a:gdLst>
              <a:gd name="T0" fmla="*/ 63 w 127"/>
              <a:gd name="T1" fmla="*/ 0 h 126"/>
              <a:gd name="T2" fmla="*/ 0 w 127"/>
              <a:gd name="T3" fmla="*/ 63 h 126"/>
              <a:gd name="T4" fmla="*/ 63 w 127"/>
              <a:gd name="T5" fmla="*/ 126 h 126"/>
              <a:gd name="T6" fmla="*/ 127 w 127"/>
              <a:gd name="T7" fmla="*/ 63 h 126"/>
              <a:gd name="T8" fmla="*/ 63 w 127"/>
              <a:gd name="T9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6">
                <a:moveTo>
                  <a:pt x="63" y="0"/>
                </a:moveTo>
                <a:lnTo>
                  <a:pt x="0" y="63"/>
                </a:lnTo>
                <a:lnTo>
                  <a:pt x="63" y="126"/>
                </a:lnTo>
                <a:lnTo>
                  <a:pt x="127" y="63"/>
                </a:lnTo>
                <a:lnTo>
                  <a:pt x="63" y="0"/>
                </a:lnTo>
                <a:close/>
              </a:path>
            </a:pathLst>
          </a:cu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5" name="Rectangle 146">
            <a:extLst>
              <a:ext uri="{FF2B5EF4-FFF2-40B4-BE49-F238E27FC236}">
                <a16:creationId xmlns:a16="http://schemas.microsoft.com/office/drawing/2014/main" id="{8BD4AA11-265E-4928-8364-2B0F03C5F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670" y="3558381"/>
            <a:ext cx="1481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0353B"/>
                </a:solidFill>
                <a:effectLst/>
                <a:latin typeface="Arial" panose="020B0604020202020204" pitchFamily="34" charset="0"/>
              </a:rPr>
              <a:t>Child Education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16" name="Freeform 147">
            <a:extLst>
              <a:ext uri="{FF2B5EF4-FFF2-40B4-BE49-F238E27FC236}">
                <a16:creationId xmlns:a16="http://schemas.microsoft.com/office/drawing/2014/main" id="{B07C47C9-4ADD-430C-A0EF-E205BE552C7D}"/>
              </a:ext>
            </a:extLst>
          </p:cNvPr>
          <p:cNvSpPr>
            <a:spLocks/>
          </p:cNvSpPr>
          <p:nvPr/>
        </p:nvSpPr>
        <p:spPr bwMode="auto">
          <a:xfrm>
            <a:off x="6319838" y="5464175"/>
            <a:ext cx="201613" cy="204788"/>
          </a:xfrm>
          <a:custGeom>
            <a:avLst/>
            <a:gdLst>
              <a:gd name="T0" fmla="*/ 63 w 127"/>
              <a:gd name="T1" fmla="*/ 0 h 129"/>
              <a:gd name="T2" fmla="*/ 0 w 127"/>
              <a:gd name="T3" fmla="*/ 66 h 129"/>
              <a:gd name="T4" fmla="*/ 63 w 127"/>
              <a:gd name="T5" fmla="*/ 129 h 129"/>
              <a:gd name="T6" fmla="*/ 127 w 127"/>
              <a:gd name="T7" fmla="*/ 66 h 129"/>
              <a:gd name="T8" fmla="*/ 63 w 127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9">
                <a:moveTo>
                  <a:pt x="63" y="0"/>
                </a:moveTo>
                <a:lnTo>
                  <a:pt x="0" y="66"/>
                </a:lnTo>
                <a:lnTo>
                  <a:pt x="63" y="129"/>
                </a:lnTo>
                <a:lnTo>
                  <a:pt x="127" y="66"/>
                </a:lnTo>
                <a:lnTo>
                  <a:pt x="63" y="0"/>
                </a:lnTo>
                <a:close/>
              </a:path>
            </a:pathLst>
          </a:cu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7" name="Rectangle 148">
            <a:extLst>
              <a:ext uri="{FF2B5EF4-FFF2-40B4-BE49-F238E27FC236}">
                <a16:creationId xmlns:a16="http://schemas.microsoft.com/office/drawing/2014/main" id="{54D6412B-1879-4BE8-ABAC-B4E326C83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3136" y="5452686"/>
            <a:ext cx="1276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55752F"/>
                </a:solidFill>
                <a:effectLst/>
                <a:latin typeface="Arial" panose="020B0604020202020204" pitchFamily="34" charset="0"/>
              </a:rPr>
              <a:t>College Adult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18" name="Freeform 149">
            <a:extLst>
              <a:ext uri="{FF2B5EF4-FFF2-40B4-BE49-F238E27FC236}">
                <a16:creationId xmlns:a16="http://schemas.microsoft.com/office/drawing/2014/main" id="{0941B8AA-C17A-4DA2-B7B6-AE24D882C923}"/>
              </a:ext>
            </a:extLst>
          </p:cNvPr>
          <p:cNvSpPr>
            <a:spLocks/>
          </p:cNvSpPr>
          <p:nvPr/>
        </p:nvSpPr>
        <p:spPr bwMode="auto">
          <a:xfrm>
            <a:off x="4138613" y="2509837"/>
            <a:ext cx="206375" cy="201613"/>
          </a:xfrm>
          <a:custGeom>
            <a:avLst/>
            <a:gdLst>
              <a:gd name="T0" fmla="*/ 64 w 130"/>
              <a:gd name="T1" fmla="*/ 0 h 127"/>
              <a:gd name="T2" fmla="*/ 0 w 130"/>
              <a:gd name="T3" fmla="*/ 63 h 127"/>
              <a:gd name="T4" fmla="*/ 64 w 130"/>
              <a:gd name="T5" fmla="*/ 127 h 127"/>
              <a:gd name="T6" fmla="*/ 130 w 130"/>
              <a:gd name="T7" fmla="*/ 63 h 127"/>
              <a:gd name="T8" fmla="*/ 64 w 130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7">
                <a:moveTo>
                  <a:pt x="64" y="0"/>
                </a:moveTo>
                <a:lnTo>
                  <a:pt x="0" y="63"/>
                </a:lnTo>
                <a:lnTo>
                  <a:pt x="64" y="127"/>
                </a:lnTo>
                <a:lnTo>
                  <a:pt x="130" y="63"/>
                </a:lnTo>
                <a:lnTo>
                  <a:pt x="64" y="0"/>
                </a:lnTo>
                <a:close/>
              </a:path>
            </a:pathLst>
          </a:cu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9" name="Rectangle 150">
            <a:extLst>
              <a:ext uri="{FF2B5EF4-FFF2-40B4-BE49-F238E27FC236}">
                <a16:creationId xmlns:a16="http://schemas.microsoft.com/office/drawing/2014/main" id="{44661AD9-01AD-4BDE-820D-24BD993FB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4988" y="2509837"/>
            <a:ext cx="1279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E37E00"/>
                </a:solidFill>
                <a:effectLst/>
                <a:latin typeface="Arial" panose="020B0604020202020204" pitchFamily="34" charset="0"/>
              </a:rPr>
              <a:t>College Child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20" name="Freeform 151">
            <a:extLst>
              <a:ext uri="{FF2B5EF4-FFF2-40B4-BE49-F238E27FC236}">
                <a16:creationId xmlns:a16="http://schemas.microsoft.com/office/drawing/2014/main" id="{012C9F7C-ABE9-4598-9606-20C0F7BA802A}"/>
              </a:ext>
            </a:extLst>
          </p:cNvPr>
          <p:cNvSpPr>
            <a:spLocks/>
          </p:cNvSpPr>
          <p:nvPr/>
        </p:nvSpPr>
        <p:spPr bwMode="auto">
          <a:xfrm>
            <a:off x="7604126" y="4878388"/>
            <a:ext cx="206375" cy="201613"/>
          </a:xfrm>
          <a:custGeom>
            <a:avLst/>
            <a:gdLst>
              <a:gd name="T0" fmla="*/ 67 w 130"/>
              <a:gd name="T1" fmla="*/ 0 h 127"/>
              <a:gd name="T2" fmla="*/ 0 w 130"/>
              <a:gd name="T3" fmla="*/ 63 h 127"/>
              <a:gd name="T4" fmla="*/ 67 w 130"/>
              <a:gd name="T5" fmla="*/ 127 h 127"/>
              <a:gd name="T6" fmla="*/ 130 w 130"/>
              <a:gd name="T7" fmla="*/ 63 h 127"/>
              <a:gd name="T8" fmla="*/ 67 w 130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7">
                <a:moveTo>
                  <a:pt x="67" y="0"/>
                </a:moveTo>
                <a:lnTo>
                  <a:pt x="0" y="63"/>
                </a:lnTo>
                <a:lnTo>
                  <a:pt x="67" y="127"/>
                </a:lnTo>
                <a:lnTo>
                  <a:pt x="130" y="63"/>
                </a:lnTo>
                <a:lnTo>
                  <a:pt x="67" y="0"/>
                </a:lnTo>
                <a:close/>
              </a:path>
            </a:pathLst>
          </a:cu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1" name="Rectangle 152">
            <a:extLst>
              <a:ext uri="{FF2B5EF4-FFF2-40B4-BE49-F238E27FC236}">
                <a16:creationId xmlns:a16="http://schemas.microsoft.com/office/drawing/2014/main" id="{AAB4D0DB-331B-44B1-B1C4-13DB3C832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000" y="4876020"/>
            <a:ext cx="1266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10534"/>
                </a:solidFill>
                <a:effectLst/>
                <a:latin typeface="Arial" panose="020B0604020202020204" pitchFamily="34" charset="0"/>
              </a:rPr>
              <a:t>Disability Ins.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22" name="Freeform 153">
            <a:extLst>
              <a:ext uri="{FF2B5EF4-FFF2-40B4-BE49-F238E27FC236}">
                <a16:creationId xmlns:a16="http://schemas.microsoft.com/office/drawing/2014/main" id="{6EE5138A-CE9C-487E-9741-4E62977309AD}"/>
              </a:ext>
            </a:extLst>
          </p:cNvPr>
          <p:cNvSpPr>
            <a:spLocks/>
          </p:cNvSpPr>
          <p:nvPr/>
        </p:nvSpPr>
        <p:spPr bwMode="auto">
          <a:xfrm>
            <a:off x="9415463" y="4878388"/>
            <a:ext cx="201613" cy="201613"/>
          </a:xfrm>
          <a:custGeom>
            <a:avLst/>
            <a:gdLst>
              <a:gd name="T0" fmla="*/ 63 w 127"/>
              <a:gd name="T1" fmla="*/ 0 h 127"/>
              <a:gd name="T2" fmla="*/ 0 w 127"/>
              <a:gd name="T3" fmla="*/ 63 h 127"/>
              <a:gd name="T4" fmla="*/ 63 w 127"/>
              <a:gd name="T5" fmla="*/ 127 h 127"/>
              <a:gd name="T6" fmla="*/ 127 w 127"/>
              <a:gd name="T7" fmla="*/ 63 h 127"/>
              <a:gd name="T8" fmla="*/ 63 w 127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7">
                <a:moveTo>
                  <a:pt x="63" y="0"/>
                </a:moveTo>
                <a:lnTo>
                  <a:pt x="0" y="63"/>
                </a:lnTo>
                <a:lnTo>
                  <a:pt x="63" y="127"/>
                </a:lnTo>
                <a:lnTo>
                  <a:pt x="127" y="63"/>
                </a:lnTo>
                <a:lnTo>
                  <a:pt x="63" y="0"/>
                </a:lnTo>
                <a:close/>
              </a:path>
            </a:pathLst>
          </a:cu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3" name="Rectangle 154">
            <a:extLst>
              <a:ext uri="{FF2B5EF4-FFF2-40B4-BE49-F238E27FC236}">
                <a16:creationId xmlns:a16="http://schemas.microsoft.com/office/drawing/2014/main" id="{F6418C17-4EF3-49C8-A1AF-0F778CCA7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4324" y="4883150"/>
            <a:ext cx="1169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38DD2"/>
                </a:solidFill>
                <a:effectLst/>
                <a:latin typeface="Arial" panose="020B0604020202020204" pitchFamily="34" charset="0"/>
              </a:rPr>
              <a:t>Health Adult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24" name="Freeform 155">
            <a:extLst>
              <a:ext uri="{FF2B5EF4-FFF2-40B4-BE49-F238E27FC236}">
                <a16:creationId xmlns:a16="http://schemas.microsoft.com/office/drawing/2014/main" id="{AC3B6F00-132F-49ED-97A3-41E0A66842D9}"/>
              </a:ext>
            </a:extLst>
          </p:cNvPr>
          <p:cNvSpPr>
            <a:spLocks/>
          </p:cNvSpPr>
          <p:nvPr/>
        </p:nvSpPr>
        <p:spPr bwMode="auto">
          <a:xfrm>
            <a:off x="2652713" y="3081337"/>
            <a:ext cx="201613" cy="206375"/>
          </a:xfrm>
          <a:custGeom>
            <a:avLst/>
            <a:gdLst>
              <a:gd name="T0" fmla="*/ 64 w 127"/>
              <a:gd name="T1" fmla="*/ 0 h 130"/>
              <a:gd name="T2" fmla="*/ 0 w 127"/>
              <a:gd name="T3" fmla="*/ 66 h 130"/>
              <a:gd name="T4" fmla="*/ 64 w 127"/>
              <a:gd name="T5" fmla="*/ 130 h 130"/>
              <a:gd name="T6" fmla="*/ 127 w 127"/>
              <a:gd name="T7" fmla="*/ 66 h 130"/>
              <a:gd name="T8" fmla="*/ 64 w 127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30">
                <a:moveTo>
                  <a:pt x="64" y="0"/>
                </a:moveTo>
                <a:lnTo>
                  <a:pt x="0" y="66"/>
                </a:lnTo>
                <a:lnTo>
                  <a:pt x="64" y="130"/>
                </a:lnTo>
                <a:lnTo>
                  <a:pt x="127" y="66"/>
                </a:lnTo>
                <a:lnTo>
                  <a:pt x="64" y="0"/>
                </a:lnTo>
                <a:close/>
              </a:path>
            </a:pathLst>
          </a:cu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5" name="Rectangle 156">
            <a:extLst>
              <a:ext uri="{FF2B5EF4-FFF2-40B4-BE49-F238E27FC236}">
                <a16:creationId xmlns:a16="http://schemas.microsoft.com/office/drawing/2014/main" id="{F4FE7EEC-B6A9-4BE8-AFBD-F58F2BB4F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4326" y="3086100"/>
            <a:ext cx="1174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CAC27E"/>
                </a:solidFill>
                <a:effectLst/>
                <a:latin typeface="Arial" panose="020B0604020202020204" pitchFamily="34" charset="0"/>
              </a:rPr>
              <a:t>Health Child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26" name="Freeform 157">
            <a:extLst>
              <a:ext uri="{FF2B5EF4-FFF2-40B4-BE49-F238E27FC236}">
                <a16:creationId xmlns:a16="http://schemas.microsoft.com/office/drawing/2014/main" id="{1A559E53-FD11-4B76-9AEC-8D7780C75501}"/>
              </a:ext>
            </a:extLst>
          </p:cNvPr>
          <p:cNvSpPr>
            <a:spLocks/>
          </p:cNvSpPr>
          <p:nvPr/>
        </p:nvSpPr>
        <p:spPr bwMode="auto">
          <a:xfrm>
            <a:off x="5400676" y="4900613"/>
            <a:ext cx="201613" cy="201613"/>
          </a:xfrm>
          <a:custGeom>
            <a:avLst/>
            <a:gdLst>
              <a:gd name="T0" fmla="*/ 64 w 127"/>
              <a:gd name="T1" fmla="*/ 0 h 127"/>
              <a:gd name="T2" fmla="*/ 0 w 127"/>
              <a:gd name="T3" fmla="*/ 64 h 127"/>
              <a:gd name="T4" fmla="*/ 64 w 127"/>
              <a:gd name="T5" fmla="*/ 127 h 127"/>
              <a:gd name="T6" fmla="*/ 127 w 127"/>
              <a:gd name="T7" fmla="*/ 64 h 127"/>
              <a:gd name="T8" fmla="*/ 64 w 127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27">
                <a:moveTo>
                  <a:pt x="64" y="0"/>
                </a:moveTo>
                <a:lnTo>
                  <a:pt x="0" y="64"/>
                </a:lnTo>
                <a:lnTo>
                  <a:pt x="64" y="127"/>
                </a:lnTo>
                <a:lnTo>
                  <a:pt x="127" y="64"/>
                </a:lnTo>
                <a:lnTo>
                  <a:pt x="64" y="0"/>
                </a:lnTo>
                <a:close/>
              </a:path>
            </a:pathLst>
          </a:custGeom>
          <a:solidFill>
            <a:srgbClr val="7B92A8"/>
          </a:solidFill>
          <a:ln w="31750">
            <a:solidFill>
              <a:srgbClr val="7B92A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8" name="Freeform 159">
            <a:extLst>
              <a:ext uri="{FF2B5EF4-FFF2-40B4-BE49-F238E27FC236}">
                <a16:creationId xmlns:a16="http://schemas.microsoft.com/office/drawing/2014/main" id="{0B6E1FC2-0B4A-44EE-B6B9-D7D98B08C1D3}"/>
              </a:ext>
            </a:extLst>
          </p:cNvPr>
          <p:cNvSpPr>
            <a:spLocks/>
          </p:cNvSpPr>
          <p:nvPr/>
        </p:nvSpPr>
        <p:spPr bwMode="auto">
          <a:xfrm>
            <a:off x="4395788" y="4951413"/>
            <a:ext cx="204788" cy="201613"/>
          </a:xfrm>
          <a:custGeom>
            <a:avLst/>
            <a:gdLst>
              <a:gd name="T0" fmla="*/ 66 w 129"/>
              <a:gd name="T1" fmla="*/ 0 h 127"/>
              <a:gd name="T2" fmla="*/ 0 w 129"/>
              <a:gd name="T3" fmla="*/ 63 h 127"/>
              <a:gd name="T4" fmla="*/ 66 w 129"/>
              <a:gd name="T5" fmla="*/ 127 h 127"/>
              <a:gd name="T6" fmla="*/ 129 w 129"/>
              <a:gd name="T7" fmla="*/ 63 h 127"/>
              <a:gd name="T8" fmla="*/ 66 w 129"/>
              <a:gd name="T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27">
                <a:moveTo>
                  <a:pt x="66" y="0"/>
                </a:moveTo>
                <a:lnTo>
                  <a:pt x="0" y="63"/>
                </a:lnTo>
                <a:lnTo>
                  <a:pt x="66" y="127"/>
                </a:lnTo>
                <a:lnTo>
                  <a:pt x="129" y="63"/>
                </a:lnTo>
                <a:lnTo>
                  <a:pt x="66" y="0"/>
                </a:lnTo>
                <a:close/>
              </a:path>
            </a:pathLst>
          </a:cu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9" name="Rectangle 160">
            <a:extLst>
              <a:ext uri="{FF2B5EF4-FFF2-40B4-BE49-F238E27FC236}">
                <a16:creationId xmlns:a16="http://schemas.microsoft.com/office/drawing/2014/main" id="{B48E1C98-C860-4FEB-8A12-E074677EA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2267" y="5126037"/>
            <a:ext cx="11890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2D6D66"/>
                </a:solidFill>
                <a:effectLst/>
                <a:latin typeface="Arial" panose="020B0604020202020204" pitchFamily="34" charset="0"/>
              </a:rPr>
              <a:t>Job Training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30" name="Freeform 161">
            <a:extLst>
              <a:ext uri="{FF2B5EF4-FFF2-40B4-BE49-F238E27FC236}">
                <a16:creationId xmlns:a16="http://schemas.microsoft.com/office/drawing/2014/main" id="{84E11588-5B0B-4D3C-9D16-30EB4B871179}"/>
              </a:ext>
            </a:extLst>
          </p:cNvPr>
          <p:cNvSpPr>
            <a:spLocks/>
          </p:cNvSpPr>
          <p:nvPr/>
        </p:nvSpPr>
        <p:spPr bwMode="auto">
          <a:xfrm>
            <a:off x="5675313" y="4914900"/>
            <a:ext cx="201613" cy="206375"/>
          </a:xfrm>
          <a:custGeom>
            <a:avLst/>
            <a:gdLst>
              <a:gd name="T0" fmla="*/ 63 w 127"/>
              <a:gd name="T1" fmla="*/ 0 h 130"/>
              <a:gd name="T2" fmla="*/ 0 w 127"/>
              <a:gd name="T3" fmla="*/ 63 h 130"/>
              <a:gd name="T4" fmla="*/ 63 w 127"/>
              <a:gd name="T5" fmla="*/ 130 h 130"/>
              <a:gd name="T6" fmla="*/ 127 w 127"/>
              <a:gd name="T7" fmla="*/ 63 h 130"/>
              <a:gd name="T8" fmla="*/ 63 w 127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30">
                <a:moveTo>
                  <a:pt x="63" y="0"/>
                </a:moveTo>
                <a:lnTo>
                  <a:pt x="0" y="63"/>
                </a:lnTo>
                <a:lnTo>
                  <a:pt x="63" y="130"/>
                </a:lnTo>
                <a:lnTo>
                  <a:pt x="127" y="63"/>
                </a:lnTo>
                <a:lnTo>
                  <a:pt x="63" y="0"/>
                </a:lnTo>
                <a:close/>
              </a:path>
            </a:pathLst>
          </a:custGeom>
          <a:solidFill>
            <a:srgbClr val="FFD200"/>
          </a:solidFill>
          <a:ln w="31750">
            <a:solidFill>
              <a:srgbClr val="FFD2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2" name="Freeform 163">
            <a:extLst>
              <a:ext uri="{FF2B5EF4-FFF2-40B4-BE49-F238E27FC236}">
                <a16:creationId xmlns:a16="http://schemas.microsoft.com/office/drawing/2014/main" id="{D948CE81-6689-4871-AAE1-8096B1CF625D}"/>
              </a:ext>
            </a:extLst>
          </p:cNvPr>
          <p:cNvSpPr>
            <a:spLocks/>
          </p:cNvSpPr>
          <p:nvPr/>
        </p:nvSpPr>
        <p:spPr bwMode="auto">
          <a:xfrm>
            <a:off x="6278563" y="5019675"/>
            <a:ext cx="201613" cy="206375"/>
          </a:xfrm>
          <a:custGeom>
            <a:avLst/>
            <a:gdLst>
              <a:gd name="T0" fmla="*/ 64 w 127"/>
              <a:gd name="T1" fmla="*/ 0 h 130"/>
              <a:gd name="T2" fmla="*/ 0 w 127"/>
              <a:gd name="T3" fmla="*/ 66 h 130"/>
              <a:gd name="T4" fmla="*/ 64 w 127"/>
              <a:gd name="T5" fmla="*/ 130 h 130"/>
              <a:gd name="T6" fmla="*/ 127 w 127"/>
              <a:gd name="T7" fmla="*/ 66 h 130"/>
              <a:gd name="T8" fmla="*/ 64 w 127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30">
                <a:moveTo>
                  <a:pt x="64" y="0"/>
                </a:moveTo>
                <a:lnTo>
                  <a:pt x="0" y="66"/>
                </a:lnTo>
                <a:lnTo>
                  <a:pt x="64" y="130"/>
                </a:lnTo>
                <a:lnTo>
                  <a:pt x="127" y="66"/>
                </a:lnTo>
                <a:lnTo>
                  <a:pt x="64" y="0"/>
                </a:lnTo>
                <a:close/>
              </a:path>
            </a:pathLst>
          </a:cu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3" name="Rectangle 164">
            <a:extLst>
              <a:ext uri="{FF2B5EF4-FFF2-40B4-BE49-F238E27FC236}">
                <a16:creationId xmlns:a16="http://schemas.microsoft.com/office/drawing/2014/main" id="{0D560ADA-A6A9-44B7-9EE0-0C611D7DF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6213" y="5055206"/>
            <a:ext cx="1169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 err="1">
                <a:ln>
                  <a:noFill/>
                </a:ln>
                <a:solidFill>
                  <a:srgbClr val="9C8847"/>
                </a:solidFill>
                <a:effectLst/>
                <a:latin typeface="Arial" panose="020B0604020202020204" pitchFamily="34" charset="0"/>
              </a:rPr>
              <a:t>Unemp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C8847"/>
                </a:solidFill>
                <a:effectLst/>
                <a:latin typeface="Arial" panose="020B0604020202020204" pitchFamily="34" charset="0"/>
              </a:rPr>
              <a:t>. Ins.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34" name="Line 165">
            <a:extLst>
              <a:ext uri="{FF2B5EF4-FFF2-40B4-BE49-F238E27FC236}">
                <a16:creationId xmlns:a16="http://schemas.microsoft.com/office/drawing/2014/main" id="{C55ECF38-CA0D-4F83-80C7-0924082B81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1" y="1230312"/>
            <a:ext cx="0" cy="4489451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5" name="Line 166">
            <a:extLst>
              <a:ext uri="{FF2B5EF4-FFF2-40B4-BE49-F238E27FC236}">
                <a16:creationId xmlns:a16="http://schemas.microsoft.com/office/drawing/2014/main" id="{ACFEF8B4-131C-493C-83F8-543F896AEF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55689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6" name="Rectangle 167">
            <a:extLst>
              <a:ext uri="{FF2B5EF4-FFF2-40B4-BE49-F238E27FC236}">
                <a16:creationId xmlns:a16="http://schemas.microsoft.com/office/drawing/2014/main" id="{B5887591-6ACB-4592-BF67-8F83273C2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8" y="5430838"/>
            <a:ext cx="4937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&lt;-1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37" name="Line 168">
            <a:extLst>
              <a:ext uri="{FF2B5EF4-FFF2-40B4-BE49-F238E27FC236}">
                <a16:creationId xmlns:a16="http://schemas.microsoft.com/office/drawing/2014/main" id="{9508F195-76E7-469D-A3D3-8011A6C68D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5184775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8" name="Rectangle 169">
            <a:extLst>
              <a:ext uri="{FF2B5EF4-FFF2-40B4-BE49-F238E27FC236}">
                <a16:creationId xmlns:a16="http://schemas.microsoft.com/office/drawing/2014/main" id="{F81C8A2A-4800-466C-8B24-C1337EB5E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505142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39" name="Line 170">
            <a:extLst>
              <a:ext uri="{FF2B5EF4-FFF2-40B4-BE49-F238E27FC236}">
                <a16:creationId xmlns:a16="http://schemas.microsoft.com/office/drawing/2014/main" id="{9EDD944B-D34E-4122-BB11-06C60CA9D8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4259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0" name="Rectangle 171">
            <a:extLst>
              <a:ext uri="{FF2B5EF4-FFF2-40B4-BE49-F238E27FC236}">
                <a16:creationId xmlns:a16="http://schemas.microsoft.com/office/drawing/2014/main" id="{8372A7EA-6818-411E-BBA0-CE22CD676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287838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1" name="Line 172">
            <a:extLst>
              <a:ext uri="{FF2B5EF4-FFF2-40B4-BE49-F238E27FC236}">
                <a16:creationId xmlns:a16="http://schemas.microsoft.com/office/drawing/2014/main" id="{AA5B7EAF-2725-44BC-A395-B7AE1E9451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662363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2" name="Rectangle 173">
            <a:extLst>
              <a:ext uri="{FF2B5EF4-FFF2-40B4-BE49-F238E27FC236}">
                <a16:creationId xmlns:a16="http://schemas.microsoft.com/office/drawing/2014/main" id="{FE313E6A-0CB0-40FB-BB74-16FE2DA2E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529013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3" name="Line 174">
            <a:extLst>
              <a:ext uri="{FF2B5EF4-FFF2-40B4-BE49-F238E27FC236}">
                <a16:creationId xmlns:a16="http://schemas.microsoft.com/office/drawing/2014/main" id="{E5E3080A-7E44-40CF-8BC2-BE92EA8A33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2903537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4" name="Rectangle 175">
            <a:extLst>
              <a:ext uri="{FF2B5EF4-FFF2-40B4-BE49-F238E27FC236}">
                <a16:creationId xmlns:a16="http://schemas.microsoft.com/office/drawing/2014/main" id="{81EA8F67-20A2-4097-AFBD-65160145E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276542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5" name="Line 176">
            <a:extLst>
              <a:ext uri="{FF2B5EF4-FFF2-40B4-BE49-F238E27FC236}">
                <a16:creationId xmlns:a16="http://schemas.microsoft.com/office/drawing/2014/main" id="{8F0DC6AC-785E-48E2-A437-3512B34DD2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21399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6" name="Rectangle 177">
            <a:extLst>
              <a:ext uri="{FF2B5EF4-FFF2-40B4-BE49-F238E27FC236}">
                <a16:creationId xmlns:a16="http://schemas.microsoft.com/office/drawing/2014/main" id="{34443E27-B7B5-4D17-A465-99208DCF5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200660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7" name="Line 178">
            <a:extLst>
              <a:ext uri="{FF2B5EF4-FFF2-40B4-BE49-F238E27FC236}">
                <a16:creationId xmlns:a16="http://schemas.microsoft.com/office/drawing/2014/main" id="{186FFBB3-5D1D-460A-8D9E-73345E3366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381125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" name="Rectangle 179">
            <a:extLst>
              <a:ext uri="{FF2B5EF4-FFF2-40B4-BE49-F238E27FC236}">
                <a16:creationId xmlns:a16="http://schemas.microsoft.com/office/drawing/2014/main" id="{EE00F8E0-59BA-4BE5-B5E5-6B70B08D5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101" y="1243012"/>
            <a:ext cx="5492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0" name="Line 181">
            <a:extLst>
              <a:ext uri="{FF2B5EF4-FFF2-40B4-BE49-F238E27FC236}">
                <a16:creationId xmlns:a16="http://schemas.microsoft.com/office/drawing/2014/main" id="{28AE421E-0D92-49E2-84FF-C29A035E2C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719763"/>
            <a:ext cx="96885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" name="Line 182">
            <a:extLst>
              <a:ext uri="{FF2B5EF4-FFF2-40B4-BE49-F238E27FC236}">
                <a16:creationId xmlns:a16="http://schemas.microsoft.com/office/drawing/2014/main" id="{8717EAF1-461A-4EFA-91A6-5E4898F0D45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341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Rectangle 183">
            <a:extLst>
              <a:ext uri="{FF2B5EF4-FFF2-40B4-BE49-F238E27FC236}">
                <a16:creationId xmlns:a16="http://schemas.microsoft.com/office/drawing/2014/main" id="{9784AEAE-7533-4173-B131-352062771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5861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3" name="Line 184">
            <a:extLst>
              <a:ext uri="{FF2B5EF4-FFF2-40B4-BE49-F238E27FC236}">
                <a16:creationId xmlns:a16="http://schemas.microsoft.com/office/drawing/2014/main" id="{30AB70F0-AB99-4DCC-B28C-44D8ED92211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815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Rectangle 185">
            <a:extLst>
              <a:ext uri="{FF2B5EF4-FFF2-40B4-BE49-F238E27FC236}">
                <a16:creationId xmlns:a16="http://schemas.microsoft.com/office/drawing/2014/main" id="{18836C07-B520-4EB1-8A18-96416C601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5" name="Line 186">
            <a:extLst>
              <a:ext uri="{FF2B5EF4-FFF2-40B4-BE49-F238E27FC236}">
                <a16:creationId xmlns:a16="http://schemas.microsoft.com/office/drawing/2014/main" id="{1A60CA73-7A6E-4B54-899C-1F58DEF57F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44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Rectangle 187">
            <a:extLst>
              <a:ext uri="{FF2B5EF4-FFF2-40B4-BE49-F238E27FC236}">
                <a16:creationId xmlns:a16="http://schemas.microsoft.com/office/drawing/2014/main" id="{FA22D027-B2E2-4304-8C33-F090A4F0A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7" name="Line 188">
            <a:extLst>
              <a:ext uri="{FF2B5EF4-FFF2-40B4-BE49-F238E27FC236}">
                <a16:creationId xmlns:a16="http://schemas.microsoft.com/office/drawing/2014/main" id="{FD6BDB4F-9ECD-4071-9DA1-16AC0AE29161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3976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Rectangle 189">
            <a:extLst>
              <a:ext uri="{FF2B5EF4-FFF2-40B4-BE49-F238E27FC236}">
                <a16:creationId xmlns:a16="http://schemas.microsoft.com/office/drawing/2014/main" id="{8AE3EFBE-8D01-499D-9BA2-27FC6A93C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26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9" name="Line 190">
            <a:extLst>
              <a:ext uri="{FF2B5EF4-FFF2-40B4-BE49-F238E27FC236}">
                <a16:creationId xmlns:a16="http://schemas.microsoft.com/office/drawing/2014/main" id="{54EC8C20-C96C-4DAB-B18F-DFF868B8EA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9030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0" name="Rectangle 191">
            <a:extLst>
              <a:ext uri="{FF2B5EF4-FFF2-40B4-BE49-F238E27FC236}">
                <a16:creationId xmlns:a16="http://schemas.microsoft.com/office/drawing/2014/main" id="{1D7BF64C-5025-4274-A909-262ABF3D6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7426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1" name="Rectangle 192">
            <a:extLst>
              <a:ext uri="{FF2B5EF4-FFF2-40B4-BE49-F238E27FC236}">
                <a16:creationId xmlns:a16="http://schemas.microsoft.com/office/drawing/2014/main" id="{8AD7C467-E2AF-465E-80E9-FAEA22898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6175375"/>
            <a:ext cx="24003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Age of Beneficiaries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2" name="Rectangle 193">
            <a:extLst>
              <a:ext uri="{FF2B5EF4-FFF2-40B4-BE49-F238E27FC236}">
                <a16:creationId xmlns:a16="http://schemas.microsoft.com/office/drawing/2014/main" id="{0BD56981-4884-4187-A9E4-24B530987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8" name="Rectangle 200">
                <a:extLst>
                  <a:ext uri="{FF2B5EF4-FFF2-40B4-BE49-F238E27FC236}">
                    <a16:creationId xmlns:a16="http://schemas.microsoft.com/office/drawing/2014/main" id="{D251DE4B-DDAB-4CC2-BDC9-F463B39A92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-68145" y="3260824"/>
                <a:ext cx="200478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979797"/>
                    </a:solidFill>
                    <a:effectLst/>
                    <a:latin typeface="Arial" panose="020B0604020202020204" pitchFamily="34" charset="0"/>
                  </a:rPr>
                  <a:t>BCR,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979797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979797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𝜙</m:t>
                        </m:r>
                      </m:e>
                      <m:sup>
                        <m:r>
                          <a:rPr lang="en-US" i="1">
                            <a:solidFill>
                              <a:srgbClr val="979797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𝐷𝑊𝐿</m:t>
                        </m:r>
                      </m:sup>
                    </m:sSup>
                    <m:r>
                      <a:rPr lang="en-US" b="0" i="1" smtClean="0">
                        <a:solidFill>
                          <a:srgbClr val="979797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=50%</m:t>
                    </m:r>
                  </m:oMath>
                </a14:m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979797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8" name="Rectangle 200">
                <a:extLst>
                  <a:ext uri="{FF2B5EF4-FFF2-40B4-BE49-F238E27FC236}">
                    <a16:creationId xmlns:a16="http://schemas.microsoft.com/office/drawing/2014/main" id="{D251DE4B-DDAB-4CC2-BDC9-F463B39A92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6200000">
                <a:off x="-68145" y="3260824"/>
                <a:ext cx="2004780" cy="307777"/>
              </a:xfrm>
              <a:prstGeom prst="rect">
                <a:avLst/>
              </a:prstGeom>
              <a:blipFill>
                <a:blip r:embed="rId4"/>
                <a:stretch>
                  <a:fillRect l="-24000" t="-3951" r="-54000" b="-759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9" name="Straight Connector 448">
            <a:extLst>
              <a:ext uri="{FF2B5EF4-FFF2-40B4-BE49-F238E27FC236}">
                <a16:creationId xmlns:a16="http://schemas.microsoft.com/office/drawing/2014/main" id="{C155A69E-2507-4BE7-9D58-0445F6DAC505}"/>
              </a:ext>
            </a:extLst>
          </p:cNvPr>
          <p:cNvCxnSpPr>
            <a:cxnSpLocks/>
          </p:cNvCxnSpPr>
          <p:nvPr/>
        </p:nvCxnSpPr>
        <p:spPr>
          <a:xfrm flipH="1" flipV="1">
            <a:off x="5283955" y="4851401"/>
            <a:ext cx="101599" cy="73024"/>
          </a:xfrm>
          <a:prstGeom prst="line">
            <a:avLst/>
          </a:prstGeom>
          <a:ln>
            <a:solidFill>
              <a:srgbClr val="7B92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" name="Rectangle 161">
            <a:extLst>
              <a:ext uri="{FF2B5EF4-FFF2-40B4-BE49-F238E27FC236}">
                <a16:creationId xmlns:a16="http://schemas.microsoft.com/office/drawing/2014/main" id="{4D69B510-9FEB-400C-B395-18C5BD45D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288" y="4645025"/>
            <a:ext cx="17192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7B92A8"/>
                </a:solidFill>
                <a:effectLst/>
                <a:latin typeface="Arial" panose="020B0604020202020204" pitchFamily="34" charset="0"/>
              </a:rPr>
              <a:t>Housing Vouchers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51" name="Straight Connector 450">
            <a:extLst>
              <a:ext uri="{FF2B5EF4-FFF2-40B4-BE49-F238E27FC236}">
                <a16:creationId xmlns:a16="http://schemas.microsoft.com/office/drawing/2014/main" id="{485D3EE6-D0AF-4F41-BA29-C06A357E35FA}"/>
              </a:ext>
            </a:extLst>
          </p:cNvPr>
          <p:cNvCxnSpPr>
            <a:cxnSpLocks/>
          </p:cNvCxnSpPr>
          <p:nvPr/>
        </p:nvCxnSpPr>
        <p:spPr>
          <a:xfrm flipH="1" flipV="1">
            <a:off x="5478463" y="4681538"/>
            <a:ext cx="52389" cy="158751"/>
          </a:xfrm>
          <a:prstGeom prst="line">
            <a:avLst/>
          </a:prstGeom>
          <a:ln>
            <a:solidFill>
              <a:srgbClr val="6E8E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2" name="Rectangle 147">
            <a:extLst>
              <a:ext uri="{FF2B5EF4-FFF2-40B4-BE49-F238E27FC236}">
                <a16:creationId xmlns:a16="http://schemas.microsoft.com/office/drawing/2014/main" id="{63B82D7D-2938-437D-A2C9-C7A170DD4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8013" y="4460875"/>
            <a:ext cx="145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6E8E84"/>
                </a:solidFill>
                <a:effectLst/>
                <a:latin typeface="Arial" panose="020B0604020202020204" pitchFamily="34" charset="0"/>
              </a:rPr>
              <a:t>Cash Transfers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4170E8DC-5BFF-4C63-83C5-6C1B0D403E7E}"/>
              </a:ext>
            </a:extLst>
          </p:cNvPr>
          <p:cNvCxnSpPr/>
          <p:nvPr/>
        </p:nvCxnSpPr>
        <p:spPr>
          <a:xfrm flipV="1">
            <a:off x="5888436" y="4729561"/>
            <a:ext cx="200818" cy="205581"/>
          </a:xfrm>
          <a:prstGeom prst="line">
            <a:avLst/>
          </a:prstGeom>
          <a:ln>
            <a:solidFill>
              <a:srgbClr val="FFD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4" name="Rectangle 167">
            <a:extLst>
              <a:ext uri="{FF2B5EF4-FFF2-40B4-BE49-F238E27FC236}">
                <a16:creationId xmlns:a16="http://schemas.microsoft.com/office/drawing/2014/main" id="{72ECE6F7-56D0-4539-9216-8F6497AA7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5188" y="4491038"/>
            <a:ext cx="14398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FFD200"/>
                </a:solidFill>
                <a:effectLst/>
                <a:latin typeface="Arial" panose="020B0604020202020204" pitchFamily="34" charset="0"/>
              </a:rPr>
              <a:t>Supp. Sec. Inc.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0484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134">
            <a:extLst>
              <a:ext uri="{FF2B5EF4-FFF2-40B4-BE49-F238E27FC236}">
                <a16:creationId xmlns:a16="http://schemas.microsoft.com/office/drawing/2014/main" id="{97D4A106-6AD9-4478-BBA8-FD4C2A5C2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0" y="95828"/>
            <a:ext cx="1200147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MVPF vs Benefit/Cost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Ratio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[Heckman et al., 2010; Zimmerman 2014]</a:t>
            </a: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Revenue Impacts Counted as Social Benefits, not Government Cost Reductions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52" name="Rectangle 7">
            <a:extLst>
              <a:ext uri="{FF2B5EF4-FFF2-40B4-BE49-F238E27FC236}">
                <a16:creationId xmlns:a16="http://schemas.microsoft.com/office/drawing/2014/main" id="{54FFFF09-8BA9-4B9E-90C6-932833794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1230312"/>
            <a:ext cx="9688513" cy="448945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3" name="Line 8">
            <a:extLst>
              <a:ext uri="{FF2B5EF4-FFF2-40B4-BE49-F238E27FC236}">
                <a16:creationId xmlns:a16="http://schemas.microsoft.com/office/drawing/2014/main" id="{DCB12A49-ECC6-4174-AB6B-025AEBAD8DA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5689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4" name="Line 9">
            <a:extLst>
              <a:ext uri="{FF2B5EF4-FFF2-40B4-BE49-F238E27FC236}">
                <a16:creationId xmlns:a16="http://schemas.microsoft.com/office/drawing/2014/main" id="{4E6C1153-150E-4418-B540-296CB7EC7CB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868863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5" name="Line 10">
            <a:extLst>
              <a:ext uri="{FF2B5EF4-FFF2-40B4-BE49-F238E27FC236}">
                <a16:creationId xmlns:a16="http://schemas.microsoft.com/office/drawing/2014/main" id="{251A826A-4D57-4AB2-8689-52555451834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170363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6" name="Line 11">
            <a:extLst>
              <a:ext uri="{FF2B5EF4-FFF2-40B4-BE49-F238E27FC236}">
                <a16:creationId xmlns:a16="http://schemas.microsoft.com/office/drawing/2014/main" id="{DC59F71E-A65B-4755-A066-5CB8CB853B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3475038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7" name="Line 12">
            <a:extLst>
              <a:ext uri="{FF2B5EF4-FFF2-40B4-BE49-F238E27FC236}">
                <a16:creationId xmlns:a16="http://schemas.microsoft.com/office/drawing/2014/main" id="{3557681E-E747-4EBD-98E6-14F24071C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27749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8" name="Line 13">
            <a:extLst>
              <a:ext uri="{FF2B5EF4-FFF2-40B4-BE49-F238E27FC236}">
                <a16:creationId xmlns:a16="http://schemas.microsoft.com/office/drawing/2014/main" id="{085B898B-AFA3-4685-A3C7-9424690688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2076450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" name="Line 14">
            <a:extLst>
              <a:ext uri="{FF2B5EF4-FFF2-40B4-BE49-F238E27FC236}">
                <a16:creationId xmlns:a16="http://schemas.microsoft.com/office/drawing/2014/main" id="{46248418-08A2-46B0-AF0B-496EEB8D42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1381125"/>
            <a:ext cx="968851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0" name="Line 15">
            <a:extLst>
              <a:ext uri="{FF2B5EF4-FFF2-40B4-BE49-F238E27FC236}">
                <a16:creationId xmlns:a16="http://schemas.microsoft.com/office/drawing/2014/main" id="{F1B07BFF-4F94-44F8-BDAE-EE5D7C94FD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3113" y="5581650"/>
            <a:ext cx="0" cy="138113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1" name="Line 16">
            <a:extLst>
              <a:ext uri="{FF2B5EF4-FFF2-40B4-BE49-F238E27FC236}">
                <a16:creationId xmlns:a16="http://schemas.microsoft.com/office/drawing/2014/main" id="{4501E637-206B-4D06-ABEA-99E00E3EF1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3113" y="5376863"/>
            <a:ext cx="0" cy="13652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2" name="Line 17">
            <a:extLst>
              <a:ext uri="{FF2B5EF4-FFF2-40B4-BE49-F238E27FC236}">
                <a16:creationId xmlns:a16="http://schemas.microsoft.com/office/drawing/2014/main" id="{1284AC8F-1BE3-4CDF-8604-0487F57C12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3113" y="5170488"/>
            <a:ext cx="0" cy="138113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3" name="Line 18">
            <a:extLst>
              <a:ext uri="{FF2B5EF4-FFF2-40B4-BE49-F238E27FC236}">
                <a16:creationId xmlns:a16="http://schemas.microsoft.com/office/drawing/2014/main" id="{740C394D-B998-4DF6-BF7C-44DD9F1D8E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3113" y="4965700"/>
            <a:ext cx="0" cy="13652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0" name="Line 19">
            <a:extLst>
              <a:ext uri="{FF2B5EF4-FFF2-40B4-BE49-F238E27FC236}">
                <a16:creationId xmlns:a16="http://schemas.microsoft.com/office/drawing/2014/main" id="{CC86F6D1-38FB-4B15-A992-092DDB59AA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3113" y="4759325"/>
            <a:ext cx="0" cy="13652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1" name="Line 20">
            <a:extLst>
              <a:ext uri="{FF2B5EF4-FFF2-40B4-BE49-F238E27FC236}">
                <a16:creationId xmlns:a16="http://schemas.microsoft.com/office/drawing/2014/main" id="{89A8838A-EA80-45B3-9EB8-A665A94A67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3113" y="4552950"/>
            <a:ext cx="0" cy="138113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2" name="Line 21">
            <a:extLst>
              <a:ext uri="{FF2B5EF4-FFF2-40B4-BE49-F238E27FC236}">
                <a16:creationId xmlns:a16="http://schemas.microsoft.com/office/drawing/2014/main" id="{793CE651-E66D-42A2-AC80-1C75BAF7EC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3113" y="4348163"/>
            <a:ext cx="0" cy="13652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3" name="Line 22">
            <a:extLst>
              <a:ext uri="{FF2B5EF4-FFF2-40B4-BE49-F238E27FC236}">
                <a16:creationId xmlns:a16="http://schemas.microsoft.com/office/drawing/2014/main" id="{1FDD5607-934B-4FE7-B178-21F65EB46B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3113" y="4141788"/>
            <a:ext cx="0" cy="138113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4" name="Line 23">
            <a:extLst>
              <a:ext uri="{FF2B5EF4-FFF2-40B4-BE49-F238E27FC236}">
                <a16:creationId xmlns:a16="http://schemas.microsoft.com/office/drawing/2014/main" id="{DCDB1FC1-12C8-4E4C-97B3-DB3D615060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3113" y="3937000"/>
            <a:ext cx="0" cy="13652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5" name="Line 24">
            <a:extLst>
              <a:ext uri="{FF2B5EF4-FFF2-40B4-BE49-F238E27FC236}">
                <a16:creationId xmlns:a16="http://schemas.microsoft.com/office/drawing/2014/main" id="{70DE384E-CB6D-4973-9808-8216120953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3113" y="3730625"/>
            <a:ext cx="0" cy="13652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6" name="Line 25">
            <a:extLst>
              <a:ext uri="{FF2B5EF4-FFF2-40B4-BE49-F238E27FC236}">
                <a16:creationId xmlns:a16="http://schemas.microsoft.com/office/drawing/2014/main" id="{9858EA61-A4D7-49B4-8DFE-7AAD086AD1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3113" y="3524250"/>
            <a:ext cx="0" cy="138113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7" name="Line 26">
            <a:extLst>
              <a:ext uri="{FF2B5EF4-FFF2-40B4-BE49-F238E27FC236}">
                <a16:creationId xmlns:a16="http://schemas.microsoft.com/office/drawing/2014/main" id="{DA81265D-B777-40D1-9AF9-36450E8388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3113" y="3319462"/>
            <a:ext cx="0" cy="13652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8" name="Line 27">
            <a:extLst>
              <a:ext uri="{FF2B5EF4-FFF2-40B4-BE49-F238E27FC236}">
                <a16:creationId xmlns:a16="http://schemas.microsoft.com/office/drawing/2014/main" id="{4A9DA39A-592D-4BE8-9340-DF8CB9E5C2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3113" y="3113087"/>
            <a:ext cx="0" cy="138113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9" name="Line 28">
            <a:extLst>
              <a:ext uri="{FF2B5EF4-FFF2-40B4-BE49-F238E27FC236}">
                <a16:creationId xmlns:a16="http://schemas.microsoft.com/office/drawing/2014/main" id="{8598FF4D-3732-474E-921C-9F33ECC36D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3113" y="2908300"/>
            <a:ext cx="0" cy="13652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0" name="Line 29">
            <a:extLst>
              <a:ext uri="{FF2B5EF4-FFF2-40B4-BE49-F238E27FC236}">
                <a16:creationId xmlns:a16="http://schemas.microsoft.com/office/drawing/2014/main" id="{FD9A3A48-3ACB-458B-8469-905403B689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3113" y="2701925"/>
            <a:ext cx="0" cy="13652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1" name="Line 30">
            <a:extLst>
              <a:ext uri="{FF2B5EF4-FFF2-40B4-BE49-F238E27FC236}">
                <a16:creationId xmlns:a16="http://schemas.microsoft.com/office/drawing/2014/main" id="{624A0EFB-E610-4B3E-9132-959BF9DB56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3113" y="2495550"/>
            <a:ext cx="0" cy="138113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2" name="Line 31">
            <a:extLst>
              <a:ext uri="{FF2B5EF4-FFF2-40B4-BE49-F238E27FC236}">
                <a16:creationId xmlns:a16="http://schemas.microsoft.com/office/drawing/2014/main" id="{A3746EF9-9EE5-43A1-BE78-48C2FF9765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3113" y="2290762"/>
            <a:ext cx="0" cy="13652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3" name="Line 32">
            <a:extLst>
              <a:ext uri="{FF2B5EF4-FFF2-40B4-BE49-F238E27FC236}">
                <a16:creationId xmlns:a16="http://schemas.microsoft.com/office/drawing/2014/main" id="{67000EAC-C408-4A36-A17A-1DFBF9ECB0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3113" y="2084387"/>
            <a:ext cx="0" cy="138113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4" name="Line 33">
            <a:extLst>
              <a:ext uri="{FF2B5EF4-FFF2-40B4-BE49-F238E27FC236}">
                <a16:creationId xmlns:a16="http://schemas.microsoft.com/office/drawing/2014/main" id="{7D79A987-A5DD-4552-B386-EADA537D0C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3113" y="1879600"/>
            <a:ext cx="0" cy="13652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5" name="Line 34">
            <a:extLst>
              <a:ext uri="{FF2B5EF4-FFF2-40B4-BE49-F238E27FC236}">
                <a16:creationId xmlns:a16="http://schemas.microsoft.com/office/drawing/2014/main" id="{41F57429-57B8-408F-B228-01DE28BF89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3113" y="1673225"/>
            <a:ext cx="0" cy="13652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6" name="Line 35">
            <a:extLst>
              <a:ext uri="{FF2B5EF4-FFF2-40B4-BE49-F238E27FC236}">
                <a16:creationId xmlns:a16="http://schemas.microsoft.com/office/drawing/2014/main" id="{4F400C30-DA43-4CE2-BEC9-269F4DD875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3113" y="1466850"/>
            <a:ext cx="0" cy="138113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7" name="Line 36">
            <a:extLst>
              <a:ext uri="{FF2B5EF4-FFF2-40B4-BE49-F238E27FC236}">
                <a16:creationId xmlns:a16="http://schemas.microsoft.com/office/drawing/2014/main" id="{8D73A261-07B6-48E8-A905-01999334CC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3113" y="1262062"/>
            <a:ext cx="0" cy="136525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8" name="Line 37">
            <a:extLst>
              <a:ext uri="{FF2B5EF4-FFF2-40B4-BE49-F238E27FC236}">
                <a16:creationId xmlns:a16="http://schemas.microsoft.com/office/drawing/2014/main" id="{ACA3441C-36E7-4571-81B0-6EF751A70AE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4170363"/>
            <a:ext cx="1365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9" name="Line 38">
            <a:extLst>
              <a:ext uri="{FF2B5EF4-FFF2-40B4-BE49-F238E27FC236}">
                <a16:creationId xmlns:a16="http://schemas.microsoft.com/office/drawing/2014/main" id="{C45854C2-E70F-4592-9DE4-EBFB811EA0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8976" y="4170363"/>
            <a:ext cx="1365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0" name="Line 39">
            <a:extLst>
              <a:ext uri="{FF2B5EF4-FFF2-40B4-BE49-F238E27FC236}">
                <a16:creationId xmlns:a16="http://schemas.microsoft.com/office/drawing/2014/main" id="{848F4E33-D6B8-4766-A646-D8301462F6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3763" y="4170363"/>
            <a:ext cx="1381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1" name="Line 40">
            <a:extLst>
              <a:ext uri="{FF2B5EF4-FFF2-40B4-BE49-F238E27FC236}">
                <a16:creationId xmlns:a16="http://schemas.microsoft.com/office/drawing/2014/main" id="{52BD0EA3-295E-43C1-AC12-20395C32AE9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0138" y="4170363"/>
            <a:ext cx="1365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2" name="Line 41">
            <a:extLst>
              <a:ext uri="{FF2B5EF4-FFF2-40B4-BE49-F238E27FC236}">
                <a16:creationId xmlns:a16="http://schemas.microsoft.com/office/drawing/2014/main" id="{734547B3-9DAD-479B-8DCF-73F4D2BF487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4926" y="4170363"/>
            <a:ext cx="1381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3" name="Line 42">
            <a:extLst>
              <a:ext uri="{FF2B5EF4-FFF2-40B4-BE49-F238E27FC236}">
                <a16:creationId xmlns:a16="http://schemas.microsoft.com/office/drawing/2014/main" id="{4D631CD7-F25B-47C6-B73C-0FC6DFFEA2A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1301" y="4170363"/>
            <a:ext cx="1365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4" name="Line 43">
            <a:extLst>
              <a:ext uri="{FF2B5EF4-FFF2-40B4-BE49-F238E27FC236}">
                <a16:creationId xmlns:a16="http://schemas.microsoft.com/office/drawing/2014/main" id="{43DE0C1A-13DA-4973-B5F7-D59642B510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7676" y="4170363"/>
            <a:ext cx="1365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5" name="Line 44">
            <a:extLst>
              <a:ext uri="{FF2B5EF4-FFF2-40B4-BE49-F238E27FC236}">
                <a16:creationId xmlns:a16="http://schemas.microsoft.com/office/drawing/2014/main" id="{F50DA511-6203-4FDA-8FDA-40D9945378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2463" y="4170363"/>
            <a:ext cx="1381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6" name="Line 45">
            <a:extLst>
              <a:ext uri="{FF2B5EF4-FFF2-40B4-BE49-F238E27FC236}">
                <a16:creationId xmlns:a16="http://schemas.microsoft.com/office/drawing/2014/main" id="{E06807E9-FC96-4A1C-A7FC-B14B5EAA6E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8838" y="4170363"/>
            <a:ext cx="1365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7" name="Line 46">
            <a:extLst>
              <a:ext uri="{FF2B5EF4-FFF2-40B4-BE49-F238E27FC236}">
                <a16:creationId xmlns:a16="http://schemas.microsoft.com/office/drawing/2014/main" id="{E4E30C5F-6008-42B0-8481-8F2961E524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3626" y="4170363"/>
            <a:ext cx="1381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8" name="Line 47">
            <a:extLst>
              <a:ext uri="{FF2B5EF4-FFF2-40B4-BE49-F238E27FC236}">
                <a16:creationId xmlns:a16="http://schemas.microsoft.com/office/drawing/2014/main" id="{2D545BF6-A5C1-4C53-B782-C1F6081FC2E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1" y="4170363"/>
            <a:ext cx="1365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9" name="Line 48">
            <a:extLst>
              <a:ext uri="{FF2B5EF4-FFF2-40B4-BE49-F238E27FC236}">
                <a16:creationId xmlns:a16="http://schemas.microsoft.com/office/drawing/2014/main" id="{2955DA72-90E0-4E7C-B35F-B9709F0F865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6376" y="4170363"/>
            <a:ext cx="1365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7" name="Line 49">
            <a:extLst>
              <a:ext uri="{FF2B5EF4-FFF2-40B4-BE49-F238E27FC236}">
                <a16:creationId xmlns:a16="http://schemas.microsoft.com/office/drawing/2014/main" id="{C2DE40AE-B7C5-4856-A9BA-8266898E6D9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1163" y="4170363"/>
            <a:ext cx="1381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8" name="Line 50">
            <a:extLst>
              <a:ext uri="{FF2B5EF4-FFF2-40B4-BE49-F238E27FC236}">
                <a16:creationId xmlns:a16="http://schemas.microsoft.com/office/drawing/2014/main" id="{8A7D81D8-87C6-4647-BB7D-6043F2F525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538" y="4170363"/>
            <a:ext cx="1365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" name="Line 51">
            <a:extLst>
              <a:ext uri="{FF2B5EF4-FFF2-40B4-BE49-F238E27FC236}">
                <a16:creationId xmlns:a16="http://schemas.microsoft.com/office/drawing/2014/main" id="{ECE1CFC0-A4F9-409F-B4BC-5CB3A20AC9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2326" y="4170363"/>
            <a:ext cx="1381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0" name="Line 52">
            <a:extLst>
              <a:ext uri="{FF2B5EF4-FFF2-40B4-BE49-F238E27FC236}">
                <a16:creationId xmlns:a16="http://schemas.microsoft.com/office/drawing/2014/main" id="{9EA7CB8A-0F97-4460-BFF1-D14D360F8B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38701" y="4170363"/>
            <a:ext cx="1365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1" name="Line 53">
            <a:extLst>
              <a:ext uri="{FF2B5EF4-FFF2-40B4-BE49-F238E27FC236}">
                <a16:creationId xmlns:a16="http://schemas.microsoft.com/office/drawing/2014/main" id="{7EE2A1F7-8055-48C0-A368-5C1CAC5E7C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5076" y="4170363"/>
            <a:ext cx="1365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2" name="Line 54">
            <a:extLst>
              <a:ext uri="{FF2B5EF4-FFF2-40B4-BE49-F238E27FC236}">
                <a16:creationId xmlns:a16="http://schemas.microsoft.com/office/drawing/2014/main" id="{7371FC49-EBDD-4856-9E24-C0E388CE5BE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49863" y="4170363"/>
            <a:ext cx="1381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3" name="Line 55">
            <a:extLst>
              <a:ext uri="{FF2B5EF4-FFF2-40B4-BE49-F238E27FC236}">
                <a16:creationId xmlns:a16="http://schemas.microsoft.com/office/drawing/2014/main" id="{283AD116-5564-44DE-A9FB-D1C67E67A7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6238" y="4170363"/>
            <a:ext cx="1365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4" name="Line 56">
            <a:extLst>
              <a:ext uri="{FF2B5EF4-FFF2-40B4-BE49-F238E27FC236}">
                <a16:creationId xmlns:a16="http://schemas.microsoft.com/office/drawing/2014/main" id="{A7266588-3914-4F6F-AB7C-341DC1929F4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1026" y="4170363"/>
            <a:ext cx="1381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5" name="Line 57">
            <a:extLst>
              <a:ext uri="{FF2B5EF4-FFF2-40B4-BE49-F238E27FC236}">
                <a16:creationId xmlns:a16="http://schemas.microsoft.com/office/drawing/2014/main" id="{613D28E4-C540-4CA7-AA80-E5FFB54F1E2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1" y="4170363"/>
            <a:ext cx="1365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6" name="Line 58">
            <a:extLst>
              <a:ext uri="{FF2B5EF4-FFF2-40B4-BE49-F238E27FC236}">
                <a16:creationId xmlns:a16="http://schemas.microsoft.com/office/drawing/2014/main" id="{D057BBB0-9D62-40F7-ABDA-C8207381AD7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3776" y="4170363"/>
            <a:ext cx="1365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7" name="Line 59">
            <a:extLst>
              <a:ext uri="{FF2B5EF4-FFF2-40B4-BE49-F238E27FC236}">
                <a16:creationId xmlns:a16="http://schemas.microsoft.com/office/drawing/2014/main" id="{FFFDC9DF-8E9B-4D63-9EE4-596AD7150B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8563" y="4170363"/>
            <a:ext cx="1381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8" name="Line 60">
            <a:extLst>
              <a:ext uri="{FF2B5EF4-FFF2-40B4-BE49-F238E27FC236}">
                <a16:creationId xmlns:a16="http://schemas.microsoft.com/office/drawing/2014/main" id="{24139EEF-DC12-4921-BEE5-EE5B17D80AD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4938" y="4170363"/>
            <a:ext cx="1365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9" name="Line 61">
            <a:extLst>
              <a:ext uri="{FF2B5EF4-FFF2-40B4-BE49-F238E27FC236}">
                <a16:creationId xmlns:a16="http://schemas.microsoft.com/office/drawing/2014/main" id="{9FC98806-277C-4977-A07F-2C8EF9996D5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9726" y="4170363"/>
            <a:ext cx="1381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4" name="Line 62">
            <a:extLst>
              <a:ext uri="{FF2B5EF4-FFF2-40B4-BE49-F238E27FC236}">
                <a16:creationId xmlns:a16="http://schemas.microsoft.com/office/drawing/2014/main" id="{8D77BCA1-1862-4CFF-92F8-948E5CBA42D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6101" y="4170363"/>
            <a:ext cx="1365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" name="Line 63">
            <a:extLst>
              <a:ext uri="{FF2B5EF4-FFF2-40B4-BE49-F238E27FC236}">
                <a16:creationId xmlns:a16="http://schemas.microsoft.com/office/drawing/2014/main" id="{9A0DF6D9-11F6-44F7-88F0-8416B946C61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2476" y="4170363"/>
            <a:ext cx="1365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6" name="Line 64">
            <a:extLst>
              <a:ext uri="{FF2B5EF4-FFF2-40B4-BE49-F238E27FC236}">
                <a16:creationId xmlns:a16="http://schemas.microsoft.com/office/drawing/2014/main" id="{385B70DB-68E6-4B96-B101-039A5FD9C32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07263" y="4170363"/>
            <a:ext cx="1381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7" name="Line 65">
            <a:extLst>
              <a:ext uri="{FF2B5EF4-FFF2-40B4-BE49-F238E27FC236}">
                <a16:creationId xmlns:a16="http://schemas.microsoft.com/office/drawing/2014/main" id="{D4662F1D-061C-4545-95BA-CA1FD9F3E6B3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3638" y="4170363"/>
            <a:ext cx="1365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8" name="Line 66">
            <a:extLst>
              <a:ext uri="{FF2B5EF4-FFF2-40B4-BE49-F238E27FC236}">
                <a16:creationId xmlns:a16="http://schemas.microsoft.com/office/drawing/2014/main" id="{94D1626F-45E4-4435-9AD5-88DA0D563376}"/>
              </a:ext>
            </a:extLst>
          </p:cNvPr>
          <p:cNvSpPr>
            <a:spLocks noChangeShapeType="1"/>
          </p:cNvSpPr>
          <p:nvPr/>
        </p:nvSpPr>
        <p:spPr bwMode="auto">
          <a:xfrm>
            <a:off x="7718426" y="4170363"/>
            <a:ext cx="1381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9" name="Line 67">
            <a:extLst>
              <a:ext uri="{FF2B5EF4-FFF2-40B4-BE49-F238E27FC236}">
                <a16:creationId xmlns:a16="http://schemas.microsoft.com/office/drawing/2014/main" id="{2939094A-78AB-453E-A5FE-3319AF2389D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1" y="4170363"/>
            <a:ext cx="1365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0" name="Line 68">
            <a:extLst>
              <a:ext uri="{FF2B5EF4-FFF2-40B4-BE49-F238E27FC236}">
                <a16:creationId xmlns:a16="http://schemas.microsoft.com/office/drawing/2014/main" id="{7090192E-19F3-49B2-80F1-A3E078CD63EE}"/>
              </a:ext>
            </a:extLst>
          </p:cNvPr>
          <p:cNvSpPr>
            <a:spLocks noChangeShapeType="1"/>
          </p:cNvSpPr>
          <p:nvPr/>
        </p:nvSpPr>
        <p:spPr bwMode="auto">
          <a:xfrm>
            <a:off x="8131176" y="4170363"/>
            <a:ext cx="1365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1" name="Line 69">
            <a:extLst>
              <a:ext uri="{FF2B5EF4-FFF2-40B4-BE49-F238E27FC236}">
                <a16:creationId xmlns:a16="http://schemas.microsoft.com/office/drawing/2014/main" id="{DC23B6C4-CB36-4E8D-A901-4DA1EA971973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5963" y="4170363"/>
            <a:ext cx="1381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2" name="Line 70">
            <a:extLst>
              <a:ext uri="{FF2B5EF4-FFF2-40B4-BE49-F238E27FC236}">
                <a16:creationId xmlns:a16="http://schemas.microsoft.com/office/drawing/2014/main" id="{8B374CE2-CFF9-42F8-A547-CE9C8409FB32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2338" y="4170363"/>
            <a:ext cx="1365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3" name="Line 71">
            <a:extLst>
              <a:ext uri="{FF2B5EF4-FFF2-40B4-BE49-F238E27FC236}">
                <a16:creationId xmlns:a16="http://schemas.microsoft.com/office/drawing/2014/main" id="{D4CBD99B-8C77-4DB4-A378-EDC9D00A41D3}"/>
              </a:ext>
            </a:extLst>
          </p:cNvPr>
          <p:cNvSpPr>
            <a:spLocks noChangeShapeType="1"/>
          </p:cNvSpPr>
          <p:nvPr/>
        </p:nvSpPr>
        <p:spPr bwMode="auto">
          <a:xfrm>
            <a:off x="8747126" y="4170363"/>
            <a:ext cx="1381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4" name="Line 72">
            <a:extLst>
              <a:ext uri="{FF2B5EF4-FFF2-40B4-BE49-F238E27FC236}">
                <a16:creationId xmlns:a16="http://schemas.microsoft.com/office/drawing/2014/main" id="{9DD0B605-6195-4E4F-9579-2BBB7B8365B0}"/>
              </a:ext>
            </a:extLst>
          </p:cNvPr>
          <p:cNvSpPr>
            <a:spLocks noChangeShapeType="1"/>
          </p:cNvSpPr>
          <p:nvPr/>
        </p:nvSpPr>
        <p:spPr bwMode="auto">
          <a:xfrm>
            <a:off x="8953501" y="4170363"/>
            <a:ext cx="1365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5" name="Line 73">
            <a:extLst>
              <a:ext uri="{FF2B5EF4-FFF2-40B4-BE49-F238E27FC236}">
                <a16:creationId xmlns:a16="http://schemas.microsoft.com/office/drawing/2014/main" id="{443D2FC1-71C4-4E92-8915-01CE5F057FD8}"/>
              </a:ext>
            </a:extLst>
          </p:cNvPr>
          <p:cNvSpPr>
            <a:spLocks noChangeShapeType="1"/>
          </p:cNvSpPr>
          <p:nvPr/>
        </p:nvSpPr>
        <p:spPr bwMode="auto">
          <a:xfrm>
            <a:off x="9155113" y="4170363"/>
            <a:ext cx="14128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6" name="Line 74">
            <a:extLst>
              <a:ext uri="{FF2B5EF4-FFF2-40B4-BE49-F238E27FC236}">
                <a16:creationId xmlns:a16="http://schemas.microsoft.com/office/drawing/2014/main" id="{E86C5903-762F-43B5-AEB6-F5D02DC2E1ED}"/>
              </a:ext>
            </a:extLst>
          </p:cNvPr>
          <p:cNvSpPr>
            <a:spLocks noChangeShapeType="1"/>
          </p:cNvSpPr>
          <p:nvPr/>
        </p:nvSpPr>
        <p:spPr bwMode="auto">
          <a:xfrm>
            <a:off x="9359901" y="4170363"/>
            <a:ext cx="14287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7" name="Line 75">
            <a:extLst>
              <a:ext uri="{FF2B5EF4-FFF2-40B4-BE49-F238E27FC236}">
                <a16:creationId xmlns:a16="http://schemas.microsoft.com/office/drawing/2014/main" id="{1803FD1C-02F1-4ACF-BFF8-3B1F71C901E5}"/>
              </a:ext>
            </a:extLst>
          </p:cNvPr>
          <p:cNvSpPr>
            <a:spLocks noChangeShapeType="1"/>
          </p:cNvSpPr>
          <p:nvPr/>
        </p:nvSpPr>
        <p:spPr bwMode="auto">
          <a:xfrm>
            <a:off x="9571038" y="4170363"/>
            <a:ext cx="1365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0" name="Line 76">
            <a:extLst>
              <a:ext uri="{FF2B5EF4-FFF2-40B4-BE49-F238E27FC236}">
                <a16:creationId xmlns:a16="http://schemas.microsoft.com/office/drawing/2014/main" id="{71D5A16B-F2F3-49AE-A495-8A79B7A09FBC}"/>
              </a:ext>
            </a:extLst>
          </p:cNvPr>
          <p:cNvSpPr>
            <a:spLocks noChangeShapeType="1"/>
          </p:cNvSpPr>
          <p:nvPr/>
        </p:nvSpPr>
        <p:spPr bwMode="auto">
          <a:xfrm>
            <a:off x="9775826" y="4170363"/>
            <a:ext cx="1381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1" name="Line 77">
            <a:extLst>
              <a:ext uri="{FF2B5EF4-FFF2-40B4-BE49-F238E27FC236}">
                <a16:creationId xmlns:a16="http://schemas.microsoft.com/office/drawing/2014/main" id="{7BABC6CE-AFC8-45A3-ADDF-D8B6947512E4}"/>
              </a:ext>
            </a:extLst>
          </p:cNvPr>
          <p:cNvSpPr>
            <a:spLocks noChangeShapeType="1"/>
          </p:cNvSpPr>
          <p:nvPr/>
        </p:nvSpPr>
        <p:spPr bwMode="auto">
          <a:xfrm>
            <a:off x="9977438" y="4170363"/>
            <a:ext cx="1381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2" name="Line 78">
            <a:extLst>
              <a:ext uri="{FF2B5EF4-FFF2-40B4-BE49-F238E27FC236}">
                <a16:creationId xmlns:a16="http://schemas.microsoft.com/office/drawing/2014/main" id="{3CB8AC97-B0B3-46B3-A56C-5462A8ABD4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83813" y="4170363"/>
            <a:ext cx="1365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3" name="Line 79">
            <a:extLst>
              <a:ext uri="{FF2B5EF4-FFF2-40B4-BE49-F238E27FC236}">
                <a16:creationId xmlns:a16="http://schemas.microsoft.com/office/drawing/2014/main" id="{447B418C-37A7-4F2D-9DEF-C07038B263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88601" y="4170363"/>
            <a:ext cx="1381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4" name="Line 80">
            <a:extLst>
              <a:ext uri="{FF2B5EF4-FFF2-40B4-BE49-F238E27FC236}">
                <a16:creationId xmlns:a16="http://schemas.microsoft.com/office/drawing/2014/main" id="{71312A0C-AABC-4372-81B7-978C9E4A389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94976" y="4170363"/>
            <a:ext cx="1365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" name="Line 81">
            <a:extLst>
              <a:ext uri="{FF2B5EF4-FFF2-40B4-BE49-F238E27FC236}">
                <a16:creationId xmlns:a16="http://schemas.microsoft.com/office/drawing/2014/main" id="{1451FD69-7696-4793-A9F5-AF629A2E7B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01351" y="4170363"/>
            <a:ext cx="1365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6" name="Line 82">
            <a:extLst>
              <a:ext uri="{FF2B5EF4-FFF2-40B4-BE49-F238E27FC236}">
                <a16:creationId xmlns:a16="http://schemas.microsoft.com/office/drawing/2014/main" id="{890D9817-A1A2-499B-956C-D069FB87CF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06138" y="4170363"/>
            <a:ext cx="1381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7" name="Line 83">
            <a:extLst>
              <a:ext uri="{FF2B5EF4-FFF2-40B4-BE49-F238E27FC236}">
                <a16:creationId xmlns:a16="http://schemas.microsoft.com/office/drawing/2014/main" id="{5947F0D0-C76F-4AA3-8E8C-653EA2315CC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12513" y="4170363"/>
            <a:ext cx="136525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8" name="Line 84">
            <a:extLst>
              <a:ext uri="{FF2B5EF4-FFF2-40B4-BE49-F238E27FC236}">
                <a16:creationId xmlns:a16="http://schemas.microsoft.com/office/drawing/2014/main" id="{4929CF23-45DC-4DFA-BEF0-B90BE6E6784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17301" y="4170363"/>
            <a:ext cx="238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9" name="Oval 85">
            <a:extLst>
              <a:ext uri="{FF2B5EF4-FFF2-40B4-BE49-F238E27FC236}">
                <a16:creationId xmlns:a16="http://schemas.microsoft.com/office/drawing/2014/main" id="{E88D5C6E-524D-4714-BB51-4AE143C3E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3238" y="4489450"/>
            <a:ext cx="41275" cy="41275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0" name="Oval 86">
            <a:extLst>
              <a:ext uri="{FF2B5EF4-FFF2-40B4-BE49-F238E27FC236}">
                <a16:creationId xmlns:a16="http://schemas.microsoft.com/office/drawing/2014/main" id="{E3603BCC-FCF8-4AFD-8860-09D5D2F7B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9176" y="4306888"/>
            <a:ext cx="36513" cy="41275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1" name="Oval 87">
            <a:extLst>
              <a:ext uri="{FF2B5EF4-FFF2-40B4-BE49-F238E27FC236}">
                <a16:creationId xmlns:a16="http://schemas.microsoft.com/office/drawing/2014/main" id="{C52FDCD9-CDBD-47B7-B7E4-A07A4EAEE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01" y="4430713"/>
            <a:ext cx="36513" cy="41275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2" name="Oval 88">
            <a:extLst>
              <a:ext uri="{FF2B5EF4-FFF2-40B4-BE49-F238E27FC236}">
                <a16:creationId xmlns:a16="http://schemas.microsoft.com/office/drawing/2014/main" id="{3A0A374B-C0C4-41E6-B54D-AA3A325C1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4526" y="4425950"/>
            <a:ext cx="41275" cy="41275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3" name="Oval 89">
            <a:extLst>
              <a:ext uri="{FF2B5EF4-FFF2-40B4-BE49-F238E27FC236}">
                <a16:creationId xmlns:a16="http://schemas.microsoft.com/office/drawing/2014/main" id="{275777CA-5908-4139-8E55-64A4039D6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1513" y="5303838"/>
            <a:ext cx="41275" cy="41275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4" name="Oval 90">
            <a:extLst>
              <a:ext uri="{FF2B5EF4-FFF2-40B4-BE49-F238E27FC236}">
                <a16:creationId xmlns:a16="http://schemas.microsoft.com/office/drawing/2014/main" id="{A8E180CF-8312-4625-9CDA-F8A7C2689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9301" y="4384675"/>
            <a:ext cx="41275" cy="41275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5" name="Oval 91">
            <a:extLst>
              <a:ext uri="{FF2B5EF4-FFF2-40B4-BE49-F238E27FC236}">
                <a16:creationId xmlns:a16="http://schemas.microsoft.com/office/drawing/2014/main" id="{4D3ACC76-FF90-4B2A-875D-E72D276FA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1" y="4333875"/>
            <a:ext cx="41275" cy="41275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6" name="Rectangle 92">
            <a:extLst>
              <a:ext uri="{FF2B5EF4-FFF2-40B4-BE49-F238E27FC236}">
                <a16:creationId xmlns:a16="http://schemas.microsoft.com/office/drawing/2014/main" id="{3C462353-5E59-4EBA-AF27-703061937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6013" y="4162425"/>
            <a:ext cx="1033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EITC 1993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37" name="Oval 93">
            <a:extLst>
              <a:ext uri="{FF2B5EF4-FFF2-40B4-BE49-F238E27FC236}">
                <a16:creationId xmlns:a16="http://schemas.microsoft.com/office/drawing/2014/main" id="{DFF4D90E-3E08-4651-9CED-616A5D5EF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6638" y="3268662"/>
            <a:ext cx="41275" cy="36513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8" name="Oval 94">
            <a:extLst>
              <a:ext uri="{FF2B5EF4-FFF2-40B4-BE49-F238E27FC236}">
                <a16:creationId xmlns:a16="http://schemas.microsoft.com/office/drawing/2014/main" id="{99A18FCC-E851-4540-B57C-7DEB5D838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51" y="2276475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9" name="Oval 95">
            <a:extLst>
              <a:ext uri="{FF2B5EF4-FFF2-40B4-BE49-F238E27FC236}">
                <a16:creationId xmlns:a16="http://schemas.microsoft.com/office/drawing/2014/main" id="{37E56B50-2AC4-490D-B304-25C67BBFF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51" y="1357312"/>
            <a:ext cx="36513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0" name="Oval 96">
            <a:extLst>
              <a:ext uri="{FF2B5EF4-FFF2-40B4-BE49-F238E27FC236}">
                <a16:creationId xmlns:a16="http://schemas.microsoft.com/office/drawing/2014/main" id="{38B4C495-3F16-459A-940E-5A4656362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6638" y="2811462"/>
            <a:ext cx="41275" cy="41275"/>
          </a:xfrm>
          <a:prstGeom prst="ellipse">
            <a:avLst/>
          </a:prstGeom>
          <a:solidFill>
            <a:srgbClr val="90353B"/>
          </a:solidFill>
          <a:ln w="31750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1" name="Rectangle 97">
            <a:extLst>
              <a:ext uri="{FF2B5EF4-FFF2-40B4-BE49-F238E27FC236}">
                <a16:creationId xmlns:a16="http://schemas.microsoft.com/office/drawing/2014/main" id="{9CCF284C-E28E-4F97-B883-74A7849BE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3288" y="2733675"/>
            <a:ext cx="1504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Perry Preschool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42" name="Oval 98">
            <a:extLst>
              <a:ext uri="{FF2B5EF4-FFF2-40B4-BE49-F238E27FC236}">
                <a16:creationId xmlns:a16="http://schemas.microsoft.com/office/drawing/2014/main" id="{53A8AB7E-5234-46A1-9322-E5BEF6902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51" y="1357312"/>
            <a:ext cx="36513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3" name="Oval 99">
            <a:extLst>
              <a:ext uri="{FF2B5EF4-FFF2-40B4-BE49-F238E27FC236}">
                <a16:creationId xmlns:a16="http://schemas.microsoft.com/office/drawing/2014/main" id="{F6556E4F-53BA-4DCC-A3CE-1101422F3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51" y="1357312"/>
            <a:ext cx="36513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4" name="Oval 100">
            <a:extLst>
              <a:ext uri="{FF2B5EF4-FFF2-40B4-BE49-F238E27FC236}">
                <a16:creationId xmlns:a16="http://schemas.microsoft.com/office/drawing/2014/main" id="{B4E14ED0-2B25-4D63-97C7-39C33C6BA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6638" y="2135187"/>
            <a:ext cx="41275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" name="Oval 101">
            <a:extLst>
              <a:ext uri="{FF2B5EF4-FFF2-40B4-BE49-F238E27FC236}">
                <a16:creationId xmlns:a16="http://schemas.microsoft.com/office/drawing/2014/main" id="{8223216D-4198-4D4A-A258-7E6387F63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6638" y="2125662"/>
            <a:ext cx="41275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" name="Oval 102">
            <a:extLst>
              <a:ext uri="{FF2B5EF4-FFF2-40B4-BE49-F238E27FC236}">
                <a16:creationId xmlns:a16="http://schemas.microsoft.com/office/drawing/2014/main" id="{A0C50707-6F15-465F-8E9E-CC253C8FF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51" y="1357312"/>
            <a:ext cx="36513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" name="Oval 103">
            <a:extLst>
              <a:ext uri="{FF2B5EF4-FFF2-40B4-BE49-F238E27FC236}">
                <a16:creationId xmlns:a16="http://schemas.microsoft.com/office/drawing/2014/main" id="{A2BF424C-6273-40D5-9D18-C31A26C44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26" y="2176462"/>
            <a:ext cx="41275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" name="Oval 104">
            <a:extLst>
              <a:ext uri="{FF2B5EF4-FFF2-40B4-BE49-F238E27FC236}">
                <a16:creationId xmlns:a16="http://schemas.microsoft.com/office/drawing/2014/main" id="{493BC26C-5DB6-4D4A-96A3-60087BFAF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6638" y="2432050"/>
            <a:ext cx="41275" cy="36513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" name="Oval 105">
            <a:extLst>
              <a:ext uri="{FF2B5EF4-FFF2-40B4-BE49-F238E27FC236}">
                <a16:creationId xmlns:a16="http://schemas.microsoft.com/office/drawing/2014/main" id="{7AD4BB7E-27B0-404B-813E-7152C9AE6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51" y="1357312"/>
            <a:ext cx="36513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0" name="Oval 106">
            <a:extLst>
              <a:ext uri="{FF2B5EF4-FFF2-40B4-BE49-F238E27FC236}">
                <a16:creationId xmlns:a16="http://schemas.microsoft.com/office/drawing/2014/main" id="{C4261092-53F6-4B60-A3BD-24340BD9C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6638" y="3414712"/>
            <a:ext cx="41275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1" name="Oval 107">
            <a:extLst>
              <a:ext uri="{FF2B5EF4-FFF2-40B4-BE49-F238E27FC236}">
                <a16:creationId xmlns:a16="http://schemas.microsoft.com/office/drawing/2014/main" id="{4F285A1F-C524-4672-B122-E8F57CCC6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6638" y="1778000"/>
            <a:ext cx="41275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2" name="Oval 108">
            <a:extLst>
              <a:ext uri="{FF2B5EF4-FFF2-40B4-BE49-F238E27FC236}">
                <a16:creationId xmlns:a16="http://schemas.microsoft.com/office/drawing/2014/main" id="{2A20FA2C-E755-4BF0-B627-615112482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2038" y="3524250"/>
            <a:ext cx="41275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3" name="Oval 109">
            <a:extLst>
              <a:ext uri="{FF2B5EF4-FFF2-40B4-BE49-F238E27FC236}">
                <a16:creationId xmlns:a16="http://schemas.microsoft.com/office/drawing/2014/main" id="{68E5AF71-0CEF-4369-B9AE-EC8FD62D6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188" y="5545138"/>
            <a:ext cx="41275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4" name="Oval 110">
            <a:extLst>
              <a:ext uri="{FF2B5EF4-FFF2-40B4-BE49-F238E27FC236}">
                <a16:creationId xmlns:a16="http://schemas.microsoft.com/office/drawing/2014/main" id="{0120A9B9-49B2-490F-B40B-2C48D3733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1988" y="4914900"/>
            <a:ext cx="41275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5" name="Oval 111">
            <a:extLst>
              <a:ext uri="{FF2B5EF4-FFF2-40B4-BE49-F238E27FC236}">
                <a16:creationId xmlns:a16="http://schemas.microsoft.com/office/drawing/2014/main" id="{B33D4FA0-F20A-45F9-AE0D-A6B90E275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188" y="5545138"/>
            <a:ext cx="41275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6" name="Oval 112">
            <a:extLst>
              <a:ext uri="{FF2B5EF4-FFF2-40B4-BE49-F238E27FC236}">
                <a16:creationId xmlns:a16="http://schemas.microsoft.com/office/drawing/2014/main" id="{5BD3E007-C432-4D95-B0EF-FFEB59EA1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188" y="5545138"/>
            <a:ext cx="41275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7" name="Oval 113">
            <a:extLst>
              <a:ext uri="{FF2B5EF4-FFF2-40B4-BE49-F238E27FC236}">
                <a16:creationId xmlns:a16="http://schemas.microsoft.com/office/drawing/2014/main" id="{00104F4A-8455-46BD-96EB-3F1C59D31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4521200"/>
            <a:ext cx="41275" cy="36513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8" name="Oval 114">
            <a:extLst>
              <a:ext uri="{FF2B5EF4-FFF2-40B4-BE49-F238E27FC236}">
                <a16:creationId xmlns:a16="http://schemas.microsoft.com/office/drawing/2014/main" id="{1A3F5AB8-3E63-4EB9-A601-BEC581431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7226" y="5038725"/>
            <a:ext cx="41275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9" name="Oval 115">
            <a:extLst>
              <a:ext uri="{FF2B5EF4-FFF2-40B4-BE49-F238E27FC236}">
                <a16:creationId xmlns:a16="http://schemas.microsoft.com/office/drawing/2014/main" id="{CBDCBDF9-1D8C-4945-9509-210D6B582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51" y="3392487"/>
            <a:ext cx="36513" cy="41275"/>
          </a:xfrm>
          <a:prstGeom prst="ellipse">
            <a:avLst/>
          </a:prstGeom>
          <a:solidFill>
            <a:srgbClr val="55752F"/>
          </a:solidFill>
          <a:ln w="31750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0" name="Oval 116">
            <a:extLst>
              <a:ext uri="{FF2B5EF4-FFF2-40B4-BE49-F238E27FC236}">
                <a16:creationId xmlns:a16="http://schemas.microsoft.com/office/drawing/2014/main" id="{70CF8015-2235-4F0F-8862-400B02BC5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2726" y="3584575"/>
            <a:ext cx="41275" cy="36513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1" name="Oval 117">
            <a:extLst>
              <a:ext uri="{FF2B5EF4-FFF2-40B4-BE49-F238E27FC236}">
                <a16:creationId xmlns:a16="http://schemas.microsoft.com/office/drawing/2014/main" id="{0C87C7C8-0C24-4CF5-862D-7B5E04DC6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413" y="4603750"/>
            <a:ext cx="41275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2" name="Oval 118">
            <a:extLst>
              <a:ext uri="{FF2B5EF4-FFF2-40B4-BE49-F238E27FC236}">
                <a16:creationId xmlns:a16="http://schemas.microsoft.com/office/drawing/2014/main" id="{BE2B4526-F1FB-4362-A05F-740287656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51" y="1357312"/>
            <a:ext cx="36513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3" name="Oval 119">
            <a:extLst>
              <a:ext uri="{FF2B5EF4-FFF2-40B4-BE49-F238E27FC236}">
                <a16:creationId xmlns:a16="http://schemas.microsoft.com/office/drawing/2014/main" id="{23669690-EC0B-4A35-9D43-780460FD5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7113" y="5545138"/>
            <a:ext cx="41275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4" name="Oval 120">
            <a:extLst>
              <a:ext uri="{FF2B5EF4-FFF2-40B4-BE49-F238E27FC236}">
                <a16:creationId xmlns:a16="http://schemas.microsoft.com/office/drawing/2014/main" id="{D9A1CA94-C0B9-4B3A-B6E4-8A41DE568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6638" y="1357312"/>
            <a:ext cx="41275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5" name="Oval 121">
            <a:extLst>
              <a:ext uri="{FF2B5EF4-FFF2-40B4-BE49-F238E27FC236}">
                <a16:creationId xmlns:a16="http://schemas.microsoft.com/office/drawing/2014/main" id="{9F869CD2-38CB-412D-A819-AE9C491F5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6638" y="1357312"/>
            <a:ext cx="41275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6" name="Oval 122">
            <a:extLst>
              <a:ext uri="{FF2B5EF4-FFF2-40B4-BE49-F238E27FC236}">
                <a16:creationId xmlns:a16="http://schemas.microsoft.com/office/drawing/2014/main" id="{AEC1975C-52AA-4B18-B4B8-ECFB15F4F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4288" y="4197350"/>
            <a:ext cx="36513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7" name="Oval 123">
            <a:extLst>
              <a:ext uri="{FF2B5EF4-FFF2-40B4-BE49-F238E27FC236}">
                <a16:creationId xmlns:a16="http://schemas.microsoft.com/office/drawing/2014/main" id="{621F0BAD-AA16-41BE-ACFC-A896DDB3A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6638" y="1357312"/>
            <a:ext cx="41275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8" name="Oval 124">
            <a:extLst>
              <a:ext uri="{FF2B5EF4-FFF2-40B4-BE49-F238E27FC236}">
                <a16:creationId xmlns:a16="http://schemas.microsoft.com/office/drawing/2014/main" id="{0D7922BE-9629-43D7-8F00-64E8D1EE8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6638" y="1403350"/>
            <a:ext cx="41275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9" name="Oval 125">
            <a:extLst>
              <a:ext uri="{FF2B5EF4-FFF2-40B4-BE49-F238E27FC236}">
                <a16:creationId xmlns:a16="http://schemas.microsoft.com/office/drawing/2014/main" id="{75AF55F8-CAE3-4B9B-82D9-38B382150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8851" y="3132137"/>
            <a:ext cx="41275" cy="36513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0" name="Oval 126">
            <a:extLst>
              <a:ext uri="{FF2B5EF4-FFF2-40B4-BE49-F238E27FC236}">
                <a16:creationId xmlns:a16="http://schemas.microsoft.com/office/drawing/2014/main" id="{986B2737-CF90-46E0-81F5-CE3DC213B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601" y="3949700"/>
            <a:ext cx="36513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1" name="Oval 127">
            <a:extLst>
              <a:ext uri="{FF2B5EF4-FFF2-40B4-BE49-F238E27FC236}">
                <a16:creationId xmlns:a16="http://schemas.microsoft.com/office/drawing/2014/main" id="{1F2585D4-C4B3-4010-9E1E-CA956C685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551" y="3278187"/>
            <a:ext cx="41275" cy="36513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2" name="Oval 128">
            <a:extLst>
              <a:ext uri="{FF2B5EF4-FFF2-40B4-BE49-F238E27FC236}">
                <a16:creationId xmlns:a16="http://schemas.microsoft.com/office/drawing/2014/main" id="{62F35217-DC49-4006-8979-E59FC0F0F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813" y="4375150"/>
            <a:ext cx="36513" cy="36513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3" name="Oval 129">
            <a:extLst>
              <a:ext uri="{FF2B5EF4-FFF2-40B4-BE49-F238E27FC236}">
                <a16:creationId xmlns:a16="http://schemas.microsoft.com/office/drawing/2014/main" id="{520C34F3-0F97-428B-A66A-C25C6ABD4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4513" y="4452938"/>
            <a:ext cx="41275" cy="36513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4" name="Oval 130">
            <a:extLst>
              <a:ext uri="{FF2B5EF4-FFF2-40B4-BE49-F238E27FC236}">
                <a16:creationId xmlns:a16="http://schemas.microsoft.com/office/drawing/2014/main" id="{D5C3D3F0-DF4E-4D0E-9600-319BFF67B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9313" y="2528887"/>
            <a:ext cx="41275" cy="36513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5" name="Oval 131">
            <a:extLst>
              <a:ext uri="{FF2B5EF4-FFF2-40B4-BE49-F238E27FC236}">
                <a16:creationId xmlns:a16="http://schemas.microsoft.com/office/drawing/2014/main" id="{DC2E3026-A00C-420A-B364-7217C6C9F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1826" y="3968750"/>
            <a:ext cx="41275" cy="36513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6" name="Oval 132">
            <a:extLst>
              <a:ext uri="{FF2B5EF4-FFF2-40B4-BE49-F238E27FC236}">
                <a16:creationId xmlns:a16="http://schemas.microsoft.com/office/drawing/2014/main" id="{7C8F8F86-5E69-472B-A534-87328F93F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51" y="1357312"/>
            <a:ext cx="36513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7" name="Oval 133">
            <a:extLst>
              <a:ext uri="{FF2B5EF4-FFF2-40B4-BE49-F238E27FC236}">
                <a16:creationId xmlns:a16="http://schemas.microsoft.com/office/drawing/2014/main" id="{97B8FCA9-BCC2-46B3-A70C-F76EE9C16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5088" y="4178300"/>
            <a:ext cx="41275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8" name="Oval 134">
            <a:extLst>
              <a:ext uri="{FF2B5EF4-FFF2-40B4-BE49-F238E27FC236}">
                <a16:creationId xmlns:a16="http://schemas.microsoft.com/office/drawing/2014/main" id="{75BD3B89-FB5E-45CC-B4CE-44DE3383A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51" y="1357312"/>
            <a:ext cx="36513" cy="41275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9" name="Rectangle 135">
            <a:extLst>
              <a:ext uri="{FF2B5EF4-FFF2-40B4-BE49-F238E27FC236}">
                <a16:creationId xmlns:a16="http://schemas.microsoft.com/office/drawing/2014/main" id="{D8D3FD88-B5E7-4C9E-AD0D-CE819C458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3688" y="1279525"/>
            <a:ext cx="8874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FIU GPA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80" name="Oval 136">
            <a:extLst>
              <a:ext uri="{FF2B5EF4-FFF2-40B4-BE49-F238E27FC236}">
                <a16:creationId xmlns:a16="http://schemas.microsoft.com/office/drawing/2014/main" id="{CC61018D-FFFA-476D-B8E3-198308E78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1" y="4516438"/>
            <a:ext cx="41275" cy="41275"/>
          </a:xfrm>
          <a:prstGeom prst="ellipse">
            <a:avLst/>
          </a:pr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1" name="Oval 137">
            <a:extLst>
              <a:ext uri="{FF2B5EF4-FFF2-40B4-BE49-F238E27FC236}">
                <a16:creationId xmlns:a16="http://schemas.microsoft.com/office/drawing/2014/main" id="{D0903D01-C680-4C6E-A420-D33542530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1163" y="4545013"/>
            <a:ext cx="41275" cy="41275"/>
          </a:xfrm>
          <a:prstGeom prst="ellipse">
            <a:avLst/>
          </a:pr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2" name="Oval 138">
            <a:extLst>
              <a:ext uri="{FF2B5EF4-FFF2-40B4-BE49-F238E27FC236}">
                <a16:creationId xmlns:a16="http://schemas.microsoft.com/office/drawing/2014/main" id="{E6640E88-3436-43DC-88A6-AF135BBFB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851" y="4402138"/>
            <a:ext cx="36513" cy="41275"/>
          </a:xfrm>
          <a:prstGeom prst="ellipse">
            <a:avLst/>
          </a:pr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3" name="Oval 139">
            <a:extLst>
              <a:ext uri="{FF2B5EF4-FFF2-40B4-BE49-F238E27FC236}">
                <a16:creationId xmlns:a16="http://schemas.microsoft.com/office/drawing/2014/main" id="{9A5056D5-8EFE-4D87-9E5F-E3DA42B6B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4406900"/>
            <a:ext cx="41275" cy="41275"/>
          </a:xfrm>
          <a:prstGeom prst="ellipse">
            <a:avLst/>
          </a:prstGeom>
          <a:solidFill>
            <a:srgbClr val="C10534"/>
          </a:solidFill>
          <a:ln w="31750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4" name="Oval 140">
            <a:extLst>
              <a:ext uri="{FF2B5EF4-FFF2-40B4-BE49-F238E27FC236}">
                <a16:creationId xmlns:a16="http://schemas.microsoft.com/office/drawing/2014/main" id="{88E150C1-D9D9-47F6-8CE9-895E33FAD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138" y="4287838"/>
            <a:ext cx="41275" cy="41275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5" name="Oval 141">
            <a:extLst>
              <a:ext uri="{FF2B5EF4-FFF2-40B4-BE49-F238E27FC236}">
                <a16:creationId xmlns:a16="http://schemas.microsoft.com/office/drawing/2014/main" id="{7B9E066C-38AF-4779-961B-51170EF77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4188" y="4498975"/>
            <a:ext cx="41275" cy="41275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6" name="Oval 142">
            <a:extLst>
              <a:ext uri="{FF2B5EF4-FFF2-40B4-BE49-F238E27FC236}">
                <a16:creationId xmlns:a16="http://schemas.microsoft.com/office/drawing/2014/main" id="{6EDC4B4B-A868-447E-94D4-6CF9CDD49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9276" y="4467225"/>
            <a:ext cx="41275" cy="41275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7" name="Oval 143">
            <a:extLst>
              <a:ext uri="{FF2B5EF4-FFF2-40B4-BE49-F238E27FC236}">
                <a16:creationId xmlns:a16="http://schemas.microsoft.com/office/drawing/2014/main" id="{8BFF712B-66CD-449F-8F7A-A664F3CA0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26" y="4348163"/>
            <a:ext cx="41275" cy="36513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8" name="Oval 144">
            <a:extLst>
              <a:ext uri="{FF2B5EF4-FFF2-40B4-BE49-F238E27FC236}">
                <a16:creationId xmlns:a16="http://schemas.microsoft.com/office/drawing/2014/main" id="{219B9182-74BC-4A61-B64F-1DFB60E1F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4438" y="5097463"/>
            <a:ext cx="41275" cy="36513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9" name="Oval 145">
            <a:extLst>
              <a:ext uri="{FF2B5EF4-FFF2-40B4-BE49-F238E27FC236}">
                <a16:creationId xmlns:a16="http://schemas.microsoft.com/office/drawing/2014/main" id="{4F23A8AE-C2D4-4906-AAEF-9A717BB0E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5438" y="4027488"/>
            <a:ext cx="36513" cy="36513"/>
          </a:xfrm>
          <a:prstGeom prst="ellipse">
            <a:avLst/>
          </a:prstGeom>
          <a:solidFill>
            <a:srgbClr val="938DD2"/>
          </a:solidFill>
          <a:ln w="31750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0" name="Oval 146">
            <a:extLst>
              <a:ext uri="{FF2B5EF4-FFF2-40B4-BE49-F238E27FC236}">
                <a16:creationId xmlns:a16="http://schemas.microsoft.com/office/drawing/2014/main" id="{662E3E83-5E3A-475A-8C83-ECFA03782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51" y="1357312"/>
            <a:ext cx="36513" cy="41275"/>
          </a:xfrm>
          <a:prstGeom prst="ellipse">
            <a:avLst/>
          </a:pr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1" name="Oval 147">
            <a:extLst>
              <a:ext uri="{FF2B5EF4-FFF2-40B4-BE49-F238E27FC236}">
                <a16:creationId xmlns:a16="http://schemas.microsoft.com/office/drawing/2014/main" id="{0FD90E26-2E14-426C-914D-E128EE4BF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6638" y="3635375"/>
            <a:ext cx="41275" cy="41275"/>
          </a:xfrm>
          <a:prstGeom prst="ellipse">
            <a:avLst/>
          </a:pr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2" name="Oval 148">
            <a:extLst>
              <a:ext uri="{FF2B5EF4-FFF2-40B4-BE49-F238E27FC236}">
                <a16:creationId xmlns:a16="http://schemas.microsoft.com/office/drawing/2014/main" id="{004C5B0C-C7CA-4866-8175-906E77557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51" y="1357312"/>
            <a:ext cx="36513" cy="41275"/>
          </a:xfrm>
          <a:prstGeom prst="ellipse">
            <a:avLst/>
          </a:pr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3" name="Oval 149">
            <a:extLst>
              <a:ext uri="{FF2B5EF4-FFF2-40B4-BE49-F238E27FC236}">
                <a16:creationId xmlns:a16="http://schemas.microsoft.com/office/drawing/2014/main" id="{A9D37AFC-2385-4A17-86D9-5BA6C1AAA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51" y="3890963"/>
            <a:ext cx="36513" cy="41275"/>
          </a:xfrm>
          <a:prstGeom prst="ellipse">
            <a:avLst/>
          </a:prstGeom>
          <a:solidFill>
            <a:srgbClr val="CAC27E"/>
          </a:solidFill>
          <a:ln w="31750">
            <a:solidFill>
              <a:srgbClr val="CAC27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4" name="Rectangle 150">
            <a:extLst>
              <a:ext uri="{FF2B5EF4-FFF2-40B4-BE49-F238E27FC236}">
                <a16:creationId xmlns:a16="http://schemas.microsoft.com/office/drawing/2014/main" id="{3C297A55-4D25-49D3-98B6-45114316C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5226" y="3813175"/>
            <a:ext cx="1308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MC Child 83+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95" name="Oval 151">
            <a:extLst>
              <a:ext uri="{FF2B5EF4-FFF2-40B4-BE49-F238E27FC236}">
                <a16:creationId xmlns:a16="http://schemas.microsoft.com/office/drawing/2014/main" id="{7E0F1E4B-4B55-44C4-ACFC-0C0C07DAA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7338" y="4591050"/>
            <a:ext cx="41275" cy="39688"/>
          </a:xfrm>
          <a:prstGeom prst="ellipse">
            <a:avLst/>
          </a:prstGeom>
          <a:solidFill>
            <a:srgbClr val="7B92A8"/>
          </a:solidFill>
          <a:ln w="31750">
            <a:solidFill>
              <a:srgbClr val="7B92A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6" name="Oval 152">
            <a:extLst>
              <a:ext uri="{FF2B5EF4-FFF2-40B4-BE49-F238E27FC236}">
                <a16:creationId xmlns:a16="http://schemas.microsoft.com/office/drawing/2014/main" id="{E9DACE88-B94E-4852-A71B-E4A3FDB5A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4430713"/>
            <a:ext cx="41275" cy="41275"/>
          </a:xfrm>
          <a:prstGeom prst="ellipse">
            <a:avLst/>
          </a:prstGeom>
          <a:solidFill>
            <a:srgbClr val="7B92A8"/>
          </a:solidFill>
          <a:ln w="31750">
            <a:solidFill>
              <a:srgbClr val="7B92A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7" name="Oval 153">
            <a:extLst>
              <a:ext uri="{FF2B5EF4-FFF2-40B4-BE49-F238E27FC236}">
                <a16:creationId xmlns:a16="http://schemas.microsoft.com/office/drawing/2014/main" id="{C5DE92D3-5BB7-4769-BBAC-FDBE5B016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9076" y="4525963"/>
            <a:ext cx="41275" cy="41275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8" name="Oval 154">
            <a:extLst>
              <a:ext uri="{FF2B5EF4-FFF2-40B4-BE49-F238E27FC236}">
                <a16:creationId xmlns:a16="http://schemas.microsoft.com/office/drawing/2014/main" id="{9DC545CB-D22C-4005-B8A3-58508A244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826" y="4905375"/>
            <a:ext cx="41275" cy="36513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9" name="Oval 155">
            <a:extLst>
              <a:ext uri="{FF2B5EF4-FFF2-40B4-BE49-F238E27FC236}">
                <a16:creationId xmlns:a16="http://schemas.microsoft.com/office/drawing/2014/main" id="{3A4A9042-03E1-4BF4-B014-61C3A843B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9326" y="4764088"/>
            <a:ext cx="36513" cy="41275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0" name="Oval 156">
            <a:extLst>
              <a:ext uri="{FF2B5EF4-FFF2-40B4-BE49-F238E27FC236}">
                <a16:creationId xmlns:a16="http://schemas.microsoft.com/office/drawing/2014/main" id="{DE243E3E-5AA9-4930-B5B6-1A263CE33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713" y="4640263"/>
            <a:ext cx="41275" cy="41275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1" name="Oval 157">
            <a:extLst>
              <a:ext uri="{FF2B5EF4-FFF2-40B4-BE49-F238E27FC236}">
                <a16:creationId xmlns:a16="http://schemas.microsoft.com/office/drawing/2014/main" id="{BF3CBD11-0375-4667-A005-CB1844972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9526" y="4591050"/>
            <a:ext cx="41275" cy="36513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2" name="Oval 158">
            <a:extLst>
              <a:ext uri="{FF2B5EF4-FFF2-40B4-BE49-F238E27FC236}">
                <a16:creationId xmlns:a16="http://schemas.microsoft.com/office/drawing/2014/main" id="{9CD0805C-76B6-45DD-996D-BA2C03BEB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4638" y="4521200"/>
            <a:ext cx="36513" cy="41275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3" name="Oval 159">
            <a:extLst>
              <a:ext uri="{FF2B5EF4-FFF2-40B4-BE49-F238E27FC236}">
                <a16:creationId xmlns:a16="http://schemas.microsoft.com/office/drawing/2014/main" id="{A12D6EAC-7E67-4F80-99F1-C6033FE43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1" y="4233863"/>
            <a:ext cx="41275" cy="41275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4" name="Oval 160">
            <a:extLst>
              <a:ext uri="{FF2B5EF4-FFF2-40B4-BE49-F238E27FC236}">
                <a16:creationId xmlns:a16="http://schemas.microsoft.com/office/drawing/2014/main" id="{8C3238EC-39E6-4B2E-BFE7-2A86AE0AF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588" y="4297363"/>
            <a:ext cx="41275" cy="41275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5" name="Oval 161">
            <a:extLst>
              <a:ext uri="{FF2B5EF4-FFF2-40B4-BE49-F238E27FC236}">
                <a16:creationId xmlns:a16="http://schemas.microsoft.com/office/drawing/2014/main" id="{4F118C4B-E3C3-4713-8FD0-0BF5C018C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4471988"/>
            <a:ext cx="41275" cy="41275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6" name="Oval 162">
            <a:extLst>
              <a:ext uri="{FF2B5EF4-FFF2-40B4-BE49-F238E27FC236}">
                <a16:creationId xmlns:a16="http://schemas.microsoft.com/office/drawing/2014/main" id="{EECD7134-63A0-4295-915C-4C4E6B4F8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5826" y="4773613"/>
            <a:ext cx="41275" cy="41275"/>
          </a:xfrm>
          <a:prstGeom prst="ellipse">
            <a:avLst/>
          </a:prstGeom>
          <a:solidFill>
            <a:srgbClr val="2D6D66"/>
          </a:solidFill>
          <a:ln w="31750">
            <a:solidFill>
              <a:srgbClr val="2D6D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7" name="Rectangle 163">
            <a:extLst>
              <a:ext uri="{FF2B5EF4-FFF2-40B4-BE49-F238E27FC236}">
                <a16:creationId xmlns:a16="http://schemas.microsoft.com/office/drawing/2014/main" id="{FDD16BAB-A7A8-4091-8BDA-EC6630440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6188" y="4633833"/>
            <a:ext cx="1006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Job Corps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08" name="Oval 164">
            <a:extLst>
              <a:ext uri="{FF2B5EF4-FFF2-40B4-BE49-F238E27FC236}">
                <a16:creationId xmlns:a16="http://schemas.microsoft.com/office/drawing/2014/main" id="{79D5FA89-326F-4B47-99A5-28EA80449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51" y="1357312"/>
            <a:ext cx="36513" cy="41275"/>
          </a:xfrm>
          <a:prstGeom prst="ellipse">
            <a:avLst/>
          </a:prstGeom>
          <a:solidFill>
            <a:srgbClr val="A0522D"/>
          </a:solidFill>
          <a:ln w="31750">
            <a:solidFill>
              <a:srgbClr val="A0522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9" name="Oval 165">
            <a:extLst>
              <a:ext uri="{FF2B5EF4-FFF2-40B4-BE49-F238E27FC236}">
                <a16:creationId xmlns:a16="http://schemas.microsoft.com/office/drawing/2014/main" id="{561FB239-AB48-4A23-A828-E32428CC4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26" y="4362450"/>
            <a:ext cx="41275" cy="39688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0" name="Oval 166">
            <a:extLst>
              <a:ext uri="{FF2B5EF4-FFF2-40B4-BE49-F238E27FC236}">
                <a16:creationId xmlns:a16="http://schemas.microsoft.com/office/drawing/2014/main" id="{DE545A07-F0CC-46EB-A000-7F7EAF46A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9288" y="4421188"/>
            <a:ext cx="41275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1" name="Oval 167">
            <a:extLst>
              <a:ext uri="{FF2B5EF4-FFF2-40B4-BE49-F238E27FC236}">
                <a16:creationId xmlns:a16="http://schemas.microsoft.com/office/drawing/2014/main" id="{53505FD5-E616-4E0E-936E-55C157F59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51" y="4435475"/>
            <a:ext cx="36513" cy="41275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2" name="Oval 168">
            <a:extLst>
              <a:ext uri="{FF2B5EF4-FFF2-40B4-BE49-F238E27FC236}">
                <a16:creationId xmlns:a16="http://schemas.microsoft.com/office/drawing/2014/main" id="{14765935-5825-4263-AE18-F8004D647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5451" y="4535488"/>
            <a:ext cx="41275" cy="36513"/>
          </a:xfrm>
          <a:prstGeom prst="ellipse">
            <a:avLst/>
          </a:prstGeom>
          <a:solidFill>
            <a:srgbClr val="FFD200"/>
          </a:solidFill>
          <a:ln w="31750">
            <a:solidFill>
              <a:srgbClr val="FFD2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3" name="Oval 169">
            <a:extLst>
              <a:ext uri="{FF2B5EF4-FFF2-40B4-BE49-F238E27FC236}">
                <a16:creationId xmlns:a16="http://schemas.microsoft.com/office/drawing/2014/main" id="{45661DD2-1005-4068-818D-83B87CCA3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1163" y="4545013"/>
            <a:ext cx="41275" cy="41275"/>
          </a:xfrm>
          <a:prstGeom prst="ellipse">
            <a:avLst/>
          </a:prstGeom>
          <a:solidFill>
            <a:srgbClr val="FFD200"/>
          </a:solidFill>
          <a:ln w="31750">
            <a:solidFill>
              <a:srgbClr val="FFD2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4" name="Oval 170">
            <a:extLst>
              <a:ext uri="{FF2B5EF4-FFF2-40B4-BE49-F238E27FC236}">
                <a16:creationId xmlns:a16="http://schemas.microsoft.com/office/drawing/2014/main" id="{0D908298-9593-4686-BF3C-24F6F4D30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7776" y="4256088"/>
            <a:ext cx="41275" cy="41275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5" name="Oval 171">
            <a:extLst>
              <a:ext uri="{FF2B5EF4-FFF2-40B4-BE49-F238E27FC236}">
                <a16:creationId xmlns:a16="http://schemas.microsoft.com/office/drawing/2014/main" id="{E62B4C70-18E6-48C4-90C2-CB5484878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51" y="3679825"/>
            <a:ext cx="36513" cy="41275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6" name="Rectangle 172">
            <a:extLst>
              <a:ext uri="{FF2B5EF4-FFF2-40B4-BE49-F238E27FC236}">
                <a16:creationId xmlns:a16="http://schemas.microsoft.com/office/drawing/2014/main" id="{5AC4539C-B38F-46B8-A7E0-6E786DDC3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938" y="3602038"/>
            <a:ext cx="1308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1981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17" name="Oval 173">
            <a:extLst>
              <a:ext uri="{FF2B5EF4-FFF2-40B4-BE49-F238E27FC236}">
                <a16:creationId xmlns:a16="http://schemas.microsoft.com/office/drawing/2014/main" id="{8BA1DED2-4239-43BB-9620-BF55B7E4A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7063" y="4170363"/>
            <a:ext cx="36513" cy="39688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8" name="Rectangle 174">
            <a:extLst>
              <a:ext uri="{FF2B5EF4-FFF2-40B4-BE49-F238E27FC236}">
                <a16:creationId xmlns:a16="http://schemas.microsoft.com/office/drawing/2014/main" id="{AC875D72-7148-4F3E-A384-F4A4B3726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8938" y="4216613"/>
            <a:ext cx="1308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1993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19" name="Oval 175">
            <a:extLst>
              <a:ext uri="{FF2B5EF4-FFF2-40B4-BE49-F238E27FC236}">
                <a16:creationId xmlns:a16="http://schemas.microsoft.com/office/drawing/2014/main" id="{0DC69D39-C962-40A4-A2B8-919E5CF5B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713" y="5116513"/>
            <a:ext cx="41275" cy="41275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0" name="Oval 176">
            <a:extLst>
              <a:ext uri="{FF2B5EF4-FFF2-40B4-BE49-F238E27FC236}">
                <a16:creationId xmlns:a16="http://schemas.microsoft.com/office/drawing/2014/main" id="{1F75FBD8-507F-419F-9E53-2B9F08F38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051" y="5124450"/>
            <a:ext cx="36513" cy="38100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1" name="Oval 177">
            <a:extLst>
              <a:ext uri="{FF2B5EF4-FFF2-40B4-BE49-F238E27FC236}">
                <a16:creationId xmlns:a16="http://schemas.microsoft.com/office/drawing/2014/main" id="{C1402BAC-0927-479F-8FD2-967064316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4988" y="4489450"/>
            <a:ext cx="41275" cy="41275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2" name="Oval 178">
            <a:extLst>
              <a:ext uri="{FF2B5EF4-FFF2-40B4-BE49-F238E27FC236}">
                <a16:creationId xmlns:a16="http://schemas.microsoft.com/office/drawing/2014/main" id="{916A241E-39CB-40AF-8B6D-AC583FD90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8613" y="4635500"/>
            <a:ext cx="41275" cy="41275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3" name="Oval 179">
            <a:extLst>
              <a:ext uri="{FF2B5EF4-FFF2-40B4-BE49-F238E27FC236}">
                <a16:creationId xmlns:a16="http://schemas.microsoft.com/office/drawing/2014/main" id="{4A8AB7E4-42C3-4080-9F16-0BA41F836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738" y="4970463"/>
            <a:ext cx="41275" cy="39688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4" name="Oval 180">
            <a:extLst>
              <a:ext uri="{FF2B5EF4-FFF2-40B4-BE49-F238E27FC236}">
                <a16:creationId xmlns:a16="http://schemas.microsoft.com/office/drawing/2014/main" id="{09525801-E09B-4C4C-9DA3-62284CEE6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8463" y="4581525"/>
            <a:ext cx="39688" cy="36513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5" name="Oval 181">
            <a:extLst>
              <a:ext uri="{FF2B5EF4-FFF2-40B4-BE49-F238E27FC236}">
                <a16:creationId xmlns:a16="http://schemas.microsoft.com/office/drawing/2014/main" id="{86B892DE-4F4C-4D78-973D-30FB1EB03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1" y="5087938"/>
            <a:ext cx="41275" cy="36513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6" name="Oval 182">
            <a:extLst>
              <a:ext uri="{FF2B5EF4-FFF2-40B4-BE49-F238E27FC236}">
                <a16:creationId xmlns:a16="http://schemas.microsoft.com/office/drawing/2014/main" id="{D9A2D980-4BB8-4643-B1AB-1DF21FCCF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776" y="4448175"/>
            <a:ext cx="36513" cy="41275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7" name="Oval 183">
            <a:extLst>
              <a:ext uri="{FF2B5EF4-FFF2-40B4-BE49-F238E27FC236}">
                <a16:creationId xmlns:a16="http://schemas.microsoft.com/office/drawing/2014/main" id="{6382559E-4014-4022-8A2E-3E63B95C2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576" y="4370388"/>
            <a:ext cx="36513" cy="41275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8" name="Oval 184">
            <a:extLst>
              <a:ext uri="{FF2B5EF4-FFF2-40B4-BE49-F238E27FC236}">
                <a16:creationId xmlns:a16="http://schemas.microsoft.com/office/drawing/2014/main" id="{825AAF51-3D78-4C1C-9DBC-8D27D18C0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5463" y="4508500"/>
            <a:ext cx="36513" cy="41275"/>
          </a:xfrm>
          <a:prstGeom prst="ellipse">
            <a:avLst/>
          </a:prstGeom>
          <a:solidFill>
            <a:srgbClr val="9C8847"/>
          </a:solidFill>
          <a:ln w="31750">
            <a:solidFill>
              <a:srgbClr val="9C8847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9" name="Line 185">
            <a:extLst>
              <a:ext uri="{FF2B5EF4-FFF2-40B4-BE49-F238E27FC236}">
                <a16:creationId xmlns:a16="http://schemas.microsoft.com/office/drawing/2014/main" id="{4DE877DE-E013-422E-9551-A01D098566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1" y="1230312"/>
            <a:ext cx="0" cy="4489451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0" name="Line 186">
            <a:extLst>
              <a:ext uri="{FF2B5EF4-FFF2-40B4-BE49-F238E27FC236}">
                <a16:creationId xmlns:a16="http://schemas.microsoft.com/office/drawing/2014/main" id="{C8B1B922-B695-46BE-863A-F4E3D1EA9B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55689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1" name="Rectangle 187">
            <a:extLst>
              <a:ext uri="{FF2B5EF4-FFF2-40B4-BE49-F238E27FC236}">
                <a16:creationId xmlns:a16="http://schemas.microsoft.com/office/drawing/2014/main" id="{F31393BF-21F0-4139-A545-90D379A4D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8" y="5430838"/>
            <a:ext cx="4937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&lt;-1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32" name="Line 188">
            <a:extLst>
              <a:ext uri="{FF2B5EF4-FFF2-40B4-BE49-F238E27FC236}">
                <a16:creationId xmlns:a16="http://schemas.microsoft.com/office/drawing/2014/main" id="{3F296B42-51D3-465F-B35A-E572842ED7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868863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3" name="Rectangle 189">
            <a:extLst>
              <a:ext uri="{FF2B5EF4-FFF2-40B4-BE49-F238E27FC236}">
                <a16:creationId xmlns:a16="http://schemas.microsoft.com/office/drawing/2014/main" id="{B7E05CF2-0A60-4AEC-B196-B0FFF1606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73710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34" name="Line 190">
            <a:extLst>
              <a:ext uri="{FF2B5EF4-FFF2-40B4-BE49-F238E27FC236}">
                <a16:creationId xmlns:a16="http://schemas.microsoft.com/office/drawing/2014/main" id="{9BCD3AA5-0799-4733-B2A3-CFF345CDEF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4170363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5" name="Rectangle 191">
            <a:extLst>
              <a:ext uri="{FF2B5EF4-FFF2-40B4-BE49-F238E27FC236}">
                <a16:creationId xmlns:a16="http://schemas.microsoft.com/office/drawing/2014/main" id="{0C4E6DBC-C97A-4B7B-92A7-F46E1333B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037013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36" name="Line 192">
            <a:extLst>
              <a:ext uri="{FF2B5EF4-FFF2-40B4-BE49-F238E27FC236}">
                <a16:creationId xmlns:a16="http://schemas.microsoft.com/office/drawing/2014/main" id="{EA5EA90E-F9A3-473B-86E5-5C582FD0B5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3475038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7" name="Rectangle 193">
            <a:extLst>
              <a:ext uri="{FF2B5EF4-FFF2-40B4-BE49-F238E27FC236}">
                <a16:creationId xmlns:a16="http://schemas.microsoft.com/office/drawing/2014/main" id="{FE52A4A0-043C-40E1-9811-A6D0FC0D8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333692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38" name="Line 194">
            <a:extLst>
              <a:ext uri="{FF2B5EF4-FFF2-40B4-BE49-F238E27FC236}">
                <a16:creationId xmlns:a16="http://schemas.microsoft.com/office/drawing/2014/main" id="{6D09D86F-E2F2-4B51-95CD-B05EF3165D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27749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9" name="Rectangle 195">
            <a:extLst>
              <a:ext uri="{FF2B5EF4-FFF2-40B4-BE49-F238E27FC236}">
                <a16:creationId xmlns:a16="http://schemas.microsoft.com/office/drawing/2014/main" id="{FB5CA41B-12DE-4640-BAD9-30A5D8341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263842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0" name="Line 196">
            <a:extLst>
              <a:ext uri="{FF2B5EF4-FFF2-40B4-BE49-F238E27FC236}">
                <a16:creationId xmlns:a16="http://schemas.microsoft.com/office/drawing/2014/main" id="{3C420AEB-FDBB-4C56-A816-6E2DE2FCF9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2076450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1" name="Rectangle 197">
            <a:extLst>
              <a:ext uri="{FF2B5EF4-FFF2-40B4-BE49-F238E27FC236}">
                <a16:creationId xmlns:a16="http://schemas.microsoft.com/office/drawing/2014/main" id="{DFA2ED7C-710D-47A1-AFDB-E59C8DB60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194310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2" name="Line 198">
            <a:extLst>
              <a:ext uri="{FF2B5EF4-FFF2-40B4-BE49-F238E27FC236}">
                <a16:creationId xmlns:a16="http://schemas.microsoft.com/office/drawing/2014/main" id="{620728EB-6C23-474F-A4D0-AEB7FEAC35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7351" y="1381125"/>
            <a:ext cx="9525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3" name="Rectangle 199">
            <a:extLst>
              <a:ext uri="{FF2B5EF4-FFF2-40B4-BE49-F238E27FC236}">
                <a16:creationId xmlns:a16="http://schemas.microsoft.com/office/drawing/2014/main" id="{168193B2-5C9D-4CE5-AA6A-A8C319E47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1243012"/>
            <a:ext cx="4064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5" name="Line 201">
            <a:extLst>
              <a:ext uri="{FF2B5EF4-FFF2-40B4-BE49-F238E27FC236}">
                <a16:creationId xmlns:a16="http://schemas.microsoft.com/office/drawing/2014/main" id="{2925BC32-3C1C-4488-8BB0-98B593FDA4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1" y="5719763"/>
            <a:ext cx="968851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6" name="Line 202">
            <a:extLst>
              <a:ext uri="{FF2B5EF4-FFF2-40B4-BE49-F238E27FC236}">
                <a16:creationId xmlns:a16="http://schemas.microsoft.com/office/drawing/2014/main" id="{43A43B80-400F-459B-948E-6614D43FB5E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341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7" name="Rectangle 203">
            <a:extLst>
              <a:ext uri="{FF2B5EF4-FFF2-40B4-BE49-F238E27FC236}">
                <a16:creationId xmlns:a16="http://schemas.microsoft.com/office/drawing/2014/main" id="{2FCACDE0-50A7-4F42-BF5B-E7A41B97B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6088" y="5861050"/>
            <a:ext cx="4937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&lt;-1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8" name="Line 204">
            <a:extLst>
              <a:ext uri="{FF2B5EF4-FFF2-40B4-BE49-F238E27FC236}">
                <a16:creationId xmlns:a16="http://schemas.microsoft.com/office/drawing/2014/main" id="{3BA264B8-73C9-4A0A-8DE2-3B7B32CB93E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326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6" name="Rectangle 206">
            <a:extLst>
              <a:ext uri="{FF2B5EF4-FFF2-40B4-BE49-F238E27FC236}">
                <a16:creationId xmlns:a16="http://schemas.microsoft.com/office/drawing/2014/main" id="{4FC036A5-DD20-4DB9-B9F2-6329B0FE5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1" y="5861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27" name="Line 207">
            <a:extLst>
              <a:ext uri="{FF2B5EF4-FFF2-40B4-BE49-F238E27FC236}">
                <a16:creationId xmlns:a16="http://schemas.microsoft.com/office/drawing/2014/main" id="{106C391C-A2DA-4D1B-981B-0F1F841B95F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311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8" name="Rectangle 208">
            <a:extLst>
              <a:ext uri="{FF2B5EF4-FFF2-40B4-BE49-F238E27FC236}">
                <a16:creationId xmlns:a16="http://schemas.microsoft.com/office/drawing/2014/main" id="{CCB76E90-F717-43AA-8F97-A87675764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851" y="5861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29" name="Line 209">
            <a:extLst>
              <a:ext uri="{FF2B5EF4-FFF2-40B4-BE49-F238E27FC236}">
                <a16:creationId xmlns:a16="http://schemas.microsoft.com/office/drawing/2014/main" id="{D3D31C25-D697-4D8E-AB42-90F673E5E4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6138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0" name="Rectangle 210">
            <a:extLst>
              <a:ext uri="{FF2B5EF4-FFF2-40B4-BE49-F238E27FC236}">
                <a16:creationId xmlns:a16="http://schemas.microsoft.com/office/drawing/2014/main" id="{E6AAC8B9-8FA0-40DC-B22C-B891A1E5E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3113" y="5861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31" name="Line 211">
            <a:extLst>
              <a:ext uri="{FF2B5EF4-FFF2-40B4-BE49-F238E27FC236}">
                <a16:creationId xmlns:a16="http://schemas.microsoft.com/office/drawing/2014/main" id="{1A5D15EE-E4AB-449D-BBB8-D4CCF1A7604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65988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" name="Rectangle 212">
            <a:extLst>
              <a:ext uri="{FF2B5EF4-FFF2-40B4-BE49-F238E27FC236}">
                <a16:creationId xmlns:a16="http://schemas.microsoft.com/office/drawing/2014/main" id="{917A0CFE-DC2B-45B2-9F0F-D586381E7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726" y="5861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42" name="Line 213">
            <a:extLst>
              <a:ext uri="{FF2B5EF4-FFF2-40B4-BE49-F238E27FC236}">
                <a16:creationId xmlns:a16="http://schemas.microsoft.com/office/drawing/2014/main" id="{521AC418-C40A-4265-917A-69A5C8D7FFF3}"/>
              </a:ext>
            </a:extLst>
          </p:cNvPr>
          <p:cNvSpPr>
            <a:spLocks noChangeShapeType="1"/>
          </p:cNvSpPr>
          <p:nvPr/>
        </p:nvSpPr>
        <p:spPr bwMode="auto">
          <a:xfrm>
            <a:off x="8605838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3" name="Rectangle 214">
            <a:extLst>
              <a:ext uri="{FF2B5EF4-FFF2-40B4-BE49-F238E27FC236}">
                <a16:creationId xmlns:a16="http://schemas.microsoft.com/office/drawing/2014/main" id="{9F34B9F6-397A-4116-850A-B32251C9A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7576" y="5861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44" name="Line 215">
            <a:extLst>
              <a:ext uri="{FF2B5EF4-FFF2-40B4-BE49-F238E27FC236}">
                <a16:creationId xmlns:a16="http://schemas.microsoft.com/office/drawing/2014/main" id="{4CA1EAEC-AA9B-4BA5-8B92-5F9C337FF44B}"/>
              </a:ext>
            </a:extLst>
          </p:cNvPr>
          <p:cNvSpPr>
            <a:spLocks noChangeShapeType="1"/>
          </p:cNvSpPr>
          <p:nvPr/>
        </p:nvSpPr>
        <p:spPr bwMode="auto">
          <a:xfrm>
            <a:off x="995045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5" name="Rectangle 216">
            <a:extLst>
              <a:ext uri="{FF2B5EF4-FFF2-40B4-BE49-F238E27FC236}">
                <a16:creationId xmlns:a16="http://schemas.microsoft.com/office/drawing/2014/main" id="{8F87C79B-4B3E-4401-8EEE-98232858A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4401" y="5861050"/>
            <a:ext cx="4064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46" name="Line 217">
            <a:extLst>
              <a:ext uri="{FF2B5EF4-FFF2-40B4-BE49-F238E27FC236}">
                <a16:creationId xmlns:a16="http://schemas.microsoft.com/office/drawing/2014/main" id="{B6153EE7-8614-4540-B85C-CA3E53D8EE5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9030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7" name="Rectangle 218">
            <a:extLst>
              <a:ext uri="{FF2B5EF4-FFF2-40B4-BE49-F238E27FC236}">
                <a16:creationId xmlns:a16="http://schemas.microsoft.com/office/drawing/2014/main" id="{34DE10BB-F09C-4006-B36B-780FC41FA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2988" y="5814556"/>
            <a:ext cx="2196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defRPr/>
            </a:pPr>
            <a:r>
              <a:rPr lang="en-US" sz="2400" dirty="0">
                <a:solidFill>
                  <a:srgbClr val="808080"/>
                </a:solidFill>
              </a:rPr>
              <a:t>∞</a:t>
            </a:r>
            <a:endParaRPr lang="en-US" altLang="en-US" sz="2400" dirty="0">
              <a:solidFill>
                <a:srgbClr val="80808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48" name="Rectangle 219">
            <a:extLst>
              <a:ext uri="{FF2B5EF4-FFF2-40B4-BE49-F238E27FC236}">
                <a16:creationId xmlns:a16="http://schemas.microsoft.com/office/drawing/2014/main" id="{D6E31BC1-4B30-46A9-8F1D-495923822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6813" y="6175375"/>
            <a:ext cx="8223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MVPF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3" name="Rectangle 452">
            <a:extLst>
              <a:ext uri="{FF2B5EF4-FFF2-40B4-BE49-F238E27FC236}">
                <a16:creationId xmlns:a16="http://schemas.microsoft.com/office/drawing/2014/main" id="{33FECF84-53F9-42E5-B154-BD1194FC05A0}"/>
              </a:ext>
            </a:extLst>
          </p:cNvPr>
          <p:cNvSpPr/>
          <p:nvPr/>
        </p:nvSpPr>
        <p:spPr>
          <a:xfrm>
            <a:off x="10482266" y="5532936"/>
            <a:ext cx="274636" cy="344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49" name="Group 448">
            <a:extLst>
              <a:ext uri="{FF2B5EF4-FFF2-40B4-BE49-F238E27FC236}">
                <a16:creationId xmlns:a16="http://schemas.microsoft.com/office/drawing/2014/main" id="{461A4159-FC7C-441D-A405-C848EBC8449D}"/>
              </a:ext>
            </a:extLst>
          </p:cNvPr>
          <p:cNvGrpSpPr/>
          <p:nvPr/>
        </p:nvGrpSpPr>
        <p:grpSpPr>
          <a:xfrm rot="7921257">
            <a:off x="10523810" y="5652353"/>
            <a:ext cx="166687" cy="149224"/>
            <a:chOff x="1462882" y="1471634"/>
            <a:chExt cx="166687" cy="149224"/>
          </a:xfrm>
        </p:grpSpPr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E1984440-D7B3-45A6-97AB-334315FC39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46225" y="1512888"/>
              <a:ext cx="0" cy="603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44FA20E5-6DDE-4191-A876-4172E393E6E8}"/>
                </a:ext>
              </a:extLst>
            </p:cNvPr>
            <p:cNvCxnSpPr/>
            <p:nvPr/>
          </p:nvCxnSpPr>
          <p:spPr>
            <a:xfrm flipV="1">
              <a:off x="1462882" y="1471634"/>
              <a:ext cx="166687" cy="83364"/>
            </a:xfrm>
            <a:prstGeom prst="line">
              <a:avLst/>
            </a:prstGeom>
            <a:ln w="1905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>
              <a:extLst>
                <a:ext uri="{FF2B5EF4-FFF2-40B4-BE49-F238E27FC236}">
                  <a16:creationId xmlns:a16="http://schemas.microsoft.com/office/drawing/2014/main" id="{7B64F13D-25E2-4201-91C2-5F49C7FF161F}"/>
                </a:ext>
              </a:extLst>
            </p:cNvPr>
            <p:cNvCxnSpPr/>
            <p:nvPr/>
          </p:nvCxnSpPr>
          <p:spPr>
            <a:xfrm flipV="1">
              <a:off x="1462882" y="1537494"/>
              <a:ext cx="166687" cy="83364"/>
            </a:xfrm>
            <a:prstGeom prst="line">
              <a:avLst/>
            </a:prstGeom>
            <a:ln w="19050">
              <a:solidFill>
                <a:srgbClr val="8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6" name="Rectangle 200">
                <a:extLst>
                  <a:ext uri="{FF2B5EF4-FFF2-40B4-BE49-F238E27FC236}">
                    <a16:creationId xmlns:a16="http://schemas.microsoft.com/office/drawing/2014/main" id="{3DF6C7AA-E09B-456D-B35E-5520BB8831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-68262" y="3260725"/>
                <a:ext cx="2005013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979797"/>
                    </a:solidFill>
                    <a:effectLst/>
                    <a:latin typeface="Arial" panose="020B0604020202020204" pitchFamily="34" charset="0"/>
                  </a:rPr>
                  <a:t>BCR,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979797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979797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𝜙</m:t>
                        </m:r>
                      </m:e>
                      <m:sup>
                        <m:r>
                          <a:rPr lang="en-US" i="1">
                            <a:solidFill>
                              <a:srgbClr val="979797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𝐷𝑊𝐿</m:t>
                        </m:r>
                      </m:sup>
                    </m:sSup>
                    <m:r>
                      <a:rPr lang="en-US" b="0" i="1" smtClean="0">
                        <a:solidFill>
                          <a:srgbClr val="979797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=50%</m:t>
                    </m:r>
                  </m:oMath>
                </a14:m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979797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6" name="Rectangle 200">
                <a:extLst>
                  <a:ext uri="{FF2B5EF4-FFF2-40B4-BE49-F238E27FC236}">
                    <a16:creationId xmlns:a16="http://schemas.microsoft.com/office/drawing/2014/main" id="{3DF6C7AA-E09B-456D-B35E-5520BB8831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6200000">
                <a:off x="-68262" y="3260725"/>
                <a:ext cx="2005013" cy="307975"/>
              </a:xfrm>
              <a:prstGeom prst="rect">
                <a:avLst/>
              </a:prstGeom>
              <a:blipFill>
                <a:blip r:embed="rId5"/>
                <a:stretch>
                  <a:fillRect l="-23529" t="-3951" r="-49020" b="-759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19457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704" y="1116717"/>
            <a:ext cx="11119283" cy="5410197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Benefit-Cost analysis tends to suffer from three related conceptual problems</a:t>
            </a: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 impacts are included in numerator but they reduce the need to raise revenue and thus the excess burden of taxation! </a:t>
            </a:r>
          </a:p>
          <a:p>
            <a:pPr lvl="2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the excess burden only multiplies the upfront cost</a:t>
            </a:r>
          </a:p>
          <a:p>
            <a:pPr marL="800100" lvl="1" indent="-342900">
              <a:buFont typeface="+mj-lt"/>
              <a:buAutoNum type="arabicPeriod"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force a particular method of closing the budget constraint (linear taxation)</a:t>
            </a:r>
          </a:p>
          <a:p>
            <a:pPr marL="800100" lvl="1" indent="-342900">
              <a:buFont typeface="+mj-lt"/>
              <a:buAutoNum type="arabicPeriod"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don’t (generally) account for differential distributional incidence of the policy relative to the method used to raise revenue (but it is well known one can incorporate distributional weights)</a:t>
            </a: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contrast, the MVPF would put the net government cost in the denominator, allow the researcher to compare the MVPF to other policies, and use Okun’s bucket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95955"/>
            <a:ext cx="12192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Key Problem with Cost-Benefit Analysis</a:t>
            </a:r>
          </a:p>
        </p:txBody>
      </p:sp>
    </p:spTree>
    <p:extLst>
      <p:ext uri="{BB962C8B-B14F-4D97-AF65-F5344CB8AC3E}">
        <p14:creationId xmlns:p14="http://schemas.microsoft.com/office/powerpoint/2010/main" val="17203839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D2FA5A0-CEE6-6146-A13D-2212C6CC0DAB}"/>
              </a:ext>
            </a:extLst>
          </p:cNvPr>
          <p:cNvSpPr/>
          <p:nvPr/>
        </p:nvSpPr>
        <p:spPr>
          <a:xfrm>
            <a:off x="749604" y="4756066"/>
            <a:ext cx="9789442" cy="7715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03FE699B-2454-44BF-929B-9136065CD605}"/>
              </a:ext>
            </a:extLst>
          </p:cNvPr>
          <p:cNvSpPr/>
          <p:nvPr/>
        </p:nvSpPr>
        <p:spPr>
          <a:xfrm>
            <a:off x="933458" y="1597090"/>
            <a:ext cx="548640" cy="548640"/>
          </a:xfrm>
          <a:prstGeom prst="ellipse">
            <a:avLst/>
          </a:prstGeom>
          <a:solidFill>
            <a:schemeClr val="bg1"/>
          </a:solidFill>
          <a:ln w="38100">
            <a:solidFill>
              <a:srgbClr val="4F81B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2" tIns="45718" rIns="91432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6996FA-FCD9-4043-BEC6-9497F4887B44}"/>
              </a:ext>
            </a:extLst>
          </p:cNvPr>
          <p:cNvGrpSpPr/>
          <p:nvPr/>
        </p:nvGrpSpPr>
        <p:grpSpPr>
          <a:xfrm>
            <a:off x="933458" y="2712560"/>
            <a:ext cx="9067273" cy="548640"/>
            <a:chOff x="933458" y="2809669"/>
            <a:chExt cx="9067273" cy="5486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7AAB757-AAB8-462E-9BE1-BA72378BBC87}"/>
                </a:ext>
              </a:extLst>
            </p:cNvPr>
            <p:cNvSpPr/>
            <p:nvPr/>
          </p:nvSpPr>
          <p:spPr>
            <a:xfrm>
              <a:off x="933458" y="2809669"/>
              <a:ext cx="548640" cy="548640"/>
            </a:xfrm>
            <a:prstGeom prst="ellipse">
              <a:avLst/>
            </a:prstGeom>
            <a:ln w="38100"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2" tIns="45718" rIns="91432" bIns="4571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53458C9-203C-48E2-B32C-F3256BC5B2B1}"/>
                </a:ext>
              </a:extLst>
            </p:cNvPr>
            <p:cNvSpPr txBox="1"/>
            <p:nvPr/>
          </p:nvSpPr>
          <p:spPr>
            <a:xfrm>
              <a:off x="1597836" y="2868545"/>
              <a:ext cx="8402895" cy="43088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Empirical Estimates of MVPFs for Various Policies</a:t>
              </a:r>
            </a:p>
          </p:txBody>
        </p:sp>
      </p:grpSp>
      <p:sp>
        <p:nvSpPr>
          <p:cNvPr id="32" name="TextBox 31">
            <a:hlinkClick r:id="" action="ppaction://noaction"/>
            <a:extLst>
              <a:ext uri="{FF2B5EF4-FFF2-40B4-BE49-F238E27FC236}">
                <a16:creationId xmlns:a16="http://schemas.microsoft.com/office/drawing/2014/main" id="{8EEED83C-B774-4BDB-B083-082F6602FF5E}"/>
              </a:ext>
            </a:extLst>
          </p:cNvPr>
          <p:cNvSpPr txBox="1"/>
          <p:nvPr/>
        </p:nvSpPr>
        <p:spPr>
          <a:xfrm>
            <a:off x="1597836" y="1021018"/>
            <a:ext cx="7201780" cy="161582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en-US" sz="22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 and Measures of Welfare</a:t>
            </a:r>
            <a:endParaRPr lang="en-US" sz="22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E125571-163B-A047-9710-9FAE6D1F333C}"/>
              </a:ext>
            </a:extLst>
          </p:cNvPr>
          <p:cNvSpPr txBox="1">
            <a:spLocks/>
          </p:cNvSpPr>
          <p:nvPr/>
        </p:nvSpPr>
        <p:spPr>
          <a:xfrm>
            <a:off x="1524000" y="90714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Outline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86BD38-5633-C648-A4EF-59E1A8536C35}"/>
              </a:ext>
            </a:extLst>
          </p:cNvPr>
          <p:cNvGrpSpPr/>
          <p:nvPr/>
        </p:nvGrpSpPr>
        <p:grpSpPr>
          <a:xfrm>
            <a:off x="933458" y="3737206"/>
            <a:ext cx="9605588" cy="769441"/>
            <a:chOff x="933458" y="2699268"/>
            <a:chExt cx="9067273" cy="76944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96EE87C-5ED5-0742-BFFF-40CBF6AC9C56}"/>
                </a:ext>
              </a:extLst>
            </p:cNvPr>
            <p:cNvSpPr/>
            <p:nvPr/>
          </p:nvSpPr>
          <p:spPr>
            <a:xfrm>
              <a:off x="933458" y="2809669"/>
              <a:ext cx="548640" cy="548640"/>
            </a:xfrm>
            <a:prstGeom prst="ellipse">
              <a:avLst/>
            </a:prstGeom>
            <a:ln w="38100"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2" tIns="45718" rIns="91432" bIns="4571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srgbClr val="4F81B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7A7EA64-C0F6-7240-B494-BB1A385755F5}"/>
                </a:ext>
              </a:extLst>
            </p:cNvPr>
            <p:cNvSpPr txBox="1"/>
            <p:nvPr/>
          </p:nvSpPr>
          <p:spPr>
            <a:xfrm>
              <a:off x="1597836" y="2699268"/>
              <a:ext cx="8402895" cy="76944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Other Welfare Measures: MEB and Cost-Benefit Analysis + MCPF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FA8E437-E4D6-8D4B-8252-A0BF83D95C76}"/>
              </a:ext>
            </a:extLst>
          </p:cNvPr>
          <p:cNvGrpSpPr/>
          <p:nvPr/>
        </p:nvGrpSpPr>
        <p:grpSpPr>
          <a:xfrm>
            <a:off x="933458" y="4861422"/>
            <a:ext cx="9067273" cy="548640"/>
            <a:chOff x="933458" y="2809669"/>
            <a:chExt cx="9067273" cy="548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954861F-2E19-2340-8C02-A027AE5C212A}"/>
                </a:ext>
              </a:extLst>
            </p:cNvPr>
            <p:cNvSpPr/>
            <p:nvPr/>
          </p:nvSpPr>
          <p:spPr>
            <a:xfrm>
              <a:off x="933458" y="2809669"/>
              <a:ext cx="548640" cy="548640"/>
            </a:xfrm>
            <a:prstGeom prst="ellipse">
              <a:avLst/>
            </a:prstGeom>
            <a:ln w="38100"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32" tIns="45718" rIns="91432" bIns="4571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F83807B-6EA3-1F40-A8AD-319744813365}"/>
                </a:ext>
              </a:extLst>
            </p:cNvPr>
            <p:cNvSpPr txBox="1"/>
            <p:nvPr/>
          </p:nvSpPr>
          <p:spPr>
            <a:xfrm>
              <a:off x="1597836" y="2868545"/>
              <a:ext cx="8402895" cy="43088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lvl="0">
                <a:defRPr/>
              </a:pPr>
              <a:r>
                <a:rPr lang="en-US" sz="22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Relation to Optimal Tax Theory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63980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134">
            <a:extLst>
              <a:ext uri="{FF2B5EF4-FFF2-40B4-BE49-F238E27FC236}">
                <a16:creationId xmlns:a16="http://schemas.microsoft.com/office/drawing/2014/main" id="{17399A4C-8301-4B87-A096-D7EAA67C4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Quantifying the Tradeoffs of Redistribution through the Tax Schedule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Mirrlees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1976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67" name="Rectangle 100">
            <a:extLst>
              <a:ext uri="{FF2B5EF4-FFF2-40B4-BE49-F238E27FC236}">
                <a16:creationId xmlns:a16="http://schemas.microsoft.com/office/drawing/2014/main" id="{ABA89C1F-7E58-4549-B935-DFB13053D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1" y="44450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D48C3372-23EB-43BD-8E8A-D0AFA0AFC5DF}"/>
              </a:ext>
            </a:extLst>
          </p:cNvPr>
          <p:cNvSpPr txBox="1"/>
          <p:nvPr/>
        </p:nvSpPr>
        <p:spPr>
          <a:xfrm>
            <a:off x="9968488" y="6436797"/>
            <a:ext cx="2211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79797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Spillovers on Children</a:t>
            </a:r>
            <a:endParaRPr lang="en-US" dirty="0">
              <a:solidFill>
                <a:srgbClr val="979797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C0EF15-9F24-4165-828C-214FB2E28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951" y="1230312"/>
            <a:ext cx="9555163" cy="448945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3B00F4E9-74B7-42DF-8AC1-529F8D60F45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1" y="5568950"/>
            <a:ext cx="955516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9">
            <a:extLst>
              <a:ext uri="{FF2B5EF4-FFF2-40B4-BE49-F238E27FC236}">
                <a16:creationId xmlns:a16="http://schemas.microsoft.com/office/drawing/2014/main" id="{CEC847E0-EB70-44E9-B7B5-D5124F30C2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1" y="4521200"/>
            <a:ext cx="955516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4" name="Line 10">
            <a:extLst>
              <a:ext uri="{FF2B5EF4-FFF2-40B4-BE49-F238E27FC236}">
                <a16:creationId xmlns:a16="http://schemas.microsoft.com/office/drawing/2014/main" id="{5C7B2571-6ED2-470C-8574-9E6397F924B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1" y="3475038"/>
            <a:ext cx="955516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" name="Line 11">
            <a:extLst>
              <a:ext uri="{FF2B5EF4-FFF2-40B4-BE49-F238E27FC236}">
                <a16:creationId xmlns:a16="http://schemas.microsoft.com/office/drawing/2014/main" id="{67EBD525-11FC-49B4-BF89-60A122741F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1" y="2427287"/>
            <a:ext cx="955516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" name="Line 12">
            <a:extLst>
              <a:ext uri="{FF2B5EF4-FFF2-40B4-BE49-F238E27FC236}">
                <a16:creationId xmlns:a16="http://schemas.microsoft.com/office/drawing/2014/main" id="{9E00FCB2-0E56-41D1-B659-98C88E35D1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1" y="1381125"/>
            <a:ext cx="955516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" name="Line 13">
            <a:extLst>
              <a:ext uri="{FF2B5EF4-FFF2-40B4-BE49-F238E27FC236}">
                <a16:creationId xmlns:a16="http://schemas.microsoft.com/office/drawing/2014/main" id="{3A903243-78B0-4440-89E4-26BC01ACA1E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1" y="1381125"/>
            <a:ext cx="9555163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" name="Line 14">
            <a:extLst>
              <a:ext uri="{FF2B5EF4-FFF2-40B4-BE49-F238E27FC236}">
                <a16:creationId xmlns:a16="http://schemas.microsoft.com/office/drawing/2014/main" id="{FA559E03-8165-42BE-916B-17567453F7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51288" y="4119563"/>
            <a:ext cx="0" cy="671513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" name="Line 15">
            <a:extLst>
              <a:ext uri="{FF2B5EF4-FFF2-40B4-BE49-F238E27FC236}">
                <a16:creationId xmlns:a16="http://schemas.microsoft.com/office/drawing/2014/main" id="{695D90D5-C9E1-4A62-A039-AC4903C0C0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3826" y="4119563"/>
            <a:ext cx="36513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" name="Line 16">
            <a:extLst>
              <a:ext uri="{FF2B5EF4-FFF2-40B4-BE49-F238E27FC236}">
                <a16:creationId xmlns:a16="http://schemas.microsoft.com/office/drawing/2014/main" id="{22FBB06F-1901-4384-9051-BF3C4BE501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3826" y="4791075"/>
            <a:ext cx="36513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1" name="Line 17">
            <a:extLst>
              <a:ext uri="{FF2B5EF4-FFF2-40B4-BE49-F238E27FC236}">
                <a16:creationId xmlns:a16="http://schemas.microsoft.com/office/drawing/2014/main" id="{C070CCFB-0121-4B4F-9F0F-B5518E1E30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7876" y="2427287"/>
            <a:ext cx="0" cy="3141663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" name="Line 18">
            <a:extLst>
              <a:ext uri="{FF2B5EF4-FFF2-40B4-BE49-F238E27FC236}">
                <a16:creationId xmlns:a16="http://schemas.microsoft.com/office/drawing/2014/main" id="{F9420FDC-C129-4D30-8E90-1CDFE9A7C9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3588" y="2427287"/>
            <a:ext cx="31750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3" name="Line 19">
            <a:extLst>
              <a:ext uri="{FF2B5EF4-FFF2-40B4-BE49-F238E27FC236}">
                <a16:creationId xmlns:a16="http://schemas.microsoft.com/office/drawing/2014/main" id="{43A5FC2E-F4B7-427F-B6C0-2FBFF67B6D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3588" y="5568950"/>
            <a:ext cx="31750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" name="Line 20">
            <a:extLst>
              <a:ext uri="{FF2B5EF4-FFF2-40B4-BE49-F238E27FC236}">
                <a16:creationId xmlns:a16="http://schemas.microsoft.com/office/drawing/2014/main" id="{FC70AE17-1EC0-425E-905E-70AE4780F0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61113" y="4718050"/>
            <a:ext cx="0" cy="37465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" name="Line 21">
            <a:extLst>
              <a:ext uri="{FF2B5EF4-FFF2-40B4-BE49-F238E27FC236}">
                <a16:creationId xmlns:a16="http://schemas.microsoft.com/office/drawing/2014/main" id="{0CDE8634-132B-4AD7-AF6B-01B50EB00DD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6826" y="4718050"/>
            <a:ext cx="33338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" name="Line 22">
            <a:extLst>
              <a:ext uri="{FF2B5EF4-FFF2-40B4-BE49-F238E27FC236}">
                <a16:creationId xmlns:a16="http://schemas.microsoft.com/office/drawing/2014/main" id="{CBCDE12E-3655-4A06-B586-B4C08B507DA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6826" y="5092700"/>
            <a:ext cx="33338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" name="Line 23">
            <a:extLst>
              <a:ext uri="{FF2B5EF4-FFF2-40B4-BE49-F238E27FC236}">
                <a16:creationId xmlns:a16="http://schemas.microsoft.com/office/drawing/2014/main" id="{D4C0B2E0-5A84-4986-BAEB-AB26A4E8D0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16688" y="3721100"/>
            <a:ext cx="0" cy="695325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" name="Line 24">
            <a:extLst>
              <a:ext uri="{FF2B5EF4-FFF2-40B4-BE49-F238E27FC236}">
                <a16:creationId xmlns:a16="http://schemas.microsoft.com/office/drawing/2014/main" id="{92709236-51CB-47B2-873E-470901880F2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7638" y="3721100"/>
            <a:ext cx="36513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" name="Line 25">
            <a:extLst>
              <a:ext uri="{FF2B5EF4-FFF2-40B4-BE49-F238E27FC236}">
                <a16:creationId xmlns:a16="http://schemas.microsoft.com/office/drawing/2014/main" id="{AB48C408-EF9F-48F4-AD63-482B3C3023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7638" y="4416425"/>
            <a:ext cx="36513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" name="Line 26">
            <a:extLst>
              <a:ext uri="{FF2B5EF4-FFF2-40B4-BE49-F238E27FC236}">
                <a16:creationId xmlns:a16="http://schemas.microsoft.com/office/drawing/2014/main" id="{43F8B6F5-C6C7-4D1F-AF61-D34554D766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34226" y="4073525"/>
            <a:ext cx="0" cy="822325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" name="Line 27">
            <a:extLst>
              <a:ext uri="{FF2B5EF4-FFF2-40B4-BE49-F238E27FC236}">
                <a16:creationId xmlns:a16="http://schemas.microsoft.com/office/drawing/2014/main" id="{BF12E31B-4570-48D2-A351-41790475BAA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5176" y="4073525"/>
            <a:ext cx="36513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" name="Line 28">
            <a:extLst>
              <a:ext uri="{FF2B5EF4-FFF2-40B4-BE49-F238E27FC236}">
                <a16:creationId xmlns:a16="http://schemas.microsoft.com/office/drawing/2014/main" id="{7F5DD870-A16E-4596-988C-2405E56E50F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5176" y="4895850"/>
            <a:ext cx="36513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29">
            <a:extLst>
              <a:ext uri="{FF2B5EF4-FFF2-40B4-BE49-F238E27FC236}">
                <a16:creationId xmlns:a16="http://schemas.microsoft.com/office/drawing/2014/main" id="{1112BB26-DDB4-46C4-BE46-9A5E06DD66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32801" y="4608513"/>
            <a:ext cx="0" cy="136525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0">
            <a:extLst>
              <a:ext uri="{FF2B5EF4-FFF2-40B4-BE49-F238E27FC236}">
                <a16:creationId xmlns:a16="http://schemas.microsoft.com/office/drawing/2014/main" id="{438FA671-488D-4A6E-9AB3-6342545FBC2B}"/>
              </a:ext>
            </a:extLst>
          </p:cNvPr>
          <p:cNvSpPr>
            <a:spLocks noChangeShapeType="1"/>
          </p:cNvSpPr>
          <p:nvPr/>
        </p:nvSpPr>
        <p:spPr bwMode="auto">
          <a:xfrm>
            <a:off x="8418513" y="4608513"/>
            <a:ext cx="31750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31">
            <a:extLst>
              <a:ext uri="{FF2B5EF4-FFF2-40B4-BE49-F238E27FC236}">
                <a16:creationId xmlns:a16="http://schemas.microsoft.com/office/drawing/2014/main" id="{80756DC7-BA78-456D-8376-4CE8BFDC0BE3}"/>
              </a:ext>
            </a:extLst>
          </p:cNvPr>
          <p:cNvSpPr>
            <a:spLocks noChangeShapeType="1"/>
          </p:cNvSpPr>
          <p:nvPr/>
        </p:nvSpPr>
        <p:spPr bwMode="auto">
          <a:xfrm>
            <a:off x="8418513" y="4745038"/>
            <a:ext cx="31750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32">
            <a:extLst>
              <a:ext uri="{FF2B5EF4-FFF2-40B4-BE49-F238E27FC236}">
                <a16:creationId xmlns:a16="http://schemas.microsoft.com/office/drawing/2014/main" id="{32EF3190-768E-4B3E-86B6-FF655B7C50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80488" y="4525963"/>
            <a:ext cx="0" cy="357188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33">
            <a:extLst>
              <a:ext uri="{FF2B5EF4-FFF2-40B4-BE49-F238E27FC236}">
                <a16:creationId xmlns:a16="http://schemas.microsoft.com/office/drawing/2014/main" id="{E5441F02-6724-4716-AB53-72ED3FDF82C8}"/>
              </a:ext>
            </a:extLst>
          </p:cNvPr>
          <p:cNvSpPr>
            <a:spLocks noChangeShapeType="1"/>
          </p:cNvSpPr>
          <p:nvPr/>
        </p:nvSpPr>
        <p:spPr bwMode="auto">
          <a:xfrm>
            <a:off x="8963026" y="4525963"/>
            <a:ext cx="36513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34">
            <a:extLst>
              <a:ext uri="{FF2B5EF4-FFF2-40B4-BE49-F238E27FC236}">
                <a16:creationId xmlns:a16="http://schemas.microsoft.com/office/drawing/2014/main" id="{BABBDF00-A70C-40D3-BF5E-BD9123439F21}"/>
              </a:ext>
            </a:extLst>
          </p:cNvPr>
          <p:cNvSpPr>
            <a:spLocks noChangeShapeType="1"/>
          </p:cNvSpPr>
          <p:nvPr/>
        </p:nvSpPr>
        <p:spPr bwMode="auto">
          <a:xfrm>
            <a:off x="8963026" y="4883150"/>
            <a:ext cx="36513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35">
            <a:extLst>
              <a:ext uri="{FF2B5EF4-FFF2-40B4-BE49-F238E27FC236}">
                <a16:creationId xmlns:a16="http://schemas.microsoft.com/office/drawing/2014/main" id="{8C8AFE50-3A7B-4F99-B382-B2664CA82A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056938" y="2582862"/>
            <a:ext cx="0" cy="220345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36">
            <a:extLst>
              <a:ext uri="{FF2B5EF4-FFF2-40B4-BE49-F238E27FC236}">
                <a16:creationId xmlns:a16="http://schemas.microsoft.com/office/drawing/2014/main" id="{26B8837C-B767-4476-BF11-7E40FA7A97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37888" y="2582862"/>
            <a:ext cx="36513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37">
            <a:extLst>
              <a:ext uri="{FF2B5EF4-FFF2-40B4-BE49-F238E27FC236}">
                <a16:creationId xmlns:a16="http://schemas.microsoft.com/office/drawing/2014/main" id="{36435C09-63BB-4679-9DBD-512A6D3F40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37888" y="4786313"/>
            <a:ext cx="36513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38">
            <a:extLst>
              <a:ext uri="{FF2B5EF4-FFF2-40B4-BE49-F238E27FC236}">
                <a16:creationId xmlns:a16="http://schemas.microsoft.com/office/drawing/2014/main" id="{A7795F1E-4688-4E6E-9CD9-B6A7D8EDCB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129963" y="2427287"/>
            <a:ext cx="0" cy="2263775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39">
            <a:extLst>
              <a:ext uri="{FF2B5EF4-FFF2-40B4-BE49-F238E27FC236}">
                <a16:creationId xmlns:a16="http://schemas.microsoft.com/office/drawing/2014/main" id="{76F034A2-571B-49F6-815F-A610739037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10913" y="2427287"/>
            <a:ext cx="33338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40">
            <a:extLst>
              <a:ext uri="{FF2B5EF4-FFF2-40B4-BE49-F238E27FC236}">
                <a16:creationId xmlns:a16="http://schemas.microsoft.com/office/drawing/2014/main" id="{5D406F90-C002-4819-806E-6465744FC8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10913" y="4691063"/>
            <a:ext cx="33338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41">
            <a:extLst>
              <a:ext uri="{FF2B5EF4-FFF2-40B4-BE49-F238E27FC236}">
                <a16:creationId xmlns:a16="http://schemas.microsoft.com/office/drawing/2014/main" id="{F16DDC26-820B-42B0-9F09-84A655B1F2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147426" y="1381125"/>
            <a:ext cx="0" cy="3254375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42">
            <a:extLst>
              <a:ext uri="{FF2B5EF4-FFF2-40B4-BE49-F238E27FC236}">
                <a16:creationId xmlns:a16="http://schemas.microsoft.com/office/drawing/2014/main" id="{E98EB947-072A-499E-AA6F-B6DDB89F88E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29963" y="1381125"/>
            <a:ext cx="31750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43">
            <a:extLst>
              <a:ext uri="{FF2B5EF4-FFF2-40B4-BE49-F238E27FC236}">
                <a16:creationId xmlns:a16="http://schemas.microsoft.com/office/drawing/2014/main" id="{10A7E08A-6559-4A8F-B11F-C7FD7205F79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29963" y="4635500"/>
            <a:ext cx="31750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44">
            <a:extLst>
              <a:ext uri="{FF2B5EF4-FFF2-40B4-BE49-F238E27FC236}">
                <a16:creationId xmlns:a16="http://schemas.microsoft.com/office/drawing/2014/main" id="{D6B403DA-A460-43BB-8EA3-EB97B1F0BB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271251" y="2427287"/>
            <a:ext cx="0" cy="1692275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45">
            <a:extLst>
              <a:ext uri="{FF2B5EF4-FFF2-40B4-BE49-F238E27FC236}">
                <a16:creationId xmlns:a16="http://schemas.microsoft.com/office/drawing/2014/main" id="{574D580A-B79B-4EAC-9897-C752EA2D27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53788" y="2427287"/>
            <a:ext cx="36513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46">
            <a:extLst>
              <a:ext uri="{FF2B5EF4-FFF2-40B4-BE49-F238E27FC236}">
                <a16:creationId xmlns:a16="http://schemas.microsoft.com/office/drawing/2014/main" id="{020FB5BB-51FE-44AD-98F7-94B99534260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53788" y="4119563"/>
            <a:ext cx="36513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Line 47">
            <a:extLst>
              <a:ext uri="{FF2B5EF4-FFF2-40B4-BE49-F238E27FC236}">
                <a16:creationId xmlns:a16="http://schemas.microsoft.com/office/drawing/2014/main" id="{D73922CC-54E7-48C9-A7A8-441E694E2E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290301" y="1381125"/>
            <a:ext cx="0" cy="1046163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48">
            <a:extLst>
              <a:ext uri="{FF2B5EF4-FFF2-40B4-BE49-F238E27FC236}">
                <a16:creationId xmlns:a16="http://schemas.microsoft.com/office/drawing/2014/main" id="{4AEAD5DF-8EF5-4ACE-A56A-808815D4C85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71251" y="1381125"/>
            <a:ext cx="36513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49">
            <a:extLst>
              <a:ext uri="{FF2B5EF4-FFF2-40B4-BE49-F238E27FC236}">
                <a16:creationId xmlns:a16="http://schemas.microsoft.com/office/drawing/2014/main" id="{AC17FAAC-A23C-47E1-8EE7-545E24D481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71251" y="2427287"/>
            <a:ext cx="36513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Oval 50">
            <a:extLst>
              <a:ext uri="{FF2B5EF4-FFF2-40B4-BE49-F238E27FC236}">
                <a16:creationId xmlns:a16="http://schemas.microsoft.com/office/drawing/2014/main" id="{C9E5BBC5-1024-4D78-8B39-993D61E99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0013" y="4484688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Rectangle 51">
            <a:extLst>
              <a:ext uri="{FF2B5EF4-FFF2-40B4-BE49-F238E27FC236}">
                <a16:creationId xmlns:a16="http://schemas.microsoft.com/office/drawing/2014/main" id="{0BF4F600-3657-4821-AAB9-3C9E8C526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2588" y="4430713"/>
            <a:ext cx="1065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Paycheck+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Oval 52">
            <a:extLst>
              <a:ext uri="{FF2B5EF4-FFF2-40B4-BE49-F238E27FC236}">
                <a16:creationId xmlns:a16="http://schemas.microsoft.com/office/drawing/2014/main" id="{1CDC5F82-B24B-4FED-936F-FD4B9C30A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6601" y="5527675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ectangle 53">
            <a:extLst>
              <a:ext uri="{FF2B5EF4-FFF2-40B4-BE49-F238E27FC236}">
                <a16:creationId xmlns:a16="http://schemas.microsoft.com/office/drawing/2014/main" id="{1C52C235-34EE-42CA-92CC-9007D91C1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1" y="5467350"/>
            <a:ext cx="1162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Neg Inc Tax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Oval 54">
            <a:extLst>
              <a:ext uri="{FF2B5EF4-FFF2-40B4-BE49-F238E27FC236}">
                <a16:creationId xmlns:a16="http://schemas.microsoft.com/office/drawing/2014/main" id="{AF841BB6-38E4-41B8-963C-10B6A460B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9838" y="4868863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Rectangle 55">
            <a:extLst>
              <a:ext uri="{FF2B5EF4-FFF2-40B4-BE49-F238E27FC236}">
                <a16:creationId xmlns:a16="http://schemas.microsoft.com/office/drawing/2014/main" id="{D532C8C8-6F60-447E-A3ED-6FD455F07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5247" y="4786312"/>
            <a:ext cx="1746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AFDC Term Limits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Oval 56">
            <a:extLst>
              <a:ext uri="{FF2B5EF4-FFF2-40B4-BE49-F238E27FC236}">
                <a16:creationId xmlns:a16="http://schemas.microsoft.com/office/drawing/2014/main" id="{3B882B58-DE39-405A-8FB4-575B73E52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413" y="4068763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Rectangle 57">
            <a:extLst>
              <a:ext uri="{FF2B5EF4-FFF2-40B4-BE49-F238E27FC236}">
                <a16:creationId xmlns:a16="http://schemas.microsoft.com/office/drawing/2014/main" id="{8E16A519-DF0A-48B6-B1C6-CCCEEC433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4976" y="4010025"/>
            <a:ext cx="1033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EITC 1986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Oval 58">
            <a:extLst>
              <a:ext uri="{FF2B5EF4-FFF2-40B4-BE49-F238E27FC236}">
                <a16:creationId xmlns:a16="http://schemas.microsoft.com/office/drawing/2014/main" id="{69B50886-2613-4D6E-BF92-02CD390AC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1" y="4229100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Rectangle 59">
            <a:extLst>
              <a:ext uri="{FF2B5EF4-FFF2-40B4-BE49-F238E27FC236}">
                <a16:creationId xmlns:a16="http://schemas.microsoft.com/office/drawing/2014/main" id="{11770561-6D6E-4ED4-9AF2-F5EAD2495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4239" y="4156870"/>
            <a:ext cx="1033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EITC 1993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Oval 60">
            <a:extLst>
              <a:ext uri="{FF2B5EF4-FFF2-40B4-BE49-F238E27FC236}">
                <a16:creationId xmlns:a16="http://schemas.microsoft.com/office/drawing/2014/main" id="{4A06FA91-05A1-4C52-A429-AB2E84942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1526" y="4645025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Rectangle 61">
            <a:extLst>
              <a:ext uri="{FF2B5EF4-FFF2-40B4-BE49-F238E27FC236}">
                <a16:creationId xmlns:a16="http://schemas.microsoft.com/office/drawing/2014/main" id="{BA54D66C-8274-4542-8E91-FB91FC455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3874" y="4512804"/>
            <a:ext cx="10747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Alaska UBI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Oval 62">
            <a:extLst>
              <a:ext uri="{FF2B5EF4-FFF2-40B4-BE49-F238E27FC236}">
                <a16:creationId xmlns:a16="http://schemas.microsoft.com/office/drawing/2014/main" id="{751BF620-E8ED-4C21-B2CF-D7125DF09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9213" y="4667250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Rectangle 63">
            <a:extLst>
              <a:ext uri="{FF2B5EF4-FFF2-40B4-BE49-F238E27FC236}">
                <a16:creationId xmlns:a16="http://schemas.microsoft.com/office/drawing/2014/main" id="{0935A078-3D55-47F1-B511-A93953F8B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8994" y="4567238"/>
            <a:ext cx="165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AFDC Generosity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Oval 64">
            <a:extLst>
              <a:ext uri="{FF2B5EF4-FFF2-40B4-BE49-F238E27FC236}">
                <a16:creationId xmlns:a16="http://schemas.microsoft.com/office/drawing/2014/main" id="{91975487-65AA-4853-B2FA-CA3A1F7FB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5663" y="4151313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Rectangle 65">
            <a:extLst>
              <a:ext uri="{FF2B5EF4-FFF2-40B4-BE49-F238E27FC236}">
                <a16:creationId xmlns:a16="http://schemas.microsoft.com/office/drawing/2014/main" id="{C91753FF-3C16-49CD-B919-DA931A2A5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5351" y="4092575"/>
            <a:ext cx="1308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2013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" name="Oval 66">
            <a:extLst>
              <a:ext uri="{FF2B5EF4-FFF2-40B4-BE49-F238E27FC236}">
                <a16:creationId xmlns:a16="http://schemas.microsoft.com/office/drawing/2014/main" id="{AEC0CC83-361A-4B47-926D-64344597D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8688" y="3703638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Rectangle 67">
            <a:extLst>
              <a:ext uri="{FF2B5EF4-FFF2-40B4-BE49-F238E27FC236}">
                <a16:creationId xmlns:a16="http://schemas.microsoft.com/office/drawing/2014/main" id="{98FAF41A-1A29-42F5-B7A4-F01689815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76" y="3648075"/>
            <a:ext cx="1308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2001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" name="Oval 68">
            <a:extLst>
              <a:ext uri="{FF2B5EF4-FFF2-40B4-BE49-F238E27FC236}">
                <a16:creationId xmlns:a16="http://schemas.microsoft.com/office/drawing/2014/main" id="{DC289F6D-BF0A-4F55-9963-C42AE4AC2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6151" y="1339850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Rectangle 69">
            <a:extLst>
              <a:ext uri="{FF2B5EF4-FFF2-40B4-BE49-F238E27FC236}">
                <a16:creationId xmlns:a16="http://schemas.microsoft.com/office/drawing/2014/main" id="{2A6D9F08-5CCB-46BB-94BC-8B749A844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0926" y="1124743"/>
            <a:ext cx="1308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1981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0" name="Oval 70">
            <a:extLst>
              <a:ext uri="{FF2B5EF4-FFF2-40B4-BE49-F238E27FC236}">
                <a16:creationId xmlns:a16="http://schemas.microsoft.com/office/drawing/2014/main" id="{8768DC86-9047-49B4-AF03-351FA0927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9976" y="2697162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Rectangle 71">
            <a:extLst>
              <a:ext uri="{FF2B5EF4-FFF2-40B4-BE49-F238E27FC236}">
                <a16:creationId xmlns:a16="http://schemas.microsoft.com/office/drawing/2014/main" id="{C1601BEA-1AE1-4CCE-8799-3E79EA133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9981" y="2624138"/>
            <a:ext cx="1308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1993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" name="Oval 72">
            <a:extLst>
              <a:ext uri="{FF2B5EF4-FFF2-40B4-BE49-F238E27FC236}">
                <a16:creationId xmlns:a16="http://schemas.microsoft.com/office/drawing/2014/main" id="{A76562E1-16F8-4FD2-8A70-3BB3C769C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49026" y="2386012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Rectangle 73">
            <a:extLst>
              <a:ext uri="{FF2B5EF4-FFF2-40B4-BE49-F238E27FC236}">
                <a16:creationId xmlns:a16="http://schemas.microsoft.com/office/drawing/2014/main" id="{C004F567-22A4-4FE5-A9A1-3D17282B6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433" y="2280552"/>
            <a:ext cx="1308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1986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" name="Line 74">
            <a:extLst>
              <a:ext uri="{FF2B5EF4-FFF2-40B4-BE49-F238E27FC236}">
                <a16:creationId xmlns:a16="http://schemas.microsoft.com/office/drawing/2014/main" id="{17BF9E6F-DCE0-45B7-A114-4782E6F818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85951" y="1230312"/>
            <a:ext cx="0" cy="4489451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Line 75">
            <a:extLst>
              <a:ext uri="{FF2B5EF4-FFF2-40B4-BE49-F238E27FC236}">
                <a16:creationId xmlns:a16="http://schemas.microsoft.com/office/drawing/2014/main" id="{BA07738F-6CF2-4CE9-8E8D-2843BF2667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89113" y="5568950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Rectangle 76">
            <a:extLst>
              <a:ext uri="{FF2B5EF4-FFF2-40B4-BE49-F238E27FC236}">
                <a16:creationId xmlns:a16="http://schemas.microsoft.com/office/drawing/2014/main" id="{67F5DABD-E1DE-4C58-BE95-5A800127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4601" y="5430838"/>
            <a:ext cx="6223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&lt;0.5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7" name="Line 77">
            <a:extLst>
              <a:ext uri="{FF2B5EF4-FFF2-40B4-BE49-F238E27FC236}">
                <a16:creationId xmlns:a16="http://schemas.microsoft.com/office/drawing/2014/main" id="{D54EE4BD-9896-4998-8513-261F1A623B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89113" y="4521200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Rectangle 78">
            <a:extLst>
              <a:ext uri="{FF2B5EF4-FFF2-40B4-BE49-F238E27FC236}">
                <a16:creationId xmlns:a16="http://schemas.microsoft.com/office/drawing/2014/main" id="{C80E1AC1-4A85-4475-A37A-1B52BB30A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788" y="438467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9" name="Line 79">
            <a:extLst>
              <a:ext uri="{FF2B5EF4-FFF2-40B4-BE49-F238E27FC236}">
                <a16:creationId xmlns:a16="http://schemas.microsoft.com/office/drawing/2014/main" id="{13466DFD-E001-40CC-8C16-72F4C0184E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89113" y="3475038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Rectangle 80">
            <a:extLst>
              <a:ext uri="{FF2B5EF4-FFF2-40B4-BE49-F238E27FC236}">
                <a16:creationId xmlns:a16="http://schemas.microsoft.com/office/drawing/2014/main" id="{2F6E2C59-2689-4741-BFCA-4DF4E6B55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0651" y="3336925"/>
            <a:ext cx="4714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1.5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1" name="Line 81">
            <a:extLst>
              <a:ext uri="{FF2B5EF4-FFF2-40B4-BE49-F238E27FC236}">
                <a16:creationId xmlns:a16="http://schemas.microsoft.com/office/drawing/2014/main" id="{A449C874-7ACB-45C7-82C1-5AB10573C3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89113" y="2427287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Rectangle 82">
            <a:extLst>
              <a:ext uri="{FF2B5EF4-FFF2-40B4-BE49-F238E27FC236}">
                <a16:creationId xmlns:a16="http://schemas.microsoft.com/office/drawing/2014/main" id="{72B069DD-D53D-444B-8993-DEE5D6169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738" y="2290762"/>
            <a:ext cx="4064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" name="Line 83">
            <a:extLst>
              <a:ext uri="{FF2B5EF4-FFF2-40B4-BE49-F238E27FC236}">
                <a16:creationId xmlns:a16="http://schemas.microsoft.com/office/drawing/2014/main" id="{AD1FEA45-9E7A-44DD-9819-E7BCC34BE6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89113" y="138112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Rectangle 85">
            <a:extLst>
              <a:ext uri="{FF2B5EF4-FFF2-40B4-BE49-F238E27FC236}">
                <a16:creationId xmlns:a16="http://schemas.microsoft.com/office/drawing/2014/main" id="{DDB11392-B536-4DB1-9565-25C1F74495A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3875" y="3236912"/>
            <a:ext cx="8223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MVPF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6" name="Line 86">
            <a:extLst>
              <a:ext uri="{FF2B5EF4-FFF2-40B4-BE49-F238E27FC236}">
                <a16:creationId xmlns:a16="http://schemas.microsoft.com/office/drawing/2014/main" id="{04BDFF04-C3C8-4880-9AB7-887319D9AD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1" y="5719763"/>
            <a:ext cx="955516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Line 87">
            <a:extLst>
              <a:ext uri="{FF2B5EF4-FFF2-40B4-BE49-F238E27FC236}">
                <a16:creationId xmlns:a16="http://schemas.microsoft.com/office/drawing/2014/main" id="{F9A521ED-1EFC-4CD2-BA2A-63AE02E8F5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676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Rectangle 88">
            <a:extLst>
              <a:ext uri="{FF2B5EF4-FFF2-40B4-BE49-F238E27FC236}">
                <a16:creationId xmlns:a16="http://schemas.microsoft.com/office/drawing/2014/main" id="{D31DF34C-B163-487D-B1B6-E66D400B8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913" y="5861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2" name="Line 89">
            <a:extLst>
              <a:ext uri="{FF2B5EF4-FFF2-40B4-BE49-F238E27FC236}">
                <a16:creationId xmlns:a16="http://schemas.microsoft.com/office/drawing/2014/main" id="{5715F434-4E3D-4C3A-98F9-4CB91454A0B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6988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Rectangle 90">
            <a:extLst>
              <a:ext uri="{FF2B5EF4-FFF2-40B4-BE49-F238E27FC236}">
                <a16:creationId xmlns:a16="http://schemas.microsoft.com/office/drawing/2014/main" id="{F8B23645-BF70-4879-8E6B-4F9EF7DD6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701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4" name="Line 91">
            <a:extLst>
              <a:ext uri="{FF2B5EF4-FFF2-40B4-BE49-F238E27FC236}">
                <a16:creationId xmlns:a16="http://schemas.microsoft.com/office/drawing/2014/main" id="{9A0B666F-2276-49B2-A162-CC3F04586FB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Rectangle 92">
            <a:extLst>
              <a:ext uri="{FF2B5EF4-FFF2-40B4-BE49-F238E27FC236}">
                <a16:creationId xmlns:a16="http://schemas.microsoft.com/office/drawing/2014/main" id="{A6CB2B4D-A27A-4EEF-A099-12DC1081E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513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6" name="Line 93">
            <a:extLst>
              <a:ext uri="{FF2B5EF4-FFF2-40B4-BE49-F238E27FC236}">
                <a16:creationId xmlns:a16="http://schemas.microsoft.com/office/drawing/2014/main" id="{BA28C42F-15BE-41EE-8828-E226E6A26BC3}"/>
              </a:ext>
            </a:extLst>
          </p:cNvPr>
          <p:cNvSpPr>
            <a:spLocks noChangeShapeType="1"/>
          </p:cNvSpPr>
          <p:nvPr/>
        </p:nvSpPr>
        <p:spPr bwMode="auto">
          <a:xfrm>
            <a:off x="743585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Rectangle 94">
            <a:extLst>
              <a:ext uri="{FF2B5EF4-FFF2-40B4-BE49-F238E27FC236}">
                <a16:creationId xmlns:a16="http://schemas.microsoft.com/office/drawing/2014/main" id="{90432F33-E46B-4E91-A48B-AF05291A5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4563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9" name="Line 95">
            <a:extLst>
              <a:ext uri="{FF2B5EF4-FFF2-40B4-BE49-F238E27FC236}">
                <a16:creationId xmlns:a16="http://schemas.microsoft.com/office/drawing/2014/main" id="{40037427-6045-4FEA-B72E-E419FF002FA4}"/>
              </a:ext>
            </a:extLst>
          </p:cNvPr>
          <p:cNvSpPr>
            <a:spLocks noChangeShapeType="1"/>
          </p:cNvSpPr>
          <p:nvPr/>
        </p:nvSpPr>
        <p:spPr bwMode="auto">
          <a:xfrm>
            <a:off x="923766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Rectangle 96">
            <a:extLst>
              <a:ext uri="{FF2B5EF4-FFF2-40B4-BE49-F238E27FC236}">
                <a16:creationId xmlns:a16="http://schemas.microsoft.com/office/drawing/2014/main" id="{C142AEDB-57AF-46EE-9383-88E474052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47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1" name="Line 97">
            <a:extLst>
              <a:ext uri="{FF2B5EF4-FFF2-40B4-BE49-F238E27FC236}">
                <a16:creationId xmlns:a16="http://schemas.microsoft.com/office/drawing/2014/main" id="{C0F5029D-D869-44C8-A65D-00EA24B92A8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37888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Rectangle 98">
            <a:extLst>
              <a:ext uri="{FF2B5EF4-FFF2-40B4-BE49-F238E27FC236}">
                <a16:creationId xmlns:a16="http://schemas.microsoft.com/office/drawing/2014/main" id="{86F178B1-B6AD-452C-B18A-D7BE350F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6263" y="5861050"/>
            <a:ext cx="7175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&gt;50K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3" name="Rectangle 99">
            <a:extLst>
              <a:ext uri="{FF2B5EF4-FFF2-40B4-BE49-F238E27FC236}">
                <a16:creationId xmlns:a16="http://schemas.microsoft.com/office/drawing/2014/main" id="{34C6883C-A875-4EE0-A94D-D62206824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113" y="6175375"/>
            <a:ext cx="40925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Approximate Income of Beneficiary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4" name="Rectangle 100">
            <a:extLst>
              <a:ext uri="{FF2B5EF4-FFF2-40B4-BE49-F238E27FC236}">
                <a16:creationId xmlns:a16="http://schemas.microsoft.com/office/drawing/2014/main" id="{E8B9D77C-2868-4979-A984-497FF3CB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38D3AD62-15A9-4528-B799-AF79388D22C3}"/>
              </a:ext>
            </a:extLst>
          </p:cNvPr>
          <p:cNvGrpSpPr/>
          <p:nvPr/>
        </p:nvGrpSpPr>
        <p:grpSpPr>
          <a:xfrm>
            <a:off x="1526388" y="1174749"/>
            <a:ext cx="599024" cy="616982"/>
            <a:chOff x="1398052" y="1174749"/>
            <a:chExt cx="599024" cy="616982"/>
          </a:xfrm>
        </p:grpSpPr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BD79A2F5-E04A-4373-A87E-B629B0B5770C}"/>
                </a:ext>
              </a:extLst>
            </p:cNvPr>
            <p:cNvSpPr/>
            <p:nvPr/>
          </p:nvSpPr>
          <p:spPr>
            <a:xfrm>
              <a:off x="1468438" y="1508125"/>
              <a:ext cx="528638" cy="283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" name="Rectangle 176">
              <a:extLst>
                <a:ext uri="{FF2B5EF4-FFF2-40B4-BE49-F238E27FC236}">
                  <a16:creationId xmlns:a16="http://schemas.microsoft.com/office/drawing/2014/main" id="{A7DBD1F3-EBBD-41CD-9BDA-CEB6AFBA7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052" y="1174749"/>
              <a:ext cx="219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∞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CE52B3FE-3A3A-48A0-BEF4-BB9BD9ED7EBA}"/>
                </a:ext>
              </a:extLst>
            </p:cNvPr>
            <p:cNvGrpSpPr/>
            <p:nvPr/>
          </p:nvGrpSpPr>
          <p:grpSpPr>
            <a:xfrm>
              <a:off x="1674813" y="1573079"/>
              <a:ext cx="166687" cy="149224"/>
              <a:chOff x="1462882" y="1471634"/>
              <a:chExt cx="166687" cy="149224"/>
            </a:xfrm>
          </p:grpSpPr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1BF532CC-7F01-4DB4-96F9-BA21C4E7D3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6225" y="1512888"/>
                <a:ext cx="0" cy="6032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CF3F10F1-4337-46DF-AE65-C6898627A1BE}"/>
                  </a:ext>
                </a:extLst>
              </p:cNvPr>
              <p:cNvCxnSpPr/>
              <p:nvPr/>
            </p:nvCxnSpPr>
            <p:spPr>
              <a:xfrm flipV="1">
                <a:off x="1462882" y="147163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F01F6C82-462E-4781-BB25-0BC5BD9B4E1D}"/>
                  </a:ext>
                </a:extLst>
              </p:cNvPr>
              <p:cNvCxnSpPr/>
              <p:nvPr/>
            </p:nvCxnSpPr>
            <p:spPr>
              <a:xfrm flipV="1">
                <a:off x="1462882" y="153749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4" name="TextBox 213">
            <a:extLst>
              <a:ext uri="{FF2B5EF4-FFF2-40B4-BE49-F238E27FC236}">
                <a16:creationId xmlns:a16="http://schemas.microsoft.com/office/drawing/2014/main" id="{808BE920-038B-4109-A24E-D1253F9153B7}"/>
              </a:ext>
            </a:extLst>
          </p:cNvPr>
          <p:cNvSpPr txBox="1"/>
          <p:nvPr/>
        </p:nvSpPr>
        <p:spPr>
          <a:xfrm>
            <a:off x="5682437" y="2329943"/>
            <a:ext cx="3671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Prefer 1993 OBRA tax change </a:t>
            </a:r>
            <a:r>
              <a:rPr lang="en-US" dirty="0" err="1"/>
              <a:t>iff</a:t>
            </a:r>
            <a:r>
              <a:rPr lang="en-US" dirty="0"/>
              <a:t> prefer $1.12 to low-income EITC beneficiaries to $1.85 to top earners</a:t>
            </a:r>
          </a:p>
        </p:txBody>
      </p: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59945C64-E199-4D4A-981E-EE1D1271B20A}"/>
              </a:ext>
            </a:extLst>
          </p:cNvPr>
          <p:cNvCxnSpPr>
            <a:cxnSpLocks/>
          </p:cNvCxnSpPr>
          <p:nvPr/>
        </p:nvCxnSpPr>
        <p:spPr>
          <a:xfrm flipV="1">
            <a:off x="9010651" y="2779712"/>
            <a:ext cx="774700" cy="11244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127DC0E4-693E-480E-BA31-136B48594371}"/>
              </a:ext>
            </a:extLst>
          </p:cNvPr>
          <p:cNvCxnSpPr>
            <a:cxnSpLocks/>
          </p:cNvCxnSpPr>
          <p:nvPr/>
        </p:nvCxnSpPr>
        <p:spPr>
          <a:xfrm flipH="1">
            <a:off x="7175501" y="3343024"/>
            <a:ext cx="163513" cy="66700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82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134">
            <a:extLst>
              <a:ext uri="{FF2B5EF4-FFF2-40B4-BE49-F238E27FC236}">
                <a16:creationId xmlns:a16="http://schemas.microsoft.com/office/drawing/2014/main" id="{17399A4C-8301-4B87-A096-D7EAA67C4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In-Kind versus Cash Transfers (“Atkinson-Stiglitz” Theorem)</a:t>
            </a:r>
          </a:p>
        </p:txBody>
      </p:sp>
      <p:sp>
        <p:nvSpPr>
          <p:cNvPr id="251" name="Rectangle 7">
            <a:extLst>
              <a:ext uri="{FF2B5EF4-FFF2-40B4-BE49-F238E27FC236}">
                <a16:creationId xmlns:a16="http://schemas.microsoft.com/office/drawing/2014/main" id="{634F02C4-D664-4353-9BE6-F4153477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951" y="1230312"/>
            <a:ext cx="9555163" cy="448945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" name="Line 8">
            <a:extLst>
              <a:ext uri="{FF2B5EF4-FFF2-40B4-BE49-F238E27FC236}">
                <a16:creationId xmlns:a16="http://schemas.microsoft.com/office/drawing/2014/main" id="{0452A8E9-60A7-4337-8DFA-0C2FB1FCEA9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1" y="5568950"/>
            <a:ext cx="955516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" name="Line 9">
            <a:extLst>
              <a:ext uri="{FF2B5EF4-FFF2-40B4-BE49-F238E27FC236}">
                <a16:creationId xmlns:a16="http://schemas.microsoft.com/office/drawing/2014/main" id="{D6757F49-E442-40B7-9A60-280513B444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1" y="4521200"/>
            <a:ext cx="955516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" name="Line 10">
            <a:extLst>
              <a:ext uri="{FF2B5EF4-FFF2-40B4-BE49-F238E27FC236}">
                <a16:creationId xmlns:a16="http://schemas.microsoft.com/office/drawing/2014/main" id="{C860AA3C-319A-4503-BFC8-770E8EC206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1" y="3475038"/>
            <a:ext cx="955516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" name="Line 11">
            <a:extLst>
              <a:ext uri="{FF2B5EF4-FFF2-40B4-BE49-F238E27FC236}">
                <a16:creationId xmlns:a16="http://schemas.microsoft.com/office/drawing/2014/main" id="{DFEC0B7D-F603-4758-9C19-2856FEA51BD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1" y="2427287"/>
            <a:ext cx="955516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Line 12">
            <a:extLst>
              <a:ext uri="{FF2B5EF4-FFF2-40B4-BE49-F238E27FC236}">
                <a16:creationId xmlns:a16="http://schemas.microsoft.com/office/drawing/2014/main" id="{6C9B79A7-A3C4-40EF-AFFC-D47E5EBEC6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1" y="1381125"/>
            <a:ext cx="955516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" name="Line 13">
            <a:extLst>
              <a:ext uri="{FF2B5EF4-FFF2-40B4-BE49-F238E27FC236}">
                <a16:creationId xmlns:a16="http://schemas.microsoft.com/office/drawing/2014/main" id="{4295CE2C-EE1E-45D6-A1B4-993E31C632D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1" y="1381125"/>
            <a:ext cx="9555163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" name="Oval 14">
            <a:extLst>
              <a:ext uri="{FF2B5EF4-FFF2-40B4-BE49-F238E27FC236}">
                <a16:creationId xmlns:a16="http://schemas.microsoft.com/office/drawing/2014/main" id="{5CF2A2D4-3A9A-4B55-A610-12E0653D8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0013" y="4484688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8" name="Rectangle 15">
            <a:extLst>
              <a:ext uri="{FF2B5EF4-FFF2-40B4-BE49-F238E27FC236}">
                <a16:creationId xmlns:a16="http://schemas.microsoft.com/office/drawing/2014/main" id="{2BD6E1F2-9FC2-461E-A3ED-34582CA55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3584" y="4337725"/>
            <a:ext cx="1065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Paycheck+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9" name="Oval 16">
            <a:extLst>
              <a:ext uri="{FF2B5EF4-FFF2-40B4-BE49-F238E27FC236}">
                <a16:creationId xmlns:a16="http://schemas.microsoft.com/office/drawing/2014/main" id="{C80BFAD2-984D-4824-9A2D-0A9AFF52C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6601" y="5527675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0" name="Rectangle 17">
            <a:extLst>
              <a:ext uri="{FF2B5EF4-FFF2-40B4-BE49-F238E27FC236}">
                <a16:creationId xmlns:a16="http://schemas.microsoft.com/office/drawing/2014/main" id="{EA1B38D0-4F65-4CE5-A0C2-B3B154CE3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1" y="5467350"/>
            <a:ext cx="1162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Neg Inc Tax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1" name="Oval 18">
            <a:extLst>
              <a:ext uri="{FF2B5EF4-FFF2-40B4-BE49-F238E27FC236}">
                <a16:creationId xmlns:a16="http://schemas.microsoft.com/office/drawing/2014/main" id="{9D8C1570-59F0-41F0-9F48-CAB39885F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9838" y="4868863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2" name="Rectangle 19">
            <a:extLst>
              <a:ext uri="{FF2B5EF4-FFF2-40B4-BE49-F238E27FC236}">
                <a16:creationId xmlns:a16="http://schemas.microsoft.com/office/drawing/2014/main" id="{6266FC06-7637-4A32-9D4D-CE5D07C53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880" y="4845884"/>
            <a:ext cx="1746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AFDC Term Limits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3" name="Oval 20">
            <a:extLst>
              <a:ext uri="{FF2B5EF4-FFF2-40B4-BE49-F238E27FC236}">
                <a16:creationId xmlns:a16="http://schemas.microsoft.com/office/drawing/2014/main" id="{563A5CE2-21A0-41BF-AD2E-DADB6A38F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413" y="4068763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4" name="Rectangle 21">
            <a:extLst>
              <a:ext uri="{FF2B5EF4-FFF2-40B4-BE49-F238E27FC236}">
                <a16:creationId xmlns:a16="http://schemas.microsoft.com/office/drawing/2014/main" id="{134579BA-F1C3-4FC1-B986-235AB85B6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4976" y="4010025"/>
            <a:ext cx="1033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EITC 1986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5" name="Oval 22">
            <a:extLst>
              <a:ext uri="{FF2B5EF4-FFF2-40B4-BE49-F238E27FC236}">
                <a16:creationId xmlns:a16="http://schemas.microsoft.com/office/drawing/2014/main" id="{05512CE7-9C4C-40B0-9103-23E6D6A4D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1" y="4229100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" name="Rectangle 23">
            <a:extLst>
              <a:ext uri="{FF2B5EF4-FFF2-40B4-BE49-F238E27FC236}">
                <a16:creationId xmlns:a16="http://schemas.microsoft.com/office/drawing/2014/main" id="{56D204B9-259E-4054-AE8F-3A97DD230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2513" y="4173538"/>
            <a:ext cx="1033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EITC 1993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7" name="Oval 24">
            <a:extLst>
              <a:ext uri="{FF2B5EF4-FFF2-40B4-BE49-F238E27FC236}">
                <a16:creationId xmlns:a16="http://schemas.microsoft.com/office/drawing/2014/main" id="{EF53B04D-250B-44A3-940C-C02E1CBE5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1526" y="4645025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8" name="Rectangle 25">
            <a:extLst>
              <a:ext uri="{FF2B5EF4-FFF2-40B4-BE49-F238E27FC236}">
                <a16:creationId xmlns:a16="http://schemas.microsoft.com/office/drawing/2014/main" id="{F9553335-CBC8-4ABB-809D-15233AF8D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8603" y="4513560"/>
            <a:ext cx="10747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Alaska UBI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9" name="Oval 26">
            <a:extLst>
              <a:ext uri="{FF2B5EF4-FFF2-40B4-BE49-F238E27FC236}">
                <a16:creationId xmlns:a16="http://schemas.microsoft.com/office/drawing/2014/main" id="{FFA6A07E-C6E7-4419-99C3-885EC00EA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9213" y="4667250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" name="Rectangle 27">
            <a:extLst>
              <a:ext uri="{FF2B5EF4-FFF2-40B4-BE49-F238E27FC236}">
                <a16:creationId xmlns:a16="http://schemas.microsoft.com/office/drawing/2014/main" id="{EC468903-6061-4E91-8B40-8DC4DA34B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8846" y="4566996"/>
            <a:ext cx="165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AFDC Generosity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1" name="Oval 28">
            <a:extLst>
              <a:ext uri="{FF2B5EF4-FFF2-40B4-BE49-F238E27FC236}">
                <a16:creationId xmlns:a16="http://schemas.microsoft.com/office/drawing/2014/main" id="{1F016A42-7C38-434B-9EBA-5E4D31B09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3526" y="4672013"/>
            <a:ext cx="82550" cy="82550"/>
          </a:xfrm>
          <a:prstGeom prst="ellipse">
            <a:avLst/>
          </a:prstGeom>
          <a:solidFill>
            <a:srgbClr val="7B92A8"/>
          </a:solidFill>
          <a:ln w="31750">
            <a:solidFill>
              <a:srgbClr val="7B92A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2" name="Rectangle 29">
            <a:extLst>
              <a:ext uri="{FF2B5EF4-FFF2-40B4-BE49-F238E27FC236}">
                <a16:creationId xmlns:a16="http://schemas.microsoft.com/office/drawing/2014/main" id="{99691111-35D8-4FE6-9D81-610031D7C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026" y="4613275"/>
            <a:ext cx="19573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HCV RCT to Welfare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3" name="Oval 30">
            <a:extLst>
              <a:ext uri="{FF2B5EF4-FFF2-40B4-BE49-F238E27FC236}">
                <a16:creationId xmlns:a16="http://schemas.microsoft.com/office/drawing/2014/main" id="{124C27DC-7E4C-4179-9C22-B23C4A58C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2076" y="5207000"/>
            <a:ext cx="82550" cy="82550"/>
          </a:xfrm>
          <a:prstGeom prst="ellipse">
            <a:avLst/>
          </a:prstGeom>
          <a:solidFill>
            <a:srgbClr val="7B92A8"/>
          </a:solidFill>
          <a:ln w="31750">
            <a:solidFill>
              <a:srgbClr val="7B92A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" name="Rectangle 31">
            <a:extLst>
              <a:ext uri="{FF2B5EF4-FFF2-40B4-BE49-F238E27FC236}">
                <a16:creationId xmlns:a16="http://schemas.microsoft.com/office/drawing/2014/main" id="{404762ED-8A66-449E-805B-0EB083E2F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0576" y="5148263"/>
            <a:ext cx="1962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HCV Chicago Lottery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5" name="Oval 32">
            <a:extLst>
              <a:ext uri="{FF2B5EF4-FFF2-40B4-BE49-F238E27FC236}">
                <a16:creationId xmlns:a16="http://schemas.microsoft.com/office/drawing/2014/main" id="{F3A7D83F-7148-4567-915B-167D4126A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1" y="1339850"/>
            <a:ext cx="82550" cy="82550"/>
          </a:xfrm>
          <a:prstGeom prst="ellipse">
            <a:avLst/>
          </a:prstGeom>
          <a:solidFill>
            <a:srgbClr val="A0522D"/>
          </a:solidFill>
          <a:ln w="31750">
            <a:solidFill>
              <a:srgbClr val="A0522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" name="Oval 34">
            <a:extLst>
              <a:ext uri="{FF2B5EF4-FFF2-40B4-BE49-F238E27FC236}">
                <a16:creationId xmlns:a16="http://schemas.microsoft.com/office/drawing/2014/main" id="{36BA0C9D-E471-42A1-85BC-AD50F1105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1" y="4394200"/>
            <a:ext cx="82550" cy="82550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" name="Rectangle 35">
            <a:extLst>
              <a:ext uri="{FF2B5EF4-FFF2-40B4-BE49-F238E27FC236}">
                <a16:creationId xmlns:a16="http://schemas.microsoft.com/office/drawing/2014/main" id="{F573AFF7-53B7-488D-8488-0D268EDFA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424" y="4271883"/>
            <a:ext cx="10842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SNAP Intro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9" name="Oval 36">
            <a:extLst>
              <a:ext uri="{FF2B5EF4-FFF2-40B4-BE49-F238E27FC236}">
                <a16:creationId xmlns:a16="http://schemas.microsoft.com/office/drawing/2014/main" id="{C5A67845-19FB-4C71-BE28-1267BD0FA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3438" y="4645025"/>
            <a:ext cx="82550" cy="77788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" name="Rectangle 37">
            <a:extLst>
              <a:ext uri="{FF2B5EF4-FFF2-40B4-BE49-F238E27FC236}">
                <a16:creationId xmlns:a16="http://schemas.microsoft.com/office/drawing/2014/main" id="{F35AD190-76F6-49D1-A203-483566F2F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3399" y="4508798"/>
            <a:ext cx="12207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SNAP Assist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1" name="Oval 38">
            <a:extLst>
              <a:ext uri="{FF2B5EF4-FFF2-40B4-BE49-F238E27FC236}">
                <a16:creationId xmlns:a16="http://schemas.microsoft.com/office/drawing/2014/main" id="{EE60FD95-3021-4E4A-980A-85CB97488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901" y="4718050"/>
            <a:ext cx="82550" cy="82550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2" name="Rectangle 39">
            <a:extLst>
              <a:ext uri="{FF2B5EF4-FFF2-40B4-BE49-F238E27FC236}">
                <a16:creationId xmlns:a16="http://schemas.microsoft.com/office/drawing/2014/main" id="{E18AFEA8-FABF-4423-95C7-BD18607C0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249" y="4674811"/>
            <a:ext cx="10191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SNAP Info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3" name="Oval 40">
            <a:extLst>
              <a:ext uri="{FF2B5EF4-FFF2-40B4-BE49-F238E27FC236}">
                <a16:creationId xmlns:a16="http://schemas.microsoft.com/office/drawing/2014/main" id="{D8061A98-25E6-4CFC-83F6-B8795F808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5663" y="4151313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" name="Rectangle 41">
            <a:extLst>
              <a:ext uri="{FF2B5EF4-FFF2-40B4-BE49-F238E27FC236}">
                <a16:creationId xmlns:a16="http://schemas.microsoft.com/office/drawing/2014/main" id="{77EDE7CC-FDC2-4A10-9AAE-891F34609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5351" y="4092575"/>
            <a:ext cx="1308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2013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5" name="Oval 42">
            <a:extLst>
              <a:ext uri="{FF2B5EF4-FFF2-40B4-BE49-F238E27FC236}">
                <a16:creationId xmlns:a16="http://schemas.microsoft.com/office/drawing/2014/main" id="{7B10AFB1-6411-43A3-B30C-1C26DD05F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8688" y="3703638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" name="Rectangle 43">
            <a:extLst>
              <a:ext uri="{FF2B5EF4-FFF2-40B4-BE49-F238E27FC236}">
                <a16:creationId xmlns:a16="http://schemas.microsoft.com/office/drawing/2014/main" id="{38801536-8AD6-49A5-9670-67EC2BA66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76" y="3648075"/>
            <a:ext cx="1308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2001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7" name="Oval 44">
            <a:extLst>
              <a:ext uri="{FF2B5EF4-FFF2-40B4-BE49-F238E27FC236}">
                <a16:creationId xmlns:a16="http://schemas.microsoft.com/office/drawing/2014/main" id="{CD4A81B2-A780-429E-A1E4-1221802E8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6151" y="1339850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" name="Rectangle 45">
            <a:extLst>
              <a:ext uri="{FF2B5EF4-FFF2-40B4-BE49-F238E27FC236}">
                <a16:creationId xmlns:a16="http://schemas.microsoft.com/office/drawing/2014/main" id="{9E55AA78-0FE8-4044-A8EC-C71F83C60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3920" y="1140042"/>
            <a:ext cx="1308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1981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9" name="Oval 46">
            <a:extLst>
              <a:ext uri="{FF2B5EF4-FFF2-40B4-BE49-F238E27FC236}">
                <a16:creationId xmlns:a16="http://schemas.microsoft.com/office/drawing/2014/main" id="{6003B854-AEDC-4248-A7C6-5837026C7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9976" y="2697162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" name="Rectangle 47">
            <a:extLst>
              <a:ext uri="{FF2B5EF4-FFF2-40B4-BE49-F238E27FC236}">
                <a16:creationId xmlns:a16="http://schemas.microsoft.com/office/drawing/2014/main" id="{9CBDBDCF-A641-48D2-8A4F-70EBF5DD0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1" y="2638425"/>
            <a:ext cx="1308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1993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1" name="Oval 48">
            <a:extLst>
              <a:ext uri="{FF2B5EF4-FFF2-40B4-BE49-F238E27FC236}">
                <a16:creationId xmlns:a16="http://schemas.microsoft.com/office/drawing/2014/main" id="{D6932217-AE39-40E1-9F89-AD9CDA172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49026" y="2386012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2" name="Rectangle 49">
            <a:extLst>
              <a:ext uri="{FF2B5EF4-FFF2-40B4-BE49-F238E27FC236}">
                <a16:creationId xmlns:a16="http://schemas.microsoft.com/office/drawing/2014/main" id="{A645D599-3CB6-41C6-B59D-8E6149784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8713" y="2327275"/>
            <a:ext cx="1308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1986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3" name="Line 50">
            <a:extLst>
              <a:ext uri="{FF2B5EF4-FFF2-40B4-BE49-F238E27FC236}">
                <a16:creationId xmlns:a16="http://schemas.microsoft.com/office/drawing/2014/main" id="{C4B6040D-D569-4883-AABD-4BEB187C15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51288" y="4119563"/>
            <a:ext cx="0" cy="671513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4" name="Line 51">
            <a:extLst>
              <a:ext uri="{FF2B5EF4-FFF2-40B4-BE49-F238E27FC236}">
                <a16:creationId xmlns:a16="http://schemas.microsoft.com/office/drawing/2014/main" id="{704841E8-A538-4ADA-801D-0D48E96D9A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3826" y="4119563"/>
            <a:ext cx="36513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" name="Line 52">
            <a:extLst>
              <a:ext uri="{FF2B5EF4-FFF2-40B4-BE49-F238E27FC236}">
                <a16:creationId xmlns:a16="http://schemas.microsoft.com/office/drawing/2014/main" id="{B95B92C5-05CE-46AD-B0C9-7CA89371D4A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3826" y="4791075"/>
            <a:ext cx="36513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" name="Line 53">
            <a:extLst>
              <a:ext uri="{FF2B5EF4-FFF2-40B4-BE49-F238E27FC236}">
                <a16:creationId xmlns:a16="http://schemas.microsoft.com/office/drawing/2014/main" id="{1195D400-1560-4882-B65E-69BFBF60DC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7876" y="2427287"/>
            <a:ext cx="0" cy="3141663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" name="Line 54">
            <a:extLst>
              <a:ext uri="{FF2B5EF4-FFF2-40B4-BE49-F238E27FC236}">
                <a16:creationId xmlns:a16="http://schemas.microsoft.com/office/drawing/2014/main" id="{C4972682-958E-4A7A-A65B-4D66104F3C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3588" y="2427287"/>
            <a:ext cx="31750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8" name="Line 55">
            <a:extLst>
              <a:ext uri="{FF2B5EF4-FFF2-40B4-BE49-F238E27FC236}">
                <a16:creationId xmlns:a16="http://schemas.microsoft.com/office/drawing/2014/main" id="{7357426F-6983-43D2-8DB2-F658785FBB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3588" y="5568950"/>
            <a:ext cx="31750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9" name="Line 56">
            <a:extLst>
              <a:ext uri="{FF2B5EF4-FFF2-40B4-BE49-F238E27FC236}">
                <a16:creationId xmlns:a16="http://schemas.microsoft.com/office/drawing/2014/main" id="{2A72A243-F3B6-46F8-BDAB-2D4790D661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61113" y="4718050"/>
            <a:ext cx="0" cy="37465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0" name="Line 57">
            <a:extLst>
              <a:ext uri="{FF2B5EF4-FFF2-40B4-BE49-F238E27FC236}">
                <a16:creationId xmlns:a16="http://schemas.microsoft.com/office/drawing/2014/main" id="{AA047B43-9F43-4F8D-9374-7C54F6526086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6826" y="4718050"/>
            <a:ext cx="33338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" name="Line 58">
            <a:extLst>
              <a:ext uri="{FF2B5EF4-FFF2-40B4-BE49-F238E27FC236}">
                <a16:creationId xmlns:a16="http://schemas.microsoft.com/office/drawing/2014/main" id="{F940E2F4-2D37-4898-9FEC-30AF0AA02E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6826" y="5092700"/>
            <a:ext cx="33338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2" name="Line 59">
            <a:extLst>
              <a:ext uri="{FF2B5EF4-FFF2-40B4-BE49-F238E27FC236}">
                <a16:creationId xmlns:a16="http://schemas.microsoft.com/office/drawing/2014/main" id="{556EB9E6-847F-4A22-92EF-F2FBB0501C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16688" y="3721100"/>
            <a:ext cx="0" cy="695325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3" name="Line 60">
            <a:extLst>
              <a:ext uri="{FF2B5EF4-FFF2-40B4-BE49-F238E27FC236}">
                <a16:creationId xmlns:a16="http://schemas.microsoft.com/office/drawing/2014/main" id="{73FF9FD3-46A6-44DA-B716-60E0D141ECD0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7638" y="3721100"/>
            <a:ext cx="36513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" name="Line 61">
            <a:extLst>
              <a:ext uri="{FF2B5EF4-FFF2-40B4-BE49-F238E27FC236}">
                <a16:creationId xmlns:a16="http://schemas.microsoft.com/office/drawing/2014/main" id="{015EB071-00A0-41EC-A4F0-69A745E64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7638" y="4416425"/>
            <a:ext cx="36513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" name="Line 62">
            <a:extLst>
              <a:ext uri="{FF2B5EF4-FFF2-40B4-BE49-F238E27FC236}">
                <a16:creationId xmlns:a16="http://schemas.microsoft.com/office/drawing/2014/main" id="{CADC5AD8-5D99-4A9D-8FD4-E6D37790D5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34226" y="4073525"/>
            <a:ext cx="0" cy="822325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6" name="Line 63">
            <a:extLst>
              <a:ext uri="{FF2B5EF4-FFF2-40B4-BE49-F238E27FC236}">
                <a16:creationId xmlns:a16="http://schemas.microsoft.com/office/drawing/2014/main" id="{29D87867-EEAD-4227-BA37-95A11649C09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5176" y="4073525"/>
            <a:ext cx="36513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" name="Line 64">
            <a:extLst>
              <a:ext uri="{FF2B5EF4-FFF2-40B4-BE49-F238E27FC236}">
                <a16:creationId xmlns:a16="http://schemas.microsoft.com/office/drawing/2014/main" id="{1B969D10-736B-4957-BDF1-85391C934E3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5176" y="4895850"/>
            <a:ext cx="36513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" name="Line 65">
            <a:extLst>
              <a:ext uri="{FF2B5EF4-FFF2-40B4-BE49-F238E27FC236}">
                <a16:creationId xmlns:a16="http://schemas.microsoft.com/office/drawing/2014/main" id="{51A13874-A7D2-48CE-9F65-FD18EC774D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32801" y="4608513"/>
            <a:ext cx="0" cy="136525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" name="Line 66">
            <a:extLst>
              <a:ext uri="{FF2B5EF4-FFF2-40B4-BE49-F238E27FC236}">
                <a16:creationId xmlns:a16="http://schemas.microsoft.com/office/drawing/2014/main" id="{EFF8C9CE-1011-464F-AACA-94D062C2D807}"/>
              </a:ext>
            </a:extLst>
          </p:cNvPr>
          <p:cNvSpPr>
            <a:spLocks noChangeShapeType="1"/>
          </p:cNvSpPr>
          <p:nvPr/>
        </p:nvSpPr>
        <p:spPr bwMode="auto">
          <a:xfrm>
            <a:off x="8418513" y="4608513"/>
            <a:ext cx="31750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" name="Line 67">
            <a:extLst>
              <a:ext uri="{FF2B5EF4-FFF2-40B4-BE49-F238E27FC236}">
                <a16:creationId xmlns:a16="http://schemas.microsoft.com/office/drawing/2014/main" id="{AF61EFBB-C430-4EC6-8561-482DFD2711C4}"/>
              </a:ext>
            </a:extLst>
          </p:cNvPr>
          <p:cNvSpPr>
            <a:spLocks noChangeShapeType="1"/>
          </p:cNvSpPr>
          <p:nvPr/>
        </p:nvSpPr>
        <p:spPr bwMode="auto">
          <a:xfrm>
            <a:off x="8418513" y="4745038"/>
            <a:ext cx="31750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" name="Line 68">
            <a:extLst>
              <a:ext uri="{FF2B5EF4-FFF2-40B4-BE49-F238E27FC236}">
                <a16:creationId xmlns:a16="http://schemas.microsoft.com/office/drawing/2014/main" id="{7AABC1D6-0B15-4866-B355-03F96C040E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80488" y="4525963"/>
            <a:ext cx="0" cy="357188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" name="Line 69">
            <a:extLst>
              <a:ext uri="{FF2B5EF4-FFF2-40B4-BE49-F238E27FC236}">
                <a16:creationId xmlns:a16="http://schemas.microsoft.com/office/drawing/2014/main" id="{889B29A4-C357-45BB-AF64-3D9F80C989E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63026" y="4525963"/>
            <a:ext cx="36513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" name="Line 70">
            <a:extLst>
              <a:ext uri="{FF2B5EF4-FFF2-40B4-BE49-F238E27FC236}">
                <a16:creationId xmlns:a16="http://schemas.microsoft.com/office/drawing/2014/main" id="{9867E467-01E8-4368-9A42-6FC0AEEACDEA}"/>
              </a:ext>
            </a:extLst>
          </p:cNvPr>
          <p:cNvSpPr>
            <a:spLocks noChangeShapeType="1"/>
          </p:cNvSpPr>
          <p:nvPr/>
        </p:nvSpPr>
        <p:spPr bwMode="auto">
          <a:xfrm>
            <a:off x="8963026" y="4883150"/>
            <a:ext cx="36513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" name="Line 71">
            <a:extLst>
              <a:ext uri="{FF2B5EF4-FFF2-40B4-BE49-F238E27FC236}">
                <a16:creationId xmlns:a16="http://schemas.microsoft.com/office/drawing/2014/main" id="{87A85A29-5E1A-43DE-9422-7E92D2B875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44801" y="4598988"/>
            <a:ext cx="0" cy="223838"/>
          </a:xfrm>
          <a:prstGeom prst="line">
            <a:avLst/>
          </a:prstGeom>
          <a:noFill/>
          <a:ln w="14288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" name="Line 72">
            <a:extLst>
              <a:ext uri="{FF2B5EF4-FFF2-40B4-BE49-F238E27FC236}">
                <a16:creationId xmlns:a16="http://schemas.microsoft.com/office/drawing/2014/main" id="{F0576C3C-CD44-4135-B233-D7CCEFE1CD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7338" y="4598988"/>
            <a:ext cx="36513" cy="0"/>
          </a:xfrm>
          <a:prstGeom prst="line">
            <a:avLst/>
          </a:prstGeom>
          <a:noFill/>
          <a:ln w="14288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" name="Line 73">
            <a:extLst>
              <a:ext uri="{FF2B5EF4-FFF2-40B4-BE49-F238E27FC236}">
                <a16:creationId xmlns:a16="http://schemas.microsoft.com/office/drawing/2014/main" id="{44D354D9-16F3-4812-8EC4-23B3C54386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7338" y="4822825"/>
            <a:ext cx="36513" cy="0"/>
          </a:xfrm>
          <a:prstGeom prst="line">
            <a:avLst/>
          </a:prstGeom>
          <a:noFill/>
          <a:ln w="14288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" name="Line 74">
            <a:extLst>
              <a:ext uri="{FF2B5EF4-FFF2-40B4-BE49-F238E27FC236}">
                <a16:creationId xmlns:a16="http://schemas.microsoft.com/office/drawing/2014/main" id="{8AD7665A-FC68-4190-B519-34D45A1051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13351" y="5138738"/>
            <a:ext cx="0" cy="201613"/>
          </a:xfrm>
          <a:prstGeom prst="line">
            <a:avLst/>
          </a:prstGeom>
          <a:noFill/>
          <a:ln w="14288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" name="Line 75">
            <a:extLst>
              <a:ext uri="{FF2B5EF4-FFF2-40B4-BE49-F238E27FC236}">
                <a16:creationId xmlns:a16="http://schemas.microsoft.com/office/drawing/2014/main" id="{CBB9A1E6-3D1F-42B0-843F-FED5226D95B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5888" y="5138738"/>
            <a:ext cx="36513" cy="0"/>
          </a:xfrm>
          <a:prstGeom prst="line">
            <a:avLst/>
          </a:prstGeom>
          <a:noFill/>
          <a:ln w="14288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" name="Line 76">
            <a:extLst>
              <a:ext uri="{FF2B5EF4-FFF2-40B4-BE49-F238E27FC236}">
                <a16:creationId xmlns:a16="http://schemas.microsoft.com/office/drawing/2014/main" id="{D2E6427A-3567-4836-97A8-44675E2093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5888" y="5340350"/>
            <a:ext cx="36513" cy="0"/>
          </a:xfrm>
          <a:prstGeom prst="line">
            <a:avLst/>
          </a:prstGeom>
          <a:noFill/>
          <a:ln w="14288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0" name="Line 77">
            <a:extLst>
              <a:ext uri="{FF2B5EF4-FFF2-40B4-BE49-F238E27FC236}">
                <a16:creationId xmlns:a16="http://schemas.microsoft.com/office/drawing/2014/main" id="{5D4D4C5F-94B6-4815-86E1-838036517E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94276" y="1381125"/>
            <a:ext cx="0" cy="4187826"/>
          </a:xfrm>
          <a:prstGeom prst="line">
            <a:avLst/>
          </a:prstGeom>
          <a:noFill/>
          <a:ln w="14288">
            <a:solidFill>
              <a:srgbClr val="A0522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" name="Line 78">
            <a:extLst>
              <a:ext uri="{FF2B5EF4-FFF2-40B4-BE49-F238E27FC236}">
                <a16:creationId xmlns:a16="http://schemas.microsoft.com/office/drawing/2014/main" id="{63ABFA20-8F61-4817-923A-1883EC84150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5226" y="1381125"/>
            <a:ext cx="36513" cy="0"/>
          </a:xfrm>
          <a:prstGeom prst="line">
            <a:avLst/>
          </a:prstGeom>
          <a:noFill/>
          <a:ln w="14288">
            <a:solidFill>
              <a:srgbClr val="A0522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2" name="Line 79">
            <a:extLst>
              <a:ext uri="{FF2B5EF4-FFF2-40B4-BE49-F238E27FC236}">
                <a16:creationId xmlns:a16="http://schemas.microsoft.com/office/drawing/2014/main" id="{507408DB-C034-4306-99C5-58B7EA46A2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5226" y="5568950"/>
            <a:ext cx="36513" cy="0"/>
          </a:xfrm>
          <a:prstGeom prst="line">
            <a:avLst/>
          </a:prstGeom>
          <a:noFill/>
          <a:ln w="14288">
            <a:solidFill>
              <a:srgbClr val="A0522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" name="Line 80">
            <a:extLst>
              <a:ext uri="{FF2B5EF4-FFF2-40B4-BE49-F238E27FC236}">
                <a16:creationId xmlns:a16="http://schemas.microsoft.com/office/drawing/2014/main" id="{D2226CF9-1D64-48FB-8411-F1EE066106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08676" y="1381125"/>
            <a:ext cx="0" cy="4187826"/>
          </a:xfrm>
          <a:prstGeom prst="line">
            <a:avLst/>
          </a:prstGeom>
          <a:noFill/>
          <a:ln w="142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4" name="Line 81">
            <a:extLst>
              <a:ext uri="{FF2B5EF4-FFF2-40B4-BE49-F238E27FC236}">
                <a16:creationId xmlns:a16="http://schemas.microsoft.com/office/drawing/2014/main" id="{24915A80-ECD5-4D3D-A189-EE141883E941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9626" y="1381125"/>
            <a:ext cx="36513" cy="0"/>
          </a:xfrm>
          <a:prstGeom prst="line">
            <a:avLst/>
          </a:prstGeom>
          <a:noFill/>
          <a:ln w="142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" name="Line 82">
            <a:extLst>
              <a:ext uri="{FF2B5EF4-FFF2-40B4-BE49-F238E27FC236}">
                <a16:creationId xmlns:a16="http://schemas.microsoft.com/office/drawing/2014/main" id="{BBD41739-867B-4D41-84CC-7E74C038D4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9626" y="5568950"/>
            <a:ext cx="36513" cy="0"/>
          </a:xfrm>
          <a:prstGeom prst="line">
            <a:avLst/>
          </a:prstGeom>
          <a:noFill/>
          <a:ln w="142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" name="Line 83">
            <a:extLst>
              <a:ext uri="{FF2B5EF4-FFF2-40B4-BE49-F238E27FC236}">
                <a16:creationId xmlns:a16="http://schemas.microsoft.com/office/drawing/2014/main" id="{18286591-00DB-4480-B08F-94653166D2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54713" y="4598988"/>
            <a:ext cx="0" cy="109538"/>
          </a:xfrm>
          <a:prstGeom prst="line">
            <a:avLst/>
          </a:prstGeom>
          <a:noFill/>
          <a:ln w="142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" name="Line 84">
            <a:extLst>
              <a:ext uri="{FF2B5EF4-FFF2-40B4-BE49-F238E27FC236}">
                <a16:creationId xmlns:a16="http://schemas.microsoft.com/office/drawing/2014/main" id="{DC0B7380-7A58-4E0D-A8C8-5F1B2D726A53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5663" y="4598988"/>
            <a:ext cx="36513" cy="0"/>
          </a:xfrm>
          <a:prstGeom prst="line">
            <a:avLst/>
          </a:prstGeom>
          <a:noFill/>
          <a:ln w="142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" name="Line 85">
            <a:extLst>
              <a:ext uri="{FF2B5EF4-FFF2-40B4-BE49-F238E27FC236}">
                <a16:creationId xmlns:a16="http://schemas.microsoft.com/office/drawing/2014/main" id="{D8D66AA8-C371-4B3B-9662-9DFB13BC80E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5663" y="4708525"/>
            <a:ext cx="36513" cy="0"/>
          </a:xfrm>
          <a:prstGeom prst="line">
            <a:avLst/>
          </a:prstGeom>
          <a:noFill/>
          <a:ln w="142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" name="Line 86">
            <a:extLst>
              <a:ext uri="{FF2B5EF4-FFF2-40B4-BE49-F238E27FC236}">
                <a16:creationId xmlns:a16="http://schemas.microsoft.com/office/drawing/2014/main" id="{200A2698-BC5B-4375-848F-112C83BB294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2176" y="4759325"/>
            <a:ext cx="0" cy="0"/>
          </a:xfrm>
          <a:prstGeom prst="line">
            <a:avLst/>
          </a:prstGeom>
          <a:noFill/>
          <a:ln w="142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" name="Line 87">
            <a:extLst>
              <a:ext uri="{FF2B5EF4-FFF2-40B4-BE49-F238E27FC236}">
                <a16:creationId xmlns:a16="http://schemas.microsoft.com/office/drawing/2014/main" id="{9BBCC4AB-206B-4BE8-A3B9-074938251F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4713" y="4759325"/>
            <a:ext cx="36513" cy="0"/>
          </a:xfrm>
          <a:prstGeom prst="line">
            <a:avLst/>
          </a:prstGeom>
          <a:noFill/>
          <a:ln w="142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" name="Line 88">
            <a:extLst>
              <a:ext uri="{FF2B5EF4-FFF2-40B4-BE49-F238E27FC236}">
                <a16:creationId xmlns:a16="http://schemas.microsoft.com/office/drawing/2014/main" id="{E11A48B4-C117-4C0C-8D48-0BA76E66168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4713" y="4759325"/>
            <a:ext cx="36513" cy="0"/>
          </a:xfrm>
          <a:prstGeom prst="line">
            <a:avLst/>
          </a:prstGeom>
          <a:noFill/>
          <a:ln w="142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2" name="Line 89">
            <a:extLst>
              <a:ext uri="{FF2B5EF4-FFF2-40B4-BE49-F238E27FC236}">
                <a16:creationId xmlns:a16="http://schemas.microsoft.com/office/drawing/2014/main" id="{F2BD81ED-37E4-431B-9F09-419078076C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056938" y="2582862"/>
            <a:ext cx="0" cy="220345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3" name="Line 90">
            <a:extLst>
              <a:ext uri="{FF2B5EF4-FFF2-40B4-BE49-F238E27FC236}">
                <a16:creationId xmlns:a16="http://schemas.microsoft.com/office/drawing/2014/main" id="{C556BDEA-B81C-4666-973E-83D5CEEBCB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37888" y="2582862"/>
            <a:ext cx="36513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" name="Line 91">
            <a:extLst>
              <a:ext uri="{FF2B5EF4-FFF2-40B4-BE49-F238E27FC236}">
                <a16:creationId xmlns:a16="http://schemas.microsoft.com/office/drawing/2014/main" id="{7E714C86-26FB-4CB2-AB9B-F036E4B7B5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37888" y="4786313"/>
            <a:ext cx="36513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5" name="Line 92">
            <a:extLst>
              <a:ext uri="{FF2B5EF4-FFF2-40B4-BE49-F238E27FC236}">
                <a16:creationId xmlns:a16="http://schemas.microsoft.com/office/drawing/2014/main" id="{0CAE344B-C649-4D11-BA3C-AB02FEEE7B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129963" y="2427287"/>
            <a:ext cx="0" cy="2263775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" name="Line 93">
            <a:extLst>
              <a:ext uri="{FF2B5EF4-FFF2-40B4-BE49-F238E27FC236}">
                <a16:creationId xmlns:a16="http://schemas.microsoft.com/office/drawing/2014/main" id="{01C5893B-288A-4887-8581-0E0F04B8952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10913" y="2427287"/>
            <a:ext cx="33338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" name="Line 94">
            <a:extLst>
              <a:ext uri="{FF2B5EF4-FFF2-40B4-BE49-F238E27FC236}">
                <a16:creationId xmlns:a16="http://schemas.microsoft.com/office/drawing/2014/main" id="{3E46D365-7BF2-4707-A407-2E9464BCA8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10913" y="4691063"/>
            <a:ext cx="33338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" name="Line 95">
            <a:extLst>
              <a:ext uri="{FF2B5EF4-FFF2-40B4-BE49-F238E27FC236}">
                <a16:creationId xmlns:a16="http://schemas.microsoft.com/office/drawing/2014/main" id="{0A4AB7F0-2963-430F-85C2-6D2F5C306D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147426" y="1381125"/>
            <a:ext cx="0" cy="3254375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" name="Line 96">
            <a:extLst>
              <a:ext uri="{FF2B5EF4-FFF2-40B4-BE49-F238E27FC236}">
                <a16:creationId xmlns:a16="http://schemas.microsoft.com/office/drawing/2014/main" id="{8770AC8F-F0FC-455E-B49A-C9BE8FDDE4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29963" y="1381125"/>
            <a:ext cx="31750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" name="Line 97">
            <a:extLst>
              <a:ext uri="{FF2B5EF4-FFF2-40B4-BE49-F238E27FC236}">
                <a16:creationId xmlns:a16="http://schemas.microsoft.com/office/drawing/2014/main" id="{F83CAE88-50DE-48E4-AB2B-3C5275E8B7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29963" y="4635500"/>
            <a:ext cx="31750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" name="Line 98">
            <a:extLst>
              <a:ext uri="{FF2B5EF4-FFF2-40B4-BE49-F238E27FC236}">
                <a16:creationId xmlns:a16="http://schemas.microsoft.com/office/drawing/2014/main" id="{6D5818E6-447B-4E08-AE5F-D818653B10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271251" y="2427287"/>
            <a:ext cx="0" cy="1692275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" name="Line 99">
            <a:extLst>
              <a:ext uri="{FF2B5EF4-FFF2-40B4-BE49-F238E27FC236}">
                <a16:creationId xmlns:a16="http://schemas.microsoft.com/office/drawing/2014/main" id="{DD701223-4A76-4859-961C-E55E78965E5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53788" y="2427287"/>
            <a:ext cx="36513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" name="Line 100">
            <a:extLst>
              <a:ext uri="{FF2B5EF4-FFF2-40B4-BE49-F238E27FC236}">
                <a16:creationId xmlns:a16="http://schemas.microsoft.com/office/drawing/2014/main" id="{0F5AD0C5-9EA8-4BB7-95D4-873E077FFE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53788" y="4119563"/>
            <a:ext cx="36513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4" name="Line 101">
            <a:extLst>
              <a:ext uri="{FF2B5EF4-FFF2-40B4-BE49-F238E27FC236}">
                <a16:creationId xmlns:a16="http://schemas.microsoft.com/office/drawing/2014/main" id="{FB953AFF-BFD8-4391-95E6-ED7745322B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290301" y="1381125"/>
            <a:ext cx="0" cy="1046163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" name="Line 102">
            <a:extLst>
              <a:ext uri="{FF2B5EF4-FFF2-40B4-BE49-F238E27FC236}">
                <a16:creationId xmlns:a16="http://schemas.microsoft.com/office/drawing/2014/main" id="{B8F86F30-0C4C-408B-8F9A-909281EC04D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71251" y="1381125"/>
            <a:ext cx="36513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6" name="Line 103">
            <a:extLst>
              <a:ext uri="{FF2B5EF4-FFF2-40B4-BE49-F238E27FC236}">
                <a16:creationId xmlns:a16="http://schemas.microsoft.com/office/drawing/2014/main" id="{02E87B0D-B06E-4EF5-8E92-4B90E2CFC7C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71251" y="2427287"/>
            <a:ext cx="36513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7" name="Line 104">
            <a:extLst>
              <a:ext uri="{FF2B5EF4-FFF2-40B4-BE49-F238E27FC236}">
                <a16:creationId xmlns:a16="http://schemas.microsoft.com/office/drawing/2014/main" id="{D1F1A2A6-475F-44BC-845F-EFBE8EF536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85951" y="1230312"/>
            <a:ext cx="0" cy="4489451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" name="Line 105">
            <a:extLst>
              <a:ext uri="{FF2B5EF4-FFF2-40B4-BE49-F238E27FC236}">
                <a16:creationId xmlns:a16="http://schemas.microsoft.com/office/drawing/2014/main" id="{160F25A1-520D-4151-B96B-8C176C0AC7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89113" y="5568950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" name="Rectangle 106">
            <a:extLst>
              <a:ext uri="{FF2B5EF4-FFF2-40B4-BE49-F238E27FC236}">
                <a16:creationId xmlns:a16="http://schemas.microsoft.com/office/drawing/2014/main" id="{60AA10E9-1F37-4FDE-8E36-FE9D167E6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4601" y="5430838"/>
            <a:ext cx="6223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&lt;0.5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0" name="Line 107">
            <a:extLst>
              <a:ext uri="{FF2B5EF4-FFF2-40B4-BE49-F238E27FC236}">
                <a16:creationId xmlns:a16="http://schemas.microsoft.com/office/drawing/2014/main" id="{BA33FA22-1460-4EFF-9568-32348A96D9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89113" y="4521200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" name="Rectangle 108">
            <a:extLst>
              <a:ext uri="{FF2B5EF4-FFF2-40B4-BE49-F238E27FC236}">
                <a16:creationId xmlns:a16="http://schemas.microsoft.com/office/drawing/2014/main" id="{A901211F-B35C-4235-8854-C8EF5B700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788" y="438467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" name="Line 109">
            <a:extLst>
              <a:ext uri="{FF2B5EF4-FFF2-40B4-BE49-F238E27FC236}">
                <a16:creationId xmlns:a16="http://schemas.microsoft.com/office/drawing/2014/main" id="{F1F932DD-3352-485D-B6E8-2C5EBFC789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89113" y="3475038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" name="Rectangle 110">
            <a:extLst>
              <a:ext uri="{FF2B5EF4-FFF2-40B4-BE49-F238E27FC236}">
                <a16:creationId xmlns:a16="http://schemas.microsoft.com/office/drawing/2014/main" id="{4F0178B0-66F3-4B72-9FA4-534007C1E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0651" y="3336925"/>
            <a:ext cx="4714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1.5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" name="Line 111">
            <a:extLst>
              <a:ext uri="{FF2B5EF4-FFF2-40B4-BE49-F238E27FC236}">
                <a16:creationId xmlns:a16="http://schemas.microsoft.com/office/drawing/2014/main" id="{A53B7D33-3B8D-45B0-8350-5E2410A72C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89113" y="2427287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" name="Rectangle 112">
            <a:extLst>
              <a:ext uri="{FF2B5EF4-FFF2-40B4-BE49-F238E27FC236}">
                <a16:creationId xmlns:a16="http://schemas.microsoft.com/office/drawing/2014/main" id="{406509AD-7ADE-45B0-8861-76D259956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738" y="2290762"/>
            <a:ext cx="4064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6" name="Line 113">
            <a:extLst>
              <a:ext uri="{FF2B5EF4-FFF2-40B4-BE49-F238E27FC236}">
                <a16:creationId xmlns:a16="http://schemas.microsoft.com/office/drawing/2014/main" id="{A316B5AD-0E2C-4BA6-9919-A3468CCD95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89113" y="138112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" name="Rectangle 115">
            <a:extLst>
              <a:ext uri="{FF2B5EF4-FFF2-40B4-BE49-F238E27FC236}">
                <a16:creationId xmlns:a16="http://schemas.microsoft.com/office/drawing/2014/main" id="{8E2B2C34-F779-4B85-A3FB-A9A29A6DC8D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3875" y="3236912"/>
            <a:ext cx="8223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MVPF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9" name="Line 116">
            <a:extLst>
              <a:ext uri="{FF2B5EF4-FFF2-40B4-BE49-F238E27FC236}">
                <a16:creationId xmlns:a16="http://schemas.microsoft.com/office/drawing/2014/main" id="{8A987134-04D7-4DCB-8897-837B4C541BA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1" y="5719763"/>
            <a:ext cx="955516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" name="Line 117">
            <a:extLst>
              <a:ext uri="{FF2B5EF4-FFF2-40B4-BE49-F238E27FC236}">
                <a16:creationId xmlns:a16="http://schemas.microsoft.com/office/drawing/2014/main" id="{7D944CDA-E193-4A47-B22C-7BDAEE2DBEC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676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" name="Rectangle 118">
            <a:extLst>
              <a:ext uri="{FF2B5EF4-FFF2-40B4-BE49-F238E27FC236}">
                <a16:creationId xmlns:a16="http://schemas.microsoft.com/office/drawing/2014/main" id="{CA9C7FFC-D5E2-44E0-986C-36BBA1097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913" y="5861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2" name="Line 119">
            <a:extLst>
              <a:ext uri="{FF2B5EF4-FFF2-40B4-BE49-F238E27FC236}">
                <a16:creationId xmlns:a16="http://schemas.microsoft.com/office/drawing/2014/main" id="{424F8EDB-8DDC-41C9-837B-F036B50B5F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6988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3" name="Rectangle 120">
            <a:extLst>
              <a:ext uri="{FF2B5EF4-FFF2-40B4-BE49-F238E27FC236}">
                <a16:creationId xmlns:a16="http://schemas.microsoft.com/office/drawing/2014/main" id="{0733D8BF-32FC-45A9-AAD9-90A4B2638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701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4" name="Line 121">
            <a:extLst>
              <a:ext uri="{FF2B5EF4-FFF2-40B4-BE49-F238E27FC236}">
                <a16:creationId xmlns:a16="http://schemas.microsoft.com/office/drawing/2014/main" id="{AA4A059B-5BE9-469E-980B-861AD78411A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5" name="Rectangle 122">
            <a:extLst>
              <a:ext uri="{FF2B5EF4-FFF2-40B4-BE49-F238E27FC236}">
                <a16:creationId xmlns:a16="http://schemas.microsoft.com/office/drawing/2014/main" id="{18D20C62-DE93-4377-BE0C-C497C868E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513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6" name="Line 123">
            <a:extLst>
              <a:ext uri="{FF2B5EF4-FFF2-40B4-BE49-F238E27FC236}">
                <a16:creationId xmlns:a16="http://schemas.microsoft.com/office/drawing/2014/main" id="{1A1387A3-D56E-4DD0-8FC3-EB1E9356DA6D}"/>
              </a:ext>
            </a:extLst>
          </p:cNvPr>
          <p:cNvSpPr>
            <a:spLocks noChangeShapeType="1"/>
          </p:cNvSpPr>
          <p:nvPr/>
        </p:nvSpPr>
        <p:spPr bwMode="auto">
          <a:xfrm>
            <a:off x="743585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7" name="Rectangle 124">
            <a:extLst>
              <a:ext uri="{FF2B5EF4-FFF2-40B4-BE49-F238E27FC236}">
                <a16:creationId xmlns:a16="http://schemas.microsoft.com/office/drawing/2014/main" id="{0212A7F2-114F-4EB6-B225-D99BF65CE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4563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8" name="Line 125">
            <a:extLst>
              <a:ext uri="{FF2B5EF4-FFF2-40B4-BE49-F238E27FC236}">
                <a16:creationId xmlns:a16="http://schemas.microsoft.com/office/drawing/2014/main" id="{7C442AF7-5575-4498-8DD3-A4640E93DB9F}"/>
              </a:ext>
            </a:extLst>
          </p:cNvPr>
          <p:cNvSpPr>
            <a:spLocks noChangeShapeType="1"/>
          </p:cNvSpPr>
          <p:nvPr/>
        </p:nvSpPr>
        <p:spPr bwMode="auto">
          <a:xfrm>
            <a:off x="923766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" name="Rectangle 126">
            <a:extLst>
              <a:ext uri="{FF2B5EF4-FFF2-40B4-BE49-F238E27FC236}">
                <a16:creationId xmlns:a16="http://schemas.microsoft.com/office/drawing/2014/main" id="{120F4911-37F3-4F44-AACC-1AD28C10D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47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0" name="Line 127">
            <a:extLst>
              <a:ext uri="{FF2B5EF4-FFF2-40B4-BE49-F238E27FC236}">
                <a16:creationId xmlns:a16="http://schemas.microsoft.com/office/drawing/2014/main" id="{0B19AC5C-9639-430C-BFFE-0048292EE31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37888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1" name="Rectangle 128">
            <a:extLst>
              <a:ext uri="{FF2B5EF4-FFF2-40B4-BE49-F238E27FC236}">
                <a16:creationId xmlns:a16="http://schemas.microsoft.com/office/drawing/2014/main" id="{19EDDF54-2953-4835-B9CD-1E889AEEC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6263" y="5861050"/>
            <a:ext cx="7175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&gt;50K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2" name="Rectangle 129">
            <a:extLst>
              <a:ext uri="{FF2B5EF4-FFF2-40B4-BE49-F238E27FC236}">
                <a16:creationId xmlns:a16="http://schemas.microsoft.com/office/drawing/2014/main" id="{D34AABD4-D681-48B0-90C4-1DCEBA959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113" y="6175375"/>
            <a:ext cx="40925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Approximate Income of Beneficiary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3" name="Rectangle 130">
            <a:extLst>
              <a:ext uri="{FF2B5EF4-FFF2-40B4-BE49-F238E27FC236}">
                <a16:creationId xmlns:a16="http://schemas.microsoft.com/office/drawing/2014/main" id="{185F067F-17E3-4DAE-A134-A078BE1DF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6B16A013-5D62-45E5-BA69-F822B1F32C83}"/>
              </a:ext>
            </a:extLst>
          </p:cNvPr>
          <p:cNvGrpSpPr/>
          <p:nvPr/>
        </p:nvGrpSpPr>
        <p:grpSpPr>
          <a:xfrm>
            <a:off x="1526388" y="1174749"/>
            <a:ext cx="599024" cy="616982"/>
            <a:chOff x="1398052" y="1174749"/>
            <a:chExt cx="599024" cy="616982"/>
          </a:xfrm>
        </p:grpSpPr>
        <p:sp>
          <p:nvSpPr>
            <p:cNvPr id="375" name="Rectangle 374">
              <a:extLst>
                <a:ext uri="{FF2B5EF4-FFF2-40B4-BE49-F238E27FC236}">
                  <a16:creationId xmlns:a16="http://schemas.microsoft.com/office/drawing/2014/main" id="{F518E8AA-592F-4076-9F16-FAE19BCCEB46}"/>
                </a:ext>
              </a:extLst>
            </p:cNvPr>
            <p:cNvSpPr/>
            <p:nvPr/>
          </p:nvSpPr>
          <p:spPr>
            <a:xfrm>
              <a:off x="1468438" y="1508125"/>
              <a:ext cx="528638" cy="283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6" name="Rectangle 176">
              <a:extLst>
                <a:ext uri="{FF2B5EF4-FFF2-40B4-BE49-F238E27FC236}">
                  <a16:creationId xmlns:a16="http://schemas.microsoft.com/office/drawing/2014/main" id="{FD80D851-7902-448C-93E6-46F3BC71B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052" y="1174749"/>
              <a:ext cx="219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∞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77" name="Group 376">
              <a:extLst>
                <a:ext uri="{FF2B5EF4-FFF2-40B4-BE49-F238E27FC236}">
                  <a16:creationId xmlns:a16="http://schemas.microsoft.com/office/drawing/2014/main" id="{36C60495-1772-4246-AE5E-B1F2F82770FF}"/>
                </a:ext>
              </a:extLst>
            </p:cNvPr>
            <p:cNvGrpSpPr/>
            <p:nvPr/>
          </p:nvGrpSpPr>
          <p:grpSpPr>
            <a:xfrm>
              <a:off x="1674813" y="1573079"/>
              <a:ext cx="166687" cy="149224"/>
              <a:chOff x="1462882" y="1471634"/>
              <a:chExt cx="166687" cy="149224"/>
            </a:xfrm>
          </p:grpSpPr>
          <p:cxnSp>
            <p:nvCxnSpPr>
              <p:cNvPr id="378" name="Straight Connector 377">
                <a:extLst>
                  <a:ext uri="{FF2B5EF4-FFF2-40B4-BE49-F238E27FC236}">
                    <a16:creationId xmlns:a16="http://schemas.microsoft.com/office/drawing/2014/main" id="{C3B195E3-96BA-49CB-AEE6-02E71C9FFB4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6225" y="1512888"/>
                <a:ext cx="0" cy="6032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>
                <a:extLst>
                  <a:ext uri="{FF2B5EF4-FFF2-40B4-BE49-F238E27FC236}">
                    <a16:creationId xmlns:a16="http://schemas.microsoft.com/office/drawing/2014/main" id="{C57402E1-5CFA-4468-ADA7-7519FD92CE2A}"/>
                  </a:ext>
                </a:extLst>
              </p:cNvPr>
              <p:cNvCxnSpPr/>
              <p:nvPr/>
            </p:nvCxnSpPr>
            <p:spPr>
              <a:xfrm flipV="1">
                <a:off x="1462882" y="147163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>
                <a:extLst>
                  <a:ext uri="{FF2B5EF4-FFF2-40B4-BE49-F238E27FC236}">
                    <a16:creationId xmlns:a16="http://schemas.microsoft.com/office/drawing/2014/main" id="{FFC75550-1762-4CA9-954F-C7D51CF7D6F0}"/>
                  </a:ext>
                </a:extLst>
              </p:cNvPr>
              <p:cNvCxnSpPr/>
              <p:nvPr/>
            </p:nvCxnSpPr>
            <p:spPr>
              <a:xfrm flipV="1">
                <a:off x="1462882" y="153749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1" name="TextBox 380">
            <a:extLst>
              <a:ext uri="{FF2B5EF4-FFF2-40B4-BE49-F238E27FC236}">
                <a16:creationId xmlns:a16="http://schemas.microsoft.com/office/drawing/2014/main" id="{ACF01440-278E-40FA-BE7D-BB80DDA5EFD1}"/>
              </a:ext>
            </a:extLst>
          </p:cNvPr>
          <p:cNvSpPr txBox="1"/>
          <p:nvPr/>
        </p:nvSpPr>
        <p:spPr>
          <a:xfrm>
            <a:off x="1956257" y="3672461"/>
            <a:ext cx="367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Food stamps vs. housing vouchers</a:t>
            </a:r>
          </a:p>
        </p:txBody>
      </p:sp>
      <p:cxnSp>
        <p:nvCxnSpPr>
          <p:cNvPr id="382" name="Straight Arrow Connector 381">
            <a:extLst>
              <a:ext uri="{FF2B5EF4-FFF2-40B4-BE49-F238E27FC236}">
                <a16:creationId xmlns:a16="http://schemas.microsoft.com/office/drawing/2014/main" id="{DAA0773A-D527-4899-A456-7BCA625DB9A3}"/>
              </a:ext>
            </a:extLst>
          </p:cNvPr>
          <p:cNvCxnSpPr>
            <a:cxnSpLocks/>
          </p:cNvCxnSpPr>
          <p:nvPr/>
        </p:nvCxnSpPr>
        <p:spPr>
          <a:xfrm>
            <a:off x="4674870" y="3980416"/>
            <a:ext cx="1158498" cy="38282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Arrow Connector 382">
            <a:extLst>
              <a:ext uri="{FF2B5EF4-FFF2-40B4-BE49-F238E27FC236}">
                <a16:creationId xmlns:a16="http://schemas.microsoft.com/office/drawing/2014/main" id="{C3426E78-779A-4712-993E-3478415D97B2}"/>
              </a:ext>
            </a:extLst>
          </p:cNvPr>
          <p:cNvCxnSpPr>
            <a:cxnSpLocks/>
          </p:cNvCxnSpPr>
          <p:nvPr/>
        </p:nvCxnSpPr>
        <p:spPr>
          <a:xfrm>
            <a:off x="4149090" y="4103170"/>
            <a:ext cx="948690" cy="112034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4" name="Rectangle 33">
            <a:extLst>
              <a:ext uri="{FF2B5EF4-FFF2-40B4-BE49-F238E27FC236}">
                <a16:creationId xmlns:a16="http://schemas.microsoft.com/office/drawing/2014/main" id="{8B073CB9-C4CE-47C8-883B-2CC40838A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068" y="1108868"/>
            <a:ext cx="530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MTO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38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Rectangle 7">
            <a:extLst>
              <a:ext uri="{FF2B5EF4-FFF2-40B4-BE49-F238E27FC236}">
                <a16:creationId xmlns:a16="http://schemas.microsoft.com/office/drawing/2014/main" id="{634F02C4-D664-4353-9BE6-F4153477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951" y="1230312"/>
            <a:ext cx="9555163" cy="4489451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" name="Line 8">
            <a:extLst>
              <a:ext uri="{FF2B5EF4-FFF2-40B4-BE49-F238E27FC236}">
                <a16:creationId xmlns:a16="http://schemas.microsoft.com/office/drawing/2014/main" id="{0452A8E9-60A7-4337-8DFA-0C2FB1FCEA9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1" y="5568950"/>
            <a:ext cx="955516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" name="Line 9">
            <a:extLst>
              <a:ext uri="{FF2B5EF4-FFF2-40B4-BE49-F238E27FC236}">
                <a16:creationId xmlns:a16="http://schemas.microsoft.com/office/drawing/2014/main" id="{D6757F49-E442-40B7-9A60-280513B444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1" y="4521200"/>
            <a:ext cx="955516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" name="Line 10">
            <a:extLst>
              <a:ext uri="{FF2B5EF4-FFF2-40B4-BE49-F238E27FC236}">
                <a16:creationId xmlns:a16="http://schemas.microsoft.com/office/drawing/2014/main" id="{C860AA3C-319A-4503-BFC8-770E8EC206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1" y="3475038"/>
            <a:ext cx="955516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" name="Line 11">
            <a:extLst>
              <a:ext uri="{FF2B5EF4-FFF2-40B4-BE49-F238E27FC236}">
                <a16:creationId xmlns:a16="http://schemas.microsoft.com/office/drawing/2014/main" id="{DFEC0B7D-F603-4758-9C19-2856FEA51BD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1" y="2427287"/>
            <a:ext cx="955516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Line 12">
            <a:extLst>
              <a:ext uri="{FF2B5EF4-FFF2-40B4-BE49-F238E27FC236}">
                <a16:creationId xmlns:a16="http://schemas.microsoft.com/office/drawing/2014/main" id="{6C9B79A7-A3C4-40EF-AFFC-D47E5EBEC6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1" y="1381125"/>
            <a:ext cx="955516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" name="Line 13">
            <a:extLst>
              <a:ext uri="{FF2B5EF4-FFF2-40B4-BE49-F238E27FC236}">
                <a16:creationId xmlns:a16="http://schemas.microsoft.com/office/drawing/2014/main" id="{4295CE2C-EE1E-45D6-A1B4-993E31C632D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1" y="1381125"/>
            <a:ext cx="9555163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" name="Oval 14">
            <a:extLst>
              <a:ext uri="{FF2B5EF4-FFF2-40B4-BE49-F238E27FC236}">
                <a16:creationId xmlns:a16="http://schemas.microsoft.com/office/drawing/2014/main" id="{5CF2A2D4-3A9A-4B55-A610-12E0653D8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0013" y="4484688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8" name="Rectangle 15">
            <a:extLst>
              <a:ext uri="{FF2B5EF4-FFF2-40B4-BE49-F238E27FC236}">
                <a16:creationId xmlns:a16="http://schemas.microsoft.com/office/drawing/2014/main" id="{2BD6E1F2-9FC2-461E-A3ED-34582CA55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3584" y="4337725"/>
            <a:ext cx="1065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Paycheck+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9" name="Oval 16">
            <a:extLst>
              <a:ext uri="{FF2B5EF4-FFF2-40B4-BE49-F238E27FC236}">
                <a16:creationId xmlns:a16="http://schemas.microsoft.com/office/drawing/2014/main" id="{C80BFAD2-984D-4824-9A2D-0A9AFF52C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6601" y="5527675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0" name="Rectangle 17">
            <a:extLst>
              <a:ext uri="{FF2B5EF4-FFF2-40B4-BE49-F238E27FC236}">
                <a16:creationId xmlns:a16="http://schemas.microsoft.com/office/drawing/2014/main" id="{EA1B38D0-4F65-4CE5-A0C2-B3B154CE3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1" y="5467350"/>
            <a:ext cx="1162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Neg Inc Tax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1" name="Oval 18">
            <a:extLst>
              <a:ext uri="{FF2B5EF4-FFF2-40B4-BE49-F238E27FC236}">
                <a16:creationId xmlns:a16="http://schemas.microsoft.com/office/drawing/2014/main" id="{9D8C1570-59F0-41F0-9F48-CAB39885F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9838" y="4868863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2" name="Rectangle 19">
            <a:extLst>
              <a:ext uri="{FF2B5EF4-FFF2-40B4-BE49-F238E27FC236}">
                <a16:creationId xmlns:a16="http://schemas.microsoft.com/office/drawing/2014/main" id="{6266FC06-7637-4A32-9D4D-CE5D07C53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880" y="4845884"/>
            <a:ext cx="1746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AFDC Term Limits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3" name="Oval 20">
            <a:extLst>
              <a:ext uri="{FF2B5EF4-FFF2-40B4-BE49-F238E27FC236}">
                <a16:creationId xmlns:a16="http://schemas.microsoft.com/office/drawing/2014/main" id="{563A5CE2-21A0-41BF-AD2E-DADB6A38F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413" y="4068763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4" name="Rectangle 21">
            <a:extLst>
              <a:ext uri="{FF2B5EF4-FFF2-40B4-BE49-F238E27FC236}">
                <a16:creationId xmlns:a16="http://schemas.microsoft.com/office/drawing/2014/main" id="{134579BA-F1C3-4FC1-B986-235AB85B6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4976" y="4010025"/>
            <a:ext cx="1033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EITC 1986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5" name="Oval 22">
            <a:extLst>
              <a:ext uri="{FF2B5EF4-FFF2-40B4-BE49-F238E27FC236}">
                <a16:creationId xmlns:a16="http://schemas.microsoft.com/office/drawing/2014/main" id="{05512CE7-9C4C-40B0-9103-23E6D6A4D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1" y="4229100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" name="Rectangle 23">
            <a:extLst>
              <a:ext uri="{FF2B5EF4-FFF2-40B4-BE49-F238E27FC236}">
                <a16:creationId xmlns:a16="http://schemas.microsoft.com/office/drawing/2014/main" id="{56D204B9-259E-4054-AE8F-3A97DD230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2513" y="4173538"/>
            <a:ext cx="1033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EITC 1993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7" name="Oval 24">
            <a:extLst>
              <a:ext uri="{FF2B5EF4-FFF2-40B4-BE49-F238E27FC236}">
                <a16:creationId xmlns:a16="http://schemas.microsoft.com/office/drawing/2014/main" id="{EF53B04D-250B-44A3-940C-C02E1CBE5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1526" y="4645025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8" name="Rectangle 25">
            <a:extLst>
              <a:ext uri="{FF2B5EF4-FFF2-40B4-BE49-F238E27FC236}">
                <a16:creationId xmlns:a16="http://schemas.microsoft.com/office/drawing/2014/main" id="{F9553335-CBC8-4ABB-809D-15233AF8D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8603" y="4513560"/>
            <a:ext cx="10747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Alaska UBI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9" name="Oval 26">
            <a:extLst>
              <a:ext uri="{FF2B5EF4-FFF2-40B4-BE49-F238E27FC236}">
                <a16:creationId xmlns:a16="http://schemas.microsoft.com/office/drawing/2014/main" id="{FFA6A07E-C6E7-4419-99C3-885EC00EA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9213" y="4667250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" name="Rectangle 27">
            <a:extLst>
              <a:ext uri="{FF2B5EF4-FFF2-40B4-BE49-F238E27FC236}">
                <a16:creationId xmlns:a16="http://schemas.microsoft.com/office/drawing/2014/main" id="{EC468903-6061-4E91-8B40-8DC4DA34B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8846" y="4566996"/>
            <a:ext cx="165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AFDC Generosity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1" name="Oval 28">
            <a:extLst>
              <a:ext uri="{FF2B5EF4-FFF2-40B4-BE49-F238E27FC236}">
                <a16:creationId xmlns:a16="http://schemas.microsoft.com/office/drawing/2014/main" id="{1F016A42-7C38-434B-9EBA-5E4D31B09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3526" y="4672013"/>
            <a:ext cx="82550" cy="82550"/>
          </a:xfrm>
          <a:prstGeom prst="ellipse">
            <a:avLst/>
          </a:prstGeom>
          <a:solidFill>
            <a:srgbClr val="7B92A8"/>
          </a:solidFill>
          <a:ln w="31750">
            <a:solidFill>
              <a:srgbClr val="7B92A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2" name="Rectangle 29">
            <a:extLst>
              <a:ext uri="{FF2B5EF4-FFF2-40B4-BE49-F238E27FC236}">
                <a16:creationId xmlns:a16="http://schemas.microsoft.com/office/drawing/2014/main" id="{99691111-35D8-4FE6-9D81-610031D7C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026" y="4613275"/>
            <a:ext cx="19573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HCV RCT to Welfare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3" name="Oval 30">
            <a:extLst>
              <a:ext uri="{FF2B5EF4-FFF2-40B4-BE49-F238E27FC236}">
                <a16:creationId xmlns:a16="http://schemas.microsoft.com/office/drawing/2014/main" id="{124C27DC-7E4C-4179-9C22-B23C4A58C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2076" y="5207000"/>
            <a:ext cx="82550" cy="82550"/>
          </a:xfrm>
          <a:prstGeom prst="ellipse">
            <a:avLst/>
          </a:prstGeom>
          <a:solidFill>
            <a:srgbClr val="7B92A8"/>
          </a:solidFill>
          <a:ln w="31750">
            <a:solidFill>
              <a:srgbClr val="7B92A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" name="Rectangle 31">
            <a:extLst>
              <a:ext uri="{FF2B5EF4-FFF2-40B4-BE49-F238E27FC236}">
                <a16:creationId xmlns:a16="http://schemas.microsoft.com/office/drawing/2014/main" id="{404762ED-8A66-449E-805B-0EB083E2F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0576" y="5148263"/>
            <a:ext cx="1962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HCV Chicago Lottery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5" name="Oval 32">
            <a:extLst>
              <a:ext uri="{FF2B5EF4-FFF2-40B4-BE49-F238E27FC236}">
                <a16:creationId xmlns:a16="http://schemas.microsoft.com/office/drawing/2014/main" id="{F3A7D83F-7148-4567-915B-167D4126A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1" y="1339850"/>
            <a:ext cx="82550" cy="82550"/>
          </a:xfrm>
          <a:prstGeom prst="ellipse">
            <a:avLst/>
          </a:prstGeom>
          <a:solidFill>
            <a:srgbClr val="A0522D"/>
          </a:solidFill>
          <a:ln w="31750">
            <a:solidFill>
              <a:srgbClr val="A0522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" name="Rectangle 33">
            <a:extLst>
              <a:ext uri="{FF2B5EF4-FFF2-40B4-BE49-F238E27FC236}">
                <a16:creationId xmlns:a16="http://schemas.microsoft.com/office/drawing/2014/main" id="{797BCF38-0CD1-49B5-A7D1-2064877D1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068" y="1108868"/>
            <a:ext cx="530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MTO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7" name="Oval 34">
            <a:extLst>
              <a:ext uri="{FF2B5EF4-FFF2-40B4-BE49-F238E27FC236}">
                <a16:creationId xmlns:a16="http://schemas.microsoft.com/office/drawing/2014/main" id="{36BA0C9D-E471-42A1-85BC-AD50F1105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1" y="4394200"/>
            <a:ext cx="82550" cy="82550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" name="Rectangle 35">
            <a:extLst>
              <a:ext uri="{FF2B5EF4-FFF2-40B4-BE49-F238E27FC236}">
                <a16:creationId xmlns:a16="http://schemas.microsoft.com/office/drawing/2014/main" id="{F573AFF7-53B7-488D-8488-0D268EDFA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424" y="4271883"/>
            <a:ext cx="10842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SNAP Intro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9" name="Oval 36">
            <a:extLst>
              <a:ext uri="{FF2B5EF4-FFF2-40B4-BE49-F238E27FC236}">
                <a16:creationId xmlns:a16="http://schemas.microsoft.com/office/drawing/2014/main" id="{C5A67845-19FB-4C71-BE28-1267BD0FA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3438" y="4645025"/>
            <a:ext cx="82550" cy="77788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" name="Rectangle 37">
            <a:extLst>
              <a:ext uri="{FF2B5EF4-FFF2-40B4-BE49-F238E27FC236}">
                <a16:creationId xmlns:a16="http://schemas.microsoft.com/office/drawing/2014/main" id="{F35AD190-76F6-49D1-A203-483566F2F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3399" y="4508798"/>
            <a:ext cx="12207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SNAP Assist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1" name="Oval 38">
            <a:extLst>
              <a:ext uri="{FF2B5EF4-FFF2-40B4-BE49-F238E27FC236}">
                <a16:creationId xmlns:a16="http://schemas.microsoft.com/office/drawing/2014/main" id="{EE60FD95-3021-4E4A-980A-85CB97488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901" y="4718050"/>
            <a:ext cx="82550" cy="82550"/>
          </a:xfrm>
          <a:prstGeom prst="ellipse">
            <a:avLst/>
          </a:prstGeom>
          <a:solidFill>
            <a:srgbClr val="1A476F"/>
          </a:solidFill>
          <a:ln w="3175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2" name="Rectangle 39">
            <a:extLst>
              <a:ext uri="{FF2B5EF4-FFF2-40B4-BE49-F238E27FC236}">
                <a16:creationId xmlns:a16="http://schemas.microsoft.com/office/drawing/2014/main" id="{E18AFEA8-FABF-4423-95C7-BD18607C0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249" y="4674811"/>
            <a:ext cx="10191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SNAP Info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3" name="Oval 40">
            <a:extLst>
              <a:ext uri="{FF2B5EF4-FFF2-40B4-BE49-F238E27FC236}">
                <a16:creationId xmlns:a16="http://schemas.microsoft.com/office/drawing/2014/main" id="{D8061A98-25E6-4CFC-83F6-B8795F808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5663" y="4151313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" name="Rectangle 41">
            <a:extLst>
              <a:ext uri="{FF2B5EF4-FFF2-40B4-BE49-F238E27FC236}">
                <a16:creationId xmlns:a16="http://schemas.microsoft.com/office/drawing/2014/main" id="{77EDE7CC-FDC2-4A10-9AAE-891F34609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5351" y="4092575"/>
            <a:ext cx="1308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2013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5" name="Oval 42">
            <a:extLst>
              <a:ext uri="{FF2B5EF4-FFF2-40B4-BE49-F238E27FC236}">
                <a16:creationId xmlns:a16="http://schemas.microsoft.com/office/drawing/2014/main" id="{7B10AFB1-6411-43A3-B30C-1C26DD05F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8688" y="3703638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" name="Rectangle 43">
            <a:extLst>
              <a:ext uri="{FF2B5EF4-FFF2-40B4-BE49-F238E27FC236}">
                <a16:creationId xmlns:a16="http://schemas.microsoft.com/office/drawing/2014/main" id="{38801536-8AD6-49A5-9670-67EC2BA66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76" y="3648075"/>
            <a:ext cx="1308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2001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7" name="Oval 44">
            <a:extLst>
              <a:ext uri="{FF2B5EF4-FFF2-40B4-BE49-F238E27FC236}">
                <a16:creationId xmlns:a16="http://schemas.microsoft.com/office/drawing/2014/main" id="{CD4A81B2-A780-429E-A1E4-1221802E8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6151" y="1339850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" name="Rectangle 45">
            <a:extLst>
              <a:ext uri="{FF2B5EF4-FFF2-40B4-BE49-F238E27FC236}">
                <a16:creationId xmlns:a16="http://schemas.microsoft.com/office/drawing/2014/main" id="{9E55AA78-0FE8-4044-A8EC-C71F83C60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3920" y="1140042"/>
            <a:ext cx="1308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1981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9" name="Oval 46">
            <a:extLst>
              <a:ext uri="{FF2B5EF4-FFF2-40B4-BE49-F238E27FC236}">
                <a16:creationId xmlns:a16="http://schemas.microsoft.com/office/drawing/2014/main" id="{6003B854-AEDC-4248-A7C6-5837026C7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9976" y="2697162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" name="Rectangle 47">
            <a:extLst>
              <a:ext uri="{FF2B5EF4-FFF2-40B4-BE49-F238E27FC236}">
                <a16:creationId xmlns:a16="http://schemas.microsoft.com/office/drawing/2014/main" id="{9CBDBDCF-A641-48D2-8A4F-70EBF5DD0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1" y="2638425"/>
            <a:ext cx="1308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1993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1" name="Oval 48">
            <a:extLst>
              <a:ext uri="{FF2B5EF4-FFF2-40B4-BE49-F238E27FC236}">
                <a16:creationId xmlns:a16="http://schemas.microsoft.com/office/drawing/2014/main" id="{D6932217-AE39-40E1-9F89-AD9CDA172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49026" y="2386012"/>
            <a:ext cx="82550" cy="82550"/>
          </a:xfrm>
          <a:prstGeom prst="ellipse">
            <a:avLst/>
          </a:prstGeom>
          <a:solidFill>
            <a:srgbClr val="BFA19C"/>
          </a:solidFill>
          <a:ln w="31750">
            <a:solidFill>
              <a:srgbClr val="BFA19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2" name="Rectangle 49">
            <a:extLst>
              <a:ext uri="{FF2B5EF4-FFF2-40B4-BE49-F238E27FC236}">
                <a16:creationId xmlns:a16="http://schemas.microsoft.com/office/drawing/2014/main" id="{A645D599-3CB6-41C6-B59D-8E6149784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8713" y="2327275"/>
            <a:ext cx="1308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Top Tax 1986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3" name="Line 50">
            <a:extLst>
              <a:ext uri="{FF2B5EF4-FFF2-40B4-BE49-F238E27FC236}">
                <a16:creationId xmlns:a16="http://schemas.microsoft.com/office/drawing/2014/main" id="{C4B6040D-D569-4883-AABD-4BEB187C15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51288" y="4119563"/>
            <a:ext cx="0" cy="671513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4" name="Line 51">
            <a:extLst>
              <a:ext uri="{FF2B5EF4-FFF2-40B4-BE49-F238E27FC236}">
                <a16:creationId xmlns:a16="http://schemas.microsoft.com/office/drawing/2014/main" id="{704841E8-A538-4ADA-801D-0D48E96D9A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3826" y="4119563"/>
            <a:ext cx="36513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" name="Line 52">
            <a:extLst>
              <a:ext uri="{FF2B5EF4-FFF2-40B4-BE49-F238E27FC236}">
                <a16:creationId xmlns:a16="http://schemas.microsoft.com/office/drawing/2014/main" id="{B95B92C5-05CE-46AD-B0C9-7CA89371D4A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3826" y="4791075"/>
            <a:ext cx="36513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" name="Line 53">
            <a:extLst>
              <a:ext uri="{FF2B5EF4-FFF2-40B4-BE49-F238E27FC236}">
                <a16:creationId xmlns:a16="http://schemas.microsoft.com/office/drawing/2014/main" id="{1195D400-1560-4882-B65E-69BFBF60DC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7876" y="2427287"/>
            <a:ext cx="0" cy="3141663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" name="Line 54">
            <a:extLst>
              <a:ext uri="{FF2B5EF4-FFF2-40B4-BE49-F238E27FC236}">
                <a16:creationId xmlns:a16="http://schemas.microsoft.com/office/drawing/2014/main" id="{C4972682-958E-4A7A-A65B-4D66104F3C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3588" y="2427287"/>
            <a:ext cx="31750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8" name="Line 55">
            <a:extLst>
              <a:ext uri="{FF2B5EF4-FFF2-40B4-BE49-F238E27FC236}">
                <a16:creationId xmlns:a16="http://schemas.microsoft.com/office/drawing/2014/main" id="{7357426F-6983-43D2-8DB2-F658785FBB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3588" y="5568950"/>
            <a:ext cx="31750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9" name="Line 56">
            <a:extLst>
              <a:ext uri="{FF2B5EF4-FFF2-40B4-BE49-F238E27FC236}">
                <a16:creationId xmlns:a16="http://schemas.microsoft.com/office/drawing/2014/main" id="{2A72A243-F3B6-46F8-BDAB-2D4790D661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61113" y="4718050"/>
            <a:ext cx="0" cy="37465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0" name="Line 57">
            <a:extLst>
              <a:ext uri="{FF2B5EF4-FFF2-40B4-BE49-F238E27FC236}">
                <a16:creationId xmlns:a16="http://schemas.microsoft.com/office/drawing/2014/main" id="{AA047B43-9F43-4F8D-9374-7C54F6526086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6826" y="4718050"/>
            <a:ext cx="33338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" name="Line 58">
            <a:extLst>
              <a:ext uri="{FF2B5EF4-FFF2-40B4-BE49-F238E27FC236}">
                <a16:creationId xmlns:a16="http://schemas.microsoft.com/office/drawing/2014/main" id="{F940E2F4-2D37-4898-9FEC-30AF0AA02E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6826" y="5092700"/>
            <a:ext cx="33338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2" name="Line 59">
            <a:extLst>
              <a:ext uri="{FF2B5EF4-FFF2-40B4-BE49-F238E27FC236}">
                <a16:creationId xmlns:a16="http://schemas.microsoft.com/office/drawing/2014/main" id="{556EB9E6-847F-4A22-92EF-F2FBB0501C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16688" y="3721100"/>
            <a:ext cx="0" cy="695325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3" name="Line 60">
            <a:extLst>
              <a:ext uri="{FF2B5EF4-FFF2-40B4-BE49-F238E27FC236}">
                <a16:creationId xmlns:a16="http://schemas.microsoft.com/office/drawing/2014/main" id="{73FF9FD3-46A6-44DA-B716-60E0D141ECD0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7638" y="3721100"/>
            <a:ext cx="36513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" name="Line 61">
            <a:extLst>
              <a:ext uri="{FF2B5EF4-FFF2-40B4-BE49-F238E27FC236}">
                <a16:creationId xmlns:a16="http://schemas.microsoft.com/office/drawing/2014/main" id="{015EB071-00A0-41EC-A4F0-69A745E64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7638" y="4416425"/>
            <a:ext cx="36513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" name="Line 62">
            <a:extLst>
              <a:ext uri="{FF2B5EF4-FFF2-40B4-BE49-F238E27FC236}">
                <a16:creationId xmlns:a16="http://schemas.microsoft.com/office/drawing/2014/main" id="{CADC5AD8-5D99-4A9D-8FD4-E6D37790D5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34226" y="4073525"/>
            <a:ext cx="0" cy="822325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6" name="Line 63">
            <a:extLst>
              <a:ext uri="{FF2B5EF4-FFF2-40B4-BE49-F238E27FC236}">
                <a16:creationId xmlns:a16="http://schemas.microsoft.com/office/drawing/2014/main" id="{29D87867-EEAD-4227-BA37-95A11649C09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5176" y="4073525"/>
            <a:ext cx="36513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" name="Line 64">
            <a:extLst>
              <a:ext uri="{FF2B5EF4-FFF2-40B4-BE49-F238E27FC236}">
                <a16:creationId xmlns:a16="http://schemas.microsoft.com/office/drawing/2014/main" id="{1B969D10-736B-4957-BDF1-85391C934E3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5176" y="4895850"/>
            <a:ext cx="36513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" name="Line 65">
            <a:extLst>
              <a:ext uri="{FF2B5EF4-FFF2-40B4-BE49-F238E27FC236}">
                <a16:creationId xmlns:a16="http://schemas.microsoft.com/office/drawing/2014/main" id="{51A13874-A7D2-48CE-9F65-FD18EC774D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32801" y="4608513"/>
            <a:ext cx="0" cy="136525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" name="Line 66">
            <a:extLst>
              <a:ext uri="{FF2B5EF4-FFF2-40B4-BE49-F238E27FC236}">
                <a16:creationId xmlns:a16="http://schemas.microsoft.com/office/drawing/2014/main" id="{EFF8C9CE-1011-464F-AACA-94D062C2D807}"/>
              </a:ext>
            </a:extLst>
          </p:cNvPr>
          <p:cNvSpPr>
            <a:spLocks noChangeShapeType="1"/>
          </p:cNvSpPr>
          <p:nvPr/>
        </p:nvSpPr>
        <p:spPr bwMode="auto">
          <a:xfrm>
            <a:off x="8418513" y="4608513"/>
            <a:ext cx="31750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" name="Line 67">
            <a:extLst>
              <a:ext uri="{FF2B5EF4-FFF2-40B4-BE49-F238E27FC236}">
                <a16:creationId xmlns:a16="http://schemas.microsoft.com/office/drawing/2014/main" id="{AF61EFBB-C430-4EC6-8561-482DFD2711C4}"/>
              </a:ext>
            </a:extLst>
          </p:cNvPr>
          <p:cNvSpPr>
            <a:spLocks noChangeShapeType="1"/>
          </p:cNvSpPr>
          <p:nvPr/>
        </p:nvSpPr>
        <p:spPr bwMode="auto">
          <a:xfrm>
            <a:off x="8418513" y="4745038"/>
            <a:ext cx="31750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" name="Line 68">
            <a:extLst>
              <a:ext uri="{FF2B5EF4-FFF2-40B4-BE49-F238E27FC236}">
                <a16:creationId xmlns:a16="http://schemas.microsoft.com/office/drawing/2014/main" id="{7AABC1D6-0B15-4866-B355-03F96C040E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80488" y="4525963"/>
            <a:ext cx="0" cy="357188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" name="Line 69">
            <a:extLst>
              <a:ext uri="{FF2B5EF4-FFF2-40B4-BE49-F238E27FC236}">
                <a16:creationId xmlns:a16="http://schemas.microsoft.com/office/drawing/2014/main" id="{889B29A4-C357-45BB-AF64-3D9F80C989E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63026" y="4525963"/>
            <a:ext cx="36513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" name="Line 70">
            <a:extLst>
              <a:ext uri="{FF2B5EF4-FFF2-40B4-BE49-F238E27FC236}">
                <a16:creationId xmlns:a16="http://schemas.microsoft.com/office/drawing/2014/main" id="{9867E467-01E8-4368-9A42-6FC0AEEACDEA}"/>
              </a:ext>
            </a:extLst>
          </p:cNvPr>
          <p:cNvSpPr>
            <a:spLocks noChangeShapeType="1"/>
          </p:cNvSpPr>
          <p:nvPr/>
        </p:nvSpPr>
        <p:spPr bwMode="auto">
          <a:xfrm>
            <a:off x="8963026" y="4883150"/>
            <a:ext cx="36513" cy="0"/>
          </a:xfrm>
          <a:prstGeom prst="line">
            <a:avLst/>
          </a:prstGeom>
          <a:noFill/>
          <a:ln w="14288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" name="Line 71">
            <a:extLst>
              <a:ext uri="{FF2B5EF4-FFF2-40B4-BE49-F238E27FC236}">
                <a16:creationId xmlns:a16="http://schemas.microsoft.com/office/drawing/2014/main" id="{87A85A29-5E1A-43DE-9422-7E92D2B875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44801" y="4598988"/>
            <a:ext cx="0" cy="223838"/>
          </a:xfrm>
          <a:prstGeom prst="line">
            <a:avLst/>
          </a:prstGeom>
          <a:noFill/>
          <a:ln w="14288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" name="Line 72">
            <a:extLst>
              <a:ext uri="{FF2B5EF4-FFF2-40B4-BE49-F238E27FC236}">
                <a16:creationId xmlns:a16="http://schemas.microsoft.com/office/drawing/2014/main" id="{F0576C3C-CD44-4135-B233-D7CCEFE1CD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7338" y="4598988"/>
            <a:ext cx="36513" cy="0"/>
          </a:xfrm>
          <a:prstGeom prst="line">
            <a:avLst/>
          </a:prstGeom>
          <a:noFill/>
          <a:ln w="14288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" name="Line 73">
            <a:extLst>
              <a:ext uri="{FF2B5EF4-FFF2-40B4-BE49-F238E27FC236}">
                <a16:creationId xmlns:a16="http://schemas.microsoft.com/office/drawing/2014/main" id="{44D354D9-16F3-4812-8EC4-23B3C54386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7338" y="4822825"/>
            <a:ext cx="36513" cy="0"/>
          </a:xfrm>
          <a:prstGeom prst="line">
            <a:avLst/>
          </a:prstGeom>
          <a:noFill/>
          <a:ln w="14288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" name="Line 74">
            <a:extLst>
              <a:ext uri="{FF2B5EF4-FFF2-40B4-BE49-F238E27FC236}">
                <a16:creationId xmlns:a16="http://schemas.microsoft.com/office/drawing/2014/main" id="{8AD7665A-FC68-4190-B519-34D45A1051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13351" y="5138738"/>
            <a:ext cx="0" cy="201613"/>
          </a:xfrm>
          <a:prstGeom prst="line">
            <a:avLst/>
          </a:prstGeom>
          <a:noFill/>
          <a:ln w="14288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" name="Line 75">
            <a:extLst>
              <a:ext uri="{FF2B5EF4-FFF2-40B4-BE49-F238E27FC236}">
                <a16:creationId xmlns:a16="http://schemas.microsoft.com/office/drawing/2014/main" id="{CBB9A1E6-3D1F-42B0-843F-FED5226D95B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5888" y="5138738"/>
            <a:ext cx="36513" cy="0"/>
          </a:xfrm>
          <a:prstGeom prst="line">
            <a:avLst/>
          </a:prstGeom>
          <a:noFill/>
          <a:ln w="14288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" name="Line 76">
            <a:extLst>
              <a:ext uri="{FF2B5EF4-FFF2-40B4-BE49-F238E27FC236}">
                <a16:creationId xmlns:a16="http://schemas.microsoft.com/office/drawing/2014/main" id="{D2E6427A-3567-4836-97A8-44675E2093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5888" y="5340350"/>
            <a:ext cx="36513" cy="0"/>
          </a:xfrm>
          <a:prstGeom prst="line">
            <a:avLst/>
          </a:prstGeom>
          <a:noFill/>
          <a:ln w="14288">
            <a:solidFill>
              <a:srgbClr val="7B92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0" name="Line 77">
            <a:extLst>
              <a:ext uri="{FF2B5EF4-FFF2-40B4-BE49-F238E27FC236}">
                <a16:creationId xmlns:a16="http://schemas.microsoft.com/office/drawing/2014/main" id="{5D4D4C5F-94B6-4815-86E1-838036517E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94276" y="1381125"/>
            <a:ext cx="0" cy="4187826"/>
          </a:xfrm>
          <a:prstGeom prst="line">
            <a:avLst/>
          </a:prstGeom>
          <a:noFill/>
          <a:ln w="14288">
            <a:solidFill>
              <a:srgbClr val="A0522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" name="Line 78">
            <a:extLst>
              <a:ext uri="{FF2B5EF4-FFF2-40B4-BE49-F238E27FC236}">
                <a16:creationId xmlns:a16="http://schemas.microsoft.com/office/drawing/2014/main" id="{63ABFA20-8F61-4817-923A-1883EC84150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5226" y="1381125"/>
            <a:ext cx="36513" cy="0"/>
          </a:xfrm>
          <a:prstGeom prst="line">
            <a:avLst/>
          </a:prstGeom>
          <a:noFill/>
          <a:ln w="14288">
            <a:solidFill>
              <a:srgbClr val="A0522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2" name="Line 79">
            <a:extLst>
              <a:ext uri="{FF2B5EF4-FFF2-40B4-BE49-F238E27FC236}">
                <a16:creationId xmlns:a16="http://schemas.microsoft.com/office/drawing/2014/main" id="{507408DB-C034-4306-99C5-58B7EA46A2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5226" y="5568950"/>
            <a:ext cx="36513" cy="0"/>
          </a:xfrm>
          <a:prstGeom prst="line">
            <a:avLst/>
          </a:prstGeom>
          <a:noFill/>
          <a:ln w="14288">
            <a:solidFill>
              <a:srgbClr val="A0522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" name="Line 80">
            <a:extLst>
              <a:ext uri="{FF2B5EF4-FFF2-40B4-BE49-F238E27FC236}">
                <a16:creationId xmlns:a16="http://schemas.microsoft.com/office/drawing/2014/main" id="{D2226CF9-1D64-48FB-8411-F1EE066106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08676" y="1381125"/>
            <a:ext cx="0" cy="4187826"/>
          </a:xfrm>
          <a:prstGeom prst="line">
            <a:avLst/>
          </a:prstGeom>
          <a:noFill/>
          <a:ln w="142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4" name="Line 81">
            <a:extLst>
              <a:ext uri="{FF2B5EF4-FFF2-40B4-BE49-F238E27FC236}">
                <a16:creationId xmlns:a16="http://schemas.microsoft.com/office/drawing/2014/main" id="{24915A80-ECD5-4D3D-A189-EE141883E941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9626" y="1381125"/>
            <a:ext cx="36513" cy="0"/>
          </a:xfrm>
          <a:prstGeom prst="line">
            <a:avLst/>
          </a:prstGeom>
          <a:noFill/>
          <a:ln w="142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" name="Line 82">
            <a:extLst>
              <a:ext uri="{FF2B5EF4-FFF2-40B4-BE49-F238E27FC236}">
                <a16:creationId xmlns:a16="http://schemas.microsoft.com/office/drawing/2014/main" id="{BBD41739-867B-4D41-84CC-7E74C038D4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9626" y="5568950"/>
            <a:ext cx="36513" cy="0"/>
          </a:xfrm>
          <a:prstGeom prst="line">
            <a:avLst/>
          </a:prstGeom>
          <a:noFill/>
          <a:ln w="142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" name="Line 83">
            <a:extLst>
              <a:ext uri="{FF2B5EF4-FFF2-40B4-BE49-F238E27FC236}">
                <a16:creationId xmlns:a16="http://schemas.microsoft.com/office/drawing/2014/main" id="{18286591-00DB-4480-B08F-94653166D2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54713" y="4598988"/>
            <a:ext cx="0" cy="109538"/>
          </a:xfrm>
          <a:prstGeom prst="line">
            <a:avLst/>
          </a:prstGeom>
          <a:noFill/>
          <a:ln w="142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" name="Line 84">
            <a:extLst>
              <a:ext uri="{FF2B5EF4-FFF2-40B4-BE49-F238E27FC236}">
                <a16:creationId xmlns:a16="http://schemas.microsoft.com/office/drawing/2014/main" id="{DC0B7380-7A58-4E0D-A8C8-5F1B2D726A53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5663" y="4598988"/>
            <a:ext cx="36513" cy="0"/>
          </a:xfrm>
          <a:prstGeom prst="line">
            <a:avLst/>
          </a:prstGeom>
          <a:noFill/>
          <a:ln w="142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" name="Line 85">
            <a:extLst>
              <a:ext uri="{FF2B5EF4-FFF2-40B4-BE49-F238E27FC236}">
                <a16:creationId xmlns:a16="http://schemas.microsoft.com/office/drawing/2014/main" id="{D8D66AA8-C371-4B3B-9662-9DFB13BC80E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5663" y="4708525"/>
            <a:ext cx="36513" cy="0"/>
          </a:xfrm>
          <a:prstGeom prst="line">
            <a:avLst/>
          </a:prstGeom>
          <a:noFill/>
          <a:ln w="142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" name="Line 86">
            <a:extLst>
              <a:ext uri="{FF2B5EF4-FFF2-40B4-BE49-F238E27FC236}">
                <a16:creationId xmlns:a16="http://schemas.microsoft.com/office/drawing/2014/main" id="{200A2698-BC5B-4375-848F-112C83BB294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2176" y="4759325"/>
            <a:ext cx="0" cy="0"/>
          </a:xfrm>
          <a:prstGeom prst="line">
            <a:avLst/>
          </a:prstGeom>
          <a:noFill/>
          <a:ln w="142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" name="Line 87">
            <a:extLst>
              <a:ext uri="{FF2B5EF4-FFF2-40B4-BE49-F238E27FC236}">
                <a16:creationId xmlns:a16="http://schemas.microsoft.com/office/drawing/2014/main" id="{9BBCC4AB-206B-4BE8-A3B9-074938251F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4713" y="4759325"/>
            <a:ext cx="36513" cy="0"/>
          </a:xfrm>
          <a:prstGeom prst="line">
            <a:avLst/>
          </a:prstGeom>
          <a:noFill/>
          <a:ln w="142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" name="Line 88">
            <a:extLst>
              <a:ext uri="{FF2B5EF4-FFF2-40B4-BE49-F238E27FC236}">
                <a16:creationId xmlns:a16="http://schemas.microsoft.com/office/drawing/2014/main" id="{E11A48B4-C117-4C0C-8D48-0BA76E66168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4713" y="4759325"/>
            <a:ext cx="36513" cy="0"/>
          </a:xfrm>
          <a:prstGeom prst="line">
            <a:avLst/>
          </a:prstGeom>
          <a:noFill/>
          <a:ln w="142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2" name="Line 89">
            <a:extLst>
              <a:ext uri="{FF2B5EF4-FFF2-40B4-BE49-F238E27FC236}">
                <a16:creationId xmlns:a16="http://schemas.microsoft.com/office/drawing/2014/main" id="{F2BD81ED-37E4-431B-9F09-419078076C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056938" y="2582862"/>
            <a:ext cx="0" cy="220345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3" name="Line 90">
            <a:extLst>
              <a:ext uri="{FF2B5EF4-FFF2-40B4-BE49-F238E27FC236}">
                <a16:creationId xmlns:a16="http://schemas.microsoft.com/office/drawing/2014/main" id="{C556BDEA-B81C-4666-973E-83D5CEEBCB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37888" y="2582862"/>
            <a:ext cx="36513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" name="Line 91">
            <a:extLst>
              <a:ext uri="{FF2B5EF4-FFF2-40B4-BE49-F238E27FC236}">
                <a16:creationId xmlns:a16="http://schemas.microsoft.com/office/drawing/2014/main" id="{7E714C86-26FB-4CB2-AB9B-F036E4B7B5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37888" y="4786313"/>
            <a:ext cx="36513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5" name="Line 92">
            <a:extLst>
              <a:ext uri="{FF2B5EF4-FFF2-40B4-BE49-F238E27FC236}">
                <a16:creationId xmlns:a16="http://schemas.microsoft.com/office/drawing/2014/main" id="{0CAE344B-C649-4D11-BA3C-AB02FEEE7B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129963" y="2427287"/>
            <a:ext cx="0" cy="2263775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" name="Line 93">
            <a:extLst>
              <a:ext uri="{FF2B5EF4-FFF2-40B4-BE49-F238E27FC236}">
                <a16:creationId xmlns:a16="http://schemas.microsoft.com/office/drawing/2014/main" id="{01C5893B-288A-4887-8581-0E0F04B8952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10913" y="2427287"/>
            <a:ext cx="33338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" name="Line 94">
            <a:extLst>
              <a:ext uri="{FF2B5EF4-FFF2-40B4-BE49-F238E27FC236}">
                <a16:creationId xmlns:a16="http://schemas.microsoft.com/office/drawing/2014/main" id="{3E46D365-7BF2-4707-A407-2E9464BCA8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10913" y="4691063"/>
            <a:ext cx="33338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" name="Line 95">
            <a:extLst>
              <a:ext uri="{FF2B5EF4-FFF2-40B4-BE49-F238E27FC236}">
                <a16:creationId xmlns:a16="http://schemas.microsoft.com/office/drawing/2014/main" id="{0A4AB7F0-2963-430F-85C2-6D2F5C306D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147426" y="1381125"/>
            <a:ext cx="0" cy="3254375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" name="Line 96">
            <a:extLst>
              <a:ext uri="{FF2B5EF4-FFF2-40B4-BE49-F238E27FC236}">
                <a16:creationId xmlns:a16="http://schemas.microsoft.com/office/drawing/2014/main" id="{8770AC8F-F0FC-455E-B49A-C9BE8FDDE4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29963" y="1381125"/>
            <a:ext cx="31750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" name="Line 97">
            <a:extLst>
              <a:ext uri="{FF2B5EF4-FFF2-40B4-BE49-F238E27FC236}">
                <a16:creationId xmlns:a16="http://schemas.microsoft.com/office/drawing/2014/main" id="{F83CAE88-50DE-48E4-AB2B-3C5275E8B7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29963" y="4635500"/>
            <a:ext cx="31750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" name="Line 98">
            <a:extLst>
              <a:ext uri="{FF2B5EF4-FFF2-40B4-BE49-F238E27FC236}">
                <a16:creationId xmlns:a16="http://schemas.microsoft.com/office/drawing/2014/main" id="{6D5818E6-447B-4E08-AE5F-D818653B10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271251" y="2427287"/>
            <a:ext cx="0" cy="1692275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" name="Line 99">
            <a:extLst>
              <a:ext uri="{FF2B5EF4-FFF2-40B4-BE49-F238E27FC236}">
                <a16:creationId xmlns:a16="http://schemas.microsoft.com/office/drawing/2014/main" id="{DD701223-4A76-4859-961C-E55E78965E5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53788" y="2427287"/>
            <a:ext cx="36513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" name="Line 100">
            <a:extLst>
              <a:ext uri="{FF2B5EF4-FFF2-40B4-BE49-F238E27FC236}">
                <a16:creationId xmlns:a16="http://schemas.microsoft.com/office/drawing/2014/main" id="{0F5AD0C5-9EA8-4BB7-95D4-873E077FFE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53788" y="4119563"/>
            <a:ext cx="36513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4" name="Line 101">
            <a:extLst>
              <a:ext uri="{FF2B5EF4-FFF2-40B4-BE49-F238E27FC236}">
                <a16:creationId xmlns:a16="http://schemas.microsoft.com/office/drawing/2014/main" id="{FB953AFF-BFD8-4391-95E6-ED7745322B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290301" y="1381125"/>
            <a:ext cx="0" cy="1046163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" name="Line 102">
            <a:extLst>
              <a:ext uri="{FF2B5EF4-FFF2-40B4-BE49-F238E27FC236}">
                <a16:creationId xmlns:a16="http://schemas.microsoft.com/office/drawing/2014/main" id="{B8F86F30-0C4C-408B-8F9A-909281EC04D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71251" y="1381125"/>
            <a:ext cx="36513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6" name="Line 103">
            <a:extLst>
              <a:ext uri="{FF2B5EF4-FFF2-40B4-BE49-F238E27FC236}">
                <a16:creationId xmlns:a16="http://schemas.microsoft.com/office/drawing/2014/main" id="{02E87B0D-B06E-4EF5-8E92-4B90E2CFC7C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71251" y="2427287"/>
            <a:ext cx="36513" cy="0"/>
          </a:xfrm>
          <a:prstGeom prst="line">
            <a:avLst/>
          </a:prstGeom>
          <a:noFill/>
          <a:ln w="14288">
            <a:solidFill>
              <a:srgbClr val="BFA19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7" name="Line 104">
            <a:extLst>
              <a:ext uri="{FF2B5EF4-FFF2-40B4-BE49-F238E27FC236}">
                <a16:creationId xmlns:a16="http://schemas.microsoft.com/office/drawing/2014/main" id="{D1F1A2A6-475F-44BC-845F-EFBE8EF536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85951" y="1230312"/>
            <a:ext cx="0" cy="4489451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" name="Line 105">
            <a:extLst>
              <a:ext uri="{FF2B5EF4-FFF2-40B4-BE49-F238E27FC236}">
                <a16:creationId xmlns:a16="http://schemas.microsoft.com/office/drawing/2014/main" id="{160F25A1-520D-4151-B96B-8C176C0AC7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89113" y="5568950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" name="Rectangle 106">
            <a:extLst>
              <a:ext uri="{FF2B5EF4-FFF2-40B4-BE49-F238E27FC236}">
                <a16:creationId xmlns:a16="http://schemas.microsoft.com/office/drawing/2014/main" id="{60AA10E9-1F37-4FDE-8E36-FE9D167E6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4601" y="5430838"/>
            <a:ext cx="6223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&lt;0.5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0" name="Line 107">
            <a:extLst>
              <a:ext uri="{FF2B5EF4-FFF2-40B4-BE49-F238E27FC236}">
                <a16:creationId xmlns:a16="http://schemas.microsoft.com/office/drawing/2014/main" id="{BA33FA22-1460-4EFF-9568-32348A96D9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89113" y="4521200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" name="Rectangle 108">
            <a:extLst>
              <a:ext uri="{FF2B5EF4-FFF2-40B4-BE49-F238E27FC236}">
                <a16:creationId xmlns:a16="http://schemas.microsoft.com/office/drawing/2014/main" id="{A901211F-B35C-4235-8854-C8EF5B700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788" y="4384675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2" name="Line 109">
            <a:extLst>
              <a:ext uri="{FF2B5EF4-FFF2-40B4-BE49-F238E27FC236}">
                <a16:creationId xmlns:a16="http://schemas.microsoft.com/office/drawing/2014/main" id="{F1F932DD-3352-485D-B6E8-2C5EBFC789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89113" y="3475038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" name="Rectangle 110">
            <a:extLst>
              <a:ext uri="{FF2B5EF4-FFF2-40B4-BE49-F238E27FC236}">
                <a16:creationId xmlns:a16="http://schemas.microsoft.com/office/drawing/2014/main" id="{4F0178B0-66F3-4B72-9FA4-534007C1E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0651" y="3336925"/>
            <a:ext cx="4714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1.5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4" name="Line 111">
            <a:extLst>
              <a:ext uri="{FF2B5EF4-FFF2-40B4-BE49-F238E27FC236}">
                <a16:creationId xmlns:a16="http://schemas.microsoft.com/office/drawing/2014/main" id="{A53B7D33-3B8D-45B0-8350-5E2410A72C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89113" y="2427287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" name="Rectangle 112">
            <a:extLst>
              <a:ext uri="{FF2B5EF4-FFF2-40B4-BE49-F238E27FC236}">
                <a16:creationId xmlns:a16="http://schemas.microsoft.com/office/drawing/2014/main" id="{406509AD-7ADE-45B0-8861-76D259956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738" y="2290762"/>
            <a:ext cx="4064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6" name="Line 113">
            <a:extLst>
              <a:ext uri="{FF2B5EF4-FFF2-40B4-BE49-F238E27FC236}">
                <a16:creationId xmlns:a16="http://schemas.microsoft.com/office/drawing/2014/main" id="{A316B5AD-0E2C-4BA6-9919-A3468CCD95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89113" y="1381125"/>
            <a:ext cx="96838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" name="Rectangle 115">
            <a:extLst>
              <a:ext uri="{FF2B5EF4-FFF2-40B4-BE49-F238E27FC236}">
                <a16:creationId xmlns:a16="http://schemas.microsoft.com/office/drawing/2014/main" id="{8E2B2C34-F779-4B85-A3FB-A9A29A6DC8D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3875" y="3236912"/>
            <a:ext cx="8223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MVPF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9" name="Line 116">
            <a:extLst>
              <a:ext uri="{FF2B5EF4-FFF2-40B4-BE49-F238E27FC236}">
                <a16:creationId xmlns:a16="http://schemas.microsoft.com/office/drawing/2014/main" id="{8A987134-04D7-4DCB-8897-837B4C541BA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1" y="5719763"/>
            <a:ext cx="9555163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" name="Line 117">
            <a:extLst>
              <a:ext uri="{FF2B5EF4-FFF2-40B4-BE49-F238E27FC236}">
                <a16:creationId xmlns:a16="http://schemas.microsoft.com/office/drawing/2014/main" id="{7D944CDA-E193-4A47-B22C-7BDAEE2DBEC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676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" name="Rectangle 118">
            <a:extLst>
              <a:ext uri="{FF2B5EF4-FFF2-40B4-BE49-F238E27FC236}">
                <a16:creationId xmlns:a16="http://schemas.microsoft.com/office/drawing/2014/main" id="{CA9C7FFC-D5E2-44E0-986C-36BBA1097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913" y="5861050"/>
            <a:ext cx="255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2" name="Line 119">
            <a:extLst>
              <a:ext uri="{FF2B5EF4-FFF2-40B4-BE49-F238E27FC236}">
                <a16:creationId xmlns:a16="http://schemas.microsoft.com/office/drawing/2014/main" id="{424F8EDB-8DDC-41C9-837B-F036B50B5F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6988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3" name="Rectangle 120">
            <a:extLst>
              <a:ext uri="{FF2B5EF4-FFF2-40B4-BE49-F238E27FC236}">
                <a16:creationId xmlns:a16="http://schemas.microsoft.com/office/drawing/2014/main" id="{0733D8BF-32FC-45A9-AAD9-90A4B2638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701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4" name="Line 121">
            <a:extLst>
              <a:ext uri="{FF2B5EF4-FFF2-40B4-BE49-F238E27FC236}">
                <a16:creationId xmlns:a16="http://schemas.microsoft.com/office/drawing/2014/main" id="{AA4A059B-5BE9-469E-980B-861AD78411A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5" name="Rectangle 122">
            <a:extLst>
              <a:ext uri="{FF2B5EF4-FFF2-40B4-BE49-F238E27FC236}">
                <a16:creationId xmlns:a16="http://schemas.microsoft.com/office/drawing/2014/main" id="{18D20C62-DE93-4377-BE0C-C497C868E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513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6" name="Line 123">
            <a:extLst>
              <a:ext uri="{FF2B5EF4-FFF2-40B4-BE49-F238E27FC236}">
                <a16:creationId xmlns:a16="http://schemas.microsoft.com/office/drawing/2014/main" id="{1A1387A3-D56E-4DD0-8FC3-EB1E9356DA6D}"/>
              </a:ext>
            </a:extLst>
          </p:cNvPr>
          <p:cNvSpPr>
            <a:spLocks noChangeShapeType="1"/>
          </p:cNvSpPr>
          <p:nvPr/>
        </p:nvSpPr>
        <p:spPr bwMode="auto">
          <a:xfrm>
            <a:off x="7435851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7" name="Rectangle 124">
            <a:extLst>
              <a:ext uri="{FF2B5EF4-FFF2-40B4-BE49-F238E27FC236}">
                <a16:creationId xmlns:a16="http://schemas.microsoft.com/office/drawing/2014/main" id="{0212A7F2-114F-4EB6-B225-D99BF65CE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4563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30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8" name="Line 125">
            <a:extLst>
              <a:ext uri="{FF2B5EF4-FFF2-40B4-BE49-F238E27FC236}">
                <a16:creationId xmlns:a16="http://schemas.microsoft.com/office/drawing/2014/main" id="{7C442AF7-5575-4498-8DD3-A4640E93DB9F}"/>
              </a:ext>
            </a:extLst>
          </p:cNvPr>
          <p:cNvSpPr>
            <a:spLocks noChangeShapeType="1"/>
          </p:cNvSpPr>
          <p:nvPr/>
        </p:nvSpPr>
        <p:spPr bwMode="auto">
          <a:xfrm>
            <a:off x="9237663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" name="Rectangle 126">
            <a:extLst>
              <a:ext uri="{FF2B5EF4-FFF2-40B4-BE49-F238E27FC236}">
                <a16:creationId xmlns:a16="http://schemas.microsoft.com/office/drawing/2014/main" id="{120F4911-37F3-4F44-AACC-1AD28C10D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4788" y="5861050"/>
            <a:ext cx="398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0" name="Line 127">
            <a:extLst>
              <a:ext uri="{FF2B5EF4-FFF2-40B4-BE49-F238E27FC236}">
                <a16:creationId xmlns:a16="http://schemas.microsoft.com/office/drawing/2014/main" id="{0B19AC5C-9639-430C-BFFE-0048292EE31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37888" y="5719763"/>
            <a:ext cx="0" cy="90488"/>
          </a:xfrm>
          <a:prstGeom prst="line">
            <a:avLst/>
          </a:prstGeom>
          <a:noFill/>
          <a:ln w="19050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1" name="Rectangle 128">
            <a:extLst>
              <a:ext uri="{FF2B5EF4-FFF2-40B4-BE49-F238E27FC236}">
                <a16:creationId xmlns:a16="http://schemas.microsoft.com/office/drawing/2014/main" id="{19EDDF54-2953-4835-B9CD-1E889AEEC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6263" y="5861050"/>
            <a:ext cx="7175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&gt;50K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2" name="Rectangle 129">
            <a:extLst>
              <a:ext uri="{FF2B5EF4-FFF2-40B4-BE49-F238E27FC236}">
                <a16:creationId xmlns:a16="http://schemas.microsoft.com/office/drawing/2014/main" id="{D34AABD4-D681-48B0-90C4-1DCEBA959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113" y="6175375"/>
            <a:ext cx="40925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Approximate Income of Beneficiary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3" name="Rectangle 130">
            <a:extLst>
              <a:ext uri="{FF2B5EF4-FFF2-40B4-BE49-F238E27FC236}">
                <a16:creationId xmlns:a16="http://schemas.microsoft.com/office/drawing/2014/main" id="{185F067F-17E3-4DAE-A134-A078BE1DF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1" y="444500"/>
            <a:ext cx="4841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3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6B16A013-5D62-45E5-BA69-F822B1F32C83}"/>
              </a:ext>
            </a:extLst>
          </p:cNvPr>
          <p:cNvGrpSpPr/>
          <p:nvPr/>
        </p:nvGrpSpPr>
        <p:grpSpPr>
          <a:xfrm>
            <a:off x="1526388" y="1174749"/>
            <a:ext cx="599024" cy="616982"/>
            <a:chOff x="1398052" y="1174749"/>
            <a:chExt cx="599024" cy="616982"/>
          </a:xfrm>
        </p:grpSpPr>
        <p:sp>
          <p:nvSpPr>
            <p:cNvPr id="375" name="Rectangle 374">
              <a:extLst>
                <a:ext uri="{FF2B5EF4-FFF2-40B4-BE49-F238E27FC236}">
                  <a16:creationId xmlns:a16="http://schemas.microsoft.com/office/drawing/2014/main" id="{F518E8AA-592F-4076-9F16-FAE19BCCEB46}"/>
                </a:ext>
              </a:extLst>
            </p:cNvPr>
            <p:cNvSpPr/>
            <p:nvPr/>
          </p:nvSpPr>
          <p:spPr>
            <a:xfrm>
              <a:off x="1468438" y="1508125"/>
              <a:ext cx="528638" cy="283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6" name="Rectangle 176">
              <a:extLst>
                <a:ext uri="{FF2B5EF4-FFF2-40B4-BE49-F238E27FC236}">
                  <a16:creationId xmlns:a16="http://schemas.microsoft.com/office/drawing/2014/main" id="{FD80D851-7902-448C-93E6-46F3BC71B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052" y="1174749"/>
              <a:ext cx="219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∞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77" name="Group 376">
              <a:extLst>
                <a:ext uri="{FF2B5EF4-FFF2-40B4-BE49-F238E27FC236}">
                  <a16:creationId xmlns:a16="http://schemas.microsoft.com/office/drawing/2014/main" id="{36C60495-1772-4246-AE5E-B1F2F82770FF}"/>
                </a:ext>
              </a:extLst>
            </p:cNvPr>
            <p:cNvGrpSpPr/>
            <p:nvPr/>
          </p:nvGrpSpPr>
          <p:grpSpPr>
            <a:xfrm>
              <a:off x="1674813" y="1573079"/>
              <a:ext cx="166687" cy="149224"/>
              <a:chOff x="1462882" y="1471634"/>
              <a:chExt cx="166687" cy="149224"/>
            </a:xfrm>
          </p:grpSpPr>
          <p:cxnSp>
            <p:nvCxnSpPr>
              <p:cNvPr id="378" name="Straight Connector 377">
                <a:extLst>
                  <a:ext uri="{FF2B5EF4-FFF2-40B4-BE49-F238E27FC236}">
                    <a16:creationId xmlns:a16="http://schemas.microsoft.com/office/drawing/2014/main" id="{C3B195E3-96BA-49CB-AEE6-02E71C9FFB4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6225" y="1512888"/>
                <a:ext cx="0" cy="6032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>
                <a:extLst>
                  <a:ext uri="{FF2B5EF4-FFF2-40B4-BE49-F238E27FC236}">
                    <a16:creationId xmlns:a16="http://schemas.microsoft.com/office/drawing/2014/main" id="{C57402E1-5CFA-4468-ADA7-7519FD92CE2A}"/>
                  </a:ext>
                </a:extLst>
              </p:cNvPr>
              <p:cNvCxnSpPr/>
              <p:nvPr/>
            </p:nvCxnSpPr>
            <p:spPr>
              <a:xfrm flipV="1">
                <a:off x="1462882" y="147163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>
                <a:extLst>
                  <a:ext uri="{FF2B5EF4-FFF2-40B4-BE49-F238E27FC236}">
                    <a16:creationId xmlns:a16="http://schemas.microsoft.com/office/drawing/2014/main" id="{FFC75550-1762-4CA9-954F-C7D51CF7D6F0}"/>
                  </a:ext>
                </a:extLst>
              </p:cNvPr>
              <p:cNvCxnSpPr/>
              <p:nvPr/>
            </p:nvCxnSpPr>
            <p:spPr>
              <a:xfrm flipV="1">
                <a:off x="1462882" y="153749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6" name="Rectangle 134">
            <a:extLst>
              <a:ext uri="{FF2B5EF4-FFF2-40B4-BE49-F238E27FC236}">
                <a16:creationId xmlns:a16="http://schemas.microsoft.com/office/drawing/2014/main" id="{99A5EC8B-A082-4318-9CD2-EA6A0DE5B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“Tagging” Based on Age in MTO</a:t>
            </a:r>
          </a:p>
        </p:txBody>
      </p:sp>
      <p:sp>
        <p:nvSpPr>
          <p:cNvPr id="137" name="Oval 32">
            <a:extLst>
              <a:ext uri="{FF2B5EF4-FFF2-40B4-BE49-F238E27FC236}">
                <a16:creationId xmlns:a16="http://schemas.microsoft.com/office/drawing/2014/main" id="{5612D2A5-498E-4980-AA54-7E56FD653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2026" y="1344613"/>
            <a:ext cx="82550" cy="82550"/>
          </a:xfrm>
          <a:prstGeom prst="ellipse">
            <a:avLst/>
          </a:prstGeom>
          <a:solidFill>
            <a:srgbClr val="A0522D"/>
          </a:solidFill>
          <a:ln w="31750">
            <a:solidFill>
              <a:srgbClr val="A0522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Rectangle 33">
            <a:extLst>
              <a:ext uri="{FF2B5EF4-FFF2-40B4-BE49-F238E27FC236}">
                <a16:creationId xmlns:a16="http://schemas.microsoft.com/office/drawing/2014/main" id="{04AA0A71-0323-44AF-B56B-6336188BA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9441" y="1111604"/>
            <a:ext cx="101258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MTO Young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9" name="Oval 32">
            <a:extLst>
              <a:ext uri="{FF2B5EF4-FFF2-40B4-BE49-F238E27FC236}">
                <a16:creationId xmlns:a16="http://schemas.microsoft.com/office/drawing/2014/main" id="{F372B1E1-9D17-4BC4-BD03-EF23B503E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4326" y="5527031"/>
            <a:ext cx="82550" cy="82550"/>
          </a:xfrm>
          <a:prstGeom prst="ellipse">
            <a:avLst/>
          </a:prstGeom>
          <a:solidFill>
            <a:srgbClr val="A0522D"/>
          </a:solidFill>
          <a:ln w="31750">
            <a:solidFill>
              <a:srgbClr val="A0522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Rectangle 33">
            <a:extLst>
              <a:ext uri="{FF2B5EF4-FFF2-40B4-BE49-F238E27FC236}">
                <a16:creationId xmlns:a16="http://schemas.microsoft.com/office/drawing/2014/main" id="{C07DD06A-6BE8-46BA-AFFB-46AD1CB2A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576" y="5311131"/>
            <a:ext cx="98642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B0B0B0"/>
                </a:solidFill>
                <a:effectLst/>
                <a:latin typeface="Arial" panose="020B0604020202020204" pitchFamily="34" charset="0"/>
              </a:rPr>
              <a:t>MTO Teens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3424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" name="Group 134">
            <a:extLst>
              <a:ext uri="{FF2B5EF4-FFF2-40B4-BE49-F238E27FC236}">
                <a16:creationId xmlns:a16="http://schemas.microsoft.com/office/drawing/2014/main" id="{5BDC93A5-15D2-416D-BF1F-C794279A482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4838" y="-4763"/>
            <a:ext cx="11328400" cy="6867526"/>
            <a:chOff x="381" y="-3"/>
            <a:chExt cx="7136" cy="4326"/>
          </a:xfrm>
        </p:grpSpPr>
        <p:sp>
          <p:nvSpPr>
            <p:cNvPr id="340" name="AutoShape 133">
              <a:extLst>
                <a:ext uri="{FF2B5EF4-FFF2-40B4-BE49-F238E27FC236}">
                  <a16:creationId xmlns:a16="http://schemas.microsoft.com/office/drawing/2014/main" id="{FB89CED1-CC18-4331-9D36-A6279C83CFC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4" y="0"/>
              <a:ext cx="691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Rectangle 135">
              <a:extLst>
                <a:ext uri="{FF2B5EF4-FFF2-40B4-BE49-F238E27FC236}">
                  <a16:creationId xmlns:a16="http://schemas.microsoft.com/office/drawing/2014/main" id="{9AC8BB96-6548-4E92-BFFF-6DDD4447D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" y="-3"/>
              <a:ext cx="6918" cy="43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Rectangle 136">
              <a:extLst>
                <a:ext uri="{FF2B5EF4-FFF2-40B4-BE49-F238E27FC236}">
                  <a16:creationId xmlns:a16="http://schemas.microsoft.com/office/drawing/2014/main" id="{FA0661A9-ADA8-44BC-9EE8-978A61185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0"/>
              <a:ext cx="6909" cy="4317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Rectangle 137">
              <a:extLst>
                <a:ext uri="{FF2B5EF4-FFF2-40B4-BE49-F238E27FC236}">
                  <a16:creationId xmlns:a16="http://schemas.microsoft.com/office/drawing/2014/main" id="{DB37E772-BA55-4BF3-95A1-FDA740ECC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" y="775"/>
              <a:ext cx="6019" cy="2828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Line 138">
              <a:extLst>
                <a:ext uri="{FF2B5EF4-FFF2-40B4-BE49-F238E27FC236}">
                  <a16:creationId xmlns:a16="http://schemas.microsoft.com/office/drawing/2014/main" id="{9921AEC9-DCA5-47C7-9F5E-8015FABF0F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8" y="3508"/>
              <a:ext cx="6019" cy="0"/>
            </a:xfrm>
            <a:prstGeom prst="line">
              <a:avLst/>
            </a:prstGeom>
            <a:noFill/>
            <a:ln w="19050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Line 139">
              <a:extLst>
                <a:ext uri="{FF2B5EF4-FFF2-40B4-BE49-F238E27FC236}">
                  <a16:creationId xmlns:a16="http://schemas.microsoft.com/office/drawing/2014/main" id="{2303BC88-BC01-4AFC-9FEB-40F5BB6931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8" y="2848"/>
              <a:ext cx="6019" cy="0"/>
            </a:xfrm>
            <a:prstGeom prst="line">
              <a:avLst/>
            </a:prstGeom>
            <a:noFill/>
            <a:ln w="19050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Line 140">
              <a:extLst>
                <a:ext uri="{FF2B5EF4-FFF2-40B4-BE49-F238E27FC236}">
                  <a16:creationId xmlns:a16="http://schemas.microsoft.com/office/drawing/2014/main" id="{933F44FD-4A21-43D0-8372-3AE7F69980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8" y="2189"/>
              <a:ext cx="6019" cy="0"/>
            </a:xfrm>
            <a:prstGeom prst="line">
              <a:avLst/>
            </a:prstGeom>
            <a:noFill/>
            <a:ln w="19050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Line 141">
              <a:extLst>
                <a:ext uri="{FF2B5EF4-FFF2-40B4-BE49-F238E27FC236}">
                  <a16:creationId xmlns:a16="http://schemas.microsoft.com/office/drawing/2014/main" id="{982D0B5A-E75A-4719-8495-8F5E6A45F2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8" y="1529"/>
              <a:ext cx="6019" cy="0"/>
            </a:xfrm>
            <a:prstGeom prst="line">
              <a:avLst/>
            </a:prstGeom>
            <a:noFill/>
            <a:ln w="19050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Line 142">
              <a:extLst>
                <a:ext uri="{FF2B5EF4-FFF2-40B4-BE49-F238E27FC236}">
                  <a16:creationId xmlns:a16="http://schemas.microsoft.com/office/drawing/2014/main" id="{BA279DEF-2FF4-4E22-AACE-3A83F60191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8" y="870"/>
              <a:ext cx="6019" cy="0"/>
            </a:xfrm>
            <a:prstGeom prst="line">
              <a:avLst/>
            </a:prstGeom>
            <a:noFill/>
            <a:ln w="19050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Line 143">
              <a:extLst>
                <a:ext uri="{FF2B5EF4-FFF2-40B4-BE49-F238E27FC236}">
                  <a16:creationId xmlns:a16="http://schemas.microsoft.com/office/drawing/2014/main" id="{13387814-E649-4C0C-AA63-58A639F9E0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8" y="870"/>
              <a:ext cx="6019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Oval 144">
              <a:extLst>
                <a:ext uri="{FF2B5EF4-FFF2-40B4-BE49-F238E27FC236}">
                  <a16:creationId xmlns:a16="http://schemas.microsoft.com/office/drawing/2014/main" id="{898AE2AE-D5E0-4FEA-A462-B9B3366AD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3" y="2825"/>
              <a:ext cx="52" cy="52"/>
            </a:xfrm>
            <a:prstGeom prst="ellipse">
              <a:avLst/>
            </a:prstGeom>
            <a:solidFill>
              <a:srgbClr val="6E8E84"/>
            </a:solidFill>
            <a:ln w="31750">
              <a:solidFill>
                <a:srgbClr val="6E8E8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Rectangle 145">
              <a:extLst>
                <a:ext uri="{FF2B5EF4-FFF2-40B4-BE49-F238E27FC236}">
                  <a16:creationId xmlns:a16="http://schemas.microsoft.com/office/drawing/2014/main" id="{F4AF4BC9-C7C4-44E7-9F32-18E8957A2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1" y="2791"/>
              <a:ext cx="67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Paycheck+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0" name="Oval 146">
              <a:extLst>
                <a:ext uri="{FF2B5EF4-FFF2-40B4-BE49-F238E27FC236}">
                  <a16:creationId xmlns:a16="http://schemas.microsoft.com/office/drawing/2014/main" id="{1E5BD794-9432-4788-B48E-F891B6C44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3482"/>
              <a:ext cx="52" cy="52"/>
            </a:xfrm>
            <a:prstGeom prst="ellipse">
              <a:avLst/>
            </a:prstGeom>
            <a:solidFill>
              <a:srgbClr val="6E8E84"/>
            </a:solidFill>
            <a:ln w="31750">
              <a:solidFill>
                <a:srgbClr val="6E8E8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Rectangle 147">
              <a:extLst>
                <a:ext uri="{FF2B5EF4-FFF2-40B4-BE49-F238E27FC236}">
                  <a16:creationId xmlns:a16="http://schemas.microsoft.com/office/drawing/2014/main" id="{7F430916-DF57-4489-91E4-444BF1997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" y="3444"/>
              <a:ext cx="73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Neg Inc Tax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2" name="Oval 148">
              <a:extLst>
                <a:ext uri="{FF2B5EF4-FFF2-40B4-BE49-F238E27FC236}">
                  <a16:creationId xmlns:a16="http://schemas.microsoft.com/office/drawing/2014/main" id="{FB66539A-6CDC-4E13-82F9-40F3A71E6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1" y="3067"/>
              <a:ext cx="52" cy="52"/>
            </a:xfrm>
            <a:prstGeom prst="ellipse">
              <a:avLst/>
            </a:prstGeom>
            <a:solidFill>
              <a:srgbClr val="6E8E84"/>
            </a:solidFill>
            <a:ln w="31750">
              <a:solidFill>
                <a:srgbClr val="6E8E8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Rectangle 149">
              <a:extLst>
                <a:ext uri="{FF2B5EF4-FFF2-40B4-BE49-F238E27FC236}">
                  <a16:creationId xmlns:a16="http://schemas.microsoft.com/office/drawing/2014/main" id="{47E31D2A-90B9-4D15-BEAD-F5FD172B4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5" y="3026"/>
              <a:ext cx="11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AFDC Term Limits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4" name="Oval 150">
              <a:extLst>
                <a:ext uri="{FF2B5EF4-FFF2-40B4-BE49-F238E27FC236}">
                  <a16:creationId xmlns:a16="http://schemas.microsoft.com/office/drawing/2014/main" id="{6D89B10D-0A9B-4EAA-B56C-4D5140C1D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9" y="2563"/>
              <a:ext cx="52" cy="52"/>
            </a:xfrm>
            <a:prstGeom prst="ellipse">
              <a:avLst/>
            </a:prstGeom>
            <a:solidFill>
              <a:srgbClr val="6E8E84"/>
            </a:solidFill>
            <a:ln w="31750">
              <a:solidFill>
                <a:srgbClr val="6E8E8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Rectangle 151">
              <a:extLst>
                <a:ext uri="{FF2B5EF4-FFF2-40B4-BE49-F238E27FC236}">
                  <a16:creationId xmlns:a16="http://schemas.microsoft.com/office/drawing/2014/main" id="{52ADE93B-C2B1-4F86-B3CA-71DE42382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4" y="2526"/>
              <a:ext cx="65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EITC 1986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6" name="Oval 152">
              <a:extLst>
                <a:ext uri="{FF2B5EF4-FFF2-40B4-BE49-F238E27FC236}">
                  <a16:creationId xmlns:a16="http://schemas.microsoft.com/office/drawing/2014/main" id="{0DE3B7AC-ED72-4783-8B22-3E69DEC7E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2664"/>
              <a:ext cx="52" cy="52"/>
            </a:xfrm>
            <a:prstGeom prst="ellipse">
              <a:avLst/>
            </a:prstGeom>
            <a:solidFill>
              <a:srgbClr val="6E8E84"/>
            </a:solidFill>
            <a:ln w="31750">
              <a:solidFill>
                <a:srgbClr val="6E8E8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Rectangle 153">
              <a:extLst>
                <a:ext uri="{FF2B5EF4-FFF2-40B4-BE49-F238E27FC236}">
                  <a16:creationId xmlns:a16="http://schemas.microsoft.com/office/drawing/2014/main" id="{928A9C4E-BFA1-481D-A031-87DE92213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3" y="2629"/>
              <a:ext cx="65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EITC 1993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8" name="Oval 154">
              <a:extLst>
                <a:ext uri="{FF2B5EF4-FFF2-40B4-BE49-F238E27FC236}">
                  <a16:creationId xmlns:a16="http://schemas.microsoft.com/office/drawing/2014/main" id="{268508C7-BAE7-4455-8360-B77FB26B6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6" y="2926"/>
              <a:ext cx="52" cy="52"/>
            </a:xfrm>
            <a:prstGeom prst="ellipse">
              <a:avLst/>
            </a:prstGeom>
            <a:solidFill>
              <a:srgbClr val="6E8E84"/>
            </a:solidFill>
            <a:ln w="31750">
              <a:solidFill>
                <a:srgbClr val="6E8E8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Rectangle 155">
              <a:extLst>
                <a:ext uri="{FF2B5EF4-FFF2-40B4-BE49-F238E27FC236}">
                  <a16:creationId xmlns:a16="http://schemas.microsoft.com/office/drawing/2014/main" id="{70A9C5EC-4CD9-4B0D-B428-B9955D9EA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892"/>
              <a:ext cx="67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Alaska UBI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1" name="Rectangle 157">
              <a:extLst>
                <a:ext uri="{FF2B5EF4-FFF2-40B4-BE49-F238E27FC236}">
                  <a16:creationId xmlns:a16="http://schemas.microsoft.com/office/drawing/2014/main" id="{47611F0D-CF44-4D28-996D-72D118F2E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9" y="2877"/>
              <a:ext cx="10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AFDC Generosity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2" name="Oval 158">
              <a:extLst>
                <a:ext uri="{FF2B5EF4-FFF2-40B4-BE49-F238E27FC236}">
                  <a16:creationId xmlns:a16="http://schemas.microsoft.com/office/drawing/2014/main" id="{4320F1CC-DB4F-424C-B1D5-ADC017CA6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1" y="1503"/>
              <a:ext cx="52" cy="52"/>
            </a:xfrm>
            <a:prstGeom prst="ellipse">
              <a:avLst/>
            </a:prstGeom>
            <a:solidFill>
              <a:srgbClr val="90353B"/>
            </a:solidFill>
            <a:ln w="31750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Rectangle 159">
              <a:extLst>
                <a:ext uri="{FF2B5EF4-FFF2-40B4-BE49-F238E27FC236}">
                  <a16:creationId xmlns:a16="http://schemas.microsoft.com/office/drawing/2014/main" id="{2237D3E8-94BE-42E2-951D-4A004CA69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" y="1331"/>
              <a:ext cx="9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Perry Preschool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4" name="Oval 160">
              <a:extLst>
                <a:ext uri="{FF2B5EF4-FFF2-40B4-BE49-F238E27FC236}">
                  <a16:creationId xmlns:a16="http://schemas.microsoft.com/office/drawing/2014/main" id="{7BB3F8B6-4920-4410-9304-B4D682FE5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6" y="1503"/>
              <a:ext cx="52" cy="52"/>
            </a:xfrm>
            <a:prstGeom prst="ellipse">
              <a:avLst/>
            </a:prstGeom>
            <a:solidFill>
              <a:srgbClr val="90353B"/>
            </a:solidFill>
            <a:ln w="31750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Rectangle 161">
              <a:extLst>
                <a:ext uri="{FF2B5EF4-FFF2-40B4-BE49-F238E27FC236}">
                  <a16:creationId xmlns:a16="http://schemas.microsoft.com/office/drawing/2014/main" id="{A50573FE-7F5D-4707-9907-2FEF45BB1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9" y="1907"/>
              <a:ext cx="7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Abecedarian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6" name="Oval 162">
              <a:extLst>
                <a:ext uri="{FF2B5EF4-FFF2-40B4-BE49-F238E27FC236}">
                  <a16:creationId xmlns:a16="http://schemas.microsoft.com/office/drawing/2014/main" id="{0F6B1F0C-FB6A-404F-B3AE-F34F5B9BC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8" y="844"/>
              <a:ext cx="52" cy="52"/>
            </a:xfrm>
            <a:prstGeom prst="ellipse">
              <a:avLst/>
            </a:prstGeom>
            <a:solidFill>
              <a:srgbClr val="90353B"/>
            </a:solidFill>
            <a:ln w="31750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Rectangle 163">
              <a:extLst>
                <a:ext uri="{FF2B5EF4-FFF2-40B4-BE49-F238E27FC236}">
                  <a16:creationId xmlns:a16="http://schemas.microsoft.com/office/drawing/2014/main" id="{C8429D6A-3AA2-4B27-8FDF-631477D76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3" y="571"/>
              <a:ext cx="6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K12 Spend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8" name="Oval 164">
              <a:extLst>
                <a:ext uri="{FF2B5EF4-FFF2-40B4-BE49-F238E27FC236}">
                  <a16:creationId xmlns:a16="http://schemas.microsoft.com/office/drawing/2014/main" id="{12E891D3-9C19-494A-AC78-1D0BB89D3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3" y="1503"/>
              <a:ext cx="52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Rectangle 165">
              <a:extLst>
                <a:ext uri="{FF2B5EF4-FFF2-40B4-BE49-F238E27FC236}">
                  <a16:creationId xmlns:a16="http://schemas.microsoft.com/office/drawing/2014/main" id="{188119DF-2AEC-4DFF-B5C9-54ECA0328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" y="1232"/>
              <a:ext cx="98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Soc Sec College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0" name="Oval 166">
              <a:extLst>
                <a:ext uri="{FF2B5EF4-FFF2-40B4-BE49-F238E27FC236}">
                  <a16:creationId xmlns:a16="http://schemas.microsoft.com/office/drawing/2014/main" id="{54811EF8-CFE3-4223-BBAB-95CE8ED52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3" y="1503"/>
              <a:ext cx="52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Rectangle 167">
              <a:extLst>
                <a:ext uri="{FF2B5EF4-FFF2-40B4-BE49-F238E27FC236}">
                  <a16:creationId xmlns:a16="http://schemas.microsoft.com/office/drawing/2014/main" id="{3BF5861A-71B7-41EC-B944-7C28E9833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7" y="1098"/>
              <a:ext cx="5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Ohio Pell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2" name="Oval 168">
              <a:extLst>
                <a:ext uri="{FF2B5EF4-FFF2-40B4-BE49-F238E27FC236}">
                  <a16:creationId xmlns:a16="http://schemas.microsoft.com/office/drawing/2014/main" id="{203EC6FE-A192-49A9-A2BD-6DAF3AC56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3" y="1503"/>
              <a:ext cx="52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Rectangle 169">
              <a:extLst>
                <a:ext uri="{FF2B5EF4-FFF2-40B4-BE49-F238E27FC236}">
                  <a16:creationId xmlns:a16="http://schemas.microsoft.com/office/drawing/2014/main" id="{A2367695-E17F-411D-B4BC-84A1FDAF6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2" y="1042"/>
              <a:ext cx="61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CC Texas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4" name="Oval 170">
              <a:extLst>
                <a:ext uri="{FF2B5EF4-FFF2-40B4-BE49-F238E27FC236}">
                  <a16:creationId xmlns:a16="http://schemas.microsoft.com/office/drawing/2014/main" id="{4ED89392-003C-4062-A621-AAF21A04C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2" y="1503"/>
              <a:ext cx="52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Rectangle 171">
              <a:extLst>
                <a:ext uri="{FF2B5EF4-FFF2-40B4-BE49-F238E27FC236}">
                  <a16:creationId xmlns:a16="http://schemas.microsoft.com/office/drawing/2014/main" id="{3834DB5D-36AB-4495-AF3B-5F0C7C8E5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4" y="1170"/>
              <a:ext cx="78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Florida Grant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6" name="Oval 172">
              <a:extLst>
                <a:ext uri="{FF2B5EF4-FFF2-40B4-BE49-F238E27FC236}">
                  <a16:creationId xmlns:a16="http://schemas.microsoft.com/office/drawing/2014/main" id="{60468A7F-37E6-41C4-875B-C92EA0AC8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7" y="2249"/>
              <a:ext cx="52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Rectangle 173">
              <a:extLst>
                <a:ext uri="{FF2B5EF4-FFF2-40B4-BE49-F238E27FC236}">
                  <a16:creationId xmlns:a16="http://schemas.microsoft.com/office/drawing/2014/main" id="{79B1A3D5-EF4F-4277-8F51-E0B497989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3" y="2215"/>
              <a:ext cx="91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WI Scholarship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9" name="Rectangle 175">
              <a:extLst>
                <a:ext uri="{FF2B5EF4-FFF2-40B4-BE49-F238E27FC236}">
                  <a16:creationId xmlns:a16="http://schemas.microsoft.com/office/drawing/2014/main" id="{365AC2D7-9403-47EA-9E1C-3BBE560AE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7" y="2967"/>
              <a:ext cx="46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TN Pell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6" name="Oval 176">
              <a:extLst>
                <a:ext uri="{FF2B5EF4-FFF2-40B4-BE49-F238E27FC236}">
                  <a16:creationId xmlns:a16="http://schemas.microsoft.com/office/drawing/2014/main" id="{A32D96FC-8790-43CB-8444-1EDC60654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5" y="1503"/>
              <a:ext cx="51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177">
              <a:extLst>
                <a:ext uri="{FF2B5EF4-FFF2-40B4-BE49-F238E27FC236}">
                  <a16:creationId xmlns:a16="http://schemas.microsoft.com/office/drawing/2014/main" id="{2EB47E2C-B183-4888-97AA-E2E4D0E7D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" y="1250"/>
              <a:ext cx="5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DC Grant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8" name="Oval 178">
              <a:extLst>
                <a:ext uri="{FF2B5EF4-FFF2-40B4-BE49-F238E27FC236}">
                  <a16:creationId xmlns:a16="http://schemas.microsoft.com/office/drawing/2014/main" id="{E6231BDC-154A-4935-8594-3EABDC13B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3" y="2301"/>
              <a:ext cx="52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179">
              <a:extLst>
                <a:ext uri="{FF2B5EF4-FFF2-40B4-BE49-F238E27FC236}">
                  <a16:creationId xmlns:a16="http://schemas.microsoft.com/office/drawing/2014/main" id="{C621A6A8-5C08-429A-A56A-E856BB17E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4" y="2251"/>
              <a:ext cx="65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CUNY Pell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0" name="Oval 180">
              <a:extLst>
                <a:ext uri="{FF2B5EF4-FFF2-40B4-BE49-F238E27FC236}">
                  <a16:creationId xmlns:a16="http://schemas.microsoft.com/office/drawing/2014/main" id="{2BBA548C-9430-49CF-A63B-03FB0C734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3191"/>
              <a:ext cx="52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Rectangle 181">
              <a:extLst>
                <a:ext uri="{FF2B5EF4-FFF2-40B4-BE49-F238E27FC236}">
                  <a16:creationId xmlns:a16="http://schemas.microsoft.com/office/drawing/2014/main" id="{94033AE0-32EC-4585-A8A1-8135A21AA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9" y="3153"/>
              <a:ext cx="93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MA Scholarship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7" name="Rectangle 183">
              <a:extLst>
                <a:ext uri="{FF2B5EF4-FFF2-40B4-BE49-F238E27FC236}">
                  <a16:creationId xmlns:a16="http://schemas.microsoft.com/office/drawing/2014/main" id="{37D211EA-B36D-42A6-A725-759461691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0" y="1555"/>
              <a:ext cx="55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TN Hope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8" name="Oval 184">
              <a:extLst>
                <a:ext uri="{FF2B5EF4-FFF2-40B4-BE49-F238E27FC236}">
                  <a16:creationId xmlns:a16="http://schemas.microsoft.com/office/drawing/2014/main" id="{4B432B7A-255F-43B9-8F2D-951089B90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8" y="1503"/>
              <a:ext cx="52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Rectangle 185">
              <a:extLst>
                <a:ext uri="{FF2B5EF4-FFF2-40B4-BE49-F238E27FC236}">
                  <a16:creationId xmlns:a16="http://schemas.microsoft.com/office/drawing/2014/main" id="{F2DC60BA-F58F-48E0-A78F-0F1C503B8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6" y="1186"/>
              <a:ext cx="54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CC </a:t>
              </a:r>
              <a:r>
                <a:rPr kumimoji="0" lang="en-US" altLang="en-US" sz="1500" b="0" i="0" u="none" strike="noStrike" cap="none" normalizeH="0" baseline="0" dirty="0" err="1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Mich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0" name="Oval 186">
              <a:extLst>
                <a:ext uri="{FF2B5EF4-FFF2-40B4-BE49-F238E27FC236}">
                  <a16:creationId xmlns:a16="http://schemas.microsoft.com/office/drawing/2014/main" id="{7D45B881-5FBC-493B-8656-0CB140728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6" y="1593"/>
              <a:ext cx="52" cy="51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Rectangle 187">
              <a:extLst>
                <a:ext uri="{FF2B5EF4-FFF2-40B4-BE49-F238E27FC236}">
                  <a16:creationId xmlns:a16="http://schemas.microsoft.com/office/drawing/2014/main" id="{5D7753DA-B3F0-4A64-A82C-41B5861DF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5" y="1651"/>
              <a:ext cx="68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Kalamazoo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2" name="Oval 188">
              <a:extLst>
                <a:ext uri="{FF2B5EF4-FFF2-40B4-BE49-F238E27FC236}">
                  <a16:creationId xmlns:a16="http://schemas.microsoft.com/office/drawing/2014/main" id="{CE87FFC5-59B8-4821-99F1-F54BF0823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3" y="1503"/>
              <a:ext cx="52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Rectangle 189">
              <a:extLst>
                <a:ext uri="{FF2B5EF4-FFF2-40B4-BE49-F238E27FC236}">
                  <a16:creationId xmlns:a16="http://schemas.microsoft.com/office/drawing/2014/main" id="{1FC00660-8BB9-4F8E-9C0B-15BEB07C8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" y="1306"/>
              <a:ext cx="8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Georgia HOPE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4" name="Oval 190">
              <a:extLst>
                <a:ext uri="{FF2B5EF4-FFF2-40B4-BE49-F238E27FC236}">
                  <a16:creationId xmlns:a16="http://schemas.microsoft.com/office/drawing/2014/main" id="{DD6312B1-1449-40EA-96DF-EB5877209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0" y="1503"/>
              <a:ext cx="52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Rectangle 191">
              <a:extLst>
                <a:ext uri="{FF2B5EF4-FFF2-40B4-BE49-F238E27FC236}">
                  <a16:creationId xmlns:a16="http://schemas.microsoft.com/office/drawing/2014/main" id="{ABF7A36A-FFC7-4738-8AB7-E7A953BCC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4" y="1457"/>
              <a:ext cx="8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College Spend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6" name="Oval 192">
              <a:extLst>
                <a:ext uri="{FF2B5EF4-FFF2-40B4-BE49-F238E27FC236}">
                  <a16:creationId xmlns:a16="http://schemas.microsoft.com/office/drawing/2014/main" id="{A057BD39-FECA-4EEF-A1F0-3313DD65E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1" y="2794"/>
              <a:ext cx="52" cy="49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Rectangle 193">
              <a:extLst>
                <a:ext uri="{FF2B5EF4-FFF2-40B4-BE49-F238E27FC236}">
                  <a16:creationId xmlns:a16="http://schemas.microsoft.com/office/drawing/2014/main" id="{89B39A11-C3E0-4D0D-B440-BAD989DD4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3" y="2756"/>
              <a:ext cx="89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College Tuition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8" name="Oval 194">
              <a:extLst>
                <a:ext uri="{FF2B5EF4-FFF2-40B4-BE49-F238E27FC236}">
                  <a16:creationId xmlns:a16="http://schemas.microsoft.com/office/drawing/2014/main" id="{EA60B3AE-AD37-43DA-B106-7CA3D2ED1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844"/>
              <a:ext cx="52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Rectangle 195">
              <a:extLst>
                <a:ext uri="{FF2B5EF4-FFF2-40B4-BE49-F238E27FC236}">
                  <a16:creationId xmlns:a16="http://schemas.microsoft.com/office/drawing/2014/main" id="{4F7AC05F-7DFE-4DB9-8F18-629AF15F0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7" y="502"/>
              <a:ext cx="63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Texas Pell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0" name="Oval 196">
              <a:extLst>
                <a:ext uri="{FF2B5EF4-FFF2-40B4-BE49-F238E27FC236}">
                  <a16:creationId xmlns:a16="http://schemas.microsoft.com/office/drawing/2014/main" id="{84FB35AB-8DB7-4491-AE81-F82A4B1D6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3" y="844"/>
              <a:ext cx="52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Rectangle 197">
              <a:extLst>
                <a:ext uri="{FF2B5EF4-FFF2-40B4-BE49-F238E27FC236}">
                  <a16:creationId xmlns:a16="http://schemas.microsoft.com/office/drawing/2014/main" id="{0A2D9EA0-6ED7-4EAD-B4A6-F1C50D54C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5" y="371"/>
              <a:ext cx="55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FIU GPA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2" name="Oval 198">
              <a:extLst>
                <a:ext uri="{FF2B5EF4-FFF2-40B4-BE49-F238E27FC236}">
                  <a16:creationId xmlns:a16="http://schemas.microsoft.com/office/drawing/2014/main" id="{999F0388-415C-4FFE-8F0C-1EA6D4AA3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1" y="844"/>
              <a:ext cx="52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Rectangle 199">
              <a:extLst>
                <a:ext uri="{FF2B5EF4-FFF2-40B4-BE49-F238E27FC236}">
                  <a16:creationId xmlns:a16="http://schemas.microsoft.com/office/drawing/2014/main" id="{C9F5E830-69D3-4C04-893A-89ECB1F5E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3" y="372"/>
              <a:ext cx="89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Cal Grant GPA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4" name="Oval 200">
              <a:extLst>
                <a:ext uri="{FF2B5EF4-FFF2-40B4-BE49-F238E27FC236}">
                  <a16:creationId xmlns:a16="http://schemas.microsoft.com/office/drawing/2014/main" id="{957FCC9C-7674-4119-A3D8-0574259D2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7" y="3482"/>
              <a:ext cx="52" cy="52"/>
            </a:xfrm>
            <a:prstGeom prst="ellipse">
              <a:avLst/>
            </a:prstGeom>
            <a:solidFill>
              <a:srgbClr val="E37E00"/>
            </a:solidFill>
            <a:ln w="31750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Rectangle 201">
              <a:extLst>
                <a:ext uri="{FF2B5EF4-FFF2-40B4-BE49-F238E27FC236}">
                  <a16:creationId xmlns:a16="http://schemas.microsoft.com/office/drawing/2014/main" id="{5A3650E1-EA62-4204-9A17-ED0E2531C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4" y="3444"/>
              <a:ext cx="79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Cal Grant Inc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0" name="Oval 202">
              <a:extLst>
                <a:ext uri="{FF2B5EF4-FFF2-40B4-BE49-F238E27FC236}">
                  <a16:creationId xmlns:a16="http://schemas.microsoft.com/office/drawing/2014/main" id="{58F7ADEF-EB90-41AA-A567-73AB70FEA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7" y="844"/>
              <a:ext cx="52" cy="52"/>
            </a:xfrm>
            <a:prstGeom prst="ellipse">
              <a:avLst/>
            </a:prstGeom>
            <a:solidFill>
              <a:srgbClr val="CAC27E"/>
            </a:solidFill>
            <a:ln w="31750">
              <a:solidFill>
                <a:srgbClr val="CAC27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Rectangle 203">
              <a:extLst>
                <a:ext uri="{FF2B5EF4-FFF2-40B4-BE49-F238E27FC236}">
                  <a16:creationId xmlns:a16="http://schemas.microsoft.com/office/drawing/2014/main" id="{5E064496-3E0B-4157-BB69-AA924AC57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3" y="742"/>
              <a:ext cx="8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MC Child 83+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2" name="Oval 204">
              <a:extLst>
                <a:ext uri="{FF2B5EF4-FFF2-40B4-BE49-F238E27FC236}">
                  <a16:creationId xmlns:a16="http://schemas.microsoft.com/office/drawing/2014/main" id="{E32224AB-1ED0-4E95-929C-1EEEFAFA2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0" y="1503"/>
              <a:ext cx="51" cy="52"/>
            </a:xfrm>
            <a:prstGeom prst="ellipse">
              <a:avLst/>
            </a:prstGeom>
            <a:solidFill>
              <a:srgbClr val="CAC27E"/>
            </a:solidFill>
            <a:ln w="31750">
              <a:solidFill>
                <a:srgbClr val="CAC27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Rectangle 205">
              <a:extLst>
                <a:ext uri="{FF2B5EF4-FFF2-40B4-BE49-F238E27FC236}">
                  <a16:creationId xmlns:a16="http://schemas.microsoft.com/office/drawing/2014/main" id="{96C2899D-B743-4000-8F18-B17E67CDD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9" y="1762"/>
              <a:ext cx="53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MC Intro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4" name="Oval 206">
              <a:extLst>
                <a:ext uri="{FF2B5EF4-FFF2-40B4-BE49-F238E27FC236}">
                  <a16:creationId xmlns:a16="http://schemas.microsoft.com/office/drawing/2014/main" id="{AB55ED83-2374-47EA-AF3D-B29D6F1E8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" y="844"/>
              <a:ext cx="52" cy="52"/>
            </a:xfrm>
            <a:prstGeom prst="ellipse">
              <a:avLst/>
            </a:prstGeom>
            <a:solidFill>
              <a:srgbClr val="CAC27E"/>
            </a:solidFill>
            <a:ln w="31750">
              <a:solidFill>
                <a:srgbClr val="CAC27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Rectangle 207">
              <a:extLst>
                <a:ext uri="{FF2B5EF4-FFF2-40B4-BE49-F238E27FC236}">
                  <a16:creationId xmlns:a16="http://schemas.microsoft.com/office/drawing/2014/main" id="{920F953D-440D-4591-960F-2296D97DB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" y="614"/>
              <a:ext cx="13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MC Pregnant &amp; Infants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6" name="Oval 208">
              <a:extLst>
                <a:ext uri="{FF2B5EF4-FFF2-40B4-BE49-F238E27FC236}">
                  <a16:creationId xmlns:a16="http://schemas.microsoft.com/office/drawing/2014/main" id="{BD90DFE2-2C73-49FD-A8E1-3A21E0DED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3" y="844"/>
              <a:ext cx="52" cy="52"/>
            </a:xfrm>
            <a:prstGeom prst="ellipse">
              <a:avLst/>
            </a:prstGeom>
            <a:solidFill>
              <a:srgbClr val="CAC27E"/>
            </a:solidFill>
            <a:ln w="31750">
              <a:solidFill>
                <a:srgbClr val="CAC27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Rectangle 209">
              <a:extLst>
                <a:ext uri="{FF2B5EF4-FFF2-40B4-BE49-F238E27FC236}">
                  <a16:creationId xmlns:a16="http://schemas.microsoft.com/office/drawing/2014/main" id="{39089EAF-F065-490C-AA7F-AB29ABE27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4" y="406"/>
              <a:ext cx="124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MC Child (State Exp)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8" name="Oval 210">
              <a:extLst>
                <a:ext uri="{FF2B5EF4-FFF2-40B4-BE49-F238E27FC236}">
                  <a16:creationId xmlns:a16="http://schemas.microsoft.com/office/drawing/2014/main" id="{6176DEAB-FC1D-4F60-95BD-7897D038B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9" y="2615"/>
              <a:ext cx="52" cy="52"/>
            </a:xfrm>
            <a:prstGeom prst="ellipse">
              <a:avLst/>
            </a:prstGeom>
            <a:solidFill>
              <a:srgbClr val="BFA19C"/>
            </a:solidFill>
            <a:ln w="31750">
              <a:solidFill>
                <a:srgbClr val="BFA1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Rectangle 211">
              <a:extLst>
                <a:ext uri="{FF2B5EF4-FFF2-40B4-BE49-F238E27FC236}">
                  <a16:creationId xmlns:a16="http://schemas.microsoft.com/office/drawing/2014/main" id="{F405C3A6-685D-4D6C-B28D-29336EE62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4" y="2578"/>
              <a:ext cx="8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Top Tax 2013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0" name="Oval 212">
              <a:extLst>
                <a:ext uri="{FF2B5EF4-FFF2-40B4-BE49-F238E27FC236}">
                  <a16:creationId xmlns:a16="http://schemas.microsoft.com/office/drawing/2014/main" id="{110E56F3-044E-4DC2-A051-E9527EEDC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5" y="2333"/>
              <a:ext cx="52" cy="52"/>
            </a:xfrm>
            <a:prstGeom prst="ellipse">
              <a:avLst/>
            </a:prstGeom>
            <a:solidFill>
              <a:srgbClr val="BFA19C"/>
            </a:solidFill>
            <a:ln w="31750">
              <a:solidFill>
                <a:srgbClr val="BFA1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Rectangle 213">
              <a:extLst>
                <a:ext uri="{FF2B5EF4-FFF2-40B4-BE49-F238E27FC236}">
                  <a16:creationId xmlns:a16="http://schemas.microsoft.com/office/drawing/2014/main" id="{ED8F7B37-770D-4943-843B-21480C090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0" y="2298"/>
              <a:ext cx="8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Top Tax 2001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2" name="Oval 214">
              <a:extLst>
                <a:ext uri="{FF2B5EF4-FFF2-40B4-BE49-F238E27FC236}">
                  <a16:creationId xmlns:a16="http://schemas.microsoft.com/office/drawing/2014/main" id="{C9877D47-23ED-4160-9CA1-852B66458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6" y="844"/>
              <a:ext cx="52" cy="52"/>
            </a:xfrm>
            <a:prstGeom prst="ellipse">
              <a:avLst/>
            </a:prstGeom>
            <a:solidFill>
              <a:srgbClr val="BFA19C"/>
            </a:solidFill>
            <a:ln w="31750">
              <a:solidFill>
                <a:srgbClr val="BFA1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Rectangle 215">
              <a:extLst>
                <a:ext uri="{FF2B5EF4-FFF2-40B4-BE49-F238E27FC236}">
                  <a16:creationId xmlns:a16="http://schemas.microsoft.com/office/drawing/2014/main" id="{62C6C81A-7CB8-4AEA-BAB0-2DE14E47B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6" y="1059"/>
              <a:ext cx="8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Top Tax 1981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4" name="Oval 216">
              <a:extLst>
                <a:ext uri="{FF2B5EF4-FFF2-40B4-BE49-F238E27FC236}">
                  <a16:creationId xmlns:a16="http://schemas.microsoft.com/office/drawing/2014/main" id="{8A0D6A4B-A88B-4B98-9132-83A74DBDF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4" y="1699"/>
              <a:ext cx="52" cy="52"/>
            </a:xfrm>
            <a:prstGeom prst="ellipse">
              <a:avLst/>
            </a:prstGeom>
            <a:solidFill>
              <a:srgbClr val="BFA19C"/>
            </a:solidFill>
            <a:ln w="31750">
              <a:solidFill>
                <a:srgbClr val="BFA1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Rectangle 217">
              <a:extLst>
                <a:ext uri="{FF2B5EF4-FFF2-40B4-BE49-F238E27FC236}">
                  <a16:creationId xmlns:a16="http://schemas.microsoft.com/office/drawing/2014/main" id="{73707CF6-42D0-44C2-B6D0-028F3F501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0" y="1662"/>
              <a:ext cx="8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Top Tax 1993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6" name="Oval 218">
              <a:extLst>
                <a:ext uri="{FF2B5EF4-FFF2-40B4-BE49-F238E27FC236}">
                  <a16:creationId xmlns:a16="http://schemas.microsoft.com/office/drawing/2014/main" id="{8111B483-037F-4003-A2D6-7AB76EC50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" y="1503"/>
              <a:ext cx="52" cy="52"/>
            </a:xfrm>
            <a:prstGeom prst="ellipse">
              <a:avLst/>
            </a:prstGeom>
            <a:solidFill>
              <a:srgbClr val="BFA19C"/>
            </a:solidFill>
            <a:ln w="31750">
              <a:solidFill>
                <a:srgbClr val="BFA19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Rectangle 219">
              <a:extLst>
                <a:ext uri="{FF2B5EF4-FFF2-40B4-BE49-F238E27FC236}">
                  <a16:creationId xmlns:a16="http://schemas.microsoft.com/office/drawing/2014/main" id="{F60B78AC-DAEA-4681-B02C-EB8642A2A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1" y="1466"/>
              <a:ext cx="8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B0B0B0"/>
                  </a:solidFill>
                  <a:effectLst/>
                  <a:latin typeface="Arial" panose="020B0604020202020204" pitchFamily="34" charset="0"/>
                </a:rPr>
                <a:t>Top Tax 1986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8" name="Line 220">
              <a:extLst>
                <a:ext uri="{FF2B5EF4-FFF2-40B4-BE49-F238E27FC236}">
                  <a16:creationId xmlns:a16="http://schemas.microsoft.com/office/drawing/2014/main" id="{7C92AA24-A4E8-49DE-94C5-AA9E4D74E6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88" y="775"/>
              <a:ext cx="0" cy="282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Line 221">
              <a:extLst>
                <a:ext uri="{FF2B5EF4-FFF2-40B4-BE49-F238E27FC236}">
                  <a16:creationId xmlns:a16="http://schemas.microsoft.com/office/drawing/2014/main" id="{0CE49791-1DA1-43A5-9D60-E04CE7B71F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7" y="3508"/>
              <a:ext cx="61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Rectangle 222">
              <a:extLst>
                <a:ext uri="{FF2B5EF4-FFF2-40B4-BE49-F238E27FC236}">
                  <a16:creationId xmlns:a16="http://schemas.microsoft.com/office/drawing/2014/main" id="{AD6525BE-F30B-4859-8985-32685915B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" y="3421"/>
              <a:ext cx="39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&lt;0.5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1" name="Line 223">
              <a:extLst>
                <a:ext uri="{FF2B5EF4-FFF2-40B4-BE49-F238E27FC236}">
                  <a16:creationId xmlns:a16="http://schemas.microsoft.com/office/drawing/2014/main" id="{B99D925A-8E76-41E9-A15A-77D7719300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7" y="2848"/>
              <a:ext cx="61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Rectangle 224">
              <a:extLst>
                <a:ext uri="{FF2B5EF4-FFF2-40B4-BE49-F238E27FC236}">
                  <a16:creationId xmlns:a16="http://schemas.microsoft.com/office/drawing/2014/main" id="{AB4CB97D-27CA-434B-BF1C-90BAEA39C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" y="2762"/>
              <a:ext cx="161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3" name="Line 225">
              <a:extLst>
                <a:ext uri="{FF2B5EF4-FFF2-40B4-BE49-F238E27FC236}">
                  <a16:creationId xmlns:a16="http://schemas.microsoft.com/office/drawing/2014/main" id="{3B40B83D-3F2F-4729-8ADA-654C3E7689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7" y="2189"/>
              <a:ext cx="61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Rectangle 226">
              <a:extLst>
                <a:ext uri="{FF2B5EF4-FFF2-40B4-BE49-F238E27FC236}">
                  <a16:creationId xmlns:a16="http://schemas.microsoft.com/office/drawing/2014/main" id="{C1C9C873-47CF-441A-9267-A4428DF92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" y="2102"/>
              <a:ext cx="29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1.5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5" name="Line 227">
              <a:extLst>
                <a:ext uri="{FF2B5EF4-FFF2-40B4-BE49-F238E27FC236}">
                  <a16:creationId xmlns:a16="http://schemas.microsoft.com/office/drawing/2014/main" id="{9C62C1FA-477F-4DA9-A9AE-43D7D3D09F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7" y="1529"/>
              <a:ext cx="61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Rectangle 228">
              <a:extLst>
                <a:ext uri="{FF2B5EF4-FFF2-40B4-BE49-F238E27FC236}">
                  <a16:creationId xmlns:a16="http://schemas.microsoft.com/office/drawing/2014/main" id="{B9130094-2E7A-438F-81AB-03D293E54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" y="1443"/>
              <a:ext cx="256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&gt;2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7" name="Line 229">
              <a:extLst>
                <a:ext uri="{FF2B5EF4-FFF2-40B4-BE49-F238E27FC236}">
                  <a16:creationId xmlns:a16="http://schemas.microsoft.com/office/drawing/2014/main" id="{7BC0CC24-4470-4B39-BA02-558F1A23C4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7" y="870"/>
              <a:ext cx="61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Rectangle 231">
              <a:extLst>
                <a:ext uri="{FF2B5EF4-FFF2-40B4-BE49-F238E27FC236}">
                  <a16:creationId xmlns:a16="http://schemas.microsoft.com/office/drawing/2014/main" id="{376CD63E-0C26-44A1-9622-F5BC0DADD9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30" y="2039"/>
              <a:ext cx="518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MVPF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0" name="Line 232">
              <a:extLst>
                <a:ext uri="{FF2B5EF4-FFF2-40B4-BE49-F238E27FC236}">
                  <a16:creationId xmlns:a16="http://schemas.microsoft.com/office/drawing/2014/main" id="{1F041E1A-8A99-4C23-8AB4-D9F53AA7D9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8" y="3603"/>
              <a:ext cx="6019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Line 233">
              <a:extLst>
                <a:ext uri="{FF2B5EF4-FFF2-40B4-BE49-F238E27FC236}">
                  <a16:creationId xmlns:a16="http://schemas.microsoft.com/office/drawing/2014/main" id="{DC7B1A14-D394-46E8-81EE-EFA2522031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3" y="3603"/>
              <a:ext cx="0" cy="57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Rectangle 234">
              <a:extLst>
                <a:ext uri="{FF2B5EF4-FFF2-40B4-BE49-F238E27FC236}">
                  <a16:creationId xmlns:a16="http://schemas.microsoft.com/office/drawing/2014/main" id="{4A847230-B2BC-4B78-8971-EC5F378C2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9" y="3692"/>
              <a:ext cx="161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3" name="Line 235">
              <a:extLst>
                <a:ext uri="{FF2B5EF4-FFF2-40B4-BE49-F238E27FC236}">
                  <a16:creationId xmlns:a16="http://schemas.microsoft.com/office/drawing/2014/main" id="{10956923-C9E6-4458-A48B-F3735CD434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7" y="3603"/>
              <a:ext cx="0" cy="57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Rectangle 236">
              <a:extLst>
                <a:ext uri="{FF2B5EF4-FFF2-40B4-BE49-F238E27FC236}">
                  <a16:creationId xmlns:a16="http://schemas.microsoft.com/office/drawing/2014/main" id="{8D380E70-8FF8-4A9E-A7D0-4832C6535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8" y="3692"/>
              <a:ext cx="251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10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5" name="Line 237">
              <a:extLst>
                <a:ext uri="{FF2B5EF4-FFF2-40B4-BE49-F238E27FC236}">
                  <a16:creationId xmlns:a16="http://schemas.microsoft.com/office/drawing/2014/main" id="{FD7F314E-32F6-47B9-A8C2-79F3CD74C4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3603"/>
              <a:ext cx="0" cy="57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Rectangle 238">
              <a:extLst>
                <a:ext uri="{FF2B5EF4-FFF2-40B4-BE49-F238E27FC236}">
                  <a16:creationId xmlns:a16="http://schemas.microsoft.com/office/drawing/2014/main" id="{3690EFF3-56B3-4607-8D42-912DF7E75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3" y="3692"/>
              <a:ext cx="251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7" name="Line 239">
              <a:extLst>
                <a:ext uri="{FF2B5EF4-FFF2-40B4-BE49-F238E27FC236}">
                  <a16:creationId xmlns:a16="http://schemas.microsoft.com/office/drawing/2014/main" id="{EC5CABA8-B1E9-487D-934E-5A3D0D605F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4" y="3603"/>
              <a:ext cx="0" cy="57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Rectangle 240">
              <a:extLst>
                <a:ext uri="{FF2B5EF4-FFF2-40B4-BE49-F238E27FC236}">
                  <a16:creationId xmlns:a16="http://schemas.microsoft.com/office/drawing/2014/main" id="{14B72664-762F-427B-BEEB-DB15262B7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5" y="3692"/>
              <a:ext cx="251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30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9" name="Line 241">
              <a:extLst>
                <a:ext uri="{FF2B5EF4-FFF2-40B4-BE49-F238E27FC236}">
                  <a16:creationId xmlns:a16="http://schemas.microsoft.com/office/drawing/2014/main" id="{5D4A4034-9859-46C0-80DA-F77A612E35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19" y="3603"/>
              <a:ext cx="0" cy="57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Rectangle 242">
              <a:extLst>
                <a:ext uri="{FF2B5EF4-FFF2-40B4-BE49-F238E27FC236}">
                  <a16:creationId xmlns:a16="http://schemas.microsoft.com/office/drawing/2014/main" id="{78DF4354-0504-43C3-BC6E-79DF8770A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9" y="3692"/>
              <a:ext cx="251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1" name="Line 243">
              <a:extLst>
                <a:ext uri="{FF2B5EF4-FFF2-40B4-BE49-F238E27FC236}">
                  <a16:creationId xmlns:a16="http://schemas.microsoft.com/office/drawing/2014/main" id="{8FFFFB62-7A82-46E9-BBCB-38E4372329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53" y="3603"/>
              <a:ext cx="0" cy="57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Rectangle 244">
              <a:extLst>
                <a:ext uri="{FF2B5EF4-FFF2-40B4-BE49-F238E27FC236}">
                  <a16:creationId xmlns:a16="http://schemas.microsoft.com/office/drawing/2014/main" id="{D7A37FE6-015C-4DBE-BB86-21AA2C85B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3" y="3692"/>
              <a:ext cx="45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&gt;50K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3" name="Rectangle 245">
              <a:extLst>
                <a:ext uri="{FF2B5EF4-FFF2-40B4-BE49-F238E27FC236}">
                  <a16:creationId xmlns:a16="http://schemas.microsoft.com/office/drawing/2014/main" id="{D209CA28-C413-4EA6-B7EF-072F958A1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7" y="3890"/>
              <a:ext cx="2578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Approximate Income of Beneficiary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4" name="Rectangle 246">
              <a:extLst>
                <a:ext uri="{FF2B5EF4-FFF2-40B4-BE49-F238E27FC236}">
                  <a16:creationId xmlns:a16="http://schemas.microsoft.com/office/drawing/2014/main" id="{FAD4BCCF-077A-43B6-A93F-12067A227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80"/>
              <a:ext cx="305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300" b="0" i="0" u="none" strike="noStrike" cap="none" normalizeH="0" baseline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526" name="Straight Connector 525">
            <a:extLst>
              <a:ext uri="{FF2B5EF4-FFF2-40B4-BE49-F238E27FC236}">
                <a16:creationId xmlns:a16="http://schemas.microsoft.com/office/drawing/2014/main" id="{0B0DA0DA-AC1E-4FE3-B752-2BBA63F943E8}"/>
              </a:ext>
            </a:extLst>
          </p:cNvPr>
          <p:cNvCxnSpPr/>
          <p:nvPr/>
        </p:nvCxnSpPr>
        <p:spPr>
          <a:xfrm>
            <a:off x="4090968" y="2130425"/>
            <a:ext cx="596920" cy="207169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Connector 527">
            <a:extLst>
              <a:ext uri="{FF2B5EF4-FFF2-40B4-BE49-F238E27FC236}">
                <a16:creationId xmlns:a16="http://schemas.microsoft.com/office/drawing/2014/main" id="{D7FF7757-7A28-49E3-BF76-1E49C8DCAB4E}"/>
              </a:ext>
            </a:extLst>
          </p:cNvPr>
          <p:cNvCxnSpPr/>
          <p:nvPr/>
        </p:nvCxnSpPr>
        <p:spPr>
          <a:xfrm>
            <a:off x="5446713" y="2070099"/>
            <a:ext cx="384175" cy="251620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>
            <a:extLst>
              <a:ext uri="{FF2B5EF4-FFF2-40B4-BE49-F238E27FC236}">
                <a16:creationId xmlns:a16="http://schemas.microsoft.com/office/drawing/2014/main" id="{40EAD9C8-9C71-4055-A215-489C07D68277}"/>
              </a:ext>
            </a:extLst>
          </p:cNvPr>
          <p:cNvCxnSpPr>
            <a:cxnSpLocks/>
          </p:cNvCxnSpPr>
          <p:nvPr/>
        </p:nvCxnSpPr>
        <p:spPr>
          <a:xfrm flipV="1">
            <a:off x="6244432" y="2119313"/>
            <a:ext cx="313531" cy="202406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5" name="Straight Connector 534">
            <a:extLst>
              <a:ext uri="{FF2B5EF4-FFF2-40B4-BE49-F238E27FC236}">
                <a16:creationId xmlns:a16="http://schemas.microsoft.com/office/drawing/2014/main" id="{E51093DC-7C42-4592-89E5-772A843754DA}"/>
              </a:ext>
            </a:extLst>
          </p:cNvPr>
          <p:cNvCxnSpPr>
            <a:cxnSpLocks/>
          </p:cNvCxnSpPr>
          <p:nvPr/>
        </p:nvCxnSpPr>
        <p:spPr>
          <a:xfrm flipV="1">
            <a:off x="6020595" y="1916113"/>
            <a:ext cx="396080" cy="39449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8" name="Straight Connector 537">
            <a:extLst>
              <a:ext uri="{FF2B5EF4-FFF2-40B4-BE49-F238E27FC236}">
                <a16:creationId xmlns:a16="http://schemas.microsoft.com/office/drawing/2014/main" id="{6B257025-A956-458A-B1A9-DCA6A529401D}"/>
              </a:ext>
            </a:extLst>
          </p:cNvPr>
          <p:cNvCxnSpPr/>
          <p:nvPr/>
        </p:nvCxnSpPr>
        <p:spPr>
          <a:xfrm flipV="1">
            <a:off x="5878514" y="2540000"/>
            <a:ext cx="365918" cy="252412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Straight Connector 539">
            <a:extLst>
              <a:ext uri="{FF2B5EF4-FFF2-40B4-BE49-F238E27FC236}">
                <a16:creationId xmlns:a16="http://schemas.microsoft.com/office/drawing/2014/main" id="{9BDFC8B3-F36F-443C-A58C-1C585E1849CC}"/>
              </a:ext>
            </a:extLst>
          </p:cNvPr>
          <p:cNvCxnSpPr/>
          <p:nvPr/>
        </p:nvCxnSpPr>
        <p:spPr>
          <a:xfrm flipV="1">
            <a:off x="6319838" y="2500313"/>
            <a:ext cx="81359" cy="482598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Connector 541">
            <a:extLst>
              <a:ext uri="{FF2B5EF4-FFF2-40B4-BE49-F238E27FC236}">
                <a16:creationId xmlns:a16="http://schemas.microsoft.com/office/drawing/2014/main" id="{87ED6AE1-F9D8-4ED7-A313-C920AA8A37BC}"/>
              </a:ext>
            </a:extLst>
          </p:cNvPr>
          <p:cNvCxnSpPr>
            <a:cxnSpLocks/>
          </p:cNvCxnSpPr>
          <p:nvPr/>
        </p:nvCxnSpPr>
        <p:spPr>
          <a:xfrm flipV="1">
            <a:off x="7729141" y="2208212"/>
            <a:ext cx="212329" cy="101601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9" name="Straight Connector 548">
            <a:extLst>
              <a:ext uri="{FF2B5EF4-FFF2-40B4-BE49-F238E27FC236}">
                <a16:creationId xmlns:a16="http://schemas.microsoft.com/office/drawing/2014/main" id="{D4A30B96-D2B0-42A3-B25C-77C4D350A340}"/>
              </a:ext>
            </a:extLst>
          </p:cNvPr>
          <p:cNvCxnSpPr/>
          <p:nvPr/>
        </p:nvCxnSpPr>
        <p:spPr>
          <a:xfrm flipV="1">
            <a:off x="7165976" y="2027237"/>
            <a:ext cx="775494" cy="30956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1" name="Straight Connector 550">
            <a:extLst>
              <a:ext uri="{FF2B5EF4-FFF2-40B4-BE49-F238E27FC236}">
                <a16:creationId xmlns:a16="http://schemas.microsoft.com/office/drawing/2014/main" id="{2BCA515A-6386-46F6-83CD-8CF4BAFCED23}"/>
              </a:ext>
            </a:extLst>
          </p:cNvPr>
          <p:cNvCxnSpPr/>
          <p:nvPr/>
        </p:nvCxnSpPr>
        <p:spPr>
          <a:xfrm>
            <a:off x="7493794" y="1144191"/>
            <a:ext cx="235347" cy="136922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3" name="Straight Connector 552">
            <a:extLst>
              <a:ext uri="{FF2B5EF4-FFF2-40B4-BE49-F238E27FC236}">
                <a16:creationId xmlns:a16="http://schemas.microsoft.com/office/drawing/2014/main" id="{37A2EB0D-CC97-437E-A9B5-DC32E5585134}"/>
              </a:ext>
            </a:extLst>
          </p:cNvPr>
          <p:cNvCxnSpPr>
            <a:cxnSpLocks/>
          </p:cNvCxnSpPr>
          <p:nvPr/>
        </p:nvCxnSpPr>
        <p:spPr>
          <a:xfrm>
            <a:off x="7655722" y="1017588"/>
            <a:ext cx="313132" cy="249238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5" name="Straight Connector 554">
            <a:extLst>
              <a:ext uri="{FF2B5EF4-FFF2-40B4-BE49-F238E27FC236}">
                <a16:creationId xmlns:a16="http://schemas.microsoft.com/office/drawing/2014/main" id="{B7604ABF-6084-42C1-A3E8-4F19AA59B0CA}"/>
              </a:ext>
            </a:extLst>
          </p:cNvPr>
          <p:cNvCxnSpPr>
            <a:cxnSpLocks/>
            <a:stCxn id="431" idx="2"/>
          </p:cNvCxnSpPr>
          <p:nvPr/>
        </p:nvCxnSpPr>
        <p:spPr>
          <a:xfrm>
            <a:off x="7754145" y="863600"/>
            <a:ext cx="560585" cy="434181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7" name="Straight Connector 556">
            <a:extLst>
              <a:ext uri="{FF2B5EF4-FFF2-40B4-BE49-F238E27FC236}">
                <a16:creationId xmlns:a16="http://schemas.microsoft.com/office/drawing/2014/main" id="{1E8D02E1-2B5B-4292-9452-5DB68D0539D2}"/>
              </a:ext>
            </a:extLst>
          </p:cNvPr>
          <p:cNvCxnSpPr>
            <a:cxnSpLocks/>
          </p:cNvCxnSpPr>
          <p:nvPr/>
        </p:nvCxnSpPr>
        <p:spPr>
          <a:xfrm>
            <a:off x="10587545" y="962285"/>
            <a:ext cx="62001" cy="345815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2" name="Rectangle 134">
            <a:extLst>
              <a:ext uri="{FF2B5EF4-FFF2-40B4-BE49-F238E27FC236}">
                <a16:creationId xmlns:a16="http://schemas.microsoft.com/office/drawing/2014/main" id="{4F08B4F4-C981-495A-B000-142E9C502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1" y="95828"/>
            <a:ext cx="106209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Efficient Redistribution through Investments in Low-Income Children</a:t>
            </a:r>
          </a:p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Health, College and Education Programs</a:t>
            </a:r>
          </a:p>
        </p:txBody>
      </p:sp>
      <p:cxnSp>
        <p:nvCxnSpPr>
          <p:cNvPr id="564" name="Straight Connector 563">
            <a:extLst>
              <a:ext uri="{FF2B5EF4-FFF2-40B4-BE49-F238E27FC236}">
                <a16:creationId xmlns:a16="http://schemas.microsoft.com/office/drawing/2014/main" id="{5B769DC8-2783-40E7-9C90-20BA2FACD02B}"/>
              </a:ext>
            </a:extLst>
          </p:cNvPr>
          <p:cNvCxnSpPr/>
          <p:nvPr/>
        </p:nvCxnSpPr>
        <p:spPr>
          <a:xfrm flipH="1">
            <a:off x="8647113" y="867829"/>
            <a:ext cx="52388" cy="366452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7" name="Straight Connector 566">
            <a:extLst>
              <a:ext uri="{FF2B5EF4-FFF2-40B4-BE49-F238E27FC236}">
                <a16:creationId xmlns:a16="http://schemas.microsoft.com/office/drawing/2014/main" id="{D2110DCE-3AE7-4E99-A1CE-46898DA549F6}"/>
              </a:ext>
            </a:extLst>
          </p:cNvPr>
          <p:cNvCxnSpPr>
            <a:stCxn id="377" idx="2"/>
          </p:cNvCxnSpPr>
          <p:nvPr/>
        </p:nvCxnSpPr>
        <p:spPr>
          <a:xfrm flipH="1">
            <a:off x="11270853" y="1181100"/>
            <a:ext cx="127398" cy="134938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9" name="Straight Connector 568">
            <a:extLst>
              <a:ext uri="{FF2B5EF4-FFF2-40B4-BE49-F238E27FC236}">
                <a16:creationId xmlns:a16="http://schemas.microsoft.com/office/drawing/2014/main" id="{90647EA5-9E01-441F-8601-8B33D1BAF42B}"/>
              </a:ext>
            </a:extLst>
          </p:cNvPr>
          <p:cNvCxnSpPr/>
          <p:nvPr/>
        </p:nvCxnSpPr>
        <p:spPr>
          <a:xfrm>
            <a:off x="11166476" y="1493836"/>
            <a:ext cx="0" cy="157163"/>
          </a:xfrm>
          <a:prstGeom prst="line">
            <a:avLst/>
          </a:prstGeom>
          <a:ln>
            <a:solidFill>
              <a:srgbClr val="B0B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Oval 54">
            <a:extLst>
              <a:ext uri="{FF2B5EF4-FFF2-40B4-BE49-F238E27FC236}">
                <a16:creationId xmlns:a16="http://schemas.microsoft.com/office/drawing/2014/main" id="{33EF0B5D-BEE1-4753-A6BF-C4BE1EFB1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6563" y="2687637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03210EE6-36C2-4768-BD0F-3F1673452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9213" y="4667250"/>
            <a:ext cx="82550" cy="82550"/>
          </a:xfrm>
          <a:prstGeom prst="ellipse">
            <a:avLst/>
          </a:prstGeom>
          <a:solidFill>
            <a:srgbClr val="6E8E84"/>
          </a:solidFill>
          <a:ln w="31750">
            <a:solidFill>
              <a:srgbClr val="6E8E8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Oval 46">
            <a:extLst>
              <a:ext uri="{FF2B5EF4-FFF2-40B4-BE49-F238E27FC236}">
                <a16:creationId xmlns:a16="http://schemas.microsoft.com/office/drawing/2014/main" id="{E7CB2A7D-9978-40BC-90EE-E5928F08C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951" y="4805363"/>
            <a:ext cx="82550" cy="82550"/>
          </a:xfrm>
          <a:prstGeom prst="ellipse">
            <a:avLst/>
          </a:prstGeom>
          <a:solidFill>
            <a:srgbClr val="E37E00"/>
          </a:solidFill>
          <a:ln w="31750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A77F941-60AF-4C79-B552-A541F0C3CCFC}"/>
              </a:ext>
            </a:extLst>
          </p:cNvPr>
          <p:cNvGrpSpPr/>
          <p:nvPr/>
        </p:nvGrpSpPr>
        <p:grpSpPr>
          <a:xfrm>
            <a:off x="1526388" y="1174749"/>
            <a:ext cx="599024" cy="616982"/>
            <a:chOff x="1398052" y="1174749"/>
            <a:chExt cx="599024" cy="616982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F6F116AA-BA53-47E6-BA88-B26865101EEC}"/>
                </a:ext>
              </a:extLst>
            </p:cNvPr>
            <p:cNvSpPr/>
            <p:nvPr/>
          </p:nvSpPr>
          <p:spPr>
            <a:xfrm>
              <a:off x="1468438" y="1508125"/>
              <a:ext cx="528638" cy="283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Rectangle 176">
              <a:extLst>
                <a:ext uri="{FF2B5EF4-FFF2-40B4-BE49-F238E27FC236}">
                  <a16:creationId xmlns:a16="http://schemas.microsoft.com/office/drawing/2014/main" id="{A1369519-C6CA-44EE-922E-A77F5801A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052" y="1174749"/>
              <a:ext cx="219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∞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9B1BAE49-4514-4CB3-95E4-290EC70C8366}"/>
                </a:ext>
              </a:extLst>
            </p:cNvPr>
            <p:cNvGrpSpPr/>
            <p:nvPr/>
          </p:nvGrpSpPr>
          <p:grpSpPr>
            <a:xfrm>
              <a:off x="1674813" y="1573079"/>
              <a:ext cx="166687" cy="149224"/>
              <a:chOff x="1462882" y="1471634"/>
              <a:chExt cx="166687" cy="149224"/>
            </a:xfrm>
          </p:grpSpPr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6F743284-FF22-48ED-9893-2308912544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6225" y="1512888"/>
                <a:ext cx="0" cy="6032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369E74C2-0C79-4493-AD26-22AAD34217BC}"/>
                  </a:ext>
                </a:extLst>
              </p:cNvPr>
              <p:cNvCxnSpPr/>
              <p:nvPr/>
            </p:nvCxnSpPr>
            <p:spPr>
              <a:xfrm flipV="1">
                <a:off x="1462882" y="147163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BAC9A915-7A28-44F3-BA4F-D20A1DF2C1F8}"/>
                  </a:ext>
                </a:extLst>
              </p:cNvPr>
              <p:cNvCxnSpPr/>
              <p:nvPr/>
            </p:nvCxnSpPr>
            <p:spPr>
              <a:xfrm flipV="1">
                <a:off x="1462882" y="1537494"/>
                <a:ext cx="166687" cy="83364"/>
              </a:xfrm>
              <a:prstGeom prst="line">
                <a:avLst/>
              </a:prstGeom>
              <a:ln w="19050">
                <a:solidFill>
                  <a:srgbClr val="8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7536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1704" y="1116717"/>
                <a:ext cx="11370295" cy="5410197"/>
              </a:xfrm>
            </p:spPr>
            <p:txBody>
              <a:bodyPr>
                <a:no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Consider policy change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𝑑𝑝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(e.g. change in tax rate, educ. subsidy, etc.)</a:t>
                </a:r>
              </a:p>
              <a:p>
                <a:pPr lvl="1"/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First-order welfare impact:</a:t>
                </a:r>
              </a:p>
              <a:p>
                <a:pPr marL="0" indent="0" algn="ctr">
                  <a:buNone/>
                </a:pPr>
                <a:endParaRPr lang="en-US" sz="2200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𝑊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𝑑𝑝</m:t>
                              </m:r>
                            </m:den>
                          </m:f>
                        </m:e>
                      </m:nary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𝜂</m:t>
                              </m:r>
                            </m:e>
                          </m:acc>
                        </m:e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  <m:nary>
                        <m:naryPr>
                          <m:supHide m:val="on"/>
                          <m:ctrlPr>
                            <a:rPr lang="en-US" sz="22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𝑊𝑇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nary>
                      <m:naryPr>
                        <m:supHide m:val="on"/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𝑊𝑇</m:t>
                        </m:r>
                        <m:sSub>
                          <m:sSub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2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𝑑𝑝</m:t>
                                </m:r>
                              </m:den>
                            </m:f>
                          </m:num>
                          <m:den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the sum of WTP by beneficiaries out of their own income for the policy</a:t>
                </a:r>
                <a:endParaRPr lang="en-US" sz="2200" i="1" dirty="0">
                  <a:solidFill>
                    <a:srgbClr val="000000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2200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𝜂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∫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𝜂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𝑊𝑇</m:t>
                        </m:r>
                        <m:sSub>
                          <m:sSub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nary>
                          <m:naryPr>
                            <m:supHide m:val="on"/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naryPr>
                          <m:sub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𝑊𝑇</m:t>
                            </m:r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incidence-weighted average social marginal utility of income</a:t>
                </a:r>
              </a:p>
              <a:p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2"/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1704" y="1116717"/>
                <a:ext cx="11370295" cy="5410197"/>
              </a:xfrm>
              <a:blipFill>
                <a:blip r:embed="rId3"/>
                <a:stretch>
                  <a:fillRect l="-1563" t="-703" r="-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1537252" y="95955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Impact of Policy Change on Social Welfare</a:t>
            </a:r>
          </a:p>
        </p:txBody>
      </p:sp>
    </p:spTree>
    <p:extLst>
      <p:ext uri="{BB962C8B-B14F-4D97-AF65-F5344CB8AC3E}">
        <p14:creationId xmlns:p14="http://schemas.microsoft.com/office/powerpoint/2010/main" val="3513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1704" y="1116717"/>
                <a:ext cx="11119283" cy="5410197"/>
              </a:xfrm>
            </p:spPr>
            <p:txBody>
              <a:bodyPr>
                <a:no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Causal estimates can be readily translated into a comparative welfare framework using the MVPF</a:t>
                </a:r>
              </a:p>
              <a:p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Close the budget constraint by comparing MVPFs of two policies</a:t>
                </a:r>
              </a:p>
              <a:p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𝜂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𝑀𝑉𝑃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𝜂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𝑀𝑉𝑃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Still need to know incidence to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𝜂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At an optimum,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𝜂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𝑀𝑉𝑃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𝜂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𝑀𝑉𝑃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lvl="1"/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 derive many (</a:t>
                </a:r>
                <a:r>
                  <a:rPr lang="en-US" sz="2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all?) optimal </a:t>
                </a:r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tax results through this equation</a:t>
                </a:r>
              </a:p>
              <a:p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1704" y="1116717"/>
                <a:ext cx="11119283" cy="5410197"/>
              </a:xfrm>
              <a:blipFill>
                <a:blip r:embed="rId3"/>
                <a:stretch>
                  <a:fillRect l="-570" t="-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0" y="95955"/>
            <a:ext cx="12192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62738851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1704" y="1116717"/>
                <a:ext cx="11119283" cy="5410197"/>
              </a:xfrm>
            </p:spPr>
            <p:txBody>
              <a:bodyPr>
                <a:noAutofit/>
              </a:bodyPr>
              <a:lstStyle/>
              <a:p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What types of estimates are necessary: </a:t>
                </a:r>
              </a:p>
              <a:p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Measure the net cost to the government / ‘fiscal externality’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Measure the </a:t>
                </a:r>
                <a:r>
                  <a:rPr lang="en-US" sz="2200" i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incidence</a:t>
                </a:r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the policy:</a:t>
                </a:r>
              </a:p>
              <a:p>
                <a:pPr marL="857250" lvl="1" indent="-457200"/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How much are beneficiaries willing to pay? (May require more than causal effect)</a:t>
                </a:r>
              </a:p>
              <a:p>
                <a:pPr marL="857250" lvl="1" indent="-457200"/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Who are the beneficiaries (relates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𝜂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Roadmap for rest of course: </a:t>
                </a:r>
              </a:p>
              <a:p>
                <a:pPr lvl="1"/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Next Lecture: Inverse Optimum: How should we deal with redistributive concerns?</a:t>
                </a:r>
              </a:p>
              <a:p>
                <a:pPr lvl="1"/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Lecture 3: When is the income tax a more efficient method of redistribution than commodity taxes, capital taxes, or wealth taxes? </a:t>
                </a:r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1704" y="1116717"/>
                <a:ext cx="11119283" cy="5410197"/>
              </a:xfrm>
              <a:blipFill>
                <a:blip r:embed="rId3"/>
                <a:stretch>
                  <a:fillRect l="-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0" y="95955"/>
            <a:ext cx="12192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219103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1705" y="1116717"/>
                <a:ext cx="10207540" cy="5410197"/>
              </a:xfrm>
            </p:spPr>
            <p:txBody>
              <a:bodyPr>
                <a:no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Most policies (i.e. reduced-form variations,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𝑑𝑝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are not budget neutral</a:t>
                </a:r>
              </a:p>
              <a:p>
                <a:pPr lvl="1"/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denote govt budget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𝑑𝑅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𝑑𝑝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denote impact on govt budget that must be financed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includes any fiscal externalities from behavioral responses to the policy</a:t>
                </a:r>
              </a:p>
              <a:p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Marginal Value of Public Funds (MVPF) of policy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given by:</a:t>
                </a:r>
              </a:p>
              <a:p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𝑀𝑉𝑃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∫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𝑊𝑇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𝑊𝑖𝑙𝑙𝑖𝑛𝑔𝑛𝑒𝑠𝑠</m:t>
                          </m:r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𝑡𝑜</m:t>
                          </m:r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𝑝𝑎𝑦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𝑁𝑒𝑡</m:t>
                          </m:r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𝐶𝑜𝑠𝑡</m:t>
                          </m:r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𝑡𝑜</m:t>
                          </m:r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𝐺𝑜𝑣𝑡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$1 of govt spending on the policy delivers $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𝑀𝑉𝑃𝐹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benefits to the beneficiaries of the policy </a:t>
                </a:r>
                <a:r>
                  <a:rPr 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</a:t>
                </a:r>
                <a:r>
                  <a:rPr lang="en-US" sz="1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Mayshar</a:t>
                </a:r>
                <a:r>
                  <a:rPr 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(1990), </a:t>
                </a:r>
                <a:r>
                  <a:rPr lang="en-US" sz="1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Slemrod</a:t>
                </a:r>
                <a:r>
                  <a:rPr 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sz="1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Yitzhaki</a:t>
                </a:r>
                <a:r>
                  <a:rPr 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(1996, 2001), </a:t>
                </a:r>
                <a:r>
                  <a:rPr lang="en-US" sz="1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Kleven</a:t>
                </a:r>
                <a:r>
                  <a:rPr 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sz="14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Kreiner</a:t>
                </a:r>
                <a:r>
                  <a:rPr 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(2006), Hendren (2017)]</a:t>
                </a:r>
              </a:p>
              <a:p>
                <a:pPr marL="0" indent="0">
                  <a:buNone/>
                </a:pPr>
                <a:r>
                  <a:rPr lang="en-US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Delivers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𝜂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𝑀𝑉𝑃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 social welfare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1705" y="1116717"/>
                <a:ext cx="10207540" cy="5410197"/>
              </a:xfrm>
              <a:blipFill>
                <a:blip r:embed="rId3"/>
                <a:stretch>
                  <a:fillRect l="-621" t="-701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1537252" y="95955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Compare Policies by Normalizing by Cost</a:t>
            </a:r>
          </a:p>
        </p:txBody>
      </p:sp>
    </p:spTree>
    <p:extLst>
      <p:ext uri="{BB962C8B-B14F-4D97-AF65-F5344CB8AC3E}">
        <p14:creationId xmlns:p14="http://schemas.microsoft.com/office/powerpoint/2010/main" val="3722198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1704" y="1116717"/>
                <a:ext cx="11119283" cy="5410197"/>
              </a:xfrm>
            </p:spPr>
            <p:txBody>
              <a:bodyPr>
                <a:no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Take two (non-budget neutral) policies: policy 1 and policy 2</a:t>
                </a:r>
              </a:p>
              <a:p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Consider budget neutral policy,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𝑑𝑝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increase spending on policy 1 financed from less spending (greater revenue) from policy 2</a:t>
                </a:r>
              </a:p>
              <a:p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 first order, combined policy increases social welfare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𝑑𝑊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𝑑𝑝</m:t>
                        </m:r>
                      </m:den>
                    </m:f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2200" b="1" u="sng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only if</a:t>
                </a:r>
              </a:p>
              <a:p>
                <a:pPr marL="0" indent="0">
                  <a:buNone/>
                </a:pPr>
                <a:r>
                  <a:rPr lang="en-US" sz="1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𝜂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𝑀𝑉𝑃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𝜂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𝑀𝑉𝑃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+mj-lt"/>
                  <a:buAutoNum type="arabicPeriod" startAt="3"/>
                </a:pPr>
                <a:endParaRPr lang="en-US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MVPFs characterize price of delivering welfare to the beneficiaries through the policy</a:t>
                </a:r>
              </a:p>
              <a:p>
                <a:pPr lvl="1"/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Motivates comparing policies with similar distributional incidence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𝜂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𝜂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lvl="1"/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Laffer effect occurs when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𝑊𝑇𝑃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&gt; 0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𝑁𝑒𝑡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𝐶𝑜𝑠𝑡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&lt; 0</m:t>
                    </m:r>
                    <m:r>
                      <a:rPr lang="en-US" sz="20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→ </m:t>
                    </m:r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𝑀𝑉𝑃𝐹</m:t>
                    </m:r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=∞</m:t>
                    </m:r>
                  </m:oMath>
                </a14:m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sz="2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1704" y="1116717"/>
                <a:ext cx="11119283" cy="5410197"/>
              </a:xfrm>
              <a:blipFill>
                <a:blip r:embed="rId3"/>
                <a:stretch>
                  <a:fillRect l="-570" t="-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0" y="95955"/>
            <a:ext cx="12192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MVPF Facilitates Construction of Policies that Increase Welfare</a:t>
            </a:r>
          </a:p>
        </p:txBody>
      </p:sp>
    </p:spTree>
    <p:extLst>
      <p:ext uri="{BB962C8B-B14F-4D97-AF65-F5344CB8AC3E}">
        <p14:creationId xmlns:p14="http://schemas.microsoft.com/office/powerpoint/2010/main" val="28555671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Firm Format - template_Blue">
  <a:themeElements>
    <a:clrScheme name="Cyan_blue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5C5C5"/>
      </a:accent1>
      <a:accent2>
        <a:srgbClr val="00ADEF"/>
      </a:accent2>
      <a:accent3>
        <a:srgbClr val="0065BD"/>
      </a:accent3>
      <a:accent4>
        <a:srgbClr val="002960"/>
      </a:accent4>
      <a:accent5>
        <a:srgbClr val="F27F00"/>
      </a:accent5>
      <a:accent6>
        <a:srgbClr val="808080"/>
      </a:accent6>
      <a:hlink>
        <a:srgbClr val="0065BD"/>
      </a:hlink>
      <a:folHlink>
        <a:srgbClr val="0029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template - blue - normal" id="{C75ED597-A648-42ED-A4DC-A5D09CAD6C59}" vid="{F0629F24-3C58-41B5-9C5E-254256C7B13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172409</TotalTime>
  <Words>5738</Words>
  <Application>Microsoft Macintosh PowerPoint</Application>
  <PresentationFormat>Widescreen</PresentationFormat>
  <Paragraphs>1787</Paragraphs>
  <Slides>71</Slides>
  <Notes>71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9" baseType="lpstr">
      <vt:lpstr>Arial</vt:lpstr>
      <vt:lpstr>Calibri</vt:lpstr>
      <vt:lpstr>Cambria Math</vt:lpstr>
      <vt:lpstr>cmss10</vt:lpstr>
      <vt:lpstr>Wingdings</vt:lpstr>
      <vt:lpstr>6_Office Theme</vt:lpstr>
      <vt:lpstr>5_Firm Format - template_Blue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Nathaniel Hendren</dc:creator>
  <cp:keywords/>
  <dc:description/>
  <cp:lastModifiedBy>Hendren, Nathaniel</cp:lastModifiedBy>
  <cp:revision>5847</cp:revision>
  <cp:lastPrinted>2019-04-04T02:03:05Z</cp:lastPrinted>
  <dcterms:created xsi:type="dcterms:W3CDTF">2017-09-25T22:39:41Z</dcterms:created>
  <dcterms:modified xsi:type="dcterms:W3CDTF">2022-01-25T03:54:14Z</dcterms:modified>
  <cp:category/>
</cp:coreProperties>
</file>