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6" r:id="rId2"/>
    <p:sldMasterId id="2147483688" r:id="rId3"/>
    <p:sldMasterId id="2147483712" r:id="rId4"/>
    <p:sldMasterId id="2147483736" r:id="rId5"/>
    <p:sldMasterId id="2147483748" r:id="rId6"/>
    <p:sldMasterId id="2147483760" r:id="rId7"/>
    <p:sldMasterId id="2147483773" r:id="rId8"/>
    <p:sldMasterId id="2147483786" r:id="rId9"/>
    <p:sldMasterId id="2147483808" r:id="rId10"/>
    <p:sldMasterId id="2147483820" r:id="rId11"/>
    <p:sldMasterId id="2147483832" r:id="rId12"/>
    <p:sldMasterId id="2147483843" r:id="rId13"/>
    <p:sldMasterId id="2147483847" r:id="rId14"/>
    <p:sldMasterId id="2147483859" r:id="rId15"/>
  </p:sldMasterIdLst>
  <p:notesMasterIdLst>
    <p:notesMasterId r:id="rId130"/>
  </p:notesMasterIdLst>
  <p:sldIdLst>
    <p:sldId id="1881" r:id="rId16"/>
    <p:sldId id="4121" r:id="rId17"/>
    <p:sldId id="3231" r:id="rId18"/>
    <p:sldId id="4124" r:id="rId19"/>
    <p:sldId id="4148" r:id="rId20"/>
    <p:sldId id="2050" r:id="rId21"/>
    <p:sldId id="2096" r:id="rId22"/>
    <p:sldId id="2053" r:id="rId23"/>
    <p:sldId id="2439" r:id="rId24"/>
    <p:sldId id="2440" r:id="rId25"/>
    <p:sldId id="2441" r:id="rId26"/>
    <p:sldId id="2442" r:id="rId27"/>
    <p:sldId id="2237" r:id="rId28"/>
    <p:sldId id="2297" r:id="rId29"/>
    <p:sldId id="2298" r:id="rId30"/>
    <p:sldId id="2430" r:id="rId31"/>
    <p:sldId id="2343" r:id="rId32"/>
    <p:sldId id="2342" r:id="rId33"/>
    <p:sldId id="2493" r:id="rId34"/>
    <p:sldId id="2495" r:id="rId35"/>
    <p:sldId id="2496" r:id="rId36"/>
    <p:sldId id="2497" r:id="rId37"/>
    <p:sldId id="2498" r:id="rId38"/>
    <p:sldId id="2503" r:id="rId39"/>
    <p:sldId id="2173" r:id="rId40"/>
    <p:sldId id="2433" r:id="rId41"/>
    <p:sldId id="2174" r:id="rId42"/>
    <p:sldId id="2468" r:id="rId43"/>
    <p:sldId id="2469" r:id="rId44"/>
    <p:sldId id="4145" r:id="rId45"/>
    <p:sldId id="2470" r:id="rId46"/>
    <p:sldId id="2471" r:id="rId47"/>
    <p:sldId id="2600" r:id="rId48"/>
    <p:sldId id="2601" r:id="rId49"/>
    <p:sldId id="2602" r:id="rId50"/>
    <p:sldId id="2513" r:id="rId51"/>
    <p:sldId id="2508" r:id="rId52"/>
    <p:sldId id="4143" r:id="rId53"/>
    <p:sldId id="4146" r:id="rId54"/>
    <p:sldId id="4147" r:id="rId55"/>
    <p:sldId id="4291" r:id="rId56"/>
    <p:sldId id="3602" r:id="rId57"/>
    <p:sldId id="3601" r:id="rId58"/>
    <p:sldId id="2957" r:id="rId59"/>
    <p:sldId id="3232" r:id="rId60"/>
    <p:sldId id="3185" r:id="rId61"/>
    <p:sldId id="2790" r:id="rId62"/>
    <p:sldId id="3579" r:id="rId63"/>
    <p:sldId id="3504" r:id="rId64"/>
    <p:sldId id="3519" r:id="rId65"/>
    <p:sldId id="3525" r:id="rId66"/>
    <p:sldId id="3606" r:id="rId67"/>
    <p:sldId id="3605" r:id="rId68"/>
    <p:sldId id="3547" r:id="rId69"/>
    <p:sldId id="3516" r:id="rId70"/>
    <p:sldId id="3508" r:id="rId71"/>
    <p:sldId id="3548" r:id="rId72"/>
    <p:sldId id="4286" r:id="rId73"/>
    <p:sldId id="4282" r:id="rId74"/>
    <p:sldId id="3583" r:id="rId75"/>
    <p:sldId id="4292" r:id="rId76"/>
    <p:sldId id="4287" r:id="rId77"/>
    <p:sldId id="1204" r:id="rId78"/>
    <p:sldId id="1226" r:id="rId79"/>
    <p:sldId id="1247" r:id="rId80"/>
    <p:sldId id="1292" r:id="rId81"/>
    <p:sldId id="1248" r:id="rId82"/>
    <p:sldId id="1250" r:id="rId83"/>
    <p:sldId id="4288" r:id="rId84"/>
    <p:sldId id="1252" r:id="rId85"/>
    <p:sldId id="4289" r:id="rId86"/>
    <p:sldId id="1254" r:id="rId87"/>
    <p:sldId id="1255" r:id="rId88"/>
    <p:sldId id="1256" r:id="rId89"/>
    <p:sldId id="1260" r:id="rId90"/>
    <p:sldId id="1283" r:id="rId91"/>
    <p:sldId id="1263" r:id="rId92"/>
    <p:sldId id="1265" r:id="rId93"/>
    <p:sldId id="1266" r:id="rId94"/>
    <p:sldId id="4290" r:id="rId95"/>
    <p:sldId id="2606" r:id="rId96"/>
    <p:sldId id="2405" r:id="rId97"/>
    <p:sldId id="2406" r:id="rId98"/>
    <p:sldId id="2407" r:id="rId99"/>
    <p:sldId id="2408" r:id="rId100"/>
    <p:sldId id="2453" r:id="rId101"/>
    <p:sldId id="2454" r:id="rId102"/>
    <p:sldId id="2455" r:id="rId103"/>
    <p:sldId id="2456" r:id="rId104"/>
    <p:sldId id="2457" r:id="rId105"/>
    <p:sldId id="2458" r:id="rId106"/>
    <p:sldId id="2409" r:id="rId107"/>
    <p:sldId id="2459" r:id="rId108"/>
    <p:sldId id="2410" r:id="rId109"/>
    <p:sldId id="2411" r:id="rId110"/>
    <p:sldId id="2451" r:id="rId111"/>
    <p:sldId id="2412" r:id="rId112"/>
    <p:sldId id="2413" r:id="rId113"/>
    <p:sldId id="2414" r:id="rId114"/>
    <p:sldId id="2415" r:id="rId115"/>
    <p:sldId id="2450" r:id="rId116"/>
    <p:sldId id="2416" r:id="rId117"/>
    <p:sldId id="2417" r:id="rId118"/>
    <p:sldId id="2460" r:id="rId119"/>
    <p:sldId id="2418" r:id="rId120"/>
    <p:sldId id="2419" r:id="rId121"/>
    <p:sldId id="2373" r:id="rId122"/>
    <p:sldId id="2374" r:id="rId123"/>
    <p:sldId id="2375" r:id="rId124"/>
    <p:sldId id="2376" r:id="rId125"/>
    <p:sldId id="2377" r:id="rId126"/>
    <p:sldId id="2378" r:id="rId127"/>
    <p:sldId id="2379" r:id="rId128"/>
    <p:sldId id="2380"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3" autoAdjust="0"/>
    <p:restoredTop sz="94286" autoAdjust="0"/>
  </p:normalViewPr>
  <p:slideViewPr>
    <p:cSldViewPr snapToGrid="0">
      <p:cViewPr varScale="1">
        <p:scale>
          <a:sx n="120" d="100"/>
          <a:sy n="120" d="100"/>
        </p:scale>
        <p:origin x="4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tableStyles" Target="tableStyle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presProps" Target="pres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4617F-7C60-4CA6-80AD-D52C15D01783}" type="datetimeFigureOut">
              <a:rPr lang="en-US" smtClean="0"/>
              <a:t>2/25/23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AEE58-D151-4F72-81C9-26C916A73320}" type="slidenum">
              <a:rPr lang="en-US" smtClean="0"/>
              <a:t>‹#›</a:t>
            </a:fld>
            <a:endParaRPr lang="en-US"/>
          </a:p>
        </p:txBody>
      </p:sp>
    </p:spTree>
    <p:extLst>
      <p:ext uri="{BB962C8B-B14F-4D97-AF65-F5344CB8AC3E}">
        <p14:creationId xmlns:p14="http://schemas.microsoft.com/office/powerpoint/2010/main" val="400691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ln/>
        </p:spPr>
      </p:sp>
      <p:sp>
        <p:nvSpPr>
          <p:cNvPr id="4014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None/>
            </a:pPr>
            <a:endParaRPr lang="en-CA" strike="noStrike" baseline="0" dirty="0">
              <a:latin typeface="Arial" pitchFamily="34" charset="0"/>
              <a:cs typeface="ＭＳ Ｐゴシック" pitchFamily="34" charset="-128"/>
            </a:endParaRPr>
          </a:p>
        </p:txBody>
      </p:sp>
    </p:spTree>
    <p:extLst>
      <p:ext uri="{BB962C8B-B14F-4D97-AF65-F5344CB8AC3E}">
        <p14:creationId xmlns:p14="http://schemas.microsoft.com/office/powerpoint/2010/main" val="367681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trike="noStrike"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33351366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lvl="1"/>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3802821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XX</a:t>
            </a:r>
            <a:r>
              <a:rPr lang="en-US" baseline="0" dirty="0"/>
              <a:t> Nathan note change in language in text box</a:t>
            </a:r>
          </a:p>
          <a:p>
            <a:endParaRPr lang="en-US" dirty="0"/>
          </a:p>
          <a:p>
            <a:r>
              <a:rPr lang="en-US" dirty="0"/>
              <a:t>Note: 1. new </a:t>
            </a:r>
            <a:r>
              <a:rPr lang="en-US" dirty="0" err="1"/>
              <a:t>york</a:t>
            </a:r>
            <a:r>
              <a:rPr lang="en-US" dirty="0"/>
              <a:t> is not affected</a:t>
            </a:r>
            <a:r>
              <a:rPr lang="en-US" baseline="0" dirty="0"/>
              <a:t> much relative to causal effects, but large diff relative to perm res (make immigrants point)</a:t>
            </a:r>
          </a:p>
          <a:p>
            <a:r>
              <a:rPr lang="en-US" baseline="0" dirty="0"/>
              <a:t>2. Santa </a:t>
            </a:r>
            <a:r>
              <a:rPr lang="en-US" baseline="0" dirty="0" err="1"/>
              <a:t>barbara</a:t>
            </a:r>
            <a:r>
              <a:rPr lang="en-US" baseline="0" dirty="0"/>
              <a:t> goes towards perm res effect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82817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a:p>
            <a:r>
              <a:rPr lang="en-US" dirty="0"/>
              <a:t>Note: 1. new </a:t>
            </a:r>
            <a:r>
              <a:rPr lang="en-US" dirty="0" err="1"/>
              <a:t>york</a:t>
            </a:r>
            <a:r>
              <a:rPr lang="en-US" dirty="0"/>
              <a:t> is not affected</a:t>
            </a:r>
            <a:r>
              <a:rPr lang="en-US" baseline="0" dirty="0"/>
              <a:t> much relative to causal effects, but large diff relative to perm res (make immigrants point)</a:t>
            </a:r>
          </a:p>
          <a:p>
            <a:r>
              <a:rPr lang="en-US" baseline="0" dirty="0"/>
              <a:t>2. Santa </a:t>
            </a:r>
            <a:r>
              <a:rPr lang="en-US" baseline="0" dirty="0" err="1"/>
              <a:t>barbara</a:t>
            </a:r>
            <a:r>
              <a:rPr lang="en-US" baseline="0" dirty="0"/>
              <a:t> goes towards perm res effect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9727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lvl="1"/>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909626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a:solidFill>
                  <a:srgbClr val="000000"/>
                </a:solidFill>
              </a:rPr>
              <a:t>XX</a:t>
            </a:r>
            <a:r>
              <a:rPr lang="en-US" altLang="en-US" sz="1200" i="0" baseline="0" dirty="0">
                <a:solidFill>
                  <a:srgbClr val="000000"/>
                </a:solidFill>
              </a:rPr>
              <a:t> Nathan – flag change to % units here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a:solidFill>
                  <a:srgbClr val="000000"/>
                </a:solidFill>
              </a:rPr>
              <a:t>Note:</a:t>
            </a:r>
            <a:r>
              <a:rPr lang="en-US" altLang="en-US" sz="1200" i="0" baseline="0" dirty="0">
                <a:solidFill>
                  <a:srgbClr val="000000"/>
                </a:solidFill>
              </a:rPr>
              <a:t> mention </a:t>
            </a:r>
            <a:r>
              <a:rPr lang="en-US" altLang="en-US" sz="1200" i="0" baseline="0" dirty="0" err="1">
                <a:solidFill>
                  <a:srgbClr val="000000"/>
                </a:solidFill>
              </a:rPr>
              <a:t>Gatreaux</a:t>
            </a:r>
            <a:r>
              <a:rPr lang="en-US" altLang="en-US" sz="1200" i="0" baseline="0" dirty="0">
                <a:solidFill>
                  <a:srgbClr val="000000"/>
                </a:solidFill>
              </a:rPr>
              <a:t> here</a:t>
            </a:r>
            <a:endParaRPr lang="en-US" altLang="en-US" sz="1200" i="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i="1"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rgbClr val="000000"/>
                </a:solidFill>
              </a:rPr>
              <a:t>Note: Raw fixed effect impact is actually</a:t>
            </a:r>
            <a:r>
              <a:rPr lang="en-US" altLang="en-US" sz="1200" i="1" baseline="0" dirty="0">
                <a:solidFill>
                  <a:srgbClr val="000000"/>
                </a:solidFill>
              </a:rPr>
              <a:t> larger</a:t>
            </a:r>
            <a:r>
              <a:rPr lang="en-US" altLang="en-US" sz="1200" i="1" dirty="0">
                <a:solidFill>
                  <a:srgbClr val="000000"/>
                </a:solidFill>
              </a:rPr>
              <a:t>: Cook is -0.16% (</a:t>
            </a:r>
            <a:r>
              <a:rPr lang="en-US" altLang="en-US" sz="1200" i="1" dirty="0" err="1">
                <a:solidFill>
                  <a:srgbClr val="000000"/>
                </a:solidFill>
              </a:rPr>
              <a:t>s.e.</a:t>
            </a:r>
            <a:r>
              <a:rPr lang="en-US" altLang="en-US" sz="1200" i="1" dirty="0">
                <a:solidFill>
                  <a:srgbClr val="000000"/>
                </a:solidFill>
              </a:rPr>
              <a:t> 0.10) for Cook and 1.7% (0.38) for </a:t>
            </a:r>
            <a:r>
              <a:rPr lang="en-US" altLang="en-US" sz="1200" i="1" dirty="0" err="1">
                <a:solidFill>
                  <a:srgbClr val="000000"/>
                </a:solidFill>
              </a:rPr>
              <a:t>DuPage</a:t>
            </a:r>
            <a:r>
              <a:rPr lang="en-US" altLang="en-US" sz="1200" i="1" dirty="0">
                <a:solidFill>
                  <a:srgbClr val="000000"/>
                </a:solidFill>
              </a:rPr>
              <a:t>; So, the difference is</a:t>
            </a:r>
            <a:r>
              <a:rPr lang="en-US" altLang="en-US" sz="1200" i="1" baseline="0" dirty="0">
                <a:solidFill>
                  <a:srgbClr val="000000"/>
                </a:solidFill>
              </a:rPr>
              <a:t> around 1.8, implying 20 years of exposure is about a 36% increase in earnings.</a:t>
            </a:r>
            <a:endParaRPr lang="en-US" altLang="en-US" sz="1200" i="1"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602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a:solidFill>
                  <a:srgbClr val="000000"/>
                </a:solidFill>
              </a:rPr>
              <a:t>Raw fixed effect impact is actually</a:t>
            </a:r>
            <a:r>
              <a:rPr lang="en-US" altLang="en-US" sz="1200" i="0" baseline="0" dirty="0">
                <a:solidFill>
                  <a:srgbClr val="000000"/>
                </a:solidFill>
              </a:rPr>
              <a:t> larger</a:t>
            </a:r>
            <a:r>
              <a:rPr lang="en-US" altLang="en-US" sz="1200" i="0" dirty="0">
                <a:solidFill>
                  <a:srgbClr val="000000"/>
                </a:solidFill>
              </a:rPr>
              <a:t>: Cook is -0.16% (</a:t>
            </a:r>
            <a:r>
              <a:rPr lang="en-US" altLang="en-US" sz="1200" i="0" dirty="0" err="1">
                <a:solidFill>
                  <a:srgbClr val="000000"/>
                </a:solidFill>
              </a:rPr>
              <a:t>s.e.</a:t>
            </a:r>
            <a:r>
              <a:rPr lang="en-US" altLang="en-US" sz="1200" i="0" dirty="0">
                <a:solidFill>
                  <a:srgbClr val="000000"/>
                </a:solidFill>
              </a:rPr>
              <a:t> 0.10) for Cook and 1.7% (0.38) for </a:t>
            </a:r>
            <a:r>
              <a:rPr lang="en-US" altLang="en-US" sz="1200" i="0" dirty="0" err="1">
                <a:solidFill>
                  <a:srgbClr val="000000"/>
                </a:solidFill>
              </a:rPr>
              <a:t>DuPage</a:t>
            </a:r>
            <a:r>
              <a:rPr lang="en-US" altLang="en-US" sz="1200" i="0" dirty="0">
                <a:solidFill>
                  <a:srgbClr val="000000"/>
                </a:solidFill>
              </a:rPr>
              <a:t>; So, the difference is</a:t>
            </a:r>
            <a:r>
              <a:rPr lang="en-US" altLang="en-US" sz="1200" i="0" baseline="0" dirty="0">
                <a:solidFill>
                  <a:srgbClr val="000000"/>
                </a:solidFill>
              </a:rPr>
              <a:t> around 1.8, implying 20 years of exposure is about a 36% increase in earnings.</a:t>
            </a:r>
            <a:endParaRPr lang="en-US" altLang="en-US" sz="1200" i="0"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6055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83231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3040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6784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329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trike="noStrike"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33351366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80295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9115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0950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58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trike="noStrike"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3335136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83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69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695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C0B58-2045-4EC1-BECD-31DF6B15A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172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490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79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05873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9" tIns="45699" rIns="91399" bIns="45699" anchor="b"/>
          <a:lstStyle>
            <a:lvl1pPr defTabSz="1066800" eaLnBrk="0" hangingPunct="0">
              <a:defRPr sz="2000">
                <a:solidFill>
                  <a:schemeClr val="tx1"/>
                </a:solidFill>
                <a:latin typeface="Arial" pitchFamily="34" charset="0"/>
                <a:cs typeface="Arial" pitchFamily="34" charset="0"/>
              </a:defRPr>
            </a:lvl1pPr>
            <a:lvl2pPr marL="742950" indent="-285750" defTabSz="1066800" eaLnBrk="0" hangingPunct="0">
              <a:defRPr sz="2000">
                <a:solidFill>
                  <a:schemeClr val="tx1"/>
                </a:solidFill>
                <a:latin typeface="Arial" pitchFamily="34" charset="0"/>
                <a:cs typeface="Arial" pitchFamily="34" charset="0"/>
              </a:defRPr>
            </a:lvl2pPr>
            <a:lvl3pPr marL="1143000" indent="-228600" defTabSz="1066800" eaLnBrk="0" hangingPunct="0">
              <a:defRPr sz="2000">
                <a:solidFill>
                  <a:schemeClr val="tx1"/>
                </a:solidFill>
                <a:latin typeface="Arial" pitchFamily="34" charset="0"/>
                <a:cs typeface="Arial" pitchFamily="34" charset="0"/>
              </a:defRPr>
            </a:lvl3pPr>
            <a:lvl4pPr marL="1600200" indent="-228600" defTabSz="1066800" eaLnBrk="0" hangingPunct="0">
              <a:defRPr sz="2000">
                <a:solidFill>
                  <a:schemeClr val="tx1"/>
                </a:solidFill>
                <a:latin typeface="Arial" pitchFamily="34" charset="0"/>
                <a:cs typeface="Arial" pitchFamily="34" charset="0"/>
              </a:defRPr>
            </a:lvl4pPr>
            <a:lvl5pPr marL="2057400" indent="-228600" defTabSz="1066800" eaLnBrk="0" hangingPunct="0">
              <a:defRPr sz="2000">
                <a:solidFill>
                  <a:schemeClr val="tx1"/>
                </a:solidFill>
                <a:latin typeface="Arial" pitchFamily="34" charset="0"/>
                <a:cs typeface="Arial" pitchFamily="34" charset="0"/>
              </a:defRPr>
            </a:lvl5pPr>
            <a:lvl6pPr marL="2514600" indent="-228600" defTabSz="10668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668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668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66800"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r" defTabSz="1066800" rtl="0" eaLnBrk="0" fontAlgn="base" latinLnBrk="0" hangingPunct="0">
              <a:lnSpc>
                <a:spcPct val="100000"/>
              </a:lnSpc>
              <a:spcBef>
                <a:spcPct val="0"/>
              </a:spcBef>
              <a:spcAft>
                <a:spcPct val="0"/>
              </a:spcAft>
              <a:buClrTx/>
              <a:buSzTx/>
              <a:buFontTx/>
              <a:buNone/>
              <a:tabLst/>
              <a:defRPr/>
            </a:pPr>
            <a:fld id="{6623AD2F-6C88-4EE8-8864-D569AE8800B7}" type="slidenum">
              <a:rPr kumimoji="0" lang="en-US" sz="1000" b="0" i="0" u="none" strike="noStrike" kern="1200" cap="none" spc="0" normalizeH="0" baseline="0" noProof="0">
                <a:ln>
                  <a:noFill/>
                </a:ln>
                <a:solidFill>
                  <a:srgbClr val="000000"/>
                </a:solidFill>
                <a:effectLst/>
                <a:uLnTx/>
                <a:uFillTx/>
                <a:latin typeface="Chalkboard"/>
                <a:ea typeface="+mn-ea"/>
                <a:cs typeface="Arial" pitchFamily="34" charset="0"/>
              </a:rPr>
              <a:pPr marL="0" marR="0" lvl="0" indent="0" algn="r" defTabSz="1066800" rtl="0" eaLnBrk="0" fontAlgn="base" latinLnBrk="0" hangingPunct="0">
                <a:lnSpc>
                  <a:spcPct val="100000"/>
                </a:lnSpc>
                <a:spcBef>
                  <a:spcPct val="0"/>
                </a:spcBef>
                <a:spcAft>
                  <a:spcPct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Chalkboard"/>
              <a:ea typeface="+mn-ea"/>
              <a:cs typeface="Arial" pitchFamily="34"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3362" indent="0" eaLnBrk="0" fontAlgn="base" hangingPunct="0">
              <a:spcBef>
                <a:spcPct val="0"/>
              </a:spcBef>
              <a:spcAft>
                <a:spcPct val="0"/>
              </a:spcAft>
              <a:buSzPct val="80000"/>
              <a:buFontTx/>
              <a:buNone/>
              <a:defRPr/>
            </a:pPr>
            <a:endParaRPr lang="en-US" baseline="0" dirty="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03201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058736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XX Raj: See edit</a:t>
            </a: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058736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4209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4209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XX see edit in 3</a:t>
            </a: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058736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058736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058736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456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891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5F8B46-73E3-4CBF-ABA9-763DFFE81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119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sym typeface="Wingdings" panose="05000000000000000000" pitchFamily="2" charset="2"/>
              </a:rPr>
              <a:t>-720 metro and rural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sym typeface="Wingdings" panose="05000000000000000000" pitchFamily="2" charset="2"/>
              </a:rPr>
              <a:t>-tremendous range of outcomes across the US. E.g. Baltimore and Seattle. </a:t>
            </a:r>
          </a:p>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585264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198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125A4-4186-4646-8D88-A08BEEEA57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210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2731231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023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54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215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802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srgbClr val="000000"/>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931723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XX Raj: See edit</a:t>
            </a: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529253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XX Raj: See edit</a:t>
            </a: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227378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9" tIns="45699" rIns="91399" bIns="45699" anchor="b"/>
          <a:lstStyle>
            <a:lvl1pPr defTabSz="1066800" eaLnBrk="0" hangingPunct="0">
              <a:defRPr sz="2000">
                <a:solidFill>
                  <a:schemeClr val="tx1"/>
                </a:solidFill>
                <a:latin typeface="Arial" pitchFamily="34" charset="0"/>
                <a:cs typeface="Arial" pitchFamily="34" charset="0"/>
              </a:defRPr>
            </a:lvl1pPr>
            <a:lvl2pPr marL="742950" indent="-285750" defTabSz="1066800" eaLnBrk="0" hangingPunct="0">
              <a:defRPr sz="2000">
                <a:solidFill>
                  <a:schemeClr val="tx1"/>
                </a:solidFill>
                <a:latin typeface="Arial" pitchFamily="34" charset="0"/>
                <a:cs typeface="Arial" pitchFamily="34" charset="0"/>
              </a:defRPr>
            </a:lvl2pPr>
            <a:lvl3pPr marL="1143000" indent="-228600" defTabSz="1066800" eaLnBrk="0" hangingPunct="0">
              <a:defRPr sz="2000">
                <a:solidFill>
                  <a:schemeClr val="tx1"/>
                </a:solidFill>
                <a:latin typeface="Arial" pitchFamily="34" charset="0"/>
                <a:cs typeface="Arial" pitchFamily="34" charset="0"/>
              </a:defRPr>
            </a:lvl3pPr>
            <a:lvl4pPr marL="1600200" indent="-228600" defTabSz="1066800" eaLnBrk="0" hangingPunct="0">
              <a:defRPr sz="2000">
                <a:solidFill>
                  <a:schemeClr val="tx1"/>
                </a:solidFill>
                <a:latin typeface="Arial" pitchFamily="34" charset="0"/>
                <a:cs typeface="Arial" pitchFamily="34" charset="0"/>
              </a:defRPr>
            </a:lvl4pPr>
            <a:lvl5pPr marL="2057400" indent="-228600" defTabSz="1066800" eaLnBrk="0" hangingPunct="0">
              <a:defRPr sz="2000">
                <a:solidFill>
                  <a:schemeClr val="tx1"/>
                </a:solidFill>
                <a:latin typeface="Arial" pitchFamily="34" charset="0"/>
                <a:cs typeface="Arial" pitchFamily="34" charset="0"/>
              </a:defRPr>
            </a:lvl5pPr>
            <a:lvl6pPr marL="2514600" indent="-228600" defTabSz="10668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668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668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66800"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r" defTabSz="1066800" rtl="0" eaLnBrk="0" fontAlgn="base" latinLnBrk="0" hangingPunct="0">
              <a:lnSpc>
                <a:spcPct val="100000"/>
              </a:lnSpc>
              <a:spcBef>
                <a:spcPct val="0"/>
              </a:spcBef>
              <a:spcAft>
                <a:spcPct val="0"/>
              </a:spcAft>
              <a:buClrTx/>
              <a:buSzTx/>
              <a:buFontTx/>
              <a:buNone/>
              <a:tabLst/>
              <a:defRPr/>
            </a:pPr>
            <a:fld id="{6623AD2F-6C88-4EE8-8864-D569AE8800B7}" type="slidenum">
              <a:rPr kumimoji="0" lang="en-US" sz="1000" b="0" i="0" u="none" strike="noStrike" kern="1200" cap="none" spc="0" normalizeH="0" baseline="0" noProof="0">
                <a:ln>
                  <a:noFill/>
                </a:ln>
                <a:solidFill>
                  <a:srgbClr val="000000"/>
                </a:solidFill>
                <a:effectLst/>
                <a:uLnTx/>
                <a:uFillTx/>
                <a:latin typeface="Chalkboard"/>
                <a:ea typeface="+mn-ea"/>
                <a:cs typeface="Arial" pitchFamily="34" charset="0"/>
              </a:rPr>
              <a:pPr marL="0" marR="0" lvl="0" indent="0" algn="r" defTabSz="1066800" rtl="0" eaLnBrk="0" fontAlgn="base" latinLnBrk="0" hangingPunct="0">
                <a:lnSpc>
                  <a:spcPct val="100000"/>
                </a:lnSpc>
                <a:spcBef>
                  <a:spcPct val="0"/>
                </a:spcBef>
                <a:spcAft>
                  <a:spcPct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Chalkboard"/>
              <a:ea typeface="+mn-ea"/>
              <a:cs typeface="Arial" pitchFamily="34"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3362" indent="0" eaLnBrk="0" fontAlgn="base" hangingPunct="0">
              <a:spcBef>
                <a:spcPct val="0"/>
              </a:spcBef>
              <a:spcAft>
                <a:spcPct val="0"/>
              </a:spcAft>
              <a:buSzPct val="80000"/>
              <a:buFontTx/>
              <a:buNone/>
              <a:defRPr/>
            </a:pPr>
            <a:endParaRPr lang="en-US" baseline="0" dirty="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068540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XX Raj: See edit</a:t>
            </a: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067055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sym typeface="Wingdings" panose="05000000000000000000" pitchFamily="2" charset="2"/>
              </a:rPr>
              <a:t>--So I’ll just highlight the local variation. This is a map of Seattle, which is the site of our study. And you can see areas in red where kids from low-income families grow up to have relatively low earnings, such as here in Central District.  But there are areas nearby, shaded in blue, where kids grow up to have higher incomes, such as North Queen Anne. </a:t>
            </a:r>
          </a:p>
          <a:p>
            <a:pPr marL="0" marR="0" lvl="0" indent="0" algn="l" defTabSz="914037" rtl="0" eaLnBrk="1" fontAlgn="auto" latinLnBrk="0" hangingPunct="1">
              <a:lnSpc>
                <a:spcPct val="100000"/>
              </a:lnSpc>
              <a:spcBef>
                <a:spcPts val="0"/>
              </a:spcBef>
              <a:spcAft>
                <a:spcPts val="0"/>
              </a:spcAft>
              <a:buClrTx/>
              <a:buSzTx/>
              <a:buFontTx/>
              <a:buNone/>
              <a:tabLst/>
              <a:defRPr/>
            </a:pPr>
            <a:r>
              <a:rPr lang="en-US" strike="noStrike" dirty="0">
                <a:sym typeface="Wingdings" panose="05000000000000000000" pitchFamily="2" charset="2"/>
              </a:rPr>
              <a:t>Notes: ~5 miles between each other</a:t>
            </a:r>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2349744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-Despite this goal, you can see here that most families cluster in low-opportunity areas. Each of these dots marks one of the 25 most common areas voucher recipients live.  76% of voucher families live in below median upward mobility neighborhoods.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effectLst>
                  <a:outerShdw blurRad="38100" dist="38100" dir="2700000" algn="tl">
                    <a:srgbClr val="000000">
                      <a:alpha val="43137"/>
                    </a:srgbClr>
                  </a:outerShdw>
                </a:effectLst>
              </a:rPr>
              <a:t>-So this raises the question of why do we see this segregation of low-income families into low-opportunity neighborhoods? </a:t>
            </a:r>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812546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solidFill>
                  <a:srgbClr val="000000"/>
                </a:solidFill>
                <a:latin typeface="Arial" panose="020B0604020202020204" pitchFamily="34" charset="0"/>
                <a:cs typeface="Arial" panose="020B0604020202020204" pitchFamily="34" charset="0"/>
              </a:rPr>
              <a:t>Correlation of rents and upward mobility only 0.25 in King County</a:t>
            </a:r>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srgbClr val="000000"/>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853028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effectLst>
                  <a:outerShdw blurRad="38100" dist="38100" dir="2700000" algn="tl">
                    <a:srgbClr val="000000">
                      <a:alpha val="43137"/>
                    </a:srgbClr>
                  </a:outerShdw>
                </a:effectLst>
              </a:rPr>
              <a:t>Here we see the two neighborhoods I showed you earlier, and we can see the median rent is the same, despite their drastic difference in economic mobility.</a:t>
            </a:r>
          </a:p>
          <a:p>
            <a:endParaRPr lang="en-US" strike="noStrike"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srgbClr val="000000"/>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2229992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To test between these two explanations, we worked with the Seattle and King County Housing Authorities to design Creating Moves to Opportunity, or CMTO, which aims to reduce the constraints and frictions that prevent families from moving to opportunity areas</a:t>
            </a:r>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1103168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757238"/>
            <a:ext cx="6718300" cy="3778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2295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38869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9460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96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9" tIns="45699" rIns="91399" bIns="45699" anchor="b"/>
          <a:lstStyle>
            <a:lvl1pPr defTabSz="1066800" eaLnBrk="0" hangingPunct="0">
              <a:defRPr sz="2000">
                <a:solidFill>
                  <a:schemeClr val="tx1"/>
                </a:solidFill>
                <a:latin typeface="Arial" pitchFamily="34" charset="0"/>
                <a:cs typeface="Arial" pitchFamily="34" charset="0"/>
              </a:defRPr>
            </a:lvl1pPr>
            <a:lvl2pPr marL="742950" indent="-285750" defTabSz="1066800" eaLnBrk="0" hangingPunct="0">
              <a:defRPr sz="2000">
                <a:solidFill>
                  <a:schemeClr val="tx1"/>
                </a:solidFill>
                <a:latin typeface="Arial" pitchFamily="34" charset="0"/>
                <a:cs typeface="Arial" pitchFamily="34" charset="0"/>
              </a:defRPr>
            </a:lvl2pPr>
            <a:lvl3pPr marL="1143000" indent="-228600" defTabSz="1066800" eaLnBrk="0" hangingPunct="0">
              <a:defRPr sz="2000">
                <a:solidFill>
                  <a:schemeClr val="tx1"/>
                </a:solidFill>
                <a:latin typeface="Arial" pitchFamily="34" charset="0"/>
                <a:cs typeface="Arial" pitchFamily="34" charset="0"/>
              </a:defRPr>
            </a:lvl3pPr>
            <a:lvl4pPr marL="1600200" indent="-228600" defTabSz="1066800" eaLnBrk="0" hangingPunct="0">
              <a:defRPr sz="2000">
                <a:solidFill>
                  <a:schemeClr val="tx1"/>
                </a:solidFill>
                <a:latin typeface="Arial" pitchFamily="34" charset="0"/>
                <a:cs typeface="Arial" pitchFamily="34" charset="0"/>
              </a:defRPr>
            </a:lvl4pPr>
            <a:lvl5pPr marL="2057400" indent="-228600" defTabSz="1066800" eaLnBrk="0" hangingPunct="0">
              <a:defRPr sz="2000">
                <a:solidFill>
                  <a:schemeClr val="tx1"/>
                </a:solidFill>
                <a:latin typeface="Arial" pitchFamily="34" charset="0"/>
                <a:cs typeface="Arial" pitchFamily="34" charset="0"/>
              </a:defRPr>
            </a:lvl5pPr>
            <a:lvl6pPr marL="2514600" indent="-228600" defTabSz="10668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668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668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66800"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r" defTabSz="1066800" rtl="0" eaLnBrk="0" fontAlgn="base" latinLnBrk="0" hangingPunct="0">
              <a:lnSpc>
                <a:spcPct val="100000"/>
              </a:lnSpc>
              <a:spcBef>
                <a:spcPct val="0"/>
              </a:spcBef>
              <a:spcAft>
                <a:spcPct val="0"/>
              </a:spcAft>
              <a:buClrTx/>
              <a:buSzTx/>
              <a:buFontTx/>
              <a:buNone/>
              <a:tabLst/>
              <a:defRPr/>
            </a:pPr>
            <a:fld id="{6623AD2F-6C88-4EE8-8864-D569AE8800B7}" type="slidenum">
              <a:rPr kumimoji="0" lang="en-US" sz="1000" b="0" i="0" u="none" strike="noStrike" kern="1200" cap="none" spc="0" normalizeH="0" baseline="0" noProof="0">
                <a:ln>
                  <a:noFill/>
                </a:ln>
                <a:solidFill>
                  <a:srgbClr val="000000"/>
                </a:solidFill>
                <a:effectLst/>
                <a:uLnTx/>
                <a:uFillTx/>
                <a:latin typeface="Chalkboard"/>
                <a:ea typeface="+mn-ea"/>
                <a:cs typeface="Arial" pitchFamily="34" charset="0"/>
              </a:rPr>
              <a:pPr marL="0" marR="0" lvl="0" indent="0" algn="r" defTabSz="1066800" rtl="0" eaLnBrk="0" fontAlgn="base" latinLnBrk="0" hangingPunct="0">
                <a:lnSpc>
                  <a:spcPct val="100000"/>
                </a:lnSpc>
                <a:spcBef>
                  <a:spcPct val="0"/>
                </a:spcBef>
                <a:spcAft>
                  <a:spcPct val="0"/>
                </a:spcAft>
                <a:buClrTx/>
                <a:buSzTx/>
                <a:buFontTx/>
                <a:buNone/>
                <a:tabLst/>
                <a:defRPr/>
              </a:pPr>
              <a:t>5</a:t>
            </a:fld>
            <a:endParaRPr kumimoji="0" lang="en-US" sz="1000" b="0" i="0" u="none" strike="noStrike" kern="1200" cap="none" spc="0" normalizeH="0" baseline="0" noProof="0">
              <a:ln>
                <a:noFill/>
              </a:ln>
              <a:solidFill>
                <a:srgbClr val="000000"/>
              </a:solidFill>
              <a:effectLst/>
              <a:uLnTx/>
              <a:uFillTx/>
              <a:latin typeface="Chalkboard"/>
              <a:ea typeface="+mn-ea"/>
              <a:cs typeface="Arial" pitchFamily="34"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3362" indent="0" eaLnBrk="0" fontAlgn="base" hangingPunct="0">
              <a:spcBef>
                <a:spcPct val="0"/>
              </a:spcBef>
              <a:spcAft>
                <a:spcPct val="0"/>
              </a:spcAft>
              <a:buSzPct val="80000"/>
              <a:buFontTx/>
              <a:buNone/>
              <a:defRPr/>
            </a:pPr>
            <a:endParaRPr lang="en-US" baseline="0" dirty="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054362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373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973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040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919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baseline="0" dirty="0">
                <a:solidFill>
                  <a:schemeClr val="tx1"/>
                </a:solidFill>
                <a:effectLst/>
                <a:latin typeface="+mn-lt"/>
                <a:ea typeface="+mn-ea"/>
                <a:cs typeface="+mn-cs"/>
              </a:rPr>
              <a:t>Contrast to MTO mandatory program where Experimental group had much lower lease-up rate (47%) than Section 8 group (62%)  --- voluntary program with assistance hugely increases opportunity moves without reducing lease-up 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4C5AE-EED7-4BD6-B45D-7C3085D47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705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trike="noStrike" dirty="0"/>
              <a:t>CMTO treatment families not bunched at cut-off or in same neighborhoods spread out in high opportunity areas  77 treatment movers in 35 distinct Census tracts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070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see persistence in new neighborhoods yet but follow-up survey after moves shows huge increase in neighborhood satisfaction and desire to stay in new neighborhood for treatment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423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165C23-F5CB-4F32-97BC-27DBF2FFE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1060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165C23-F5CB-4F32-97BC-27DBF2FFE539}" type="slidenum">
              <a:rPr lang="en-US" smtClean="0"/>
              <a:t>59</a:t>
            </a:fld>
            <a:endParaRPr lang="en-US"/>
          </a:p>
        </p:txBody>
      </p:sp>
    </p:spTree>
    <p:extLst>
      <p:ext uri="{BB962C8B-B14F-4D97-AF65-F5344CB8AC3E}">
        <p14:creationId xmlns:p14="http://schemas.microsoft.com/office/powerpoint/2010/main" val="20106876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03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FF85E-DD82-4E65-A202-9B146ECCBC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979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169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08572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1089025"/>
            <a:ext cx="5222875" cy="2938463"/>
          </a:xfrm>
        </p:spPr>
      </p:sp>
      <p:sp>
        <p:nvSpPr>
          <p:cNvPr id="3" name="Notes Placeholder 2"/>
          <p:cNvSpPr>
            <a:spLocks noGrp="1"/>
          </p:cNvSpPr>
          <p:nvPr>
            <p:ph type="body" idx="1"/>
          </p:nvPr>
        </p:nvSpPr>
        <p:spPr/>
        <p:txBody>
          <a:bodyPr/>
          <a:lstStyle/>
          <a:p>
            <a:pPr defTabSz="864931">
              <a:defRPr/>
            </a:pPr>
            <a:endParaRPr lang="fr-CH" strike="sngStrike" dirty="0"/>
          </a:p>
        </p:txBody>
      </p:sp>
    </p:spTree>
    <p:extLst>
      <p:ext uri="{BB962C8B-B14F-4D97-AF65-F5344CB8AC3E}">
        <p14:creationId xmlns:p14="http://schemas.microsoft.com/office/powerpoint/2010/main" val="1957147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0672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0439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6989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497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008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88931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163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FF85E-DD82-4E65-A202-9B146ECCBC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57981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8129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46050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15895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99212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4693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06507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29311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1866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0313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2980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FF85E-DD82-4E65-A202-9B146ECCBC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2207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None/>
            </a:pPr>
            <a:endParaRPr lang="en-US" sz="1050"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22266940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dirty="0">
                <a:ea typeface="ＭＳ Ｐゴシック"/>
                <a:cs typeface="ＭＳ Ｐゴシック"/>
              </a:rPr>
              <a:t>that each year of childhood exposure to a 1 percentile better CZ/county raises earnings by about 0.035 percentiles</a:t>
            </a:r>
          </a:p>
          <a:p>
            <a:endParaRPr lang="en-US" sz="1800" dirty="0">
              <a:ea typeface="ＭＳ Ｐゴシック"/>
              <a:cs typeface="ＭＳ Ｐゴシック"/>
            </a:endParaRPr>
          </a:p>
          <a:p>
            <a:pPr lvl="1"/>
            <a:r>
              <a:rPr lang="en-US" sz="1800" dirty="0">
                <a:ea typeface="ＭＳ Ｐゴシック"/>
                <a:cs typeface="ＭＳ Ｐゴシック"/>
              </a:rPr>
              <a:t>Extrapolating over 20 years of childhood, implies that causal effects of place account for 70% of variance in </a:t>
            </a:r>
            <a:r>
              <a:rPr lang="en-US" sz="1800" dirty="0" err="1">
                <a:ea typeface="ＭＳ Ｐゴシック"/>
                <a:cs typeface="ＭＳ Ｐゴシック"/>
              </a:rPr>
              <a:t>intergen</a:t>
            </a:r>
            <a:r>
              <a:rPr lang="en-US" sz="1800" dirty="0">
                <a:ea typeface="ＭＳ Ｐゴシック"/>
                <a:cs typeface="ＭＳ Ｐゴシック"/>
              </a:rPr>
              <a:t>. mobility across areas</a:t>
            </a:r>
          </a:p>
          <a:p>
            <a:pPr lvl="1"/>
            <a:endParaRPr lang="en-US" sz="1800" dirty="0">
              <a:ea typeface="ＭＳ Ｐゴシック"/>
              <a:cs typeface="ＭＳ Ｐゴシック"/>
            </a:endParaRPr>
          </a:p>
          <a:p>
            <a:pPr lvl="1"/>
            <a:endParaRPr lang="en-US" sz="1800" dirty="0">
              <a:ea typeface="ＭＳ Ｐゴシック"/>
              <a:cs typeface="ＭＳ Ｐゴシック"/>
            </a:endParaRPr>
          </a:p>
          <a:p>
            <a:r>
              <a:rPr lang="en-US" sz="1800" dirty="0">
                <a:ea typeface="ＭＳ Ｐゴシック"/>
                <a:cs typeface="ＭＳ Ｐゴシック"/>
              </a:rPr>
              <a:t>This analysis shows</a:t>
            </a:r>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38091618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800"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25816768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800" strike="noStrike" dirty="0">
              <a:solidFill>
                <a:srgbClr val="000000"/>
              </a:solidFill>
              <a:latin typeface="Arial" panose="020B0604020202020204" pitchFamily="34" charset="0"/>
              <a:ea typeface="ＭＳ Ｐゴシック"/>
              <a:cs typeface="ＭＳ Ｐゴシック"/>
              <a:sym typeface="Wingdings" pitchFamily="2" charset="2"/>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24400085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9114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833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2813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3280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4842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86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trike="noStrike"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33351366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032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3321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7443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dirty="0">
                <a:ea typeface="ＭＳ Ｐゴシック"/>
                <a:cs typeface="ＭＳ Ｐゴシック"/>
              </a:rPr>
              <a:t>XX Nathan – put this slide back</a:t>
            </a:r>
            <a:r>
              <a:rPr lang="en-US" sz="1800" baseline="0" dirty="0">
                <a:ea typeface="ＭＳ Ｐゴシック"/>
                <a:cs typeface="ＭＳ Ｐゴシック"/>
              </a:rPr>
              <a:t> here so Katz and others can clearly see plan of paper; otherwise I worry they won’t be able to remember the takeaways. I think we should keep this one.</a:t>
            </a:r>
          </a:p>
          <a:p>
            <a:r>
              <a:rPr lang="en-US" sz="1800" baseline="0" dirty="0">
                <a:ea typeface="ＭＳ Ｐゴシック"/>
                <a:cs typeface="ＭＳ Ｐゴシック"/>
              </a:rPr>
              <a:t>XX Nathan – also slightly rephrased bullet 3; I know we don’t want to </a:t>
            </a:r>
            <a:r>
              <a:rPr lang="en-US" sz="1800" baseline="0" dirty="0" err="1">
                <a:ea typeface="ＭＳ Ｐゴシック"/>
                <a:cs typeface="ＭＳ Ｐゴシック"/>
              </a:rPr>
              <a:t>overclaim</a:t>
            </a:r>
            <a:r>
              <a:rPr lang="en-US" sz="1800" baseline="0" dirty="0">
                <a:ea typeface="ＭＳ Ｐゴシック"/>
                <a:cs typeface="ＭＳ Ｐゴシック"/>
              </a:rPr>
              <a:t> here but I think this is a bit shorter and ok for intro…feel free to rephrase if you want</a:t>
            </a:r>
            <a:endParaRPr lang="en-US" sz="1800"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3184177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dirty="0">
                <a:ea typeface="ＭＳ Ｐゴシック"/>
                <a:cs typeface="ＭＳ Ｐゴシック"/>
              </a:rPr>
              <a:t>XX Nathan see addition of bullet 1 – thought it was clearer to describe what we do here in one bullet –</a:t>
            </a:r>
            <a:r>
              <a:rPr lang="en-US" baseline="0" dirty="0">
                <a:ea typeface="ＭＳ Ｐゴシック"/>
                <a:cs typeface="ＭＳ Ｐゴシック"/>
              </a:rPr>
              <a:t> and addition of sub-bullet under 1, which I think is necessary b/c we switch between percentiles and percentages in many places (e.g. Chicago map) and it’s confusing without this</a:t>
            </a:r>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913964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dirty="0">
                <a:ea typeface="ＭＳ Ｐゴシック"/>
                <a:cs typeface="ＭＳ Ｐゴシック"/>
              </a:rPr>
              <a:t>XX Nathan see addition of bullet 1 – thought it was clearer to describe what we do here in one bullet –</a:t>
            </a:r>
            <a:r>
              <a:rPr lang="en-US" baseline="0" dirty="0">
                <a:ea typeface="ＭＳ Ｐゴシック"/>
                <a:cs typeface="ＭＳ Ｐゴシック"/>
              </a:rPr>
              <a:t> and addition of sub-bullet under 1, which I think is necessary b/c we switch between percentiles and percentages in many places (e.g. Chicago map) and it’s confusing without this</a:t>
            </a:r>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15562412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dirty="0">
                <a:ea typeface="ＭＳ Ｐゴシック"/>
                <a:cs typeface="ＭＳ Ｐゴシック"/>
              </a:rPr>
              <a:t>XX Nathan note edit in language in last bullet</a:t>
            </a:r>
          </a:p>
          <a:p>
            <a:endParaRPr lang="en-US" sz="1800" dirty="0">
              <a:ea typeface="ＭＳ Ｐゴシック"/>
              <a:cs typeface="ＭＳ Ｐゴシック"/>
            </a:endParaRPr>
          </a:p>
          <a:p>
            <a:pPr lvl="2"/>
            <a:r>
              <a:rPr lang="en-US" sz="1800" dirty="0">
                <a:ea typeface="ＭＳ Ｐゴシック"/>
                <a:cs typeface="ＭＳ Ｐゴシック"/>
              </a:rPr>
              <a:t>In largest counties, signal accounts for 75% of variance</a:t>
            </a:r>
          </a:p>
          <a:p>
            <a:pPr lvl="1"/>
            <a:endParaRPr lang="en-US" sz="1800" dirty="0">
              <a:ea typeface="ＭＳ Ｐゴシック"/>
              <a:cs typeface="ＭＳ Ｐゴシック"/>
            </a:endParaRPr>
          </a:p>
          <a:p>
            <a:pPr lvl="2"/>
            <a:r>
              <a:rPr lang="en-US" sz="1800" dirty="0">
                <a:ea typeface="ＭＳ Ｐゴシック"/>
                <a:cs typeface="ＭＳ Ｐゴシック"/>
              </a:rPr>
              <a:t>But in most counties, more than half of the variance is due to noise</a:t>
            </a:r>
          </a:p>
          <a:p>
            <a:endParaRPr lang="en-US" sz="1800" dirty="0">
              <a:ea typeface="ＭＳ Ｐゴシック"/>
              <a:cs typeface="ＭＳ Ｐゴシック"/>
            </a:endParaRPr>
          </a:p>
          <a:p>
            <a:pPr lvl="1"/>
            <a:endParaRPr lang="en-US" dirty="0">
              <a:ea typeface="ＭＳ Ｐゴシック"/>
              <a:cs typeface="ＭＳ Ｐゴシック"/>
            </a:endParaRPr>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1225" rtl="0" eaLnBrk="0" fontAlgn="auto" latinLnBrk="0" hangingPunct="0">
              <a:lnSpc>
                <a:spcPct val="100000"/>
              </a:lnSpc>
              <a:spcBef>
                <a:spcPts val="0"/>
              </a:spcBef>
              <a:spcAft>
                <a:spcPts val="0"/>
              </a:spcAft>
              <a:buClrTx/>
              <a:buSzTx/>
              <a:buFontTx/>
              <a:buNone/>
              <a:tabLst/>
              <a:defRPr/>
            </a:pPr>
            <a:fld id="{CCE1E23F-720D-44B7-B9BE-9C7137B44E82}" type="slidenum">
              <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rPr>
              <a:pPr marL="0" marR="0" lvl="0" indent="0" algn="r" defTabSz="911225" rtl="0" eaLnBrk="0" fontAlgn="auto" latinLnBrk="0" hangingPunct="0">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Chalkboard"/>
              <a:ea typeface="ＭＳ Ｐゴシック"/>
              <a:cs typeface="ＭＳ Ｐゴシック"/>
            </a:endParaRPr>
          </a:p>
        </p:txBody>
      </p:sp>
    </p:spTree>
    <p:extLst>
      <p:ext uri="{BB962C8B-B14F-4D97-AF65-F5344CB8AC3E}">
        <p14:creationId xmlns:p14="http://schemas.microsoft.com/office/powerpoint/2010/main" val="41397341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2473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8061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XX</a:t>
            </a:r>
            <a:r>
              <a:rPr lang="en-US" baseline="0" dirty="0"/>
              <a:t> Nathan note change in language in text box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89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13F0F-F506-4C53-BF39-ED7D02AD2E57}" type="datetimeFigureOut">
              <a:rPr lang="en-US" smtClean="0"/>
              <a:pPr/>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2341524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13F0F-F506-4C53-BF39-ED7D02AD2E57}" type="datetimeFigureOut">
              <a:rPr lang="en-US" smtClean="0"/>
              <a:pPr/>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15770802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PAL Two Content Slide w/ ci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54"/>
            <a:ext cx="10972800" cy="1147367"/>
          </a:xfrm>
        </p:spPr>
        <p:txBody>
          <a:bodyPr anchor="ctr"/>
          <a:lstStyle>
            <a:lvl1pPr>
              <a:defRPr baseline="0"/>
            </a:lvl1pPr>
          </a:lstStyle>
          <a:p>
            <a:r>
              <a:rPr lang="en-US" dirty="0"/>
              <a:t>Click to edit title style</a:t>
            </a:r>
          </a:p>
        </p:txBody>
      </p:sp>
      <p:sp>
        <p:nvSpPr>
          <p:cNvPr id="3" name="Content Placeholder 2"/>
          <p:cNvSpPr>
            <a:spLocks noGrp="1"/>
          </p:cNvSpPr>
          <p:nvPr>
            <p:ph sz="half" idx="1"/>
          </p:nvPr>
        </p:nvSpPr>
        <p:spPr>
          <a:xfrm>
            <a:off x="609600" y="1472186"/>
            <a:ext cx="5384800" cy="4129963"/>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472186"/>
            <a:ext cx="5384800" cy="4129963"/>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r>
              <a:rPr lang="en-US" dirty="0"/>
              <a:t>j-pal | creating moves to opportunity</a:t>
            </a:r>
          </a:p>
        </p:txBody>
      </p:sp>
      <p:sp>
        <p:nvSpPr>
          <p:cNvPr id="7" name="Slide Number Placeholder 6"/>
          <p:cNvSpPr>
            <a:spLocks noGrp="1"/>
          </p:cNvSpPr>
          <p:nvPr>
            <p:ph type="sldNum" sz="quarter" idx="12"/>
          </p:nvPr>
        </p:nvSpPr>
        <p:spPr/>
        <p:txBody>
          <a:bodyPr/>
          <a:lstStyle/>
          <a:p>
            <a:fld id="{2ECB1696-1F23-9849-960D-916B9EF0C8D4}" type="slidenum">
              <a:rPr lang="en-US" smtClean="0"/>
              <a:t>‹#›</a:t>
            </a:fld>
            <a:endParaRPr lang="en-US"/>
          </a:p>
        </p:txBody>
      </p:sp>
      <p:sp>
        <p:nvSpPr>
          <p:cNvPr id="8" name="Text Placeholder 6"/>
          <p:cNvSpPr>
            <a:spLocks noGrp="1"/>
          </p:cNvSpPr>
          <p:nvPr>
            <p:ph type="body" sz="quarter" idx="13" hasCustomPrompt="1"/>
          </p:nvPr>
        </p:nvSpPr>
        <p:spPr>
          <a:xfrm>
            <a:off x="609600" y="5602156"/>
            <a:ext cx="10972800" cy="590691"/>
          </a:xfrm>
        </p:spPr>
        <p:txBody>
          <a:bodyPr anchor="b">
            <a:noAutofit/>
          </a:bodyPr>
          <a:lstStyle>
            <a:lvl1pPr marL="0" indent="0">
              <a:buNone/>
              <a:defRPr sz="1400" baseline="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citation text here.</a:t>
            </a:r>
          </a:p>
        </p:txBody>
      </p:sp>
    </p:spTree>
    <p:extLst>
      <p:ext uri="{BB962C8B-B14F-4D97-AF65-F5344CB8AC3E}">
        <p14:creationId xmlns:p14="http://schemas.microsoft.com/office/powerpoint/2010/main" val="1306943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J-PAL Comparis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10312"/>
            <a:ext cx="10972800" cy="1143000"/>
          </a:xfrm>
        </p:spPr>
        <p:txBody>
          <a:bodyPr anchor="ctr"/>
          <a:lstStyle>
            <a:lvl1pPr>
              <a:defRPr/>
            </a:lvl1pPr>
          </a:lstStyle>
          <a:p>
            <a:r>
              <a:rPr lang="en-US" dirty="0"/>
              <a:t>Click to edit title style</a:t>
            </a:r>
          </a:p>
        </p:txBody>
      </p:sp>
      <p:sp>
        <p:nvSpPr>
          <p:cNvPr id="3" name="Text Placeholder 2"/>
          <p:cNvSpPr>
            <a:spLocks noGrp="1"/>
          </p:cNvSpPr>
          <p:nvPr>
            <p:ph type="body" idx="1" hasCustomPrompt="1"/>
          </p:nvPr>
        </p:nvSpPr>
        <p:spPr>
          <a:xfrm>
            <a:off x="609600" y="1472185"/>
            <a:ext cx="5386917" cy="438912"/>
          </a:xfrm>
        </p:spPr>
        <p:txBody>
          <a:bodyPr anchor="t">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4" name="Content Placeholder 3"/>
          <p:cNvSpPr>
            <a:spLocks noGrp="1"/>
          </p:cNvSpPr>
          <p:nvPr>
            <p:ph sz="half" idx="2"/>
          </p:nvPr>
        </p:nvSpPr>
        <p:spPr>
          <a:xfrm>
            <a:off x="609600" y="1911100"/>
            <a:ext cx="5386917" cy="4279391"/>
          </a:xfrm>
        </p:spPr>
        <p:txBody>
          <a:bodyPr>
            <a:normAutofit/>
          </a:bodyPr>
          <a:lstStyle>
            <a:lvl1pPr>
              <a:defRPr sz="22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hasCustomPrompt="1"/>
          </p:nvPr>
        </p:nvSpPr>
        <p:spPr>
          <a:xfrm>
            <a:off x="6193373" y="1472185"/>
            <a:ext cx="5389033" cy="438912"/>
          </a:xfrm>
        </p:spPr>
        <p:txBody>
          <a:bodyPr anchor="t">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6" name="Content Placeholder 5"/>
          <p:cNvSpPr>
            <a:spLocks noGrp="1"/>
          </p:cNvSpPr>
          <p:nvPr>
            <p:ph sz="quarter" idx="4"/>
          </p:nvPr>
        </p:nvSpPr>
        <p:spPr>
          <a:xfrm>
            <a:off x="6193373" y="1911100"/>
            <a:ext cx="5389033" cy="4279391"/>
          </a:xfrm>
        </p:spPr>
        <p:txBody>
          <a:bodyPr>
            <a:normAutofit/>
          </a:bodyPr>
          <a:lstStyle>
            <a:lvl1pPr>
              <a:defRPr sz="22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8" name="Footer Placeholder 7"/>
          <p:cNvSpPr>
            <a:spLocks noGrp="1"/>
          </p:cNvSpPr>
          <p:nvPr>
            <p:ph type="ftr" sz="quarter" idx="11"/>
          </p:nvPr>
        </p:nvSpPr>
        <p:spPr/>
        <p:txBody>
          <a:bodyPr/>
          <a:lstStyle/>
          <a:p>
            <a:r>
              <a:rPr lang="en-US" dirty="0"/>
              <a:t>j-pal | creating move to opportunity</a:t>
            </a:r>
          </a:p>
        </p:txBody>
      </p:sp>
      <p:sp>
        <p:nvSpPr>
          <p:cNvPr id="9" name="Slide Number Placeholder 8"/>
          <p:cNvSpPr>
            <a:spLocks noGrp="1"/>
          </p:cNvSpPr>
          <p:nvPr>
            <p:ph type="sldNum" sz="quarter" idx="12"/>
          </p:nvPr>
        </p:nvSpPr>
        <p:spPr/>
        <p:txBody>
          <a:bodyPr/>
          <a:lstStyle/>
          <a:p>
            <a:fld id="{2ECB1696-1F23-9849-960D-916B9EF0C8D4}" type="slidenum">
              <a:rPr lang="en-US" smtClean="0"/>
              <a:t>‹#›</a:t>
            </a:fld>
            <a:endParaRPr lang="en-US"/>
          </a:p>
        </p:txBody>
      </p:sp>
    </p:spTree>
    <p:extLst>
      <p:ext uri="{BB962C8B-B14F-4D97-AF65-F5344CB8AC3E}">
        <p14:creationId xmlns:p14="http://schemas.microsoft.com/office/powerpoint/2010/main" val="22459609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J-PAL Image &amp; Caption w/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7"/>
            <a:ext cx="10972800" cy="1131754"/>
          </a:xfrm>
        </p:spPr>
        <p:txBody>
          <a:bodyPr anchor="ctr"/>
          <a:lstStyle>
            <a:lvl1pPr>
              <a:defRPr baseline="0"/>
            </a:lvl1pPr>
          </a:lstStyle>
          <a:p>
            <a:r>
              <a:rPr lang="en-US" dirty="0"/>
              <a:t>Click to edit title style</a:t>
            </a:r>
          </a:p>
        </p:txBody>
      </p:sp>
      <p:sp>
        <p:nvSpPr>
          <p:cNvPr id="3" name="Content Placeholder 2"/>
          <p:cNvSpPr>
            <a:spLocks noGrp="1"/>
          </p:cNvSpPr>
          <p:nvPr>
            <p:ph sz="half" idx="1" hasCustomPrompt="1"/>
          </p:nvPr>
        </p:nvSpPr>
        <p:spPr>
          <a:xfrm>
            <a:off x="7776519" y="1474582"/>
            <a:ext cx="3805880" cy="3456937"/>
          </a:xfrm>
        </p:spPr>
        <p:txBody>
          <a:bodyPr>
            <a:normAutofit/>
          </a:bodyPr>
          <a:lstStyle>
            <a:lvl1pPr marL="0" indent="0">
              <a:buNone/>
              <a:defRPr sz="22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or infographic</a:t>
            </a:r>
          </a:p>
        </p:txBody>
      </p:sp>
      <p:sp>
        <p:nvSpPr>
          <p:cNvPr id="4" name="Content Placeholder 3"/>
          <p:cNvSpPr>
            <a:spLocks noGrp="1"/>
          </p:cNvSpPr>
          <p:nvPr>
            <p:ph sz="half" idx="2"/>
          </p:nvPr>
        </p:nvSpPr>
        <p:spPr>
          <a:xfrm>
            <a:off x="609598" y="1474577"/>
            <a:ext cx="7024131" cy="4651591"/>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r>
              <a:rPr lang="en-US" dirty="0"/>
              <a:t>j-pal | creating moves to opportunity</a:t>
            </a:r>
          </a:p>
        </p:txBody>
      </p:sp>
      <p:sp>
        <p:nvSpPr>
          <p:cNvPr id="7" name="Slide Number Placeholder 6"/>
          <p:cNvSpPr>
            <a:spLocks noGrp="1"/>
          </p:cNvSpPr>
          <p:nvPr>
            <p:ph type="sldNum" sz="quarter" idx="12"/>
          </p:nvPr>
        </p:nvSpPr>
        <p:spPr/>
        <p:txBody>
          <a:bodyPr/>
          <a:lstStyle/>
          <a:p>
            <a:fld id="{2ECB1696-1F23-9849-960D-916B9EF0C8D4}" type="slidenum">
              <a:rPr lang="en-US" smtClean="0"/>
              <a:t>‹#›</a:t>
            </a:fld>
            <a:endParaRPr lang="en-US"/>
          </a:p>
        </p:txBody>
      </p:sp>
      <p:sp>
        <p:nvSpPr>
          <p:cNvPr id="14" name="Content Placeholder 2"/>
          <p:cNvSpPr>
            <a:spLocks noGrp="1"/>
          </p:cNvSpPr>
          <p:nvPr>
            <p:ph sz="half" idx="13" hasCustomPrompt="1"/>
          </p:nvPr>
        </p:nvSpPr>
        <p:spPr>
          <a:xfrm>
            <a:off x="7776519" y="5129460"/>
            <a:ext cx="3805880" cy="996713"/>
          </a:xfrm>
        </p:spPr>
        <p:txBody>
          <a:bodyPr lIns="0" rIns="91440">
            <a:normAutofit/>
          </a:bodyPr>
          <a:lstStyle>
            <a:lvl1pPr marL="0" indent="0">
              <a:lnSpc>
                <a:spcPct val="100000"/>
              </a:lnSpc>
              <a:buNone/>
              <a:defRPr sz="1400" i="1" baseline="0">
                <a:solidFill>
                  <a:schemeClr val="accent6"/>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caption</a:t>
            </a:r>
          </a:p>
        </p:txBody>
      </p:sp>
      <p:sp>
        <p:nvSpPr>
          <p:cNvPr id="15" name="Text Placeholder 6"/>
          <p:cNvSpPr>
            <a:spLocks noGrp="1"/>
          </p:cNvSpPr>
          <p:nvPr>
            <p:ph type="body" sz="quarter" idx="14" hasCustomPrompt="1"/>
          </p:nvPr>
        </p:nvSpPr>
        <p:spPr>
          <a:xfrm>
            <a:off x="7776524" y="4931519"/>
            <a:ext cx="3805881" cy="197941"/>
          </a:xfrm>
          <a:ln>
            <a:noFill/>
          </a:ln>
        </p:spPr>
        <p:txBody>
          <a:bodyPr lIns="0" tIns="18288" rIns="0" bIns="18288" anchor="t">
            <a:noAutofit/>
          </a:bodyPr>
          <a:lstStyle>
            <a:lvl1pPr marL="0" indent="0">
              <a:buNone/>
              <a:defRPr sz="700" baseline="0">
                <a:solidFill>
                  <a:schemeClr val="bg2">
                    <a:lumMod val="7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photo/infographic credit</a:t>
            </a:r>
          </a:p>
        </p:txBody>
      </p:sp>
    </p:spTree>
    <p:extLst>
      <p:ext uri="{BB962C8B-B14F-4D97-AF65-F5344CB8AC3E}">
        <p14:creationId xmlns:p14="http://schemas.microsoft.com/office/powerpoint/2010/main" val="8425513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J-PAL Image &amp; Caption w/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05947"/>
            <a:ext cx="10972800" cy="1153296"/>
          </a:xfrm>
        </p:spPr>
        <p:txBody>
          <a:bodyPr anchor="ctr"/>
          <a:lstStyle>
            <a:lvl1pPr>
              <a:defRPr baseline="0"/>
            </a:lvl1pPr>
          </a:lstStyle>
          <a:p>
            <a:r>
              <a:rPr lang="en-US" dirty="0"/>
              <a:t>Click to edit </a:t>
            </a:r>
            <a:r>
              <a:rPr lang="en-US"/>
              <a:t>title style</a:t>
            </a:r>
            <a:endParaRPr lang="en-US" dirty="0"/>
          </a:p>
        </p:txBody>
      </p:sp>
      <p:sp>
        <p:nvSpPr>
          <p:cNvPr id="4" name="Content Placeholder 3"/>
          <p:cNvSpPr>
            <a:spLocks noGrp="1"/>
          </p:cNvSpPr>
          <p:nvPr>
            <p:ph sz="half" idx="2"/>
          </p:nvPr>
        </p:nvSpPr>
        <p:spPr>
          <a:xfrm>
            <a:off x="4569261" y="1474574"/>
            <a:ext cx="7013145" cy="4651590"/>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a:xfrm>
            <a:off x="484093" y="6446578"/>
            <a:ext cx="9172355" cy="222323"/>
          </a:xfrm>
        </p:spPr>
        <p:txBody>
          <a:bodyPr/>
          <a:lstStyle/>
          <a:p>
            <a:r>
              <a:rPr lang="en-US" dirty="0"/>
              <a:t>j-pal | creating moves to </a:t>
            </a:r>
            <a:r>
              <a:rPr lang="en-US" dirty="0" err="1"/>
              <a:t>opportuntiy</a:t>
            </a:r>
            <a:endParaRPr lang="en-US" dirty="0"/>
          </a:p>
        </p:txBody>
      </p:sp>
      <p:sp>
        <p:nvSpPr>
          <p:cNvPr id="7" name="Slide Number Placeholder 6"/>
          <p:cNvSpPr>
            <a:spLocks noGrp="1"/>
          </p:cNvSpPr>
          <p:nvPr>
            <p:ph type="sldNum" sz="quarter" idx="12"/>
          </p:nvPr>
        </p:nvSpPr>
        <p:spPr/>
        <p:txBody>
          <a:bodyPr/>
          <a:lstStyle/>
          <a:p>
            <a:fld id="{2ECB1696-1F23-9849-960D-916B9EF0C8D4}" type="slidenum">
              <a:rPr lang="en-US" smtClean="0"/>
              <a:t>‹#›</a:t>
            </a:fld>
            <a:endParaRPr lang="en-US"/>
          </a:p>
        </p:txBody>
      </p:sp>
      <p:sp>
        <p:nvSpPr>
          <p:cNvPr id="13" name="Content Placeholder 2"/>
          <p:cNvSpPr>
            <a:spLocks noGrp="1"/>
          </p:cNvSpPr>
          <p:nvPr>
            <p:ph sz="half" idx="1" hasCustomPrompt="1"/>
          </p:nvPr>
        </p:nvSpPr>
        <p:spPr>
          <a:xfrm>
            <a:off x="609606" y="1474574"/>
            <a:ext cx="3805881" cy="3456936"/>
          </a:xfrm>
        </p:spPr>
        <p:txBody>
          <a:bodyPr>
            <a:normAutofit/>
          </a:bodyPr>
          <a:lstStyle>
            <a:lvl1pPr marL="0" indent="0">
              <a:buNone/>
              <a:defRPr sz="22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or infographic</a:t>
            </a:r>
          </a:p>
        </p:txBody>
      </p:sp>
      <p:sp>
        <p:nvSpPr>
          <p:cNvPr id="14" name="Content Placeholder 2"/>
          <p:cNvSpPr>
            <a:spLocks noGrp="1"/>
          </p:cNvSpPr>
          <p:nvPr>
            <p:ph sz="half" idx="13" hasCustomPrompt="1"/>
          </p:nvPr>
        </p:nvSpPr>
        <p:spPr>
          <a:xfrm>
            <a:off x="609606" y="5129460"/>
            <a:ext cx="3805881" cy="996713"/>
          </a:xfrm>
        </p:spPr>
        <p:txBody>
          <a:bodyPr lIns="0" rIns="91440">
            <a:normAutofit/>
          </a:bodyPr>
          <a:lstStyle>
            <a:lvl1pPr marL="0" indent="0">
              <a:buNone/>
              <a:defRPr sz="1400" i="1" baseline="0">
                <a:solidFill>
                  <a:schemeClr val="accent6"/>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caption</a:t>
            </a:r>
          </a:p>
        </p:txBody>
      </p:sp>
      <p:sp>
        <p:nvSpPr>
          <p:cNvPr id="15" name="Text Placeholder 6"/>
          <p:cNvSpPr>
            <a:spLocks noGrp="1"/>
          </p:cNvSpPr>
          <p:nvPr>
            <p:ph type="body" sz="quarter" idx="14" hasCustomPrompt="1"/>
          </p:nvPr>
        </p:nvSpPr>
        <p:spPr>
          <a:xfrm>
            <a:off x="609601" y="4931519"/>
            <a:ext cx="3805883" cy="197941"/>
          </a:xfrm>
          <a:ln>
            <a:noFill/>
          </a:ln>
        </p:spPr>
        <p:txBody>
          <a:bodyPr lIns="0" tIns="18288" rIns="0" bIns="18288" anchor="t">
            <a:noAutofit/>
          </a:bodyPr>
          <a:lstStyle>
            <a:lvl1pPr marL="0" indent="0">
              <a:buNone/>
              <a:defRPr sz="700" baseline="0">
                <a:solidFill>
                  <a:schemeClr val="bg2">
                    <a:lumMod val="7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photo/infographic credit</a:t>
            </a:r>
          </a:p>
        </p:txBody>
      </p:sp>
    </p:spTree>
    <p:extLst>
      <p:ext uri="{BB962C8B-B14F-4D97-AF65-F5344CB8AC3E}">
        <p14:creationId xmlns:p14="http://schemas.microsoft.com/office/powerpoint/2010/main" val="34723479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J-PAL Image w/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6"/>
            <a:ext cx="10972800" cy="1147366"/>
          </a:xfrm>
        </p:spPr>
        <p:txBody>
          <a:bodyPr anchor="ctr"/>
          <a:lstStyle>
            <a:lvl1pPr>
              <a:defRPr baseline="0"/>
            </a:lvl1pPr>
          </a:lstStyle>
          <a:p>
            <a:r>
              <a:rPr lang="en-US" dirty="0"/>
              <a:t>Click to edit title style</a:t>
            </a:r>
          </a:p>
        </p:txBody>
      </p:sp>
      <p:sp>
        <p:nvSpPr>
          <p:cNvPr id="3" name="Content Placeholder 2"/>
          <p:cNvSpPr>
            <a:spLocks noGrp="1"/>
          </p:cNvSpPr>
          <p:nvPr>
            <p:ph sz="half" idx="1" hasCustomPrompt="1"/>
          </p:nvPr>
        </p:nvSpPr>
        <p:spPr>
          <a:xfrm>
            <a:off x="7790693" y="1484903"/>
            <a:ext cx="3791711" cy="4439158"/>
          </a:xfrm>
        </p:spPr>
        <p:txBody>
          <a:bodyPr>
            <a:normAutofit/>
          </a:bodyPr>
          <a:lstStyle>
            <a:lvl1pPr marL="0" indent="0">
              <a:buNone/>
              <a:defRPr sz="22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or infographic</a:t>
            </a:r>
          </a:p>
        </p:txBody>
      </p:sp>
      <p:sp>
        <p:nvSpPr>
          <p:cNvPr id="4" name="Content Placeholder 3"/>
          <p:cNvSpPr>
            <a:spLocks noGrp="1"/>
          </p:cNvSpPr>
          <p:nvPr>
            <p:ph sz="half" idx="2"/>
          </p:nvPr>
        </p:nvSpPr>
        <p:spPr>
          <a:xfrm>
            <a:off x="609601" y="1484908"/>
            <a:ext cx="6998211" cy="4641261"/>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r>
              <a:rPr lang="en-US" dirty="0"/>
              <a:t>j-pal | name of presentation</a:t>
            </a:r>
          </a:p>
        </p:txBody>
      </p:sp>
      <p:sp>
        <p:nvSpPr>
          <p:cNvPr id="7" name="Slide Number Placeholder 6"/>
          <p:cNvSpPr>
            <a:spLocks noGrp="1"/>
          </p:cNvSpPr>
          <p:nvPr>
            <p:ph type="sldNum" sz="quarter" idx="12"/>
          </p:nvPr>
        </p:nvSpPr>
        <p:spPr/>
        <p:txBody>
          <a:bodyPr/>
          <a:lstStyle/>
          <a:p>
            <a:fld id="{2ECB1696-1F23-9849-960D-916B9EF0C8D4}" type="slidenum">
              <a:rPr lang="en-US" smtClean="0"/>
              <a:t>‹#›</a:t>
            </a:fld>
            <a:endParaRPr lang="en-US"/>
          </a:p>
        </p:txBody>
      </p:sp>
      <p:sp>
        <p:nvSpPr>
          <p:cNvPr id="12" name="Text Placeholder 6"/>
          <p:cNvSpPr>
            <a:spLocks noGrp="1"/>
          </p:cNvSpPr>
          <p:nvPr>
            <p:ph type="body" sz="quarter" idx="14" hasCustomPrompt="1"/>
          </p:nvPr>
        </p:nvSpPr>
        <p:spPr>
          <a:xfrm>
            <a:off x="7790687" y="5924070"/>
            <a:ext cx="3791712" cy="197941"/>
          </a:xfrm>
          <a:ln>
            <a:noFill/>
          </a:ln>
        </p:spPr>
        <p:txBody>
          <a:bodyPr lIns="0" tIns="9144" rIns="0" bIns="18288" anchor="t">
            <a:noAutofit/>
          </a:bodyPr>
          <a:lstStyle>
            <a:lvl1pPr marL="0" indent="0">
              <a:buNone/>
              <a:defRPr sz="700" baseline="0">
                <a:solidFill>
                  <a:schemeClr val="bg2">
                    <a:lumMod val="7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photo/infographic credit</a:t>
            </a:r>
          </a:p>
        </p:txBody>
      </p:sp>
    </p:spTree>
    <p:extLst>
      <p:ext uri="{BB962C8B-B14F-4D97-AF65-F5344CB8AC3E}">
        <p14:creationId xmlns:p14="http://schemas.microsoft.com/office/powerpoint/2010/main" val="21676906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J-PAL Image w/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6"/>
            <a:ext cx="10972800" cy="1153298"/>
          </a:xfrm>
        </p:spPr>
        <p:txBody>
          <a:bodyPr anchor="ctr"/>
          <a:lstStyle>
            <a:lvl1pPr>
              <a:defRPr baseline="0"/>
            </a:lvl1pPr>
          </a:lstStyle>
          <a:p>
            <a:r>
              <a:rPr lang="en-US" dirty="0"/>
              <a:t>Click to edit title style</a:t>
            </a:r>
          </a:p>
        </p:txBody>
      </p:sp>
      <p:sp>
        <p:nvSpPr>
          <p:cNvPr id="3" name="Content Placeholder 2"/>
          <p:cNvSpPr>
            <a:spLocks noGrp="1"/>
          </p:cNvSpPr>
          <p:nvPr>
            <p:ph sz="half" idx="1" hasCustomPrompt="1"/>
          </p:nvPr>
        </p:nvSpPr>
        <p:spPr>
          <a:xfrm>
            <a:off x="609605" y="1474578"/>
            <a:ext cx="3791713" cy="4449487"/>
          </a:xfrm>
        </p:spPr>
        <p:txBody>
          <a:bodyPr>
            <a:normAutofit/>
          </a:bodyPr>
          <a:lstStyle>
            <a:lvl1pPr marL="0" indent="0">
              <a:buNone/>
              <a:defRPr sz="22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or infographic</a:t>
            </a:r>
          </a:p>
        </p:txBody>
      </p:sp>
      <p:sp>
        <p:nvSpPr>
          <p:cNvPr id="4" name="Content Placeholder 3"/>
          <p:cNvSpPr>
            <a:spLocks noGrp="1"/>
          </p:cNvSpPr>
          <p:nvPr>
            <p:ph sz="half" idx="2"/>
          </p:nvPr>
        </p:nvSpPr>
        <p:spPr>
          <a:xfrm>
            <a:off x="4559814" y="1474577"/>
            <a:ext cx="7022591" cy="4651591"/>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r>
              <a:rPr lang="en-US" dirty="0"/>
              <a:t>j-pal | creating moves to opportunity</a:t>
            </a:r>
          </a:p>
        </p:txBody>
      </p:sp>
      <p:sp>
        <p:nvSpPr>
          <p:cNvPr id="7" name="Slide Number Placeholder 6"/>
          <p:cNvSpPr>
            <a:spLocks noGrp="1"/>
          </p:cNvSpPr>
          <p:nvPr>
            <p:ph type="sldNum" sz="quarter" idx="12"/>
          </p:nvPr>
        </p:nvSpPr>
        <p:spPr/>
        <p:txBody>
          <a:bodyPr/>
          <a:lstStyle/>
          <a:p>
            <a:fld id="{2ECB1696-1F23-9849-960D-916B9EF0C8D4}" type="slidenum">
              <a:rPr lang="en-US" smtClean="0"/>
              <a:t>‹#›</a:t>
            </a:fld>
            <a:endParaRPr lang="en-US"/>
          </a:p>
        </p:txBody>
      </p:sp>
      <p:sp>
        <p:nvSpPr>
          <p:cNvPr id="10" name="Text Placeholder 6"/>
          <p:cNvSpPr>
            <a:spLocks noGrp="1"/>
          </p:cNvSpPr>
          <p:nvPr>
            <p:ph type="body" sz="quarter" idx="14" hasCustomPrompt="1"/>
          </p:nvPr>
        </p:nvSpPr>
        <p:spPr>
          <a:xfrm>
            <a:off x="609601" y="5924070"/>
            <a:ext cx="3791715" cy="197941"/>
          </a:xfrm>
          <a:ln>
            <a:noFill/>
          </a:ln>
        </p:spPr>
        <p:txBody>
          <a:bodyPr lIns="0" tIns="9144" rIns="0" bIns="18288" anchor="t">
            <a:noAutofit/>
          </a:bodyPr>
          <a:lstStyle>
            <a:lvl1pPr marL="0" indent="0">
              <a:buNone/>
              <a:defRPr sz="700" baseline="0">
                <a:solidFill>
                  <a:schemeClr val="bg2">
                    <a:lumMod val="7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photo/infographic credit</a:t>
            </a:r>
          </a:p>
        </p:txBody>
      </p:sp>
    </p:spTree>
    <p:extLst>
      <p:ext uri="{BB962C8B-B14F-4D97-AF65-F5344CB8AC3E}">
        <p14:creationId xmlns:p14="http://schemas.microsoft.com/office/powerpoint/2010/main" val="2284946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J-PAL Two Content Slide w/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7"/>
            <a:ext cx="10972800" cy="1153296"/>
          </a:xfrm>
        </p:spPr>
        <p:txBody>
          <a:bodyPr anchor="ctr"/>
          <a:lstStyle>
            <a:lvl1pPr>
              <a:defRPr baseline="0"/>
            </a:lvl1pPr>
          </a:lstStyle>
          <a:p>
            <a:r>
              <a:rPr lang="en-US" dirty="0"/>
              <a:t>Click to edit title style</a:t>
            </a:r>
          </a:p>
        </p:txBody>
      </p:sp>
      <p:sp>
        <p:nvSpPr>
          <p:cNvPr id="3" name="Content Placeholder 2"/>
          <p:cNvSpPr>
            <a:spLocks noGrp="1"/>
          </p:cNvSpPr>
          <p:nvPr>
            <p:ph sz="half" idx="1"/>
          </p:nvPr>
        </p:nvSpPr>
        <p:spPr>
          <a:xfrm>
            <a:off x="609600" y="4608576"/>
            <a:ext cx="5330456" cy="1517586"/>
          </a:xfrm>
        </p:spPr>
        <p:txBody>
          <a:bodyPr lIns="0">
            <a:normAutofit/>
          </a:bodyPr>
          <a:lstStyle>
            <a:lvl1pPr marL="0" indent="0">
              <a:lnSpc>
                <a:spcPct val="110000"/>
              </a:lnSpc>
              <a:buNone/>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251944" y="4608576"/>
            <a:ext cx="5330456" cy="1517586"/>
          </a:xfrm>
        </p:spPr>
        <p:txBody>
          <a:bodyPr lIns="0">
            <a:normAutofit/>
          </a:bodyPr>
          <a:lstStyle>
            <a:lvl1pPr marL="0" indent="0">
              <a:lnSpc>
                <a:spcPct val="110000"/>
              </a:lnSpc>
              <a:buNone/>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t>j-pal | creating moves to opportunity</a:t>
            </a:r>
          </a:p>
        </p:txBody>
      </p:sp>
      <p:sp>
        <p:nvSpPr>
          <p:cNvPr id="7" name="Slide Number Placeholder 6"/>
          <p:cNvSpPr>
            <a:spLocks noGrp="1"/>
          </p:cNvSpPr>
          <p:nvPr>
            <p:ph type="sldNum" sz="quarter" idx="12"/>
          </p:nvPr>
        </p:nvSpPr>
        <p:spPr/>
        <p:txBody>
          <a:bodyPr/>
          <a:lstStyle/>
          <a:p>
            <a:fld id="{2ECB1696-1F23-9849-960D-916B9EF0C8D4}" type="slidenum">
              <a:rPr lang="en-US" smtClean="0"/>
              <a:t>‹#›</a:t>
            </a:fld>
            <a:endParaRPr lang="en-US"/>
          </a:p>
        </p:txBody>
      </p:sp>
      <p:sp>
        <p:nvSpPr>
          <p:cNvPr id="8" name="Content Placeholder 2"/>
          <p:cNvSpPr>
            <a:spLocks noGrp="1"/>
          </p:cNvSpPr>
          <p:nvPr>
            <p:ph sz="half" idx="13" hasCustomPrompt="1"/>
          </p:nvPr>
        </p:nvSpPr>
        <p:spPr>
          <a:xfrm>
            <a:off x="609600" y="1487924"/>
            <a:ext cx="5330456" cy="2863134"/>
          </a:xfrm>
        </p:spPr>
        <p:txBody>
          <a:bodyPr>
            <a:normAutofit/>
          </a:bodyPr>
          <a:lstStyle>
            <a:lvl1pPr marL="0" indent="0">
              <a:buNone/>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or infographic</a:t>
            </a:r>
          </a:p>
        </p:txBody>
      </p:sp>
      <p:sp>
        <p:nvSpPr>
          <p:cNvPr id="9" name="Content Placeholder 3"/>
          <p:cNvSpPr>
            <a:spLocks noGrp="1"/>
          </p:cNvSpPr>
          <p:nvPr>
            <p:ph sz="half" idx="14" hasCustomPrompt="1"/>
          </p:nvPr>
        </p:nvSpPr>
        <p:spPr>
          <a:xfrm>
            <a:off x="6251944" y="1487924"/>
            <a:ext cx="5330456" cy="2863134"/>
          </a:xfrm>
        </p:spPr>
        <p:txBody>
          <a:bodyPr>
            <a:normAutofit/>
          </a:bodyPr>
          <a:lstStyle>
            <a:lvl1pPr marL="0" indent="0">
              <a:buNone/>
              <a:defRPr sz="22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add photo or infographic</a:t>
            </a:r>
          </a:p>
        </p:txBody>
      </p:sp>
      <p:sp>
        <p:nvSpPr>
          <p:cNvPr id="14" name="Text Placeholder 6"/>
          <p:cNvSpPr>
            <a:spLocks noGrp="1"/>
          </p:cNvSpPr>
          <p:nvPr>
            <p:ph type="body" sz="quarter" idx="15" hasCustomPrompt="1"/>
          </p:nvPr>
        </p:nvSpPr>
        <p:spPr>
          <a:xfrm>
            <a:off x="609605" y="4351066"/>
            <a:ext cx="5330457" cy="197941"/>
          </a:xfrm>
          <a:ln>
            <a:noFill/>
          </a:ln>
        </p:spPr>
        <p:txBody>
          <a:bodyPr lIns="0" tIns="9144" rIns="0" bIns="18288" anchor="t">
            <a:noAutofit/>
          </a:bodyPr>
          <a:lstStyle>
            <a:lvl1pPr marL="0" indent="0">
              <a:buNone/>
              <a:defRPr sz="700" baseline="0">
                <a:solidFill>
                  <a:schemeClr val="bg2">
                    <a:lumMod val="7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photo/infographic credit</a:t>
            </a:r>
          </a:p>
        </p:txBody>
      </p:sp>
      <p:sp>
        <p:nvSpPr>
          <p:cNvPr id="15" name="Text Placeholder 6"/>
          <p:cNvSpPr>
            <a:spLocks noGrp="1"/>
          </p:cNvSpPr>
          <p:nvPr>
            <p:ph type="body" sz="quarter" idx="16" hasCustomPrompt="1"/>
          </p:nvPr>
        </p:nvSpPr>
        <p:spPr>
          <a:xfrm>
            <a:off x="6251950" y="4351066"/>
            <a:ext cx="5330457" cy="197941"/>
          </a:xfrm>
          <a:ln>
            <a:noFill/>
          </a:ln>
        </p:spPr>
        <p:txBody>
          <a:bodyPr lIns="0" tIns="9144" rIns="0" bIns="18288" anchor="t">
            <a:noAutofit/>
          </a:bodyPr>
          <a:lstStyle>
            <a:lvl1pPr marL="0" indent="0">
              <a:buNone/>
              <a:defRPr sz="700" baseline="0">
                <a:solidFill>
                  <a:schemeClr val="bg2">
                    <a:lumMod val="75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photo/infographic credit</a:t>
            </a:r>
          </a:p>
        </p:txBody>
      </p:sp>
    </p:spTree>
    <p:extLst>
      <p:ext uri="{BB962C8B-B14F-4D97-AF65-F5344CB8AC3E}">
        <p14:creationId xmlns:p14="http://schemas.microsoft.com/office/powerpoint/2010/main" val="23535524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J-PAL Full Bleed Image Slid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129"/>
            <a:ext cx="12192000" cy="6858000"/>
          </a:xfrm>
        </p:spPr>
        <p:txBody>
          <a:bodyPr anchor="ctr"/>
          <a:lstStyle>
            <a:lvl1pPr marL="0" indent="0" algn="ctr">
              <a:buNone/>
              <a:defRPr baseline="0"/>
            </a:lvl1pPr>
          </a:lstStyle>
          <a:p>
            <a:r>
              <a:rPr lang="en-US" dirty="0"/>
              <a:t>Click to add full bleed photo</a:t>
            </a:r>
          </a:p>
        </p:txBody>
      </p:sp>
      <p:pic>
        <p:nvPicPr>
          <p:cNvPr id="7" name="Picture 6"/>
          <p:cNvPicPr>
            <a:picLocks noChangeAspect="1"/>
          </p:cNvPicPr>
          <p:nvPr userDrawn="1"/>
        </p:nvPicPr>
        <p:blipFill rotWithShape="1">
          <a:blip r:embed="rId2" cstate="print">
            <a:biLevel thresh="25000"/>
            <a:alphaModFix amt="70000"/>
            <a:extLst>
              <a:ext uri="{28A0092B-C50C-407E-A947-70E740481C1C}">
                <a14:useLocalDpi xmlns:a14="http://schemas.microsoft.com/office/drawing/2010/main" val="0"/>
              </a:ext>
            </a:extLst>
          </a:blip>
          <a:srcRect l="71406" r="1630"/>
          <a:stretch/>
        </p:blipFill>
        <p:spPr>
          <a:xfrm>
            <a:off x="9277628" y="4733"/>
            <a:ext cx="2914373" cy="6858000"/>
          </a:xfrm>
          <a:prstGeom prst="rect">
            <a:avLst/>
          </a:prstGeom>
          <a:noFill/>
          <a:ln>
            <a:noFill/>
          </a:ln>
        </p:spPr>
      </p:pic>
      <p:sp>
        <p:nvSpPr>
          <p:cNvPr id="8" name="Text Placeholder 6"/>
          <p:cNvSpPr>
            <a:spLocks noGrp="1"/>
          </p:cNvSpPr>
          <p:nvPr>
            <p:ph type="body" sz="quarter" idx="15" hasCustomPrompt="1"/>
          </p:nvPr>
        </p:nvSpPr>
        <p:spPr>
          <a:xfrm>
            <a:off x="316997" y="6567972"/>
            <a:ext cx="5330457" cy="197941"/>
          </a:xfrm>
          <a:ln>
            <a:noFill/>
          </a:ln>
        </p:spPr>
        <p:txBody>
          <a:bodyPr lIns="0" tIns="9144" rIns="0" bIns="18288" anchor="t">
            <a:noAutofit/>
          </a:bodyPr>
          <a:lstStyle>
            <a:lvl1pPr marL="0" indent="0">
              <a:buNone/>
              <a:defRPr sz="700" baseline="0">
                <a:solidFill>
                  <a:schemeClr val="bg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photo/infographic credit</a:t>
            </a:r>
          </a:p>
        </p:txBody>
      </p:sp>
    </p:spTree>
    <p:extLst>
      <p:ext uri="{BB962C8B-B14F-4D97-AF65-F5344CB8AC3E}">
        <p14:creationId xmlns:p14="http://schemas.microsoft.com/office/powerpoint/2010/main" val="5174768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J-P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6"/>
            <a:ext cx="10972800" cy="1153298"/>
          </a:xfrm>
        </p:spPr>
        <p:txBody>
          <a:bodyPr anchor="ctr"/>
          <a:lstStyle/>
          <a:p>
            <a:r>
              <a:rPr lang="en-US" dirty="0"/>
              <a:t>Click to edit title style</a:t>
            </a:r>
          </a:p>
        </p:txBody>
      </p:sp>
      <p:sp>
        <p:nvSpPr>
          <p:cNvPr id="3" name="Footer Placeholder 2"/>
          <p:cNvSpPr>
            <a:spLocks noGrp="1"/>
          </p:cNvSpPr>
          <p:nvPr>
            <p:ph type="ftr" sz="quarter" idx="10"/>
          </p:nvPr>
        </p:nvSpPr>
        <p:spPr/>
        <p:txBody>
          <a:bodyPr/>
          <a:lstStyle/>
          <a:p>
            <a:r>
              <a:rPr lang="en-US" dirty="0"/>
              <a:t>j-pal | creating moves to opportunity</a:t>
            </a:r>
          </a:p>
        </p:txBody>
      </p:sp>
      <p:sp>
        <p:nvSpPr>
          <p:cNvPr id="4" name="Slide Number Placeholder 3"/>
          <p:cNvSpPr>
            <a:spLocks noGrp="1"/>
          </p:cNvSpPr>
          <p:nvPr>
            <p:ph type="sldNum" sz="quarter" idx="11"/>
          </p:nvPr>
        </p:nvSpPr>
        <p:spPr/>
        <p:txBody>
          <a:bodyPr/>
          <a:lstStyle/>
          <a:p>
            <a:fld id="{2ECB1696-1F23-9849-960D-916B9EF0C8D4}" type="slidenum">
              <a:rPr lang="en-US" smtClean="0"/>
              <a:pPr/>
              <a:t>‹#›</a:t>
            </a:fld>
            <a:endParaRPr lang="en-US" dirty="0"/>
          </a:p>
        </p:txBody>
      </p:sp>
    </p:spTree>
    <p:extLst>
      <p:ext uri="{BB962C8B-B14F-4D97-AF65-F5344CB8AC3E}">
        <p14:creationId xmlns:p14="http://schemas.microsoft.com/office/powerpoint/2010/main" val="39853668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j-pal | creating moves to opportunity</a:t>
            </a:r>
          </a:p>
        </p:txBody>
      </p:sp>
      <p:sp>
        <p:nvSpPr>
          <p:cNvPr id="4" name="Slide Number Placeholder 3"/>
          <p:cNvSpPr>
            <a:spLocks noGrp="1"/>
          </p:cNvSpPr>
          <p:nvPr>
            <p:ph type="sldNum" sz="quarter" idx="12"/>
          </p:nvPr>
        </p:nvSpPr>
        <p:spPr/>
        <p:txBody>
          <a:bodyPr/>
          <a:lstStyle/>
          <a:p>
            <a:fld id="{2ECB1696-1F23-9849-960D-916B9EF0C8D4}" type="slidenum">
              <a:rPr lang="en-US" smtClean="0"/>
              <a:t>‹#›</a:t>
            </a:fld>
            <a:endParaRPr lang="en-US"/>
          </a:p>
        </p:txBody>
      </p:sp>
      <p:sp>
        <p:nvSpPr>
          <p:cNvPr id="5" name="Rectangle 4"/>
          <p:cNvSpPr/>
          <p:nvPr userDrawn="1"/>
        </p:nvSpPr>
        <p:spPr>
          <a:xfrm>
            <a:off x="0" y="6944"/>
            <a:ext cx="12192000" cy="2081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994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13F0F-F506-4C53-BF39-ED7D02AD2E57}" type="datetimeFigureOut">
              <a:rPr lang="en-US" smtClean="0"/>
              <a:pPr/>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38843769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AE6-38A6-422E-87F4-3E49B615D9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51B3E-2134-48B1-87BD-8C1A1DD7C0FB}"/>
              </a:ext>
            </a:extLst>
          </p:cNvPr>
          <p:cNvSpPr>
            <a:spLocks noGrp="1"/>
          </p:cNvSpPr>
          <p:nvPr>
            <p:ph type="dt" sz="half" idx="10"/>
          </p:nvPr>
        </p:nvSpPr>
        <p:spPr/>
        <p:txBody>
          <a:bodyPr/>
          <a:lstStyle/>
          <a:p>
            <a:fld id="{C92021C7-DFEA-4906-9CC2-B55D5C82FAA4}" type="datetimeFigureOut">
              <a:rPr lang="en-US" smtClean="0"/>
              <a:t>2/25/23</a:t>
            </a:fld>
            <a:endParaRPr lang="en-US"/>
          </a:p>
        </p:txBody>
      </p:sp>
      <p:sp>
        <p:nvSpPr>
          <p:cNvPr id="4" name="Footer Placeholder 3">
            <a:extLst>
              <a:ext uri="{FF2B5EF4-FFF2-40B4-BE49-F238E27FC236}">
                <a16:creationId xmlns:a16="http://schemas.microsoft.com/office/drawing/2014/main" id="{5F3FCBBE-AB2D-4B34-9FBF-A79E94CC06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904DCD-922E-43EF-8B17-789148112B75}"/>
              </a:ext>
            </a:extLst>
          </p:cNvPr>
          <p:cNvSpPr>
            <a:spLocks noGrp="1"/>
          </p:cNvSpPr>
          <p:nvPr>
            <p:ph type="sldNum" sz="quarter" idx="12"/>
          </p:nvPr>
        </p:nvSpPr>
        <p:spPr/>
        <p:txBody>
          <a:bodyPr/>
          <a:lstStyle/>
          <a:p>
            <a:fld id="{F31CC873-0F7F-4AE5-8A7E-EEC538792156}" type="slidenum">
              <a:rPr lang="en-US" smtClean="0"/>
              <a:t>‹#›</a:t>
            </a:fld>
            <a:endParaRPr lang="en-US"/>
          </a:p>
        </p:txBody>
      </p:sp>
    </p:spTree>
    <p:extLst>
      <p:ext uri="{BB962C8B-B14F-4D97-AF65-F5344CB8AC3E}">
        <p14:creationId xmlns:p14="http://schemas.microsoft.com/office/powerpoint/2010/main" val="2121426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77868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9950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07234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71326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53501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29978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915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38882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7662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1" y="1143001"/>
            <a:ext cx="11095567"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2" name="Rectangle 2"/>
          <p:cNvSpPr>
            <a:spLocks noGrp="1" noChangeArrowheads="1"/>
          </p:cNvSpPr>
          <p:nvPr>
            <p:ph type="subTitle" idx="1"/>
          </p:nvPr>
        </p:nvSpPr>
        <p:spPr>
          <a:xfrm>
            <a:off x="1828800" y="2514600"/>
            <a:ext cx="8534400" cy="3124200"/>
          </a:xfrm>
        </p:spPr>
        <p:txBody>
          <a:bodyPr/>
          <a:lstStyle>
            <a:lvl1pPr marL="0" indent="0" algn="ctr">
              <a:buFontTx/>
              <a:buNone/>
              <a:defRPr/>
            </a:lvl1pPr>
          </a:lstStyle>
          <a:p>
            <a:r>
              <a:rPr lang="en-US"/>
              <a:t>Click to edit Master subtitle style</a:t>
            </a:r>
          </a:p>
        </p:txBody>
      </p:sp>
      <p:sp>
        <p:nvSpPr>
          <p:cNvPr id="271364" name="Rectangle 4"/>
          <p:cNvSpPr>
            <a:spLocks noGrp="1" noChangeArrowheads="1"/>
          </p:cNvSpPr>
          <p:nvPr>
            <p:ph type="ctrTitle"/>
          </p:nvPr>
        </p:nvSpPr>
        <p:spPr>
          <a:xfrm>
            <a:off x="508000" y="1219200"/>
            <a:ext cx="11074400" cy="685800"/>
          </a:xfrm>
        </p:spPr>
        <p:txBody>
          <a:bodyPr/>
          <a:lstStyle>
            <a:lvl1pPr algn="ctr">
              <a:defRPr sz="2400"/>
            </a:lvl1pPr>
          </a:lstStyle>
          <a:p>
            <a:r>
              <a:rPr lang="en-US"/>
              <a:t>Click to edit Master title style</a:t>
            </a:r>
          </a:p>
        </p:txBody>
      </p:sp>
    </p:spTree>
    <p:extLst>
      <p:ext uri="{BB962C8B-B14F-4D97-AF65-F5344CB8AC3E}">
        <p14:creationId xmlns:p14="http://schemas.microsoft.com/office/powerpoint/2010/main" val="2288707657"/>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5445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18739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8813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62791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64207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484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98703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32937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89484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958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216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33310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8313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30535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59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A436F-3574-4E4E-8F21-410F75A20834}"/>
              </a:ext>
            </a:extLst>
          </p:cNvPr>
          <p:cNvSpPr>
            <a:spLocks noGrp="1"/>
          </p:cNvSpPr>
          <p:nvPr>
            <p:ph type="title"/>
          </p:nvPr>
        </p:nvSpPr>
        <p:spPr>
          <a:xfrm>
            <a:off x="596697" y="258117"/>
            <a:ext cx="10998199" cy="506079"/>
          </a:xfrm>
          <a:prstGeom prst="rect">
            <a:avLst/>
          </a:prstGeom>
        </p:spPr>
        <p:txBody>
          <a:bodyPr/>
          <a:lstStyle>
            <a:lvl1pPr>
              <a:defRPr sz="2800" b="1">
                <a:solidFill>
                  <a:schemeClr val="bg2"/>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68C554DE-AF41-46DC-B425-CBDAE94F6898}"/>
              </a:ext>
            </a:extLst>
          </p:cNvPr>
          <p:cNvSpPr>
            <a:spLocks noGrp="1"/>
          </p:cNvSpPr>
          <p:nvPr>
            <p:ph type="body" sz="quarter" idx="13"/>
          </p:nvPr>
        </p:nvSpPr>
        <p:spPr>
          <a:xfrm>
            <a:off x="596900" y="1089025"/>
            <a:ext cx="10998200" cy="5267325"/>
          </a:xfrm>
          <a:prstGeom prst="rect">
            <a:avLst/>
          </a:prstGeom>
        </p:spPr>
        <p:txBody>
          <a:bodyPr/>
          <a:lstStyle>
            <a:lvl1pPr marL="228600" indent="-228600">
              <a:buClr>
                <a:schemeClr val="bg2"/>
              </a:buClr>
              <a:buSzPct val="125000"/>
              <a:buFont typeface="Wingdings" panose="05000000000000000000" pitchFamily="2" charset="2"/>
              <a:buChar char="§"/>
              <a:defRPr sz="2400"/>
            </a:lvl1pPr>
            <a:lvl2pPr marL="685800" indent="-228600">
              <a:buClr>
                <a:schemeClr val="bg2"/>
              </a:buClr>
              <a:buSzPct val="125000"/>
              <a:buFont typeface="Lucida Sans" panose="020B0602030504020204" pitchFamily="34" charset="0"/>
              <a:buChar char="–"/>
              <a:defRPr sz="2400"/>
            </a:lvl2pPr>
            <a:lvl3pPr marL="1143000" indent="-228600">
              <a:buClr>
                <a:schemeClr val="bg2"/>
              </a:buClr>
              <a:buSzPct val="125000"/>
              <a:buFont typeface="Courier New" panose="02070309020205020404" pitchFamily="49" charset="0"/>
              <a:buChar char="o"/>
              <a:defRPr sz="2400"/>
            </a:lvl3pPr>
            <a:lvl4pPr marL="1600200" indent="-228600">
              <a:buClr>
                <a:schemeClr val="bg2"/>
              </a:buClr>
              <a:buSzPct val="125000"/>
              <a:buFont typeface="Wingdings" panose="05000000000000000000" pitchFamily="2" charset="2"/>
              <a:buChar char="§"/>
              <a:defRPr sz="2400"/>
            </a:lvl4pPr>
            <a:lvl5pPr marL="2057400" indent="-228600">
              <a:buClr>
                <a:schemeClr val="bg2"/>
              </a:buClr>
              <a:buSzPct val="125000"/>
              <a:buFont typeface="Wingdings" panose="05000000000000000000" pitchFamily="2" charset="2"/>
              <a:buChar char="§"/>
              <a:defRPr sz="2400"/>
            </a:lvl5pPr>
          </a:lstStyle>
          <a:p>
            <a:pPr lvl="0"/>
            <a:r>
              <a:rPr lang="en-US" dirty="0"/>
              <a:t>Edit Master text styles</a:t>
            </a:r>
          </a:p>
          <a:p>
            <a:pPr lvl="1"/>
            <a:r>
              <a:rPr lang="en-US" dirty="0"/>
              <a:t>Second level</a:t>
            </a:r>
          </a:p>
          <a:p>
            <a:pPr lvl="2"/>
            <a:r>
              <a:rPr lang="en-US" dirty="0"/>
              <a:t> Third level</a:t>
            </a:r>
          </a:p>
        </p:txBody>
      </p:sp>
    </p:spTree>
    <p:extLst>
      <p:ext uri="{BB962C8B-B14F-4D97-AF65-F5344CB8AC3E}">
        <p14:creationId xmlns:p14="http://schemas.microsoft.com/office/powerpoint/2010/main" val="17669116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7746" y="330739"/>
            <a:ext cx="6322978" cy="4105073"/>
          </a:xfrm>
          <a:prstGeom prst="rect">
            <a:avLst/>
          </a:prstGeom>
        </p:spPr>
        <p:txBody>
          <a:bodyPr anchor="ctr"/>
          <a:lstStyle>
            <a:lvl1pPr algn="l">
              <a:defRPr sz="6000" b="1">
                <a:solidFill>
                  <a:schemeClr val="accent4"/>
                </a:solidFill>
                <a:latin typeface="Lucida Sans Typewriter" panose="020B0509030504030204" pitchFamily="49" charset="0"/>
              </a:defRPr>
            </a:lvl1pPr>
          </a:lstStyle>
          <a:p>
            <a:r>
              <a:rPr lang="en-US" dirty="0"/>
              <a:t>Click to edit Master title style</a:t>
            </a:r>
          </a:p>
        </p:txBody>
      </p:sp>
      <p:sp>
        <p:nvSpPr>
          <p:cNvPr id="3" name="Subtitle 2"/>
          <p:cNvSpPr>
            <a:spLocks noGrp="1"/>
          </p:cNvSpPr>
          <p:nvPr>
            <p:ph type="subTitle" idx="1"/>
          </p:nvPr>
        </p:nvSpPr>
        <p:spPr>
          <a:xfrm>
            <a:off x="437746" y="4601184"/>
            <a:ext cx="6322978" cy="1558148"/>
          </a:xfrm>
          <a:prstGeom prst="rect">
            <a:avLst/>
          </a:prstGeom>
        </p:spPr>
        <p:txBody>
          <a:bodyPr/>
          <a:lstStyle>
            <a:lvl1pPr marL="0" indent="0" algn="r">
              <a:buNone/>
              <a:defRPr sz="2400">
                <a:latin typeface="Lucida Sans Typewriter" panose="020B050903050403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768641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4992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t>2/25/23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15122031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r>
              <a:rPr lang="en-US" dirty="0"/>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pPr/>
              <a:t>‹#›</a:t>
            </a:fld>
            <a:endParaRPr lang="en-US" dirty="0"/>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80536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t>2/25/23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501768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30110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72"/>
            <a:ext cx="10363200" cy="1470025"/>
          </a:xfrm>
        </p:spPr>
        <p:txBody>
          <a:bodyPr>
            <a:normAutofit/>
          </a:bodyPr>
          <a:lstStyle>
            <a:lvl1pPr>
              <a:defRPr lang="en-US" sz="3600" b="1" kern="1200" dirty="0">
                <a:solidFill>
                  <a:srgbClr val="1E2D53"/>
                </a:solidFill>
                <a:latin typeface="cmss10"/>
                <a:ea typeface="cmss10"/>
                <a:cs typeface="Arial" charset="0"/>
              </a:defRPr>
            </a:lvl1pPr>
          </a:lstStyle>
          <a:p>
            <a:r>
              <a:rPr lang="en-US" dirty="0"/>
              <a:t>Click to edit Master title style</a:t>
            </a:r>
          </a:p>
        </p:txBody>
      </p:sp>
      <p:sp>
        <p:nvSpPr>
          <p:cNvPr id="3" name="Subtitle 2"/>
          <p:cNvSpPr>
            <a:spLocks noGrp="1"/>
          </p:cNvSpPr>
          <p:nvPr>
            <p:ph type="subTitle" idx="1"/>
          </p:nvPr>
        </p:nvSpPr>
        <p:spPr>
          <a:xfrm>
            <a:off x="1828800" y="2438400"/>
            <a:ext cx="8534400" cy="1752600"/>
          </a:xfrm>
        </p:spPr>
        <p:txBody>
          <a:bodyPr/>
          <a:lstStyle>
            <a:lvl1pPr marL="0" indent="0" algn="ctr">
              <a:buNone/>
              <a:defRPr b="1">
                <a:solidFill>
                  <a:schemeClr val="tx1"/>
                </a:solidFill>
              </a:defRPr>
            </a:lvl1pPr>
            <a:lvl2pPr marL="456627" indent="0" algn="ctr">
              <a:buNone/>
              <a:defRPr>
                <a:solidFill>
                  <a:schemeClr val="tx1">
                    <a:tint val="75000"/>
                  </a:schemeClr>
                </a:solidFill>
              </a:defRPr>
            </a:lvl2pPr>
            <a:lvl3pPr marL="913312" indent="0" algn="ctr">
              <a:buNone/>
              <a:defRPr>
                <a:solidFill>
                  <a:schemeClr val="tx1">
                    <a:tint val="75000"/>
                  </a:schemeClr>
                </a:solidFill>
              </a:defRPr>
            </a:lvl3pPr>
            <a:lvl4pPr marL="1369968" indent="0" algn="ctr">
              <a:buNone/>
              <a:defRPr>
                <a:solidFill>
                  <a:schemeClr val="tx1">
                    <a:tint val="75000"/>
                  </a:schemeClr>
                </a:solidFill>
              </a:defRPr>
            </a:lvl4pPr>
            <a:lvl5pPr marL="1826624" indent="0" algn="ctr">
              <a:buNone/>
              <a:defRPr>
                <a:solidFill>
                  <a:schemeClr val="tx1">
                    <a:tint val="75000"/>
                  </a:schemeClr>
                </a:solidFill>
              </a:defRPr>
            </a:lvl5pPr>
            <a:lvl6pPr marL="2283310" indent="0" algn="ctr">
              <a:buNone/>
              <a:defRPr>
                <a:solidFill>
                  <a:schemeClr val="tx1">
                    <a:tint val="75000"/>
                  </a:schemeClr>
                </a:solidFill>
              </a:defRPr>
            </a:lvl6pPr>
            <a:lvl7pPr marL="2739934" indent="0" algn="ctr">
              <a:buNone/>
              <a:defRPr>
                <a:solidFill>
                  <a:schemeClr val="tx1">
                    <a:tint val="75000"/>
                  </a:schemeClr>
                </a:solidFill>
              </a:defRPr>
            </a:lvl7pPr>
            <a:lvl8pPr marL="3196560" indent="0" algn="ctr">
              <a:buNone/>
              <a:defRPr>
                <a:solidFill>
                  <a:schemeClr val="tx1">
                    <a:tint val="75000"/>
                  </a:schemeClr>
                </a:solidFill>
              </a:defRPr>
            </a:lvl8pPr>
            <a:lvl9pPr marL="365318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886276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020763"/>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09600" y="1447800"/>
            <a:ext cx="10972800" cy="5181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71370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4017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5495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7518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9737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9841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8162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317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835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838200"/>
            <a:ext cx="54356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838200"/>
            <a:ext cx="54356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6469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1487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0160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7832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7EAF4-0DF4-1B46-A0F7-4907A171C388}"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CA31AE-4E79-CF4B-95AC-96E500996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3788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89D5E-5A95-47CE-8BD0-55C05127DB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93BF96-DB9D-4F12-BC24-29F80DEF23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A99AF65-0FB1-4392-8066-E080ACDBFE70}"/>
              </a:ext>
            </a:extLst>
          </p:cNvPr>
          <p:cNvSpPr>
            <a:spLocks noGrp="1"/>
          </p:cNvSpPr>
          <p:nvPr>
            <p:ph type="dt" sz="half" idx="10"/>
          </p:nvPr>
        </p:nvSpPr>
        <p:spPr/>
        <p:txBody>
          <a:bodyPr/>
          <a:lstStyle/>
          <a:p>
            <a:fld id="{4D630BA7-1DE9-49A1-BB95-259295BC0C79}" type="datetimeFigureOut">
              <a:rPr lang="en-US" smtClean="0"/>
              <a:t>2/25/23</a:t>
            </a:fld>
            <a:endParaRPr lang="en-US"/>
          </a:p>
        </p:txBody>
      </p:sp>
      <p:sp>
        <p:nvSpPr>
          <p:cNvPr id="5" name="Footer Placeholder 4">
            <a:extLst>
              <a:ext uri="{FF2B5EF4-FFF2-40B4-BE49-F238E27FC236}">
                <a16:creationId xmlns:a16="http://schemas.microsoft.com/office/drawing/2014/main" id="{48EF2087-D9F0-4B85-BFE4-C26ECD49D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AC320-1652-4BF1-816F-D04421BDC117}"/>
              </a:ext>
            </a:extLst>
          </p:cNvPr>
          <p:cNvSpPr>
            <a:spLocks noGrp="1"/>
          </p:cNvSpPr>
          <p:nvPr>
            <p:ph type="sldNum" sz="quarter" idx="12"/>
          </p:nvPr>
        </p:nvSpPr>
        <p:spPr/>
        <p:txBody>
          <a:bodyPr/>
          <a:lstStyle/>
          <a:p>
            <a:fld id="{3920B183-0B62-454D-BBB4-235ACC902D93}" type="slidenum">
              <a:rPr lang="en-US" smtClean="0"/>
              <a:t>‹#›</a:t>
            </a:fld>
            <a:endParaRPr lang="en-US"/>
          </a:p>
        </p:txBody>
      </p:sp>
    </p:spTree>
    <p:extLst>
      <p:ext uri="{BB962C8B-B14F-4D97-AF65-F5344CB8AC3E}">
        <p14:creationId xmlns:p14="http://schemas.microsoft.com/office/powerpoint/2010/main" val="22317324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D67F-8A3C-48D3-A77F-32C69E44DB0B}"/>
              </a:ext>
            </a:extLst>
          </p:cNvPr>
          <p:cNvSpPr>
            <a:spLocks noGrp="1"/>
          </p:cNvSpPr>
          <p:nvPr>
            <p:ph type="title"/>
          </p:nvPr>
        </p:nvSpPr>
        <p:spPr>
          <a:xfrm>
            <a:off x="628650" y="100551"/>
            <a:ext cx="10515600" cy="549275"/>
          </a:xfrm>
        </p:spPr>
        <p:txBody>
          <a:bodyPr>
            <a:normAutofit/>
          </a:bodyPr>
          <a:lstStyle>
            <a:lvl1pPr>
              <a:defRPr sz="2400" b="1">
                <a:solidFill>
                  <a:schemeClr val="tx2"/>
                </a:solidFill>
                <a:latin typeface="Lucida Sans" panose="020B0602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FD6B7E2-90AC-4AE7-A179-518CF0FCD765}"/>
              </a:ext>
            </a:extLst>
          </p:cNvPr>
          <p:cNvSpPr>
            <a:spLocks noGrp="1"/>
          </p:cNvSpPr>
          <p:nvPr>
            <p:ph idx="1"/>
          </p:nvPr>
        </p:nvSpPr>
        <p:spPr>
          <a:xfrm>
            <a:off x="838200" y="1093686"/>
            <a:ext cx="10515600" cy="49665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77AEF-9A0E-4269-8B10-D2F28FED7107}"/>
              </a:ext>
            </a:extLst>
          </p:cNvPr>
          <p:cNvSpPr>
            <a:spLocks noGrp="1"/>
          </p:cNvSpPr>
          <p:nvPr>
            <p:ph type="dt" sz="half" idx="10"/>
          </p:nvPr>
        </p:nvSpPr>
        <p:spPr/>
        <p:txBody>
          <a:bodyPr/>
          <a:lstStyle/>
          <a:p>
            <a:fld id="{4D630BA7-1DE9-49A1-BB95-259295BC0C79}" type="datetimeFigureOut">
              <a:rPr lang="en-US" smtClean="0"/>
              <a:t>2/25/23</a:t>
            </a:fld>
            <a:endParaRPr lang="en-US"/>
          </a:p>
        </p:txBody>
      </p:sp>
      <p:sp>
        <p:nvSpPr>
          <p:cNvPr id="5" name="Footer Placeholder 4">
            <a:extLst>
              <a:ext uri="{FF2B5EF4-FFF2-40B4-BE49-F238E27FC236}">
                <a16:creationId xmlns:a16="http://schemas.microsoft.com/office/drawing/2014/main" id="{D5D4AD10-085E-4894-9DD5-40AFE18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01593-611F-4623-810A-A866DD3E9C53}"/>
              </a:ext>
            </a:extLst>
          </p:cNvPr>
          <p:cNvSpPr>
            <a:spLocks noGrp="1"/>
          </p:cNvSpPr>
          <p:nvPr>
            <p:ph type="sldNum" sz="quarter" idx="12"/>
          </p:nvPr>
        </p:nvSpPr>
        <p:spPr/>
        <p:txBody>
          <a:bodyPr/>
          <a:lstStyle/>
          <a:p>
            <a:fld id="{3920B183-0B62-454D-BBB4-235ACC902D93}" type="slidenum">
              <a:rPr lang="en-US" smtClean="0"/>
              <a:t>‹#›</a:t>
            </a:fld>
            <a:endParaRPr lang="en-US"/>
          </a:p>
        </p:txBody>
      </p:sp>
    </p:spTree>
    <p:extLst>
      <p:ext uri="{BB962C8B-B14F-4D97-AF65-F5344CB8AC3E}">
        <p14:creationId xmlns:p14="http://schemas.microsoft.com/office/powerpoint/2010/main" val="40619521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2A47-5EFA-48F1-ACE2-37AA361323A8}"/>
              </a:ext>
            </a:extLst>
          </p:cNvPr>
          <p:cNvSpPr>
            <a:spLocks noGrp="1"/>
          </p:cNvSpPr>
          <p:nvPr>
            <p:ph type="title"/>
          </p:nvPr>
        </p:nvSpPr>
        <p:spPr>
          <a:xfrm>
            <a:off x="628650" y="120650"/>
            <a:ext cx="10515600" cy="461726"/>
          </a:xfrm>
        </p:spPr>
        <p:txBody>
          <a:bodyPr>
            <a:normAutofit/>
          </a:bodyPr>
          <a:lstStyle>
            <a:lvl1pPr>
              <a:defRPr sz="2400" b="1">
                <a:solidFill>
                  <a:schemeClr val="tx2"/>
                </a:solidFill>
                <a:latin typeface="Lucida Sans" panose="020B0602030504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78845B79-E8DA-4F58-BA08-B4EE3AF42872}"/>
              </a:ext>
            </a:extLst>
          </p:cNvPr>
          <p:cNvSpPr>
            <a:spLocks noGrp="1"/>
          </p:cNvSpPr>
          <p:nvPr>
            <p:ph type="dt" sz="half" idx="10"/>
          </p:nvPr>
        </p:nvSpPr>
        <p:spPr/>
        <p:txBody>
          <a:bodyPr/>
          <a:lstStyle/>
          <a:p>
            <a:fld id="{4D630BA7-1DE9-49A1-BB95-259295BC0C79}" type="datetimeFigureOut">
              <a:rPr lang="en-US" smtClean="0"/>
              <a:t>2/25/23</a:t>
            </a:fld>
            <a:endParaRPr lang="en-US"/>
          </a:p>
        </p:txBody>
      </p:sp>
      <p:sp>
        <p:nvSpPr>
          <p:cNvPr id="4" name="Footer Placeholder 3">
            <a:extLst>
              <a:ext uri="{FF2B5EF4-FFF2-40B4-BE49-F238E27FC236}">
                <a16:creationId xmlns:a16="http://schemas.microsoft.com/office/drawing/2014/main" id="{66C4A91A-472A-4D66-B97C-E20850EE9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091261-0801-4459-9F8C-92D3485DF4BF}"/>
              </a:ext>
            </a:extLst>
          </p:cNvPr>
          <p:cNvSpPr>
            <a:spLocks noGrp="1"/>
          </p:cNvSpPr>
          <p:nvPr>
            <p:ph type="sldNum" sz="quarter" idx="12"/>
          </p:nvPr>
        </p:nvSpPr>
        <p:spPr/>
        <p:txBody>
          <a:bodyPr/>
          <a:lstStyle/>
          <a:p>
            <a:fld id="{3920B183-0B62-454D-BBB4-235ACC902D93}" type="slidenum">
              <a:rPr lang="en-US" smtClean="0"/>
              <a:t>‹#›</a:t>
            </a:fld>
            <a:endParaRPr lang="en-US"/>
          </a:p>
        </p:txBody>
      </p:sp>
    </p:spTree>
    <p:extLst>
      <p:ext uri="{BB962C8B-B14F-4D97-AF65-F5344CB8AC3E}">
        <p14:creationId xmlns:p14="http://schemas.microsoft.com/office/powerpoint/2010/main" val="25001980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A1F4554-CA8E-4D92-B2EC-06491BAEB2C6}" type="slidenum">
              <a:rPr lang="en-US"/>
              <a:pPr>
                <a:defRPr/>
              </a:pPr>
              <a:t>‹#›</a:t>
            </a:fld>
            <a:endParaRPr lang="en-US"/>
          </a:p>
        </p:txBody>
      </p:sp>
    </p:spTree>
    <p:extLst>
      <p:ext uri="{BB962C8B-B14F-4D97-AF65-F5344CB8AC3E}">
        <p14:creationId xmlns:p14="http://schemas.microsoft.com/office/powerpoint/2010/main" val="988697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761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600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43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5201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13F0F-F506-4C53-BF39-ED7D02AD2E57}" type="datetimeFigureOut">
              <a:rPr lang="en-US" smtClean="0"/>
              <a:pPr/>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629739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8082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24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152400"/>
            <a:ext cx="29210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5598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33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srcRect/>
          <a:stretch>
            <a:fillRect/>
          </a:stretch>
        </p:blipFill>
        <p:spPr bwMode="auto">
          <a:xfrm>
            <a:off x="508001" y="1143001"/>
            <a:ext cx="11095567" cy="847725"/>
          </a:xfrm>
          <a:prstGeom prst="rect">
            <a:avLst/>
          </a:prstGeom>
          <a:noFill/>
          <a:ln w="9525">
            <a:noFill/>
            <a:miter lim="800000"/>
            <a:headEnd/>
            <a:tailEnd/>
          </a:ln>
        </p:spPr>
      </p:pic>
      <p:sp>
        <p:nvSpPr>
          <p:cNvPr id="271362" name="Rectangle 2"/>
          <p:cNvSpPr>
            <a:spLocks noGrp="1" noChangeArrowheads="1"/>
          </p:cNvSpPr>
          <p:nvPr>
            <p:ph type="subTitle" idx="1"/>
          </p:nvPr>
        </p:nvSpPr>
        <p:spPr>
          <a:xfrm>
            <a:off x="1828800" y="2514600"/>
            <a:ext cx="8534400" cy="3124200"/>
          </a:xfrm>
        </p:spPr>
        <p:txBody>
          <a:bodyPr/>
          <a:lstStyle>
            <a:lvl1pPr marL="0" indent="0" algn="ctr">
              <a:buFontTx/>
              <a:buNone/>
              <a:defRPr/>
            </a:lvl1pPr>
          </a:lstStyle>
          <a:p>
            <a:r>
              <a:rPr lang="en-US"/>
              <a:t>Click to edit Master subtitle style</a:t>
            </a:r>
          </a:p>
        </p:txBody>
      </p:sp>
      <p:sp>
        <p:nvSpPr>
          <p:cNvPr id="271364" name="Rectangle 4"/>
          <p:cNvSpPr>
            <a:spLocks noGrp="1" noChangeArrowheads="1"/>
          </p:cNvSpPr>
          <p:nvPr>
            <p:ph type="ctrTitle"/>
          </p:nvPr>
        </p:nvSpPr>
        <p:spPr>
          <a:xfrm>
            <a:off x="508000" y="1219200"/>
            <a:ext cx="11074400" cy="685800"/>
          </a:xfrm>
        </p:spPr>
        <p:txBody>
          <a:bodyPr/>
          <a:lstStyle>
            <a:lvl1pPr algn="ctr">
              <a:defRPr sz="2400"/>
            </a:lvl1pPr>
          </a:lstStyle>
          <a:p>
            <a:r>
              <a:rPr lang="en-US"/>
              <a:t>Click to edit Master title style</a:t>
            </a:r>
          </a:p>
        </p:txBody>
      </p:sp>
    </p:spTree>
    <p:extLst>
      <p:ext uri="{BB962C8B-B14F-4D97-AF65-F5344CB8AC3E}">
        <p14:creationId xmlns:p14="http://schemas.microsoft.com/office/powerpoint/2010/main" val="174402423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116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a:t>Click to edit Master text styles</a:t>
            </a:r>
          </a:p>
        </p:txBody>
      </p:sp>
    </p:spTree>
    <p:extLst>
      <p:ext uri="{BB962C8B-B14F-4D97-AF65-F5344CB8AC3E}">
        <p14:creationId xmlns:p14="http://schemas.microsoft.com/office/powerpoint/2010/main" val="1250615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838200"/>
            <a:ext cx="54356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838200"/>
            <a:ext cx="54356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127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718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2759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167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13F0F-F506-4C53-BF39-ED7D02AD2E57}" type="datetimeFigureOut">
              <a:rPr lang="en-US" smtClean="0"/>
              <a:pPr/>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3805021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Tree>
    <p:extLst>
      <p:ext uri="{BB962C8B-B14F-4D97-AF65-F5344CB8AC3E}">
        <p14:creationId xmlns:p14="http://schemas.microsoft.com/office/powerpoint/2010/main" val="2426305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Tree>
    <p:extLst>
      <p:ext uri="{BB962C8B-B14F-4D97-AF65-F5344CB8AC3E}">
        <p14:creationId xmlns:p14="http://schemas.microsoft.com/office/powerpoint/2010/main" val="159856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259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152400"/>
            <a:ext cx="29210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5598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588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36511F-D183-4E86-9105-B82E37BBDA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26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A1588D-B5BF-437B-8B85-A51B714CAF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622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17672B-578F-43E7-9695-CD86C8E997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6076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57B9B69-C801-45E9-9BD2-D5CB1EA225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676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AD5D49D-6323-42F9-AD87-741834730F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271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EEAF8F7-2D7C-4B91-8572-0B4BC57E6D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32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13F0F-F506-4C53-BF39-ED7D02AD2E57}" type="datetimeFigureOut">
              <a:rPr lang="en-US" smtClean="0"/>
              <a:pPr/>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3465036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D42590E-D54A-49B1-8607-E45D426F88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9661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AA4DBA-A27E-44AA-AA25-F155BC071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2902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9B5F99A-0F74-4296-B19D-32C7FB38AD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108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3995A9-EB7C-4796-8663-DE7AB60DA0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198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016BB5-DECF-44BB-AB0B-A400AE046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39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279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878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701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203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13F0F-F506-4C53-BF39-ED7D02AD2E57}" type="datetimeFigureOut">
              <a:rPr lang="en-US" smtClean="0"/>
              <a:pPr/>
              <a:t>2/25/23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3819589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396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2469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643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38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359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DE490E-FC51-4EB7-BC79-83086180A7A4}"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ADDCE0-28FC-4F49-8E1E-0E22A396B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270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214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389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767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26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13F0F-F506-4C53-BF39-ED7D02AD2E57}" type="datetimeFigureOut">
              <a:rPr lang="en-US" smtClean="0"/>
              <a:pPr/>
              <a:t>2/25/23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1455377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036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148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561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288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868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616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11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t>2/25/23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782047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t>2/25/23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7621970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t>2/25/23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25143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13F0F-F506-4C53-BF39-ED7D02AD2E57}" type="datetimeFigureOut">
              <a:rPr lang="en-US" smtClean="0"/>
              <a:pPr/>
              <a:t>2/25/23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28038431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t>2/25/23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33236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t>2/25/23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888519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t>2/25/23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663808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t>2/25/23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3597940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t>2/25/23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4329535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t>2/25/23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538735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t>2/25/23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9002783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t>2/25/23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686237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r>
              <a:rPr lang="en-US" dirty="0"/>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pPr/>
              <a:t>‹#›</a:t>
            </a:fld>
            <a:endParaRPr lang="en-US" dirty="0"/>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53567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549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513F0F-F506-4C53-BF39-ED7D02AD2E57}" type="datetimeFigureOut">
              <a:rPr lang="en-US" smtClean="0"/>
              <a:pPr/>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12295252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4864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2740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8697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92725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47032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560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1809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3112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21823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4665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513F0F-F506-4C53-BF39-ED7D02AD2E57}" type="datetimeFigureOut">
              <a:rPr lang="en-US" smtClean="0"/>
              <a:pPr/>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399DA-F1CE-4B5E-A1EA-178920051883}" type="slidenum">
              <a:rPr lang="en-US" smtClean="0"/>
              <a:pPr/>
              <a:t>‹#›</a:t>
            </a:fld>
            <a:endParaRPr lang="en-US"/>
          </a:p>
        </p:txBody>
      </p:sp>
    </p:spTree>
    <p:extLst>
      <p:ext uri="{BB962C8B-B14F-4D97-AF65-F5344CB8AC3E}">
        <p14:creationId xmlns:p14="http://schemas.microsoft.com/office/powerpoint/2010/main" val="41914040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A436F-3574-4E4E-8F21-410F75A20834}"/>
              </a:ext>
            </a:extLst>
          </p:cNvPr>
          <p:cNvSpPr>
            <a:spLocks noGrp="1"/>
          </p:cNvSpPr>
          <p:nvPr>
            <p:ph type="title"/>
          </p:nvPr>
        </p:nvSpPr>
        <p:spPr>
          <a:xfrm>
            <a:off x="596697" y="258117"/>
            <a:ext cx="10998199" cy="506079"/>
          </a:xfrm>
          <a:prstGeom prst="rect">
            <a:avLst/>
          </a:prstGeom>
        </p:spPr>
        <p:txBody>
          <a:bodyPr/>
          <a:lstStyle>
            <a:lvl1pPr>
              <a:defRPr sz="2800" b="1">
                <a:solidFill>
                  <a:schemeClr val="bg2"/>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68C554DE-AF41-46DC-B425-CBDAE94F6898}"/>
              </a:ext>
            </a:extLst>
          </p:cNvPr>
          <p:cNvSpPr>
            <a:spLocks noGrp="1"/>
          </p:cNvSpPr>
          <p:nvPr>
            <p:ph type="body" sz="quarter" idx="13"/>
          </p:nvPr>
        </p:nvSpPr>
        <p:spPr>
          <a:xfrm>
            <a:off x="596900" y="1089025"/>
            <a:ext cx="10998200" cy="5267325"/>
          </a:xfrm>
          <a:prstGeom prst="rect">
            <a:avLst/>
          </a:prstGeom>
        </p:spPr>
        <p:txBody>
          <a:bodyPr/>
          <a:lstStyle>
            <a:lvl1pPr marL="228600" indent="-228600">
              <a:buClr>
                <a:schemeClr val="bg2"/>
              </a:buClr>
              <a:buSzPct val="125000"/>
              <a:buFont typeface="Wingdings" panose="05000000000000000000" pitchFamily="2" charset="2"/>
              <a:buChar char="§"/>
              <a:defRPr sz="2400"/>
            </a:lvl1pPr>
            <a:lvl2pPr marL="685800" indent="-228600">
              <a:buClr>
                <a:schemeClr val="bg2"/>
              </a:buClr>
              <a:buSzPct val="125000"/>
              <a:buFont typeface="Lucida Sans" panose="020B0602030504020204" pitchFamily="34" charset="0"/>
              <a:buChar char="–"/>
              <a:defRPr sz="2400"/>
            </a:lvl2pPr>
            <a:lvl3pPr marL="1143000" indent="-228600">
              <a:buClr>
                <a:schemeClr val="bg2"/>
              </a:buClr>
              <a:buSzPct val="125000"/>
              <a:buFont typeface="Courier New" panose="02070309020205020404" pitchFamily="49" charset="0"/>
              <a:buChar char="o"/>
              <a:defRPr sz="2400"/>
            </a:lvl3pPr>
            <a:lvl4pPr marL="1600200" indent="-228600">
              <a:buClr>
                <a:schemeClr val="bg2"/>
              </a:buClr>
              <a:buSzPct val="125000"/>
              <a:buFont typeface="Wingdings" panose="05000000000000000000" pitchFamily="2" charset="2"/>
              <a:buChar char="§"/>
              <a:defRPr sz="2400"/>
            </a:lvl4pPr>
            <a:lvl5pPr marL="2057400" indent="-228600">
              <a:buClr>
                <a:schemeClr val="bg2"/>
              </a:buClr>
              <a:buSzPct val="125000"/>
              <a:buFont typeface="Wingdings" panose="05000000000000000000" pitchFamily="2" charset="2"/>
              <a:buChar char="§"/>
              <a:defRPr sz="2400"/>
            </a:lvl5pPr>
          </a:lstStyle>
          <a:p>
            <a:pPr lvl="0"/>
            <a:r>
              <a:rPr lang="en-US" dirty="0"/>
              <a:t>Edit Master text styles</a:t>
            </a:r>
          </a:p>
          <a:p>
            <a:pPr lvl="1"/>
            <a:r>
              <a:rPr lang="en-US" dirty="0"/>
              <a:t>Second level</a:t>
            </a:r>
          </a:p>
          <a:p>
            <a:pPr lvl="2"/>
            <a:r>
              <a:rPr lang="en-US" dirty="0"/>
              <a:t> Third level</a:t>
            </a:r>
          </a:p>
        </p:txBody>
      </p:sp>
    </p:spTree>
    <p:extLst>
      <p:ext uri="{BB962C8B-B14F-4D97-AF65-F5344CB8AC3E}">
        <p14:creationId xmlns:p14="http://schemas.microsoft.com/office/powerpoint/2010/main" val="22389360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J-PAL Intro Slide">
    <p:bg>
      <p:bgRef idx="1001">
        <a:schemeClr val="bg2"/>
      </p:bgRef>
    </p:bg>
    <p:spTree>
      <p:nvGrpSpPr>
        <p:cNvPr id="1" name=""/>
        <p:cNvGrpSpPr/>
        <p:nvPr/>
      </p:nvGrpSpPr>
      <p:grpSpPr>
        <a:xfrm>
          <a:off x="0" y="0"/>
          <a:ext cx="0" cy="0"/>
          <a:chOff x="0" y="0"/>
          <a:chExt cx="0" cy="0"/>
        </a:xfrm>
      </p:grpSpPr>
      <p:sp>
        <p:nvSpPr>
          <p:cNvPr id="12" name="Rectangle 11"/>
          <p:cNvSpPr/>
          <p:nvPr userDrawn="1"/>
        </p:nvSpPr>
        <p:spPr>
          <a:xfrm>
            <a:off x="0" y="13883"/>
            <a:ext cx="12192000" cy="6851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42754" y="2553637"/>
            <a:ext cx="8638217" cy="1470025"/>
          </a:xfrm>
        </p:spPr>
        <p:txBody>
          <a:bodyPr anchor="b"/>
          <a:lstStyle>
            <a:lvl1pPr>
              <a:defRPr spc="0" baseline="0">
                <a:solidFill>
                  <a:schemeClr val="accent1"/>
                </a:solidFill>
              </a:defRPr>
            </a:lvl1pPr>
          </a:lstStyle>
          <a:p>
            <a:endParaRPr lang="en-US" dirty="0"/>
          </a:p>
        </p:txBody>
      </p:sp>
      <p:sp>
        <p:nvSpPr>
          <p:cNvPr id="3" name="Subtitle 2"/>
          <p:cNvSpPr>
            <a:spLocks noGrp="1"/>
          </p:cNvSpPr>
          <p:nvPr>
            <p:ph type="subTitle" idx="1"/>
          </p:nvPr>
        </p:nvSpPr>
        <p:spPr>
          <a:xfrm>
            <a:off x="846030" y="4406548"/>
            <a:ext cx="8638217" cy="1752600"/>
          </a:xfrm>
        </p:spPr>
        <p:txBody>
          <a:bodyPr>
            <a:normAutofit/>
          </a:bodyPr>
          <a:lstStyle>
            <a:lvl1pPr marL="0" indent="0" algn="l">
              <a:spcAft>
                <a:spcPts val="300"/>
              </a:spcAft>
              <a:buNone/>
              <a:defRPr sz="2200" spc="100" baseline="0">
                <a:solidFill>
                  <a:srgbClr val="28282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48" y="648025"/>
            <a:ext cx="3048000" cy="680086"/>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71549" t="1" r="1063" b="-443"/>
          <a:stretch/>
        </p:blipFill>
        <p:spPr>
          <a:xfrm>
            <a:off x="9216872" y="0"/>
            <a:ext cx="2975128" cy="6898640"/>
          </a:xfrm>
          <a:prstGeom prst="rect">
            <a:avLst/>
          </a:prstGeom>
          <a:noFill/>
          <a:ln>
            <a:noFill/>
          </a:ln>
        </p:spPr>
      </p:pic>
    </p:spTree>
    <p:extLst>
      <p:ext uri="{BB962C8B-B14F-4D97-AF65-F5344CB8AC3E}">
        <p14:creationId xmlns:p14="http://schemas.microsoft.com/office/powerpoint/2010/main" val="576370674"/>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J-PAL Intro Co-Branded Slide | Option 1">
    <p:bg>
      <p:bgRef idx="1001">
        <a:schemeClr val="bg2"/>
      </p:bgRef>
    </p:bg>
    <p:spTree>
      <p:nvGrpSpPr>
        <p:cNvPr id="1" name=""/>
        <p:cNvGrpSpPr/>
        <p:nvPr/>
      </p:nvGrpSpPr>
      <p:grpSpPr>
        <a:xfrm>
          <a:off x="0" y="0"/>
          <a:ext cx="0" cy="0"/>
          <a:chOff x="0" y="0"/>
          <a:chExt cx="0" cy="0"/>
        </a:xfrm>
      </p:grpSpPr>
      <p:sp>
        <p:nvSpPr>
          <p:cNvPr id="12" name="Rectangle 11"/>
          <p:cNvSpPr/>
          <p:nvPr userDrawn="1"/>
        </p:nvSpPr>
        <p:spPr>
          <a:xfrm>
            <a:off x="0" y="13883"/>
            <a:ext cx="12192000" cy="6851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42754" y="2553637"/>
            <a:ext cx="8638217" cy="1470025"/>
          </a:xfrm>
        </p:spPr>
        <p:txBody>
          <a:bodyPr anchor="b"/>
          <a:lstStyle>
            <a:lvl1pPr>
              <a:defRPr spc="0" baseline="0">
                <a:solidFill>
                  <a:schemeClr val="accent1"/>
                </a:solidFill>
              </a:defRPr>
            </a:lvl1pPr>
          </a:lstStyle>
          <a:p>
            <a:endParaRPr lang="en-US" dirty="0"/>
          </a:p>
        </p:txBody>
      </p:sp>
      <p:sp>
        <p:nvSpPr>
          <p:cNvPr id="3" name="Subtitle 2"/>
          <p:cNvSpPr>
            <a:spLocks noGrp="1"/>
          </p:cNvSpPr>
          <p:nvPr>
            <p:ph type="subTitle" idx="1"/>
          </p:nvPr>
        </p:nvSpPr>
        <p:spPr>
          <a:xfrm>
            <a:off x="846030" y="4406548"/>
            <a:ext cx="8638217" cy="1752600"/>
          </a:xfrm>
        </p:spPr>
        <p:txBody>
          <a:bodyPr>
            <a:normAutofit/>
          </a:bodyPr>
          <a:lstStyle>
            <a:lvl1pPr marL="0" indent="0" algn="l">
              <a:spcAft>
                <a:spcPts val="300"/>
              </a:spcAft>
              <a:buNone/>
              <a:defRPr sz="2200" spc="100" baseline="0">
                <a:solidFill>
                  <a:srgbClr val="28282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2748" y="648025"/>
            <a:ext cx="2438400" cy="544068"/>
          </a:xfrm>
          <a:prstGeom prst="rect">
            <a:avLst/>
          </a:prstGeom>
        </p:spPr>
      </p:pic>
      <p:sp>
        <p:nvSpPr>
          <p:cNvPr id="6" name="Picture Placeholder 5"/>
          <p:cNvSpPr>
            <a:spLocks noGrp="1"/>
          </p:cNvSpPr>
          <p:nvPr>
            <p:ph type="pic" sz="quarter" idx="10" hasCustomPrompt="1"/>
          </p:nvPr>
        </p:nvSpPr>
        <p:spPr>
          <a:xfrm>
            <a:off x="3751273" y="647703"/>
            <a:ext cx="2649531" cy="544513"/>
          </a:xfrm>
        </p:spPr>
        <p:txBody>
          <a:bodyPr>
            <a:normAutofit/>
          </a:bodyPr>
          <a:lstStyle>
            <a:lvl1pPr marL="0" indent="0">
              <a:buNone/>
              <a:defRPr sz="1000" baseline="0"/>
            </a:lvl1pPr>
          </a:lstStyle>
          <a:p>
            <a:r>
              <a:rPr lang="en-US" sz="1000" dirty="0"/>
              <a:t>Click to add logo for </a:t>
            </a:r>
            <a:br>
              <a:rPr lang="en-US" sz="1000" dirty="0"/>
            </a:br>
            <a:r>
              <a:rPr lang="en-US" sz="1000" dirty="0"/>
              <a:t>co-branded presentations</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1549" t="1" r="1063" b="-443"/>
          <a:stretch/>
        </p:blipFill>
        <p:spPr>
          <a:xfrm>
            <a:off x="9216872" y="0"/>
            <a:ext cx="2975128" cy="6898640"/>
          </a:xfrm>
          <a:prstGeom prst="rect">
            <a:avLst/>
          </a:prstGeom>
          <a:noFill/>
          <a:ln>
            <a:noFill/>
          </a:ln>
        </p:spPr>
      </p:pic>
    </p:spTree>
    <p:extLst>
      <p:ext uri="{BB962C8B-B14F-4D97-AF65-F5344CB8AC3E}">
        <p14:creationId xmlns:p14="http://schemas.microsoft.com/office/powerpoint/2010/main" val="536976695"/>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J-PAL Intro Co-Branded Slide | Option 2">
    <p:bg>
      <p:bgRef idx="1001">
        <a:schemeClr val="bg2"/>
      </p:bgRef>
    </p:bg>
    <p:spTree>
      <p:nvGrpSpPr>
        <p:cNvPr id="1" name=""/>
        <p:cNvGrpSpPr/>
        <p:nvPr/>
      </p:nvGrpSpPr>
      <p:grpSpPr>
        <a:xfrm>
          <a:off x="0" y="0"/>
          <a:ext cx="0" cy="0"/>
          <a:chOff x="0" y="0"/>
          <a:chExt cx="0" cy="0"/>
        </a:xfrm>
      </p:grpSpPr>
      <p:sp>
        <p:nvSpPr>
          <p:cNvPr id="12" name="Rectangle 11"/>
          <p:cNvSpPr/>
          <p:nvPr userDrawn="1"/>
        </p:nvSpPr>
        <p:spPr>
          <a:xfrm>
            <a:off x="0" y="13883"/>
            <a:ext cx="12192000" cy="6851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42754" y="2553637"/>
            <a:ext cx="8638217" cy="1470025"/>
          </a:xfrm>
        </p:spPr>
        <p:txBody>
          <a:bodyPr anchor="b"/>
          <a:lstStyle>
            <a:lvl1pPr>
              <a:defRPr spc="0" baseline="0">
                <a:solidFill>
                  <a:schemeClr val="accent1"/>
                </a:solidFill>
              </a:defRPr>
            </a:lvl1pPr>
          </a:lstStyle>
          <a:p>
            <a:endParaRPr lang="en-US" dirty="0"/>
          </a:p>
        </p:txBody>
      </p:sp>
      <p:sp>
        <p:nvSpPr>
          <p:cNvPr id="3" name="Subtitle 2"/>
          <p:cNvSpPr>
            <a:spLocks noGrp="1"/>
          </p:cNvSpPr>
          <p:nvPr>
            <p:ph type="subTitle" idx="1"/>
          </p:nvPr>
        </p:nvSpPr>
        <p:spPr>
          <a:xfrm>
            <a:off x="846030" y="4406548"/>
            <a:ext cx="8638217" cy="1526892"/>
          </a:xfrm>
        </p:spPr>
        <p:txBody>
          <a:bodyPr>
            <a:normAutofit/>
          </a:bodyPr>
          <a:lstStyle>
            <a:lvl1pPr marL="0" indent="0" algn="l">
              <a:spcAft>
                <a:spcPts val="300"/>
              </a:spcAft>
              <a:buNone/>
              <a:defRPr sz="2200" spc="100" baseline="0">
                <a:solidFill>
                  <a:srgbClr val="28282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2748" y="648025"/>
            <a:ext cx="2438400" cy="544068"/>
          </a:xfrm>
          <a:prstGeom prst="rect">
            <a:avLst/>
          </a:prstGeom>
        </p:spPr>
      </p:pic>
      <p:sp>
        <p:nvSpPr>
          <p:cNvPr id="6" name="Picture Placeholder 5"/>
          <p:cNvSpPr>
            <a:spLocks noGrp="1"/>
          </p:cNvSpPr>
          <p:nvPr>
            <p:ph type="pic" sz="quarter" idx="10" hasCustomPrompt="1"/>
          </p:nvPr>
        </p:nvSpPr>
        <p:spPr>
          <a:xfrm>
            <a:off x="3751273" y="647703"/>
            <a:ext cx="2649531" cy="544513"/>
          </a:xfrm>
        </p:spPr>
        <p:txBody>
          <a:bodyPr>
            <a:normAutofit/>
          </a:bodyPr>
          <a:lstStyle>
            <a:lvl1pPr marL="0" indent="0">
              <a:buNone/>
              <a:defRPr sz="1000" baseline="0"/>
            </a:lvl1pPr>
          </a:lstStyle>
          <a:p>
            <a:r>
              <a:rPr lang="en-US" sz="1000" dirty="0"/>
              <a:t>Click to add logo for </a:t>
            </a:r>
            <a:br>
              <a:rPr lang="en-US" sz="1000" dirty="0"/>
            </a:br>
            <a:r>
              <a:rPr lang="en-US" sz="1000" dirty="0"/>
              <a:t>co-branded presentations</a:t>
            </a:r>
            <a:endParaRPr lang="en-US" dirty="0"/>
          </a:p>
        </p:txBody>
      </p:sp>
      <p:sp>
        <p:nvSpPr>
          <p:cNvPr id="10" name="Picture Placeholder 5"/>
          <p:cNvSpPr>
            <a:spLocks noGrp="1"/>
          </p:cNvSpPr>
          <p:nvPr>
            <p:ph type="pic" sz="quarter" idx="11" hasCustomPrompt="1"/>
          </p:nvPr>
        </p:nvSpPr>
        <p:spPr>
          <a:xfrm>
            <a:off x="854941" y="6014764"/>
            <a:ext cx="2649531" cy="548640"/>
          </a:xfrm>
        </p:spPr>
        <p:txBody>
          <a:bodyPr>
            <a:normAutofit/>
          </a:bodyPr>
          <a:lstStyle>
            <a:lvl1pPr marL="0" indent="0">
              <a:buNone/>
              <a:defRPr sz="1000" baseline="0"/>
            </a:lvl1pPr>
          </a:lstStyle>
          <a:p>
            <a:r>
              <a:rPr lang="en-US" sz="1000" dirty="0"/>
              <a:t>Click to add partner logo</a:t>
            </a:r>
            <a:endParaRPr lang="en-US" dirty="0"/>
          </a:p>
        </p:txBody>
      </p:sp>
      <p:sp>
        <p:nvSpPr>
          <p:cNvPr id="11" name="Picture Placeholder 5"/>
          <p:cNvSpPr>
            <a:spLocks noGrp="1"/>
          </p:cNvSpPr>
          <p:nvPr>
            <p:ph type="pic" sz="quarter" idx="12" hasCustomPrompt="1"/>
          </p:nvPr>
        </p:nvSpPr>
        <p:spPr>
          <a:xfrm>
            <a:off x="3837092" y="6014764"/>
            <a:ext cx="2649531" cy="548640"/>
          </a:xfrm>
        </p:spPr>
        <p:txBody>
          <a:bodyPr>
            <a:normAutofit/>
          </a:bodyPr>
          <a:lstStyle>
            <a:lvl1pPr marL="0" indent="0">
              <a:buNone/>
              <a:defRPr sz="1000" baseline="0"/>
            </a:lvl1pPr>
          </a:lstStyle>
          <a:p>
            <a:r>
              <a:rPr lang="en-US" sz="1000" dirty="0"/>
              <a:t>Click to add partner logo</a:t>
            </a:r>
            <a:endParaRPr lang="en-US" dirty="0"/>
          </a:p>
        </p:txBody>
      </p:sp>
      <p:sp>
        <p:nvSpPr>
          <p:cNvPr id="14" name="Picture Placeholder 5"/>
          <p:cNvSpPr>
            <a:spLocks noGrp="1"/>
          </p:cNvSpPr>
          <p:nvPr>
            <p:ph type="pic" sz="quarter" idx="13" hasCustomPrompt="1"/>
          </p:nvPr>
        </p:nvSpPr>
        <p:spPr>
          <a:xfrm>
            <a:off x="6831434" y="6014764"/>
            <a:ext cx="2649531" cy="548640"/>
          </a:xfrm>
        </p:spPr>
        <p:txBody>
          <a:bodyPr>
            <a:normAutofit/>
          </a:bodyPr>
          <a:lstStyle>
            <a:lvl1pPr marL="0" indent="0">
              <a:buNone/>
              <a:defRPr sz="1000" baseline="0"/>
            </a:lvl1pPr>
          </a:lstStyle>
          <a:p>
            <a:r>
              <a:rPr lang="en-US" sz="1000" dirty="0"/>
              <a:t>Click to add partner logo</a:t>
            </a: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71549" t="1" r="1063" b="-443"/>
          <a:stretch/>
        </p:blipFill>
        <p:spPr>
          <a:xfrm>
            <a:off x="9216872" y="0"/>
            <a:ext cx="2975128" cy="6898640"/>
          </a:xfrm>
          <a:prstGeom prst="rect">
            <a:avLst/>
          </a:prstGeom>
          <a:noFill/>
          <a:ln>
            <a:noFill/>
          </a:ln>
        </p:spPr>
      </p:pic>
    </p:spTree>
    <p:extLst>
      <p:ext uri="{BB962C8B-B14F-4D97-AF65-F5344CB8AC3E}">
        <p14:creationId xmlns:p14="http://schemas.microsoft.com/office/powerpoint/2010/main" val="3502809676"/>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J-PAL Section Divider | Option 1">
    <p:spTree>
      <p:nvGrpSpPr>
        <p:cNvPr id="1" name=""/>
        <p:cNvGrpSpPr/>
        <p:nvPr/>
      </p:nvGrpSpPr>
      <p:grpSpPr>
        <a:xfrm>
          <a:off x="0" y="0"/>
          <a:ext cx="0" cy="0"/>
          <a:chOff x="0" y="0"/>
          <a:chExt cx="0" cy="0"/>
        </a:xfrm>
      </p:grpSpPr>
      <p:sp>
        <p:nvSpPr>
          <p:cNvPr id="10" name="Rectangle 9"/>
          <p:cNvSpPr/>
          <p:nvPr userDrawn="1"/>
        </p:nvSpPr>
        <p:spPr>
          <a:xfrm>
            <a:off x="0" y="0"/>
            <a:ext cx="12192000" cy="68649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p:cNvSpPr>
            <a:spLocks noGrp="1"/>
          </p:cNvSpPr>
          <p:nvPr>
            <p:ph type="ctrTitle"/>
          </p:nvPr>
        </p:nvSpPr>
        <p:spPr>
          <a:xfrm>
            <a:off x="862793" y="2810174"/>
            <a:ext cx="8607272" cy="1470025"/>
          </a:xfrm>
          <a:noFill/>
        </p:spPr>
        <p:txBody>
          <a:bodyPr anchor="b"/>
          <a:lstStyle>
            <a:lvl1pPr>
              <a:defRPr>
                <a:solidFill>
                  <a:schemeClr val="accent1"/>
                </a:solidFill>
              </a:defRPr>
            </a:lvl1pPr>
          </a:lstStyle>
          <a:p>
            <a:endParaRPr lang="en-US" dirty="0"/>
          </a:p>
        </p:txBody>
      </p:sp>
      <p:sp>
        <p:nvSpPr>
          <p:cNvPr id="12" name="Subtitle 2"/>
          <p:cNvSpPr>
            <a:spLocks noGrp="1"/>
          </p:cNvSpPr>
          <p:nvPr>
            <p:ph type="subTitle" idx="1"/>
          </p:nvPr>
        </p:nvSpPr>
        <p:spPr>
          <a:xfrm>
            <a:off x="862793" y="4500574"/>
            <a:ext cx="8607272" cy="1646235"/>
          </a:xfrm>
          <a:noFill/>
        </p:spPr>
        <p:txBody>
          <a:bodyPr>
            <a:normAutofit/>
          </a:bodyPr>
          <a:lstStyle>
            <a:lvl1pPr marL="0" indent="0" algn="l">
              <a:spcAft>
                <a:spcPts val="300"/>
              </a:spcAft>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1549" t="1" r="1063" b="-443"/>
          <a:stretch/>
        </p:blipFill>
        <p:spPr>
          <a:xfrm>
            <a:off x="9216872" y="0"/>
            <a:ext cx="2975128" cy="6898640"/>
          </a:xfrm>
          <a:prstGeom prst="rect">
            <a:avLst/>
          </a:prstGeom>
          <a:noFill/>
          <a:ln>
            <a:noFill/>
          </a:ln>
        </p:spPr>
      </p:pic>
    </p:spTree>
    <p:extLst>
      <p:ext uri="{BB962C8B-B14F-4D97-AF65-F5344CB8AC3E}">
        <p14:creationId xmlns:p14="http://schemas.microsoft.com/office/powerpoint/2010/main" val="997605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J-PAL Section Divider | Option 2">
    <p:spTree>
      <p:nvGrpSpPr>
        <p:cNvPr id="1" name=""/>
        <p:cNvGrpSpPr/>
        <p:nvPr/>
      </p:nvGrpSpPr>
      <p:grpSpPr>
        <a:xfrm>
          <a:off x="0" y="0"/>
          <a:ext cx="0" cy="0"/>
          <a:chOff x="0" y="0"/>
          <a:chExt cx="0" cy="0"/>
        </a:xfrm>
      </p:grpSpPr>
      <p:sp>
        <p:nvSpPr>
          <p:cNvPr id="10" name="Rectangle 9"/>
          <p:cNvSpPr/>
          <p:nvPr userDrawn="1"/>
        </p:nvSpPr>
        <p:spPr>
          <a:xfrm>
            <a:off x="0" y="0"/>
            <a:ext cx="12192000" cy="68649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71549" t="1" r="1063" b="-443"/>
          <a:stretch/>
        </p:blipFill>
        <p:spPr>
          <a:xfrm>
            <a:off x="9216872" y="0"/>
            <a:ext cx="2975128" cy="6898640"/>
          </a:xfrm>
          <a:prstGeom prst="rect">
            <a:avLst/>
          </a:prstGeom>
          <a:noFill/>
          <a:ln>
            <a:noFill/>
          </a:ln>
        </p:spPr>
      </p:pic>
      <p:sp>
        <p:nvSpPr>
          <p:cNvPr id="3" name="Text Placeholder 2"/>
          <p:cNvSpPr>
            <a:spLocks noGrp="1"/>
          </p:cNvSpPr>
          <p:nvPr>
            <p:ph type="body" sz="quarter" idx="10" hasCustomPrompt="1"/>
          </p:nvPr>
        </p:nvSpPr>
        <p:spPr>
          <a:xfrm>
            <a:off x="609600" y="457203"/>
            <a:ext cx="8607272" cy="5953125"/>
          </a:xfrm>
        </p:spPr>
        <p:txBody>
          <a:bodyPr anchor="ctr">
            <a:normAutofit/>
          </a:bodyPr>
          <a:lstStyle>
            <a:lvl1pPr marL="571500" indent="-571500">
              <a:lnSpc>
                <a:spcPct val="100000"/>
              </a:lnSpc>
              <a:spcAft>
                <a:spcPts val="1500"/>
              </a:spcAft>
              <a:buFont typeface="+mj-lt"/>
              <a:buAutoNum type="romanUcPeriod"/>
              <a:defRPr sz="3200" baseline="0">
                <a:solidFill>
                  <a:schemeClr val="tx1">
                    <a:lumMod val="85000"/>
                    <a:lumOff val="15000"/>
                  </a:schemeClr>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add section names (bold section presenting)</a:t>
            </a:r>
          </a:p>
        </p:txBody>
      </p:sp>
    </p:spTree>
    <p:extLst>
      <p:ext uri="{BB962C8B-B14F-4D97-AF65-F5344CB8AC3E}">
        <p14:creationId xmlns:p14="http://schemas.microsoft.com/office/powerpoint/2010/main" val="12414751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r>
              <a:rPr lang="en-US" dirty="0"/>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pPr/>
              <a:t>‹#›</a:t>
            </a:fld>
            <a:endParaRPr lang="en-US" dirty="0"/>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3949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J-PAL Content Slide w/ ci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6"/>
            <a:ext cx="10972800" cy="1147366"/>
          </a:xfrm>
        </p:spPr>
        <p:txBody>
          <a:bodyPr anchor="ctr">
            <a:noAutofit/>
          </a:bodyPr>
          <a:lstStyle>
            <a:lvl1pPr algn="l">
              <a:defRPr sz="3200" b="0" u="none" kern="1200" cap="none" spc="0" normalizeH="0" baseline="0">
                <a:solidFill>
                  <a:schemeClr val="accent1"/>
                </a:solidFill>
              </a:defRPr>
            </a:lvl1pPr>
          </a:lstStyle>
          <a:p>
            <a:r>
              <a:rPr lang="en-US" dirty="0"/>
              <a:t>Click to edit title style</a:t>
            </a:r>
          </a:p>
        </p:txBody>
      </p:sp>
      <p:sp>
        <p:nvSpPr>
          <p:cNvPr id="3" name="Content Placeholder 2"/>
          <p:cNvSpPr>
            <a:spLocks noGrp="1"/>
          </p:cNvSpPr>
          <p:nvPr>
            <p:ph idx="1"/>
          </p:nvPr>
        </p:nvSpPr>
        <p:spPr>
          <a:xfrm>
            <a:off x="609600" y="1472190"/>
            <a:ext cx="10972800" cy="4127613"/>
          </a:xfrm>
        </p:spPr>
        <p:txBody>
          <a:bodyPr>
            <a:normAutofit/>
          </a:bodyPr>
          <a:lstStyle>
            <a:lvl1pPr>
              <a:spcAft>
                <a:spcPts val="300"/>
              </a:spcAft>
              <a:defRPr sz="2200" baseline="0"/>
            </a:lvl1pPr>
            <a:lvl2pPr>
              <a:spcAft>
                <a:spcPts val="300"/>
              </a:spcAft>
              <a:defRPr sz="2000" baseline="0"/>
            </a:lvl2pPr>
            <a:lvl3pPr>
              <a:spcAft>
                <a:spcPts val="300"/>
              </a:spcAft>
              <a:defRPr sz="1800" baseline="0"/>
            </a:lvl3pPr>
            <a:lvl4pPr>
              <a:spcAft>
                <a:spcPts val="300"/>
              </a:spcAft>
              <a:defRPr sz="1600" baseline="0"/>
            </a:lvl4pPr>
            <a:lvl5pPr>
              <a:spcAft>
                <a:spcPts val="300"/>
              </a:spcAft>
              <a:defRPr sz="16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sz="1100"/>
            </a:lvl1pPr>
          </a:lstStyle>
          <a:p>
            <a:r>
              <a:rPr lang="en-US" dirty="0"/>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pPr/>
              <a:t>‹#›</a:t>
            </a:fld>
            <a:endParaRPr lang="en-US" dirty="0"/>
          </a:p>
        </p:txBody>
      </p:sp>
      <p:sp>
        <p:nvSpPr>
          <p:cNvPr id="9" name="Text Placeholder 6"/>
          <p:cNvSpPr>
            <a:spLocks noGrp="1"/>
          </p:cNvSpPr>
          <p:nvPr>
            <p:ph type="body" sz="quarter" idx="14" hasCustomPrompt="1"/>
          </p:nvPr>
        </p:nvSpPr>
        <p:spPr>
          <a:xfrm>
            <a:off x="609600" y="5602156"/>
            <a:ext cx="10972800" cy="590691"/>
          </a:xfrm>
        </p:spPr>
        <p:txBody>
          <a:bodyPr anchor="b">
            <a:noAutofit/>
          </a:bodyPr>
          <a:lstStyle>
            <a:lvl1pPr marL="0" indent="0">
              <a:buNone/>
              <a:defRPr sz="1400" baseline="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citation text here.</a:t>
            </a:r>
          </a:p>
        </p:txBody>
      </p:sp>
    </p:spTree>
    <p:extLst>
      <p:ext uri="{BB962C8B-B14F-4D97-AF65-F5344CB8AC3E}">
        <p14:creationId xmlns:p14="http://schemas.microsoft.com/office/powerpoint/2010/main" val="2292746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J-PAL Content Slide w/ citation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6"/>
            <a:ext cx="10972800" cy="1147366"/>
          </a:xfrm>
        </p:spPr>
        <p:txBody>
          <a:bodyPr anchor="ctr">
            <a:noAutofit/>
          </a:bodyPr>
          <a:lstStyle>
            <a:lvl1pPr algn="l">
              <a:defRPr sz="3200" b="0" u="none" kern="1200" cap="none" spc="0" normalizeH="0" baseline="0">
                <a:solidFill>
                  <a:schemeClr val="accent1"/>
                </a:solidFill>
              </a:defRPr>
            </a:lvl1pPr>
          </a:lstStyle>
          <a:p>
            <a:r>
              <a:rPr lang="en-US" dirty="0"/>
              <a:t>Click to edit title style</a:t>
            </a:r>
          </a:p>
        </p:txBody>
      </p:sp>
      <p:sp>
        <p:nvSpPr>
          <p:cNvPr id="3" name="Content Placeholder 2"/>
          <p:cNvSpPr>
            <a:spLocks noGrp="1"/>
          </p:cNvSpPr>
          <p:nvPr>
            <p:ph idx="1" hasCustomPrompt="1"/>
          </p:nvPr>
        </p:nvSpPr>
        <p:spPr>
          <a:xfrm>
            <a:off x="609600" y="2103126"/>
            <a:ext cx="10972800" cy="3499027"/>
          </a:xfrm>
        </p:spPr>
        <p:txBody>
          <a:bodyPr>
            <a:normAutofit/>
          </a:bodyPr>
          <a:lstStyle>
            <a:lvl1pPr>
              <a:spcAft>
                <a:spcPts val="300"/>
              </a:spcAft>
              <a:defRPr sz="2200" baseline="0"/>
            </a:lvl1pPr>
            <a:lvl2pPr>
              <a:spcAft>
                <a:spcPts val="300"/>
              </a:spcAft>
              <a:defRPr sz="2000" baseline="0"/>
            </a:lvl2pPr>
            <a:lvl3pPr>
              <a:spcAft>
                <a:spcPts val="300"/>
              </a:spcAft>
              <a:defRPr sz="1800" baseline="0"/>
            </a:lvl3pPr>
            <a:lvl4pPr>
              <a:spcAft>
                <a:spcPts val="300"/>
              </a:spcAft>
              <a:defRPr sz="1600" baseline="0"/>
            </a:lvl4pPr>
            <a:lvl5pPr>
              <a:spcAft>
                <a:spcPts val="300"/>
              </a:spcAft>
              <a:defRPr sz="1600" baseline="0"/>
            </a:lvl5pPr>
          </a:lstStyle>
          <a:p>
            <a:pPr lvl="0"/>
            <a:r>
              <a:rPr lang="en-US" dirty="0"/>
              <a:t>Click to edit Master text styles (can also be used for maps and infographics)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sz="1100"/>
            </a:lvl1pPr>
          </a:lstStyle>
          <a:p>
            <a:r>
              <a:rPr lang="en-US"/>
              <a:t>j-pal | name of presentation</a:t>
            </a:r>
            <a:endParaRPr lang="en-US" dirty="0"/>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pPr/>
              <a:t>‹#›</a:t>
            </a:fld>
            <a:endParaRPr lang="en-US" dirty="0"/>
          </a:p>
        </p:txBody>
      </p:sp>
      <p:sp>
        <p:nvSpPr>
          <p:cNvPr id="7" name="Text Placeholder 6"/>
          <p:cNvSpPr>
            <a:spLocks noGrp="1"/>
          </p:cNvSpPr>
          <p:nvPr>
            <p:ph type="body" sz="quarter" idx="13" hasCustomPrompt="1"/>
          </p:nvPr>
        </p:nvSpPr>
        <p:spPr>
          <a:xfrm>
            <a:off x="609600" y="5602156"/>
            <a:ext cx="10972800" cy="590691"/>
          </a:xfrm>
        </p:spPr>
        <p:txBody>
          <a:bodyPr anchor="b">
            <a:noAutofit/>
          </a:bodyPr>
          <a:lstStyle>
            <a:lvl1pPr marL="0" indent="0">
              <a:buNone/>
              <a:defRPr sz="1400" baseline="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citation text here.</a:t>
            </a:r>
          </a:p>
        </p:txBody>
      </p:sp>
      <p:sp>
        <p:nvSpPr>
          <p:cNvPr id="9" name="Text Placeholder 8"/>
          <p:cNvSpPr>
            <a:spLocks noGrp="1"/>
          </p:cNvSpPr>
          <p:nvPr>
            <p:ph type="body" sz="quarter" idx="14" hasCustomPrompt="1"/>
          </p:nvPr>
        </p:nvSpPr>
        <p:spPr>
          <a:xfrm>
            <a:off x="609606" y="1471617"/>
            <a:ext cx="10972799" cy="631825"/>
          </a:xfrm>
        </p:spPr>
        <p:txBody>
          <a:bodyPr>
            <a:normAutofit/>
          </a:bodyPr>
          <a:lstStyle>
            <a:lvl1pPr marL="0" indent="0">
              <a:buNone/>
              <a:defRPr sz="1600" baseline="0">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text here</a:t>
            </a:r>
          </a:p>
        </p:txBody>
      </p:sp>
    </p:spTree>
    <p:extLst>
      <p:ext uri="{BB962C8B-B14F-4D97-AF65-F5344CB8AC3E}">
        <p14:creationId xmlns:p14="http://schemas.microsoft.com/office/powerpoint/2010/main" val="3834969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J-PAL Two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1178"/>
            <a:ext cx="10972800" cy="1152143"/>
          </a:xfrm>
        </p:spPr>
        <p:txBody>
          <a:bodyPr anchor="ctr"/>
          <a:lstStyle>
            <a:lvl1pPr>
              <a:defRPr baseline="0"/>
            </a:lvl1pPr>
          </a:lstStyle>
          <a:p>
            <a:r>
              <a:rPr lang="en-US" dirty="0"/>
              <a:t>Click to edit title style</a:t>
            </a:r>
          </a:p>
        </p:txBody>
      </p:sp>
      <p:sp>
        <p:nvSpPr>
          <p:cNvPr id="3" name="Content Placeholder 2"/>
          <p:cNvSpPr>
            <a:spLocks noGrp="1"/>
          </p:cNvSpPr>
          <p:nvPr>
            <p:ph sz="half" idx="1"/>
          </p:nvPr>
        </p:nvSpPr>
        <p:spPr>
          <a:xfrm>
            <a:off x="609600" y="1472184"/>
            <a:ext cx="5384800" cy="4709160"/>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472184"/>
            <a:ext cx="5384800" cy="4709160"/>
          </a:xfrm>
        </p:spPr>
        <p:txBody>
          <a:bodyPr>
            <a:normAutofit/>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r>
              <a:rPr lang="en-US" dirty="0"/>
              <a:t>j-pal | creating moves to opportunity</a:t>
            </a:r>
          </a:p>
        </p:txBody>
      </p:sp>
      <p:sp>
        <p:nvSpPr>
          <p:cNvPr id="7" name="Slide Number Placeholder 6"/>
          <p:cNvSpPr>
            <a:spLocks noGrp="1"/>
          </p:cNvSpPr>
          <p:nvPr>
            <p:ph type="sldNum" sz="quarter" idx="12"/>
          </p:nvPr>
        </p:nvSpPr>
        <p:spPr/>
        <p:txBody>
          <a:bodyPr/>
          <a:lstStyle/>
          <a:p>
            <a:fld id="{2ECB1696-1F23-9849-960D-916B9EF0C8D4}" type="slidenum">
              <a:rPr lang="en-US" smtClean="0"/>
              <a:t>‹#›</a:t>
            </a:fld>
            <a:endParaRPr lang="en-US"/>
          </a:p>
        </p:txBody>
      </p:sp>
    </p:spTree>
    <p:extLst>
      <p:ext uri="{BB962C8B-B14F-4D97-AF65-F5344CB8AC3E}">
        <p14:creationId xmlns:p14="http://schemas.microsoft.com/office/powerpoint/2010/main" val="71710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6.xml"/><Relationship Id="rId7"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5" Type="http://schemas.openxmlformats.org/officeDocument/2006/relationships/theme" Target="../theme/theme15.xml"/><Relationship Id="rId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513F0F-F506-4C53-BF39-ED7D02AD2E57}" type="datetimeFigureOut">
              <a:rPr lang="en-US" smtClean="0"/>
              <a:pPr/>
              <a:t>2/25/23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399DA-F1CE-4B5E-A1EA-178920051883}" type="slidenum">
              <a:rPr lang="en-US" smtClean="0"/>
              <a:pPr/>
              <a:t>‹#›</a:t>
            </a:fld>
            <a:endParaRPr lang="en-US"/>
          </a:p>
        </p:txBody>
      </p:sp>
    </p:spTree>
    <p:extLst>
      <p:ext uri="{BB962C8B-B14F-4D97-AF65-F5344CB8AC3E}">
        <p14:creationId xmlns:p14="http://schemas.microsoft.com/office/powerpoint/2010/main" val="424775986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3ABCB0-144B-4484-9368-4B6C18CB3EDD}"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774500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solidFill>
                  <a:prstClr val="black">
                    <a:tint val="75000"/>
                  </a:prstClr>
                </a:solidFill>
              </a:rPr>
              <a:pPr/>
              <a:t>2/25/23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981065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697"/>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7"/>
            <a:ext cx="12192000" cy="1143000"/>
          </a:xfrm>
          <a:prstGeom prst="rect">
            <a:avLst/>
          </a:prstGeom>
        </p:spPr>
        <p:txBody>
          <a:bodyPr vert="horz" lIns="91344" tIns="45718" rIns="91344"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5029200"/>
          </a:xfrm>
          <a:prstGeom prst="rect">
            <a:avLst/>
          </a:prstGeom>
        </p:spPr>
        <p:txBody>
          <a:bodyPr vert="horz" lIns="91344" tIns="45718" rIns="91344" bIns="45718"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3730017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Lst>
  <p:hf sldNum="0" hdr="0" ftr="0" dt="0"/>
  <p:txStyles>
    <p:titleStyle>
      <a:lvl1pPr algn="ctr" defTabSz="913312" rtl="0" eaLnBrk="1" latinLnBrk="0" hangingPunct="1">
        <a:spcBef>
          <a:spcPct val="0"/>
        </a:spcBef>
        <a:buNone/>
        <a:defRPr sz="3100" b="1" kern="1200">
          <a:solidFill>
            <a:schemeClr val="tx1"/>
          </a:solidFill>
          <a:latin typeface="cmss10"/>
          <a:ea typeface="+mj-ea"/>
          <a:cs typeface="+mj-cs"/>
        </a:defRPr>
      </a:lvl1pPr>
    </p:titleStyle>
    <p:bodyStyle>
      <a:lvl1pPr marL="342514" indent="-342514" algn="l" defTabSz="913312" rtl="0" eaLnBrk="1" latinLnBrk="0" hangingPunct="1">
        <a:spcBef>
          <a:spcPct val="20000"/>
        </a:spcBef>
        <a:buClr>
          <a:schemeClr val="tx2"/>
        </a:buClr>
        <a:buFont typeface="Wingdings" panose="05000000000000000000" pitchFamily="2" charset="2"/>
        <a:buChar char="§"/>
        <a:defRPr sz="2800" kern="1200">
          <a:solidFill>
            <a:schemeClr val="tx1"/>
          </a:solidFill>
          <a:latin typeface="cmss10"/>
          <a:ea typeface="+mn-ea"/>
          <a:cs typeface="+mn-cs"/>
        </a:defRPr>
      </a:lvl1pPr>
      <a:lvl2pPr marL="742055" indent="-285430" algn="l" defTabSz="913312" rtl="0" eaLnBrk="1" latinLnBrk="0" hangingPunct="1">
        <a:spcBef>
          <a:spcPct val="20000"/>
        </a:spcBef>
        <a:buClr>
          <a:schemeClr val="tx2"/>
        </a:buClr>
        <a:buFont typeface="Arial" pitchFamily="34" charset="0"/>
        <a:buChar char="–"/>
        <a:defRPr sz="2400" kern="1200">
          <a:solidFill>
            <a:schemeClr val="tx1"/>
          </a:solidFill>
          <a:latin typeface="cmss10"/>
          <a:ea typeface="+mn-ea"/>
          <a:cs typeface="+mn-cs"/>
        </a:defRPr>
      </a:lvl2pPr>
      <a:lvl3pPr marL="1141654" indent="-228344" algn="l" defTabSz="9133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280"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907"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592"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48"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04"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90"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12" rtl="0" eaLnBrk="1" latinLnBrk="0" hangingPunct="1">
        <a:defRPr sz="1900" kern="1200">
          <a:solidFill>
            <a:schemeClr val="tx1"/>
          </a:solidFill>
          <a:latin typeface="+mn-lt"/>
          <a:ea typeface="+mn-ea"/>
          <a:cs typeface="+mn-cs"/>
        </a:defRPr>
      </a:lvl1pPr>
      <a:lvl2pPr marL="456627" algn="l" defTabSz="913312" rtl="0" eaLnBrk="1" latinLnBrk="0" hangingPunct="1">
        <a:defRPr sz="1900" kern="1200">
          <a:solidFill>
            <a:schemeClr val="tx1"/>
          </a:solidFill>
          <a:latin typeface="+mn-lt"/>
          <a:ea typeface="+mn-ea"/>
          <a:cs typeface="+mn-cs"/>
        </a:defRPr>
      </a:lvl2pPr>
      <a:lvl3pPr marL="913312" algn="l" defTabSz="913312" rtl="0" eaLnBrk="1" latinLnBrk="0" hangingPunct="1">
        <a:defRPr sz="1900" kern="1200">
          <a:solidFill>
            <a:schemeClr val="tx1"/>
          </a:solidFill>
          <a:latin typeface="+mn-lt"/>
          <a:ea typeface="+mn-ea"/>
          <a:cs typeface="+mn-cs"/>
        </a:defRPr>
      </a:lvl3pPr>
      <a:lvl4pPr marL="1369968" algn="l" defTabSz="913312" rtl="0" eaLnBrk="1" latinLnBrk="0" hangingPunct="1">
        <a:defRPr sz="1900" kern="1200">
          <a:solidFill>
            <a:schemeClr val="tx1"/>
          </a:solidFill>
          <a:latin typeface="+mn-lt"/>
          <a:ea typeface="+mn-ea"/>
          <a:cs typeface="+mn-cs"/>
        </a:defRPr>
      </a:lvl4pPr>
      <a:lvl5pPr marL="1826624" algn="l" defTabSz="913312" rtl="0" eaLnBrk="1" latinLnBrk="0" hangingPunct="1">
        <a:defRPr sz="1900" kern="1200">
          <a:solidFill>
            <a:schemeClr val="tx1"/>
          </a:solidFill>
          <a:latin typeface="+mn-lt"/>
          <a:ea typeface="+mn-ea"/>
          <a:cs typeface="+mn-cs"/>
        </a:defRPr>
      </a:lvl5pPr>
      <a:lvl6pPr marL="2283310" algn="l" defTabSz="913312" rtl="0" eaLnBrk="1" latinLnBrk="0" hangingPunct="1">
        <a:defRPr sz="1900" kern="1200">
          <a:solidFill>
            <a:schemeClr val="tx1"/>
          </a:solidFill>
          <a:latin typeface="+mn-lt"/>
          <a:ea typeface="+mn-ea"/>
          <a:cs typeface="+mn-cs"/>
        </a:defRPr>
      </a:lvl6pPr>
      <a:lvl7pPr marL="2739934" algn="l" defTabSz="913312" rtl="0" eaLnBrk="1" latinLnBrk="0" hangingPunct="1">
        <a:defRPr sz="1900" kern="1200">
          <a:solidFill>
            <a:schemeClr val="tx1"/>
          </a:solidFill>
          <a:latin typeface="+mn-lt"/>
          <a:ea typeface="+mn-ea"/>
          <a:cs typeface="+mn-cs"/>
        </a:defRPr>
      </a:lvl7pPr>
      <a:lvl8pPr marL="3196560" algn="l" defTabSz="913312" rtl="0" eaLnBrk="1" latinLnBrk="0" hangingPunct="1">
        <a:defRPr sz="1900" kern="1200">
          <a:solidFill>
            <a:schemeClr val="tx1"/>
          </a:solidFill>
          <a:latin typeface="+mn-lt"/>
          <a:ea typeface="+mn-ea"/>
          <a:cs typeface="+mn-cs"/>
        </a:defRPr>
      </a:lvl8pPr>
      <a:lvl9pPr marL="3653187" algn="l" defTabSz="913312"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57EAF4-0DF4-1B46-A0F7-4907A171C388}" type="datetimeFigureOut">
              <a:rPr lang="en-US" smtClean="0">
                <a:solidFill>
                  <a:prstClr val="black">
                    <a:tint val="75000"/>
                  </a:prstClr>
                </a:solidFill>
              </a:rPr>
              <a:pPr defTabSz="457200"/>
              <a:t>2/25/23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9CA31AE-4E79-CF4B-95AC-96E50099634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7825691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48AA9-6A99-4E20-99F3-D04C360D5E21}"/>
              </a:ext>
            </a:extLst>
          </p:cNvPr>
          <p:cNvSpPr>
            <a:spLocks noGrp="1"/>
          </p:cNvSpPr>
          <p:nvPr>
            <p:ph type="title"/>
          </p:nvPr>
        </p:nvSpPr>
        <p:spPr>
          <a:xfrm>
            <a:off x="619125" y="136525"/>
            <a:ext cx="10515600" cy="46172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72E4925-D604-4E4D-B3D9-57A8630DD709}"/>
              </a:ext>
            </a:extLst>
          </p:cNvPr>
          <p:cNvSpPr>
            <a:spLocks noGrp="1"/>
          </p:cNvSpPr>
          <p:nvPr>
            <p:ph type="body" idx="1"/>
          </p:nvPr>
        </p:nvSpPr>
        <p:spPr>
          <a:xfrm>
            <a:off x="838200" y="1096048"/>
            <a:ext cx="10515600" cy="48475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DBDAB-00D7-44DA-9526-FD727496F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30BA7-1DE9-49A1-BB95-259295BC0C79}" type="datetimeFigureOut">
              <a:rPr lang="en-US" smtClean="0"/>
              <a:t>2/25/23</a:t>
            </a:fld>
            <a:endParaRPr lang="en-US"/>
          </a:p>
        </p:txBody>
      </p:sp>
      <p:sp>
        <p:nvSpPr>
          <p:cNvPr id="5" name="Footer Placeholder 4">
            <a:extLst>
              <a:ext uri="{FF2B5EF4-FFF2-40B4-BE49-F238E27FC236}">
                <a16:creationId xmlns:a16="http://schemas.microsoft.com/office/drawing/2014/main" id="{0686C03D-8EDF-4D2F-A48B-F85C8AE01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09A08C-39AF-4D05-8048-400E7EB27A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0B183-0B62-454D-BBB4-235ACC902D93}" type="slidenum">
              <a:rPr lang="en-US" smtClean="0"/>
              <a:t>‹#›</a:t>
            </a:fld>
            <a:endParaRPr lang="en-US"/>
          </a:p>
        </p:txBody>
      </p:sp>
    </p:spTree>
    <p:extLst>
      <p:ext uri="{BB962C8B-B14F-4D97-AF65-F5344CB8AC3E}">
        <p14:creationId xmlns:p14="http://schemas.microsoft.com/office/powerpoint/2010/main" val="348391454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Lst>
  <p:txStyles>
    <p:titleStyle>
      <a:lvl1pPr algn="l" defTabSz="914400" rtl="0" eaLnBrk="1" latinLnBrk="0" hangingPunct="1">
        <a:lnSpc>
          <a:spcPct val="90000"/>
        </a:lnSpc>
        <a:spcBef>
          <a:spcPct val="0"/>
        </a:spcBef>
        <a:buNone/>
        <a:defRPr sz="2800" b="1" kern="1200">
          <a:solidFill>
            <a:schemeClr val="tx2"/>
          </a:solidFill>
          <a:latin typeface="Lucida Sans" panose="020B0602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bwMode="auto">
          <a:xfrm>
            <a:off x="508000" y="838200"/>
            <a:ext cx="11074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459" name="Rectangle 5"/>
          <p:cNvSpPr>
            <a:spLocks noChangeArrowheads="1"/>
          </p:cNvSpPr>
          <p:nvPr userDrawn="1"/>
        </p:nvSpPr>
        <p:spPr bwMode="auto">
          <a:xfrm>
            <a:off x="0" y="0"/>
            <a:ext cx="12192000" cy="762000"/>
          </a:xfrm>
          <a:prstGeom prst="rect">
            <a:avLst/>
          </a:prstGeom>
          <a:solidFill>
            <a:srgbClr val="2E249E"/>
          </a:solidFill>
          <a:ln>
            <a:noFill/>
          </a:ln>
        </p:spPr>
        <p:txBody>
          <a:bodyPr wrap="none" anchor="ctr"/>
          <a:lstStyle/>
          <a:p>
            <a:pPr algn="ctr" fontAlgn="base">
              <a:spcBef>
                <a:spcPct val="0"/>
              </a:spcBef>
              <a:spcAft>
                <a:spcPct val="0"/>
              </a:spcAft>
              <a:defRPr/>
            </a:pPr>
            <a:endParaRPr lang="en-US" sz="1800">
              <a:solidFill>
                <a:srgbClr val="000000"/>
              </a:solidFill>
              <a:latin typeface="Symbol" pitchFamily="18" charset="2"/>
              <a:ea typeface="ＭＳ Ｐゴシック" pitchFamily="34" charset="-128"/>
            </a:endParaRPr>
          </a:p>
        </p:txBody>
      </p:sp>
      <p:sp>
        <p:nvSpPr>
          <p:cNvPr id="27652" name="Rectangle 2"/>
          <p:cNvSpPr>
            <a:spLocks noGrp="1" noChangeArrowheads="1"/>
          </p:cNvSpPr>
          <p:nvPr>
            <p:ph type="title"/>
          </p:nvPr>
        </p:nvSpPr>
        <p:spPr bwMode="auto">
          <a:xfrm>
            <a:off x="304800" y="152400"/>
            <a:ext cx="1168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43170391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0" fontAlgn="base" hangingPunct="0">
        <a:spcBef>
          <a:spcPct val="0"/>
        </a:spcBef>
        <a:spcAft>
          <a:spcPct val="0"/>
        </a:spcAft>
        <a:defRPr sz="3200">
          <a:solidFill>
            <a:schemeClr val="bg1"/>
          </a:solidFill>
          <a:latin typeface="Arial" panose="020B0604020202020204" pitchFamily="34" charset="0"/>
          <a:ea typeface="Arial" charset="0"/>
          <a:cs typeface="+mj-cs"/>
        </a:defRPr>
      </a:lvl1pPr>
      <a:lvl2pPr algn="l" rtl="0" eaLnBrk="0" fontAlgn="base" hangingPunct="0">
        <a:spcBef>
          <a:spcPct val="0"/>
        </a:spcBef>
        <a:spcAft>
          <a:spcPct val="0"/>
        </a:spcAft>
        <a:defRPr sz="3200">
          <a:solidFill>
            <a:schemeClr val="bg1"/>
          </a:solidFill>
          <a:latin typeface="cmss10" pitchFamily="34" charset="0"/>
          <a:ea typeface="Arial" charset="0"/>
          <a:cs typeface="Arial" charset="0"/>
        </a:defRPr>
      </a:lvl2pPr>
      <a:lvl3pPr algn="l" rtl="0" eaLnBrk="0" fontAlgn="base" hangingPunct="0">
        <a:spcBef>
          <a:spcPct val="0"/>
        </a:spcBef>
        <a:spcAft>
          <a:spcPct val="0"/>
        </a:spcAft>
        <a:defRPr sz="3200">
          <a:solidFill>
            <a:schemeClr val="bg1"/>
          </a:solidFill>
          <a:latin typeface="cmss10" pitchFamily="34" charset="0"/>
          <a:ea typeface="Arial" charset="0"/>
          <a:cs typeface="Arial" charset="0"/>
        </a:defRPr>
      </a:lvl3pPr>
      <a:lvl4pPr algn="l" rtl="0" eaLnBrk="0" fontAlgn="base" hangingPunct="0">
        <a:spcBef>
          <a:spcPct val="0"/>
        </a:spcBef>
        <a:spcAft>
          <a:spcPct val="0"/>
        </a:spcAft>
        <a:defRPr sz="3200">
          <a:solidFill>
            <a:schemeClr val="bg1"/>
          </a:solidFill>
          <a:latin typeface="cmss10" pitchFamily="34" charset="0"/>
          <a:ea typeface="Arial" charset="0"/>
          <a:cs typeface="Arial" charset="0"/>
        </a:defRPr>
      </a:lvl4pPr>
      <a:lvl5pPr algn="l" rtl="0" eaLnBrk="0" fontAlgn="base" hangingPunct="0">
        <a:spcBef>
          <a:spcPct val="0"/>
        </a:spcBef>
        <a:spcAft>
          <a:spcPct val="0"/>
        </a:spcAft>
        <a:defRPr sz="3200">
          <a:solidFill>
            <a:schemeClr val="bg1"/>
          </a:solidFill>
          <a:latin typeface="cmss10" pitchFamily="34" charset="0"/>
          <a:ea typeface="Arial" charset="0"/>
          <a:cs typeface="Arial" charset="0"/>
        </a:defRPr>
      </a:lvl5pPr>
      <a:lvl6pPr marL="457200" algn="l" rtl="0" eaLnBrk="1" fontAlgn="base" hangingPunct="1">
        <a:spcBef>
          <a:spcPct val="0"/>
        </a:spcBef>
        <a:spcAft>
          <a:spcPct val="0"/>
        </a:spcAft>
        <a:defRPr sz="3200">
          <a:solidFill>
            <a:schemeClr val="bg1"/>
          </a:solidFill>
          <a:latin typeface="cmss10" pitchFamily="34" charset="0"/>
          <a:cs typeface="Arial" charset="0"/>
        </a:defRPr>
      </a:lvl6pPr>
      <a:lvl7pPr marL="914400" algn="l" rtl="0" eaLnBrk="1" fontAlgn="base" hangingPunct="1">
        <a:spcBef>
          <a:spcPct val="0"/>
        </a:spcBef>
        <a:spcAft>
          <a:spcPct val="0"/>
        </a:spcAft>
        <a:defRPr sz="3200">
          <a:solidFill>
            <a:schemeClr val="bg1"/>
          </a:solidFill>
          <a:latin typeface="cmss10" pitchFamily="34" charset="0"/>
          <a:cs typeface="Arial" charset="0"/>
        </a:defRPr>
      </a:lvl7pPr>
      <a:lvl8pPr marL="1371600" algn="l" rtl="0" eaLnBrk="1" fontAlgn="base" hangingPunct="1">
        <a:spcBef>
          <a:spcPct val="0"/>
        </a:spcBef>
        <a:spcAft>
          <a:spcPct val="0"/>
        </a:spcAft>
        <a:defRPr sz="3200">
          <a:solidFill>
            <a:schemeClr val="bg1"/>
          </a:solidFill>
          <a:latin typeface="cmss10" pitchFamily="34" charset="0"/>
          <a:cs typeface="Arial" charset="0"/>
        </a:defRPr>
      </a:lvl8pPr>
      <a:lvl9pPr marL="1828800" algn="l" rtl="0" eaLnBrk="1" fontAlgn="base" hangingPunct="1">
        <a:spcBef>
          <a:spcPct val="0"/>
        </a:spcBef>
        <a:spcAft>
          <a:spcPct val="0"/>
        </a:spcAft>
        <a:defRPr sz="3200">
          <a:solidFill>
            <a:schemeClr val="bg1"/>
          </a:solidFill>
          <a:latin typeface="cmss10" pitchFamily="34" charset="0"/>
          <a:cs typeface="Arial" charset="0"/>
        </a:defRPr>
      </a:lvl9pPr>
    </p:titleStyle>
    <p:bodyStyle>
      <a:lvl1pPr marL="342900" indent="-342900"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Arial" charset="0"/>
          <a:cs typeface="+mn-cs"/>
        </a:defRPr>
      </a:lvl1pPr>
      <a:lvl2pPr marL="742950" indent="-285750"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Arial" charset="0"/>
          <a:cs typeface="+mn-cs"/>
        </a:defRPr>
      </a:lvl2pPr>
      <a:lvl3pPr marL="1143000" indent="-228600"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Arial" charset="0"/>
          <a:cs typeface="+mn-cs"/>
        </a:defRPr>
      </a:lvl3pPr>
      <a:lvl4pPr marL="1600200" indent="-228600"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Arial" charset="0"/>
          <a:cs typeface="+mn-cs"/>
        </a:defRPr>
      </a:lvl4pPr>
      <a:lvl5pPr marL="2057400" indent="-228600"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Arial" charset="0"/>
          <a:cs typeface="+mn-cs"/>
        </a:defRPr>
      </a:lvl5pPr>
      <a:lvl6pPr marL="2514600" indent="-228600" algn="l" rtl="0" eaLnBrk="1" fontAlgn="base" hangingPunct="1">
        <a:spcBef>
          <a:spcPct val="20000"/>
        </a:spcBef>
        <a:spcAft>
          <a:spcPct val="0"/>
        </a:spcAft>
        <a:buSzPct val="80000"/>
        <a:buBlip>
          <a:blip r:embed="rId13"/>
        </a:buBlip>
        <a:defRPr sz="2000">
          <a:solidFill>
            <a:schemeClr val="tx1"/>
          </a:solidFill>
          <a:latin typeface="+mn-lt"/>
          <a:cs typeface="+mn-cs"/>
        </a:defRPr>
      </a:lvl6pPr>
      <a:lvl7pPr marL="2971800" indent="-228600" algn="l" rtl="0" eaLnBrk="1" fontAlgn="base" hangingPunct="1">
        <a:spcBef>
          <a:spcPct val="20000"/>
        </a:spcBef>
        <a:spcAft>
          <a:spcPct val="0"/>
        </a:spcAft>
        <a:buSzPct val="80000"/>
        <a:buBlip>
          <a:blip r:embed="rId13"/>
        </a:buBlip>
        <a:defRPr sz="2000">
          <a:solidFill>
            <a:schemeClr val="tx1"/>
          </a:solidFill>
          <a:latin typeface="+mn-lt"/>
          <a:cs typeface="+mn-cs"/>
        </a:defRPr>
      </a:lvl7pPr>
      <a:lvl8pPr marL="3429000" indent="-228600" algn="l" rtl="0" eaLnBrk="1" fontAlgn="base" hangingPunct="1">
        <a:spcBef>
          <a:spcPct val="20000"/>
        </a:spcBef>
        <a:spcAft>
          <a:spcPct val="0"/>
        </a:spcAft>
        <a:buSzPct val="80000"/>
        <a:buBlip>
          <a:blip r:embed="rId13"/>
        </a:buBlip>
        <a:defRPr sz="2000">
          <a:solidFill>
            <a:schemeClr val="tx1"/>
          </a:solidFill>
          <a:latin typeface="+mn-lt"/>
          <a:cs typeface="+mn-cs"/>
        </a:defRPr>
      </a:lvl8pPr>
      <a:lvl9pPr marL="3886200" indent="-228600" algn="l" rtl="0" eaLnBrk="1" fontAlgn="base" hangingPunct="1">
        <a:spcBef>
          <a:spcPct val="20000"/>
        </a:spcBef>
        <a:spcAft>
          <a:spcPct val="0"/>
        </a:spcAft>
        <a:buSzPct val="80000"/>
        <a:buBlip>
          <a:blip r:embed="rId13"/>
        </a:buBlip>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0" y="838200"/>
            <a:ext cx="11074400" cy="5791200"/>
          </a:xfrm>
          <a:prstGeom prst="rect">
            <a:avLst/>
          </a:prstGeom>
          <a:noFill/>
          <a:ln w="9525">
            <a:noFill/>
            <a:miter lim="800000"/>
            <a:headEnd/>
            <a:tailEnd/>
          </a:ln>
        </p:spPr>
        <p:txBody>
          <a:bodyPr vert="horz" wrap="square" lIns="91354" tIns="45678" rIns="91354" bIns="4567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5"/>
          <p:cNvSpPr>
            <a:spLocks noChangeArrowheads="1"/>
          </p:cNvSpPr>
          <p:nvPr/>
        </p:nvSpPr>
        <p:spPr bwMode="auto">
          <a:xfrm>
            <a:off x="0" y="0"/>
            <a:ext cx="12192000" cy="762000"/>
          </a:xfrm>
          <a:prstGeom prst="rect">
            <a:avLst/>
          </a:prstGeom>
          <a:solidFill>
            <a:srgbClr val="2E249E"/>
          </a:solidFill>
          <a:ln>
            <a:noFill/>
          </a:ln>
        </p:spPr>
        <p:txBody>
          <a:bodyPr wrap="none" lIns="91354" tIns="45678" rIns="91354" bIns="45678" anchor="ctr"/>
          <a:lstStyle/>
          <a:p>
            <a:pPr algn="ctr" fontAlgn="base">
              <a:spcBef>
                <a:spcPct val="0"/>
              </a:spcBef>
              <a:spcAft>
                <a:spcPct val="0"/>
              </a:spcAft>
              <a:defRPr/>
            </a:pPr>
            <a:endParaRPr lang="en-US" sz="1800">
              <a:solidFill>
                <a:srgbClr val="000000"/>
              </a:solidFill>
              <a:latin typeface="Symbol" charset="2"/>
              <a:ea typeface="ＭＳ Ｐゴシック" charset="-128"/>
            </a:endParaRPr>
          </a:p>
        </p:txBody>
      </p:sp>
      <p:sp>
        <p:nvSpPr>
          <p:cNvPr id="1028" name="Rectangle 2"/>
          <p:cNvSpPr>
            <a:spLocks noGrp="1" noChangeArrowheads="1"/>
          </p:cNvSpPr>
          <p:nvPr>
            <p:ph type="title"/>
          </p:nvPr>
        </p:nvSpPr>
        <p:spPr bwMode="auto">
          <a:xfrm>
            <a:off x="304800" y="152400"/>
            <a:ext cx="11684000" cy="533400"/>
          </a:xfrm>
          <a:prstGeom prst="rect">
            <a:avLst/>
          </a:prstGeom>
          <a:noFill/>
          <a:ln w="9525">
            <a:noFill/>
            <a:miter lim="800000"/>
            <a:headEnd/>
            <a:tailEnd/>
          </a:ln>
        </p:spPr>
        <p:txBody>
          <a:bodyPr vert="horz" wrap="square" lIns="91354" tIns="45678" rIns="91354" bIns="45678"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950562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rtl="0" eaLnBrk="0" fontAlgn="base" hangingPunct="0">
        <a:spcBef>
          <a:spcPct val="0"/>
        </a:spcBef>
        <a:spcAft>
          <a:spcPct val="0"/>
        </a:spcAft>
        <a:defRPr sz="3200">
          <a:solidFill>
            <a:schemeClr val="bg1"/>
          </a:solidFill>
          <a:latin typeface="Arial" panose="020B0604020202020204" pitchFamily="34" charset="0"/>
          <a:ea typeface="ＭＳ Ｐゴシック" charset="0"/>
          <a:cs typeface="ＭＳ Ｐゴシック" charset="-128"/>
        </a:defRPr>
      </a:lvl1pPr>
      <a:lvl2pPr algn="l" rtl="0" eaLnBrk="0" fontAlgn="base" hangingPunct="0">
        <a:spcBef>
          <a:spcPct val="0"/>
        </a:spcBef>
        <a:spcAft>
          <a:spcPct val="0"/>
        </a:spcAft>
        <a:defRPr sz="3200">
          <a:solidFill>
            <a:schemeClr val="bg1"/>
          </a:solidFill>
          <a:latin typeface="cmss10" pitchFamily="34" charset="0"/>
          <a:ea typeface="ＭＳ Ｐゴシック" charset="0"/>
          <a:cs typeface="ＭＳ Ｐゴシック" charset="-128"/>
        </a:defRPr>
      </a:lvl2pPr>
      <a:lvl3pPr algn="l" rtl="0" eaLnBrk="0" fontAlgn="base" hangingPunct="0">
        <a:spcBef>
          <a:spcPct val="0"/>
        </a:spcBef>
        <a:spcAft>
          <a:spcPct val="0"/>
        </a:spcAft>
        <a:defRPr sz="3200">
          <a:solidFill>
            <a:schemeClr val="bg1"/>
          </a:solidFill>
          <a:latin typeface="cmss10" pitchFamily="34" charset="0"/>
          <a:ea typeface="ＭＳ Ｐゴシック" charset="0"/>
          <a:cs typeface="ＭＳ Ｐゴシック" charset="-128"/>
        </a:defRPr>
      </a:lvl3pPr>
      <a:lvl4pPr algn="l" rtl="0" eaLnBrk="0" fontAlgn="base" hangingPunct="0">
        <a:spcBef>
          <a:spcPct val="0"/>
        </a:spcBef>
        <a:spcAft>
          <a:spcPct val="0"/>
        </a:spcAft>
        <a:defRPr sz="3200">
          <a:solidFill>
            <a:schemeClr val="bg1"/>
          </a:solidFill>
          <a:latin typeface="cmss10" pitchFamily="34" charset="0"/>
          <a:ea typeface="ＭＳ Ｐゴシック" charset="0"/>
          <a:cs typeface="ＭＳ Ｐゴシック" charset="-128"/>
        </a:defRPr>
      </a:lvl4pPr>
      <a:lvl5pPr algn="l" rtl="0" eaLnBrk="0" fontAlgn="base" hangingPunct="0">
        <a:spcBef>
          <a:spcPct val="0"/>
        </a:spcBef>
        <a:spcAft>
          <a:spcPct val="0"/>
        </a:spcAft>
        <a:defRPr sz="3200">
          <a:solidFill>
            <a:schemeClr val="bg1"/>
          </a:solidFill>
          <a:latin typeface="cmss10" pitchFamily="34" charset="0"/>
          <a:ea typeface="ＭＳ Ｐゴシック" charset="0"/>
          <a:cs typeface="ＭＳ Ｐゴシック" charset="-128"/>
        </a:defRPr>
      </a:lvl5pPr>
      <a:lvl6pPr marL="456774" algn="l" rtl="0" eaLnBrk="1" fontAlgn="base" hangingPunct="1">
        <a:spcBef>
          <a:spcPct val="0"/>
        </a:spcBef>
        <a:spcAft>
          <a:spcPct val="0"/>
        </a:spcAft>
        <a:defRPr sz="3200">
          <a:solidFill>
            <a:schemeClr val="bg1"/>
          </a:solidFill>
          <a:latin typeface="cmss10" pitchFamily="34" charset="0"/>
          <a:cs typeface="Arial" charset="0"/>
        </a:defRPr>
      </a:lvl6pPr>
      <a:lvl7pPr marL="913544" algn="l" rtl="0" eaLnBrk="1" fontAlgn="base" hangingPunct="1">
        <a:spcBef>
          <a:spcPct val="0"/>
        </a:spcBef>
        <a:spcAft>
          <a:spcPct val="0"/>
        </a:spcAft>
        <a:defRPr sz="3200">
          <a:solidFill>
            <a:schemeClr val="bg1"/>
          </a:solidFill>
          <a:latin typeface="cmss10" pitchFamily="34" charset="0"/>
          <a:cs typeface="Arial" charset="0"/>
        </a:defRPr>
      </a:lvl7pPr>
      <a:lvl8pPr marL="1370319" algn="l" rtl="0" eaLnBrk="1" fontAlgn="base" hangingPunct="1">
        <a:spcBef>
          <a:spcPct val="0"/>
        </a:spcBef>
        <a:spcAft>
          <a:spcPct val="0"/>
        </a:spcAft>
        <a:defRPr sz="3200">
          <a:solidFill>
            <a:schemeClr val="bg1"/>
          </a:solidFill>
          <a:latin typeface="cmss10" pitchFamily="34" charset="0"/>
          <a:cs typeface="Arial" charset="0"/>
        </a:defRPr>
      </a:lvl8pPr>
      <a:lvl9pPr marL="1827089" algn="l" rtl="0" eaLnBrk="1" fontAlgn="base" hangingPunct="1">
        <a:spcBef>
          <a:spcPct val="0"/>
        </a:spcBef>
        <a:spcAft>
          <a:spcPct val="0"/>
        </a:spcAft>
        <a:defRPr sz="3200">
          <a:solidFill>
            <a:schemeClr val="bg1"/>
          </a:solidFill>
          <a:latin typeface="cmss10" pitchFamily="34" charset="0"/>
          <a:cs typeface="Arial" charset="0"/>
        </a:defRPr>
      </a:lvl9pPr>
    </p:titleStyle>
    <p:bodyStyle>
      <a:lvl1pPr marL="341313" indent="-341313"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ＭＳ Ｐゴシック" charset="0"/>
          <a:cs typeface="ＭＳ Ｐゴシック" charset="-128"/>
        </a:defRPr>
      </a:lvl1pPr>
      <a:lvl2pPr marL="741363" indent="-284163"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Arial" charset="0"/>
          <a:cs typeface="+mn-cs"/>
        </a:defRPr>
      </a:lvl2pPr>
      <a:lvl3pPr marL="1141413" indent="-227013"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ＭＳ Ｐゴシック" charset="-128"/>
          <a:cs typeface="+mn-cs"/>
        </a:defRPr>
      </a:lvl3pPr>
      <a:lvl4pPr marL="1598613" indent="-227013"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ＭＳ Ｐゴシック" charset="-128"/>
          <a:cs typeface="+mn-cs"/>
        </a:defRPr>
      </a:lvl4pPr>
      <a:lvl5pPr marL="2054225" indent="-227013" algn="l" rtl="0" eaLnBrk="0" fontAlgn="base" hangingPunct="0">
        <a:spcBef>
          <a:spcPct val="20000"/>
        </a:spcBef>
        <a:spcAft>
          <a:spcPct val="0"/>
        </a:spcAft>
        <a:buSzPct val="80000"/>
        <a:buBlip>
          <a:blip r:embed="rId13"/>
        </a:buBlip>
        <a:defRPr sz="2000">
          <a:solidFill>
            <a:schemeClr val="tx1"/>
          </a:solidFill>
          <a:latin typeface="Arial" panose="020B0604020202020204" pitchFamily="34" charset="0"/>
          <a:ea typeface="ＭＳ Ｐゴシック" charset="-128"/>
          <a:cs typeface="+mn-cs"/>
        </a:defRPr>
      </a:lvl5pPr>
      <a:lvl6pPr marL="2512248" indent="-228387" algn="l" rtl="0" eaLnBrk="1" fontAlgn="base" hangingPunct="1">
        <a:spcBef>
          <a:spcPct val="20000"/>
        </a:spcBef>
        <a:spcAft>
          <a:spcPct val="0"/>
        </a:spcAft>
        <a:buSzPct val="80000"/>
        <a:buBlip>
          <a:blip r:embed="rId13"/>
        </a:buBlip>
        <a:defRPr sz="2000">
          <a:solidFill>
            <a:schemeClr val="tx1"/>
          </a:solidFill>
          <a:latin typeface="+mn-lt"/>
          <a:cs typeface="+mn-cs"/>
        </a:defRPr>
      </a:lvl6pPr>
      <a:lvl7pPr marL="2969022" indent="-228387" algn="l" rtl="0" eaLnBrk="1" fontAlgn="base" hangingPunct="1">
        <a:spcBef>
          <a:spcPct val="20000"/>
        </a:spcBef>
        <a:spcAft>
          <a:spcPct val="0"/>
        </a:spcAft>
        <a:buSzPct val="80000"/>
        <a:buBlip>
          <a:blip r:embed="rId13"/>
        </a:buBlip>
        <a:defRPr sz="2000">
          <a:solidFill>
            <a:schemeClr val="tx1"/>
          </a:solidFill>
          <a:latin typeface="+mn-lt"/>
          <a:cs typeface="+mn-cs"/>
        </a:defRPr>
      </a:lvl7pPr>
      <a:lvl8pPr marL="3425793" indent="-228387" algn="l" rtl="0" eaLnBrk="1" fontAlgn="base" hangingPunct="1">
        <a:spcBef>
          <a:spcPct val="20000"/>
        </a:spcBef>
        <a:spcAft>
          <a:spcPct val="0"/>
        </a:spcAft>
        <a:buSzPct val="80000"/>
        <a:buBlip>
          <a:blip r:embed="rId13"/>
        </a:buBlip>
        <a:defRPr sz="2000">
          <a:solidFill>
            <a:schemeClr val="tx1"/>
          </a:solidFill>
          <a:latin typeface="+mn-lt"/>
          <a:cs typeface="+mn-cs"/>
        </a:defRPr>
      </a:lvl8pPr>
      <a:lvl9pPr marL="3882564" indent="-228387" algn="l" rtl="0" eaLnBrk="1" fontAlgn="base" hangingPunct="1">
        <a:spcBef>
          <a:spcPct val="20000"/>
        </a:spcBef>
        <a:spcAft>
          <a:spcPct val="0"/>
        </a:spcAft>
        <a:buSzPct val="80000"/>
        <a:buBlip>
          <a:blip r:embed="rId13"/>
        </a:buBlip>
        <a:defRPr sz="2000">
          <a:solidFill>
            <a:schemeClr val="tx1"/>
          </a:solidFill>
          <a:latin typeface="+mn-lt"/>
          <a:cs typeface="+mn-cs"/>
        </a:defRPr>
      </a:lvl9pPr>
    </p:bodyStyle>
    <p:otherStyle>
      <a:defPPr>
        <a:defRPr lang="en-US"/>
      </a:defPPr>
      <a:lvl1pPr marL="0" algn="l" defTabSz="913544" rtl="0" eaLnBrk="1" latinLnBrk="0" hangingPunct="1">
        <a:defRPr sz="1800" kern="1200">
          <a:solidFill>
            <a:schemeClr val="tx1"/>
          </a:solidFill>
          <a:latin typeface="+mn-lt"/>
          <a:ea typeface="+mn-ea"/>
          <a:cs typeface="+mn-cs"/>
        </a:defRPr>
      </a:lvl1pPr>
      <a:lvl2pPr marL="456774" algn="l" defTabSz="913544" rtl="0" eaLnBrk="1" latinLnBrk="0" hangingPunct="1">
        <a:defRPr sz="1800" kern="1200">
          <a:solidFill>
            <a:schemeClr val="tx1"/>
          </a:solidFill>
          <a:latin typeface="+mn-lt"/>
          <a:ea typeface="+mn-ea"/>
          <a:cs typeface="+mn-cs"/>
        </a:defRPr>
      </a:lvl2pPr>
      <a:lvl3pPr marL="913544" algn="l" defTabSz="913544" rtl="0" eaLnBrk="1" latinLnBrk="0" hangingPunct="1">
        <a:defRPr sz="1800" kern="1200">
          <a:solidFill>
            <a:schemeClr val="tx1"/>
          </a:solidFill>
          <a:latin typeface="+mn-lt"/>
          <a:ea typeface="+mn-ea"/>
          <a:cs typeface="+mn-cs"/>
        </a:defRPr>
      </a:lvl3pPr>
      <a:lvl4pPr marL="1370319" algn="l" defTabSz="913544" rtl="0" eaLnBrk="1" latinLnBrk="0" hangingPunct="1">
        <a:defRPr sz="1800" kern="1200">
          <a:solidFill>
            <a:schemeClr val="tx1"/>
          </a:solidFill>
          <a:latin typeface="+mn-lt"/>
          <a:ea typeface="+mn-ea"/>
          <a:cs typeface="+mn-cs"/>
        </a:defRPr>
      </a:lvl4pPr>
      <a:lvl5pPr marL="1827089" algn="l" defTabSz="913544" rtl="0" eaLnBrk="1" latinLnBrk="0" hangingPunct="1">
        <a:defRPr sz="1800" kern="1200">
          <a:solidFill>
            <a:schemeClr val="tx1"/>
          </a:solidFill>
          <a:latin typeface="+mn-lt"/>
          <a:ea typeface="+mn-ea"/>
          <a:cs typeface="+mn-cs"/>
        </a:defRPr>
      </a:lvl5pPr>
      <a:lvl6pPr marL="2283864" algn="l" defTabSz="913544" rtl="0" eaLnBrk="1" latinLnBrk="0" hangingPunct="1">
        <a:defRPr sz="1800" kern="1200">
          <a:solidFill>
            <a:schemeClr val="tx1"/>
          </a:solidFill>
          <a:latin typeface="+mn-lt"/>
          <a:ea typeface="+mn-ea"/>
          <a:cs typeface="+mn-cs"/>
        </a:defRPr>
      </a:lvl6pPr>
      <a:lvl7pPr marL="2740634" algn="l" defTabSz="913544" rtl="0" eaLnBrk="1" latinLnBrk="0" hangingPunct="1">
        <a:defRPr sz="1800" kern="1200">
          <a:solidFill>
            <a:schemeClr val="tx1"/>
          </a:solidFill>
          <a:latin typeface="+mn-lt"/>
          <a:ea typeface="+mn-ea"/>
          <a:cs typeface="+mn-cs"/>
        </a:defRPr>
      </a:lvl7pPr>
      <a:lvl8pPr marL="3197408" algn="l" defTabSz="913544" rtl="0" eaLnBrk="1" latinLnBrk="0" hangingPunct="1">
        <a:defRPr sz="1800" kern="1200">
          <a:solidFill>
            <a:schemeClr val="tx1"/>
          </a:solidFill>
          <a:latin typeface="+mn-lt"/>
          <a:ea typeface="+mn-ea"/>
          <a:cs typeface="+mn-cs"/>
        </a:defRPr>
      </a:lvl8pPr>
      <a:lvl9pPr marL="3654179" algn="l" defTabSz="91354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5288CEB-8128-4ABC-A5D8-40D3E39FB3C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914574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E490E-FC51-4EB7-BC79-83086180A7A4}" type="datetimeFigureOut">
              <a:rPr lang="en-US" smtClean="0">
                <a:solidFill>
                  <a:prstClr val="black">
                    <a:tint val="75000"/>
                  </a:prstClr>
                </a:solidFill>
                <a:cs typeface="Arial" pitchFamily="34" charset="0"/>
              </a:rPr>
              <a:pPr/>
              <a:t>2/25/23</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DDCE0-28FC-4F49-8E1E-0E22A396BD37}" type="slidenum">
              <a:rPr lang="en-US" smtClean="0">
                <a:solidFill>
                  <a:prstClr val="black">
                    <a:tint val="75000"/>
                  </a:prstClr>
                </a:solidFill>
                <a:cs typeface="Arial" pitchFamily="34" charset="0"/>
              </a: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42613400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312B6-55A8-4CB9-AC05-AD31719AE35E}" type="datetimeFigureOut">
              <a:rPr lang="en-US" smtClean="0">
                <a:solidFill>
                  <a:prstClr val="black">
                    <a:tint val="75000"/>
                  </a:prstClr>
                </a:solidFill>
              </a:rPr>
              <a:pPr/>
              <a:t>2/25/23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99491-28A5-4DE0-9188-C23E499F8D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57726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t>2/25/23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t>‹#›</a:t>
            </a:fld>
            <a:endParaRPr lang="en-US" dirty="0"/>
          </a:p>
        </p:txBody>
      </p:sp>
    </p:spTree>
    <p:extLst>
      <p:ext uri="{BB962C8B-B14F-4D97-AF65-F5344CB8AC3E}">
        <p14:creationId xmlns:p14="http://schemas.microsoft.com/office/powerpoint/2010/main" val="221166171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B3ABCB0-144B-4484-9368-4B6C18CB3EDD}" type="datetimeFigureOut">
              <a:rPr lang="en-US" smtClean="0">
                <a:solidFill>
                  <a:prstClr val="black">
                    <a:tint val="75000"/>
                  </a:prstClr>
                </a:solidFill>
                <a:latin typeface="Calibri"/>
              </a:rPr>
              <a:pPr fontAlgn="auto">
                <a:spcBef>
                  <a:spcPts val="0"/>
                </a:spcBef>
                <a:spcAft>
                  <a:spcPts val="0"/>
                </a:spcAft>
              </a:pPr>
              <a:t>2/25/23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01E878-55F3-4E95-A47D-D5DCEDBDDEF2}"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982867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01169"/>
            <a:ext cx="10972800" cy="1152144"/>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609600" y="1472184"/>
            <a:ext cx="10972800" cy="47047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1" y="6446579"/>
            <a:ext cx="9172355" cy="222323"/>
          </a:xfrm>
          <a:prstGeom prst="rect">
            <a:avLst/>
          </a:prstGeom>
        </p:spPr>
        <p:txBody>
          <a:bodyPr vert="horz" lIns="91440" tIns="45720" rIns="91440" bIns="45720" rtlCol="0" anchor="t"/>
          <a:lstStyle>
            <a:lvl1pPr algn="l">
              <a:defRPr sz="1100" kern="700" cap="small" spc="50" baseline="0">
                <a:solidFill>
                  <a:schemeClr val="tx1">
                    <a:lumMod val="50000"/>
                    <a:lumOff val="50000"/>
                  </a:schemeClr>
                </a:solidFill>
              </a:defRPr>
            </a:lvl1pPr>
          </a:lstStyle>
          <a:p>
            <a:r>
              <a:rPr lang="en-US" dirty="0"/>
              <a:t>j-pal | CREATING MOVES TO OPPORTUNITY</a:t>
            </a:r>
          </a:p>
        </p:txBody>
      </p:sp>
      <p:sp>
        <p:nvSpPr>
          <p:cNvPr id="6" name="Slide Number Placeholder 5"/>
          <p:cNvSpPr>
            <a:spLocks noGrp="1"/>
          </p:cNvSpPr>
          <p:nvPr>
            <p:ph type="sldNum" sz="quarter" idx="4"/>
          </p:nvPr>
        </p:nvSpPr>
        <p:spPr>
          <a:xfrm>
            <a:off x="10067284" y="6446579"/>
            <a:ext cx="1515121" cy="222323"/>
          </a:xfrm>
          <a:prstGeom prst="rect">
            <a:avLst/>
          </a:prstGeom>
        </p:spPr>
        <p:txBody>
          <a:bodyPr vert="horz" lIns="91440" tIns="45720" rIns="91440" bIns="45720" rtlCol="0" anchor="t"/>
          <a:lstStyle>
            <a:lvl1pPr algn="r">
              <a:defRPr sz="1100">
                <a:solidFill>
                  <a:schemeClr val="tx1">
                    <a:lumMod val="50000"/>
                    <a:lumOff val="50000"/>
                  </a:schemeClr>
                </a:solidFill>
              </a:defRPr>
            </a:lvl1pPr>
          </a:lstStyle>
          <a:p>
            <a:fld id="{2ECB1696-1F23-9849-960D-916B9EF0C8D4}" type="slidenum">
              <a:rPr lang="en-US" smtClean="0"/>
              <a:pPr/>
              <a:t>‹#›</a:t>
            </a:fld>
            <a:endParaRPr lang="en-US" dirty="0"/>
          </a:p>
        </p:txBody>
      </p:sp>
    </p:spTree>
    <p:extLst>
      <p:ext uri="{BB962C8B-B14F-4D97-AF65-F5344CB8AC3E}">
        <p14:creationId xmlns:p14="http://schemas.microsoft.com/office/powerpoint/2010/main" val="85054668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Lst>
  <p:hf hdr="0" dt="0"/>
  <p:txStyles>
    <p:titleStyle>
      <a:lvl1pPr algn="l" defTabSz="457200" rtl="0" eaLnBrk="1" latinLnBrk="0" hangingPunct="1">
        <a:spcBef>
          <a:spcPct val="0"/>
        </a:spcBef>
        <a:buNone/>
        <a:defRPr sz="3200" u="none" kern="1200" cap="none" spc="0" baseline="0">
          <a:solidFill>
            <a:schemeClr val="accent1"/>
          </a:solidFill>
          <a:latin typeface="+mj-lt"/>
          <a:ea typeface="+mj-ea"/>
          <a:cs typeface="+mj-cs"/>
        </a:defRPr>
      </a:lvl1pPr>
    </p:titleStyle>
    <p:bodyStyle>
      <a:lvl1pPr marL="342900" indent="-342900" algn="l" defTabSz="457200" rtl="0" eaLnBrk="1" latinLnBrk="0" hangingPunct="1">
        <a:spcBef>
          <a:spcPct val="20000"/>
        </a:spcBef>
        <a:spcAft>
          <a:spcPts val="600"/>
        </a:spcAft>
        <a:buFont typeface="Arial"/>
        <a:buChar char="•"/>
        <a:defRPr sz="2200" kern="1200" spc="0" baseline="0">
          <a:solidFill>
            <a:schemeClr val="tx1"/>
          </a:solidFill>
          <a:latin typeface="+mn-lt"/>
          <a:ea typeface="+mn-ea"/>
          <a:cs typeface="+mn-cs"/>
        </a:defRPr>
      </a:lvl1pPr>
      <a:lvl2pPr marL="742950" indent="-285750" algn="l" defTabSz="457200" rtl="0" eaLnBrk="1" latinLnBrk="0" hangingPunct="1">
        <a:spcBef>
          <a:spcPct val="20000"/>
        </a:spcBef>
        <a:spcAft>
          <a:spcPts val="600"/>
        </a:spcAft>
        <a:buFont typeface="Arial"/>
        <a:buChar char="–"/>
        <a:defRPr sz="2000" kern="1200" spc="0" baseline="0">
          <a:solidFill>
            <a:schemeClr val="tx1"/>
          </a:solidFill>
          <a:latin typeface="+mn-lt"/>
          <a:ea typeface="+mn-ea"/>
          <a:cs typeface="+mn-cs"/>
        </a:defRPr>
      </a:lvl2pPr>
      <a:lvl3pPr marL="1143000" indent="-228600" algn="l" defTabSz="457200" rtl="0" eaLnBrk="1" latinLnBrk="0" hangingPunct="1">
        <a:spcBef>
          <a:spcPct val="20000"/>
        </a:spcBef>
        <a:spcAft>
          <a:spcPts val="600"/>
        </a:spcAft>
        <a:buFont typeface="Arial"/>
        <a:buChar char="•"/>
        <a:defRPr sz="1800" kern="1200" spc="0" baseline="0">
          <a:solidFill>
            <a:schemeClr val="tx1"/>
          </a:solidFill>
          <a:latin typeface="+mn-lt"/>
          <a:ea typeface="+mn-ea"/>
          <a:cs typeface="+mn-cs"/>
        </a:defRPr>
      </a:lvl3pPr>
      <a:lvl4pPr marL="1600200" indent="-228600" algn="l" defTabSz="457200" rtl="0" eaLnBrk="1" latinLnBrk="0" hangingPunct="1">
        <a:spcBef>
          <a:spcPct val="20000"/>
        </a:spcBef>
        <a:spcAft>
          <a:spcPts val="600"/>
        </a:spcAft>
        <a:buFont typeface="Arial"/>
        <a:buChar char="–"/>
        <a:defRPr sz="1600" kern="1200" spc="0" baseline="0">
          <a:solidFill>
            <a:schemeClr val="tx1"/>
          </a:solidFill>
          <a:latin typeface="+mn-lt"/>
          <a:ea typeface="+mn-ea"/>
          <a:cs typeface="+mn-cs"/>
        </a:defRPr>
      </a:lvl4pPr>
      <a:lvl5pPr marL="2057400" indent="-228600" algn="l" defTabSz="457200" rtl="0" eaLnBrk="1" latinLnBrk="0" hangingPunct="1">
        <a:spcBef>
          <a:spcPct val="20000"/>
        </a:spcBef>
        <a:spcAft>
          <a:spcPts val="600"/>
        </a:spcAft>
        <a:buFont typeface="Arial"/>
        <a:buChar char="»"/>
        <a:defRPr sz="14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99.xml"/><Relationship Id="rId1" Type="http://schemas.openxmlformats.org/officeDocument/2006/relationships/slideLayout" Target="../slideLayouts/slideLayout40.xml"/><Relationship Id="rId4" Type="http://schemas.openxmlformats.org/officeDocument/2006/relationships/image" Target="../media/image73.emf"/></Relationships>
</file>

<file path=ppt/slides/_rels/slide101.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oleObject32.bin"/><Relationship Id="rId18" Type="http://schemas.openxmlformats.org/officeDocument/2006/relationships/image" Target="../media/image81.emf"/><Relationship Id="rId3" Type="http://schemas.openxmlformats.org/officeDocument/2006/relationships/oleObject" Target="../embeddings/oleObject27.bin"/><Relationship Id="rId21" Type="http://schemas.openxmlformats.org/officeDocument/2006/relationships/oleObject" Target="../embeddings/oleObject36.bin"/><Relationship Id="rId7" Type="http://schemas.openxmlformats.org/officeDocument/2006/relationships/oleObject" Target="../embeddings/oleObject29.bin"/><Relationship Id="rId12" Type="http://schemas.openxmlformats.org/officeDocument/2006/relationships/image" Target="../media/image78.emf"/><Relationship Id="rId17" Type="http://schemas.openxmlformats.org/officeDocument/2006/relationships/oleObject" Target="../embeddings/oleObject34.bin"/><Relationship Id="rId2" Type="http://schemas.openxmlformats.org/officeDocument/2006/relationships/notesSlide" Target="../notesSlides/notesSlide100.xml"/><Relationship Id="rId16" Type="http://schemas.openxmlformats.org/officeDocument/2006/relationships/image" Target="../media/image80.emf"/><Relationship Id="rId20" Type="http://schemas.openxmlformats.org/officeDocument/2006/relationships/image" Target="../media/image82.emf"/><Relationship Id="rId1" Type="http://schemas.openxmlformats.org/officeDocument/2006/relationships/slideLayout" Target="../slideLayouts/slideLayout24.xml"/><Relationship Id="rId6" Type="http://schemas.openxmlformats.org/officeDocument/2006/relationships/image" Target="../media/image75.emf"/><Relationship Id="rId11" Type="http://schemas.openxmlformats.org/officeDocument/2006/relationships/oleObject" Target="../embeddings/oleObject31.bin"/><Relationship Id="rId5" Type="http://schemas.openxmlformats.org/officeDocument/2006/relationships/oleObject" Target="../embeddings/oleObject28.bin"/><Relationship Id="rId15" Type="http://schemas.openxmlformats.org/officeDocument/2006/relationships/oleObject" Target="../embeddings/oleObject33.bin"/><Relationship Id="rId10" Type="http://schemas.openxmlformats.org/officeDocument/2006/relationships/image" Target="../media/image77.emf"/><Relationship Id="rId19" Type="http://schemas.openxmlformats.org/officeDocument/2006/relationships/oleObject" Target="../embeddings/oleObject35.bin"/><Relationship Id="rId4" Type="http://schemas.openxmlformats.org/officeDocument/2006/relationships/image" Target="../media/image74.emf"/><Relationship Id="rId9" Type="http://schemas.openxmlformats.org/officeDocument/2006/relationships/oleObject" Target="../embeddings/oleObject30.bin"/><Relationship Id="rId14" Type="http://schemas.openxmlformats.org/officeDocument/2006/relationships/image" Target="../media/image79.emf"/><Relationship Id="rId22" Type="http://schemas.openxmlformats.org/officeDocument/2006/relationships/image" Target="../media/image83.e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oleObject42.bin"/><Relationship Id="rId18" Type="http://schemas.openxmlformats.org/officeDocument/2006/relationships/image" Target="../media/image81.emf"/><Relationship Id="rId3" Type="http://schemas.openxmlformats.org/officeDocument/2006/relationships/oleObject" Target="../embeddings/oleObject37.bin"/><Relationship Id="rId21" Type="http://schemas.openxmlformats.org/officeDocument/2006/relationships/oleObject" Target="../embeddings/oleObject46.bin"/><Relationship Id="rId7" Type="http://schemas.openxmlformats.org/officeDocument/2006/relationships/oleObject" Target="../embeddings/oleObject39.bin"/><Relationship Id="rId12" Type="http://schemas.openxmlformats.org/officeDocument/2006/relationships/image" Target="../media/image78.emf"/><Relationship Id="rId17" Type="http://schemas.openxmlformats.org/officeDocument/2006/relationships/oleObject" Target="../embeddings/oleObject44.bin"/><Relationship Id="rId2" Type="http://schemas.openxmlformats.org/officeDocument/2006/relationships/notesSlide" Target="../notesSlides/notesSlide103.xml"/><Relationship Id="rId16" Type="http://schemas.openxmlformats.org/officeDocument/2006/relationships/image" Target="../media/image80.emf"/><Relationship Id="rId20" Type="http://schemas.openxmlformats.org/officeDocument/2006/relationships/image" Target="../media/image82.emf"/><Relationship Id="rId1" Type="http://schemas.openxmlformats.org/officeDocument/2006/relationships/slideLayout" Target="../slideLayouts/slideLayout24.xml"/><Relationship Id="rId6" Type="http://schemas.openxmlformats.org/officeDocument/2006/relationships/image" Target="../media/image75.emf"/><Relationship Id="rId11" Type="http://schemas.openxmlformats.org/officeDocument/2006/relationships/oleObject" Target="../embeddings/oleObject41.bin"/><Relationship Id="rId5" Type="http://schemas.openxmlformats.org/officeDocument/2006/relationships/oleObject" Target="../embeddings/oleObject38.bin"/><Relationship Id="rId15" Type="http://schemas.openxmlformats.org/officeDocument/2006/relationships/oleObject" Target="../embeddings/oleObject43.bin"/><Relationship Id="rId10" Type="http://schemas.openxmlformats.org/officeDocument/2006/relationships/image" Target="../media/image77.emf"/><Relationship Id="rId19" Type="http://schemas.openxmlformats.org/officeDocument/2006/relationships/oleObject" Target="../embeddings/oleObject45.bin"/><Relationship Id="rId4" Type="http://schemas.openxmlformats.org/officeDocument/2006/relationships/image" Target="../media/image74.emf"/><Relationship Id="rId9" Type="http://schemas.openxmlformats.org/officeDocument/2006/relationships/oleObject" Target="../embeddings/oleObject40.bin"/><Relationship Id="rId14" Type="http://schemas.openxmlformats.org/officeDocument/2006/relationships/image" Target="../media/image79.emf"/><Relationship Id="rId22" Type="http://schemas.openxmlformats.org/officeDocument/2006/relationships/image" Target="../media/image83.emf"/></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4.xml"/><Relationship Id="rId1" Type="http://schemas.openxmlformats.org/officeDocument/2006/relationships/slideLayout" Target="../slideLayouts/slideLayout40.xml"/><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40.xml"/><Relationship Id="rId4" Type="http://schemas.openxmlformats.org/officeDocument/2006/relationships/image" Target="../media/image85.png"/></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6.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7.xml"/><Relationship Id="rId1" Type="http://schemas.openxmlformats.org/officeDocument/2006/relationships/slideLayout" Target="../slideLayouts/slideLayout35.xml"/><Relationship Id="rId4"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35.xml"/><Relationship Id="rId4" Type="http://schemas.openxmlformats.org/officeDocument/2006/relationships/image" Target="../media/image89.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6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90.xml"/><Relationship Id="rId5" Type="http://schemas.openxmlformats.org/officeDocument/2006/relationships/image" Target="../media/image32.jpe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55.xml"/><Relationship Id="rId1" Type="http://schemas.openxmlformats.org/officeDocument/2006/relationships/slideLayout" Target="../slideLayouts/slideLayout128.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6.xml"/><Relationship Id="rId1" Type="http://schemas.openxmlformats.org/officeDocument/2006/relationships/slideLayout" Target="../slideLayouts/slideLayout84.xml"/><Relationship Id="rId4" Type="http://schemas.openxmlformats.org/officeDocument/2006/relationships/image" Target="../media/image39.wmf"/></Relationships>
</file>

<file path=ppt/slides/_rels/slide5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57.xml"/><Relationship Id="rId1" Type="http://schemas.openxmlformats.org/officeDocument/2006/relationships/slideLayout" Target="../slideLayouts/slideLayout157.xml"/></Relationships>
</file>

<file path=ppt/slides/_rels/slide5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142.xml"/><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1.xml"/></Relationships>
</file>

<file path=ppt/slides/_rels/slide6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4.xml"/><Relationship Id="rId1" Type="http://schemas.openxmlformats.org/officeDocument/2006/relationships/slideLayout" Target="../slideLayouts/slideLayout1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1.xml"/></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6.xml"/><Relationship Id="rId1" Type="http://schemas.openxmlformats.org/officeDocument/2006/relationships/slideLayout" Target="../slideLayouts/slideLayout141.xml"/></Relationships>
</file>

<file path=ppt/slides/_rels/slide6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7.xml"/><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49.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9.xml"/><Relationship Id="rId1" Type="http://schemas.openxmlformats.org/officeDocument/2006/relationships/slideLayout" Target="../slideLayouts/slideLayout1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1.xml"/></Relationships>
</file>

<file path=ppt/slides/_rels/slide7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1.xml"/><Relationship Id="rId1" Type="http://schemas.openxmlformats.org/officeDocument/2006/relationships/slideLayout" Target="../slideLayouts/slideLayout141.xml"/></Relationships>
</file>

<file path=ppt/slides/_rels/slide7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2.xml"/><Relationship Id="rId1" Type="http://schemas.openxmlformats.org/officeDocument/2006/relationships/slideLayout" Target="../slideLayouts/slideLayout141.xml"/></Relationships>
</file>

<file path=ppt/slides/_rels/slide7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3.xml"/><Relationship Id="rId1" Type="http://schemas.openxmlformats.org/officeDocument/2006/relationships/slideLayout" Target="../slideLayouts/slideLayout141.xml"/></Relationships>
</file>

<file path=ppt/slides/_rels/slide7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4.xml"/><Relationship Id="rId1" Type="http://schemas.openxmlformats.org/officeDocument/2006/relationships/slideLayout" Target="../slideLayouts/slideLayout141.xml"/></Relationships>
</file>

<file path=ppt/slides/_rels/slide7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75.xml"/><Relationship Id="rId1" Type="http://schemas.openxmlformats.org/officeDocument/2006/relationships/slideLayout" Target="../slideLayouts/slideLayout141.xml"/></Relationships>
</file>

<file path=ppt/slides/_rels/slide7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6.xml"/><Relationship Id="rId1" Type="http://schemas.openxmlformats.org/officeDocument/2006/relationships/slideLayout" Target="../slideLayouts/slideLayout141.xml"/></Relationships>
</file>

<file path=ppt/slides/_rels/slide7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77.xml"/><Relationship Id="rId1" Type="http://schemas.openxmlformats.org/officeDocument/2006/relationships/slideLayout" Target="../slideLayouts/slideLayout141.xml"/></Relationships>
</file>

<file path=ppt/slides/_rels/slide7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8.xml"/><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9.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5.xml"/><Relationship Id="rId1" Type="http://schemas.openxmlformats.org/officeDocument/2006/relationships/slideLayout" Target="../slideLayouts/slideLayout62.xml"/><Relationship Id="rId4" Type="http://schemas.openxmlformats.org/officeDocument/2006/relationships/image" Target="../media/image59.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6.xml"/><Relationship Id="rId1" Type="http://schemas.openxmlformats.org/officeDocument/2006/relationships/slideLayout" Target="../slideLayouts/slideLayout62.xml"/><Relationship Id="rId4" Type="http://schemas.openxmlformats.org/officeDocument/2006/relationships/image" Target="../media/image60.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7.xml"/><Relationship Id="rId1" Type="http://schemas.openxmlformats.org/officeDocument/2006/relationships/slideLayout" Target="../slideLayouts/slideLayout62.xml"/><Relationship Id="rId6" Type="http://schemas.openxmlformats.org/officeDocument/2006/relationships/image" Target="../media/image59.emf"/><Relationship Id="rId5" Type="http://schemas.openxmlformats.org/officeDocument/2006/relationships/oleObject" Target="../embeddings/oleObject4.bin"/><Relationship Id="rId4" Type="http://schemas.openxmlformats.org/officeDocument/2006/relationships/image" Target="../media/image60.e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88.xml"/><Relationship Id="rId1" Type="http://schemas.openxmlformats.org/officeDocument/2006/relationships/slideLayout" Target="../slideLayouts/slideLayout62.xml"/><Relationship Id="rId6" Type="http://schemas.openxmlformats.org/officeDocument/2006/relationships/image" Target="../media/image59.emf"/><Relationship Id="rId5" Type="http://schemas.openxmlformats.org/officeDocument/2006/relationships/oleObject" Target="../embeddings/oleObject6.bin"/><Relationship Id="rId4" Type="http://schemas.openxmlformats.org/officeDocument/2006/relationships/image" Target="../media/image60.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1.emf"/></Relationships>
</file>

<file path=ppt/slides/_rels/slide9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89.xml"/><Relationship Id="rId1" Type="http://schemas.openxmlformats.org/officeDocument/2006/relationships/slideLayout" Target="../slideLayouts/slideLayout62.xml"/><Relationship Id="rId6" Type="http://schemas.openxmlformats.org/officeDocument/2006/relationships/image" Target="../media/image59.emf"/><Relationship Id="rId5" Type="http://schemas.openxmlformats.org/officeDocument/2006/relationships/oleObject" Target="../embeddings/oleObject8.bin"/><Relationship Id="rId4" Type="http://schemas.openxmlformats.org/officeDocument/2006/relationships/image" Target="../media/image60.emf"/></Relationships>
</file>

<file path=ppt/slides/_rels/slide91.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90.xml"/><Relationship Id="rId1" Type="http://schemas.openxmlformats.org/officeDocument/2006/relationships/slideLayout" Target="../slideLayouts/slideLayout62.xml"/><Relationship Id="rId6" Type="http://schemas.openxmlformats.org/officeDocument/2006/relationships/image" Target="../media/image59.emf"/><Relationship Id="rId5" Type="http://schemas.openxmlformats.org/officeDocument/2006/relationships/oleObject" Target="../embeddings/oleObject11.bin"/><Relationship Id="rId10" Type="http://schemas.openxmlformats.org/officeDocument/2006/relationships/image" Target="../media/image62.emf"/><Relationship Id="rId4" Type="http://schemas.openxmlformats.org/officeDocument/2006/relationships/image" Target="../media/image60.emf"/><Relationship Id="rId9" Type="http://schemas.openxmlformats.org/officeDocument/2006/relationships/oleObject" Target="../embeddings/oleObject13.bin"/></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66.emf"/><Relationship Id="rId2" Type="http://schemas.openxmlformats.org/officeDocument/2006/relationships/notesSlide" Target="../notesSlides/notesSlide94.xml"/><Relationship Id="rId16" Type="http://schemas.openxmlformats.org/officeDocument/2006/relationships/image" Target="../media/image68.emf"/><Relationship Id="rId1" Type="http://schemas.openxmlformats.org/officeDocument/2006/relationships/slideLayout" Target="../slideLayouts/slideLayout24.xml"/><Relationship Id="rId6" Type="http://schemas.openxmlformats.org/officeDocument/2006/relationships/image" Target="../media/image63.e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65.emf"/><Relationship Id="rId4" Type="http://schemas.openxmlformats.org/officeDocument/2006/relationships/image" Target="../media/image59.emf"/><Relationship Id="rId9" Type="http://schemas.openxmlformats.org/officeDocument/2006/relationships/oleObject" Target="../embeddings/oleObject17.bin"/><Relationship Id="rId14" Type="http://schemas.openxmlformats.org/officeDocument/2006/relationships/image" Target="../media/image67.emf"/></Relationships>
</file>

<file path=ppt/slides/_rels/slide96.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notesSlide" Target="../notesSlides/notesSlide95.xml"/><Relationship Id="rId1" Type="http://schemas.openxmlformats.org/officeDocument/2006/relationships/slideLayout" Target="../slideLayouts/slideLayout24.xml"/><Relationship Id="rId6" Type="http://schemas.openxmlformats.org/officeDocument/2006/relationships/image" Target="../media/image70.emf"/><Relationship Id="rId5" Type="http://schemas.openxmlformats.org/officeDocument/2006/relationships/oleObject" Target="../embeddings/oleObject22.bin"/><Relationship Id="rId10" Type="http://schemas.openxmlformats.org/officeDocument/2006/relationships/image" Target="../media/image72.emf"/><Relationship Id="rId4" Type="http://schemas.openxmlformats.org/officeDocument/2006/relationships/image" Target="../media/image69.emf"/><Relationship Id="rId9" Type="http://schemas.openxmlformats.org/officeDocument/2006/relationships/oleObject" Target="../embeddings/oleObject24.bin"/></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98.xml"/><Relationship Id="rId1" Type="http://schemas.openxmlformats.org/officeDocument/2006/relationships/slideLayout" Target="../slideLayouts/slideLayout40.xml"/><Relationship Id="rId4" Type="http://schemas.openxmlformats.org/officeDocument/2006/relationships/image" Target="../media/image5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hoto of Empire State building during daytime">
            <a:extLst>
              <a:ext uri="{FF2B5EF4-FFF2-40B4-BE49-F238E27FC236}">
                <a16:creationId xmlns:a16="http://schemas.microsoft.com/office/drawing/2014/main" id="{05813012-AF1C-3D68-BCDE-F1E986600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 b="15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a:xfrm>
            <a:off x="2846318" y="996025"/>
            <a:ext cx="6267450" cy="121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2000" dirty="0">
                <a:solidFill>
                  <a:prstClr val="black"/>
                </a:solidFill>
                <a:latin typeface="Calibri" panose="020F0502020204030204" pitchFamily="34" charset="0"/>
                <a:ea typeface="ＭＳ Ｐゴシック" pitchFamily="34" charset="-128"/>
                <a:cs typeface="ＭＳ Ｐゴシック" pitchFamily="34" charset="-128"/>
              </a:rPr>
              <a:t>Nathaniel Hendren</a:t>
            </a:r>
          </a:p>
          <a:p>
            <a:pPr marL="0" indent="0" algn="ctr">
              <a:lnSpc>
                <a:spcPct val="90000"/>
              </a:lnSpc>
              <a:buNone/>
            </a:pPr>
            <a:endParaRPr lang="en-US" sz="1400" dirty="0">
              <a:solidFill>
                <a:prstClr val="black"/>
              </a:solidFill>
              <a:latin typeface="Calibri" panose="020F0502020204030204" pitchFamily="34" charset="0"/>
              <a:ea typeface="ＭＳ Ｐゴシック" pitchFamily="34" charset="-128"/>
              <a:cs typeface="ＭＳ Ｐゴシック" pitchFamily="34" charset="-128"/>
            </a:endParaRPr>
          </a:p>
          <a:p>
            <a:pPr marL="0" indent="0" algn="ctr">
              <a:lnSpc>
                <a:spcPct val="90000"/>
              </a:lnSpc>
              <a:buNone/>
            </a:pPr>
            <a:r>
              <a:rPr lang="en-US" sz="2000" dirty="0">
                <a:solidFill>
                  <a:prstClr val="black"/>
                </a:solidFill>
                <a:latin typeface="Calibri" panose="020F0502020204030204" pitchFamily="34" charset="0"/>
                <a:ea typeface="ＭＳ Ｐゴシック" pitchFamily="34" charset="-128"/>
                <a:cs typeface="ＭＳ Ｐゴシック" pitchFamily="34" charset="-128"/>
              </a:rPr>
              <a:t>Spring 2023</a:t>
            </a:r>
          </a:p>
          <a:p>
            <a:pPr marL="0" indent="0" algn="ctr">
              <a:lnSpc>
                <a:spcPct val="90000"/>
              </a:lnSpc>
              <a:buNone/>
            </a:pPr>
            <a:endParaRPr lang="en-US" sz="2000" dirty="0">
              <a:solidFill>
                <a:prstClr val="black"/>
              </a:solidFill>
              <a:latin typeface="Calibri" panose="020F0502020204030204" pitchFamily="34" charset="0"/>
              <a:ea typeface="ＭＳ Ｐゴシック" pitchFamily="34" charset="-128"/>
              <a:cs typeface="ＭＳ Ｐゴシック" pitchFamily="34" charset="-128"/>
            </a:endParaRPr>
          </a:p>
        </p:txBody>
      </p:sp>
      <p:sp>
        <p:nvSpPr>
          <p:cNvPr id="2" name="Rectangle 1"/>
          <p:cNvSpPr/>
          <p:nvPr/>
        </p:nvSpPr>
        <p:spPr>
          <a:xfrm>
            <a:off x="1636643" y="251791"/>
            <a:ext cx="8686800" cy="492443"/>
          </a:xfrm>
          <a:prstGeom prst="rect">
            <a:avLst/>
          </a:prstGeom>
          <a:effectLst/>
        </p:spPr>
        <p:txBody>
          <a:bodyPr wrap="square">
            <a:spAutoFit/>
          </a:bodyPr>
          <a:lstStyle/>
          <a:p>
            <a:pPr algn="ctr"/>
            <a:r>
              <a:rPr lang="en-US" sz="2600" b="1" dirty="0">
                <a:solidFill>
                  <a:srgbClr val="002060"/>
                </a:solidFill>
                <a:latin typeface="Calibri" panose="020F0502020204030204" pitchFamily="34" charset="0"/>
                <a:ea typeface="ＭＳ Ｐゴシック" pitchFamily="34" charset="-128"/>
              </a:rPr>
              <a:t>Place and Kids</a:t>
            </a:r>
          </a:p>
        </p:txBody>
      </p:sp>
    </p:spTree>
    <p:extLst>
      <p:ext uri="{BB962C8B-B14F-4D97-AF65-F5344CB8AC3E}">
        <p14:creationId xmlns:p14="http://schemas.microsoft.com/office/powerpoint/2010/main" val="734184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905000" y="1219200"/>
            <a:ext cx="8305800" cy="5791200"/>
          </a:xfrm>
        </p:spPr>
        <p:txBody>
          <a:bodyPr/>
          <a:lstStyle/>
          <a:p>
            <a:r>
              <a:rPr lang="en-US" sz="1800" dirty="0" err="1">
                <a:ea typeface="ＭＳ Ｐゴシック"/>
                <a:cs typeface="ＭＳ Ｐゴシック"/>
              </a:rPr>
              <a:t>Chetty</a:t>
            </a:r>
            <a:r>
              <a:rPr lang="en-US" sz="1800" dirty="0">
                <a:ea typeface="ＭＳ Ｐゴシック"/>
                <a:cs typeface="ＭＳ Ｐゴシック"/>
              </a:rPr>
              <a:t> and </a:t>
            </a:r>
            <a:r>
              <a:rPr lang="en-US" sz="1800" dirty="0" err="1">
                <a:ea typeface="ＭＳ Ｐゴシック"/>
                <a:cs typeface="ＭＳ Ｐゴシック"/>
              </a:rPr>
              <a:t>Hendren</a:t>
            </a:r>
            <a:r>
              <a:rPr lang="en-US" sz="1800" dirty="0">
                <a:ea typeface="ＭＳ Ｐゴシック"/>
                <a:cs typeface="ＭＳ Ｐゴシック"/>
              </a:rPr>
              <a:t> (2016) estimate exposure effects by studying families that move across CZ’s with children at different ages in observational data</a:t>
            </a:r>
          </a:p>
          <a:p>
            <a:endParaRPr lang="en-US" sz="1800" dirty="0">
              <a:ea typeface="ＭＳ Ｐゴシック"/>
              <a:cs typeface="ＭＳ Ｐゴシック"/>
            </a:endParaRPr>
          </a:p>
          <a:p>
            <a:r>
              <a:rPr lang="en-US" sz="1800" dirty="0">
                <a:ea typeface="ＭＳ Ｐゴシック"/>
                <a:cs typeface="ＭＳ Ｐゴシック"/>
              </a:rPr>
              <a:t>Key problem: choice of neighborhood is likely to be correlated with children’s potential outcomes</a:t>
            </a:r>
          </a:p>
          <a:p>
            <a:pPr lvl="1"/>
            <a:endParaRPr lang="en-US" sz="1800" dirty="0">
              <a:ea typeface="ＭＳ Ｐゴシック"/>
              <a:cs typeface="ＭＳ Ｐゴシック"/>
            </a:endParaRPr>
          </a:p>
          <a:p>
            <a:pPr lvl="1"/>
            <a:r>
              <a:rPr lang="en-US" sz="1800" dirty="0">
                <a:ea typeface="ＭＳ Ｐゴシック"/>
                <a:cs typeface="ＭＳ Ｐゴシック"/>
              </a:rPr>
              <a:t>Ex: parents who move to a good area may have latent ability or wealth (</a:t>
            </a:r>
            <a:r>
              <a:rPr lang="en-US" sz="1800" dirty="0">
                <a:latin typeface="Symbol" pitchFamily="18" charset="2"/>
                <a:ea typeface="ＭＳ Ｐゴシック"/>
                <a:cs typeface="ＭＳ Ｐゴシック"/>
              </a:rPr>
              <a:t>q</a:t>
            </a:r>
            <a:r>
              <a:rPr lang="en-US" sz="1800" baseline="-25000" dirty="0">
                <a:ea typeface="ＭＳ Ｐゴシック"/>
                <a:cs typeface="ＭＳ Ｐゴシック"/>
              </a:rPr>
              <a:t>i</a:t>
            </a:r>
            <a:r>
              <a:rPr lang="en-US" sz="1800" dirty="0">
                <a:ea typeface="ＭＳ Ｐゴシック"/>
                <a:cs typeface="ＭＳ Ｐゴシック"/>
              </a:rPr>
              <a:t>) that produces better child outcomes</a:t>
            </a:r>
          </a:p>
          <a:p>
            <a:pPr lvl="1"/>
            <a:endParaRPr lang="en-US" sz="1800" dirty="0">
              <a:ea typeface="ＭＳ Ｐゴシック"/>
              <a:cs typeface="ＭＳ Ｐゴシック"/>
            </a:endParaRPr>
          </a:p>
          <a:p>
            <a:pPr lvl="1"/>
            <a:endParaRPr lang="en-US" sz="1800" dirty="0">
              <a:ea typeface="ＭＳ Ｐゴシック"/>
              <a:cs typeface="ＭＳ Ｐゴシック"/>
            </a:endParaRPr>
          </a:p>
          <a:p>
            <a:r>
              <a:rPr lang="en-US" sz="1800" dirty="0">
                <a:ea typeface="ＭＳ Ｐゴシック"/>
                <a:cs typeface="ＭＳ Ｐゴシック"/>
              </a:rPr>
              <a:t>Estimating (1) in observational data yields a coefficient </a:t>
            </a:r>
          </a:p>
          <a:p>
            <a:endParaRPr lang="en-US" sz="1800" dirty="0">
              <a:ea typeface="ＭＳ Ｐゴシック"/>
              <a:cs typeface="ＭＳ Ｐゴシック"/>
            </a:endParaRPr>
          </a:p>
          <a:p>
            <a:pPr marL="0" indent="0" algn="ctr">
              <a:buNone/>
            </a:pPr>
            <a:endParaRPr lang="en-US" sz="1800" dirty="0">
              <a:ea typeface="ＭＳ Ｐゴシック"/>
              <a:cs typeface="ＭＳ Ｐゴシック"/>
            </a:endParaRPr>
          </a:p>
          <a:p>
            <a:pPr marL="0" indent="0">
              <a:buNone/>
            </a:pPr>
            <a:endParaRPr lang="en-US" sz="1800" dirty="0">
              <a:ea typeface="ＭＳ Ｐゴシック"/>
              <a:cs typeface="ＭＳ Ｐゴシック"/>
            </a:endParaRPr>
          </a:p>
          <a:p>
            <a:pPr marL="0" indent="0">
              <a:buNone/>
            </a:pPr>
            <a:r>
              <a:rPr lang="en-US" sz="1800" dirty="0">
                <a:ea typeface="ＭＳ Ｐゴシック"/>
                <a:cs typeface="ＭＳ Ｐゴシック"/>
              </a:rPr>
              <a:t>    where                                     is a standard selection effect</a:t>
            </a:r>
          </a:p>
        </p:txBody>
      </p:sp>
      <p:sp>
        <p:nvSpPr>
          <p:cNvPr id="125953" name="Title 1"/>
          <p:cNvSpPr>
            <a:spLocks noGrp="1"/>
          </p:cNvSpPr>
          <p:nvPr>
            <p:ph type="title"/>
          </p:nvPr>
        </p:nvSpPr>
        <p:spPr/>
        <p:txBody>
          <a:bodyPr/>
          <a:lstStyle/>
          <a:p>
            <a:r>
              <a:rPr lang="en-US" sz="3000" dirty="0">
                <a:cs typeface="ＭＳ Ｐゴシック"/>
              </a:rPr>
              <a:t>Estimating Exposure Effects in Observational Data</a:t>
            </a:r>
            <a:endParaRPr lang="en-US" sz="3000" dirty="0">
              <a:ea typeface="ＭＳ Ｐゴシック"/>
              <a:cs typeface="ＭＳ Ｐゴシック"/>
            </a:endParaRPr>
          </a:p>
        </p:txBody>
      </p:sp>
      <p:pic>
        <p:nvPicPr>
          <p:cNvPr id="4" name="Picture 3"/>
          <p:cNvPicPr>
            <a:picLocks noChangeAspect="1"/>
          </p:cNvPicPr>
          <p:nvPr/>
        </p:nvPicPr>
        <p:blipFill>
          <a:blip r:embed="rId3"/>
          <a:stretch>
            <a:fillRect/>
          </a:stretch>
        </p:blipFill>
        <p:spPr>
          <a:xfrm>
            <a:off x="4972050" y="4974700"/>
            <a:ext cx="1885950" cy="283101"/>
          </a:xfrm>
          <a:prstGeom prst="rect">
            <a:avLst/>
          </a:prstGeom>
        </p:spPr>
      </p:pic>
      <p:pic>
        <p:nvPicPr>
          <p:cNvPr id="2" name="Picture 1"/>
          <p:cNvPicPr>
            <a:picLocks noChangeAspect="1"/>
          </p:cNvPicPr>
          <p:nvPr/>
        </p:nvPicPr>
        <p:blipFill>
          <a:blip r:embed="rId4"/>
          <a:stretch>
            <a:fillRect/>
          </a:stretch>
        </p:blipFill>
        <p:spPr>
          <a:xfrm>
            <a:off x="2953658" y="5482770"/>
            <a:ext cx="2184400" cy="762000"/>
          </a:xfrm>
          <a:prstGeom prst="rect">
            <a:avLst/>
          </a:prstGeom>
        </p:spPr>
      </p:pic>
    </p:spTree>
    <p:extLst>
      <p:ext uri="{BB962C8B-B14F-4D97-AF65-F5344CB8AC3E}">
        <p14:creationId xmlns:p14="http://schemas.microsoft.com/office/powerpoint/2010/main" val="15335716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 name="Group 113"/>
          <p:cNvGrpSpPr>
            <a:grpSpLocks noChangeAspect="1"/>
          </p:cNvGrpSpPr>
          <p:nvPr/>
        </p:nvGrpSpPr>
        <p:grpSpPr bwMode="auto">
          <a:xfrm>
            <a:off x="1519237" y="98425"/>
            <a:ext cx="9153526" cy="6661150"/>
            <a:chOff x="-3" y="62"/>
            <a:chExt cx="5766" cy="4196"/>
          </a:xfrm>
        </p:grpSpPr>
        <p:sp>
          <p:nvSpPr>
            <p:cNvPr id="757" name="AutoShape 112"/>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8" name="Rectangle 114"/>
            <p:cNvSpPr>
              <a:spLocks noChangeArrowheads="1"/>
            </p:cNvSpPr>
            <p:nvPr/>
          </p:nvSpPr>
          <p:spPr bwMode="auto">
            <a:xfrm>
              <a:off x="-3" y="62"/>
              <a:ext cx="5766" cy="41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9" name="Rectangle 115"/>
            <p:cNvSpPr>
              <a:spLocks noChangeArrowheads="1"/>
            </p:cNvSpPr>
            <p:nvPr/>
          </p:nvSpPr>
          <p:spPr bwMode="auto">
            <a:xfrm>
              <a:off x="0" y="68"/>
              <a:ext cx="5757" cy="418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0" name="Rectangle 116"/>
            <p:cNvSpPr>
              <a:spLocks noChangeArrowheads="1"/>
            </p:cNvSpPr>
            <p:nvPr/>
          </p:nvSpPr>
          <p:spPr bwMode="auto">
            <a:xfrm>
              <a:off x="548" y="449"/>
              <a:ext cx="5083"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1" name="Line 117"/>
            <p:cNvSpPr>
              <a:spLocks noChangeShapeType="1"/>
            </p:cNvSpPr>
            <p:nvPr/>
          </p:nvSpPr>
          <p:spPr bwMode="auto">
            <a:xfrm>
              <a:off x="548" y="3571"/>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2" name="Line 118"/>
            <p:cNvSpPr>
              <a:spLocks noChangeShapeType="1"/>
            </p:cNvSpPr>
            <p:nvPr/>
          </p:nvSpPr>
          <p:spPr bwMode="auto">
            <a:xfrm>
              <a:off x="548" y="2813"/>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3" name="Line 119"/>
            <p:cNvSpPr>
              <a:spLocks noChangeShapeType="1"/>
            </p:cNvSpPr>
            <p:nvPr/>
          </p:nvSpPr>
          <p:spPr bwMode="auto">
            <a:xfrm>
              <a:off x="548" y="205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4" name="Line 120"/>
            <p:cNvSpPr>
              <a:spLocks noChangeShapeType="1"/>
            </p:cNvSpPr>
            <p:nvPr/>
          </p:nvSpPr>
          <p:spPr bwMode="auto">
            <a:xfrm>
              <a:off x="548" y="1298"/>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5" name="Line 121"/>
            <p:cNvSpPr>
              <a:spLocks noChangeShapeType="1"/>
            </p:cNvSpPr>
            <p:nvPr/>
          </p:nvSpPr>
          <p:spPr bwMode="auto">
            <a:xfrm>
              <a:off x="548" y="54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6" name="Freeform 122"/>
            <p:cNvSpPr>
              <a:spLocks/>
            </p:cNvSpPr>
            <p:nvPr/>
          </p:nvSpPr>
          <p:spPr bwMode="auto">
            <a:xfrm>
              <a:off x="702" y="1622"/>
              <a:ext cx="4800" cy="1208"/>
            </a:xfrm>
            <a:custGeom>
              <a:avLst/>
              <a:gdLst>
                <a:gd name="T0" fmla="*/ 446 w 1375"/>
                <a:gd name="T1" fmla="*/ 233 h 346"/>
                <a:gd name="T2" fmla="*/ 537 w 1375"/>
                <a:gd name="T3" fmla="*/ 211 h 346"/>
                <a:gd name="T4" fmla="*/ 219 w 1375"/>
                <a:gd name="T5" fmla="*/ 291 h 346"/>
                <a:gd name="T6" fmla="*/ 549 w 1375"/>
                <a:gd name="T7" fmla="*/ 208 h 346"/>
                <a:gd name="T8" fmla="*/ 460 w 1375"/>
                <a:gd name="T9" fmla="*/ 230 h 346"/>
                <a:gd name="T10" fmla="*/ 1084 w 1375"/>
                <a:gd name="T11" fmla="*/ 73 h 346"/>
                <a:gd name="T12" fmla="*/ 235 w 1375"/>
                <a:gd name="T13" fmla="*/ 286 h 346"/>
                <a:gd name="T14" fmla="*/ 1224 w 1375"/>
                <a:gd name="T15" fmla="*/ 38 h 346"/>
                <a:gd name="T16" fmla="*/ 442 w 1375"/>
                <a:gd name="T17" fmla="*/ 235 h 346"/>
                <a:gd name="T18" fmla="*/ 1035 w 1375"/>
                <a:gd name="T19" fmla="*/ 86 h 346"/>
                <a:gd name="T20" fmla="*/ 723 w 1375"/>
                <a:gd name="T21" fmla="*/ 164 h 346"/>
                <a:gd name="T22" fmla="*/ 377 w 1375"/>
                <a:gd name="T23" fmla="*/ 251 h 346"/>
                <a:gd name="T24" fmla="*/ 289 w 1375"/>
                <a:gd name="T25" fmla="*/ 273 h 346"/>
                <a:gd name="T26" fmla="*/ 166 w 1375"/>
                <a:gd name="T27" fmla="*/ 304 h 346"/>
                <a:gd name="T28" fmla="*/ 450 w 1375"/>
                <a:gd name="T29" fmla="*/ 232 h 346"/>
                <a:gd name="T30" fmla="*/ 383 w 1375"/>
                <a:gd name="T31" fmla="*/ 249 h 346"/>
                <a:gd name="T32" fmla="*/ 149 w 1375"/>
                <a:gd name="T33" fmla="*/ 308 h 346"/>
                <a:gd name="T34" fmla="*/ 468 w 1375"/>
                <a:gd name="T35" fmla="*/ 228 h 346"/>
                <a:gd name="T36" fmla="*/ 845 w 1375"/>
                <a:gd name="T37" fmla="*/ 133 h 346"/>
                <a:gd name="T38" fmla="*/ 813 w 1375"/>
                <a:gd name="T39" fmla="*/ 141 h 346"/>
                <a:gd name="T40" fmla="*/ 373 w 1375"/>
                <a:gd name="T41" fmla="*/ 252 h 346"/>
                <a:gd name="T42" fmla="*/ 381 w 1375"/>
                <a:gd name="T43" fmla="*/ 250 h 346"/>
                <a:gd name="T44" fmla="*/ 1064 w 1375"/>
                <a:gd name="T45" fmla="*/ 78 h 346"/>
                <a:gd name="T46" fmla="*/ 552 w 1375"/>
                <a:gd name="T47" fmla="*/ 207 h 346"/>
                <a:gd name="T48" fmla="*/ 731 w 1375"/>
                <a:gd name="T49" fmla="*/ 162 h 346"/>
                <a:gd name="T50" fmla="*/ 705 w 1375"/>
                <a:gd name="T51" fmla="*/ 168 h 346"/>
                <a:gd name="T52" fmla="*/ 1251 w 1375"/>
                <a:gd name="T53" fmla="*/ 31 h 346"/>
                <a:gd name="T54" fmla="*/ 1123 w 1375"/>
                <a:gd name="T55" fmla="*/ 64 h 346"/>
                <a:gd name="T56" fmla="*/ 831 w 1375"/>
                <a:gd name="T57" fmla="*/ 137 h 346"/>
                <a:gd name="T58" fmla="*/ 495 w 1375"/>
                <a:gd name="T59" fmla="*/ 221 h 346"/>
                <a:gd name="T60" fmla="*/ 1345 w 1375"/>
                <a:gd name="T61" fmla="*/ 8 h 346"/>
                <a:gd name="T62" fmla="*/ 929 w 1375"/>
                <a:gd name="T63" fmla="*/ 112 h 346"/>
                <a:gd name="T64" fmla="*/ 986 w 1375"/>
                <a:gd name="T65" fmla="*/ 98 h 346"/>
                <a:gd name="T66" fmla="*/ 404 w 1375"/>
                <a:gd name="T67" fmla="*/ 244 h 346"/>
                <a:gd name="T68" fmla="*/ 1162 w 1375"/>
                <a:gd name="T69" fmla="*/ 54 h 346"/>
                <a:gd name="T70" fmla="*/ 986 w 1375"/>
                <a:gd name="T71" fmla="*/ 98 h 346"/>
                <a:gd name="T72" fmla="*/ 1096 w 1375"/>
                <a:gd name="T73" fmla="*/ 70 h 346"/>
                <a:gd name="T74" fmla="*/ 937 w 1375"/>
                <a:gd name="T75" fmla="*/ 110 h 346"/>
                <a:gd name="T76" fmla="*/ 1112 w 1375"/>
                <a:gd name="T77" fmla="*/ 66 h 346"/>
                <a:gd name="T78" fmla="*/ 1010 w 1375"/>
                <a:gd name="T79" fmla="*/ 92 h 346"/>
                <a:gd name="T80" fmla="*/ 1213 w 1375"/>
                <a:gd name="T81" fmla="*/ 41 h 346"/>
                <a:gd name="T82" fmla="*/ 641 w 1375"/>
                <a:gd name="T83" fmla="*/ 185 h 346"/>
                <a:gd name="T84" fmla="*/ 989 w 1375"/>
                <a:gd name="T85" fmla="*/ 97 h 346"/>
                <a:gd name="T86" fmla="*/ 590 w 1375"/>
                <a:gd name="T87" fmla="*/ 197 h 346"/>
                <a:gd name="T88" fmla="*/ 1082 w 1375"/>
                <a:gd name="T89" fmla="*/ 74 h 346"/>
                <a:gd name="T90" fmla="*/ 753 w 1375"/>
                <a:gd name="T91" fmla="*/ 157 h 346"/>
                <a:gd name="T92" fmla="*/ 889 w 1375"/>
                <a:gd name="T93" fmla="*/ 122 h 346"/>
                <a:gd name="T94" fmla="*/ 1146 w 1375"/>
                <a:gd name="T95" fmla="*/ 58 h 346"/>
                <a:gd name="T96" fmla="*/ 983 w 1375"/>
                <a:gd name="T97" fmla="*/ 99 h 346"/>
                <a:gd name="T98" fmla="*/ 1340 w 1375"/>
                <a:gd name="T99" fmla="*/ 9 h 346"/>
                <a:gd name="T100" fmla="*/ 975 w 1375"/>
                <a:gd name="T101" fmla="*/ 101 h 346"/>
                <a:gd name="T102" fmla="*/ 1283 w 1375"/>
                <a:gd name="T103" fmla="*/ 23 h 346"/>
                <a:gd name="T104" fmla="*/ 1231 w 1375"/>
                <a:gd name="T105" fmla="*/ 36 h 346"/>
                <a:gd name="T106" fmla="*/ 1236 w 1375"/>
                <a:gd name="T107" fmla="*/ 3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46">
                  <a:moveTo>
                    <a:pt x="581" y="200"/>
                  </a:moveTo>
                  <a:lnTo>
                    <a:pt x="635" y="186"/>
                  </a:lnTo>
                  <a:lnTo>
                    <a:pt x="606" y="193"/>
                  </a:lnTo>
                  <a:lnTo>
                    <a:pt x="545" y="209"/>
                  </a:lnTo>
                  <a:lnTo>
                    <a:pt x="297" y="271"/>
                  </a:lnTo>
                  <a:lnTo>
                    <a:pt x="446" y="233"/>
                  </a:lnTo>
                  <a:lnTo>
                    <a:pt x="155" y="306"/>
                  </a:lnTo>
                  <a:lnTo>
                    <a:pt x="623" y="189"/>
                  </a:lnTo>
                  <a:lnTo>
                    <a:pt x="240" y="285"/>
                  </a:lnTo>
                  <a:lnTo>
                    <a:pt x="150" y="308"/>
                  </a:lnTo>
                  <a:lnTo>
                    <a:pt x="124" y="314"/>
                  </a:lnTo>
                  <a:lnTo>
                    <a:pt x="537" y="211"/>
                  </a:lnTo>
                  <a:lnTo>
                    <a:pt x="349" y="258"/>
                  </a:lnTo>
                  <a:lnTo>
                    <a:pt x="617" y="191"/>
                  </a:lnTo>
                  <a:lnTo>
                    <a:pt x="1035" y="86"/>
                  </a:lnTo>
                  <a:lnTo>
                    <a:pt x="0" y="346"/>
                  </a:lnTo>
                  <a:lnTo>
                    <a:pt x="34" y="337"/>
                  </a:lnTo>
                  <a:lnTo>
                    <a:pt x="219" y="291"/>
                  </a:lnTo>
                  <a:lnTo>
                    <a:pt x="355" y="256"/>
                  </a:lnTo>
                  <a:lnTo>
                    <a:pt x="241" y="285"/>
                  </a:lnTo>
                  <a:lnTo>
                    <a:pt x="288" y="273"/>
                  </a:lnTo>
                  <a:lnTo>
                    <a:pt x="218" y="291"/>
                  </a:lnTo>
                  <a:lnTo>
                    <a:pt x="379" y="250"/>
                  </a:lnTo>
                  <a:lnTo>
                    <a:pt x="549" y="208"/>
                  </a:lnTo>
                  <a:lnTo>
                    <a:pt x="273" y="277"/>
                  </a:lnTo>
                  <a:lnTo>
                    <a:pt x="410" y="243"/>
                  </a:lnTo>
                  <a:lnTo>
                    <a:pt x="8" y="343"/>
                  </a:lnTo>
                  <a:lnTo>
                    <a:pt x="605" y="194"/>
                  </a:lnTo>
                  <a:lnTo>
                    <a:pt x="697" y="170"/>
                  </a:lnTo>
                  <a:lnTo>
                    <a:pt x="460" y="230"/>
                  </a:lnTo>
                  <a:lnTo>
                    <a:pt x="58" y="331"/>
                  </a:lnTo>
                  <a:lnTo>
                    <a:pt x="9" y="343"/>
                  </a:lnTo>
                  <a:lnTo>
                    <a:pt x="536" y="211"/>
                  </a:lnTo>
                  <a:lnTo>
                    <a:pt x="291" y="272"/>
                  </a:lnTo>
                  <a:lnTo>
                    <a:pt x="345" y="259"/>
                  </a:lnTo>
                  <a:lnTo>
                    <a:pt x="1084" y="73"/>
                  </a:lnTo>
                  <a:lnTo>
                    <a:pt x="445" y="234"/>
                  </a:lnTo>
                  <a:lnTo>
                    <a:pt x="612" y="192"/>
                  </a:lnTo>
                  <a:lnTo>
                    <a:pt x="1054" y="81"/>
                  </a:lnTo>
                  <a:lnTo>
                    <a:pt x="895" y="121"/>
                  </a:lnTo>
                  <a:lnTo>
                    <a:pt x="184" y="299"/>
                  </a:lnTo>
                  <a:lnTo>
                    <a:pt x="235" y="286"/>
                  </a:lnTo>
                  <a:lnTo>
                    <a:pt x="218" y="291"/>
                  </a:lnTo>
                  <a:lnTo>
                    <a:pt x="458" y="231"/>
                  </a:lnTo>
                  <a:lnTo>
                    <a:pt x="99" y="321"/>
                  </a:lnTo>
                  <a:lnTo>
                    <a:pt x="373" y="252"/>
                  </a:lnTo>
                  <a:lnTo>
                    <a:pt x="698" y="170"/>
                  </a:lnTo>
                  <a:lnTo>
                    <a:pt x="1224" y="38"/>
                  </a:lnTo>
                  <a:lnTo>
                    <a:pt x="264" y="279"/>
                  </a:lnTo>
                  <a:lnTo>
                    <a:pt x="834" y="136"/>
                  </a:lnTo>
                  <a:lnTo>
                    <a:pt x="830" y="137"/>
                  </a:lnTo>
                  <a:lnTo>
                    <a:pt x="1084" y="73"/>
                  </a:lnTo>
                  <a:lnTo>
                    <a:pt x="707" y="168"/>
                  </a:lnTo>
                  <a:lnTo>
                    <a:pt x="442" y="235"/>
                  </a:lnTo>
                  <a:lnTo>
                    <a:pt x="500" y="220"/>
                  </a:lnTo>
                  <a:lnTo>
                    <a:pt x="529" y="213"/>
                  </a:lnTo>
                  <a:lnTo>
                    <a:pt x="1022" y="89"/>
                  </a:lnTo>
                  <a:lnTo>
                    <a:pt x="998" y="95"/>
                  </a:lnTo>
                  <a:lnTo>
                    <a:pt x="322" y="265"/>
                  </a:lnTo>
                  <a:lnTo>
                    <a:pt x="1035" y="86"/>
                  </a:lnTo>
                  <a:lnTo>
                    <a:pt x="692" y="172"/>
                  </a:lnTo>
                  <a:lnTo>
                    <a:pt x="557" y="206"/>
                  </a:lnTo>
                  <a:lnTo>
                    <a:pt x="570" y="202"/>
                  </a:lnTo>
                  <a:lnTo>
                    <a:pt x="693" y="171"/>
                  </a:lnTo>
                  <a:lnTo>
                    <a:pt x="659" y="180"/>
                  </a:lnTo>
                  <a:lnTo>
                    <a:pt x="723" y="164"/>
                  </a:lnTo>
                  <a:lnTo>
                    <a:pt x="480" y="225"/>
                  </a:lnTo>
                  <a:lnTo>
                    <a:pt x="708" y="168"/>
                  </a:lnTo>
                  <a:lnTo>
                    <a:pt x="594" y="196"/>
                  </a:lnTo>
                  <a:lnTo>
                    <a:pt x="566" y="203"/>
                  </a:lnTo>
                  <a:lnTo>
                    <a:pt x="558" y="205"/>
                  </a:lnTo>
                  <a:lnTo>
                    <a:pt x="377" y="251"/>
                  </a:lnTo>
                  <a:lnTo>
                    <a:pt x="617" y="191"/>
                  </a:lnTo>
                  <a:lnTo>
                    <a:pt x="641" y="184"/>
                  </a:lnTo>
                  <a:lnTo>
                    <a:pt x="473" y="227"/>
                  </a:lnTo>
                  <a:lnTo>
                    <a:pt x="83" y="325"/>
                  </a:lnTo>
                  <a:lnTo>
                    <a:pt x="67" y="329"/>
                  </a:lnTo>
                  <a:lnTo>
                    <a:pt x="289" y="273"/>
                  </a:lnTo>
                  <a:lnTo>
                    <a:pt x="337" y="261"/>
                  </a:lnTo>
                  <a:lnTo>
                    <a:pt x="288" y="273"/>
                  </a:lnTo>
                  <a:lnTo>
                    <a:pt x="97" y="321"/>
                  </a:lnTo>
                  <a:lnTo>
                    <a:pt x="273" y="277"/>
                  </a:lnTo>
                  <a:lnTo>
                    <a:pt x="120" y="315"/>
                  </a:lnTo>
                  <a:lnTo>
                    <a:pt x="166" y="304"/>
                  </a:lnTo>
                  <a:lnTo>
                    <a:pt x="500" y="220"/>
                  </a:lnTo>
                  <a:lnTo>
                    <a:pt x="17" y="341"/>
                  </a:lnTo>
                  <a:lnTo>
                    <a:pt x="85" y="324"/>
                  </a:lnTo>
                  <a:lnTo>
                    <a:pt x="506" y="218"/>
                  </a:lnTo>
                  <a:lnTo>
                    <a:pt x="917" y="115"/>
                  </a:lnTo>
                  <a:lnTo>
                    <a:pt x="450" y="232"/>
                  </a:lnTo>
                  <a:lnTo>
                    <a:pt x="289" y="273"/>
                  </a:lnTo>
                  <a:lnTo>
                    <a:pt x="735" y="161"/>
                  </a:lnTo>
                  <a:lnTo>
                    <a:pt x="183" y="299"/>
                  </a:lnTo>
                  <a:lnTo>
                    <a:pt x="555" y="206"/>
                  </a:lnTo>
                  <a:lnTo>
                    <a:pt x="205" y="294"/>
                  </a:lnTo>
                  <a:lnTo>
                    <a:pt x="383" y="249"/>
                  </a:lnTo>
                  <a:lnTo>
                    <a:pt x="141" y="310"/>
                  </a:lnTo>
                  <a:lnTo>
                    <a:pt x="117" y="316"/>
                  </a:lnTo>
                  <a:lnTo>
                    <a:pt x="611" y="192"/>
                  </a:lnTo>
                  <a:lnTo>
                    <a:pt x="402" y="245"/>
                  </a:lnTo>
                  <a:lnTo>
                    <a:pt x="529" y="213"/>
                  </a:lnTo>
                  <a:lnTo>
                    <a:pt x="149" y="308"/>
                  </a:lnTo>
                  <a:lnTo>
                    <a:pt x="971" y="102"/>
                  </a:lnTo>
                  <a:lnTo>
                    <a:pt x="1363" y="3"/>
                  </a:lnTo>
                  <a:lnTo>
                    <a:pt x="1342" y="9"/>
                  </a:lnTo>
                  <a:lnTo>
                    <a:pt x="1052" y="81"/>
                  </a:lnTo>
                  <a:lnTo>
                    <a:pt x="366" y="254"/>
                  </a:lnTo>
                  <a:lnTo>
                    <a:pt x="468" y="228"/>
                  </a:lnTo>
                  <a:lnTo>
                    <a:pt x="979" y="100"/>
                  </a:lnTo>
                  <a:lnTo>
                    <a:pt x="855" y="131"/>
                  </a:lnTo>
                  <a:lnTo>
                    <a:pt x="619" y="190"/>
                  </a:lnTo>
                  <a:lnTo>
                    <a:pt x="70" y="328"/>
                  </a:lnTo>
                  <a:lnTo>
                    <a:pt x="538" y="210"/>
                  </a:lnTo>
                  <a:lnTo>
                    <a:pt x="845" y="133"/>
                  </a:lnTo>
                  <a:lnTo>
                    <a:pt x="560" y="205"/>
                  </a:lnTo>
                  <a:lnTo>
                    <a:pt x="869" y="127"/>
                  </a:lnTo>
                  <a:lnTo>
                    <a:pt x="379" y="250"/>
                  </a:lnTo>
                  <a:lnTo>
                    <a:pt x="672" y="177"/>
                  </a:lnTo>
                  <a:lnTo>
                    <a:pt x="984" y="98"/>
                  </a:lnTo>
                  <a:lnTo>
                    <a:pt x="813" y="141"/>
                  </a:lnTo>
                  <a:lnTo>
                    <a:pt x="874" y="126"/>
                  </a:lnTo>
                  <a:lnTo>
                    <a:pt x="705" y="168"/>
                  </a:lnTo>
                  <a:lnTo>
                    <a:pt x="442" y="234"/>
                  </a:lnTo>
                  <a:lnTo>
                    <a:pt x="861" y="129"/>
                  </a:lnTo>
                  <a:lnTo>
                    <a:pt x="486" y="223"/>
                  </a:lnTo>
                  <a:lnTo>
                    <a:pt x="373" y="252"/>
                  </a:lnTo>
                  <a:lnTo>
                    <a:pt x="285" y="274"/>
                  </a:lnTo>
                  <a:lnTo>
                    <a:pt x="1253" y="31"/>
                  </a:lnTo>
                  <a:lnTo>
                    <a:pt x="331" y="262"/>
                  </a:lnTo>
                  <a:lnTo>
                    <a:pt x="1294" y="21"/>
                  </a:lnTo>
                  <a:lnTo>
                    <a:pt x="1146" y="58"/>
                  </a:lnTo>
                  <a:lnTo>
                    <a:pt x="381" y="250"/>
                  </a:lnTo>
                  <a:lnTo>
                    <a:pt x="553" y="207"/>
                  </a:lnTo>
                  <a:lnTo>
                    <a:pt x="899" y="120"/>
                  </a:lnTo>
                  <a:lnTo>
                    <a:pt x="542" y="209"/>
                  </a:lnTo>
                  <a:lnTo>
                    <a:pt x="855" y="131"/>
                  </a:lnTo>
                  <a:lnTo>
                    <a:pt x="292" y="272"/>
                  </a:lnTo>
                  <a:lnTo>
                    <a:pt x="1064" y="78"/>
                  </a:lnTo>
                  <a:lnTo>
                    <a:pt x="1042" y="84"/>
                  </a:lnTo>
                  <a:lnTo>
                    <a:pt x="1190" y="47"/>
                  </a:lnTo>
                  <a:lnTo>
                    <a:pt x="1238" y="35"/>
                  </a:lnTo>
                  <a:lnTo>
                    <a:pt x="604" y="194"/>
                  </a:lnTo>
                  <a:lnTo>
                    <a:pt x="930" y="112"/>
                  </a:lnTo>
                  <a:lnTo>
                    <a:pt x="552" y="207"/>
                  </a:lnTo>
                  <a:lnTo>
                    <a:pt x="245" y="284"/>
                  </a:lnTo>
                  <a:lnTo>
                    <a:pt x="909" y="117"/>
                  </a:lnTo>
                  <a:lnTo>
                    <a:pt x="899" y="120"/>
                  </a:lnTo>
                  <a:lnTo>
                    <a:pt x="682" y="174"/>
                  </a:lnTo>
                  <a:lnTo>
                    <a:pt x="480" y="225"/>
                  </a:lnTo>
                  <a:lnTo>
                    <a:pt x="731" y="162"/>
                  </a:lnTo>
                  <a:lnTo>
                    <a:pt x="391" y="247"/>
                  </a:lnTo>
                  <a:lnTo>
                    <a:pt x="834" y="136"/>
                  </a:lnTo>
                  <a:lnTo>
                    <a:pt x="1089" y="72"/>
                  </a:lnTo>
                  <a:lnTo>
                    <a:pt x="650" y="182"/>
                  </a:lnTo>
                  <a:lnTo>
                    <a:pt x="960" y="104"/>
                  </a:lnTo>
                  <a:lnTo>
                    <a:pt x="705" y="168"/>
                  </a:lnTo>
                  <a:lnTo>
                    <a:pt x="1042" y="84"/>
                  </a:lnTo>
                  <a:lnTo>
                    <a:pt x="895" y="121"/>
                  </a:lnTo>
                  <a:lnTo>
                    <a:pt x="678" y="175"/>
                  </a:lnTo>
                  <a:lnTo>
                    <a:pt x="1028" y="87"/>
                  </a:lnTo>
                  <a:lnTo>
                    <a:pt x="1197" y="45"/>
                  </a:lnTo>
                  <a:lnTo>
                    <a:pt x="1251" y="31"/>
                  </a:lnTo>
                  <a:lnTo>
                    <a:pt x="1187" y="47"/>
                  </a:lnTo>
                  <a:lnTo>
                    <a:pt x="635" y="186"/>
                  </a:lnTo>
                  <a:lnTo>
                    <a:pt x="810" y="142"/>
                  </a:lnTo>
                  <a:lnTo>
                    <a:pt x="1024" y="88"/>
                  </a:lnTo>
                  <a:lnTo>
                    <a:pt x="708" y="168"/>
                  </a:lnTo>
                  <a:lnTo>
                    <a:pt x="1123" y="64"/>
                  </a:lnTo>
                  <a:lnTo>
                    <a:pt x="1261" y="29"/>
                  </a:lnTo>
                  <a:lnTo>
                    <a:pt x="966" y="103"/>
                  </a:lnTo>
                  <a:lnTo>
                    <a:pt x="1300" y="19"/>
                  </a:lnTo>
                  <a:lnTo>
                    <a:pt x="1340" y="9"/>
                  </a:lnTo>
                  <a:lnTo>
                    <a:pt x="1351" y="6"/>
                  </a:lnTo>
                  <a:lnTo>
                    <a:pt x="831" y="137"/>
                  </a:lnTo>
                  <a:lnTo>
                    <a:pt x="816" y="141"/>
                  </a:lnTo>
                  <a:lnTo>
                    <a:pt x="1152" y="56"/>
                  </a:lnTo>
                  <a:lnTo>
                    <a:pt x="954" y="106"/>
                  </a:lnTo>
                  <a:lnTo>
                    <a:pt x="555" y="206"/>
                  </a:lnTo>
                  <a:lnTo>
                    <a:pt x="442" y="234"/>
                  </a:lnTo>
                  <a:lnTo>
                    <a:pt x="495" y="221"/>
                  </a:lnTo>
                  <a:lnTo>
                    <a:pt x="850" y="132"/>
                  </a:lnTo>
                  <a:lnTo>
                    <a:pt x="500" y="220"/>
                  </a:lnTo>
                  <a:lnTo>
                    <a:pt x="1171" y="52"/>
                  </a:lnTo>
                  <a:lnTo>
                    <a:pt x="1046" y="83"/>
                  </a:lnTo>
                  <a:lnTo>
                    <a:pt x="1199" y="44"/>
                  </a:lnTo>
                  <a:lnTo>
                    <a:pt x="1345" y="8"/>
                  </a:lnTo>
                  <a:lnTo>
                    <a:pt x="1021" y="89"/>
                  </a:lnTo>
                  <a:lnTo>
                    <a:pt x="1175" y="50"/>
                  </a:lnTo>
                  <a:lnTo>
                    <a:pt x="1285" y="23"/>
                  </a:lnTo>
                  <a:lnTo>
                    <a:pt x="1142" y="59"/>
                  </a:lnTo>
                  <a:lnTo>
                    <a:pt x="841" y="134"/>
                  </a:lnTo>
                  <a:lnTo>
                    <a:pt x="929" y="112"/>
                  </a:lnTo>
                  <a:lnTo>
                    <a:pt x="1187" y="47"/>
                  </a:lnTo>
                  <a:lnTo>
                    <a:pt x="1298" y="20"/>
                  </a:lnTo>
                  <a:lnTo>
                    <a:pt x="1371" y="1"/>
                  </a:lnTo>
                  <a:lnTo>
                    <a:pt x="1139" y="60"/>
                  </a:lnTo>
                  <a:lnTo>
                    <a:pt x="1284" y="23"/>
                  </a:lnTo>
                  <a:lnTo>
                    <a:pt x="986" y="98"/>
                  </a:lnTo>
                  <a:lnTo>
                    <a:pt x="941" y="109"/>
                  </a:lnTo>
                  <a:lnTo>
                    <a:pt x="890" y="122"/>
                  </a:lnTo>
                  <a:lnTo>
                    <a:pt x="790" y="147"/>
                  </a:lnTo>
                  <a:lnTo>
                    <a:pt x="506" y="218"/>
                  </a:lnTo>
                  <a:lnTo>
                    <a:pt x="995" y="96"/>
                  </a:lnTo>
                  <a:lnTo>
                    <a:pt x="404" y="244"/>
                  </a:lnTo>
                  <a:lnTo>
                    <a:pt x="807" y="143"/>
                  </a:lnTo>
                  <a:lnTo>
                    <a:pt x="1327" y="12"/>
                  </a:lnTo>
                  <a:lnTo>
                    <a:pt x="379" y="250"/>
                  </a:lnTo>
                  <a:lnTo>
                    <a:pt x="759" y="155"/>
                  </a:lnTo>
                  <a:lnTo>
                    <a:pt x="1075" y="76"/>
                  </a:lnTo>
                  <a:lnTo>
                    <a:pt x="1162" y="54"/>
                  </a:lnTo>
                  <a:lnTo>
                    <a:pt x="1131" y="62"/>
                  </a:lnTo>
                  <a:lnTo>
                    <a:pt x="895" y="121"/>
                  </a:lnTo>
                  <a:lnTo>
                    <a:pt x="1134" y="61"/>
                  </a:lnTo>
                  <a:lnTo>
                    <a:pt x="1332" y="11"/>
                  </a:lnTo>
                  <a:lnTo>
                    <a:pt x="989" y="97"/>
                  </a:lnTo>
                  <a:lnTo>
                    <a:pt x="986" y="98"/>
                  </a:lnTo>
                  <a:lnTo>
                    <a:pt x="1101" y="69"/>
                  </a:lnTo>
                  <a:lnTo>
                    <a:pt x="351" y="257"/>
                  </a:lnTo>
                  <a:lnTo>
                    <a:pt x="1023" y="89"/>
                  </a:lnTo>
                  <a:lnTo>
                    <a:pt x="1158" y="55"/>
                  </a:lnTo>
                  <a:lnTo>
                    <a:pt x="1230" y="37"/>
                  </a:lnTo>
                  <a:lnTo>
                    <a:pt x="1096" y="70"/>
                  </a:lnTo>
                  <a:lnTo>
                    <a:pt x="1023" y="89"/>
                  </a:lnTo>
                  <a:lnTo>
                    <a:pt x="699" y="170"/>
                  </a:lnTo>
                  <a:lnTo>
                    <a:pt x="1060" y="79"/>
                  </a:lnTo>
                  <a:lnTo>
                    <a:pt x="1352" y="6"/>
                  </a:lnTo>
                  <a:lnTo>
                    <a:pt x="1219" y="40"/>
                  </a:lnTo>
                  <a:lnTo>
                    <a:pt x="937" y="110"/>
                  </a:lnTo>
                  <a:lnTo>
                    <a:pt x="1372" y="1"/>
                  </a:lnTo>
                  <a:lnTo>
                    <a:pt x="725" y="163"/>
                  </a:lnTo>
                  <a:lnTo>
                    <a:pt x="1255" y="30"/>
                  </a:lnTo>
                  <a:lnTo>
                    <a:pt x="1375" y="0"/>
                  </a:lnTo>
                  <a:lnTo>
                    <a:pt x="1230" y="37"/>
                  </a:lnTo>
                  <a:lnTo>
                    <a:pt x="1112" y="66"/>
                  </a:lnTo>
                  <a:lnTo>
                    <a:pt x="1329" y="12"/>
                  </a:lnTo>
                  <a:lnTo>
                    <a:pt x="1203" y="43"/>
                  </a:lnTo>
                  <a:lnTo>
                    <a:pt x="1256" y="30"/>
                  </a:lnTo>
                  <a:lnTo>
                    <a:pt x="868" y="128"/>
                  </a:lnTo>
                  <a:lnTo>
                    <a:pt x="1323" y="13"/>
                  </a:lnTo>
                  <a:lnTo>
                    <a:pt x="1010" y="92"/>
                  </a:lnTo>
                  <a:lnTo>
                    <a:pt x="851" y="132"/>
                  </a:lnTo>
                  <a:lnTo>
                    <a:pt x="774" y="151"/>
                  </a:lnTo>
                  <a:lnTo>
                    <a:pt x="762" y="154"/>
                  </a:lnTo>
                  <a:lnTo>
                    <a:pt x="1138" y="60"/>
                  </a:lnTo>
                  <a:lnTo>
                    <a:pt x="726" y="163"/>
                  </a:lnTo>
                  <a:lnTo>
                    <a:pt x="1213" y="41"/>
                  </a:lnTo>
                  <a:lnTo>
                    <a:pt x="973" y="101"/>
                  </a:lnTo>
                  <a:lnTo>
                    <a:pt x="1253" y="31"/>
                  </a:lnTo>
                  <a:lnTo>
                    <a:pt x="1231" y="36"/>
                  </a:lnTo>
                  <a:lnTo>
                    <a:pt x="605" y="194"/>
                  </a:lnTo>
                  <a:lnTo>
                    <a:pt x="1133" y="61"/>
                  </a:lnTo>
                  <a:lnTo>
                    <a:pt x="641" y="185"/>
                  </a:lnTo>
                  <a:lnTo>
                    <a:pt x="1256" y="30"/>
                  </a:lnTo>
                  <a:lnTo>
                    <a:pt x="985" y="98"/>
                  </a:lnTo>
                  <a:lnTo>
                    <a:pt x="1010" y="92"/>
                  </a:lnTo>
                  <a:lnTo>
                    <a:pt x="982" y="99"/>
                  </a:lnTo>
                  <a:lnTo>
                    <a:pt x="860" y="130"/>
                  </a:lnTo>
                  <a:lnTo>
                    <a:pt x="989" y="97"/>
                  </a:lnTo>
                  <a:lnTo>
                    <a:pt x="808" y="143"/>
                  </a:lnTo>
                  <a:lnTo>
                    <a:pt x="1070" y="77"/>
                  </a:lnTo>
                  <a:lnTo>
                    <a:pt x="893" y="121"/>
                  </a:lnTo>
                  <a:lnTo>
                    <a:pt x="1299" y="19"/>
                  </a:lnTo>
                  <a:lnTo>
                    <a:pt x="1243" y="33"/>
                  </a:lnTo>
                  <a:lnTo>
                    <a:pt x="590" y="197"/>
                  </a:lnTo>
                  <a:lnTo>
                    <a:pt x="1181" y="49"/>
                  </a:lnTo>
                  <a:lnTo>
                    <a:pt x="702" y="169"/>
                  </a:lnTo>
                  <a:lnTo>
                    <a:pt x="939" y="110"/>
                  </a:lnTo>
                  <a:lnTo>
                    <a:pt x="667" y="178"/>
                  </a:lnTo>
                  <a:lnTo>
                    <a:pt x="944" y="108"/>
                  </a:lnTo>
                  <a:lnTo>
                    <a:pt x="1082" y="74"/>
                  </a:lnTo>
                  <a:lnTo>
                    <a:pt x="1169" y="52"/>
                  </a:lnTo>
                  <a:lnTo>
                    <a:pt x="812" y="142"/>
                  </a:lnTo>
                  <a:lnTo>
                    <a:pt x="1299" y="19"/>
                  </a:lnTo>
                  <a:lnTo>
                    <a:pt x="921" y="114"/>
                  </a:lnTo>
                  <a:lnTo>
                    <a:pt x="1088" y="72"/>
                  </a:lnTo>
                  <a:lnTo>
                    <a:pt x="753" y="157"/>
                  </a:lnTo>
                  <a:lnTo>
                    <a:pt x="1095" y="71"/>
                  </a:lnTo>
                  <a:lnTo>
                    <a:pt x="1159" y="55"/>
                  </a:lnTo>
                  <a:lnTo>
                    <a:pt x="1312" y="16"/>
                  </a:lnTo>
                  <a:lnTo>
                    <a:pt x="1098" y="70"/>
                  </a:lnTo>
                  <a:lnTo>
                    <a:pt x="1152" y="56"/>
                  </a:lnTo>
                  <a:lnTo>
                    <a:pt x="889" y="122"/>
                  </a:lnTo>
                  <a:lnTo>
                    <a:pt x="729" y="162"/>
                  </a:lnTo>
                  <a:lnTo>
                    <a:pt x="632" y="187"/>
                  </a:lnTo>
                  <a:lnTo>
                    <a:pt x="921" y="114"/>
                  </a:lnTo>
                  <a:lnTo>
                    <a:pt x="1096" y="70"/>
                  </a:lnTo>
                  <a:lnTo>
                    <a:pt x="671" y="177"/>
                  </a:lnTo>
                  <a:lnTo>
                    <a:pt x="1146" y="58"/>
                  </a:lnTo>
                  <a:lnTo>
                    <a:pt x="1004" y="93"/>
                  </a:lnTo>
                  <a:lnTo>
                    <a:pt x="726" y="163"/>
                  </a:lnTo>
                  <a:lnTo>
                    <a:pt x="1196" y="45"/>
                  </a:lnTo>
                  <a:lnTo>
                    <a:pt x="1222" y="39"/>
                  </a:lnTo>
                  <a:lnTo>
                    <a:pt x="1261" y="29"/>
                  </a:lnTo>
                  <a:lnTo>
                    <a:pt x="983" y="99"/>
                  </a:lnTo>
                  <a:lnTo>
                    <a:pt x="371" y="252"/>
                  </a:lnTo>
                  <a:lnTo>
                    <a:pt x="897" y="120"/>
                  </a:lnTo>
                  <a:lnTo>
                    <a:pt x="551" y="207"/>
                  </a:lnTo>
                  <a:lnTo>
                    <a:pt x="826" y="138"/>
                  </a:lnTo>
                  <a:lnTo>
                    <a:pt x="984" y="98"/>
                  </a:lnTo>
                  <a:lnTo>
                    <a:pt x="1340" y="9"/>
                  </a:lnTo>
                  <a:lnTo>
                    <a:pt x="758" y="155"/>
                  </a:lnTo>
                  <a:lnTo>
                    <a:pt x="1001" y="94"/>
                  </a:lnTo>
                  <a:lnTo>
                    <a:pt x="970" y="102"/>
                  </a:lnTo>
                  <a:lnTo>
                    <a:pt x="1214" y="41"/>
                  </a:lnTo>
                  <a:lnTo>
                    <a:pt x="1155" y="55"/>
                  </a:lnTo>
                  <a:lnTo>
                    <a:pt x="975" y="101"/>
                  </a:lnTo>
                  <a:lnTo>
                    <a:pt x="1042" y="84"/>
                  </a:lnTo>
                  <a:lnTo>
                    <a:pt x="876" y="125"/>
                  </a:lnTo>
                  <a:lnTo>
                    <a:pt x="1355" y="5"/>
                  </a:lnTo>
                  <a:lnTo>
                    <a:pt x="1138" y="60"/>
                  </a:lnTo>
                  <a:lnTo>
                    <a:pt x="1231" y="36"/>
                  </a:lnTo>
                  <a:lnTo>
                    <a:pt x="1283" y="23"/>
                  </a:lnTo>
                  <a:lnTo>
                    <a:pt x="937" y="110"/>
                  </a:lnTo>
                  <a:lnTo>
                    <a:pt x="1119" y="65"/>
                  </a:lnTo>
                  <a:lnTo>
                    <a:pt x="1125" y="63"/>
                  </a:lnTo>
                  <a:lnTo>
                    <a:pt x="898" y="120"/>
                  </a:lnTo>
                  <a:lnTo>
                    <a:pt x="926" y="113"/>
                  </a:lnTo>
                  <a:lnTo>
                    <a:pt x="1231" y="36"/>
                  </a:lnTo>
                  <a:lnTo>
                    <a:pt x="841" y="134"/>
                  </a:lnTo>
                  <a:lnTo>
                    <a:pt x="706" y="168"/>
                  </a:lnTo>
                  <a:lnTo>
                    <a:pt x="1040" y="84"/>
                  </a:lnTo>
                  <a:lnTo>
                    <a:pt x="1368" y="2"/>
                  </a:lnTo>
                  <a:lnTo>
                    <a:pt x="931" y="112"/>
                  </a:lnTo>
                  <a:lnTo>
                    <a:pt x="1236" y="35"/>
                  </a:lnTo>
                  <a:lnTo>
                    <a:pt x="1179" y="49"/>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7" name="Oval 123"/>
            <p:cNvSpPr>
              <a:spLocks noChangeArrowheads="1"/>
            </p:cNvSpPr>
            <p:nvPr/>
          </p:nvSpPr>
          <p:spPr bwMode="auto">
            <a:xfrm>
              <a:off x="1526" y="2582"/>
              <a:ext cx="62"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2" name="Oval 124"/>
            <p:cNvSpPr>
              <a:spLocks noChangeArrowheads="1"/>
            </p:cNvSpPr>
            <p:nvPr/>
          </p:nvSpPr>
          <p:spPr bwMode="auto">
            <a:xfrm>
              <a:off x="3519" y="2083"/>
              <a:ext cx="63"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3" name="Oval 125"/>
            <p:cNvSpPr>
              <a:spLocks noChangeArrowheads="1"/>
            </p:cNvSpPr>
            <p:nvPr/>
          </p:nvSpPr>
          <p:spPr bwMode="auto">
            <a:xfrm>
              <a:off x="2081" y="2443"/>
              <a:ext cx="62"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4" name="Oval 126"/>
            <p:cNvSpPr>
              <a:spLocks noChangeArrowheads="1"/>
            </p:cNvSpPr>
            <p:nvPr/>
          </p:nvSpPr>
          <p:spPr bwMode="auto">
            <a:xfrm>
              <a:off x="5149" y="1671"/>
              <a:ext cx="63"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5" name="Line 127"/>
            <p:cNvSpPr>
              <a:spLocks noChangeShapeType="1"/>
            </p:cNvSpPr>
            <p:nvPr/>
          </p:nvSpPr>
          <p:spPr bwMode="auto">
            <a:xfrm flipV="1">
              <a:off x="1557"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6" name="Line 128"/>
            <p:cNvSpPr>
              <a:spLocks noChangeShapeType="1"/>
            </p:cNvSpPr>
            <p:nvPr/>
          </p:nvSpPr>
          <p:spPr bwMode="auto">
            <a:xfrm flipV="1">
              <a:off x="1557"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7" name="Line 129"/>
            <p:cNvSpPr>
              <a:spLocks noChangeShapeType="1"/>
            </p:cNvSpPr>
            <p:nvPr/>
          </p:nvSpPr>
          <p:spPr bwMode="auto">
            <a:xfrm flipV="1">
              <a:off x="1557"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8" name="Line 130"/>
            <p:cNvSpPr>
              <a:spLocks noChangeShapeType="1"/>
            </p:cNvSpPr>
            <p:nvPr/>
          </p:nvSpPr>
          <p:spPr bwMode="auto">
            <a:xfrm flipV="1">
              <a:off x="1557"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9" name="Line 131"/>
            <p:cNvSpPr>
              <a:spLocks noChangeShapeType="1"/>
            </p:cNvSpPr>
            <p:nvPr/>
          </p:nvSpPr>
          <p:spPr bwMode="auto">
            <a:xfrm flipV="1">
              <a:off x="1557"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0" name="Line 132"/>
            <p:cNvSpPr>
              <a:spLocks noChangeShapeType="1"/>
            </p:cNvSpPr>
            <p:nvPr/>
          </p:nvSpPr>
          <p:spPr bwMode="auto">
            <a:xfrm flipV="1">
              <a:off x="1557"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1" name="Line 133"/>
            <p:cNvSpPr>
              <a:spLocks noChangeShapeType="1"/>
            </p:cNvSpPr>
            <p:nvPr/>
          </p:nvSpPr>
          <p:spPr bwMode="auto">
            <a:xfrm flipV="1">
              <a:off x="1557" y="1497"/>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2" name="Line 134"/>
            <p:cNvSpPr>
              <a:spLocks noChangeShapeType="1"/>
            </p:cNvSpPr>
            <p:nvPr/>
          </p:nvSpPr>
          <p:spPr bwMode="auto">
            <a:xfrm flipV="1">
              <a:off x="1557" y="13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3" name="Line 135"/>
            <p:cNvSpPr>
              <a:spLocks noChangeShapeType="1"/>
            </p:cNvSpPr>
            <p:nvPr/>
          </p:nvSpPr>
          <p:spPr bwMode="auto">
            <a:xfrm flipV="1">
              <a:off x="1557" y="12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4" name="Line 136"/>
            <p:cNvSpPr>
              <a:spLocks noChangeShapeType="1"/>
            </p:cNvSpPr>
            <p:nvPr/>
          </p:nvSpPr>
          <p:spPr bwMode="auto">
            <a:xfrm flipV="1">
              <a:off x="1557" y="11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5" name="Line 137"/>
            <p:cNvSpPr>
              <a:spLocks noChangeShapeType="1"/>
            </p:cNvSpPr>
            <p:nvPr/>
          </p:nvSpPr>
          <p:spPr bwMode="auto">
            <a:xfrm flipV="1">
              <a:off x="1557" y="99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6" name="Line 138"/>
            <p:cNvSpPr>
              <a:spLocks noChangeShapeType="1"/>
            </p:cNvSpPr>
            <p:nvPr/>
          </p:nvSpPr>
          <p:spPr bwMode="auto">
            <a:xfrm flipV="1">
              <a:off x="1557" y="8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7" name="Line 139"/>
            <p:cNvSpPr>
              <a:spLocks noChangeShapeType="1"/>
            </p:cNvSpPr>
            <p:nvPr/>
          </p:nvSpPr>
          <p:spPr bwMode="auto">
            <a:xfrm>
              <a:off x="1526" y="84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8" name="Line 140"/>
            <p:cNvSpPr>
              <a:spLocks noChangeShapeType="1"/>
            </p:cNvSpPr>
            <p:nvPr/>
          </p:nvSpPr>
          <p:spPr bwMode="auto">
            <a:xfrm>
              <a:off x="1526" y="2331"/>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9" name="Line 141"/>
            <p:cNvSpPr>
              <a:spLocks noChangeShapeType="1"/>
            </p:cNvSpPr>
            <p:nvPr/>
          </p:nvSpPr>
          <p:spPr bwMode="auto">
            <a:xfrm flipV="1">
              <a:off x="3550" y="28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0" name="Line 142"/>
            <p:cNvSpPr>
              <a:spLocks noChangeShapeType="1"/>
            </p:cNvSpPr>
            <p:nvPr/>
          </p:nvSpPr>
          <p:spPr bwMode="auto">
            <a:xfrm flipV="1">
              <a:off x="3550" y="274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1" name="Line 143"/>
            <p:cNvSpPr>
              <a:spLocks noChangeShapeType="1"/>
            </p:cNvSpPr>
            <p:nvPr/>
          </p:nvSpPr>
          <p:spPr bwMode="auto">
            <a:xfrm flipV="1">
              <a:off x="3550" y="26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2" name="Line 144"/>
            <p:cNvSpPr>
              <a:spLocks noChangeShapeType="1"/>
            </p:cNvSpPr>
            <p:nvPr/>
          </p:nvSpPr>
          <p:spPr bwMode="auto">
            <a:xfrm flipV="1">
              <a:off x="3550" y="24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3" name="Line 145"/>
            <p:cNvSpPr>
              <a:spLocks noChangeShapeType="1"/>
            </p:cNvSpPr>
            <p:nvPr/>
          </p:nvSpPr>
          <p:spPr bwMode="auto">
            <a:xfrm flipV="1">
              <a:off x="3550" y="236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6" name="Line 146"/>
            <p:cNvSpPr>
              <a:spLocks noChangeShapeType="1"/>
            </p:cNvSpPr>
            <p:nvPr/>
          </p:nvSpPr>
          <p:spPr bwMode="auto">
            <a:xfrm flipV="1">
              <a:off x="3550" y="2289"/>
              <a:ext cx="0" cy="3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7" name="Line 147"/>
            <p:cNvSpPr>
              <a:spLocks noChangeShapeType="1"/>
            </p:cNvSpPr>
            <p:nvPr/>
          </p:nvSpPr>
          <p:spPr bwMode="auto">
            <a:xfrm>
              <a:off x="3515" y="228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8" name="Line 148"/>
            <p:cNvSpPr>
              <a:spLocks noChangeShapeType="1"/>
            </p:cNvSpPr>
            <p:nvPr/>
          </p:nvSpPr>
          <p:spPr bwMode="auto">
            <a:xfrm>
              <a:off x="3515" y="294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9" name="Line 149"/>
            <p:cNvSpPr>
              <a:spLocks noChangeShapeType="1"/>
            </p:cNvSpPr>
            <p:nvPr/>
          </p:nvSpPr>
          <p:spPr bwMode="auto">
            <a:xfrm flipV="1">
              <a:off x="2112" y="311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0" name="Line 150"/>
            <p:cNvSpPr>
              <a:spLocks noChangeShapeType="1"/>
            </p:cNvSpPr>
            <p:nvPr/>
          </p:nvSpPr>
          <p:spPr bwMode="auto">
            <a:xfrm flipV="1">
              <a:off x="2112" y="29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1" name="Line 151"/>
            <p:cNvSpPr>
              <a:spLocks noChangeShapeType="1"/>
            </p:cNvSpPr>
            <p:nvPr/>
          </p:nvSpPr>
          <p:spPr bwMode="auto">
            <a:xfrm flipV="1">
              <a:off x="2112" y="28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2" name="Line 152"/>
            <p:cNvSpPr>
              <a:spLocks noChangeShapeType="1"/>
            </p:cNvSpPr>
            <p:nvPr/>
          </p:nvSpPr>
          <p:spPr bwMode="auto">
            <a:xfrm flipV="1">
              <a:off x="2112" y="273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3" name="Line 153"/>
            <p:cNvSpPr>
              <a:spLocks noChangeShapeType="1"/>
            </p:cNvSpPr>
            <p:nvPr/>
          </p:nvSpPr>
          <p:spPr bwMode="auto">
            <a:xfrm flipV="1">
              <a:off x="2112" y="26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0" name="Line 154"/>
            <p:cNvSpPr>
              <a:spLocks noChangeShapeType="1"/>
            </p:cNvSpPr>
            <p:nvPr/>
          </p:nvSpPr>
          <p:spPr bwMode="auto">
            <a:xfrm flipV="1">
              <a:off x="2112" y="24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1" name="Line 155"/>
            <p:cNvSpPr>
              <a:spLocks noChangeShapeType="1"/>
            </p:cNvSpPr>
            <p:nvPr/>
          </p:nvSpPr>
          <p:spPr bwMode="auto">
            <a:xfrm flipV="1">
              <a:off x="2112" y="2356"/>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2" name="Line 156"/>
            <p:cNvSpPr>
              <a:spLocks noChangeShapeType="1"/>
            </p:cNvSpPr>
            <p:nvPr/>
          </p:nvSpPr>
          <p:spPr bwMode="auto">
            <a:xfrm flipV="1">
              <a:off x="2112" y="2286"/>
              <a:ext cx="0" cy="28"/>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3" name="Line 157"/>
            <p:cNvSpPr>
              <a:spLocks noChangeShapeType="1"/>
            </p:cNvSpPr>
            <p:nvPr/>
          </p:nvSpPr>
          <p:spPr bwMode="auto">
            <a:xfrm>
              <a:off x="2081" y="2286"/>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4" name="Line 158"/>
            <p:cNvSpPr>
              <a:spLocks noChangeShapeType="1"/>
            </p:cNvSpPr>
            <p:nvPr/>
          </p:nvSpPr>
          <p:spPr bwMode="auto">
            <a:xfrm>
              <a:off x="2081" y="319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5" name="Line 159"/>
            <p:cNvSpPr>
              <a:spLocks noChangeShapeType="1"/>
            </p:cNvSpPr>
            <p:nvPr/>
          </p:nvSpPr>
          <p:spPr bwMode="auto">
            <a:xfrm flipV="1">
              <a:off x="5181" y="335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6" name="Line 160"/>
            <p:cNvSpPr>
              <a:spLocks noChangeShapeType="1"/>
            </p:cNvSpPr>
            <p:nvPr/>
          </p:nvSpPr>
          <p:spPr bwMode="auto">
            <a:xfrm flipV="1">
              <a:off x="5181" y="32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7" name="Line 161"/>
            <p:cNvSpPr>
              <a:spLocks noChangeShapeType="1"/>
            </p:cNvSpPr>
            <p:nvPr/>
          </p:nvSpPr>
          <p:spPr bwMode="auto">
            <a:xfrm flipV="1">
              <a:off x="5181" y="309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8" name="Line 162"/>
            <p:cNvSpPr>
              <a:spLocks noChangeShapeType="1"/>
            </p:cNvSpPr>
            <p:nvPr/>
          </p:nvSpPr>
          <p:spPr bwMode="auto">
            <a:xfrm flipV="1">
              <a:off x="5181" y="297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9" name="Line 163"/>
            <p:cNvSpPr>
              <a:spLocks noChangeShapeType="1"/>
            </p:cNvSpPr>
            <p:nvPr/>
          </p:nvSpPr>
          <p:spPr bwMode="auto">
            <a:xfrm flipV="1">
              <a:off x="5181" y="284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0" name="Line 164"/>
            <p:cNvSpPr>
              <a:spLocks noChangeShapeType="1"/>
            </p:cNvSpPr>
            <p:nvPr/>
          </p:nvSpPr>
          <p:spPr bwMode="auto">
            <a:xfrm flipV="1">
              <a:off x="5181" y="272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1" name="Line 165"/>
            <p:cNvSpPr>
              <a:spLocks noChangeShapeType="1"/>
            </p:cNvSpPr>
            <p:nvPr/>
          </p:nvSpPr>
          <p:spPr bwMode="auto">
            <a:xfrm flipV="1">
              <a:off x="5181" y="25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2" name="Line 166"/>
            <p:cNvSpPr>
              <a:spLocks noChangeShapeType="1"/>
            </p:cNvSpPr>
            <p:nvPr/>
          </p:nvSpPr>
          <p:spPr bwMode="auto">
            <a:xfrm flipV="1">
              <a:off x="5181" y="24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3" name="Line 167"/>
            <p:cNvSpPr>
              <a:spLocks noChangeShapeType="1"/>
            </p:cNvSpPr>
            <p:nvPr/>
          </p:nvSpPr>
          <p:spPr bwMode="auto">
            <a:xfrm flipV="1">
              <a:off x="5181" y="23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4" name="Line 168"/>
            <p:cNvSpPr>
              <a:spLocks noChangeShapeType="1"/>
            </p:cNvSpPr>
            <p:nvPr/>
          </p:nvSpPr>
          <p:spPr bwMode="auto">
            <a:xfrm flipV="1">
              <a:off x="5181" y="22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5" name="Line 169"/>
            <p:cNvSpPr>
              <a:spLocks noChangeShapeType="1"/>
            </p:cNvSpPr>
            <p:nvPr/>
          </p:nvSpPr>
          <p:spPr bwMode="auto">
            <a:xfrm flipV="1">
              <a:off x="5181" y="209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6" name="Line 170"/>
            <p:cNvSpPr>
              <a:spLocks noChangeShapeType="1"/>
            </p:cNvSpPr>
            <p:nvPr/>
          </p:nvSpPr>
          <p:spPr bwMode="auto">
            <a:xfrm flipV="1">
              <a:off x="5181" y="19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7" name="Line 171"/>
            <p:cNvSpPr>
              <a:spLocks noChangeShapeType="1"/>
            </p:cNvSpPr>
            <p:nvPr/>
          </p:nvSpPr>
          <p:spPr bwMode="auto">
            <a:xfrm flipV="1">
              <a:off x="5181" y="184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8" name="Line 172"/>
            <p:cNvSpPr>
              <a:spLocks noChangeShapeType="1"/>
            </p:cNvSpPr>
            <p:nvPr/>
          </p:nvSpPr>
          <p:spPr bwMode="auto">
            <a:xfrm flipV="1">
              <a:off x="5181" y="171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9" name="Line 173"/>
            <p:cNvSpPr>
              <a:spLocks noChangeShapeType="1"/>
            </p:cNvSpPr>
            <p:nvPr/>
          </p:nvSpPr>
          <p:spPr bwMode="auto">
            <a:xfrm flipV="1">
              <a:off x="5181" y="15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0" name="Line 174"/>
            <p:cNvSpPr>
              <a:spLocks noChangeShapeType="1"/>
            </p:cNvSpPr>
            <p:nvPr/>
          </p:nvSpPr>
          <p:spPr bwMode="auto">
            <a:xfrm flipV="1">
              <a:off x="5181" y="14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1" name="Line 175"/>
            <p:cNvSpPr>
              <a:spLocks noChangeShapeType="1"/>
            </p:cNvSpPr>
            <p:nvPr/>
          </p:nvSpPr>
          <p:spPr bwMode="auto">
            <a:xfrm flipV="1">
              <a:off x="5181" y="13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2" name="Line 176"/>
            <p:cNvSpPr>
              <a:spLocks noChangeShapeType="1"/>
            </p:cNvSpPr>
            <p:nvPr/>
          </p:nvSpPr>
          <p:spPr bwMode="auto">
            <a:xfrm flipV="1">
              <a:off x="5181" y="12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3" name="Line 177"/>
            <p:cNvSpPr>
              <a:spLocks noChangeShapeType="1"/>
            </p:cNvSpPr>
            <p:nvPr/>
          </p:nvSpPr>
          <p:spPr bwMode="auto">
            <a:xfrm flipV="1">
              <a:off x="5181" y="10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4" name="Line 178"/>
            <p:cNvSpPr>
              <a:spLocks noChangeShapeType="1"/>
            </p:cNvSpPr>
            <p:nvPr/>
          </p:nvSpPr>
          <p:spPr bwMode="auto">
            <a:xfrm flipV="1">
              <a:off x="5181" y="980"/>
              <a:ext cx="0" cy="66"/>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5" name="Line 179"/>
            <p:cNvSpPr>
              <a:spLocks noChangeShapeType="1"/>
            </p:cNvSpPr>
            <p:nvPr/>
          </p:nvSpPr>
          <p:spPr bwMode="auto">
            <a:xfrm>
              <a:off x="5149" y="98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30" name="Line 180"/>
            <p:cNvSpPr>
              <a:spLocks noChangeShapeType="1"/>
            </p:cNvSpPr>
            <p:nvPr/>
          </p:nvSpPr>
          <p:spPr bwMode="auto">
            <a:xfrm>
              <a:off x="5149" y="343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5" name="Oval 185"/>
            <p:cNvSpPr>
              <a:spLocks noChangeArrowheads="1"/>
            </p:cNvSpPr>
            <p:nvPr/>
          </p:nvSpPr>
          <p:spPr bwMode="auto">
            <a:xfrm>
              <a:off x="1526" y="1556"/>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6" name="Rectangle 186"/>
            <p:cNvSpPr>
              <a:spLocks noChangeArrowheads="1"/>
            </p:cNvSpPr>
            <p:nvPr/>
          </p:nvSpPr>
          <p:spPr bwMode="auto">
            <a:xfrm>
              <a:off x="1616" y="1525"/>
              <a:ext cx="50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Cleveland</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7" name="Oval 187"/>
            <p:cNvSpPr>
              <a:spLocks noChangeArrowheads="1"/>
            </p:cNvSpPr>
            <p:nvPr/>
          </p:nvSpPr>
          <p:spPr bwMode="auto">
            <a:xfrm>
              <a:off x="3519" y="258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8" name="Rectangle 188"/>
            <p:cNvSpPr>
              <a:spLocks noChangeArrowheads="1"/>
            </p:cNvSpPr>
            <p:nvPr/>
          </p:nvSpPr>
          <p:spPr bwMode="auto">
            <a:xfrm>
              <a:off x="3610" y="2555"/>
              <a:ext cx="47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New York</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9" name="Oval 189"/>
            <p:cNvSpPr>
              <a:spLocks noChangeArrowheads="1"/>
            </p:cNvSpPr>
            <p:nvPr/>
          </p:nvSpPr>
          <p:spPr bwMode="auto">
            <a:xfrm>
              <a:off x="2081" y="270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0" name="Rectangle 190"/>
            <p:cNvSpPr>
              <a:spLocks noChangeArrowheads="1"/>
            </p:cNvSpPr>
            <p:nvPr/>
          </p:nvSpPr>
          <p:spPr bwMode="auto">
            <a:xfrm>
              <a:off x="2171" y="2677"/>
              <a:ext cx="41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Chicago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81" name="Oval 191"/>
            <p:cNvSpPr>
              <a:spLocks noChangeArrowheads="1"/>
            </p:cNvSpPr>
            <p:nvPr/>
          </p:nvSpPr>
          <p:spPr bwMode="auto">
            <a:xfrm>
              <a:off x="5149" y="217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2" name="Rectangle 192"/>
            <p:cNvSpPr>
              <a:spLocks noChangeArrowheads="1"/>
            </p:cNvSpPr>
            <p:nvPr/>
          </p:nvSpPr>
          <p:spPr bwMode="auto">
            <a:xfrm>
              <a:off x="4416" y="2256"/>
              <a:ext cx="72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cs typeface="Arial"/>
                </a:rPr>
                <a:t>Santa Barbara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p:txBody>
        </p:sp>
        <p:sp>
          <p:nvSpPr>
            <p:cNvPr id="1483" name="Line 193"/>
            <p:cNvSpPr>
              <a:spLocks noChangeShapeType="1"/>
            </p:cNvSpPr>
            <p:nvPr/>
          </p:nvSpPr>
          <p:spPr bwMode="auto">
            <a:xfrm flipV="1">
              <a:off x="548" y="449"/>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4" name="Line 194"/>
            <p:cNvSpPr>
              <a:spLocks noChangeShapeType="1"/>
            </p:cNvSpPr>
            <p:nvPr/>
          </p:nvSpPr>
          <p:spPr bwMode="auto">
            <a:xfrm flipH="1">
              <a:off x="492" y="3571"/>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5" name="Rectangle 195"/>
            <p:cNvSpPr>
              <a:spLocks noChangeArrowheads="1"/>
            </p:cNvSpPr>
            <p:nvPr/>
          </p:nvSpPr>
          <p:spPr bwMode="auto">
            <a:xfrm rot="16200000">
              <a:off x="270" y="3445"/>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86" name="Line 196"/>
            <p:cNvSpPr>
              <a:spLocks noChangeShapeType="1"/>
            </p:cNvSpPr>
            <p:nvPr/>
          </p:nvSpPr>
          <p:spPr bwMode="auto">
            <a:xfrm flipH="1">
              <a:off x="492" y="2813"/>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7" name="Rectangle 197"/>
            <p:cNvSpPr>
              <a:spLocks noChangeArrowheads="1"/>
            </p:cNvSpPr>
            <p:nvPr/>
          </p:nvSpPr>
          <p:spPr bwMode="auto">
            <a:xfrm rot="16200000">
              <a:off x="270" y="2688"/>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88" name="Line 198"/>
            <p:cNvSpPr>
              <a:spLocks noChangeShapeType="1"/>
            </p:cNvSpPr>
            <p:nvPr/>
          </p:nvSpPr>
          <p:spPr bwMode="auto">
            <a:xfrm flipH="1">
              <a:off x="492" y="205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9" name="Rectangle 199"/>
            <p:cNvSpPr>
              <a:spLocks noChangeArrowheads="1"/>
            </p:cNvSpPr>
            <p:nvPr/>
          </p:nvSpPr>
          <p:spPr bwMode="auto">
            <a:xfrm rot="16200000">
              <a:off x="294" y="193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0.0</a:t>
              </a:r>
            </a:p>
          </p:txBody>
        </p:sp>
        <p:sp>
          <p:nvSpPr>
            <p:cNvPr id="1490" name="Line 200"/>
            <p:cNvSpPr>
              <a:spLocks noChangeShapeType="1"/>
            </p:cNvSpPr>
            <p:nvPr/>
          </p:nvSpPr>
          <p:spPr bwMode="auto">
            <a:xfrm flipH="1">
              <a:off x="492" y="1298"/>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1" name="Rectangle 201"/>
            <p:cNvSpPr>
              <a:spLocks noChangeArrowheads="1"/>
            </p:cNvSpPr>
            <p:nvPr/>
          </p:nvSpPr>
          <p:spPr bwMode="auto">
            <a:xfrm rot="16200000">
              <a:off x="294" y="1174"/>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92" name="Line 202"/>
            <p:cNvSpPr>
              <a:spLocks noChangeShapeType="1"/>
            </p:cNvSpPr>
            <p:nvPr/>
          </p:nvSpPr>
          <p:spPr bwMode="auto">
            <a:xfrm flipH="1">
              <a:off x="492" y="54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3" name="Rectangle 203"/>
            <p:cNvSpPr>
              <a:spLocks noChangeArrowheads="1"/>
            </p:cNvSpPr>
            <p:nvPr/>
          </p:nvSpPr>
          <p:spPr bwMode="auto">
            <a:xfrm rot="16200000">
              <a:off x="294" y="415"/>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94" name="Rectangle 204"/>
            <p:cNvSpPr>
              <a:spLocks noChangeArrowheads="1"/>
            </p:cNvSpPr>
            <p:nvPr/>
          </p:nvSpPr>
          <p:spPr bwMode="auto">
            <a:xfrm rot="16200000">
              <a:off x="-1481" y="1860"/>
              <a:ext cx="33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Causal Effect of 1 Year of Exposure on Child's Rank</a:t>
              </a:r>
            </a:p>
          </p:txBody>
        </p:sp>
        <p:sp>
          <p:nvSpPr>
            <p:cNvPr id="1495" name="Line 205"/>
            <p:cNvSpPr>
              <a:spLocks noChangeShapeType="1"/>
            </p:cNvSpPr>
            <p:nvPr/>
          </p:nvSpPr>
          <p:spPr bwMode="auto">
            <a:xfrm>
              <a:off x="548" y="3665"/>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6" name="Line 206"/>
            <p:cNvSpPr>
              <a:spLocks noChangeShapeType="1"/>
            </p:cNvSpPr>
            <p:nvPr/>
          </p:nvSpPr>
          <p:spPr bwMode="auto">
            <a:xfrm>
              <a:off x="642"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7" name="Rectangle 207"/>
            <p:cNvSpPr>
              <a:spLocks noChangeArrowheads="1"/>
            </p:cNvSpPr>
            <p:nvPr/>
          </p:nvSpPr>
          <p:spPr bwMode="auto">
            <a:xfrm>
              <a:off x="562"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38</a:t>
              </a:r>
            </a:p>
          </p:txBody>
        </p:sp>
        <p:sp>
          <p:nvSpPr>
            <p:cNvPr id="1498" name="Line 208"/>
            <p:cNvSpPr>
              <a:spLocks noChangeShapeType="1"/>
            </p:cNvSpPr>
            <p:nvPr/>
          </p:nvSpPr>
          <p:spPr bwMode="auto">
            <a:xfrm>
              <a:off x="162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9" name="Rectangle 209"/>
            <p:cNvSpPr>
              <a:spLocks noChangeArrowheads="1"/>
            </p:cNvSpPr>
            <p:nvPr/>
          </p:nvSpPr>
          <p:spPr bwMode="auto">
            <a:xfrm>
              <a:off x="153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40</a:t>
              </a:r>
            </a:p>
          </p:txBody>
        </p:sp>
        <p:sp>
          <p:nvSpPr>
            <p:cNvPr id="1500" name="Line 210"/>
            <p:cNvSpPr>
              <a:spLocks noChangeShapeType="1"/>
            </p:cNvSpPr>
            <p:nvPr/>
          </p:nvSpPr>
          <p:spPr bwMode="auto">
            <a:xfrm>
              <a:off x="2601"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1" name="Rectangle 211"/>
            <p:cNvSpPr>
              <a:spLocks noChangeArrowheads="1"/>
            </p:cNvSpPr>
            <p:nvPr/>
          </p:nvSpPr>
          <p:spPr bwMode="auto">
            <a:xfrm>
              <a:off x="252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42</a:t>
              </a:r>
            </a:p>
          </p:txBody>
        </p:sp>
        <p:sp>
          <p:nvSpPr>
            <p:cNvPr id="1502" name="Line 212"/>
            <p:cNvSpPr>
              <a:spLocks noChangeShapeType="1"/>
            </p:cNvSpPr>
            <p:nvPr/>
          </p:nvSpPr>
          <p:spPr bwMode="auto">
            <a:xfrm>
              <a:off x="3578"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3" name="Rectangle 213"/>
            <p:cNvSpPr>
              <a:spLocks noChangeArrowheads="1"/>
            </p:cNvSpPr>
            <p:nvPr/>
          </p:nvSpPr>
          <p:spPr bwMode="auto">
            <a:xfrm>
              <a:off x="3498"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44</a:t>
              </a:r>
            </a:p>
          </p:txBody>
        </p:sp>
        <p:sp>
          <p:nvSpPr>
            <p:cNvPr id="1504" name="Line 214"/>
            <p:cNvSpPr>
              <a:spLocks noChangeShapeType="1"/>
            </p:cNvSpPr>
            <p:nvPr/>
          </p:nvSpPr>
          <p:spPr bwMode="auto">
            <a:xfrm>
              <a:off x="4559"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5" name="Rectangle 215"/>
            <p:cNvSpPr>
              <a:spLocks noChangeArrowheads="1"/>
            </p:cNvSpPr>
            <p:nvPr/>
          </p:nvSpPr>
          <p:spPr bwMode="auto">
            <a:xfrm>
              <a:off x="447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46</a:t>
              </a:r>
            </a:p>
          </p:txBody>
        </p:sp>
        <p:sp>
          <p:nvSpPr>
            <p:cNvPr id="1506" name="Line 216"/>
            <p:cNvSpPr>
              <a:spLocks noChangeShapeType="1"/>
            </p:cNvSpPr>
            <p:nvPr/>
          </p:nvSpPr>
          <p:spPr bwMode="auto">
            <a:xfrm>
              <a:off x="554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7" name="Rectangle 217"/>
            <p:cNvSpPr>
              <a:spLocks noChangeArrowheads="1"/>
            </p:cNvSpPr>
            <p:nvPr/>
          </p:nvSpPr>
          <p:spPr bwMode="auto">
            <a:xfrm>
              <a:off x="546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48</a:t>
              </a:r>
            </a:p>
          </p:txBody>
        </p:sp>
        <p:sp>
          <p:nvSpPr>
            <p:cNvPr id="1508" name="Rectangle 218"/>
            <p:cNvSpPr>
              <a:spLocks noChangeArrowheads="1"/>
            </p:cNvSpPr>
            <p:nvPr/>
          </p:nvSpPr>
          <p:spPr bwMode="auto">
            <a:xfrm>
              <a:off x="1215" y="3937"/>
              <a:ext cx="37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Mean Percentile Rank of Childen of Permanent Residents</a:t>
              </a:r>
            </a:p>
          </p:txBody>
        </p:sp>
        <p:sp>
          <p:nvSpPr>
            <p:cNvPr id="1509" name="Rectangle 219"/>
            <p:cNvSpPr>
              <a:spLocks noChangeArrowheads="1"/>
            </p:cNvSpPr>
            <p:nvPr/>
          </p:nvSpPr>
          <p:spPr bwMode="auto">
            <a:xfrm>
              <a:off x="3062" y="191"/>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cs typeface="Arial"/>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grpSp>
      <p:cxnSp>
        <p:nvCxnSpPr>
          <p:cNvPr id="647" name="Straight Arrow Connector 646"/>
          <p:cNvCxnSpPr>
            <a:cxnSpLocks/>
          </p:cNvCxnSpPr>
          <p:nvPr/>
        </p:nvCxnSpPr>
        <p:spPr>
          <a:xfrm>
            <a:off x="6553200" y="2743200"/>
            <a:ext cx="5334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8" name="Rectangle 161"/>
          <p:cNvSpPr>
            <a:spLocks noChangeArrowheads="1"/>
          </p:cNvSpPr>
          <p:nvPr/>
        </p:nvSpPr>
        <p:spPr bwMode="auto">
          <a:xfrm>
            <a:off x="5181600" y="2113002"/>
            <a:ext cx="28194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Use forecasts based 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permanent residents,      </a:t>
            </a:r>
          </a:p>
        </p:txBody>
      </p:sp>
      <p:sp>
        <p:nvSpPr>
          <p:cNvPr id="109" name="TextBox 108"/>
          <p:cNvSpPr txBox="1"/>
          <p:nvPr/>
        </p:nvSpPr>
        <p:spPr>
          <a:xfrm>
            <a:off x="1524134" y="152400"/>
            <a:ext cx="91438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cs typeface="Arial" pitchFamily="34" charset="0"/>
              </a:rPr>
              <a:t>Optimal Forecasts Combining Fixed Effects and Permanent Resident Outcomes</a:t>
            </a:r>
          </a:p>
        </p:txBody>
      </p:sp>
      <p:graphicFrame>
        <p:nvGraphicFramePr>
          <p:cNvPr id="110" name="Object 109"/>
          <p:cNvGraphicFramePr>
            <a:graphicFrameLocks noChangeAspect="1"/>
          </p:cNvGraphicFramePr>
          <p:nvPr/>
        </p:nvGraphicFramePr>
        <p:xfrm>
          <a:off x="7467600" y="2286001"/>
          <a:ext cx="490538" cy="461963"/>
        </p:xfrm>
        <a:graphic>
          <a:graphicData uri="http://schemas.openxmlformats.org/presentationml/2006/ole">
            <mc:AlternateContent xmlns:mc="http://schemas.openxmlformats.org/markup-compatibility/2006">
              <mc:Choice xmlns:v="urn:schemas-microsoft-com:vml" Requires="v">
                <p:oleObj name="Equation" r:id="rId3" imgW="228600" imgH="215900" progId="Equation.3">
                  <p:embed/>
                </p:oleObj>
              </mc:Choice>
              <mc:Fallback>
                <p:oleObj name="Equation" r:id="rId3" imgW="228600" imgH="215900" progId="Equation.3">
                  <p:embed/>
                  <p:pic>
                    <p:nvPicPr>
                      <p:cNvPr id="110" name="Object 109"/>
                      <p:cNvPicPr/>
                      <p:nvPr/>
                    </p:nvPicPr>
                    <p:blipFill>
                      <a:blip r:embed="rId4"/>
                      <a:stretch>
                        <a:fillRect/>
                      </a:stretch>
                    </p:blipFill>
                    <p:spPr>
                      <a:xfrm>
                        <a:off x="7467600" y="2286001"/>
                        <a:ext cx="490538" cy="461963"/>
                      </a:xfrm>
                      <a:prstGeom prst="rect">
                        <a:avLst/>
                      </a:prstGeom>
                    </p:spPr>
                  </p:pic>
                </p:oleObj>
              </mc:Fallback>
            </mc:AlternateContent>
          </a:graphicData>
        </a:graphic>
      </p:graphicFrame>
    </p:spTree>
    <p:extLst>
      <p:ext uri="{BB962C8B-B14F-4D97-AF65-F5344CB8AC3E}">
        <p14:creationId xmlns:p14="http://schemas.microsoft.com/office/powerpoint/2010/main" val="36186619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Optimal Forecasts of Place Effects</a:t>
            </a:r>
          </a:p>
        </p:txBody>
      </p:sp>
      <p:sp>
        <p:nvSpPr>
          <p:cNvPr id="125954" name="Content Placeholder 2"/>
          <p:cNvSpPr>
            <a:spLocks noGrp="1"/>
          </p:cNvSpPr>
          <p:nvPr>
            <p:ph idx="1"/>
          </p:nvPr>
        </p:nvSpPr>
        <p:spPr>
          <a:xfrm>
            <a:off x="1905000" y="990600"/>
            <a:ext cx="8458200" cy="5791200"/>
          </a:xfrm>
        </p:spPr>
        <p:txBody>
          <a:bodyPr/>
          <a:lstStyle/>
          <a:p>
            <a:r>
              <a:rPr lang="en-US" sz="1800" dirty="0">
                <a:ea typeface="ＭＳ Ｐゴシック"/>
                <a:cs typeface="ＭＳ Ｐゴシック"/>
              </a:rPr>
              <a:t>To derive optimal forecast, consider hypothetical experiment of randomly assigning children from an average place to new places</a:t>
            </a:r>
          </a:p>
          <a:p>
            <a:endParaRPr lang="en-US" sz="1800" dirty="0">
              <a:ea typeface="ＭＳ Ｐゴシック"/>
              <a:cs typeface="ＭＳ Ｐゴシック"/>
            </a:endParaRPr>
          </a:p>
          <a:p>
            <a:r>
              <a:rPr lang="en-US" sz="1800" dirty="0">
                <a:ea typeface="ＭＳ Ｐゴシック"/>
                <a:cs typeface="ＭＳ Ｐゴシック"/>
              </a:rPr>
              <a:t>Regress outcomes     on fixed-effect estimate,    , and stayers prediction,      where     is de-</a:t>
            </a:r>
            <a:r>
              <a:rPr lang="en-US" sz="1800" dirty="0" err="1">
                <a:ea typeface="ＭＳ Ｐゴシック"/>
                <a:cs typeface="ＭＳ Ｐゴシック"/>
              </a:rPr>
              <a:t>meaned</a:t>
            </a:r>
            <a:r>
              <a:rPr lang="en-US" sz="1800" dirty="0">
                <a:ea typeface="ＭＳ Ｐゴシック"/>
                <a:cs typeface="ＭＳ Ｐゴシック"/>
              </a:rPr>
              <a:t> across places</a:t>
            </a:r>
          </a:p>
          <a:p>
            <a:endParaRPr lang="en-US" sz="1800" dirty="0">
              <a:ea typeface="ＭＳ Ｐゴシック"/>
              <a:cs typeface="ＭＳ Ｐゴシック"/>
            </a:endParaRPr>
          </a:p>
          <a:p>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Part 1 shows that                                , so that the regression </a:t>
            </a:r>
            <a:r>
              <a:rPr lang="en-US" sz="1800" dirty="0" err="1">
                <a:ea typeface="ＭＳ Ｐゴシック"/>
                <a:cs typeface="ＭＳ Ｐゴシック"/>
              </a:rPr>
              <a:t>coeffs</a:t>
            </a:r>
            <a:r>
              <a:rPr lang="en-US" sz="1800" dirty="0">
                <a:ea typeface="ＭＳ Ｐゴシック"/>
                <a:cs typeface="ＭＳ Ｐゴシック"/>
              </a:rPr>
              <a:t> are:</a:t>
            </a:r>
          </a:p>
          <a:p>
            <a:endParaRPr lang="en-US" sz="1800" dirty="0">
              <a:ea typeface="ＭＳ Ｐゴシック"/>
              <a:cs typeface="ＭＳ Ｐゴシック"/>
            </a:endParaRPr>
          </a:p>
          <a:p>
            <a:endParaRPr lang="en-US" sz="1800" dirty="0">
              <a:ea typeface="ＭＳ Ｐゴシック"/>
              <a:cs typeface="ＭＳ Ｐゴシック"/>
            </a:endParaRPr>
          </a:p>
          <a:p>
            <a:pPr marL="0" indent="0">
              <a:buNone/>
            </a:pPr>
            <a:endParaRPr lang="en-US" sz="1800" dirty="0">
              <a:ea typeface="ＭＳ Ｐゴシック"/>
              <a:cs typeface="ＭＳ Ｐゴシック"/>
            </a:endParaRPr>
          </a:p>
          <a:p>
            <a:pPr marL="0" indent="0">
              <a:buNone/>
            </a:pPr>
            <a:r>
              <a:rPr lang="en-US" sz="1800" dirty="0">
                <a:ea typeface="ＭＳ Ｐゴシック"/>
                <a:cs typeface="ＭＳ Ｐゴシック"/>
              </a:rPr>
              <a:t>      where:</a:t>
            </a:r>
          </a:p>
          <a:p>
            <a:endParaRPr lang="en-US" sz="1800" dirty="0">
              <a:ea typeface="ＭＳ Ｐゴシック"/>
              <a:cs typeface="ＭＳ Ｐゴシック"/>
            </a:endParaRPr>
          </a:p>
          <a:p>
            <a:pPr lvl="1"/>
            <a:r>
              <a:rPr lang="en-US" sz="1800" dirty="0">
                <a:ea typeface="ＭＳ Ｐゴシック"/>
                <a:cs typeface="ＭＳ Ｐゴシック"/>
              </a:rPr>
              <a:t>                                   is residual variance of fixed effects</a:t>
            </a:r>
          </a:p>
          <a:p>
            <a:pPr lvl="1"/>
            <a:endParaRPr lang="en-US" sz="1800" dirty="0">
              <a:ea typeface="ＭＳ Ｐゴシック"/>
              <a:cs typeface="ＭＳ Ｐゴシック"/>
            </a:endParaRPr>
          </a:p>
          <a:p>
            <a:pPr lvl="1"/>
            <a:r>
              <a:rPr lang="en-US" sz="1800" dirty="0">
                <a:ea typeface="ＭＳ Ｐゴシック"/>
                <a:cs typeface="ＭＳ Ｐゴシック"/>
              </a:rPr>
              <a:t>                    is the noise variance of the fixed effects (=square of </a:t>
            </a:r>
            <a:r>
              <a:rPr lang="en-US" sz="1800" dirty="0" err="1">
                <a:ea typeface="ＭＳ Ｐゴシック"/>
                <a:cs typeface="ＭＳ Ｐゴシック"/>
              </a:rPr>
              <a:t>std</a:t>
            </a:r>
            <a:r>
              <a:rPr lang="en-US" sz="1800" dirty="0">
                <a:ea typeface="ＭＳ Ｐゴシック"/>
                <a:cs typeface="ＭＳ Ｐゴシック"/>
              </a:rPr>
              <a:t> error)</a:t>
            </a:r>
          </a:p>
          <a:p>
            <a:pPr marL="0" indent="0">
              <a:buNone/>
            </a:pPr>
            <a:endParaRPr lang="en-US" sz="1800" dirty="0">
              <a:ea typeface="ＭＳ Ｐゴシック"/>
              <a:cs typeface="ＭＳ Ｐゴシック"/>
            </a:endParaRPr>
          </a:p>
        </p:txBody>
      </p:sp>
      <p:graphicFrame>
        <p:nvGraphicFramePr>
          <p:cNvPr id="3" name="Object 2"/>
          <p:cNvGraphicFramePr>
            <a:graphicFrameLocks noChangeAspect="1"/>
          </p:cNvGraphicFramePr>
          <p:nvPr/>
        </p:nvGraphicFramePr>
        <p:xfrm>
          <a:off x="6986588" y="1905001"/>
          <a:ext cx="328612" cy="398463"/>
        </p:xfrm>
        <a:graphic>
          <a:graphicData uri="http://schemas.openxmlformats.org/presentationml/2006/ole">
            <mc:AlternateContent xmlns:mc="http://schemas.openxmlformats.org/markup-compatibility/2006">
              <mc:Choice xmlns:v="urn:schemas-microsoft-com:vml" Requires="v">
                <p:oleObj name="Equation" r:id="rId3" imgW="177800" imgH="215900" progId="Equation.3">
                  <p:embed/>
                </p:oleObj>
              </mc:Choice>
              <mc:Fallback>
                <p:oleObj name="Equation" r:id="rId3" imgW="177800" imgH="215900" progId="Equation.3">
                  <p:embed/>
                  <p:pic>
                    <p:nvPicPr>
                      <p:cNvPr id="3" name="Object 2"/>
                      <p:cNvPicPr/>
                      <p:nvPr/>
                    </p:nvPicPr>
                    <p:blipFill>
                      <a:blip r:embed="rId4"/>
                      <a:stretch>
                        <a:fillRect/>
                      </a:stretch>
                    </p:blipFill>
                    <p:spPr>
                      <a:xfrm>
                        <a:off x="6986588" y="1905001"/>
                        <a:ext cx="328612" cy="3984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9712326" y="1905001"/>
          <a:ext cx="422275" cy="398463"/>
        </p:xfrm>
        <a:graphic>
          <a:graphicData uri="http://schemas.openxmlformats.org/presentationml/2006/ole">
            <mc:AlternateContent xmlns:mc="http://schemas.openxmlformats.org/markup-compatibility/2006">
              <mc:Choice xmlns:v="urn:schemas-microsoft-com:vml" Requires="v">
                <p:oleObj name="Equation" r:id="rId5" imgW="228600" imgH="215900" progId="Equation.3">
                  <p:embed/>
                </p:oleObj>
              </mc:Choice>
              <mc:Fallback>
                <p:oleObj name="Equation" r:id="rId5" imgW="228600" imgH="215900" progId="Equation.3">
                  <p:embed/>
                  <p:pic>
                    <p:nvPicPr>
                      <p:cNvPr id="10" name="Object 9"/>
                      <p:cNvPicPr/>
                      <p:nvPr/>
                    </p:nvPicPr>
                    <p:blipFill>
                      <a:blip r:embed="rId6"/>
                      <a:stretch>
                        <a:fillRect/>
                      </a:stretch>
                    </p:blipFill>
                    <p:spPr>
                      <a:xfrm>
                        <a:off x="9712326" y="1905001"/>
                        <a:ext cx="422275" cy="398463"/>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116388" y="2689226"/>
          <a:ext cx="3740150" cy="511175"/>
        </p:xfrm>
        <a:graphic>
          <a:graphicData uri="http://schemas.openxmlformats.org/presentationml/2006/ole">
            <mc:AlternateContent xmlns:mc="http://schemas.openxmlformats.org/markup-compatibility/2006">
              <mc:Choice xmlns:v="urn:schemas-microsoft-com:vml" Requires="v">
                <p:oleObj name="Equation" r:id="rId7" imgW="1765300" imgH="241300" progId="Equation.3">
                  <p:embed/>
                </p:oleObj>
              </mc:Choice>
              <mc:Fallback>
                <p:oleObj name="Equation" r:id="rId7" imgW="1765300" imgH="241300" progId="Equation.3">
                  <p:embed/>
                  <p:pic>
                    <p:nvPicPr>
                      <p:cNvPr id="11" name="Object 10"/>
                      <p:cNvPicPr/>
                      <p:nvPr/>
                    </p:nvPicPr>
                    <p:blipFill>
                      <a:blip r:embed="rId8"/>
                      <a:stretch>
                        <a:fillRect/>
                      </a:stretch>
                    </p:blipFill>
                    <p:spPr>
                      <a:xfrm>
                        <a:off x="4116388" y="2689226"/>
                        <a:ext cx="3740150" cy="51117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291014" y="1905001"/>
          <a:ext cx="280987" cy="398463"/>
        </p:xfrm>
        <a:graphic>
          <a:graphicData uri="http://schemas.openxmlformats.org/presentationml/2006/ole">
            <mc:AlternateContent xmlns:mc="http://schemas.openxmlformats.org/markup-compatibility/2006">
              <mc:Choice xmlns:v="urn:schemas-microsoft-com:vml" Requires="v">
                <p:oleObj name="Equation" r:id="rId9" imgW="152400" imgH="215900" progId="Equation.3">
                  <p:embed/>
                </p:oleObj>
              </mc:Choice>
              <mc:Fallback>
                <p:oleObj name="Equation" r:id="rId9" imgW="152400" imgH="215900" progId="Equation.3">
                  <p:embed/>
                  <p:pic>
                    <p:nvPicPr>
                      <p:cNvPr id="12" name="Object 11"/>
                      <p:cNvPicPr/>
                      <p:nvPr/>
                    </p:nvPicPr>
                    <p:blipFill>
                      <a:blip r:embed="rId10"/>
                      <a:stretch>
                        <a:fillRect/>
                      </a:stretch>
                    </p:blipFill>
                    <p:spPr>
                      <a:xfrm>
                        <a:off x="4291014" y="1905001"/>
                        <a:ext cx="280987" cy="398463"/>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3092451" y="3975100"/>
          <a:ext cx="2530475" cy="966788"/>
        </p:xfrm>
        <a:graphic>
          <a:graphicData uri="http://schemas.openxmlformats.org/presentationml/2006/ole">
            <mc:AlternateContent xmlns:mc="http://schemas.openxmlformats.org/markup-compatibility/2006">
              <mc:Choice xmlns:v="urn:schemas-microsoft-com:vml" Requires="v">
                <p:oleObj name="Equation" r:id="rId11" imgW="1193800" imgH="457200" progId="Equation.3">
                  <p:embed/>
                </p:oleObj>
              </mc:Choice>
              <mc:Fallback>
                <p:oleObj name="Equation" r:id="rId11" imgW="1193800" imgH="457200" progId="Equation.3">
                  <p:embed/>
                  <p:pic>
                    <p:nvPicPr>
                      <p:cNvPr id="13" name="Object 12"/>
                      <p:cNvPicPr/>
                      <p:nvPr/>
                    </p:nvPicPr>
                    <p:blipFill>
                      <a:blip r:embed="rId12"/>
                      <a:stretch>
                        <a:fillRect/>
                      </a:stretch>
                    </p:blipFill>
                    <p:spPr>
                      <a:xfrm>
                        <a:off x="3092451" y="3975100"/>
                        <a:ext cx="2530475" cy="966788"/>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6356351" y="3962401"/>
          <a:ext cx="2555875" cy="993775"/>
        </p:xfrm>
        <a:graphic>
          <a:graphicData uri="http://schemas.openxmlformats.org/presentationml/2006/ole">
            <mc:AlternateContent xmlns:mc="http://schemas.openxmlformats.org/markup-compatibility/2006">
              <mc:Choice xmlns:v="urn:schemas-microsoft-com:vml" Requires="v">
                <p:oleObj name="Equation" r:id="rId13" imgW="1206500" imgH="469900" progId="Equation.3">
                  <p:embed/>
                </p:oleObj>
              </mc:Choice>
              <mc:Fallback>
                <p:oleObj name="Equation" r:id="rId13" imgW="1206500" imgH="469900" progId="Equation.3">
                  <p:embed/>
                  <p:pic>
                    <p:nvPicPr>
                      <p:cNvPr id="14" name="Object 13"/>
                      <p:cNvPicPr/>
                      <p:nvPr/>
                    </p:nvPicPr>
                    <p:blipFill>
                      <a:blip r:embed="rId14"/>
                      <a:stretch>
                        <a:fillRect/>
                      </a:stretch>
                    </p:blipFill>
                    <p:spPr>
                      <a:xfrm>
                        <a:off x="6356351" y="3962401"/>
                        <a:ext cx="2555875" cy="993775"/>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2971800" y="2192338"/>
          <a:ext cx="304800" cy="398463"/>
        </p:xfrm>
        <a:graphic>
          <a:graphicData uri="http://schemas.openxmlformats.org/presentationml/2006/ole">
            <mc:AlternateContent xmlns:mc="http://schemas.openxmlformats.org/markup-compatibility/2006">
              <mc:Choice xmlns:v="urn:schemas-microsoft-com:vml" Requires="v">
                <p:oleObj name="Equation" r:id="rId15" imgW="165100" imgH="215900" progId="Equation.3">
                  <p:embed/>
                </p:oleObj>
              </mc:Choice>
              <mc:Fallback>
                <p:oleObj name="Equation" r:id="rId15" imgW="165100" imgH="215900" progId="Equation.3">
                  <p:embed/>
                  <p:pic>
                    <p:nvPicPr>
                      <p:cNvPr id="15" name="Object 14"/>
                      <p:cNvPicPr/>
                      <p:nvPr/>
                    </p:nvPicPr>
                    <p:blipFill>
                      <a:blip r:embed="rId16"/>
                      <a:stretch>
                        <a:fillRect/>
                      </a:stretch>
                    </p:blipFill>
                    <p:spPr>
                      <a:xfrm>
                        <a:off x="2971800" y="2192338"/>
                        <a:ext cx="304800" cy="39846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4191000" y="3429001"/>
          <a:ext cx="1963738" cy="511175"/>
        </p:xfrm>
        <a:graphic>
          <a:graphicData uri="http://schemas.openxmlformats.org/presentationml/2006/ole">
            <mc:AlternateContent xmlns:mc="http://schemas.openxmlformats.org/markup-compatibility/2006">
              <mc:Choice xmlns:v="urn:schemas-microsoft-com:vml" Requires="v">
                <p:oleObj name="Equation" r:id="rId17" imgW="927100" imgH="241300" progId="Equation.3">
                  <p:embed/>
                </p:oleObj>
              </mc:Choice>
              <mc:Fallback>
                <p:oleObj name="Equation" r:id="rId17" imgW="927100" imgH="241300" progId="Equation.3">
                  <p:embed/>
                  <p:pic>
                    <p:nvPicPr>
                      <p:cNvPr id="16" name="Object 15"/>
                      <p:cNvPicPr/>
                      <p:nvPr/>
                    </p:nvPicPr>
                    <p:blipFill>
                      <a:blip r:embed="rId18"/>
                      <a:stretch>
                        <a:fillRect/>
                      </a:stretch>
                    </p:blipFill>
                    <p:spPr>
                      <a:xfrm>
                        <a:off x="4191000" y="3429001"/>
                        <a:ext cx="1963738" cy="511175"/>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2667000" y="5410200"/>
          <a:ext cx="2309812" cy="458788"/>
        </p:xfrm>
        <a:graphic>
          <a:graphicData uri="http://schemas.openxmlformats.org/presentationml/2006/ole">
            <mc:AlternateContent xmlns:mc="http://schemas.openxmlformats.org/markup-compatibility/2006">
              <mc:Choice xmlns:v="urn:schemas-microsoft-com:vml" Requires="v">
                <p:oleObj name="Equation" r:id="rId19" imgW="1282700" imgH="254000" progId="Equation.3">
                  <p:embed/>
                </p:oleObj>
              </mc:Choice>
              <mc:Fallback>
                <p:oleObj name="Equation" r:id="rId19" imgW="1282700" imgH="254000" progId="Equation.3">
                  <p:embed/>
                  <p:pic>
                    <p:nvPicPr>
                      <p:cNvPr id="17" name="Object 16"/>
                      <p:cNvPicPr/>
                      <p:nvPr/>
                    </p:nvPicPr>
                    <p:blipFill>
                      <a:blip r:embed="rId20"/>
                      <a:stretch>
                        <a:fillRect/>
                      </a:stretch>
                    </p:blipFill>
                    <p:spPr>
                      <a:xfrm>
                        <a:off x="2667000" y="5410200"/>
                        <a:ext cx="2309812" cy="458788"/>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2743201" y="6096001"/>
          <a:ext cx="1235075" cy="434975"/>
        </p:xfrm>
        <a:graphic>
          <a:graphicData uri="http://schemas.openxmlformats.org/presentationml/2006/ole">
            <mc:AlternateContent xmlns:mc="http://schemas.openxmlformats.org/markup-compatibility/2006">
              <mc:Choice xmlns:v="urn:schemas-microsoft-com:vml" Requires="v">
                <p:oleObj name="Equation" r:id="rId21" imgW="685800" imgH="241300" progId="Equation.3">
                  <p:embed/>
                </p:oleObj>
              </mc:Choice>
              <mc:Fallback>
                <p:oleObj name="Equation" r:id="rId21" imgW="685800" imgH="241300" progId="Equation.3">
                  <p:embed/>
                  <p:pic>
                    <p:nvPicPr>
                      <p:cNvPr id="18" name="Object 17"/>
                      <p:cNvPicPr/>
                      <p:nvPr/>
                    </p:nvPicPr>
                    <p:blipFill>
                      <a:blip r:embed="rId22"/>
                      <a:stretch>
                        <a:fillRect/>
                      </a:stretch>
                    </p:blipFill>
                    <p:spPr>
                      <a:xfrm>
                        <a:off x="2743201" y="6096001"/>
                        <a:ext cx="1235075" cy="434975"/>
                      </a:xfrm>
                      <a:prstGeom prst="rect">
                        <a:avLst/>
                      </a:prstGeom>
                    </p:spPr>
                  </p:pic>
                </p:oleObj>
              </mc:Fallback>
            </mc:AlternateContent>
          </a:graphicData>
        </a:graphic>
      </p:graphicFrame>
    </p:spTree>
    <p:extLst>
      <p:ext uri="{BB962C8B-B14F-4D97-AF65-F5344CB8AC3E}">
        <p14:creationId xmlns:p14="http://schemas.microsoft.com/office/powerpoint/2010/main" val="4805671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 name="Group 113"/>
          <p:cNvGrpSpPr>
            <a:grpSpLocks noChangeAspect="1"/>
          </p:cNvGrpSpPr>
          <p:nvPr/>
        </p:nvGrpSpPr>
        <p:grpSpPr bwMode="auto">
          <a:xfrm>
            <a:off x="1519237" y="98425"/>
            <a:ext cx="9153526" cy="6661150"/>
            <a:chOff x="-3" y="62"/>
            <a:chExt cx="5766" cy="4196"/>
          </a:xfrm>
        </p:grpSpPr>
        <p:sp>
          <p:nvSpPr>
            <p:cNvPr id="757" name="AutoShape 112"/>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8" name="Rectangle 114"/>
            <p:cNvSpPr>
              <a:spLocks noChangeArrowheads="1"/>
            </p:cNvSpPr>
            <p:nvPr/>
          </p:nvSpPr>
          <p:spPr bwMode="auto">
            <a:xfrm>
              <a:off x="-3" y="62"/>
              <a:ext cx="5766" cy="41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9" name="Rectangle 115"/>
            <p:cNvSpPr>
              <a:spLocks noChangeArrowheads="1"/>
            </p:cNvSpPr>
            <p:nvPr/>
          </p:nvSpPr>
          <p:spPr bwMode="auto">
            <a:xfrm>
              <a:off x="0" y="68"/>
              <a:ext cx="5757" cy="418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0" name="Rectangle 116"/>
            <p:cNvSpPr>
              <a:spLocks noChangeArrowheads="1"/>
            </p:cNvSpPr>
            <p:nvPr/>
          </p:nvSpPr>
          <p:spPr bwMode="auto">
            <a:xfrm>
              <a:off x="548" y="449"/>
              <a:ext cx="5083"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1" name="Line 117"/>
            <p:cNvSpPr>
              <a:spLocks noChangeShapeType="1"/>
            </p:cNvSpPr>
            <p:nvPr/>
          </p:nvSpPr>
          <p:spPr bwMode="auto">
            <a:xfrm>
              <a:off x="548" y="3571"/>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2" name="Line 118"/>
            <p:cNvSpPr>
              <a:spLocks noChangeShapeType="1"/>
            </p:cNvSpPr>
            <p:nvPr/>
          </p:nvSpPr>
          <p:spPr bwMode="auto">
            <a:xfrm>
              <a:off x="548" y="2813"/>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3" name="Line 119"/>
            <p:cNvSpPr>
              <a:spLocks noChangeShapeType="1"/>
            </p:cNvSpPr>
            <p:nvPr/>
          </p:nvSpPr>
          <p:spPr bwMode="auto">
            <a:xfrm>
              <a:off x="548" y="205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4" name="Line 120"/>
            <p:cNvSpPr>
              <a:spLocks noChangeShapeType="1"/>
            </p:cNvSpPr>
            <p:nvPr/>
          </p:nvSpPr>
          <p:spPr bwMode="auto">
            <a:xfrm>
              <a:off x="548" y="1298"/>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5" name="Line 121"/>
            <p:cNvSpPr>
              <a:spLocks noChangeShapeType="1"/>
            </p:cNvSpPr>
            <p:nvPr/>
          </p:nvSpPr>
          <p:spPr bwMode="auto">
            <a:xfrm>
              <a:off x="548" y="54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6" name="Freeform 122"/>
            <p:cNvSpPr>
              <a:spLocks/>
            </p:cNvSpPr>
            <p:nvPr/>
          </p:nvSpPr>
          <p:spPr bwMode="auto">
            <a:xfrm>
              <a:off x="702" y="1622"/>
              <a:ext cx="4800" cy="1208"/>
            </a:xfrm>
            <a:custGeom>
              <a:avLst/>
              <a:gdLst>
                <a:gd name="T0" fmla="*/ 446 w 1375"/>
                <a:gd name="T1" fmla="*/ 233 h 346"/>
                <a:gd name="T2" fmla="*/ 537 w 1375"/>
                <a:gd name="T3" fmla="*/ 211 h 346"/>
                <a:gd name="T4" fmla="*/ 219 w 1375"/>
                <a:gd name="T5" fmla="*/ 291 h 346"/>
                <a:gd name="T6" fmla="*/ 549 w 1375"/>
                <a:gd name="T7" fmla="*/ 208 h 346"/>
                <a:gd name="T8" fmla="*/ 460 w 1375"/>
                <a:gd name="T9" fmla="*/ 230 h 346"/>
                <a:gd name="T10" fmla="*/ 1084 w 1375"/>
                <a:gd name="T11" fmla="*/ 73 h 346"/>
                <a:gd name="T12" fmla="*/ 235 w 1375"/>
                <a:gd name="T13" fmla="*/ 286 h 346"/>
                <a:gd name="T14" fmla="*/ 1224 w 1375"/>
                <a:gd name="T15" fmla="*/ 38 h 346"/>
                <a:gd name="T16" fmla="*/ 442 w 1375"/>
                <a:gd name="T17" fmla="*/ 235 h 346"/>
                <a:gd name="T18" fmla="*/ 1035 w 1375"/>
                <a:gd name="T19" fmla="*/ 86 h 346"/>
                <a:gd name="T20" fmla="*/ 723 w 1375"/>
                <a:gd name="T21" fmla="*/ 164 h 346"/>
                <a:gd name="T22" fmla="*/ 377 w 1375"/>
                <a:gd name="T23" fmla="*/ 251 h 346"/>
                <a:gd name="T24" fmla="*/ 289 w 1375"/>
                <a:gd name="T25" fmla="*/ 273 h 346"/>
                <a:gd name="T26" fmla="*/ 166 w 1375"/>
                <a:gd name="T27" fmla="*/ 304 h 346"/>
                <a:gd name="T28" fmla="*/ 450 w 1375"/>
                <a:gd name="T29" fmla="*/ 232 h 346"/>
                <a:gd name="T30" fmla="*/ 383 w 1375"/>
                <a:gd name="T31" fmla="*/ 249 h 346"/>
                <a:gd name="T32" fmla="*/ 149 w 1375"/>
                <a:gd name="T33" fmla="*/ 308 h 346"/>
                <a:gd name="T34" fmla="*/ 468 w 1375"/>
                <a:gd name="T35" fmla="*/ 228 h 346"/>
                <a:gd name="T36" fmla="*/ 845 w 1375"/>
                <a:gd name="T37" fmla="*/ 133 h 346"/>
                <a:gd name="T38" fmla="*/ 813 w 1375"/>
                <a:gd name="T39" fmla="*/ 141 h 346"/>
                <a:gd name="T40" fmla="*/ 373 w 1375"/>
                <a:gd name="T41" fmla="*/ 252 h 346"/>
                <a:gd name="T42" fmla="*/ 381 w 1375"/>
                <a:gd name="T43" fmla="*/ 250 h 346"/>
                <a:gd name="T44" fmla="*/ 1064 w 1375"/>
                <a:gd name="T45" fmla="*/ 78 h 346"/>
                <a:gd name="T46" fmla="*/ 552 w 1375"/>
                <a:gd name="T47" fmla="*/ 207 h 346"/>
                <a:gd name="T48" fmla="*/ 731 w 1375"/>
                <a:gd name="T49" fmla="*/ 162 h 346"/>
                <a:gd name="T50" fmla="*/ 705 w 1375"/>
                <a:gd name="T51" fmla="*/ 168 h 346"/>
                <a:gd name="T52" fmla="*/ 1251 w 1375"/>
                <a:gd name="T53" fmla="*/ 31 h 346"/>
                <a:gd name="T54" fmla="*/ 1123 w 1375"/>
                <a:gd name="T55" fmla="*/ 64 h 346"/>
                <a:gd name="T56" fmla="*/ 831 w 1375"/>
                <a:gd name="T57" fmla="*/ 137 h 346"/>
                <a:gd name="T58" fmla="*/ 495 w 1375"/>
                <a:gd name="T59" fmla="*/ 221 h 346"/>
                <a:gd name="T60" fmla="*/ 1345 w 1375"/>
                <a:gd name="T61" fmla="*/ 8 h 346"/>
                <a:gd name="T62" fmla="*/ 929 w 1375"/>
                <a:gd name="T63" fmla="*/ 112 h 346"/>
                <a:gd name="T64" fmla="*/ 986 w 1375"/>
                <a:gd name="T65" fmla="*/ 98 h 346"/>
                <a:gd name="T66" fmla="*/ 404 w 1375"/>
                <a:gd name="T67" fmla="*/ 244 h 346"/>
                <a:gd name="T68" fmla="*/ 1162 w 1375"/>
                <a:gd name="T69" fmla="*/ 54 h 346"/>
                <a:gd name="T70" fmla="*/ 986 w 1375"/>
                <a:gd name="T71" fmla="*/ 98 h 346"/>
                <a:gd name="T72" fmla="*/ 1096 w 1375"/>
                <a:gd name="T73" fmla="*/ 70 h 346"/>
                <a:gd name="T74" fmla="*/ 937 w 1375"/>
                <a:gd name="T75" fmla="*/ 110 h 346"/>
                <a:gd name="T76" fmla="*/ 1112 w 1375"/>
                <a:gd name="T77" fmla="*/ 66 h 346"/>
                <a:gd name="T78" fmla="*/ 1010 w 1375"/>
                <a:gd name="T79" fmla="*/ 92 h 346"/>
                <a:gd name="T80" fmla="*/ 1213 w 1375"/>
                <a:gd name="T81" fmla="*/ 41 h 346"/>
                <a:gd name="T82" fmla="*/ 641 w 1375"/>
                <a:gd name="T83" fmla="*/ 185 h 346"/>
                <a:gd name="T84" fmla="*/ 989 w 1375"/>
                <a:gd name="T85" fmla="*/ 97 h 346"/>
                <a:gd name="T86" fmla="*/ 590 w 1375"/>
                <a:gd name="T87" fmla="*/ 197 h 346"/>
                <a:gd name="T88" fmla="*/ 1082 w 1375"/>
                <a:gd name="T89" fmla="*/ 74 h 346"/>
                <a:gd name="T90" fmla="*/ 753 w 1375"/>
                <a:gd name="T91" fmla="*/ 157 h 346"/>
                <a:gd name="T92" fmla="*/ 889 w 1375"/>
                <a:gd name="T93" fmla="*/ 122 h 346"/>
                <a:gd name="T94" fmla="*/ 1146 w 1375"/>
                <a:gd name="T95" fmla="*/ 58 h 346"/>
                <a:gd name="T96" fmla="*/ 983 w 1375"/>
                <a:gd name="T97" fmla="*/ 99 h 346"/>
                <a:gd name="T98" fmla="*/ 1340 w 1375"/>
                <a:gd name="T99" fmla="*/ 9 h 346"/>
                <a:gd name="T100" fmla="*/ 975 w 1375"/>
                <a:gd name="T101" fmla="*/ 101 h 346"/>
                <a:gd name="T102" fmla="*/ 1283 w 1375"/>
                <a:gd name="T103" fmla="*/ 23 h 346"/>
                <a:gd name="T104" fmla="*/ 1231 w 1375"/>
                <a:gd name="T105" fmla="*/ 36 h 346"/>
                <a:gd name="T106" fmla="*/ 1236 w 1375"/>
                <a:gd name="T107" fmla="*/ 3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46">
                  <a:moveTo>
                    <a:pt x="581" y="200"/>
                  </a:moveTo>
                  <a:lnTo>
                    <a:pt x="635" y="186"/>
                  </a:lnTo>
                  <a:lnTo>
                    <a:pt x="606" y="193"/>
                  </a:lnTo>
                  <a:lnTo>
                    <a:pt x="545" y="209"/>
                  </a:lnTo>
                  <a:lnTo>
                    <a:pt x="297" y="271"/>
                  </a:lnTo>
                  <a:lnTo>
                    <a:pt x="446" y="233"/>
                  </a:lnTo>
                  <a:lnTo>
                    <a:pt x="155" y="306"/>
                  </a:lnTo>
                  <a:lnTo>
                    <a:pt x="623" y="189"/>
                  </a:lnTo>
                  <a:lnTo>
                    <a:pt x="240" y="285"/>
                  </a:lnTo>
                  <a:lnTo>
                    <a:pt x="150" y="308"/>
                  </a:lnTo>
                  <a:lnTo>
                    <a:pt x="124" y="314"/>
                  </a:lnTo>
                  <a:lnTo>
                    <a:pt x="537" y="211"/>
                  </a:lnTo>
                  <a:lnTo>
                    <a:pt x="349" y="258"/>
                  </a:lnTo>
                  <a:lnTo>
                    <a:pt x="617" y="191"/>
                  </a:lnTo>
                  <a:lnTo>
                    <a:pt x="1035" y="86"/>
                  </a:lnTo>
                  <a:lnTo>
                    <a:pt x="0" y="346"/>
                  </a:lnTo>
                  <a:lnTo>
                    <a:pt x="34" y="337"/>
                  </a:lnTo>
                  <a:lnTo>
                    <a:pt x="219" y="291"/>
                  </a:lnTo>
                  <a:lnTo>
                    <a:pt x="355" y="256"/>
                  </a:lnTo>
                  <a:lnTo>
                    <a:pt x="241" y="285"/>
                  </a:lnTo>
                  <a:lnTo>
                    <a:pt x="288" y="273"/>
                  </a:lnTo>
                  <a:lnTo>
                    <a:pt x="218" y="291"/>
                  </a:lnTo>
                  <a:lnTo>
                    <a:pt x="379" y="250"/>
                  </a:lnTo>
                  <a:lnTo>
                    <a:pt x="549" y="208"/>
                  </a:lnTo>
                  <a:lnTo>
                    <a:pt x="273" y="277"/>
                  </a:lnTo>
                  <a:lnTo>
                    <a:pt x="410" y="243"/>
                  </a:lnTo>
                  <a:lnTo>
                    <a:pt x="8" y="343"/>
                  </a:lnTo>
                  <a:lnTo>
                    <a:pt x="605" y="194"/>
                  </a:lnTo>
                  <a:lnTo>
                    <a:pt x="697" y="170"/>
                  </a:lnTo>
                  <a:lnTo>
                    <a:pt x="460" y="230"/>
                  </a:lnTo>
                  <a:lnTo>
                    <a:pt x="58" y="331"/>
                  </a:lnTo>
                  <a:lnTo>
                    <a:pt x="9" y="343"/>
                  </a:lnTo>
                  <a:lnTo>
                    <a:pt x="536" y="211"/>
                  </a:lnTo>
                  <a:lnTo>
                    <a:pt x="291" y="272"/>
                  </a:lnTo>
                  <a:lnTo>
                    <a:pt x="345" y="259"/>
                  </a:lnTo>
                  <a:lnTo>
                    <a:pt x="1084" y="73"/>
                  </a:lnTo>
                  <a:lnTo>
                    <a:pt x="445" y="234"/>
                  </a:lnTo>
                  <a:lnTo>
                    <a:pt x="612" y="192"/>
                  </a:lnTo>
                  <a:lnTo>
                    <a:pt x="1054" y="81"/>
                  </a:lnTo>
                  <a:lnTo>
                    <a:pt x="895" y="121"/>
                  </a:lnTo>
                  <a:lnTo>
                    <a:pt x="184" y="299"/>
                  </a:lnTo>
                  <a:lnTo>
                    <a:pt x="235" y="286"/>
                  </a:lnTo>
                  <a:lnTo>
                    <a:pt x="218" y="291"/>
                  </a:lnTo>
                  <a:lnTo>
                    <a:pt x="458" y="231"/>
                  </a:lnTo>
                  <a:lnTo>
                    <a:pt x="99" y="321"/>
                  </a:lnTo>
                  <a:lnTo>
                    <a:pt x="373" y="252"/>
                  </a:lnTo>
                  <a:lnTo>
                    <a:pt x="698" y="170"/>
                  </a:lnTo>
                  <a:lnTo>
                    <a:pt x="1224" y="38"/>
                  </a:lnTo>
                  <a:lnTo>
                    <a:pt x="264" y="279"/>
                  </a:lnTo>
                  <a:lnTo>
                    <a:pt x="834" y="136"/>
                  </a:lnTo>
                  <a:lnTo>
                    <a:pt x="830" y="137"/>
                  </a:lnTo>
                  <a:lnTo>
                    <a:pt x="1084" y="73"/>
                  </a:lnTo>
                  <a:lnTo>
                    <a:pt x="707" y="168"/>
                  </a:lnTo>
                  <a:lnTo>
                    <a:pt x="442" y="235"/>
                  </a:lnTo>
                  <a:lnTo>
                    <a:pt x="500" y="220"/>
                  </a:lnTo>
                  <a:lnTo>
                    <a:pt x="529" y="213"/>
                  </a:lnTo>
                  <a:lnTo>
                    <a:pt x="1022" y="89"/>
                  </a:lnTo>
                  <a:lnTo>
                    <a:pt x="998" y="95"/>
                  </a:lnTo>
                  <a:lnTo>
                    <a:pt x="322" y="265"/>
                  </a:lnTo>
                  <a:lnTo>
                    <a:pt x="1035" y="86"/>
                  </a:lnTo>
                  <a:lnTo>
                    <a:pt x="692" y="172"/>
                  </a:lnTo>
                  <a:lnTo>
                    <a:pt x="557" y="206"/>
                  </a:lnTo>
                  <a:lnTo>
                    <a:pt x="570" y="202"/>
                  </a:lnTo>
                  <a:lnTo>
                    <a:pt x="693" y="171"/>
                  </a:lnTo>
                  <a:lnTo>
                    <a:pt x="659" y="180"/>
                  </a:lnTo>
                  <a:lnTo>
                    <a:pt x="723" y="164"/>
                  </a:lnTo>
                  <a:lnTo>
                    <a:pt x="480" y="225"/>
                  </a:lnTo>
                  <a:lnTo>
                    <a:pt x="708" y="168"/>
                  </a:lnTo>
                  <a:lnTo>
                    <a:pt x="594" y="196"/>
                  </a:lnTo>
                  <a:lnTo>
                    <a:pt x="566" y="203"/>
                  </a:lnTo>
                  <a:lnTo>
                    <a:pt x="558" y="205"/>
                  </a:lnTo>
                  <a:lnTo>
                    <a:pt x="377" y="251"/>
                  </a:lnTo>
                  <a:lnTo>
                    <a:pt x="617" y="191"/>
                  </a:lnTo>
                  <a:lnTo>
                    <a:pt x="641" y="184"/>
                  </a:lnTo>
                  <a:lnTo>
                    <a:pt x="473" y="227"/>
                  </a:lnTo>
                  <a:lnTo>
                    <a:pt x="83" y="325"/>
                  </a:lnTo>
                  <a:lnTo>
                    <a:pt x="67" y="329"/>
                  </a:lnTo>
                  <a:lnTo>
                    <a:pt x="289" y="273"/>
                  </a:lnTo>
                  <a:lnTo>
                    <a:pt x="337" y="261"/>
                  </a:lnTo>
                  <a:lnTo>
                    <a:pt x="288" y="273"/>
                  </a:lnTo>
                  <a:lnTo>
                    <a:pt x="97" y="321"/>
                  </a:lnTo>
                  <a:lnTo>
                    <a:pt x="273" y="277"/>
                  </a:lnTo>
                  <a:lnTo>
                    <a:pt x="120" y="315"/>
                  </a:lnTo>
                  <a:lnTo>
                    <a:pt x="166" y="304"/>
                  </a:lnTo>
                  <a:lnTo>
                    <a:pt x="500" y="220"/>
                  </a:lnTo>
                  <a:lnTo>
                    <a:pt x="17" y="341"/>
                  </a:lnTo>
                  <a:lnTo>
                    <a:pt x="85" y="324"/>
                  </a:lnTo>
                  <a:lnTo>
                    <a:pt x="506" y="218"/>
                  </a:lnTo>
                  <a:lnTo>
                    <a:pt x="917" y="115"/>
                  </a:lnTo>
                  <a:lnTo>
                    <a:pt x="450" y="232"/>
                  </a:lnTo>
                  <a:lnTo>
                    <a:pt x="289" y="273"/>
                  </a:lnTo>
                  <a:lnTo>
                    <a:pt x="735" y="161"/>
                  </a:lnTo>
                  <a:lnTo>
                    <a:pt x="183" y="299"/>
                  </a:lnTo>
                  <a:lnTo>
                    <a:pt x="555" y="206"/>
                  </a:lnTo>
                  <a:lnTo>
                    <a:pt x="205" y="294"/>
                  </a:lnTo>
                  <a:lnTo>
                    <a:pt x="383" y="249"/>
                  </a:lnTo>
                  <a:lnTo>
                    <a:pt x="141" y="310"/>
                  </a:lnTo>
                  <a:lnTo>
                    <a:pt x="117" y="316"/>
                  </a:lnTo>
                  <a:lnTo>
                    <a:pt x="611" y="192"/>
                  </a:lnTo>
                  <a:lnTo>
                    <a:pt x="402" y="245"/>
                  </a:lnTo>
                  <a:lnTo>
                    <a:pt x="529" y="213"/>
                  </a:lnTo>
                  <a:lnTo>
                    <a:pt x="149" y="308"/>
                  </a:lnTo>
                  <a:lnTo>
                    <a:pt x="971" y="102"/>
                  </a:lnTo>
                  <a:lnTo>
                    <a:pt x="1363" y="3"/>
                  </a:lnTo>
                  <a:lnTo>
                    <a:pt x="1342" y="9"/>
                  </a:lnTo>
                  <a:lnTo>
                    <a:pt x="1052" y="81"/>
                  </a:lnTo>
                  <a:lnTo>
                    <a:pt x="366" y="254"/>
                  </a:lnTo>
                  <a:lnTo>
                    <a:pt x="468" y="228"/>
                  </a:lnTo>
                  <a:lnTo>
                    <a:pt x="979" y="100"/>
                  </a:lnTo>
                  <a:lnTo>
                    <a:pt x="855" y="131"/>
                  </a:lnTo>
                  <a:lnTo>
                    <a:pt x="619" y="190"/>
                  </a:lnTo>
                  <a:lnTo>
                    <a:pt x="70" y="328"/>
                  </a:lnTo>
                  <a:lnTo>
                    <a:pt x="538" y="210"/>
                  </a:lnTo>
                  <a:lnTo>
                    <a:pt x="845" y="133"/>
                  </a:lnTo>
                  <a:lnTo>
                    <a:pt x="560" y="205"/>
                  </a:lnTo>
                  <a:lnTo>
                    <a:pt x="869" y="127"/>
                  </a:lnTo>
                  <a:lnTo>
                    <a:pt x="379" y="250"/>
                  </a:lnTo>
                  <a:lnTo>
                    <a:pt x="672" y="177"/>
                  </a:lnTo>
                  <a:lnTo>
                    <a:pt x="984" y="98"/>
                  </a:lnTo>
                  <a:lnTo>
                    <a:pt x="813" y="141"/>
                  </a:lnTo>
                  <a:lnTo>
                    <a:pt x="874" y="126"/>
                  </a:lnTo>
                  <a:lnTo>
                    <a:pt x="705" y="168"/>
                  </a:lnTo>
                  <a:lnTo>
                    <a:pt x="442" y="234"/>
                  </a:lnTo>
                  <a:lnTo>
                    <a:pt x="861" y="129"/>
                  </a:lnTo>
                  <a:lnTo>
                    <a:pt x="486" y="223"/>
                  </a:lnTo>
                  <a:lnTo>
                    <a:pt x="373" y="252"/>
                  </a:lnTo>
                  <a:lnTo>
                    <a:pt x="285" y="274"/>
                  </a:lnTo>
                  <a:lnTo>
                    <a:pt x="1253" y="31"/>
                  </a:lnTo>
                  <a:lnTo>
                    <a:pt x="331" y="262"/>
                  </a:lnTo>
                  <a:lnTo>
                    <a:pt x="1294" y="21"/>
                  </a:lnTo>
                  <a:lnTo>
                    <a:pt x="1146" y="58"/>
                  </a:lnTo>
                  <a:lnTo>
                    <a:pt x="381" y="250"/>
                  </a:lnTo>
                  <a:lnTo>
                    <a:pt x="553" y="207"/>
                  </a:lnTo>
                  <a:lnTo>
                    <a:pt x="899" y="120"/>
                  </a:lnTo>
                  <a:lnTo>
                    <a:pt x="542" y="209"/>
                  </a:lnTo>
                  <a:lnTo>
                    <a:pt x="855" y="131"/>
                  </a:lnTo>
                  <a:lnTo>
                    <a:pt x="292" y="272"/>
                  </a:lnTo>
                  <a:lnTo>
                    <a:pt x="1064" y="78"/>
                  </a:lnTo>
                  <a:lnTo>
                    <a:pt x="1042" y="84"/>
                  </a:lnTo>
                  <a:lnTo>
                    <a:pt x="1190" y="47"/>
                  </a:lnTo>
                  <a:lnTo>
                    <a:pt x="1238" y="35"/>
                  </a:lnTo>
                  <a:lnTo>
                    <a:pt x="604" y="194"/>
                  </a:lnTo>
                  <a:lnTo>
                    <a:pt x="930" y="112"/>
                  </a:lnTo>
                  <a:lnTo>
                    <a:pt x="552" y="207"/>
                  </a:lnTo>
                  <a:lnTo>
                    <a:pt x="245" y="284"/>
                  </a:lnTo>
                  <a:lnTo>
                    <a:pt x="909" y="117"/>
                  </a:lnTo>
                  <a:lnTo>
                    <a:pt x="899" y="120"/>
                  </a:lnTo>
                  <a:lnTo>
                    <a:pt x="682" y="174"/>
                  </a:lnTo>
                  <a:lnTo>
                    <a:pt x="480" y="225"/>
                  </a:lnTo>
                  <a:lnTo>
                    <a:pt x="731" y="162"/>
                  </a:lnTo>
                  <a:lnTo>
                    <a:pt x="391" y="247"/>
                  </a:lnTo>
                  <a:lnTo>
                    <a:pt x="834" y="136"/>
                  </a:lnTo>
                  <a:lnTo>
                    <a:pt x="1089" y="72"/>
                  </a:lnTo>
                  <a:lnTo>
                    <a:pt x="650" y="182"/>
                  </a:lnTo>
                  <a:lnTo>
                    <a:pt x="960" y="104"/>
                  </a:lnTo>
                  <a:lnTo>
                    <a:pt x="705" y="168"/>
                  </a:lnTo>
                  <a:lnTo>
                    <a:pt x="1042" y="84"/>
                  </a:lnTo>
                  <a:lnTo>
                    <a:pt x="895" y="121"/>
                  </a:lnTo>
                  <a:lnTo>
                    <a:pt x="678" y="175"/>
                  </a:lnTo>
                  <a:lnTo>
                    <a:pt x="1028" y="87"/>
                  </a:lnTo>
                  <a:lnTo>
                    <a:pt x="1197" y="45"/>
                  </a:lnTo>
                  <a:lnTo>
                    <a:pt x="1251" y="31"/>
                  </a:lnTo>
                  <a:lnTo>
                    <a:pt x="1187" y="47"/>
                  </a:lnTo>
                  <a:lnTo>
                    <a:pt x="635" y="186"/>
                  </a:lnTo>
                  <a:lnTo>
                    <a:pt x="810" y="142"/>
                  </a:lnTo>
                  <a:lnTo>
                    <a:pt x="1024" y="88"/>
                  </a:lnTo>
                  <a:lnTo>
                    <a:pt x="708" y="168"/>
                  </a:lnTo>
                  <a:lnTo>
                    <a:pt x="1123" y="64"/>
                  </a:lnTo>
                  <a:lnTo>
                    <a:pt x="1261" y="29"/>
                  </a:lnTo>
                  <a:lnTo>
                    <a:pt x="966" y="103"/>
                  </a:lnTo>
                  <a:lnTo>
                    <a:pt x="1300" y="19"/>
                  </a:lnTo>
                  <a:lnTo>
                    <a:pt x="1340" y="9"/>
                  </a:lnTo>
                  <a:lnTo>
                    <a:pt x="1351" y="6"/>
                  </a:lnTo>
                  <a:lnTo>
                    <a:pt x="831" y="137"/>
                  </a:lnTo>
                  <a:lnTo>
                    <a:pt x="816" y="141"/>
                  </a:lnTo>
                  <a:lnTo>
                    <a:pt x="1152" y="56"/>
                  </a:lnTo>
                  <a:lnTo>
                    <a:pt x="954" y="106"/>
                  </a:lnTo>
                  <a:lnTo>
                    <a:pt x="555" y="206"/>
                  </a:lnTo>
                  <a:lnTo>
                    <a:pt x="442" y="234"/>
                  </a:lnTo>
                  <a:lnTo>
                    <a:pt x="495" y="221"/>
                  </a:lnTo>
                  <a:lnTo>
                    <a:pt x="850" y="132"/>
                  </a:lnTo>
                  <a:lnTo>
                    <a:pt x="500" y="220"/>
                  </a:lnTo>
                  <a:lnTo>
                    <a:pt x="1171" y="52"/>
                  </a:lnTo>
                  <a:lnTo>
                    <a:pt x="1046" y="83"/>
                  </a:lnTo>
                  <a:lnTo>
                    <a:pt x="1199" y="44"/>
                  </a:lnTo>
                  <a:lnTo>
                    <a:pt x="1345" y="8"/>
                  </a:lnTo>
                  <a:lnTo>
                    <a:pt x="1021" y="89"/>
                  </a:lnTo>
                  <a:lnTo>
                    <a:pt x="1175" y="50"/>
                  </a:lnTo>
                  <a:lnTo>
                    <a:pt x="1285" y="23"/>
                  </a:lnTo>
                  <a:lnTo>
                    <a:pt x="1142" y="59"/>
                  </a:lnTo>
                  <a:lnTo>
                    <a:pt x="841" y="134"/>
                  </a:lnTo>
                  <a:lnTo>
                    <a:pt x="929" y="112"/>
                  </a:lnTo>
                  <a:lnTo>
                    <a:pt x="1187" y="47"/>
                  </a:lnTo>
                  <a:lnTo>
                    <a:pt x="1298" y="20"/>
                  </a:lnTo>
                  <a:lnTo>
                    <a:pt x="1371" y="1"/>
                  </a:lnTo>
                  <a:lnTo>
                    <a:pt x="1139" y="60"/>
                  </a:lnTo>
                  <a:lnTo>
                    <a:pt x="1284" y="23"/>
                  </a:lnTo>
                  <a:lnTo>
                    <a:pt x="986" y="98"/>
                  </a:lnTo>
                  <a:lnTo>
                    <a:pt x="941" y="109"/>
                  </a:lnTo>
                  <a:lnTo>
                    <a:pt x="890" y="122"/>
                  </a:lnTo>
                  <a:lnTo>
                    <a:pt x="790" y="147"/>
                  </a:lnTo>
                  <a:lnTo>
                    <a:pt x="506" y="218"/>
                  </a:lnTo>
                  <a:lnTo>
                    <a:pt x="995" y="96"/>
                  </a:lnTo>
                  <a:lnTo>
                    <a:pt x="404" y="244"/>
                  </a:lnTo>
                  <a:lnTo>
                    <a:pt x="807" y="143"/>
                  </a:lnTo>
                  <a:lnTo>
                    <a:pt x="1327" y="12"/>
                  </a:lnTo>
                  <a:lnTo>
                    <a:pt x="379" y="250"/>
                  </a:lnTo>
                  <a:lnTo>
                    <a:pt x="759" y="155"/>
                  </a:lnTo>
                  <a:lnTo>
                    <a:pt x="1075" y="76"/>
                  </a:lnTo>
                  <a:lnTo>
                    <a:pt x="1162" y="54"/>
                  </a:lnTo>
                  <a:lnTo>
                    <a:pt x="1131" y="62"/>
                  </a:lnTo>
                  <a:lnTo>
                    <a:pt x="895" y="121"/>
                  </a:lnTo>
                  <a:lnTo>
                    <a:pt x="1134" y="61"/>
                  </a:lnTo>
                  <a:lnTo>
                    <a:pt x="1332" y="11"/>
                  </a:lnTo>
                  <a:lnTo>
                    <a:pt x="989" y="97"/>
                  </a:lnTo>
                  <a:lnTo>
                    <a:pt x="986" y="98"/>
                  </a:lnTo>
                  <a:lnTo>
                    <a:pt x="1101" y="69"/>
                  </a:lnTo>
                  <a:lnTo>
                    <a:pt x="351" y="257"/>
                  </a:lnTo>
                  <a:lnTo>
                    <a:pt x="1023" y="89"/>
                  </a:lnTo>
                  <a:lnTo>
                    <a:pt x="1158" y="55"/>
                  </a:lnTo>
                  <a:lnTo>
                    <a:pt x="1230" y="37"/>
                  </a:lnTo>
                  <a:lnTo>
                    <a:pt x="1096" y="70"/>
                  </a:lnTo>
                  <a:lnTo>
                    <a:pt x="1023" y="89"/>
                  </a:lnTo>
                  <a:lnTo>
                    <a:pt x="699" y="170"/>
                  </a:lnTo>
                  <a:lnTo>
                    <a:pt x="1060" y="79"/>
                  </a:lnTo>
                  <a:lnTo>
                    <a:pt x="1352" y="6"/>
                  </a:lnTo>
                  <a:lnTo>
                    <a:pt x="1219" y="40"/>
                  </a:lnTo>
                  <a:lnTo>
                    <a:pt x="937" y="110"/>
                  </a:lnTo>
                  <a:lnTo>
                    <a:pt x="1372" y="1"/>
                  </a:lnTo>
                  <a:lnTo>
                    <a:pt x="725" y="163"/>
                  </a:lnTo>
                  <a:lnTo>
                    <a:pt x="1255" y="30"/>
                  </a:lnTo>
                  <a:lnTo>
                    <a:pt x="1375" y="0"/>
                  </a:lnTo>
                  <a:lnTo>
                    <a:pt x="1230" y="37"/>
                  </a:lnTo>
                  <a:lnTo>
                    <a:pt x="1112" y="66"/>
                  </a:lnTo>
                  <a:lnTo>
                    <a:pt x="1329" y="12"/>
                  </a:lnTo>
                  <a:lnTo>
                    <a:pt x="1203" y="43"/>
                  </a:lnTo>
                  <a:lnTo>
                    <a:pt x="1256" y="30"/>
                  </a:lnTo>
                  <a:lnTo>
                    <a:pt x="868" y="128"/>
                  </a:lnTo>
                  <a:lnTo>
                    <a:pt x="1323" y="13"/>
                  </a:lnTo>
                  <a:lnTo>
                    <a:pt x="1010" y="92"/>
                  </a:lnTo>
                  <a:lnTo>
                    <a:pt x="851" y="132"/>
                  </a:lnTo>
                  <a:lnTo>
                    <a:pt x="774" y="151"/>
                  </a:lnTo>
                  <a:lnTo>
                    <a:pt x="762" y="154"/>
                  </a:lnTo>
                  <a:lnTo>
                    <a:pt x="1138" y="60"/>
                  </a:lnTo>
                  <a:lnTo>
                    <a:pt x="726" y="163"/>
                  </a:lnTo>
                  <a:lnTo>
                    <a:pt x="1213" y="41"/>
                  </a:lnTo>
                  <a:lnTo>
                    <a:pt x="973" y="101"/>
                  </a:lnTo>
                  <a:lnTo>
                    <a:pt x="1253" y="31"/>
                  </a:lnTo>
                  <a:lnTo>
                    <a:pt x="1231" y="36"/>
                  </a:lnTo>
                  <a:lnTo>
                    <a:pt x="605" y="194"/>
                  </a:lnTo>
                  <a:lnTo>
                    <a:pt x="1133" y="61"/>
                  </a:lnTo>
                  <a:lnTo>
                    <a:pt x="641" y="185"/>
                  </a:lnTo>
                  <a:lnTo>
                    <a:pt x="1256" y="30"/>
                  </a:lnTo>
                  <a:lnTo>
                    <a:pt x="985" y="98"/>
                  </a:lnTo>
                  <a:lnTo>
                    <a:pt x="1010" y="92"/>
                  </a:lnTo>
                  <a:lnTo>
                    <a:pt x="982" y="99"/>
                  </a:lnTo>
                  <a:lnTo>
                    <a:pt x="860" y="130"/>
                  </a:lnTo>
                  <a:lnTo>
                    <a:pt x="989" y="97"/>
                  </a:lnTo>
                  <a:lnTo>
                    <a:pt x="808" y="143"/>
                  </a:lnTo>
                  <a:lnTo>
                    <a:pt x="1070" y="77"/>
                  </a:lnTo>
                  <a:lnTo>
                    <a:pt x="893" y="121"/>
                  </a:lnTo>
                  <a:lnTo>
                    <a:pt x="1299" y="19"/>
                  </a:lnTo>
                  <a:lnTo>
                    <a:pt x="1243" y="33"/>
                  </a:lnTo>
                  <a:lnTo>
                    <a:pt x="590" y="197"/>
                  </a:lnTo>
                  <a:lnTo>
                    <a:pt x="1181" y="49"/>
                  </a:lnTo>
                  <a:lnTo>
                    <a:pt x="702" y="169"/>
                  </a:lnTo>
                  <a:lnTo>
                    <a:pt x="939" y="110"/>
                  </a:lnTo>
                  <a:lnTo>
                    <a:pt x="667" y="178"/>
                  </a:lnTo>
                  <a:lnTo>
                    <a:pt x="944" y="108"/>
                  </a:lnTo>
                  <a:lnTo>
                    <a:pt x="1082" y="74"/>
                  </a:lnTo>
                  <a:lnTo>
                    <a:pt x="1169" y="52"/>
                  </a:lnTo>
                  <a:lnTo>
                    <a:pt x="812" y="142"/>
                  </a:lnTo>
                  <a:lnTo>
                    <a:pt x="1299" y="19"/>
                  </a:lnTo>
                  <a:lnTo>
                    <a:pt x="921" y="114"/>
                  </a:lnTo>
                  <a:lnTo>
                    <a:pt x="1088" y="72"/>
                  </a:lnTo>
                  <a:lnTo>
                    <a:pt x="753" y="157"/>
                  </a:lnTo>
                  <a:lnTo>
                    <a:pt x="1095" y="71"/>
                  </a:lnTo>
                  <a:lnTo>
                    <a:pt x="1159" y="55"/>
                  </a:lnTo>
                  <a:lnTo>
                    <a:pt x="1312" y="16"/>
                  </a:lnTo>
                  <a:lnTo>
                    <a:pt x="1098" y="70"/>
                  </a:lnTo>
                  <a:lnTo>
                    <a:pt x="1152" y="56"/>
                  </a:lnTo>
                  <a:lnTo>
                    <a:pt x="889" y="122"/>
                  </a:lnTo>
                  <a:lnTo>
                    <a:pt x="729" y="162"/>
                  </a:lnTo>
                  <a:lnTo>
                    <a:pt x="632" y="187"/>
                  </a:lnTo>
                  <a:lnTo>
                    <a:pt x="921" y="114"/>
                  </a:lnTo>
                  <a:lnTo>
                    <a:pt x="1096" y="70"/>
                  </a:lnTo>
                  <a:lnTo>
                    <a:pt x="671" y="177"/>
                  </a:lnTo>
                  <a:lnTo>
                    <a:pt x="1146" y="58"/>
                  </a:lnTo>
                  <a:lnTo>
                    <a:pt x="1004" y="93"/>
                  </a:lnTo>
                  <a:lnTo>
                    <a:pt x="726" y="163"/>
                  </a:lnTo>
                  <a:lnTo>
                    <a:pt x="1196" y="45"/>
                  </a:lnTo>
                  <a:lnTo>
                    <a:pt x="1222" y="39"/>
                  </a:lnTo>
                  <a:lnTo>
                    <a:pt x="1261" y="29"/>
                  </a:lnTo>
                  <a:lnTo>
                    <a:pt x="983" y="99"/>
                  </a:lnTo>
                  <a:lnTo>
                    <a:pt x="371" y="252"/>
                  </a:lnTo>
                  <a:lnTo>
                    <a:pt x="897" y="120"/>
                  </a:lnTo>
                  <a:lnTo>
                    <a:pt x="551" y="207"/>
                  </a:lnTo>
                  <a:lnTo>
                    <a:pt x="826" y="138"/>
                  </a:lnTo>
                  <a:lnTo>
                    <a:pt x="984" y="98"/>
                  </a:lnTo>
                  <a:lnTo>
                    <a:pt x="1340" y="9"/>
                  </a:lnTo>
                  <a:lnTo>
                    <a:pt x="758" y="155"/>
                  </a:lnTo>
                  <a:lnTo>
                    <a:pt x="1001" y="94"/>
                  </a:lnTo>
                  <a:lnTo>
                    <a:pt x="970" y="102"/>
                  </a:lnTo>
                  <a:lnTo>
                    <a:pt x="1214" y="41"/>
                  </a:lnTo>
                  <a:lnTo>
                    <a:pt x="1155" y="55"/>
                  </a:lnTo>
                  <a:lnTo>
                    <a:pt x="975" y="101"/>
                  </a:lnTo>
                  <a:lnTo>
                    <a:pt x="1042" y="84"/>
                  </a:lnTo>
                  <a:lnTo>
                    <a:pt x="876" y="125"/>
                  </a:lnTo>
                  <a:lnTo>
                    <a:pt x="1355" y="5"/>
                  </a:lnTo>
                  <a:lnTo>
                    <a:pt x="1138" y="60"/>
                  </a:lnTo>
                  <a:lnTo>
                    <a:pt x="1231" y="36"/>
                  </a:lnTo>
                  <a:lnTo>
                    <a:pt x="1283" y="23"/>
                  </a:lnTo>
                  <a:lnTo>
                    <a:pt x="937" y="110"/>
                  </a:lnTo>
                  <a:lnTo>
                    <a:pt x="1119" y="65"/>
                  </a:lnTo>
                  <a:lnTo>
                    <a:pt x="1125" y="63"/>
                  </a:lnTo>
                  <a:lnTo>
                    <a:pt x="898" y="120"/>
                  </a:lnTo>
                  <a:lnTo>
                    <a:pt x="926" y="113"/>
                  </a:lnTo>
                  <a:lnTo>
                    <a:pt x="1231" y="36"/>
                  </a:lnTo>
                  <a:lnTo>
                    <a:pt x="841" y="134"/>
                  </a:lnTo>
                  <a:lnTo>
                    <a:pt x="706" y="168"/>
                  </a:lnTo>
                  <a:lnTo>
                    <a:pt x="1040" y="84"/>
                  </a:lnTo>
                  <a:lnTo>
                    <a:pt x="1368" y="2"/>
                  </a:lnTo>
                  <a:lnTo>
                    <a:pt x="931" y="112"/>
                  </a:lnTo>
                  <a:lnTo>
                    <a:pt x="1236" y="35"/>
                  </a:lnTo>
                  <a:lnTo>
                    <a:pt x="1179" y="49"/>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7" name="Oval 123"/>
            <p:cNvSpPr>
              <a:spLocks noChangeArrowheads="1"/>
            </p:cNvSpPr>
            <p:nvPr/>
          </p:nvSpPr>
          <p:spPr bwMode="auto">
            <a:xfrm>
              <a:off x="1526" y="2582"/>
              <a:ext cx="62"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2" name="Oval 124"/>
            <p:cNvSpPr>
              <a:spLocks noChangeArrowheads="1"/>
            </p:cNvSpPr>
            <p:nvPr/>
          </p:nvSpPr>
          <p:spPr bwMode="auto">
            <a:xfrm>
              <a:off x="3519" y="2083"/>
              <a:ext cx="63"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3" name="Oval 125"/>
            <p:cNvSpPr>
              <a:spLocks noChangeArrowheads="1"/>
            </p:cNvSpPr>
            <p:nvPr/>
          </p:nvSpPr>
          <p:spPr bwMode="auto">
            <a:xfrm>
              <a:off x="2081" y="2443"/>
              <a:ext cx="62"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4" name="Oval 126"/>
            <p:cNvSpPr>
              <a:spLocks noChangeArrowheads="1"/>
            </p:cNvSpPr>
            <p:nvPr/>
          </p:nvSpPr>
          <p:spPr bwMode="auto">
            <a:xfrm>
              <a:off x="5149" y="1671"/>
              <a:ext cx="63"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5" name="Line 127"/>
            <p:cNvSpPr>
              <a:spLocks noChangeShapeType="1"/>
            </p:cNvSpPr>
            <p:nvPr/>
          </p:nvSpPr>
          <p:spPr bwMode="auto">
            <a:xfrm flipV="1">
              <a:off x="1557"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6" name="Line 128"/>
            <p:cNvSpPr>
              <a:spLocks noChangeShapeType="1"/>
            </p:cNvSpPr>
            <p:nvPr/>
          </p:nvSpPr>
          <p:spPr bwMode="auto">
            <a:xfrm flipV="1">
              <a:off x="1557"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7" name="Line 129"/>
            <p:cNvSpPr>
              <a:spLocks noChangeShapeType="1"/>
            </p:cNvSpPr>
            <p:nvPr/>
          </p:nvSpPr>
          <p:spPr bwMode="auto">
            <a:xfrm flipV="1">
              <a:off x="1557"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8" name="Line 130"/>
            <p:cNvSpPr>
              <a:spLocks noChangeShapeType="1"/>
            </p:cNvSpPr>
            <p:nvPr/>
          </p:nvSpPr>
          <p:spPr bwMode="auto">
            <a:xfrm flipV="1">
              <a:off x="1557"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9" name="Line 131"/>
            <p:cNvSpPr>
              <a:spLocks noChangeShapeType="1"/>
            </p:cNvSpPr>
            <p:nvPr/>
          </p:nvSpPr>
          <p:spPr bwMode="auto">
            <a:xfrm flipV="1">
              <a:off x="1557"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0" name="Line 132"/>
            <p:cNvSpPr>
              <a:spLocks noChangeShapeType="1"/>
            </p:cNvSpPr>
            <p:nvPr/>
          </p:nvSpPr>
          <p:spPr bwMode="auto">
            <a:xfrm flipV="1">
              <a:off x="1557"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1" name="Line 133"/>
            <p:cNvSpPr>
              <a:spLocks noChangeShapeType="1"/>
            </p:cNvSpPr>
            <p:nvPr/>
          </p:nvSpPr>
          <p:spPr bwMode="auto">
            <a:xfrm flipV="1">
              <a:off x="1557" y="1497"/>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2" name="Line 134"/>
            <p:cNvSpPr>
              <a:spLocks noChangeShapeType="1"/>
            </p:cNvSpPr>
            <p:nvPr/>
          </p:nvSpPr>
          <p:spPr bwMode="auto">
            <a:xfrm flipV="1">
              <a:off x="1557" y="13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3" name="Line 135"/>
            <p:cNvSpPr>
              <a:spLocks noChangeShapeType="1"/>
            </p:cNvSpPr>
            <p:nvPr/>
          </p:nvSpPr>
          <p:spPr bwMode="auto">
            <a:xfrm flipV="1">
              <a:off x="1557" y="12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4" name="Line 136"/>
            <p:cNvSpPr>
              <a:spLocks noChangeShapeType="1"/>
            </p:cNvSpPr>
            <p:nvPr/>
          </p:nvSpPr>
          <p:spPr bwMode="auto">
            <a:xfrm flipV="1">
              <a:off x="1557" y="11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5" name="Line 137"/>
            <p:cNvSpPr>
              <a:spLocks noChangeShapeType="1"/>
            </p:cNvSpPr>
            <p:nvPr/>
          </p:nvSpPr>
          <p:spPr bwMode="auto">
            <a:xfrm flipV="1">
              <a:off x="1557" y="99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6" name="Line 138"/>
            <p:cNvSpPr>
              <a:spLocks noChangeShapeType="1"/>
            </p:cNvSpPr>
            <p:nvPr/>
          </p:nvSpPr>
          <p:spPr bwMode="auto">
            <a:xfrm flipV="1">
              <a:off x="1557" y="8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7" name="Line 139"/>
            <p:cNvSpPr>
              <a:spLocks noChangeShapeType="1"/>
            </p:cNvSpPr>
            <p:nvPr/>
          </p:nvSpPr>
          <p:spPr bwMode="auto">
            <a:xfrm>
              <a:off x="1526" y="84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8" name="Line 140"/>
            <p:cNvSpPr>
              <a:spLocks noChangeShapeType="1"/>
            </p:cNvSpPr>
            <p:nvPr/>
          </p:nvSpPr>
          <p:spPr bwMode="auto">
            <a:xfrm>
              <a:off x="1526" y="2331"/>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9" name="Line 141"/>
            <p:cNvSpPr>
              <a:spLocks noChangeShapeType="1"/>
            </p:cNvSpPr>
            <p:nvPr/>
          </p:nvSpPr>
          <p:spPr bwMode="auto">
            <a:xfrm flipV="1">
              <a:off x="3550" y="28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0" name="Line 142"/>
            <p:cNvSpPr>
              <a:spLocks noChangeShapeType="1"/>
            </p:cNvSpPr>
            <p:nvPr/>
          </p:nvSpPr>
          <p:spPr bwMode="auto">
            <a:xfrm flipV="1">
              <a:off x="3550" y="274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1" name="Line 143"/>
            <p:cNvSpPr>
              <a:spLocks noChangeShapeType="1"/>
            </p:cNvSpPr>
            <p:nvPr/>
          </p:nvSpPr>
          <p:spPr bwMode="auto">
            <a:xfrm flipV="1">
              <a:off x="3550" y="26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2" name="Line 144"/>
            <p:cNvSpPr>
              <a:spLocks noChangeShapeType="1"/>
            </p:cNvSpPr>
            <p:nvPr/>
          </p:nvSpPr>
          <p:spPr bwMode="auto">
            <a:xfrm flipV="1">
              <a:off x="3550" y="24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3" name="Line 145"/>
            <p:cNvSpPr>
              <a:spLocks noChangeShapeType="1"/>
            </p:cNvSpPr>
            <p:nvPr/>
          </p:nvSpPr>
          <p:spPr bwMode="auto">
            <a:xfrm flipV="1">
              <a:off x="3550" y="236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6" name="Line 146"/>
            <p:cNvSpPr>
              <a:spLocks noChangeShapeType="1"/>
            </p:cNvSpPr>
            <p:nvPr/>
          </p:nvSpPr>
          <p:spPr bwMode="auto">
            <a:xfrm flipV="1">
              <a:off x="3550" y="2289"/>
              <a:ext cx="0" cy="3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7" name="Line 147"/>
            <p:cNvSpPr>
              <a:spLocks noChangeShapeType="1"/>
            </p:cNvSpPr>
            <p:nvPr/>
          </p:nvSpPr>
          <p:spPr bwMode="auto">
            <a:xfrm>
              <a:off x="3515" y="228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8" name="Line 148"/>
            <p:cNvSpPr>
              <a:spLocks noChangeShapeType="1"/>
            </p:cNvSpPr>
            <p:nvPr/>
          </p:nvSpPr>
          <p:spPr bwMode="auto">
            <a:xfrm>
              <a:off x="3515" y="294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9" name="Line 149"/>
            <p:cNvSpPr>
              <a:spLocks noChangeShapeType="1"/>
            </p:cNvSpPr>
            <p:nvPr/>
          </p:nvSpPr>
          <p:spPr bwMode="auto">
            <a:xfrm flipV="1">
              <a:off x="2112" y="311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0" name="Line 150"/>
            <p:cNvSpPr>
              <a:spLocks noChangeShapeType="1"/>
            </p:cNvSpPr>
            <p:nvPr/>
          </p:nvSpPr>
          <p:spPr bwMode="auto">
            <a:xfrm flipV="1">
              <a:off x="2112" y="29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1" name="Line 151"/>
            <p:cNvSpPr>
              <a:spLocks noChangeShapeType="1"/>
            </p:cNvSpPr>
            <p:nvPr/>
          </p:nvSpPr>
          <p:spPr bwMode="auto">
            <a:xfrm flipV="1">
              <a:off x="2112" y="28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2" name="Line 152"/>
            <p:cNvSpPr>
              <a:spLocks noChangeShapeType="1"/>
            </p:cNvSpPr>
            <p:nvPr/>
          </p:nvSpPr>
          <p:spPr bwMode="auto">
            <a:xfrm flipV="1">
              <a:off x="2112" y="273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3" name="Line 153"/>
            <p:cNvSpPr>
              <a:spLocks noChangeShapeType="1"/>
            </p:cNvSpPr>
            <p:nvPr/>
          </p:nvSpPr>
          <p:spPr bwMode="auto">
            <a:xfrm flipV="1">
              <a:off x="2112" y="26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0" name="Line 154"/>
            <p:cNvSpPr>
              <a:spLocks noChangeShapeType="1"/>
            </p:cNvSpPr>
            <p:nvPr/>
          </p:nvSpPr>
          <p:spPr bwMode="auto">
            <a:xfrm flipV="1">
              <a:off x="2112" y="24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1" name="Line 155"/>
            <p:cNvSpPr>
              <a:spLocks noChangeShapeType="1"/>
            </p:cNvSpPr>
            <p:nvPr/>
          </p:nvSpPr>
          <p:spPr bwMode="auto">
            <a:xfrm flipV="1">
              <a:off x="2112" y="2356"/>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2" name="Line 156"/>
            <p:cNvSpPr>
              <a:spLocks noChangeShapeType="1"/>
            </p:cNvSpPr>
            <p:nvPr/>
          </p:nvSpPr>
          <p:spPr bwMode="auto">
            <a:xfrm flipV="1">
              <a:off x="2112" y="2286"/>
              <a:ext cx="0" cy="28"/>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3" name="Line 157"/>
            <p:cNvSpPr>
              <a:spLocks noChangeShapeType="1"/>
            </p:cNvSpPr>
            <p:nvPr/>
          </p:nvSpPr>
          <p:spPr bwMode="auto">
            <a:xfrm>
              <a:off x="2081" y="2286"/>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4" name="Line 158"/>
            <p:cNvSpPr>
              <a:spLocks noChangeShapeType="1"/>
            </p:cNvSpPr>
            <p:nvPr/>
          </p:nvSpPr>
          <p:spPr bwMode="auto">
            <a:xfrm>
              <a:off x="2081" y="319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5" name="Line 159"/>
            <p:cNvSpPr>
              <a:spLocks noChangeShapeType="1"/>
            </p:cNvSpPr>
            <p:nvPr/>
          </p:nvSpPr>
          <p:spPr bwMode="auto">
            <a:xfrm flipV="1">
              <a:off x="5181" y="335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6" name="Line 160"/>
            <p:cNvSpPr>
              <a:spLocks noChangeShapeType="1"/>
            </p:cNvSpPr>
            <p:nvPr/>
          </p:nvSpPr>
          <p:spPr bwMode="auto">
            <a:xfrm flipV="1">
              <a:off x="5181" y="32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7" name="Line 161"/>
            <p:cNvSpPr>
              <a:spLocks noChangeShapeType="1"/>
            </p:cNvSpPr>
            <p:nvPr/>
          </p:nvSpPr>
          <p:spPr bwMode="auto">
            <a:xfrm flipV="1">
              <a:off x="5181" y="309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8" name="Line 162"/>
            <p:cNvSpPr>
              <a:spLocks noChangeShapeType="1"/>
            </p:cNvSpPr>
            <p:nvPr/>
          </p:nvSpPr>
          <p:spPr bwMode="auto">
            <a:xfrm flipV="1">
              <a:off x="5181" y="297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9" name="Line 163"/>
            <p:cNvSpPr>
              <a:spLocks noChangeShapeType="1"/>
            </p:cNvSpPr>
            <p:nvPr/>
          </p:nvSpPr>
          <p:spPr bwMode="auto">
            <a:xfrm flipV="1">
              <a:off x="5181" y="284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0" name="Line 164"/>
            <p:cNvSpPr>
              <a:spLocks noChangeShapeType="1"/>
            </p:cNvSpPr>
            <p:nvPr/>
          </p:nvSpPr>
          <p:spPr bwMode="auto">
            <a:xfrm flipV="1">
              <a:off x="5181" y="272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1" name="Line 165"/>
            <p:cNvSpPr>
              <a:spLocks noChangeShapeType="1"/>
            </p:cNvSpPr>
            <p:nvPr/>
          </p:nvSpPr>
          <p:spPr bwMode="auto">
            <a:xfrm flipV="1">
              <a:off x="5181" y="25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2" name="Line 166"/>
            <p:cNvSpPr>
              <a:spLocks noChangeShapeType="1"/>
            </p:cNvSpPr>
            <p:nvPr/>
          </p:nvSpPr>
          <p:spPr bwMode="auto">
            <a:xfrm flipV="1">
              <a:off x="5181" y="24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3" name="Line 167"/>
            <p:cNvSpPr>
              <a:spLocks noChangeShapeType="1"/>
            </p:cNvSpPr>
            <p:nvPr/>
          </p:nvSpPr>
          <p:spPr bwMode="auto">
            <a:xfrm flipV="1">
              <a:off x="5181" y="23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4" name="Line 168"/>
            <p:cNvSpPr>
              <a:spLocks noChangeShapeType="1"/>
            </p:cNvSpPr>
            <p:nvPr/>
          </p:nvSpPr>
          <p:spPr bwMode="auto">
            <a:xfrm flipV="1">
              <a:off x="5181" y="22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5" name="Line 169"/>
            <p:cNvSpPr>
              <a:spLocks noChangeShapeType="1"/>
            </p:cNvSpPr>
            <p:nvPr/>
          </p:nvSpPr>
          <p:spPr bwMode="auto">
            <a:xfrm flipV="1">
              <a:off x="5181" y="209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6" name="Line 170"/>
            <p:cNvSpPr>
              <a:spLocks noChangeShapeType="1"/>
            </p:cNvSpPr>
            <p:nvPr/>
          </p:nvSpPr>
          <p:spPr bwMode="auto">
            <a:xfrm flipV="1">
              <a:off x="5181" y="19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7" name="Line 171"/>
            <p:cNvSpPr>
              <a:spLocks noChangeShapeType="1"/>
            </p:cNvSpPr>
            <p:nvPr/>
          </p:nvSpPr>
          <p:spPr bwMode="auto">
            <a:xfrm flipV="1">
              <a:off x="5181" y="184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8" name="Line 172"/>
            <p:cNvSpPr>
              <a:spLocks noChangeShapeType="1"/>
            </p:cNvSpPr>
            <p:nvPr/>
          </p:nvSpPr>
          <p:spPr bwMode="auto">
            <a:xfrm flipV="1">
              <a:off x="5181" y="171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9" name="Line 173"/>
            <p:cNvSpPr>
              <a:spLocks noChangeShapeType="1"/>
            </p:cNvSpPr>
            <p:nvPr/>
          </p:nvSpPr>
          <p:spPr bwMode="auto">
            <a:xfrm flipV="1">
              <a:off x="5181" y="15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0" name="Line 174"/>
            <p:cNvSpPr>
              <a:spLocks noChangeShapeType="1"/>
            </p:cNvSpPr>
            <p:nvPr/>
          </p:nvSpPr>
          <p:spPr bwMode="auto">
            <a:xfrm flipV="1">
              <a:off x="5181" y="14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1" name="Line 175"/>
            <p:cNvSpPr>
              <a:spLocks noChangeShapeType="1"/>
            </p:cNvSpPr>
            <p:nvPr/>
          </p:nvSpPr>
          <p:spPr bwMode="auto">
            <a:xfrm flipV="1">
              <a:off x="5181" y="13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2" name="Line 176"/>
            <p:cNvSpPr>
              <a:spLocks noChangeShapeType="1"/>
            </p:cNvSpPr>
            <p:nvPr/>
          </p:nvSpPr>
          <p:spPr bwMode="auto">
            <a:xfrm flipV="1">
              <a:off x="5181" y="12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3" name="Line 177"/>
            <p:cNvSpPr>
              <a:spLocks noChangeShapeType="1"/>
            </p:cNvSpPr>
            <p:nvPr/>
          </p:nvSpPr>
          <p:spPr bwMode="auto">
            <a:xfrm flipV="1">
              <a:off x="5181" y="10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4" name="Line 178"/>
            <p:cNvSpPr>
              <a:spLocks noChangeShapeType="1"/>
            </p:cNvSpPr>
            <p:nvPr/>
          </p:nvSpPr>
          <p:spPr bwMode="auto">
            <a:xfrm flipV="1">
              <a:off x="5181" y="980"/>
              <a:ext cx="0" cy="66"/>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5" name="Line 179"/>
            <p:cNvSpPr>
              <a:spLocks noChangeShapeType="1"/>
            </p:cNvSpPr>
            <p:nvPr/>
          </p:nvSpPr>
          <p:spPr bwMode="auto">
            <a:xfrm>
              <a:off x="5149" y="98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30" name="Line 180"/>
            <p:cNvSpPr>
              <a:spLocks noChangeShapeType="1"/>
            </p:cNvSpPr>
            <p:nvPr/>
          </p:nvSpPr>
          <p:spPr bwMode="auto">
            <a:xfrm>
              <a:off x="5149" y="343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31" name="Freeform 181"/>
            <p:cNvSpPr>
              <a:spLocks/>
            </p:cNvSpPr>
            <p:nvPr/>
          </p:nvSpPr>
          <p:spPr bwMode="auto">
            <a:xfrm>
              <a:off x="1512" y="2170"/>
              <a:ext cx="90" cy="91"/>
            </a:xfrm>
            <a:custGeom>
              <a:avLst/>
              <a:gdLst>
                <a:gd name="T0" fmla="*/ 45 w 90"/>
                <a:gd name="T1" fmla="*/ 0 h 91"/>
                <a:gd name="T2" fmla="*/ 0 w 90"/>
                <a:gd name="T3" fmla="*/ 46 h 91"/>
                <a:gd name="T4" fmla="*/ 45 w 90"/>
                <a:gd name="T5" fmla="*/ 91 h 91"/>
                <a:gd name="T6" fmla="*/ 90 w 90"/>
                <a:gd name="T7" fmla="*/ 46 h 91"/>
                <a:gd name="T8" fmla="*/ 45 w 90"/>
                <a:gd name="T9" fmla="*/ 0 h 91"/>
              </a:gdLst>
              <a:ahLst/>
              <a:cxnLst>
                <a:cxn ang="0">
                  <a:pos x="T0" y="T1"/>
                </a:cxn>
                <a:cxn ang="0">
                  <a:pos x="T2" y="T3"/>
                </a:cxn>
                <a:cxn ang="0">
                  <a:pos x="T4" y="T5"/>
                </a:cxn>
                <a:cxn ang="0">
                  <a:pos x="T6" y="T7"/>
                </a:cxn>
                <a:cxn ang="0">
                  <a:pos x="T8" y="T9"/>
                </a:cxn>
              </a:cxnLst>
              <a:rect l="0" t="0" r="r" b="b"/>
              <a:pathLst>
                <a:path w="90" h="91">
                  <a:moveTo>
                    <a:pt x="45" y="0"/>
                  </a:moveTo>
                  <a:lnTo>
                    <a:pt x="0" y="46"/>
                  </a:lnTo>
                  <a:lnTo>
                    <a:pt x="45" y="91"/>
                  </a:lnTo>
                  <a:lnTo>
                    <a:pt x="90" y="46"/>
                  </a:lnTo>
                  <a:lnTo>
                    <a:pt x="45"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2" name="Freeform 182"/>
            <p:cNvSpPr>
              <a:spLocks/>
            </p:cNvSpPr>
            <p:nvPr/>
          </p:nvSpPr>
          <p:spPr bwMode="auto">
            <a:xfrm>
              <a:off x="3505" y="2453"/>
              <a:ext cx="91" cy="91"/>
            </a:xfrm>
            <a:custGeom>
              <a:avLst/>
              <a:gdLst>
                <a:gd name="T0" fmla="*/ 45 w 91"/>
                <a:gd name="T1" fmla="*/ 0 h 91"/>
                <a:gd name="T2" fmla="*/ 0 w 91"/>
                <a:gd name="T3" fmla="*/ 46 h 91"/>
                <a:gd name="T4" fmla="*/ 45 w 91"/>
                <a:gd name="T5" fmla="*/ 91 h 91"/>
                <a:gd name="T6" fmla="*/ 91 w 91"/>
                <a:gd name="T7" fmla="*/ 46 h 91"/>
                <a:gd name="T8" fmla="*/ 45 w 91"/>
                <a:gd name="T9" fmla="*/ 0 h 91"/>
              </a:gdLst>
              <a:ahLst/>
              <a:cxnLst>
                <a:cxn ang="0">
                  <a:pos x="T0" y="T1"/>
                </a:cxn>
                <a:cxn ang="0">
                  <a:pos x="T2" y="T3"/>
                </a:cxn>
                <a:cxn ang="0">
                  <a:pos x="T4" y="T5"/>
                </a:cxn>
                <a:cxn ang="0">
                  <a:pos x="T6" y="T7"/>
                </a:cxn>
                <a:cxn ang="0">
                  <a:pos x="T8" y="T9"/>
                </a:cxn>
              </a:cxnLst>
              <a:rect l="0" t="0" r="r" b="b"/>
              <a:pathLst>
                <a:path w="91" h="91">
                  <a:moveTo>
                    <a:pt x="45" y="0"/>
                  </a:moveTo>
                  <a:lnTo>
                    <a:pt x="0" y="46"/>
                  </a:lnTo>
                  <a:lnTo>
                    <a:pt x="45" y="91"/>
                  </a:lnTo>
                  <a:lnTo>
                    <a:pt x="91" y="46"/>
                  </a:lnTo>
                  <a:lnTo>
                    <a:pt x="45"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3" name="Freeform 183"/>
            <p:cNvSpPr>
              <a:spLocks/>
            </p:cNvSpPr>
            <p:nvPr/>
          </p:nvSpPr>
          <p:spPr bwMode="auto">
            <a:xfrm>
              <a:off x="2067" y="2596"/>
              <a:ext cx="90" cy="91"/>
            </a:xfrm>
            <a:custGeom>
              <a:avLst/>
              <a:gdLst>
                <a:gd name="T0" fmla="*/ 45 w 90"/>
                <a:gd name="T1" fmla="*/ 0 h 91"/>
                <a:gd name="T2" fmla="*/ 0 w 90"/>
                <a:gd name="T3" fmla="*/ 46 h 91"/>
                <a:gd name="T4" fmla="*/ 45 w 90"/>
                <a:gd name="T5" fmla="*/ 91 h 91"/>
                <a:gd name="T6" fmla="*/ 90 w 90"/>
                <a:gd name="T7" fmla="*/ 46 h 91"/>
                <a:gd name="T8" fmla="*/ 45 w 90"/>
                <a:gd name="T9" fmla="*/ 0 h 91"/>
              </a:gdLst>
              <a:ahLst/>
              <a:cxnLst>
                <a:cxn ang="0">
                  <a:pos x="T0" y="T1"/>
                </a:cxn>
                <a:cxn ang="0">
                  <a:pos x="T2" y="T3"/>
                </a:cxn>
                <a:cxn ang="0">
                  <a:pos x="T4" y="T5"/>
                </a:cxn>
                <a:cxn ang="0">
                  <a:pos x="T6" y="T7"/>
                </a:cxn>
                <a:cxn ang="0">
                  <a:pos x="T8" y="T9"/>
                </a:cxn>
              </a:cxnLst>
              <a:rect l="0" t="0" r="r" b="b"/>
              <a:pathLst>
                <a:path w="90" h="91">
                  <a:moveTo>
                    <a:pt x="45" y="0"/>
                  </a:moveTo>
                  <a:lnTo>
                    <a:pt x="0" y="46"/>
                  </a:lnTo>
                  <a:lnTo>
                    <a:pt x="45" y="91"/>
                  </a:lnTo>
                  <a:lnTo>
                    <a:pt x="90" y="46"/>
                  </a:lnTo>
                  <a:lnTo>
                    <a:pt x="45"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4" name="Freeform 184"/>
            <p:cNvSpPr>
              <a:spLocks/>
            </p:cNvSpPr>
            <p:nvPr/>
          </p:nvSpPr>
          <p:spPr bwMode="auto">
            <a:xfrm>
              <a:off x="5135" y="1751"/>
              <a:ext cx="91" cy="91"/>
            </a:xfrm>
            <a:custGeom>
              <a:avLst/>
              <a:gdLst>
                <a:gd name="T0" fmla="*/ 46 w 91"/>
                <a:gd name="T1" fmla="*/ 0 h 91"/>
                <a:gd name="T2" fmla="*/ 0 w 91"/>
                <a:gd name="T3" fmla="*/ 46 h 91"/>
                <a:gd name="T4" fmla="*/ 46 w 91"/>
                <a:gd name="T5" fmla="*/ 91 h 91"/>
                <a:gd name="T6" fmla="*/ 91 w 91"/>
                <a:gd name="T7" fmla="*/ 46 h 91"/>
                <a:gd name="T8" fmla="*/ 46 w 91"/>
                <a:gd name="T9" fmla="*/ 0 h 91"/>
              </a:gdLst>
              <a:ahLst/>
              <a:cxnLst>
                <a:cxn ang="0">
                  <a:pos x="T0" y="T1"/>
                </a:cxn>
                <a:cxn ang="0">
                  <a:pos x="T2" y="T3"/>
                </a:cxn>
                <a:cxn ang="0">
                  <a:pos x="T4" y="T5"/>
                </a:cxn>
                <a:cxn ang="0">
                  <a:pos x="T6" y="T7"/>
                </a:cxn>
                <a:cxn ang="0">
                  <a:pos x="T8" y="T9"/>
                </a:cxn>
              </a:cxnLst>
              <a:rect l="0" t="0" r="r" b="b"/>
              <a:pathLst>
                <a:path w="91" h="91">
                  <a:moveTo>
                    <a:pt x="46" y="0"/>
                  </a:moveTo>
                  <a:lnTo>
                    <a:pt x="0" y="46"/>
                  </a:lnTo>
                  <a:lnTo>
                    <a:pt x="46" y="91"/>
                  </a:lnTo>
                  <a:lnTo>
                    <a:pt x="91" y="46"/>
                  </a:lnTo>
                  <a:lnTo>
                    <a:pt x="46"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5" name="Oval 185"/>
            <p:cNvSpPr>
              <a:spLocks noChangeArrowheads="1"/>
            </p:cNvSpPr>
            <p:nvPr/>
          </p:nvSpPr>
          <p:spPr bwMode="auto">
            <a:xfrm>
              <a:off x="1526" y="1556"/>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6" name="Rectangle 186"/>
            <p:cNvSpPr>
              <a:spLocks noChangeArrowheads="1"/>
            </p:cNvSpPr>
            <p:nvPr/>
          </p:nvSpPr>
          <p:spPr bwMode="auto">
            <a:xfrm>
              <a:off x="1616" y="1525"/>
              <a:ext cx="50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Cleveland</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7" name="Oval 187"/>
            <p:cNvSpPr>
              <a:spLocks noChangeArrowheads="1"/>
            </p:cNvSpPr>
            <p:nvPr/>
          </p:nvSpPr>
          <p:spPr bwMode="auto">
            <a:xfrm>
              <a:off x="3519" y="258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8" name="Rectangle 188"/>
            <p:cNvSpPr>
              <a:spLocks noChangeArrowheads="1"/>
            </p:cNvSpPr>
            <p:nvPr/>
          </p:nvSpPr>
          <p:spPr bwMode="auto">
            <a:xfrm>
              <a:off x="3610" y="2555"/>
              <a:ext cx="47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New York</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9" name="Oval 189"/>
            <p:cNvSpPr>
              <a:spLocks noChangeArrowheads="1"/>
            </p:cNvSpPr>
            <p:nvPr/>
          </p:nvSpPr>
          <p:spPr bwMode="auto">
            <a:xfrm>
              <a:off x="2081" y="270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0" name="Rectangle 190"/>
            <p:cNvSpPr>
              <a:spLocks noChangeArrowheads="1"/>
            </p:cNvSpPr>
            <p:nvPr/>
          </p:nvSpPr>
          <p:spPr bwMode="auto">
            <a:xfrm>
              <a:off x="2171" y="2677"/>
              <a:ext cx="41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Chicago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81" name="Oval 191"/>
            <p:cNvSpPr>
              <a:spLocks noChangeArrowheads="1"/>
            </p:cNvSpPr>
            <p:nvPr/>
          </p:nvSpPr>
          <p:spPr bwMode="auto">
            <a:xfrm>
              <a:off x="5149" y="217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2" name="Rectangle 192"/>
            <p:cNvSpPr>
              <a:spLocks noChangeArrowheads="1"/>
            </p:cNvSpPr>
            <p:nvPr/>
          </p:nvSpPr>
          <p:spPr bwMode="auto">
            <a:xfrm>
              <a:off x="4416" y="2256"/>
              <a:ext cx="72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cs typeface="Arial"/>
                </a:rPr>
                <a:t>Santa Barbara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p:txBody>
        </p:sp>
        <p:sp>
          <p:nvSpPr>
            <p:cNvPr id="1483" name="Line 193"/>
            <p:cNvSpPr>
              <a:spLocks noChangeShapeType="1"/>
            </p:cNvSpPr>
            <p:nvPr/>
          </p:nvSpPr>
          <p:spPr bwMode="auto">
            <a:xfrm flipV="1">
              <a:off x="548" y="449"/>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4" name="Line 194"/>
            <p:cNvSpPr>
              <a:spLocks noChangeShapeType="1"/>
            </p:cNvSpPr>
            <p:nvPr/>
          </p:nvSpPr>
          <p:spPr bwMode="auto">
            <a:xfrm flipH="1">
              <a:off x="492" y="3571"/>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5" name="Rectangle 195"/>
            <p:cNvSpPr>
              <a:spLocks noChangeArrowheads="1"/>
            </p:cNvSpPr>
            <p:nvPr/>
          </p:nvSpPr>
          <p:spPr bwMode="auto">
            <a:xfrm rot="16200000">
              <a:off x="270" y="3445"/>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86" name="Line 196"/>
            <p:cNvSpPr>
              <a:spLocks noChangeShapeType="1"/>
            </p:cNvSpPr>
            <p:nvPr/>
          </p:nvSpPr>
          <p:spPr bwMode="auto">
            <a:xfrm flipH="1">
              <a:off x="492" y="2813"/>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7" name="Rectangle 197"/>
            <p:cNvSpPr>
              <a:spLocks noChangeArrowheads="1"/>
            </p:cNvSpPr>
            <p:nvPr/>
          </p:nvSpPr>
          <p:spPr bwMode="auto">
            <a:xfrm rot="16200000">
              <a:off x="270" y="2688"/>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88" name="Line 198"/>
            <p:cNvSpPr>
              <a:spLocks noChangeShapeType="1"/>
            </p:cNvSpPr>
            <p:nvPr/>
          </p:nvSpPr>
          <p:spPr bwMode="auto">
            <a:xfrm flipH="1">
              <a:off x="492" y="205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9" name="Rectangle 199"/>
            <p:cNvSpPr>
              <a:spLocks noChangeArrowheads="1"/>
            </p:cNvSpPr>
            <p:nvPr/>
          </p:nvSpPr>
          <p:spPr bwMode="auto">
            <a:xfrm rot="16200000">
              <a:off x="294" y="193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0.0</a:t>
              </a:r>
            </a:p>
          </p:txBody>
        </p:sp>
        <p:sp>
          <p:nvSpPr>
            <p:cNvPr id="1490" name="Line 200"/>
            <p:cNvSpPr>
              <a:spLocks noChangeShapeType="1"/>
            </p:cNvSpPr>
            <p:nvPr/>
          </p:nvSpPr>
          <p:spPr bwMode="auto">
            <a:xfrm flipH="1">
              <a:off x="492" y="1298"/>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1" name="Rectangle 201"/>
            <p:cNvSpPr>
              <a:spLocks noChangeArrowheads="1"/>
            </p:cNvSpPr>
            <p:nvPr/>
          </p:nvSpPr>
          <p:spPr bwMode="auto">
            <a:xfrm rot="16200000">
              <a:off x="294" y="1174"/>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92" name="Line 202"/>
            <p:cNvSpPr>
              <a:spLocks noChangeShapeType="1"/>
            </p:cNvSpPr>
            <p:nvPr/>
          </p:nvSpPr>
          <p:spPr bwMode="auto">
            <a:xfrm flipH="1">
              <a:off x="492" y="54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3" name="Rectangle 203"/>
            <p:cNvSpPr>
              <a:spLocks noChangeArrowheads="1"/>
            </p:cNvSpPr>
            <p:nvPr/>
          </p:nvSpPr>
          <p:spPr bwMode="auto">
            <a:xfrm rot="16200000">
              <a:off x="294" y="415"/>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94" name="Rectangle 204"/>
            <p:cNvSpPr>
              <a:spLocks noChangeArrowheads="1"/>
            </p:cNvSpPr>
            <p:nvPr/>
          </p:nvSpPr>
          <p:spPr bwMode="auto">
            <a:xfrm rot="16200000">
              <a:off x="-1481" y="1860"/>
              <a:ext cx="33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Causal Effect of 1 Year of Exposure on Child's Rank</a:t>
              </a:r>
            </a:p>
          </p:txBody>
        </p:sp>
        <p:sp>
          <p:nvSpPr>
            <p:cNvPr id="1495" name="Line 205"/>
            <p:cNvSpPr>
              <a:spLocks noChangeShapeType="1"/>
            </p:cNvSpPr>
            <p:nvPr/>
          </p:nvSpPr>
          <p:spPr bwMode="auto">
            <a:xfrm>
              <a:off x="548" y="3665"/>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6" name="Line 206"/>
            <p:cNvSpPr>
              <a:spLocks noChangeShapeType="1"/>
            </p:cNvSpPr>
            <p:nvPr/>
          </p:nvSpPr>
          <p:spPr bwMode="auto">
            <a:xfrm>
              <a:off x="642"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7" name="Rectangle 207"/>
            <p:cNvSpPr>
              <a:spLocks noChangeArrowheads="1"/>
            </p:cNvSpPr>
            <p:nvPr/>
          </p:nvSpPr>
          <p:spPr bwMode="auto">
            <a:xfrm>
              <a:off x="562"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38</a:t>
              </a:r>
            </a:p>
          </p:txBody>
        </p:sp>
        <p:sp>
          <p:nvSpPr>
            <p:cNvPr id="1498" name="Line 208"/>
            <p:cNvSpPr>
              <a:spLocks noChangeShapeType="1"/>
            </p:cNvSpPr>
            <p:nvPr/>
          </p:nvSpPr>
          <p:spPr bwMode="auto">
            <a:xfrm>
              <a:off x="162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9" name="Rectangle 209"/>
            <p:cNvSpPr>
              <a:spLocks noChangeArrowheads="1"/>
            </p:cNvSpPr>
            <p:nvPr/>
          </p:nvSpPr>
          <p:spPr bwMode="auto">
            <a:xfrm>
              <a:off x="153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40</a:t>
              </a:r>
            </a:p>
          </p:txBody>
        </p:sp>
        <p:sp>
          <p:nvSpPr>
            <p:cNvPr id="1500" name="Line 210"/>
            <p:cNvSpPr>
              <a:spLocks noChangeShapeType="1"/>
            </p:cNvSpPr>
            <p:nvPr/>
          </p:nvSpPr>
          <p:spPr bwMode="auto">
            <a:xfrm>
              <a:off x="2601"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1" name="Rectangle 211"/>
            <p:cNvSpPr>
              <a:spLocks noChangeArrowheads="1"/>
            </p:cNvSpPr>
            <p:nvPr/>
          </p:nvSpPr>
          <p:spPr bwMode="auto">
            <a:xfrm>
              <a:off x="252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42</a:t>
              </a:r>
            </a:p>
          </p:txBody>
        </p:sp>
        <p:sp>
          <p:nvSpPr>
            <p:cNvPr id="1502" name="Line 212"/>
            <p:cNvSpPr>
              <a:spLocks noChangeShapeType="1"/>
            </p:cNvSpPr>
            <p:nvPr/>
          </p:nvSpPr>
          <p:spPr bwMode="auto">
            <a:xfrm>
              <a:off x="3578"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3" name="Rectangle 213"/>
            <p:cNvSpPr>
              <a:spLocks noChangeArrowheads="1"/>
            </p:cNvSpPr>
            <p:nvPr/>
          </p:nvSpPr>
          <p:spPr bwMode="auto">
            <a:xfrm>
              <a:off x="3498"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44</a:t>
              </a:r>
            </a:p>
          </p:txBody>
        </p:sp>
        <p:sp>
          <p:nvSpPr>
            <p:cNvPr id="1504" name="Line 214"/>
            <p:cNvSpPr>
              <a:spLocks noChangeShapeType="1"/>
            </p:cNvSpPr>
            <p:nvPr/>
          </p:nvSpPr>
          <p:spPr bwMode="auto">
            <a:xfrm>
              <a:off x="4559"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5" name="Rectangle 215"/>
            <p:cNvSpPr>
              <a:spLocks noChangeArrowheads="1"/>
            </p:cNvSpPr>
            <p:nvPr/>
          </p:nvSpPr>
          <p:spPr bwMode="auto">
            <a:xfrm>
              <a:off x="447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46</a:t>
              </a:r>
            </a:p>
          </p:txBody>
        </p:sp>
        <p:sp>
          <p:nvSpPr>
            <p:cNvPr id="1506" name="Line 216"/>
            <p:cNvSpPr>
              <a:spLocks noChangeShapeType="1"/>
            </p:cNvSpPr>
            <p:nvPr/>
          </p:nvSpPr>
          <p:spPr bwMode="auto">
            <a:xfrm>
              <a:off x="554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7" name="Rectangle 217"/>
            <p:cNvSpPr>
              <a:spLocks noChangeArrowheads="1"/>
            </p:cNvSpPr>
            <p:nvPr/>
          </p:nvSpPr>
          <p:spPr bwMode="auto">
            <a:xfrm>
              <a:off x="546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48</a:t>
              </a:r>
            </a:p>
          </p:txBody>
        </p:sp>
        <p:sp>
          <p:nvSpPr>
            <p:cNvPr id="1508" name="Rectangle 218"/>
            <p:cNvSpPr>
              <a:spLocks noChangeArrowheads="1"/>
            </p:cNvSpPr>
            <p:nvPr/>
          </p:nvSpPr>
          <p:spPr bwMode="auto">
            <a:xfrm>
              <a:off x="1215" y="3937"/>
              <a:ext cx="37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Mean Percentile Rank of Childen of Permanent Residents</a:t>
              </a:r>
            </a:p>
          </p:txBody>
        </p:sp>
        <p:sp>
          <p:nvSpPr>
            <p:cNvPr id="1509" name="Rectangle 219"/>
            <p:cNvSpPr>
              <a:spLocks noChangeArrowheads="1"/>
            </p:cNvSpPr>
            <p:nvPr/>
          </p:nvSpPr>
          <p:spPr bwMode="auto">
            <a:xfrm>
              <a:off x="3062" y="191"/>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cs typeface="Arial"/>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grpSp>
      <p:cxnSp>
        <p:nvCxnSpPr>
          <p:cNvPr id="535" name="Straight Arrow Connector 534"/>
          <p:cNvCxnSpPr>
            <a:cxnSpLocks/>
          </p:cNvCxnSpPr>
          <p:nvPr/>
        </p:nvCxnSpPr>
        <p:spPr>
          <a:xfrm>
            <a:off x="6248400" y="2338754"/>
            <a:ext cx="838200" cy="15474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6" name="Rectangle 645"/>
          <p:cNvSpPr/>
          <p:nvPr/>
        </p:nvSpPr>
        <p:spPr>
          <a:xfrm>
            <a:off x="4572000" y="1438870"/>
            <a:ext cx="5410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ＭＳ Ｐゴシック"/>
              </a:rPr>
              <a:t>Optimal forecast is weighted avg. of fixed effect estimate and permanent resident outcome, with weight proportional to precision of fixed effect</a:t>
            </a:r>
          </a:p>
        </p:txBody>
      </p:sp>
      <p:sp>
        <p:nvSpPr>
          <p:cNvPr id="117" name="TextBox 116"/>
          <p:cNvSpPr txBox="1"/>
          <p:nvPr/>
        </p:nvSpPr>
        <p:spPr>
          <a:xfrm>
            <a:off x="1524134" y="152400"/>
            <a:ext cx="91438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cs typeface="Arial" pitchFamily="34" charset="0"/>
              </a:rPr>
              <a:t>Optimal Forecasts Combining Fixed Effects and Permanent Resident Outcomes</a:t>
            </a:r>
          </a:p>
        </p:txBody>
      </p:sp>
    </p:spTree>
    <p:extLst>
      <p:ext uri="{BB962C8B-B14F-4D97-AF65-F5344CB8AC3E}">
        <p14:creationId xmlns:p14="http://schemas.microsoft.com/office/powerpoint/2010/main" val="34117330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 name="Group 113"/>
          <p:cNvGrpSpPr>
            <a:grpSpLocks noChangeAspect="1"/>
          </p:cNvGrpSpPr>
          <p:nvPr/>
        </p:nvGrpSpPr>
        <p:grpSpPr bwMode="auto">
          <a:xfrm>
            <a:off x="1519237" y="98425"/>
            <a:ext cx="9153526" cy="6661150"/>
            <a:chOff x="-3" y="62"/>
            <a:chExt cx="5766" cy="4196"/>
          </a:xfrm>
        </p:grpSpPr>
        <p:sp>
          <p:nvSpPr>
            <p:cNvPr id="757" name="AutoShape 112"/>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8" name="Rectangle 114"/>
            <p:cNvSpPr>
              <a:spLocks noChangeArrowheads="1"/>
            </p:cNvSpPr>
            <p:nvPr/>
          </p:nvSpPr>
          <p:spPr bwMode="auto">
            <a:xfrm>
              <a:off x="-3" y="62"/>
              <a:ext cx="5766" cy="41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9" name="Rectangle 115"/>
            <p:cNvSpPr>
              <a:spLocks noChangeArrowheads="1"/>
            </p:cNvSpPr>
            <p:nvPr/>
          </p:nvSpPr>
          <p:spPr bwMode="auto">
            <a:xfrm>
              <a:off x="0" y="68"/>
              <a:ext cx="5757" cy="418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0" name="Rectangle 116"/>
            <p:cNvSpPr>
              <a:spLocks noChangeArrowheads="1"/>
            </p:cNvSpPr>
            <p:nvPr/>
          </p:nvSpPr>
          <p:spPr bwMode="auto">
            <a:xfrm>
              <a:off x="548" y="449"/>
              <a:ext cx="5083"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1" name="Line 117"/>
            <p:cNvSpPr>
              <a:spLocks noChangeShapeType="1"/>
            </p:cNvSpPr>
            <p:nvPr/>
          </p:nvSpPr>
          <p:spPr bwMode="auto">
            <a:xfrm>
              <a:off x="548" y="3571"/>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2" name="Line 118"/>
            <p:cNvSpPr>
              <a:spLocks noChangeShapeType="1"/>
            </p:cNvSpPr>
            <p:nvPr/>
          </p:nvSpPr>
          <p:spPr bwMode="auto">
            <a:xfrm>
              <a:off x="548" y="2813"/>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3" name="Line 119"/>
            <p:cNvSpPr>
              <a:spLocks noChangeShapeType="1"/>
            </p:cNvSpPr>
            <p:nvPr/>
          </p:nvSpPr>
          <p:spPr bwMode="auto">
            <a:xfrm>
              <a:off x="548" y="205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4" name="Line 120"/>
            <p:cNvSpPr>
              <a:spLocks noChangeShapeType="1"/>
            </p:cNvSpPr>
            <p:nvPr/>
          </p:nvSpPr>
          <p:spPr bwMode="auto">
            <a:xfrm>
              <a:off x="548" y="1298"/>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5" name="Line 121"/>
            <p:cNvSpPr>
              <a:spLocks noChangeShapeType="1"/>
            </p:cNvSpPr>
            <p:nvPr/>
          </p:nvSpPr>
          <p:spPr bwMode="auto">
            <a:xfrm>
              <a:off x="548" y="54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6" name="Freeform 122"/>
            <p:cNvSpPr>
              <a:spLocks/>
            </p:cNvSpPr>
            <p:nvPr/>
          </p:nvSpPr>
          <p:spPr bwMode="auto">
            <a:xfrm>
              <a:off x="702" y="1622"/>
              <a:ext cx="4800" cy="1208"/>
            </a:xfrm>
            <a:custGeom>
              <a:avLst/>
              <a:gdLst>
                <a:gd name="T0" fmla="*/ 446 w 1375"/>
                <a:gd name="T1" fmla="*/ 233 h 346"/>
                <a:gd name="T2" fmla="*/ 537 w 1375"/>
                <a:gd name="T3" fmla="*/ 211 h 346"/>
                <a:gd name="T4" fmla="*/ 219 w 1375"/>
                <a:gd name="T5" fmla="*/ 291 h 346"/>
                <a:gd name="T6" fmla="*/ 549 w 1375"/>
                <a:gd name="T7" fmla="*/ 208 h 346"/>
                <a:gd name="T8" fmla="*/ 460 w 1375"/>
                <a:gd name="T9" fmla="*/ 230 h 346"/>
                <a:gd name="T10" fmla="*/ 1084 w 1375"/>
                <a:gd name="T11" fmla="*/ 73 h 346"/>
                <a:gd name="T12" fmla="*/ 235 w 1375"/>
                <a:gd name="T13" fmla="*/ 286 h 346"/>
                <a:gd name="T14" fmla="*/ 1224 w 1375"/>
                <a:gd name="T15" fmla="*/ 38 h 346"/>
                <a:gd name="T16" fmla="*/ 442 w 1375"/>
                <a:gd name="T17" fmla="*/ 235 h 346"/>
                <a:gd name="T18" fmla="*/ 1035 w 1375"/>
                <a:gd name="T19" fmla="*/ 86 h 346"/>
                <a:gd name="T20" fmla="*/ 723 w 1375"/>
                <a:gd name="T21" fmla="*/ 164 h 346"/>
                <a:gd name="T22" fmla="*/ 377 w 1375"/>
                <a:gd name="T23" fmla="*/ 251 h 346"/>
                <a:gd name="T24" fmla="*/ 289 w 1375"/>
                <a:gd name="T25" fmla="*/ 273 h 346"/>
                <a:gd name="T26" fmla="*/ 166 w 1375"/>
                <a:gd name="T27" fmla="*/ 304 h 346"/>
                <a:gd name="T28" fmla="*/ 450 w 1375"/>
                <a:gd name="T29" fmla="*/ 232 h 346"/>
                <a:gd name="T30" fmla="*/ 383 w 1375"/>
                <a:gd name="T31" fmla="*/ 249 h 346"/>
                <a:gd name="T32" fmla="*/ 149 w 1375"/>
                <a:gd name="T33" fmla="*/ 308 h 346"/>
                <a:gd name="T34" fmla="*/ 468 w 1375"/>
                <a:gd name="T35" fmla="*/ 228 h 346"/>
                <a:gd name="T36" fmla="*/ 845 w 1375"/>
                <a:gd name="T37" fmla="*/ 133 h 346"/>
                <a:gd name="T38" fmla="*/ 813 w 1375"/>
                <a:gd name="T39" fmla="*/ 141 h 346"/>
                <a:gd name="T40" fmla="*/ 373 w 1375"/>
                <a:gd name="T41" fmla="*/ 252 h 346"/>
                <a:gd name="T42" fmla="*/ 381 w 1375"/>
                <a:gd name="T43" fmla="*/ 250 h 346"/>
                <a:gd name="T44" fmla="*/ 1064 w 1375"/>
                <a:gd name="T45" fmla="*/ 78 h 346"/>
                <a:gd name="T46" fmla="*/ 552 w 1375"/>
                <a:gd name="T47" fmla="*/ 207 h 346"/>
                <a:gd name="T48" fmla="*/ 731 w 1375"/>
                <a:gd name="T49" fmla="*/ 162 h 346"/>
                <a:gd name="T50" fmla="*/ 705 w 1375"/>
                <a:gd name="T51" fmla="*/ 168 h 346"/>
                <a:gd name="T52" fmla="*/ 1251 w 1375"/>
                <a:gd name="T53" fmla="*/ 31 h 346"/>
                <a:gd name="T54" fmla="*/ 1123 w 1375"/>
                <a:gd name="T55" fmla="*/ 64 h 346"/>
                <a:gd name="T56" fmla="*/ 831 w 1375"/>
                <a:gd name="T57" fmla="*/ 137 h 346"/>
                <a:gd name="T58" fmla="*/ 495 w 1375"/>
                <a:gd name="T59" fmla="*/ 221 h 346"/>
                <a:gd name="T60" fmla="*/ 1345 w 1375"/>
                <a:gd name="T61" fmla="*/ 8 h 346"/>
                <a:gd name="T62" fmla="*/ 929 w 1375"/>
                <a:gd name="T63" fmla="*/ 112 h 346"/>
                <a:gd name="T64" fmla="*/ 986 w 1375"/>
                <a:gd name="T65" fmla="*/ 98 h 346"/>
                <a:gd name="T66" fmla="*/ 404 w 1375"/>
                <a:gd name="T67" fmla="*/ 244 h 346"/>
                <a:gd name="T68" fmla="*/ 1162 w 1375"/>
                <a:gd name="T69" fmla="*/ 54 h 346"/>
                <a:gd name="T70" fmla="*/ 986 w 1375"/>
                <a:gd name="T71" fmla="*/ 98 h 346"/>
                <a:gd name="T72" fmla="*/ 1096 w 1375"/>
                <a:gd name="T73" fmla="*/ 70 h 346"/>
                <a:gd name="T74" fmla="*/ 937 w 1375"/>
                <a:gd name="T75" fmla="*/ 110 h 346"/>
                <a:gd name="T76" fmla="*/ 1112 w 1375"/>
                <a:gd name="T77" fmla="*/ 66 h 346"/>
                <a:gd name="T78" fmla="*/ 1010 w 1375"/>
                <a:gd name="T79" fmla="*/ 92 h 346"/>
                <a:gd name="T80" fmla="*/ 1213 w 1375"/>
                <a:gd name="T81" fmla="*/ 41 h 346"/>
                <a:gd name="T82" fmla="*/ 641 w 1375"/>
                <a:gd name="T83" fmla="*/ 185 h 346"/>
                <a:gd name="T84" fmla="*/ 989 w 1375"/>
                <a:gd name="T85" fmla="*/ 97 h 346"/>
                <a:gd name="T86" fmla="*/ 590 w 1375"/>
                <a:gd name="T87" fmla="*/ 197 h 346"/>
                <a:gd name="T88" fmla="*/ 1082 w 1375"/>
                <a:gd name="T89" fmla="*/ 74 h 346"/>
                <a:gd name="T90" fmla="*/ 753 w 1375"/>
                <a:gd name="T91" fmla="*/ 157 h 346"/>
                <a:gd name="T92" fmla="*/ 889 w 1375"/>
                <a:gd name="T93" fmla="*/ 122 h 346"/>
                <a:gd name="T94" fmla="*/ 1146 w 1375"/>
                <a:gd name="T95" fmla="*/ 58 h 346"/>
                <a:gd name="T96" fmla="*/ 983 w 1375"/>
                <a:gd name="T97" fmla="*/ 99 h 346"/>
                <a:gd name="T98" fmla="*/ 1340 w 1375"/>
                <a:gd name="T99" fmla="*/ 9 h 346"/>
                <a:gd name="T100" fmla="*/ 975 w 1375"/>
                <a:gd name="T101" fmla="*/ 101 h 346"/>
                <a:gd name="T102" fmla="*/ 1283 w 1375"/>
                <a:gd name="T103" fmla="*/ 23 h 346"/>
                <a:gd name="T104" fmla="*/ 1231 w 1375"/>
                <a:gd name="T105" fmla="*/ 36 h 346"/>
                <a:gd name="T106" fmla="*/ 1236 w 1375"/>
                <a:gd name="T107" fmla="*/ 3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46">
                  <a:moveTo>
                    <a:pt x="581" y="200"/>
                  </a:moveTo>
                  <a:lnTo>
                    <a:pt x="635" y="186"/>
                  </a:lnTo>
                  <a:lnTo>
                    <a:pt x="606" y="193"/>
                  </a:lnTo>
                  <a:lnTo>
                    <a:pt x="545" y="209"/>
                  </a:lnTo>
                  <a:lnTo>
                    <a:pt x="297" y="271"/>
                  </a:lnTo>
                  <a:lnTo>
                    <a:pt x="446" y="233"/>
                  </a:lnTo>
                  <a:lnTo>
                    <a:pt x="155" y="306"/>
                  </a:lnTo>
                  <a:lnTo>
                    <a:pt x="623" y="189"/>
                  </a:lnTo>
                  <a:lnTo>
                    <a:pt x="240" y="285"/>
                  </a:lnTo>
                  <a:lnTo>
                    <a:pt x="150" y="308"/>
                  </a:lnTo>
                  <a:lnTo>
                    <a:pt x="124" y="314"/>
                  </a:lnTo>
                  <a:lnTo>
                    <a:pt x="537" y="211"/>
                  </a:lnTo>
                  <a:lnTo>
                    <a:pt x="349" y="258"/>
                  </a:lnTo>
                  <a:lnTo>
                    <a:pt x="617" y="191"/>
                  </a:lnTo>
                  <a:lnTo>
                    <a:pt x="1035" y="86"/>
                  </a:lnTo>
                  <a:lnTo>
                    <a:pt x="0" y="346"/>
                  </a:lnTo>
                  <a:lnTo>
                    <a:pt x="34" y="337"/>
                  </a:lnTo>
                  <a:lnTo>
                    <a:pt x="219" y="291"/>
                  </a:lnTo>
                  <a:lnTo>
                    <a:pt x="355" y="256"/>
                  </a:lnTo>
                  <a:lnTo>
                    <a:pt x="241" y="285"/>
                  </a:lnTo>
                  <a:lnTo>
                    <a:pt x="288" y="273"/>
                  </a:lnTo>
                  <a:lnTo>
                    <a:pt x="218" y="291"/>
                  </a:lnTo>
                  <a:lnTo>
                    <a:pt x="379" y="250"/>
                  </a:lnTo>
                  <a:lnTo>
                    <a:pt x="549" y="208"/>
                  </a:lnTo>
                  <a:lnTo>
                    <a:pt x="273" y="277"/>
                  </a:lnTo>
                  <a:lnTo>
                    <a:pt x="410" y="243"/>
                  </a:lnTo>
                  <a:lnTo>
                    <a:pt x="8" y="343"/>
                  </a:lnTo>
                  <a:lnTo>
                    <a:pt x="605" y="194"/>
                  </a:lnTo>
                  <a:lnTo>
                    <a:pt x="697" y="170"/>
                  </a:lnTo>
                  <a:lnTo>
                    <a:pt x="460" y="230"/>
                  </a:lnTo>
                  <a:lnTo>
                    <a:pt x="58" y="331"/>
                  </a:lnTo>
                  <a:lnTo>
                    <a:pt x="9" y="343"/>
                  </a:lnTo>
                  <a:lnTo>
                    <a:pt x="536" y="211"/>
                  </a:lnTo>
                  <a:lnTo>
                    <a:pt x="291" y="272"/>
                  </a:lnTo>
                  <a:lnTo>
                    <a:pt x="345" y="259"/>
                  </a:lnTo>
                  <a:lnTo>
                    <a:pt x="1084" y="73"/>
                  </a:lnTo>
                  <a:lnTo>
                    <a:pt x="445" y="234"/>
                  </a:lnTo>
                  <a:lnTo>
                    <a:pt x="612" y="192"/>
                  </a:lnTo>
                  <a:lnTo>
                    <a:pt x="1054" y="81"/>
                  </a:lnTo>
                  <a:lnTo>
                    <a:pt x="895" y="121"/>
                  </a:lnTo>
                  <a:lnTo>
                    <a:pt x="184" y="299"/>
                  </a:lnTo>
                  <a:lnTo>
                    <a:pt x="235" y="286"/>
                  </a:lnTo>
                  <a:lnTo>
                    <a:pt x="218" y="291"/>
                  </a:lnTo>
                  <a:lnTo>
                    <a:pt x="458" y="231"/>
                  </a:lnTo>
                  <a:lnTo>
                    <a:pt x="99" y="321"/>
                  </a:lnTo>
                  <a:lnTo>
                    <a:pt x="373" y="252"/>
                  </a:lnTo>
                  <a:lnTo>
                    <a:pt x="698" y="170"/>
                  </a:lnTo>
                  <a:lnTo>
                    <a:pt x="1224" y="38"/>
                  </a:lnTo>
                  <a:lnTo>
                    <a:pt x="264" y="279"/>
                  </a:lnTo>
                  <a:lnTo>
                    <a:pt x="834" y="136"/>
                  </a:lnTo>
                  <a:lnTo>
                    <a:pt x="830" y="137"/>
                  </a:lnTo>
                  <a:lnTo>
                    <a:pt x="1084" y="73"/>
                  </a:lnTo>
                  <a:lnTo>
                    <a:pt x="707" y="168"/>
                  </a:lnTo>
                  <a:lnTo>
                    <a:pt x="442" y="235"/>
                  </a:lnTo>
                  <a:lnTo>
                    <a:pt x="500" y="220"/>
                  </a:lnTo>
                  <a:lnTo>
                    <a:pt x="529" y="213"/>
                  </a:lnTo>
                  <a:lnTo>
                    <a:pt x="1022" y="89"/>
                  </a:lnTo>
                  <a:lnTo>
                    <a:pt x="998" y="95"/>
                  </a:lnTo>
                  <a:lnTo>
                    <a:pt x="322" y="265"/>
                  </a:lnTo>
                  <a:lnTo>
                    <a:pt x="1035" y="86"/>
                  </a:lnTo>
                  <a:lnTo>
                    <a:pt x="692" y="172"/>
                  </a:lnTo>
                  <a:lnTo>
                    <a:pt x="557" y="206"/>
                  </a:lnTo>
                  <a:lnTo>
                    <a:pt x="570" y="202"/>
                  </a:lnTo>
                  <a:lnTo>
                    <a:pt x="693" y="171"/>
                  </a:lnTo>
                  <a:lnTo>
                    <a:pt x="659" y="180"/>
                  </a:lnTo>
                  <a:lnTo>
                    <a:pt x="723" y="164"/>
                  </a:lnTo>
                  <a:lnTo>
                    <a:pt x="480" y="225"/>
                  </a:lnTo>
                  <a:lnTo>
                    <a:pt x="708" y="168"/>
                  </a:lnTo>
                  <a:lnTo>
                    <a:pt x="594" y="196"/>
                  </a:lnTo>
                  <a:lnTo>
                    <a:pt x="566" y="203"/>
                  </a:lnTo>
                  <a:lnTo>
                    <a:pt x="558" y="205"/>
                  </a:lnTo>
                  <a:lnTo>
                    <a:pt x="377" y="251"/>
                  </a:lnTo>
                  <a:lnTo>
                    <a:pt x="617" y="191"/>
                  </a:lnTo>
                  <a:lnTo>
                    <a:pt x="641" y="184"/>
                  </a:lnTo>
                  <a:lnTo>
                    <a:pt x="473" y="227"/>
                  </a:lnTo>
                  <a:lnTo>
                    <a:pt x="83" y="325"/>
                  </a:lnTo>
                  <a:lnTo>
                    <a:pt x="67" y="329"/>
                  </a:lnTo>
                  <a:lnTo>
                    <a:pt x="289" y="273"/>
                  </a:lnTo>
                  <a:lnTo>
                    <a:pt x="337" y="261"/>
                  </a:lnTo>
                  <a:lnTo>
                    <a:pt x="288" y="273"/>
                  </a:lnTo>
                  <a:lnTo>
                    <a:pt x="97" y="321"/>
                  </a:lnTo>
                  <a:lnTo>
                    <a:pt x="273" y="277"/>
                  </a:lnTo>
                  <a:lnTo>
                    <a:pt x="120" y="315"/>
                  </a:lnTo>
                  <a:lnTo>
                    <a:pt x="166" y="304"/>
                  </a:lnTo>
                  <a:lnTo>
                    <a:pt x="500" y="220"/>
                  </a:lnTo>
                  <a:lnTo>
                    <a:pt x="17" y="341"/>
                  </a:lnTo>
                  <a:lnTo>
                    <a:pt x="85" y="324"/>
                  </a:lnTo>
                  <a:lnTo>
                    <a:pt x="506" y="218"/>
                  </a:lnTo>
                  <a:lnTo>
                    <a:pt x="917" y="115"/>
                  </a:lnTo>
                  <a:lnTo>
                    <a:pt x="450" y="232"/>
                  </a:lnTo>
                  <a:lnTo>
                    <a:pt x="289" y="273"/>
                  </a:lnTo>
                  <a:lnTo>
                    <a:pt x="735" y="161"/>
                  </a:lnTo>
                  <a:lnTo>
                    <a:pt x="183" y="299"/>
                  </a:lnTo>
                  <a:lnTo>
                    <a:pt x="555" y="206"/>
                  </a:lnTo>
                  <a:lnTo>
                    <a:pt x="205" y="294"/>
                  </a:lnTo>
                  <a:lnTo>
                    <a:pt x="383" y="249"/>
                  </a:lnTo>
                  <a:lnTo>
                    <a:pt x="141" y="310"/>
                  </a:lnTo>
                  <a:lnTo>
                    <a:pt x="117" y="316"/>
                  </a:lnTo>
                  <a:lnTo>
                    <a:pt x="611" y="192"/>
                  </a:lnTo>
                  <a:lnTo>
                    <a:pt x="402" y="245"/>
                  </a:lnTo>
                  <a:lnTo>
                    <a:pt x="529" y="213"/>
                  </a:lnTo>
                  <a:lnTo>
                    <a:pt x="149" y="308"/>
                  </a:lnTo>
                  <a:lnTo>
                    <a:pt x="971" y="102"/>
                  </a:lnTo>
                  <a:lnTo>
                    <a:pt x="1363" y="3"/>
                  </a:lnTo>
                  <a:lnTo>
                    <a:pt x="1342" y="9"/>
                  </a:lnTo>
                  <a:lnTo>
                    <a:pt x="1052" y="81"/>
                  </a:lnTo>
                  <a:lnTo>
                    <a:pt x="366" y="254"/>
                  </a:lnTo>
                  <a:lnTo>
                    <a:pt x="468" y="228"/>
                  </a:lnTo>
                  <a:lnTo>
                    <a:pt x="979" y="100"/>
                  </a:lnTo>
                  <a:lnTo>
                    <a:pt x="855" y="131"/>
                  </a:lnTo>
                  <a:lnTo>
                    <a:pt x="619" y="190"/>
                  </a:lnTo>
                  <a:lnTo>
                    <a:pt x="70" y="328"/>
                  </a:lnTo>
                  <a:lnTo>
                    <a:pt x="538" y="210"/>
                  </a:lnTo>
                  <a:lnTo>
                    <a:pt x="845" y="133"/>
                  </a:lnTo>
                  <a:lnTo>
                    <a:pt x="560" y="205"/>
                  </a:lnTo>
                  <a:lnTo>
                    <a:pt x="869" y="127"/>
                  </a:lnTo>
                  <a:lnTo>
                    <a:pt x="379" y="250"/>
                  </a:lnTo>
                  <a:lnTo>
                    <a:pt x="672" y="177"/>
                  </a:lnTo>
                  <a:lnTo>
                    <a:pt x="984" y="98"/>
                  </a:lnTo>
                  <a:lnTo>
                    <a:pt x="813" y="141"/>
                  </a:lnTo>
                  <a:lnTo>
                    <a:pt x="874" y="126"/>
                  </a:lnTo>
                  <a:lnTo>
                    <a:pt x="705" y="168"/>
                  </a:lnTo>
                  <a:lnTo>
                    <a:pt x="442" y="234"/>
                  </a:lnTo>
                  <a:lnTo>
                    <a:pt x="861" y="129"/>
                  </a:lnTo>
                  <a:lnTo>
                    <a:pt x="486" y="223"/>
                  </a:lnTo>
                  <a:lnTo>
                    <a:pt x="373" y="252"/>
                  </a:lnTo>
                  <a:lnTo>
                    <a:pt x="285" y="274"/>
                  </a:lnTo>
                  <a:lnTo>
                    <a:pt x="1253" y="31"/>
                  </a:lnTo>
                  <a:lnTo>
                    <a:pt x="331" y="262"/>
                  </a:lnTo>
                  <a:lnTo>
                    <a:pt x="1294" y="21"/>
                  </a:lnTo>
                  <a:lnTo>
                    <a:pt x="1146" y="58"/>
                  </a:lnTo>
                  <a:lnTo>
                    <a:pt x="381" y="250"/>
                  </a:lnTo>
                  <a:lnTo>
                    <a:pt x="553" y="207"/>
                  </a:lnTo>
                  <a:lnTo>
                    <a:pt x="899" y="120"/>
                  </a:lnTo>
                  <a:lnTo>
                    <a:pt x="542" y="209"/>
                  </a:lnTo>
                  <a:lnTo>
                    <a:pt x="855" y="131"/>
                  </a:lnTo>
                  <a:lnTo>
                    <a:pt x="292" y="272"/>
                  </a:lnTo>
                  <a:lnTo>
                    <a:pt x="1064" y="78"/>
                  </a:lnTo>
                  <a:lnTo>
                    <a:pt x="1042" y="84"/>
                  </a:lnTo>
                  <a:lnTo>
                    <a:pt x="1190" y="47"/>
                  </a:lnTo>
                  <a:lnTo>
                    <a:pt x="1238" y="35"/>
                  </a:lnTo>
                  <a:lnTo>
                    <a:pt x="604" y="194"/>
                  </a:lnTo>
                  <a:lnTo>
                    <a:pt x="930" y="112"/>
                  </a:lnTo>
                  <a:lnTo>
                    <a:pt x="552" y="207"/>
                  </a:lnTo>
                  <a:lnTo>
                    <a:pt x="245" y="284"/>
                  </a:lnTo>
                  <a:lnTo>
                    <a:pt x="909" y="117"/>
                  </a:lnTo>
                  <a:lnTo>
                    <a:pt x="899" y="120"/>
                  </a:lnTo>
                  <a:lnTo>
                    <a:pt x="682" y="174"/>
                  </a:lnTo>
                  <a:lnTo>
                    <a:pt x="480" y="225"/>
                  </a:lnTo>
                  <a:lnTo>
                    <a:pt x="731" y="162"/>
                  </a:lnTo>
                  <a:lnTo>
                    <a:pt x="391" y="247"/>
                  </a:lnTo>
                  <a:lnTo>
                    <a:pt x="834" y="136"/>
                  </a:lnTo>
                  <a:lnTo>
                    <a:pt x="1089" y="72"/>
                  </a:lnTo>
                  <a:lnTo>
                    <a:pt x="650" y="182"/>
                  </a:lnTo>
                  <a:lnTo>
                    <a:pt x="960" y="104"/>
                  </a:lnTo>
                  <a:lnTo>
                    <a:pt x="705" y="168"/>
                  </a:lnTo>
                  <a:lnTo>
                    <a:pt x="1042" y="84"/>
                  </a:lnTo>
                  <a:lnTo>
                    <a:pt x="895" y="121"/>
                  </a:lnTo>
                  <a:lnTo>
                    <a:pt x="678" y="175"/>
                  </a:lnTo>
                  <a:lnTo>
                    <a:pt x="1028" y="87"/>
                  </a:lnTo>
                  <a:lnTo>
                    <a:pt x="1197" y="45"/>
                  </a:lnTo>
                  <a:lnTo>
                    <a:pt x="1251" y="31"/>
                  </a:lnTo>
                  <a:lnTo>
                    <a:pt x="1187" y="47"/>
                  </a:lnTo>
                  <a:lnTo>
                    <a:pt x="635" y="186"/>
                  </a:lnTo>
                  <a:lnTo>
                    <a:pt x="810" y="142"/>
                  </a:lnTo>
                  <a:lnTo>
                    <a:pt x="1024" y="88"/>
                  </a:lnTo>
                  <a:lnTo>
                    <a:pt x="708" y="168"/>
                  </a:lnTo>
                  <a:lnTo>
                    <a:pt x="1123" y="64"/>
                  </a:lnTo>
                  <a:lnTo>
                    <a:pt x="1261" y="29"/>
                  </a:lnTo>
                  <a:lnTo>
                    <a:pt x="966" y="103"/>
                  </a:lnTo>
                  <a:lnTo>
                    <a:pt x="1300" y="19"/>
                  </a:lnTo>
                  <a:lnTo>
                    <a:pt x="1340" y="9"/>
                  </a:lnTo>
                  <a:lnTo>
                    <a:pt x="1351" y="6"/>
                  </a:lnTo>
                  <a:lnTo>
                    <a:pt x="831" y="137"/>
                  </a:lnTo>
                  <a:lnTo>
                    <a:pt x="816" y="141"/>
                  </a:lnTo>
                  <a:lnTo>
                    <a:pt x="1152" y="56"/>
                  </a:lnTo>
                  <a:lnTo>
                    <a:pt x="954" y="106"/>
                  </a:lnTo>
                  <a:lnTo>
                    <a:pt x="555" y="206"/>
                  </a:lnTo>
                  <a:lnTo>
                    <a:pt x="442" y="234"/>
                  </a:lnTo>
                  <a:lnTo>
                    <a:pt x="495" y="221"/>
                  </a:lnTo>
                  <a:lnTo>
                    <a:pt x="850" y="132"/>
                  </a:lnTo>
                  <a:lnTo>
                    <a:pt x="500" y="220"/>
                  </a:lnTo>
                  <a:lnTo>
                    <a:pt x="1171" y="52"/>
                  </a:lnTo>
                  <a:lnTo>
                    <a:pt x="1046" y="83"/>
                  </a:lnTo>
                  <a:lnTo>
                    <a:pt x="1199" y="44"/>
                  </a:lnTo>
                  <a:lnTo>
                    <a:pt x="1345" y="8"/>
                  </a:lnTo>
                  <a:lnTo>
                    <a:pt x="1021" y="89"/>
                  </a:lnTo>
                  <a:lnTo>
                    <a:pt x="1175" y="50"/>
                  </a:lnTo>
                  <a:lnTo>
                    <a:pt x="1285" y="23"/>
                  </a:lnTo>
                  <a:lnTo>
                    <a:pt x="1142" y="59"/>
                  </a:lnTo>
                  <a:lnTo>
                    <a:pt x="841" y="134"/>
                  </a:lnTo>
                  <a:lnTo>
                    <a:pt x="929" y="112"/>
                  </a:lnTo>
                  <a:lnTo>
                    <a:pt x="1187" y="47"/>
                  </a:lnTo>
                  <a:lnTo>
                    <a:pt x="1298" y="20"/>
                  </a:lnTo>
                  <a:lnTo>
                    <a:pt x="1371" y="1"/>
                  </a:lnTo>
                  <a:lnTo>
                    <a:pt x="1139" y="60"/>
                  </a:lnTo>
                  <a:lnTo>
                    <a:pt x="1284" y="23"/>
                  </a:lnTo>
                  <a:lnTo>
                    <a:pt x="986" y="98"/>
                  </a:lnTo>
                  <a:lnTo>
                    <a:pt x="941" y="109"/>
                  </a:lnTo>
                  <a:lnTo>
                    <a:pt x="890" y="122"/>
                  </a:lnTo>
                  <a:lnTo>
                    <a:pt x="790" y="147"/>
                  </a:lnTo>
                  <a:lnTo>
                    <a:pt x="506" y="218"/>
                  </a:lnTo>
                  <a:lnTo>
                    <a:pt x="995" y="96"/>
                  </a:lnTo>
                  <a:lnTo>
                    <a:pt x="404" y="244"/>
                  </a:lnTo>
                  <a:lnTo>
                    <a:pt x="807" y="143"/>
                  </a:lnTo>
                  <a:lnTo>
                    <a:pt x="1327" y="12"/>
                  </a:lnTo>
                  <a:lnTo>
                    <a:pt x="379" y="250"/>
                  </a:lnTo>
                  <a:lnTo>
                    <a:pt x="759" y="155"/>
                  </a:lnTo>
                  <a:lnTo>
                    <a:pt x="1075" y="76"/>
                  </a:lnTo>
                  <a:lnTo>
                    <a:pt x="1162" y="54"/>
                  </a:lnTo>
                  <a:lnTo>
                    <a:pt x="1131" y="62"/>
                  </a:lnTo>
                  <a:lnTo>
                    <a:pt x="895" y="121"/>
                  </a:lnTo>
                  <a:lnTo>
                    <a:pt x="1134" y="61"/>
                  </a:lnTo>
                  <a:lnTo>
                    <a:pt x="1332" y="11"/>
                  </a:lnTo>
                  <a:lnTo>
                    <a:pt x="989" y="97"/>
                  </a:lnTo>
                  <a:lnTo>
                    <a:pt x="986" y="98"/>
                  </a:lnTo>
                  <a:lnTo>
                    <a:pt x="1101" y="69"/>
                  </a:lnTo>
                  <a:lnTo>
                    <a:pt x="351" y="257"/>
                  </a:lnTo>
                  <a:lnTo>
                    <a:pt x="1023" y="89"/>
                  </a:lnTo>
                  <a:lnTo>
                    <a:pt x="1158" y="55"/>
                  </a:lnTo>
                  <a:lnTo>
                    <a:pt x="1230" y="37"/>
                  </a:lnTo>
                  <a:lnTo>
                    <a:pt x="1096" y="70"/>
                  </a:lnTo>
                  <a:lnTo>
                    <a:pt x="1023" y="89"/>
                  </a:lnTo>
                  <a:lnTo>
                    <a:pt x="699" y="170"/>
                  </a:lnTo>
                  <a:lnTo>
                    <a:pt x="1060" y="79"/>
                  </a:lnTo>
                  <a:lnTo>
                    <a:pt x="1352" y="6"/>
                  </a:lnTo>
                  <a:lnTo>
                    <a:pt x="1219" y="40"/>
                  </a:lnTo>
                  <a:lnTo>
                    <a:pt x="937" y="110"/>
                  </a:lnTo>
                  <a:lnTo>
                    <a:pt x="1372" y="1"/>
                  </a:lnTo>
                  <a:lnTo>
                    <a:pt x="725" y="163"/>
                  </a:lnTo>
                  <a:lnTo>
                    <a:pt x="1255" y="30"/>
                  </a:lnTo>
                  <a:lnTo>
                    <a:pt x="1375" y="0"/>
                  </a:lnTo>
                  <a:lnTo>
                    <a:pt x="1230" y="37"/>
                  </a:lnTo>
                  <a:lnTo>
                    <a:pt x="1112" y="66"/>
                  </a:lnTo>
                  <a:lnTo>
                    <a:pt x="1329" y="12"/>
                  </a:lnTo>
                  <a:lnTo>
                    <a:pt x="1203" y="43"/>
                  </a:lnTo>
                  <a:lnTo>
                    <a:pt x="1256" y="30"/>
                  </a:lnTo>
                  <a:lnTo>
                    <a:pt x="868" y="128"/>
                  </a:lnTo>
                  <a:lnTo>
                    <a:pt x="1323" y="13"/>
                  </a:lnTo>
                  <a:lnTo>
                    <a:pt x="1010" y="92"/>
                  </a:lnTo>
                  <a:lnTo>
                    <a:pt x="851" y="132"/>
                  </a:lnTo>
                  <a:lnTo>
                    <a:pt x="774" y="151"/>
                  </a:lnTo>
                  <a:lnTo>
                    <a:pt x="762" y="154"/>
                  </a:lnTo>
                  <a:lnTo>
                    <a:pt x="1138" y="60"/>
                  </a:lnTo>
                  <a:lnTo>
                    <a:pt x="726" y="163"/>
                  </a:lnTo>
                  <a:lnTo>
                    <a:pt x="1213" y="41"/>
                  </a:lnTo>
                  <a:lnTo>
                    <a:pt x="973" y="101"/>
                  </a:lnTo>
                  <a:lnTo>
                    <a:pt x="1253" y="31"/>
                  </a:lnTo>
                  <a:lnTo>
                    <a:pt x="1231" y="36"/>
                  </a:lnTo>
                  <a:lnTo>
                    <a:pt x="605" y="194"/>
                  </a:lnTo>
                  <a:lnTo>
                    <a:pt x="1133" y="61"/>
                  </a:lnTo>
                  <a:lnTo>
                    <a:pt x="641" y="185"/>
                  </a:lnTo>
                  <a:lnTo>
                    <a:pt x="1256" y="30"/>
                  </a:lnTo>
                  <a:lnTo>
                    <a:pt x="985" y="98"/>
                  </a:lnTo>
                  <a:lnTo>
                    <a:pt x="1010" y="92"/>
                  </a:lnTo>
                  <a:lnTo>
                    <a:pt x="982" y="99"/>
                  </a:lnTo>
                  <a:lnTo>
                    <a:pt x="860" y="130"/>
                  </a:lnTo>
                  <a:lnTo>
                    <a:pt x="989" y="97"/>
                  </a:lnTo>
                  <a:lnTo>
                    <a:pt x="808" y="143"/>
                  </a:lnTo>
                  <a:lnTo>
                    <a:pt x="1070" y="77"/>
                  </a:lnTo>
                  <a:lnTo>
                    <a:pt x="893" y="121"/>
                  </a:lnTo>
                  <a:lnTo>
                    <a:pt x="1299" y="19"/>
                  </a:lnTo>
                  <a:lnTo>
                    <a:pt x="1243" y="33"/>
                  </a:lnTo>
                  <a:lnTo>
                    <a:pt x="590" y="197"/>
                  </a:lnTo>
                  <a:lnTo>
                    <a:pt x="1181" y="49"/>
                  </a:lnTo>
                  <a:lnTo>
                    <a:pt x="702" y="169"/>
                  </a:lnTo>
                  <a:lnTo>
                    <a:pt x="939" y="110"/>
                  </a:lnTo>
                  <a:lnTo>
                    <a:pt x="667" y="178"/>
                  </a:lnTo>
                  <a:lnTo>
                    <a:pt x="944" y="108"/>
                  </a:lnTo>
                  <a:lnTo>
                    <a:pt x="1082" y="74"/>
                  </a:lnTo>
                  <a:lnTo>
                    <a:pt x="1169" y="52"/>
                  </a:lnTo>
                  <a:lnTo>
                    <a:pt x="812" y="142"/>
                  </a:lnTo>
                  <a:lnTo>
                    <a:pt x="1299" y="19"/>
                  </a:lnTo>
                  <a:lnTo>
                    <a:pt x="921" y="114"/>
                  </a:lnTo>
                  <a:lnTo>
                    <a:pt x="1088" y="72"/>
                  </a:lnTo>
                  <a:lnTo>
                    <a:pt x="753" y="157"/>
                  </a:lnTo>
                  <a:lnTo>
                    <a:pt x="1095" y="71"/>
                  </a:lnTo>
                  <a:lnTo>
                    <a:pt x="1159" y="55"/>
                  </a:lnTo>
                  <a:lnTo>
                    <a:pt x="1312" y="16"/>
                  </a:lnTo>
                  <a:lnTo>
                    <a:pt x="1098" y="70"/>
                  </a:lnTo>
                  <a:lnTo>
                    <a:pt x="1152" y="56"/>
                  </a:lnTo>
                  <a:lnTo>
                    <a:pt x="889" y="122"/>
                  </a:lnTo>
                  <a:lnTo>
                    <a:pt x="729" y="162"/>
                  </a:lnTo>
                  <a:lnTo>
                    <a:pt x="632" y="187"/>
                  </a:lnTo>
                  <a:lnTo>
                    <a:pt x="921" y="114"/>
                  </a:lnTo>
                  <a:lnTo>
                    <a:pt x="1096" y="70"/>
                  </a:lnTo>
                  <a:lnTo>
                    <a:pt x="671" y="177"/>
                  </a:lnTo>
                  <a:lnTo>
                    <a:pt x="1146" y="58"/>
                  </a:lnTo>
                  <a:lnTo>
                    <a:pt x="1004" y="93"/>
                  </a:lnTo>
                  <a:lnTo>
                    <a:pt x="726" y="163"/>
                  </a:lnTo>
                  <a:lnTo>
                    <a:pt x="1196" y="45"/>
                  </a:lnTo>
                  <a:lnTo>
                    <a:pt x="1222" y="39"/>
                  </a:lnTo>
                  <a:lnTo>
                    <a:pt x="1261" y="29"/>
                  </a:lnTo>
                  <a:lnTo>
                    <a:pt x="983" y="99"/>
                  </a:lnTo>
                  <a:lnTo>
                    <a:pt x="371" y="252"/>
                  </a:lnTo>
                  <a:lnTo>
                    <a:pt x="897" y="120"/>
                  </a:lnTo>
                  <a:lnTo>
                    <a:pt x="551" y="207"/>
                  </a:lnTo>
                  <a:lnTo>
                    <a:pt x="826" y="138"/>
                  </a:lnTo>
                  <a:lnTo>
                    <a:pt x="984" y="98"/>
                  </a:lnTo>
                  <a:lnTo>
                    <a:pt x="1340" y="9"/>
                  </a:lnTo>
                  <a:lnTo>
                    <a:pt x="758" y="155"/>
                  </a:lnTo>
                  <a:lnTo>
                    <a:pt x="1001" y="94"/>
                  </a:lnTo>
                  <a:lnTo>
                    <a:pt x="970" y="102"/>
                  </a:lnTo>
                  <a:lnTo>
                    <a:pt x="1214" y="41"/>
                  </a:lnTo>
                  <a:lnTo>
                    <a:pt x="1155" y="55"/>
                  </a:lnTo>
                  <a:lnTo>
                    <a:pt x="975" y="101"/>
                  </a:lnTo>
                  <a:lnTo>
                    <a:pt x="1042" y="84"/>
                  </a:lnTo>
                  <a:lnTo>
                    <a:pt x="876" y="125"/>
                  </a:lnTo>
                  <a:lnTo>
                    <a:pt x="1355" y="5"/>
                  </a:lnTo>
                  <a:lnTo>
                    <a:pt x="1138" y="60"/>
                  </a:lnTo>
                  <a:lnTo>
                    <a:pt x="1231" y="36"/>
                  </a:lnTo>
                  <a:lnTo>
                    <a:pt x="1283" y="23"/>
                  </a:lnTo>
                  <a:lnTo>
                    <a:pt x="937" y="110"/>
                  </a:lnTo>
                  <a:lnTo>
                    <a:pt x="1119" y="65"/>
                  </a:lnTo>
                  <a:lnTo>
                    <a:pt x="1125" y="63"/>
                  </a:lnTo>
                  <a:lnTo>
                    <a:pt x="898" y="120"/>
                  </a:lnTo>
                  <a:lnTo>
                    <a:pt x="926" y="113"/>
                  </a:lnTo>
                  <a:lnTo>
                    <a:pt x="1231" y="36"/>
                  </a:lnTo>
                  <a:lnTo>
                    <a:pt x="841" y="134"/>
                  </a:lnTo>
                  <a:lnTo>
                    <a:pt x="706" y="168"/>
                  </a:lnTo>
                  <a:lnTo>
                    <a:pt x="1040" y="84"/>
                  </a:lnTo>
                  <a:lnTo>
                    <a:pt x="1368" y="2"/>
                  </a:lnTo>
                  <a:lnTo>
                    <a:pt x="931" y="112"/>
                  </a:lnTo>
                  <a:lnTo>
                    <a:pt x="1236" y="35"/>
                  </a:lnTo>
                  <a:lnTo>
                    <a:pt x="1179" y="49"/>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7" name="Oval 123"/>
            <p:cNvSpPr>
              <a:spLocks noChangeArrowheads="1"/>
            </p:cNvSpPr>
            <p:nvPr/>
          </p:nvSpPr>
          <p:spPr bwMode="auto">
            <a:xfrm>
              <a:off x="1526" y="2582"/>
              <a:ext cx="62"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2" name="Oval 124"/>
            <p:cNvSpPr>
              <a:spLocks noChangeArrowheads="1"/>
            </p:cNvSpPr>
            <p:nvPr/>
          </p:nvSpPr>
          <p:spPr bwMode="auto">
            <a:xfrm>
              <a:off x="3519" y="2083"/>
              <a:ext cx="63"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3" name="Oval 125"/>
            <p:cNvSpPr>
              <a:spLocks noChangeArrowheads="1"/>
            </p:cNvSpPr>
            <p:nvPr/>
          </p:nvSpPr>
          <p:spPr bwMode="auto">
            <a:xfrm>
              <a:off x="2081" y="2443"/>
              <a:ext cx="62"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4" name="Oval 126"/>
            <p:cNvSpPr>
              <a:spLocks noChangeArrowheads="1"/>
            </p:cNvSpPr>
            <p:nvPr/>
          </p:nvSpPr>
          <p:spPr bwMode="auto">
            <a:xfrm>
              <a:off x="5149" y="1671"/>
              <a:ext cx="63" cy="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5" name="Line 127"/>
            <p:cNvSpPr>
              <a:spLocks noChangeShapeType="1"/>
            </p:cNvSpPr>
            <p:nvPr/>
          </p:nvSpPr>
          <p:spPr bwMode="auto">
            <a:xfrm flipV="1">
              <a:off x="1557"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6" name="Line 128"/>
            <p:cNvSpPr>
              <a:spLocks noChangeShapeType="1"/>
            </p:cNvSpPr>
            <p:nvPr/>
          </p:nvSpPr>
          <p:spPr bwMode="auto">
            <a:xfrm flipV="1">
              <a:off x="1557"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7" name="Line 129"/>
            <p:cNvSpPr>
              <a:spLocks noChangeShapeType="1"/>
            </p:cNvSpPr>
            <p:nvPr/>
          </p:nvSpPr>
          <p:spPr bwMode="auto">
            <a:xfrm flipV="1">
              <a:off x="1557"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8" name="Line 130"/>
            <p:cNvSpPr>
              <a:spLocks noChangeShapeType="1"/>
            </p:cNvSpPr>
            <p:nvPr/>
          </p:nvSpPr>
          <p:spPr bwMode="auto">
            <a:xfrm flipV="1">
              <a:off x="1557"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9" name="Line 131"/>
            <p:cNvSpPr>
              <a:spLocks noChangeShapeType="1"/>
            </p:cNvSpPr>
            <p:nvPr/>
          </p:nvSpPr>
          <p:spPr bwMode="auto">
            <a:xfrm flipV="1">
              <a:off x="1557"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0" name="Line 132"/>
            <p:cNvSpPr>
              <a:spLocks noChangeShapeType="1"/>
            </p:cNvSpPr>
            <p:nvPr/>
          </p:nvSpPr>
          <p:spPr bwMode="auto">
            <a:xfrm flipV="1">
              <a:off x="1557"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1" name="Line 133"/>
            <p:cNvSpPr>
              <a:spLocks noChangeShapeType="1"/>
            </p:cNvSpPr>
            <p:nvPr/>
          </p:nvSpPr>
          <p:spPr bwMode="auto">
            <a:xfrm flipV="1">
              <a:off x="1557" y="1497"/>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2" name="Line 134"/>
            <p:cNvSpPr>
              <a:spLocks noChangeShapeType="1"/>
            </p:cNvSpPr>
            <p:nvPr/>
          </p:nvSpPr>
          <p:spPr bwMode="auto">
            <a:xfrm flipV="1">
              <a:off x="1557" y="13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3" name="Line 135"/>
            <p:cNvSpPr>
              <a:spLocks noChangeShapeType="1"/>
            </p:cNvSpPr>
            <p:nvPr/>
          </p:nvSpPr>
          <p:spPr bwMode="auto">
            <a:xfrm flipV="1">
              <a:off x="1557" y="12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4" name="Line 136"/>
            <p:cNvSpPr>
              <a:spLocks noChangeShapeType="1"/>
            </p:cNvSpPr>
            <p:nvPr/>
          </p:nvSpPr>
          <p:spPr bwMode="auto">
            <a:xfrm flipV="1">
              <a:off x="1557" y="11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5" name="Line 137"/>
            <p:cNvSpPr>
              <a:spLocks noChangeShapeType="1"/>
            </p:cNvSpPr>
            <p:nvPr/>
          </p:nvSpPr>
          <p:spPr bwMode="auto">
            <a:xfrm flipV="1">
              <a:off x="1557" y="99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6" name="Line 138"/>
            <p:cNvSpPr>
              <a:spLocks noChangeShapeType="1"/>
            </p:cNvSpPr>
            <p:nvPr/>
          </p:nvSpPr>
          <p:spPr bwMode="auto">
            <a:xfrm flipV="1">
              <a:off x="1557" y="8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7" name="Line 139"/>
            <p:cNvSpPr>
              <a:spLocks noChangeShapeType="1"/>
            </p:cNvSpPr>
            <p:nvPr/>
          </p:nvSpPr>
          <p:spPr bwMode="auto">
            <a:xfrm>
              <a:off x="1526" y="84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8" name="Line 140"/>
            <p:cNvSpPr>
              <a:spLocks noChangeShapeType="1"/>
            </p:cNvSpPr>
            <p:nvPr/>
          </p:nvSpPr>
          <p:spPr bwMode="auto">
            <a:xfrm>
              <a:off x="1526" y="2331"/>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9" name="Line 141"/>
            <p:cNvSpPr>
              <a:spLocks noChangeShapeType="1"/>
            </p:cNvSpPr>
            <p:nvPr/>
          </p:nvSpPr>
          <p:spPr bwMode="auto">
            <a:xfrm flipV="1">
              <a:off x="3550" y="28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0" name="Line 142"/>
            <p:cNvSpPr>
              <a:spLocks noChangeShapeType="1"/>
            </p:cNvSpPr>
            <p:nvPr/>
          </p:nvSpPr>
          <p:spPr bwMode="auto">
            <a:xfrm flipV="1">
              <a:off x="3550" y="274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1" name="Line 143"/>
            <p:cNvSpPr>
              <a:spLocks noChangeShapeType="1"/>
            </p:cNvSpPr>
            <p:nvPr/>
          </p:nvSpPr>
          <p:spPr bwMode="auto">
            <a:xfrm flipV="1">
              <a:off x="3550" y="26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2" name="Line 144"/>
            <p:cNvSpPr>
              <a:spLocks noChangeShapeType="1"/>
            </p:cNvSpPr>
            <p:nvPr/>
          </p:nvSpPr>
          <p:spPr bwMode="auto">
            <a:xfrm flipV="1">
              <a:off x="3550" y="24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3" name="Line 145"/>
            <p:cNvSpPr>
              <a:spLocks noChangeShapeType="1"/>
            </p:cNvSpPr>
            <p:nvPr/>
          </p:nvSpPr>
          <p:spPr bwMode="auto">
            <a:xfrm flipV="1">
              <a:off x="3550" y="236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6" name="Line 146"/>
            <p:cNvSpPr>
              <a:spLocks noChangeShapeType="1"/>
            </p:cNvSpPr>
            <p:nvPr/>
          </p:nvSpPr>
          <p:spPr bwMode="auto">
            <a:xfrm flipV="1">
              <a:off x="3550" y="2289"/>
              <a:ext cx="0" cy="3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7" name="Line 147"/>
            <p:cNvSpPr>
              <a:spLocks noChangeShapeType="1"/>
            </p:cNvSpPr>
            <p:nvPr/>
          </p:nvSpPr>
          <p:spPr bwMode="auto">
            <a:xfrm>
              <a:off x="3515" y="228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8" name="Line 148"/>
            <p:cNvSpPr>
              <a:spLocks noChangeShapeType="1"/>
            </p:cNvSpPr>
            <p:nvPr/>
          </p:nvSpPr>
          <p:spPr bwMode="auto">
            <a:xfrm>
              <a:off x="3515" y="294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9" name="Line 149"/>
            <p:cNvSpPr>
              <a:spLocks noChangeShapeType="1"/>
            </p:cNvSpPr>
            <p:nvPr/>
          </p:nvSpPr>
          <p:spPr bwMode="auto">
            <a:xfrm flipV="1">
              <a:off x="2112" y="311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0" name="Line 150"/>
            <p:cNvSpPr>
              <a:spLocks noChangeShapeType="1"/>
            </p:cNvSpPr>
            <p:nvPr/>
          </p:nvSpPr>
          <p:spPr bwMode="auto">
            <a:xfrm flipV="1">
              <a:off x="2112" y="29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1" name="Line 151"/>
            <p:cNvSpPr>
              <a:spLocks noChangeShapeType="1"/>
            </p:cNvSpPr>
            <p:nvPr/>
          </p:nvSpPr>
          <p:spPr bwMode="auto">
            <a:xfrm flipV="1">
              <a:off x="2112" y="28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2" name="Line 152"/>
            <p:cNvSpPr>
              <a:spLocks noChangeShapeType="1"/>
            </p:cNvSpPr>
            <p:nvPr/>
          </p:nvSpPr>
          <p:spPr bwMode="auto">
            <a:xfrm flipV="1">
              <a:off x="2112" y="273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3" name="Line 153"/>
            <p:cNvSpPr>
              <a:spLocks noChangeShapeType="1"/>
            </p:cNvSpPr>
            <p:nvPr/>
          </p:nvSpPr>
          <p:spPr bwMode="auto">
            <a:xfrm flipV="1">
              <a:off x="2112" y="26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0" name="Line 154"/>
            <p:cNvSpPr>
              <a:spLocks noChangeShapeType="1"/>
            </p:cNvSpPr>
            <p:nvPr/>
          </p:nvSpPr>
          <p:spPr bwMode="auto">
            <a:xfrm flipV="1">
              <a:off x="2112" y="24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1" name="Line 155"/>
            <p:cNvSpPr>
              <a:spLocks noChangeShapeType="1"/>
            </p:cNvSpPr>
            <p:nvPr/>
          </p:nvSpPr>
          <p:spPr bwMode="auto">
            <a:xfrm flipV="1">
              <a:off x="2112" y="2356"/>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2" name="Line 156"/>
            <p:cNvSpPr>
              <a:spLocks noChangeShapeType="1"/>
            </p:cNvSpPr>
            <p:nvPr/>
          </p:nvSpPr>
          <p:spPr bwMode="auto">
            <a:xfrm flipV="1">
              <a:off x="2112" y="2286"/>
              <a:ext cx="0" cy="28"/>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3" name="Line 157"/>
            <p:cNvSpPr>
              <a:spLocks noChangeShapeType="1"/>
            </p:cNvSpPr>
            <p:nvPr/>
          </p:nvSpPr>
          <p:spPr bwMode="auto">
            <a:xfrm>
              <a:off x="2081" y="2286"/>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4" name="Line 158"/>
            <p:cNvSpPr>
              <a:spLocks noChangeShapeType="1"/>
            </p:cNvSpPr>
            <p:nvPr/>
          </p:nvSpPr>
          <p:spPr bwMode="auto">
            <a:xfrm>
              <a:off x="2081" y="319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5" name="Line 159"/>
            <p:cNvSpPr>
              <a:spLocks noChangeShapeType="1"/>
            </p:cNvSpPr>
            <p:nvPr/>
          </p:nvSpPr>
          <p:spPr bwMode="auto">
            <a:xfrm flipV="1">
              <a:off x="5181" y="335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6" name="Line 160"/>
            <p:cNvSpPr>
              <a:spLocks noChangeShapeType="1"/>
            </p:cNvSpPr>
            <p:nvPr/>
          </p:nvSpPr>
          <p:spPr bwMode="auto">
            <a:xfrm flipV="1">
              <a:off x="5181" y="32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7" name="Line 161"/>
            <p:cNvSpPr>
              <a:spLocks noChangeShapeType="1"/>
            </p:cNvSpPr>
            <p:nvPr/>
          </p:nvSpPr>
          <p:spPr bwMode="auto">
            <a:xfrm flipV="1">
              <a:off x="5181" y="309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8" name="Line 162"/>
            <p:cNvSpPr>
              <a:spLocks noChangeShapeType="1"/>
            </p:cNvSpPr>
            <p:nvPr/>
          </p:nvSpPr>
          <p:spPr bwMode="auto">
            <a:xfrm flipV="1">
              <a:off x="5181" y="297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9" name="Line 163"/>
            <p:cNvSpPr>
              <a:spLocks noChangeShapeType="1"/>
            </p:cNvSpPr>
            <p:nvPr/>
          </p:nvSpPr>
          <p:spPr bwMode="auto">
            <a:xfrm flipV="1">
              <a:off x="5181" y="284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0" name="Line 164"/>
            <p:cNvSpPr>
              <a:spLocks noChangeShapeType="1"/>
            </p:cNvSpPr>
            <p:nvPr/>
          </p:nvSpPr>
          <p:spPr bwMode="auto">
            <a:xfrm flipV="1">
              <a:off x="5181" y="272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1" name="Line 165"/>
            <p:cNvSpPr>
              <a:spLocks noChangeShapeType="1"/>
            </p:cNvSpPr>
            <p:nvPr/>
          </p:nvSpPr>
          <p:spPr bwMode="auto">
            <a:xfrm flipV="1">
              <a:off x="5181" y="25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2" name="Line 166"/>
            <p:cNvSpPr>
              <a:spLocks noChangeShapeType="1"/>
            </p:cNvSpPr>
            <p:nvPr/>
          </p:nvSpPr>
          <p:spPr bwMode="auto">
            <a:xfrm flipV="1">
              <a:off x="5181" y="24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3" name="Line 167"/>
            <p:cNvSpPr>
              <a:spLocks noChangeShapeType="1"/>
            </p:cNvSpPr>
            <p:nvPr/>
          </p:nvSpPr>
          <p:spPr bwMode="auto">
            <a:xfrm flipV="1">
              <a:off x="5181" y="23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4" name="Line 168"/>
            <p:cNvSpPr>
              <a:spLocks noChangeShapeType="1"/>
            </p:cNvSpPr>
            <p:nvPr/>
          </p:nvSpPr>
          <p:spPr bwMode="auto">
            <a:xfrm flipV="1">
              <a:off x="5181" y="22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5" name="Line 169"/>
            <p:cNvSpPr>
              <a:spLocks noChangeShapeType="1"/>
            </p:cNvSpPr>
            <p:nvPr/>
          </p:nvSpPr>
          <p:spPr bwMode="auto">
            <a:xfrm flipV="1">
              <a:off x="5181" y="209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6" name="Line 170"/>
            <p:cNvSpPr>
              <a:spLocks noChangeShapeType="1"/>
            </p:cNvSpPr>
            <p:nvPr/>
          </p:nvSpPr>
          <p:spPr bwMode="auto">
            <a:xfrm flipV="1">
              <a:off x="5181" y="19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7" name="Line 171"/>
            <p:cNvSpPr>
              <a:spLocks noChangeShapeType="1"/>
            </p:cNvSpPr>
            <p:nvPr/>
          </p:nvSpPr>
          <p:spPr bwMode="auto">
            <a:xfrm flipV="1">
              <a:off x="5181" y="184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8" name="Line 172"/>
            <p:cNvSpPr>
              <a:spLocks noChangeShapeType="1"/>
            </p:cNvSpPr>
            <p:nvPr/>
          </p:nvSpPr>
          <p:spPr bwMode="auto">
            <a:xfrm flipV="1">
              <a:off x="5181" y="171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9" name="Line 173"/>
            <p:cNvSpPr>
              <a:spLocks noChangeShapeType="1"/>
            </p:cNvSpPr>
            <p:nvPr/>
          </p:nvSpPr>
          <p:spPr bwMode="auto">
            <a:xfrm flipV="1">
              <a:off x="5181" y="15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0" name="Line 174"/>
            <p:cNvSpPr>
              <a:spLocks noChangeShapeType="1"/>
            </p:cNvSpPr>
            <p:nvPr/>
          </p:nvSpPr>
          <p:spPr bwMode="auto">
            <a:xfrm flipV="1">
              <a:off x="5181" y="14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1" name="Line 175"/>
            <p:cNvSpPr>
              <a:spLocks noChangeShapeType="1"/>
            </p:cNvSpPr>
            <p:nvPr/>
          </p:nvSpPr>
          <p:spPr bwMode="auto">
            <a:xfrm flipV="1">
              <a:off x="5181" y="13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2" name="Line 176"/>
            <p:cNvSpPr>
              <a:spLocks noChangeShapeType="1"/>
            </p:cNvSpPr>
            <p:nvPr/>
          </p:nvSpPr>
          <p:spPr bwMode="auto">
            <a:xfrm flipV="1">
              <a:off x="5181" y="12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3" name="Line 177"/>
            <p:cNvSpPr>
              <a:spLocks noChangeShapeType="1"/>
            </p:cNvSpPr>
            <p:nvPr/>
          </p:nvSpPr>
          <p:spPr bwMode="auto">
            <a:xfrm flipV="1">
              <a:off x="5181" y="10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4" name="Line 178"/>
            <p:cNvSpPr>
              <a:spLocks noChangeShapeType="1"/>
            </p:cNvSpPr>
            <p:nvPr/>
          </p:nvSpPr>
          <p:spPr bwMode="auto">
            <a:xfrm flipV="1">
              <a:off x="5181" y="980"/>
              <a:ext cx="0" cy="66"/>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5" name="Line 179"/>
            <p:cNvSpPr>
              <a:spLocks noChangeShapeType="1"/>
            </p:cNvSpPr>
            <p:nvPr/>
          </p:nvSpPr>
          <p:spPr bwMode="auto">
            <a:xfrm>
              <a:off x="5149" y="98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30" name="Line 180"/>
            <p:cNvSpPr>
              <a:spLocks noChangeShapeType="1"/>
            </p:cNvSpPr>
            <p:nvPr/>
          </p:nvSpPr>
          <p:spPr bwMode="auto">
            <a:xfrm>
              <a:off x="5149" y="343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31" name="Freeform 181"/>
            <p:cNvSpPr>
              <a:spLocks/>
            </p:cNvSpPr>
            <p:nvPr/>
          </p:nvSpPr>
          <p:spPr bwMode="auto">
            <a:xfrm>
              <a:off x="1512" y="2170"/>
              <a:ext cx="90" cy="91"/>
            </a:xfrm>
            <a:custGeom>
              <a:avLst/>
              <a:gdLst>
                <a:gd name="T0" fmla="*/ 45 w 90"/>
                <a:gd name="T1" fmla="*/ 0 h 91"/>
                <a:gd name="T2" fmla="*/ 0 w 90"/>
                <a:gd name="T3" fmla="*/ 46 h 91"/>
                <a:gd name="T4" fmla="*/ 45 w 90"/>
                <a:gd name="T5" fmla="*/ 91 h 91"/>
                <a:gd name="T6" fmla="*/ 90 w 90"/>
                <a:gd name="T7" fmla="*/ 46 h 91"/>
                <a:gd name="T8" fmla="*/ 45 w 90"/>
                <a:gd name="T9" fmla="*/ 0 h 91"/>
              </a:gdLst>
              <a:ahLst/>
              <a:cxnLst>
                <a:cxn ang="0">
                  <a:pos x="T0" y="T1"/>
                </a:cxn>
                <a:cxn ang="0">
                  <a:pos x="T2" y="T3"/>
                </a:cxn>
                <a:cxn ang="0">
                  <a:pos x="T4" y="T5"/>
                </a:cxn>
                <a:cxn ang="0">
                  <a:pos x="T6" y="T7"/>
                </a:cxn>
                <a:cxn ang="0">
                  <a:pos x="T8" y="T9"/>
                </a:cxn>
              </a:cxnLst>
              <a:rect l="0" t="0" r="r" b="b"/>
              <a:pathLst>
                <a:path w="90" h="91">
                  <a:moveTo>
                    <a:pt x="45" y="0"/>
                  </a:moveTo>
                  <a:lnTo>
                    <a:pt x="0" y="46"/>
                  </a:lnTo>
                  <a:lnTo>
                    <a:pt x="45" y="91"/>
                  </a:lnTo>
                  <a:lnTo>
                    <a:pt x="90" y="46"/>
                  </a:lnTo>
                  <a:lnTo>
                    <a:pt x="45"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2" name="Freeform 182"/>
            <p:cNvSpPr>
              <a:spLocks/>
            </p:cNvSpPr>
            <p:nvPr/>
          </p:nvSpPr>
          <p:spPr bwMode="auto">
            <a:xfrm>
              <a:off x="3505" y="2453"/>
              <a:ext cx="91" cy="91"/>
            </a:xfrm>
            <a:custGeom>
              <a:avLst/>
              <a:gdLst>
                <a:gd name="T0" fmla="*/ 45 w 91"/>
                <a:gd name="T1" fmla="*/ 0 h 91"/>
                <a:gd name="T2" fmla="*/ 0 w 91"/>
                <a:gd name="T3" fmla="*/ 46 h 91"/>
                <a:gd name="T4" fmla="*/ 45 w 91"/>
                <a:gd name="T5" fmla="*/ 91 h 91"/>
                <a:gd name="T6" fmla="*/ 91 w 91"/>
                <a:gd name="T7" fmla="*/ 46 h 91"/>
                <a:gd name="T8" fmla="*/ 45 w 91"/>
                <a:gd name="T9" fmla="*/ 0 h 91"/>
              </a:gdLst>
              <a:ahLst/>
              <a:cxnLst>
                <a:cxn ang="0">
                  <a:pos x="T0" y="T1"/>
                </a:cxn>
                <a:cxn ang="0">
                  <a:pos x="T2" y="T3"/>
                </a:cxn>
                <a:cxn ang="0">
                  <a:pos x="T4" y="T5"/>
                </a:cxn>
                <a:cxn ang="0">
                  <a:pos x="T6" y="T7"/>
                </a:cxn>
                <a:cxn ang="0">
                  <a:pos x="T8" y="T9"/>
                </a:cxn>
              </a:cxnLst>
              <a:rect l="0" t="0" r="r" b="b"/>
              <a:pathLst>
                <a:path w="91" h="91">
                  <a:moveTo>
                    <a:pt x="45" y="0"/>
                  </a:moveTo>
                  <a:lnTo>
                    <a:pt x="0" y="46"/>
                  </a:lnTo>
                  <a:lnTo>
                    <a:pt x="45" y="91"/>
                  </a:lnTo>
                  <a:lnTo>
                    <a:pt x="91" y="46"/>
                  </a:lnTo>
                  <a:lnTo>
                    <a:pt x="45"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3" name="Freeform 183"/>
            <p:cNvSpPr>
              <a:spLocks/>
            </p:cNvSpPr>
            <p:nvPr/>
          </p:nvSpPr>
          <p:spPr bwMode="auto">
            <a:xfrm>
              <a:off x="2067" y="2596"/>
              <a:ext cx="90" cy="91"/>
            </a:xfrm>
            <a:custGeom>
              <a:avLst/>
              <a:gdLst>
                <a:gd name="T0" fmla="*/ 45 w 90"/>
                <a:gd name="T1" fmla="*/ 0 h 91"/>
                <a:gd name="T2" fmla="*/ 0 w 90"/>
                <a:gd name="T3" fmla="*/ 46 h 91"/>
                <a:gd name="T4" fmla="*/ 45 w 90"/>
                <a:gd name="T5" fmla="*/ 91 h 91"/>
                <a:gd name="T6" fmla="*/ 90 w 90"/>
                <a:gd name="T7" fmla="*/ 46 h 91"/>
                <a:gd name="T8" fmla="*/ 45 w 90"/>
                <a:gd name="T9" fmla="*/ 0 h 91"/>
              </a:gdLst>
              <a:ahLst/>
              <a:cxnLst>
                <a:cxn ang="0">
                  <a:pos x="T0" y="T1"/>
                </a:cxn>
                <a:cxn ang="0">
                  <a:pos x="T2" y="T3"/>
                </a:cxn>
                <a:cxn ang="0">
                  <a:pos x="T4" y="T5"/>
                </a:cxn>
                <a:cxn ang="0">
                  <a:pos x="T6" y="T7"/>
                </a:cxn>
                <a:cxn ang="0">
                  <a:pos x="T8" y="T9"/>
                </a:cxn>
              </a:cxnLst>
              <a:rect l="0" t="0" r="r" b="b"/>
              <a:pathLst>
                <a:path w="90" h="91">
                  <a:moveTo>
                    <a:pt x="45" y="0"/>
                  </a:moveTo>
                  <a:lnTo>
                    <a:pt x="0" y="46"/>
                  </a:lnTo>
                  <a:lnTo>
                    <a:pt x="45" y="91"/>
                  </a:lnTo>
                  <a:lnTo>
                    <a:pt x="90" y="46"/>
                  </a:lnTo>
                  <a:lnTo>
                    <a:pt x="45"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4" name="Freeform 184"/>
            <p:cNvSpPr>
              <a:spLocks/>
            </p:cNvSpPr>
            <p:nvPr/>
          </p:nvSpPr>
          <p:spPr bwMode="auto">
            <a:xfrm>
              <a:off x="5135" y="1751"/>
              <a:ext cx="91" cy="91"/>
            </a:xfrm>
            <a:custGeom>
              <a:avLst/>
              <a:gdLst>
                <a:gd name="T0" fmla="*/ 46 w 91"/>
                <a:gd name="T1" fmla="*/ 0 h 91"/>
                <a:gd name="T2" fmla="*/ 0 w 91"/>
                <a:gd name="T3" fmla="*/ 46 h 91"/>
                <a:gd name="T4" fmla="*/ 46 w 91"/>
                <a:gd name="T5" fmla="*/ 91 h 91"/>
                <a:gd name="T6" fmla="*/ 91 w 91"/>
                <a:gd name="T7" fmla="*/ 46 h 91"/>
                <a:gd name="T8" fmla="*/ 46 w 91"/>
                <a:gd name="T9" fmla="*/ 0 h 91"/>
              </a:gdLst>
              <a:ahLst/>
              <a:cxnLst>
                <a:cxn ang="0">
                  <a:pos x="T0" y="T1"/>
                </a:cxn>
                <a:cxn ang="0">
                  <a:pos x="T2" y="T3"/>
                </a:cxn>
                <a:cxn ang="0">
                  <a:pos x="T4" y="T5"/>
                </a:cxn>
                <a:cxn ang="0">
                  <a:pos x="T6" y="T7"/>
                </a:cxn>
                <a:cxn ang="0">
                  <a:pos x="T8" y="T9"/>
                </a:cxn>
              </a:cxnLst>
              <a:rect l="0" t="0" r="r" b="b"/>
              <a:pathLst>
                <a:path w="91" h="91">
                  <a:moveTo>
                    <a:pt x="46" y="0"/>
                  </a:moveTo>
                  <a:lnTo>
                    <a:pt x="0" y="46"/>
                  </a:lnTo>
                  <a:lnTo>
                    <a:pt x="46" y="91"/>
                  </a:lnTo>
                  <a:lnTo>
                    <a:pt x="91" y="46"/>
                  </a:lnTo>
                  <a:lnTo>
                    <a:pt x="46" y="0"/>
                  </a:lnTo>
                  <a:close/>
                </a:path>
              </a:pathLst>
            </a:custGeom>
            <a:solidFill>
              <a:srgbClr val="C10534"/>
            </a:solidFill>
            <a:ln w="22225">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5" name="Oval 185"/>
            <p:cNvSpPr>
              <a:spLocks noChangeArrowheads="1"/>
            </p:cNvSpPr>
            <p:nvPr/>
          </p:nvSpPr>
          <p:spPr bwMode="auto">
            <a:xfrm>
              <a:off x="1526" y="1556"/>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6" name="Rectangle 186"/>
            <p:cNvSpPr>
              <a:spLocks noChangeArrowheads="1"/>
            </p:cNvSpPr>
            <p:nvPr/>
          </p:nvSpPr>
          <p:spPr bwMode="auto">
            <a:xfrm>
              <a:off x="1616" y="1525"/>
              <a:ext cx="50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Cleveland</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7" name="Oval 187"/>
            <p:cNvSpPr>
              <a:spLocks noChangeArrowheads="1"/>
            </p:cNvSpPr>
            <p:nvPr/>
          </p:nvSpPr>
          <p:spPr bwMode="auto">
            <a:xfrm>
              <a:off x="3519" y="258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8" name="Rectangle 188"/>
            <p:cNvSpPr>
              <a:spLocks noChangeArrowheads="1"/>
            </p:cNvSpPr>
            <p:nvPr/>
          </p:nvSpPr>
          <p:spPr bwMode="auto">
            <a:xfrm>
              <a:off x="3610" y="2555"/>
              <a:ext cx="47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New York</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9" name="Oval 189"/>
            <p:cNvSpPr>
              <a:spLocks noChangeArrowheads="1"/>
            </p:cNvSpPr>
            <p:nvPr/>
          </p:nvSpPr>
          <p:spPr bwMode="auto">
            <a:xfrm>
              <a:off x="2081" y="270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0" name="Rectangle 190"/>
            <p:cNvSpPr>
              <a:spLocks noChangeArrowheads="1"/>
            </p:cNvSpPr>
            <p:nvPr/>
          </p:nvSpPr>
          <p:spPr bwMode="auto">
            <a:xfrm>
              <a:off x="2171" y="2677"/>
              <a:ext cx="41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Chicago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81" name="Oval 191"/>
            <p:cNvSpPr>
              <a:spLocks noChangeArrowheads="1"/>
            </p:cNvSpPr>
            <p:nvPr/>
          </p:nvSpPr>
          <p:spPr bwMode="auto">
            <a:xfrm>
              <a:off x="5149" y="217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2" name="Rectangle 192"/>
            <p:cNvSpPr>
              <a:spLocks noChangeArrowheads="1"/>
            </p:cNvSpPr>
            <p:nvPr/>
          </p:nvSpPr>
          <p:spPr bwMode="auto">
            <a:xfrm>
              <a:off x="4416" y="2256"/>
              <a:ext cx="72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cs typeface="Arial"/>
                </a:rPr>
                <a:t>Santa Barbara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p:txBody>
        </p:sp>
        <p:sp>
          <p:nvSpPr>
            <p:cNvPr id="1483" name="Line 193"/>
            <p:cNvSpPr>
              <a:spLocks noChangeShapeType="1"/>
            </p:cNvSpPr>
            <p:nvPr/>
          </p:nvSpPr>
          <p:spPr bwMode="auto">
            <a:xfrm flipV="1">
              <a:off x="548" y="449"/>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4" name="Line 194"/>
            <p:cNvSpPr>
              <a:spLocks noChangeShapeType="1"/>
            </p:cNvSpPr>
            <p:nvPr/>
          </p:nvSpPr>
          <p:spPr bwMode="auto">
            <a:xfrm flipH="1">
              <a:off x="492" y="3571"/>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5" name="Rectangle 195"/>
            <p:cNvSpPr>
              <a:spLocks noChangeArrowheads="1"/>
            </p:cNvSpPr>
            <p:nvPr/>
          </p:nvSpPr>
          <p:spPr bwMode="auto">
            <a:xfrm rot="16200000">
              <a:off x="270" y="3445"/>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86" name="Line 196"/>
            <p:cNvSpPr>
              <a:spLocks noChangeShapeType="1"/>
            </p:cNvSpPr>
            <p:nvPr/>
          </p:nvSpPr>
          <p:spPr bwMode="auto">
            <a:xfrm flipH="1">
              <a:off x="492" y="2813"/>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7" name="Rectangle 197"/>
            <p:cNvSpPr>
              <a:spLocks noChangeArrowheads="1"/>
            </p:cNvSpPr>
            <p:nvPr/>
          </p:nvSpPr>
          <p:spPr bwMode="auto">
            <a:xfrm rot="16200000">
              <a:off x="270" y="2688"/>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88" name="Line 198"/>
            <p:cNvSpPr>
              <a:spLocks noChangeShapeType="1"/>
            </p:cNvSpPr>
            <p:nvPr/>
          </p:nvSpPr>
          <p:spPr bwMode="auto">
            <a:xfrm flipH="1">
              <a:off x="492" y="205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9" name="Rectangle 199"/>
            <p:cNvSpPr>
              <a:spLocks noChangeArrowheads="1"/>
            </p:cNvSpPr>
            <p:nvPr/>
          </p:nvSpPr>
          <p:spPr bwMode="auto">
            <a:xfrm rot="16200000">
              <a:off x="294" y="193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0.0</a:t>
              </a:r>
            </a:p>
          </p:txBody>
        </p:sp>
        <p:sp>
          <p:nvSpPr>
            <p:cNvPr id="1490" name="Line 200"/>
            <p:cNvSpPr>
              <a:spLocks noChangeShapeType="1"/>
            </p:cNvSpPr>
            <p:nvPr/>
          </p:nvSpPr>
          <p:spPr bwMode="auto">
            <a:xfrm flipH="1">
              <a:off x="492" y="1298"/>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1" name="Rectangle 201"/>
            <p:cNvSpPr>
              <a:spLocks noChangeArrowheads="1"/>
            </p:cNvSpPr>
            <p:nvPr/>
          </p:nvSpPr>
          <p:spPr bwMode="auto">
            <a:xfrm rot="16200000">
              <a:off x="294" y="1174"/>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92" name="Line 202"/>
            <p:cNvSpPr>
              <a:spLocks noChangeShapeType="1"/>
            </p:cNvSpPr>
            <p:nvPr/>
          </p:nvSpPr>
          <p:spPr bwMode="auto">
            <a:xfrm flipH="1">
              <a:off x="492" y="54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3" name="Rectangle 203"/>
            <p:cNvSpPr>
              <a:spLocks noChangeArrowheads="1"/>
            </p:cNvSpPr>
            <p:nvPr/>
          </p:nvSpPr>
          <p:spPr bwMode="auto">
            <a:xfrm rot="16200000">
              <a:off x="294" y="415"/>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94" name="Rectangle 204"/>
            <p:cNvSpPr>
              <a:spLocks noChangeArrowheads="1"/>
            </p:cNvSpPr>
            <p:nvPr/>
          </p:nvSpPr>
          <p:spPr bwMode="auto">
            <a:xfrm rot="16200000">
              <a:off x="-1481" y="1860"/>
              <a:ext cx="33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Causal Effect of 1 Year of Exposure on Child's Rank</a:t>
              </a:r>
            </a:p>
          </p:txBody>
        </p:sp>
        <p:sp>
          <p:nvSpPr>
            <p:cNvPr id="1495" name="Line 205"/>
            <p:cNvSpPr>
              <a:spLocks noChangeShapeType="1"/>
            </p:cNvSpPr>
            <p:nvPr/>
          </p:nvSpPr>
          <p:spPr bwMode="auto">
            <a:xfrm>
              <a:off x="548" y="3665"/>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6" name="Line 206"/>
            <p:cNvSpPr>
              <a:spLocks noChangeShapeType="1"/>
            </p:cNvSpPr>
            <p:nvPr/>
          </p:nvSpPr>
          <p:spPr bwMode="auto">
            <a:xfrm>
              <a:off x="642"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7" name="Rectangle 207"/>
            <p:cNvSpPr>
              <a:spLocks noChangeArrowheads="1"/>
            </p:cNvSpPr>
            <p:nvPr/>
          </p:nvSpPr>
          <p:spPr bwMode="auto">
            <a:xfrm>
              <a:off x="562"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38</a:t>
              </a:r>
            </a:p>
          </p:txBody>
        </p:sp>
        <p:sp>
          <p:nvSpPr>
            <p:cNvPr id="1498" name="Line 208"/>
            <p:cNvSpPr>
              <a:spLocks noChangeShapeType="1"/>
            </p:cNvSpPr>
            <p:nvPr/>
          </p:nvSpPr>
          <p:spPr bwMode="auto">
            <a:xfrm>
              <a:off x="162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9" name="Rectangle 209"/>
            <p:cNvSpPr>
              <a:spLocks noChangeArrowheads="1"/>
            </p:cNvSpPr>
            <p:nvPr/>
          </p:nvSpPr>
          <p:spPr bwMode="auto">
            <a:xfrm>
              <a:off x="153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40</a:t>
              </a:r>
            </a:p>
          </p:txBody>
        </p:sp>
        <p:sp>
          <p:nvSpPr>
            <p:cNvPr id="1500" name="Line 210"/>
            <p:cNvSpPr>
              <a:spLocks noChangeShapeType="1"/>
            </p:cNvSpPr>
            <p:nvPr/>
          </p:nvSpPr>
          <p:spPr bwMode="auto">
            <a:xfrm>
              <a:off x="2601"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1" name="Rectangle 211"/>
            <p:cNvSpPr>
              <a:spLocks noChangeArrowheads="1"/>
            </p:cNvSpPr>
            <p:nvPr/>
          </p:nvSpPr>
          <p:spPr bwMode="auto">
            <a:xfrm>
              <a:off x="252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42</a:t>
              </a:r>
            </a:p>
          </p:txBody>
        </p:sp>
        <p:sp>
          <p:nvSpPr>
            <p:cNvPr id="1502" name="Line 212"/>
            <p:cNvSpPr>
              <a:spLocks noChangeShapeType="1"/>
            </p:cNvSpPr>
            <p:nvPr/>
          </p:nvSpPr>
          <p:spPr bwMode="auto">
            <a:xfrm>
              <a:off x="3578"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3" name="Rectangle 213"/>
            <p:cNvSpPr>
              <a:spLocks noChangeArrowheads="1"/>
            </p:cNvSpPr>
            <p:nvPr/>
          </p:nvSpPr>
          <p:spPr bwMode="auto">
            <a:xfrm>
              <a:off x="3498"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44</a:t>
              </a:r>
            </a:p>
          </p:txBody>
        </p:sp>
        <p:sp>
          <p:nvSpPr>
            <p:cNvPr id="1504" name="Line 214"/>
            <p:cNvSpPr>
              <a:spLocks noChangeShapeType="1"/>
            </p:cNvSpPr>
            <p:nvPr/>
          </p:nvSpPr>
          <p:spPr bwMode="auto">
            <a:xfrm>
              <a:off x="4559"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5" name="Rectangle 215"/>
            <p:cNvSpPr>
              <a:spLocks noChangeArrowheads="1"/>
            </p:cNvSpPr>
            <p:nvPr/>
          </p:nvSpPr>
          <p:spPr bwMode="auto">
            <a:xfrm>
              <a:off x="447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46</a:t>
              </a:r>
            </a:p>
          </p:txBody>
        </p:sp>
        <p:sp>
          <p:nvSpPr>
            <p:cNvPr id="1506" name="Line 216"/>
            <p:cNvSpPr>
              <a:spLocks noChangeShapeType="1"/>
            </p:cNvSpPr>
            <p:nvPr/>
          </p:nvSpPr>
          <p:spPr bwMode="auto">
            <a:xfrm>
              <a:off x="554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7" name="Rectangle 217"/>
            <p:cNvSpPr>
              <a:spLocks noChangeArrowheads="1"/>
            </p:cNvSpPr>
            <p:nvPr/>
          </p:nvSpPr>
          <p:spPr bwMode="auto">
            <a:xfrm>
              <a:off x="546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48</a:t>
              </a:r>
            </a:p>
          </p:txBody>
        </p:sp>
        <p:sp>
          <p:nvSpPr>
            <p:cNvPr id="1508" name="Rectangle 218"/>
            <p:cNvSpPr>
              <a:spLocks noChangeArrowheads="1"/>
            </p:cNvSpPr>
            <p:nvPr/>
          </p:nvSpPr>
          <p:spPr bwMode="auto">
            <a:xfrm>
              <a:off x="1215" y="3937"/>
              <a:ext cx="37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Mean Percentile Rank of Childen of Permanent Residents</a:t>
              </a:r>
            </a:p>
          </p:txBody>
        </p:sp>
        <p:sp>
          <p:nvSpPr>
            <p:cNvPr id="1509" name="Rectangle 219"/>
            <p:cNvSpPr>
              <a:spLocks noChangeArrowheads="1"/>
            </p:cNvSpPr>
            <p:nvPr/>
          </p:nvSpPr>
          <p:spPr bwMode="auto">
            <a:xfrm>
              <a:off x="3062" y="191"/>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cs typeface="Arial"/>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grpSp>
      <p:sp>
        <p:nvSpPr>
          <p:cNvPr id="534" name="Rectangle 533"/>
          <p:cNvSpPr/>
          <p:nvPr/>
        </p:nvSpPr>
        <p:spPr>
          <a:xfrm>
            <a:off x="4267200" y="1752601"/>
            <a:ext cx="54102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ＭＳ Ｐゴシック"/>
              </a:rPr>
              <a:t>Predictions are </a:t>
            </a:r>
            <a:r>
              <a:rPr kumimoji="0" lang="en-US" sz="1800" b="1" i="0" u="none" strike="noStrike" kern="1200" cap="none" spc="0" normalizeH="0" baseline="0" noProof="0" dirty="0">
                <a:ln>
                  <a:noFill/>
                </a:ln>
                <a:solidFill>
                  <a:srgbClr val="000000"/>
                </a:solidFill>
                <a:effectLst/>
                <a:uLnTx/>
                <a:uFillTx/>
                <a:latin typeface="Arial"/>
                <a:ea typeface="ＭＳ Ｐゴシック"/>
                <a:cs typeface="ＭＳ Ｐゴシック"/>
              </a:rPr>
              <a:t>forecast unbiased</a:t>
            </a:r>
            <a:r>
              <a:rPr kumimoji="0" lang="en-US" sz="1800" b="0" i="0" u="none" strike="noStrike" kern="1200" cap="none" spc="0" normalizeH="0" baseline="0" noProof="0" dirty="0">
                <a:ln>
                  <a:noFill/>
                </a:ln>
                <a:solidFill>
                  <a:srgbClr val="000000"/>
                </a:solidFill>
                <a:effectLst/>
                <a:uLnTx/>
                <a:uFillTx/>
                <a:latin typeface="Arial"/>
                <a:ea typeface="ＭＳ Ｐゴシック"/>
                <a:cs typeface="ＭＳ Ｐゴシック"/>
              </a:rPr>
              <a:t>: 1pp higher predictions </a:t>
            </a:r>
            <a:r>
              <a:rPr kumimoji="0" lang="en-US" sz="1800" b="0" i="0" u="none" strike="noStrike" kern="1200" cap="none" spc="0" normalizeH="0" baseline="0" noProof="0" dirty="0">
                <a:ln>
                  <a:noFill/>
                </a:ln>
                <a:solidFill>
                  <a:srgbClr val="000000"/>
                </a:solidFill>
                <a:effectLst/>
                <a:uLnTx/>
                <a:uFillTx/>
                <a:latin typeface="Arial"/>
                <a:ea typeface="ＭＳ Ｐゴシック"/>
                <a:cs typeface="ＭＳ Ｐゴシック"/>
                <a:sym typeface="Wingdings" panose="05000000000000000000" pitchFamily="2" charset="2"/>
              </a:rPr>
              <a:t></a:t>
            </a:r>
            <a:r>
              <a:rPr kumimoji="0" lang="en-US" sz="1800" b="0" i="0" u="none" strike="noStrike" kern="1200" cap="none" spc="0" normalizeH="0" baseline="0" noProof="0" dirty="0">
                <a:ln>
                  <a:noFill/>
                </a:ln>
                <a:solidFill>
                  <a:srgbClr val="000000"/>
                </a:solidFill>
                <a:effectLst/>
                <a:uLnTx/>
                <a:uFillTx/>
                <a:latin typeface="Arial"/>
                <a:ea typeface="ＭＳ Ｐゴシック"/>
                <a:cs typeface="ＭＳ Ｐゴシック"/>
              </a:rPr>
              <a:t> 1pp higher causal effect on average</a:t>
            </a:r>
          </a:p>
        </p:txBody>
      </p:sp>
      <p:cxnSp>
        <p:nvCxnSpPr>
          <p:cNvPr id="535" name="Straight Arrow Connector 534"/>
          <p:cNvCxnSpPr>
            <a:cxnSpLocks/>
          </p:cNvCxnSpPr>
          <p:nvPr/>
        </p:nvCxnSpPr>
        <p:spPr>
          <a:xfrm>
            <a:off x="6426200" y="2667000"/>
            <a:ext cx="660400" cy="1219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1524134" y="152400"/>
            <a:ext cx="91438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cs typeface="Arial" pitchFamily="34" charset="0"/>
              </a:rPr>
              <a:t>Optimal Forecasts Combining Fixed Effects and Permanent Resident Outcomes</a:t>
            </a:r>
          </a:p>
        </p:txBody>
      </p:sp>
    </p:spTree>
    <p:extLst>
      <p:ext uri="{BB962C8B-B14F-4D97-AF65-F5344CB8AC3E}">
        <p14:creationId xmlns:p14="http://schemas.microsoft.com/office/powerpoint/2010/main" val="250370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Optimal Forecasts of Place Effects</a:t>
            </a:r>
          </a:p>
        </p:txBody>
      </p:sp>
      <p:sp>
        <p:nvSpPr>
          <p:cNvPr id="125954" name="Content Placeholder 2"/>
          <p:cNvSpPr>
            <a:spLocks noGrp="1"/>
          </p:cNvSpPr>
          <p:nvPr>
            <p:ph idx="1"/>
          </p:nvPr>
        </p:nvSpPr>
        <p:spPr>
          <a:xfrm>
            <a:off x="1905000" y="990600"/>
            <a:ext cx="8686800" cy="5791200"/>
          </a:xfrm>
        </p:spPr>
        <p:txBody>
          <a:bodyPr/>
          <a:lstStyle/>
          <a:p>
            <a:r>
              <a:rPr lang="en-US" sz="1800" dirty="0">
                <a:ea typeface="ＭＳ Ｐゴシック"/>
                <a:cs typeface="ＭＳ Ｐゴシック"/>
              </a:rPr>
              <a:t>To derive optimal forecast, consider hypothetical experiment of randomly assigning children from an average place to new places</a:t>
            </a:r>
          </a:p>
          <a:p>
            <a:endParaRPr lang="en-US" sz="1800" dirty="0">
              <a:ea typeface="ＭＳ Ｐゴシック"/>
              <a:cs typeface="ＭＳ Ｐゴシック"/>
            </a:endParaRPr>
          </a:p>
          <a:p>
            <a:r>
              <a:rPr lang="en-US" sz="1800" dirty="0">
                <a:ea typeface="ＭＳ Ｐゴシック"/>
                <a:cs typeface="ＭＳ Ｐゴシック"/>
              </a:rPr>
              <a:t>Regress outcomes     on fixed-effect estimate,    , and stayers prediction,      where     is de-</a:t>
            </a:r>
            <a:r>
              <a:rPr lang="en-US" sz="1800" dirty="0" err="1">
                <a:ea typeface="ＭＳ Ｐゴシック"/>
                <a:cs typeface="ＭＳ Ｐゴシック"/>
              </a:rPr>
              <a:t>meaned</a:t>
            </a:r>
            <a:r>
              <a:rPr lang="en-US" sz="1800" dirty="0">
                <a:ea typeface="ＭＳ Ｐゴシック"/>
                <a:cs typeface="ＭＳ Ｐゴシック"/>
              </a:rPr>
              <a:t> across places</a:t>
            </a:r>
          </a:p>
          <a:p>
            <a:endParaRPr lang="en-US" sz="1800" dirty="0">
              <a:ea typeface="ＭＳ Ｐゴシック"/>
              <a:cs typeface="ＭＳ Ｐゴシック"/>
            </a:endParaRPr>
          </a:p>
          <a:p>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Part 1 shows that                                , so that the regression </a:t>
            </a:r>
            <a:r>
              <a:rPr lang="en-US" sz="1800" dirty="0" err="1">
                <a:ea typeface="ＭＳ Ｐゴシック"/>
                <a:cs typeface="ＭＳ Ｐゴシック"/>
              </a:rPr>
              <a:t>coeffs</a:t>
            </a:r>
            <a:r>
              <a:rPr lang="en-US" sz="1800" dirty="0">
                <a:ea typeface="ＭＳ Ｐゴシック"/>
                <a:cs typeface="ＭＳ Ｐゴシック"/>
              </a:rPr>
              <a:t> are:</a:t>
            </a:r>
          </a:p>
          <a:p>
            <a:endParaRPr lang="en-US" sz="1800" dirty="0">
              <a:ea typeface="ＭＳ Ｐゴシック"/>
              <a:cs typeface="ＭＳ Ｐゴシック"/>
            </a:endParaRPr>
          </a:p>
          <a:p>
            <a:endParaRPr lang="en-US" sz="1800" dirty="0">
              <a:ea typeface="ＭＳ Ｐゴシック"/>
              <a:cs typeface="ＭＳ Ｐゴシック"/>
            </a:endParaRPr>
          </a:p>
          <a:p>
            <a:pPr marL="0" indent="0">
              <a:buNone/>
            </a:pPr>
            <a:endParaRPr lang="en-US" sz="1800" dirty="0">
              <a:ea typeface="ＭＳ Ｐゴシック"/>
              <a:cs typeface="ＭＳ Ｐゴシック"/>
            </a:endParaRPr>
          </a:p>
          <a:p>
            <a:pPr marL="0" indent="0">
              <a:buNone/>
            </a:pPr>
            <a:r>
              <a:rPr lang="en-US" sz="1800" dirty="0">
                <a:ea typeface="ＭＳ Ｐゴシック"/>
                <a:cs typeface="ＭＳ Ｐゴシック"/>
              </a:rPr>
              <a:t>      where:</a:t>
            </a:r>
          </a:p>
          <a:p>
            <a:endParaRPr lang="en-US" sz="1800" dirty="0">
              <a:ea typeface="ＭＳ Ｐゴシック"/>
              <a:cs typeface="ＭＳ Ｐゴシック"/>
            </a:endParaRPr>
          </a:p>
          <a:p>
            <a:pPr lvl="1"/>
            <a:r>
              <a:rPr lang="en-US" sz="1800" dirty="0">
                <a:ea typeface="ＭＳ Ｐゴシック"/>
                <a:cs typeface="ＭＳ Ｐゴシック"/>
              </a:rPr>
              <a:t>                                   is residual variance of fixed effects (constant across places)</a:t>
            </a:r>
          </a:p>
          <a:p>
            <a:pPr lvl="1"/>
            <a:endParaRPr lang="en-US" sz="1800" dirty="0">
              <a:ea typeface="ＭＳ Ｐゴシック"/>
              <a:cs typeface="ＭＳ Ｐゴシック"/>
            </a:endParaRPr>
          </a:p>
          <a:p>
            <a:pPr lvl="1"/>
            <a:r>
              <a:rPr lang="en-US" sz="1800" dirty="0">
                <a:ea typeface="ＭＳ Ｐゴシック"/>
                <a:cs typeface="ＭＳ Ｐゴシック"/>
              </a:rPr>
              <a:t>                    is the noise variance of the fixed effects (varies across places)</a:t>
            </a:r>
          </a:p>
          <a:p>
            <a:pPr marL="0" indent="0">
              <a:buNone/>
            </a:pPr>
            <a:endParaRPr lang="en-US" sz="1800" dirty="0">
              <a:ea typeface="ＭＳ Ｐゴシック"/>
              <a:cs typeface="ＭＳ Ｐゴシック"/>
            </a:endParaRPr>
          </a:p>
        </p:txBody>
      </p:sp>
      <p:graphicFrame>
        <p:nvGraphicFramePr>
          <p:cNvPr id="3" name="Object 2"/>
          <p:cNvGraphicFramePr>
            <a:graphicFrameLocks noChangeAspect="1"/>
          </p:cNvGraphicFramePr>
          <p:nvPr/>
        </p:nvGraphicFramePr>
        <p:xfrm>
          <a:off x="6986588" y="1905001"/>
          <a:ext cx="328612" cy="398463"/>
        </p:xfrm>
        <a:graphic>
          <a:graphicData uri="http://schemas.openxmlformats.org/presentationml/2006/ole">
            <mc:AlternateContent xmlns:mc="http://schemas.openxmlformats.org/markup-compatibility/2006">
              <mc:Choice xmlns:v="urn:schemas-microsoft-com:vml" Requires="v">
                <p:oleObj name="Equation" r:id="rId3" imgW="177800" imgH="215900" progId="Equation.3">
                  <p:embed/>
                </p:oleObj>
              </mc:Choice>
              <mc:Fallback>
                <p:oleObj name="Equation" r:id="rId3" imgW="177800" imgH="215900" progId="Equation.3">
                  <p:embed/>
                  <p:pic>
                    <p:nvPicPr>
                      <p:cNvPr id="3" name="Object 2"/>
                      <p:cNvPicPr/>
                      <p:nvPr/>
                    </p:nvPicPr>
                    <p:blipFill>
                      <a:blip r:embed="rId4"/>
                      <a:stretch>
                        <a:fillRect/>
                      </a:stretch>
                    </p:blipFill>
                    <p:spPr>
                      <a:xfrm>
                        <a:off x="6986588" y="1905001"/>
                        <a:ext cx="328612" cy="3984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9712326" y="1905001"/>
          <a:ext cx="422275" cy="398463"/>
        </p:xfrm>
        <a:graphic>
          <a:graphicData uri="http://schemas.openxmlformats.org/presentationml/2006/ole">
            <mc:AlternateContent xmlns:mc="http://schemas.openxmlformats.org/markup-compatibility/2006">
              <mc:Choice xmlns:v="urn:schemas-microsoft-com:vml" Requires="v">
                <p:oleObj name="Equation" r:id="rId5" imgW="228600" imgH="215900" progId="Equation.3">
                  <p:embed/>
                </p:oleObj>
              </mc:Choice>
              <mc:Fallback>
                <p:oleObj name="Equation" r:id="rId5" imgW="228600" imgH="215900" progId="Equation.3">
                  <p:embed/>
                  <p:pic>
                    <p:nvPicPr>
                      <p:cNvPr id="10" name="Object 9"/>
                      <p:cNvPicPr/>
                      <p:nvPr/>
                    </p:nvPicPr>
                    <p:blipFill>
                      <a:blip r:embed="rId6"/>
                      <a:stretch>
                        <a:fillRect/>
                      </a:stretch>
                    </p:blipFill>
                    <p:spPr>
                      <a:xfrm>
                        <a:off x="9712326" y="1905001"/>
                        <a:ext cx="422275" cy="398463"/>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116388" y="2689226"/>
          <a:ext cx="3740150" cy="511175"/>
        </p:xfrm>
        <a:graphic>
          <a:graphicData uri="http://schemas.openxmlformats.org/presentationml/2006/ole">
            <mc:AlternateContent xmlns:mc="http://schemas.openxmlformats.org/markup-compatibility/2006">
              <mc:Choice xmlns:v="urn:schemas-microsoft-com:vml" Requires="v">
                <p:oleObj name="Equation" r:id="rId7" imgW="1765300" imgH="241300" progId="Equation.3">
                  <p:embed/>
                </p:oleObj>
              </mc:Choice>
              <mc:Fallback>
                <p:oleObj name="Equation" r:id="rId7" imgW="1765300" imgH="241300" progId="Equation.3">
                  <p:embed/>
                  <p:pic>
                    <p:nvPicPr>
                      <p:cNvPr id="11" name="Object 10"/>
                      <p:cNvPicPr/>
                      <p:nvPr/>
                    </p:nvPicPr>
                    <p:blipFill>
                      <a:blip r:embed="rId8"/>
                      <a:stretch>
                        <a:fillRect/>
                      </a:stretch>
                    </p:blipFill>
                    <p:spPr>
                      <a:xfrm>
                        <a:off x="4116388" y="2689226"/>
                        <a:ext cx="3740150" cy="51117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291014" y="1905001"/>
          <a:ext cx="280987" cy="398463"/>
        </p:xfrm>
        <a:graphic>
          <a:graphicData uri="http://schemas.openxmlformats.org/presentationml/2006/ole">
            <mc:AlternateContent xmlns:mc="http://schemas.openxmlformats.org/markup-compatibility/2006">
              <mc:Choice xmlns:v="urn:schemas-microsoft-com:vml" Requires="v">
                <p:oleObj name="Equation" r:id="rId9" imgW="152400" imgH="215900" progId="Equation.3">
                  <p:embed/>
                </p:oleObj>
              </mc:Choice>
              <mc:Fallback>
                <p:oleObj name="Equation" r:id="rId9" imgW="152400" imgH="215900" progId="Equation.3">
                  <p:embed/>
                  <p:pic>
                    <p:nvPicPr>
                      <p:cNvPr id="12" name="Object 11"/>
                      <p:cNvPicPr/>
                      <p:nvPr/>
                    </p:nvPicPr>
                    <p:blipFill>
                      <a:blip r:embed="rId10"/>
                      <a:stretch>
                        <a:fillRect/>
                      </a:stretch>
                    </p:blipFill>
                    <p:spPr>
                      <a:xfrm>
                        <a:off x="4291014" y="1905001"/>
                        <a:ext cx="280987" cy="398463"/>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3092451" y="3975100"/>
          <a:ext cx="2530475" cy="966788"/>
        </p:xfrm>
        <a:graphic>
          <a:graphicData uri="http://schemas.openxmlformats.org/presentationml/2006/ole">
            <mc:AlternateContent xmlns:mc="http://schemas.openxmlformats.org/markup-compatibility/2006">
              <mc:Choice xmlns:v="urn:schemas-microsoft-com:vml" Requires="v">
                <p:oleObj name="Equation" r:id="rId11" imgW="1193800" imgH="457200" progId="Equation.3">
                  <p:embed/>
                </p:oleObj>
              </mc:Choice>
              <mc:Fallback>
                <p:oleObj name="Equation" r:id="rId11" imgW="1193800" imgH="457200" progId="Equation.3">
                  <p:embed/>
                  <p:pic>
                    <p:nvPicPr>
                      <p:cNvPr id="13" name="Object 12"/>
                      <p:cNvPicPr/>
                      <p:nvPr/>
                    </p:nvPicPr>
                    <p:blipFill>
                      <a:blip r:embed="rId12"/>
                      <a:stretch>
                        <a:fillRect/>
                      </a:stretch>
                    </p:blipFill>
                    <p:spPr>
                      <a:xfrm>
                        <a:off x="3092451" y="3975100"/>
                        <a:ext cx="2530475" cy="966788"/>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6356351" y="3962401"/>
          <a:ext cx="2555875" cy="993775"/>
        </p:xfrm>
        <a:graphic>
          <a:graphicData uri="http://schemas.openxmlformats.org/presentationml/2006/ole">
            <mc:AlternateContent xmlns:mc="http://schemas.openxmlformats.org/markup-compatibility/2006">
              <mc:Choice xmlns:v="urn:schemas-microsoft-com:vml" Requires="v">
                <p:oleObj name="Equation" r:id="rId13" imgW="1206500" imgH="469900" progId="Equation.3">
                  <p:embed/>
                </p:oleObj>
              </mc:Choice>
              <mc:Fallback>
                <p:oleObj name="Equation" r:id="rId13" imgW="1206500" imgH="469900" progId="Equation.3">
                  <p:embed/>
                  <p:pic>
                    <p:nvPicPr>
                      <p:cNvPr id="14" name="Object 13"/>
                      <p:cNvPicPr/>
                      <p:nvPr/>
                    </p:nvPicPr>
                    <p:blipFill>
                      <a:blip r:embed="rId14"/>
                      <a:stretch>
                        <a:fillRect/>
                      </a:stretch>
                    </p:blipFill>
                    <p:spPr>
                      <a:xfrm>
                        <a:off x="6356351" y="3962401"/>
                        <a:ext cx="2555875" cy="993775"/>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2971800" y="2192338"/>
          <a:ext cx="304800" cy="398463"/>
        </p:xfrm>
        <a:graphic>
          <a:graphicData uri="http://schemas.openxmlformats.org/presentationml/2006/ole">
            <mc:AlternateContent xmlns:mc="http://schemas.openxmlformats.org/markup-compatibility/2006">
              <mc:Choice xmlns:v="urn:schemas-microsoft-com:vml" Requires="v">
                <p:oleObj name="Equation" r:id="rId15" imgW="165100" imgH="215900" progId="Equation.3">
                  <p:embed/>
                </p:oleObj>
              </mc:Choice>
              <mc:Fallback>
                <p:oleObj name="Equation" r:id="rId15" imgW="165100" imgH="215900" progId="Equation.3">
                  <p:embed/>
                  <p:pic>
                    <p:nvPicPr>
                      <p:cNvPr id="15" name="Object 14"/>
                      <p:cNvPicPr/>
                      <p:nvPr/>
                    </p:nvPicPr>
                    <p:blipFill>
                      <a:blip r:embed="rId16"/>
                      <a:stretch>
                        <a:fillRect/>
                      </a:stretch>
                    </p:blipFill>
                    <p:spPr>
                      <a:xfrm>
                        <a:off x="2971800" y="2192338"/>
                        <a:ext cx="304800" cy="39846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4191000" y="3429001"/>
          <a:ext cx="1963738" cy="511175"/>
        </p:xfrm>
        <a:graphic>
          <a:graphicData uri="http://schemas.openxmlformats.org/presentationml/2006/ole">
            <mc:AlternateContent xmlns:mc="http://schemas.openxmlformats.org/markup-compatibility/2006">
              <mc:Choice xmlns:v="urn:schemas-microsoft-com:vml" Requires="v">
                <p:oleObj name="Equation" r:id="rId17" imgW="927100" imgH="241300" progId="Equation.3">
                  <p:embed/>
                </p:oleObj>
              </mc:Choice>
              <mc:Fallback>
                <p:oleObj name="Equation" r:id="rId17" imgW="927100" imgH="241300" progId="Equation.3">
                  <p:embed/>
                  <p:pic>
                    <p:nvPicPr>
                      <p:cNvPr id="16" name="Object 15"/>
                      <p:cNvPicPr/>
                      <p:nvPr/>
                    </p:nvPicPr>
                    <p:blipFill>
                      <a:blip r:embed="rId18"/>
                      <a:stretch>
                        <a:fillRect/>
                      </a:stretch>
                    </p:blipFill>
                    <p:spPr>
                      <a:xfrm>
                        <a:off x="4191000" y="3429001"/>
                        <a:ext cx="1963738" cy="511175"/>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2667000" y="5410200"/>
          <a:ext cx="2309812" cy="458788"/>
        </p:xfrm>
        <a:graphic>
          <a:graphicData uri="http://schemas.openxmlformats.org/presentationml/2006/ole">
            <mc:AlternateContent xmlns:mc="http://schemas.openxmlformats.org/markup-compatibility/2006">
              <mc:Choice xmlns:v="urn:schemas-microsoft-com:vml" Requires="v">
                <p:oleObj name="Equation" r:id="rId19" imgW="1282700" imgH="254000" progId="Equation.3">
                  <p:embed/>
                </p:oleObj>
              </mc:Choice>
              <mc:Fallback>
                <p:oleObj name="Equation" r:id="rId19" imgW="1282700" imgH="254000" progId="Equation.3">
                  <p:embed/>
                  <p:pic>
                    <p:nvPicPr>
                      <p:cNvPr id="17" name="Object 16"/>
                      <p:cNvPicPr/>
                      <p:nvPr/>
                    </p:nvPicPr>
                    <p:blipFill>
                      <a:blip r:embed="rId20"/>
                      <a:stretch>
                        <a:fillRect/>
                      </a:stretch>
                    </p:blipFill>
                    <p:spPr>
                      <a:xfrm>
                        <a:off x="2667000" y="5410200"/>
                        <a:ext cx="2309812" cy="458788"/>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2743201" y="6346826"/>
          <a:ext cx="1235075" cy="434975"/>
        </p:xfrm>
        <a:graphic>
          <a:graphicData uri="http://schemas.openxmlformats.org/presentationml/2006/ole">
            <mc:AlternateContent xmlns:mc="http://schemas.openxmlformats.org/markup-compatibility/2006">
              <mc:Choice xmlns:v="urn:schemas-microsoft-com:vml" Requires="v">
                <p:oleObj name="Equation" r:id="rId21" imgW="685800" imgH="241300" progId="Equation.3">
                  <p:embed/>
                </p:oleObj>
              </mc:Choice>
              <mc:Fallback>
                <p:oleObj name="Equation" r:id="rId21" imgW="685800" imgH="241300" progId="Equation.3">
                  <p:embed/>
                  <p:pic>
                    <p:nvPicPr>
                      <p:cNvPr id="18" name="Object 17"/>
                      <p:cNvPicPr/>
                      <p:nvPr/>
                    </p:nvPicPr>
                    <p:blipFill>
                      <a:blip r:embed="rId22"/>
                      <a:stretch>
                        <a:fillRect/>
                      </a:stretch>
                    </p:blipFill>
                    <p:spPr>
                      <a:xfrm>
                        <a:off x="2743201" y="6346826"/>
                        <a:ext cx="1235075" cy="434975"/>
                      </a:xfrm>
                      <a:prstGeom prst="rect">
                        <a:avLst/>
                      </a:prstGeom>
                    </p:spPr>
                  </p:pic>
                </p:oleObj>
              </mc:Fallback>
            </mc:AlternateContent>
          </a:graphicData>
        </a:graphic>
      </p:graphicFrame>
    </p:spTree>
    <p:extLst>
      <p:ext uri="{BB962C8B-B14F-4D97-AF65-F5344CB8AC3E}">
        <p14:creationId xmlns:p14="http://schemas.microsoft.com/office/powerpoint/2010/main" val="16038111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166" t="27072" r="12500"/>
          <a:stretch/>
        </p:blipFill>
        <p:spPr>
          <a:xfrm>
            <a:off x="1676400" y="1069891"/>
            <a:ext cx="6705600" cy="4721311"/>
          </a:xfrm>
          <a:prstGeom prst="rect">
            <a:avLst/>
          </a:prstGeom>
        </p:spPr>
      </p:pic>
      <p:sp>
        <p:nvSpPr>
          <p:cNvPr id="4" name="TextBox 3"/>
          <p:cNvSpPr txBox="1"/>
          <p:nvPr/>
        </p:nvSpPr>
        <p:spPr>
          <a:xfrm>
            <a:off x="5943600" y="3212812"/>
            <a:ext cx="6096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Cook</a:t>
            </a:r>
          </a:p>
        </p:txBody>
      </p:sp>
      <p:sp>
        <p:nvSpPr>
          <p:cNvPr id="5" name="TextBox 4"/>
          <p:cNvSpPr txBox="1"/>
          <p:nvPr/>
        </p:nvSpPr>
        <p:spPr>
          <a:xfrm rot="5018478">
            <a:off x="6596062" y="3788774"/>
            <a:ext cx="64920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Lake</a:t>
            </a:r>
          </a:p>
        </p:txBody>
      </p:sp>
      <p:sp>
        <p:nvSpPr>
          <p:cNvPr id="6" name="TextBox 5"/>
          <p:cNvSpPr txBox="1"/>
          <p:nvPr/>
        </p:nvSpPr>
        <p:spPr>
          <a:xfrm rot="5075242">
            <a:off x="4057650" y="2978864"/>
            <a:ext cx="83820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DeKalb</a:t>
            </a:r>
          </a:p>
        </p:txBody>
      </p:sp>
      <p:sp>
        <p:nvSpPr>
          <p:cNvPr id="7" name="TextBox 6"/>
          <p:cNvSpPr txBox="1"/>
          <p:nvPr/>
        </p:nvSpPr>
        <p:spPr>
          <a:xfrm>
            <a:off x="4038600" y="4161433"/>
            <a:ext cx="8763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 Salle</a:t>
            </a:r>
          </a:p>
        </p:txBody>
      </p:sp>
      <p:sp>
        <p:nvSpPr>
          <p:cNvPr id="8" name="TextBox 7"/>
          <p:cNvSpPr txBox="1"/>
          <p:nvPr/>
        </p:nvSpPr>
        <p:spPr>
          <a:xfrm rot="5020976">
            <a:off x="4778104" y="4332715"/>
            <a:ext cx="845455"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Grundy</a:t>
            </a:r>
          </a:p>
        </p:txBody>
      </p:sp>
      <p:sp>
        <p:nvSpPr>
          <p:cNvPr id="9" name="TextBox 8"/>
          <p:cNvSpPr txBox="1"/>
          <p:nvPr/>
        </p:nvSpPr>
        <p:spPr>
          <a:xfrm>
            <a:off x="5410200" y="2894227"/>
            <a:ext cx="6096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Page</a:t>
            </a:r>
          </a:p>
        </p:txBody>
      </p:sp>
      <p:sp>
        <p:nvSpPr>
          <p:cNvPr id="10" name="TextBox 9"/>
          <p:cNvSpPr txBox="1"/>
          <p:nvPr/>
        </p:nvSpPr>
        <p:spPr>
          <a:xfrm>
            <a:off x="2324100" y="4313833"/>
            <a:ext cx="8763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Bureau</a:t>
            </a:r>
          </a:p>
        </p:txBody>
      </p:sp>
      <p:sp>
        <p:nvSpPr>
          <p:cNvPr id="11" name="TextBox 10"/>
          <p:cNvSpPr txBox="1"/>
          <p:nvPr/>
        </p:nvSpPr>
        <p:spPr>
          <a:xfrm>
            <a:off x="4533900" y="1984291"/>
            <a:ext cx="10287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McHenry</a:t>
            </a:r>
          </a:p>
        </p:txBody>
      </p:sp>
      <p:sp>
        <p:nvSpPr>
          <p:cNvPr id="12" name="TextBox 11"/>
          <p:cNvSpPr txBox="1"/>
          <p:nvPr/>
        </p:nvSpPr>
        <p:spPr>
          <a:xfrm rot="5033034">
            <a:off x="6997457" y="3826084"/>
            <a:ext cx="8763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Porter</a:t>
            </a:r>
          </a:p>
        </p:txBody>
      </p:sp>
      <p:sp>
        <p:nvSpPr>
          <p:cNvPr id="13" name="TextBox 12"/>
          <p:cNvSpPr txBox="1"/>
          <p:nvPr/>
        </p:nvSpPr>
        <p:spPr>
          <a:xfrm>
            <a:off x="7562465" y="3419391"/>
            <a:ext cx="84409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LaPorte</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46" y="3505202"/>
            <a:ext cx="1675057" cy="2785383"/>
          </a:xfrm>
          <a:prstGeom prst="rect">
            <a:avLst/>
          </a:prstGeom>
        </p:spPr>
      </p:pic>
      <p:sp>
        <p:nvSpPr>
          <p:cNvPr id="15" name="Rectangle 359"/>
          <p:cNvSpPr>
            <a:spLocks noChangeArrowheads="1"/>
          </p:cNvSpPr>
          <p:nvPr/>
        </p:nvSpPr>
        <p:spPr bwMode="auto">
          <a:xfrm>
            <a:off x="1854953" y="5736584"/>
            <a:ext cx="272510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DuPage: </a:t>
            </a: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+0.76% per </a:t>
            </a:r>
            <a:r>
              <a:rPr kumimoji="0" lang="fr-FR" altLang="en-US" sz="1800" b="0" i="0" u="none" strike="noStrike" kern="1200" cap="none" spc="0" normalizeH="0" baseline="0" noProof="0" dirty="0" err="1">
                <a:ln>
                  <a:noFill/>
                </a:ln>
                <a:solidFill>
                  <a:srgbClr val="000000"/>
                </a:solidFill>
                <a:effectLst/>
                <a:uLnTx/>
                <a:uFillTx/>
                <a:latin typeface="Arial" pitchFamily="34" charset="0"/>
                <a:cs typeface="Arial" pitchFamily="34" charset="0"/>
              </a:rPr>
              <a:t>year</a:t>
            </a: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Cook: -0.67% per year</a:t>
            </a:r>
          </a:p>
        </p:txBody>
      </p:sp>
      <p:sp>
        <p:nvSpPr>
          <p:cNvPr id="19" name="TextBox 18"/>
          <p:cNvSpPr txBox="1"/>
          <p:nvPr/>
        </p:nvSpPr>
        <p:spPr>
          <a:xfrm>
            <a:off x="5486400" y="3810000"/>
            <a:ext cx="6096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Will</a:t>
            </a:r>
          </a:p>
        </p:txBody>
      </p:sp>
      <p:sp>
        <p:nvSpPr>
          <p:cNvPr id="20" name="TextBox 19"/>
          <p:cNvSpPr txBox="1"/>
          <p:nvPr/>
        </p:nvSpPr>
        <p:spPr>
          <a:xfrm>
            <a:off x="4724400" y="2895600"/>
            <a:ext cx="6096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Kane</a:t>
            </a:r>
          </a:p>
        </p:txBody>
      </p:sp>
      <p:sp>
        <p:nvSpPr>
          <p:cNvPr id="21" name="Rectangle 134"/>
          <p:cNvSpPr>
            <a:spLocks noChangeArrowheads="1"/>
          </p:cNvSpPr>
          <p:nvPr/>
        </p:nvSpPr>
        <p:spPr bwMode="auto">
          <a:xfrm>
            <a:off x="1524000" y="152400"/>
            <a:ext cx="91440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anose="020B0604020202020204" pitchFamily="34" charset="0"/>
                <a:cs typeface="Arial" panose="020B0604020202020204" pitchFamily="34" charset="0"/>
              </a:rPr>
              <a:t>Causal Effects of Growing up in Different Counties on Earnings in Adulthood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anose="020B0604020202020204" pitchFamily="34" charset="0"/>
                <a:cs typeface="Arial" panose="020B0604020202020204" pitchFamily="34" charset="0"/>
              </a:rPr>
              <a:t>For Children in Low-Income (25</a:t>
            </a:r>
            <a:r>
              <a:rPr kumimoji="0" lang="en-US" sz="1800" b="0" i="0" u="none" strike="noStrike" kern="1200" cap="none" spc="0" normalizeH="0" baseline="30000" noProof="0" dirty="0">
                <a:ln>
                  <a:noFill/>
                </a:ln>
                <a:solidFill>
                  <a:srgbClr val="1E2D53"/>
                </a:solidFill>
                <a:effectLst/>
                <a:uLnTx/>
                <a:uFillTx/>
                <a:latin typeface="Arial" panose="020B0604020202020204" pitchFamily="34" charset="0"/>
                <a:cs typeface="Arial" panose="020B0604020202020204" pitchFamily="34" charset="0"/>
              </a:rPr>
              <a:t>th</a:t>
            </a:r>
            <a:r>
              <a:rPr kumimoji="0" lang="en-US" sz="1800" b="0" i="0" u="none" strike="noStrike" kern="1200" cap="none" spc="0" normalizeH="0" baseline="0" noProof="0" dirty="0">
                <a:ln>
                  <a:noFill/>
                </a:ln>
                <a:solidFill>
                  <a:srgbClr val="1E2D53"/>
                </a:solidFill>
                <a:effectLst/>
                <a:uLnTx/>
                <a:uFillTx/>
                <a:latin typeface="Arial" panose="020B0604020202020204" pitchFamily="34" charset="0"/>
                <a:cs typeface="Arial" panose="020B0604020202020204" pitchFamily="34" charset="0"/>
              </a:rPr>
              <a:t> Percentile) Families in the Chicago Metro Area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9077950" y="3411588"/>
            <a:ext cx="1590050" cy="29726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&gt; 0.77%</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(0.54, 0.77)</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(0.37, 0.54)</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(0.24, 0.37)</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(0.14, 0.24)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(0.03, 0.14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(-0.09, 0.03)</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(-0.24, -0.09)</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(-0.44, -0.24)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&lt; -0.44%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Insufficient Data</a:t>
            </a:r>
          </a:p>
        </p:txBody>
      </p:sp>
    </p:spTree>
    <p:extLst>
      <p:ext uri="{BB962C8B-B14F-4D97-AF65-F5344CB8AC3E}">
        <p14:creationId xmlns:p14="http://schemas.microsoft.com/office/powerpoint/2010/main" val="14911743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166" t="27072" r="12500"/>
          <a:stretch/>
        </p:blipFill>
        <p:spPr>
          <a:xfrm>
            <a:off x="1676400" y="1069891"/>
            <a:ext cx="6705600" cy="4721311"/>
          </a:xfrm>
          <a:prstGeom prst="rect">
            <a:avLst/>
          </a:prstGeom>
        </p:spPr>
      </p:pic>
      <p:sp>
        <p:nvSpPr>
          <p:cNvPr id="4" name="TextBox 3"/>
          <p:cNvSpPr txBox="1"/>
          <p:nvPr/>
        </p:nvSpPr>
        <p:spPr>
          <a:xfrm>
            <a:off x="5943600" y="3212812"/>
            <a:ext cx="6096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Cook</a:t>
            </a:r>
          </a:p>
        </p:txBody>
      </p:sp>
      <p:sp>
        <p:nvSpPr>
          <p:cNvPr id="5" name="TextBox 4"/>
          <p:cNvSpPr txBox="1"/>
          <p:nvPr/>
        </p:nvSpPr>
        <p:spPr>
          <a:xfrm rot="5018478">
            <a:off x="6596062" y="3788774"/>
            <a:ext cx="64920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Lake</a:t>
            </a:r>
          </a:p>
        </p:txBody>
      </p:sp>
      <p:sp>
        <p:nvSpPr>
          <p:cNvPr id="6" name="TextBox 5"/>
          <p:cNvSpPr txBox="1"/>
          <p:nvPr/>
        </p:nvSpPr>
        <p:spPr>
          <a:xfrm rot="5075242">
            <a:off x="4057650" y="2978864"/>
            <a:ext cx="83820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DeKalb</a:t>
            </a:r>
          </a:p>
        </p:txBody>
      </p:sp>
      <p:sp>
        <p:nvSpPr>
          <p:cNvPr id="7" name="TextBox 6"/>
          <p:cNvSpPr txBox="1"/>
          <p:nvPr/>
        </p:nvSpPr>
        <p:spPr>
          <a:xfrm>
            <a:off x="4038600" y="4161433"/>
            <a:ext cx="8763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 Salle</a:t>
            </a:r>
          </a:p>
        </p:txBody>
      </p:sp>
      <p:sp>
        <p:nvSpPr>
          <p:cNvPr id="8" name="TextBox 7"/>
          <p:cNvSpPr txBox="1"/>
          <p:nvPr/>
        </p:nvSpPr>
        <p:spPr>
          <a:xfrm rot="5020976">
            <a:off x="4778104" y="4332715"/>
            <a:ext cx="845455"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Grundy</a:t>
            </a:r>
          </a:p>
        </p:txBody>
      </p:sp>
      <p:sp>
        <p:nvSpPr>
          <p:cNvPr id="9" name="TextBox 8"/>
          <p:cNvSpPr txBox="1"/>
          <p:nvPr/>
        </p:nvSpPr>
        <p:spPr>
          <a:xfrm>
            <a:off x="5410200" y="2894227"/>
            <a:ext cx="6096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Page</a:t>
            </a:r>
          </a:p>
        </p:txBody>
      </p:sp>
      <p:sp>
        <p:nvSpPr>
          <p:cNvPr id="10" name="TextBox 9"/>
          <p:cNvSpPr txBox="1"/>
          <p:nvPr/>
        </p:nvSpPr>
        <p:spPr>
          <a:xfrm>
            <a:off x="2324100" y="4313833"/>
            <a:ext cx="8763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Bureau</a:t>
            </a:r>
          </a:p>
        </p:txBody>
      </p:sp>
      <p:sp>
        <p:nvSpPr>
          <p:cNvPr id="11" name="TextBox 10"/>
          <p:cNvSpPr txBox="1"/>
          <p:nvPr/>
        </p:nvSpPr>
        <p:spPr>
          <a:xfrm>
            <a:off x="4533900" y="1984291"/>
            <a:ext cx="10287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McHenry</a:t>
            </a:r>
          </a:p>
        </p:txBody>
      </p:sp>
      <p:sp>
        <p:nvSpPr>
          <p:cNvPr id="12" name="TextBox 11"/>
          <p:cNvSpPr txBox="1"/>
          <p:nvPr/>
        </p:nvSpPr>
        <p:spPr>
          <a:xfrm rot="5033034">
            <a:off x="6997457" y="3826084"/>
            <a:ext cx="8763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Porter</a:t>
            </a:r>
          </a:p>
        </p:txBody>
      </p:sp>
      <p:sp>
        <p:nvSpPr>
          <p:cNvPr id="13" name="TextBox 12"/>
          <p:cNvSpPr txBox="1"/>
          <p:nvPr/>
        </p:nvSpPr>
        <p:spPr>
          <a:xfrm>
            <a:off x="7562465" y="3419391"/>
            <a:ext cx="84409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LaPorte</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46" y="3505202"/>
            <a:ext cx="1675057" cy="2785383"/>
          </a:xfrm>
          <a:prstGeom prst="rect">
            <a:avLst/>
          </a:prstGeom>
        </p:spPr>
      </p:pic>
      <p:sp>
        <p:nvSpPr>
          <p:cNvPr id="15" name="Rectangle 359"/>
          <p:cNvSpPr>
            <a:spLocks noChangeArrowheads="1"/>
          </p:cNvSpPr>
          <p:nvPr/>
        </p:nvSpPr>
        <p:spPr bwMode="auto">
          <a:xfrm>
            <a:off x="1854953" y="5736584"/>
            <a:ext cx="272510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DuPage: </a:t>
            </a: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+0.76% per </a:t>
            </a:r>
            <a:r>
              <a:rPr kumimoji="0" lang="fr-FR" altLang="en-US" sz="1800" b="0" i="0" u="none" strike="noStrike" kern="1200" cap="none" spc="0" normalizeH="0" baseline="0" noProof="0" dirty="0" err="1">
                <a:ln>
                  <a:noFill/>
                </a:ln>
                <a:solidFill>
                  <a:srgbClr val="000000"/>
                </a:solidFill>
                <a:effectLst/>
                <a:uLnTx/>
                <a:uFillTx/>
                <a:latin typeface="Arial" pitchFamily="34" charset="0"/>
                <a:cs typeface="Arial" pitchFamily="34" charset="0"/>
              </a:rPr>
              <a:t>year</a:t>
            </a: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Cook: -0.67% per year</a:t>
            </a:r>
          </a:p>
        </p:txBody>
      </p:sp>
      <p:sp>
        <p:nvSpPr>
          <p:cNvPr id="19" name="TextBox 18"/>
          <p:cNvSpPr txBox="1"/>
          <p:nvPr/>
        </p:nvSpPr>
        <p:spPr>
          <a:xfrm>
            <a:off x="5486400" y="3810000"/>
            <a:ext cx="6096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Will</a:t>
            </a:r>
          </a:p>
        </p:txBody>
      </p:sp>
      <p:sp>
        <p:nvSpPr>
          <p:cNvPr id="20" name="TextBox 19"/>
          <p:cNvSpPr txBox="1"/>
          <p:nvPr/>
        </p:nvSpPr>
        <p:spPr>
          <a:xfrm>
            <a:off x="4724400" y="2895600"/>
            <a:ext cx="60960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Kane</a:t>
            </a:r>
          </a:p>
        </p:txBody>
      </p:sp>
      <p:sp>
        <p:nvSpPr>
          <p:cNvPr id="21" name="Rectangle 134"/>
          <p:cNvSpPr>
            <a:spLocks noChangeArrowheads="1"/>
          </p:cNvSpPr>
          <p:nvPr/>
        </p:nvSpPr>
        <p:spPr bwMode="auto">
          <a:xfrm>
            <a:off x="1524000" y="152400"/>
            <a:ext cx="91440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anose="020B0604020202020204" pitchFamily="34" charset="0"/>
                <a:cs typeface="Arial" panose="020B0604020202020204" pitchFamily="34" charset="0"/>
              </a:rPr>
              <a:t>Causal Effects of Growing up in Different Counties on Earnings in Adulthood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anose="020B0604020202020204" pitchFamily="34" charset="0"/>
                <a:cs typeface="Arial" panose="020B0604020202020204" pitchFamily="34" charset="0"/>
              </a:rPr>
              <a:t>For Children in Low-Income (25</a:t>
            </a:r>
            <a:r>
              <a:rPr kumimoji="0" lang="en-US" sz="1800" b="0" i="0" u="none" strike="noStrike" kern="1200" cap="none" spc="0" normalizeH="0" baseline="30000" noProof="0" dirty="0">
                <a:ln>
                  <a:noFill/>
                </a:ln>
                <a:solidFill>
                  <a:srgbClr val="1E2D53"/>
                </a:solidFill>
                <a:effectLst/>
                <a:uLnTx/>
                <a:uFillTx/>
                <a:latin typeface="Arial" panose="020B0604020202020204" pitchFamily="34" charset="0"/>
                <a:cs typeface="Arial" panose="020B0604020202020204" pitchFamily="34" charset="0"/>
              </a:rPr>
              <a:t>th</a:t>
            </a:r>
            <a:r>
              <a:rPr kumimoji="0" lang="en-US" sz="1800" b="0" i="0" u="none" strike="noStrike" kern="1200" cap="none" spc="0" normalizeH="0" baseline="0" noProof="0" dirty="0">
                <a:ln>
                  <a:noFill/>
                </a:ln>
                <a:solidFill>
                  <a:srgbClr val="1E2D53"/>
                </a:solidFill>
                <a:effectLst/>
                <a:uLnTx/>
                <a:uFillTx/>
                <a:latin typeface="Arial" panose="020B0604020202020204" pitchFamily="34" charset="0"/>
                <a:cs typeface="Arial" panose="020B0604020202020204" pitchFamily="34" charset="0"/>
              </a:rPr>
              <a:t> Percentile) Families in the Chicago Metro Area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9077950" y="3411588"/>
            <a:ext cx="1590050" cy="29726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&gt; 0.77%</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(0.54, 0.77)</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(0.37, 0.54)</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(0.24, 0.37)</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(0.14, 0.24)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(0.03, 0.14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(-0.09, 0.03)</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(-0.24, -0.09)</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(-0.44, -0.24)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&lt; -0.44%</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Helvetica" charset="0"/>
                <a:ea typeface="Helvetica" charset="0"/>
                <a:cs typeface="Helvetica" charset="0"/>
              </a:rPr>
              <a:t>Insufficient Data</a:t>
            </a:r>
          </a:p>
        </p:txBody>
      </p:sp>
      <p:sp>
        <p:nvSpPr>
          <p:cNvPr id="22" name="Rectangle 359"/>
          <p:cNvSpPr>
            <a:spLocks noChangeArrowheads="1"/>
          </p:cNvSpPr>
          <p:nvPr/>
        </p:nvSpPr>
        <p:spPr bwMode="auto">
          <a:xfrm>
            <a:off x="1676401" y="6428602"/>
            <a:ext cx="898882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20 Years of Exposure to </a:t>
            </a:r>
            <a:r>
              <a:rPr kumimoji="0" lang="en-US" altLang="en-US" sz="1800" b="0" i="0" u="none" strike="noStrike" kern="1200" cap="none" spc="0" normalizeH="0" baseline="0" noProof="0" dirty="0" err="1">
                <a:ln>
                  <a:noFill/>
                </a:ln>
                <a:solidFill>
                  <a:srgbClr val="000000"/>
                </a:solidFill>
                <a:effectLst/>
                <a:uLnTx/>
                <a:uFillTx/>
                <a:latin typeface="Arial" pitchFamily="34" charset="0"/>
                <a:cs typeface="Arial" pitchFamily="34" charset="0"/>
              </a:rPr>
              <a:t>DuPage</a:t>
            </a: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 vs. Cook County generates ~30% increase in earnings</a:t>
            </a:r>
          </a:p>
        </p:txBody>
      </p:sp>
    </p:spTree>
    <p:extLst>
      <p:ext uri="{BB962C8B-B14F-4D97-AF65-F5344CB8AC3E}">
        <p14:creationId xmlns:p14="http://schemas.microsoft.com/office/powerpoint/2010/main" val="30671530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41088"/>
            <a:ext cx="8554652" cy="6364512"/>
          </a:xfrm>
          <a:prstGeom prst="rect">
            <a:avLst/>
          </a:prstGeom>
        </p:spPr>
      </p:pic>
      <p:cxnSp>
        <p:nvCxnSpPr>
          <p:cNvPr id="18" name="Straight Arrow Connector 17"/>
          <p:cNvCxnSpPr/>
          <p:nvPr/>
        </p:nvCxnSpPr>
        <p:spPr>
          <a:xfrm flipH="1" flipV="1">
            <a:off x="5861923" y="3849351"/>
            <a:ext cx="80392" cy="281072"/>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11415" y="4083875"/>
            <a:ext cx="7461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Hudson </a:t>
            </a:r>
          </a:p>
        </p:txBody>
      </p:sp>
      <p:cxnSp>
        <p:nvCxnSpPr>
          <p:cNvPr id="20" name="Straight Arrow Connector 19"/>
          <p:cNvCxnSpPr/>
          <p:nvPr/>
        </p:nvCxnSpPr>
        <p:spPr>
          <a:xfrm flipH="1">
            <a:off x="6195627" y="3767707"/>
            <a:ext cx="375727" cy="32407"/>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18476" y="3639822"/>
            <a:ext cx="1064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Queens</a:t>
            </a:r>
          </a:p>
        </p:txBody>
      </p:sp>
      <p:cxnSp>
        <p:nvCxnSpPr>
          <p:cNvPr id="22" name="Straight Arrow Connector 21"/>
          <p:cNvCxnSpPr/>
          <p:nvPr/>
        </p:nvCxnSpPr>
        <p:spPr>
          <a:xfrm flipH="1">
            <a:off x="6078791" y="3436346"/>
            <a:ext cx="304699" cy="173342"/>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07189" y="3237725"/>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Bronx</a:t>
            </a:r>
          </a:p>
        </p:txBody>
      </p:sp>
      <p:sp>
        <p:nvSpPr>
          <p:cNvPr id="24" name="TextBox 23"/>
          <p:cNvSpPr txBox="1"/>
          <p:nvPr/>
        </p:nvSpPr>
        <p:spPr>
          <a:xfrm>
            <a:off x="6053133" y="3983401"/>
            <a:ext cx="13683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Brooklyn</a:t>
            </a:r>
          </a:p>
        </p:txBody>
      </p:sp>
      <p:cxnSp>
        <p:nvCxnSpPr>
          <p:cNvPr id="25" name="Straight Arrow Connector 24"/>
          <p:cNvCxnSpPr/>
          <p:nvPr/>
        </p:nvCxnSpPr>
        <p:spPr>
          <a:xfrm flipH="1" flipV="1">
            <a:off x="6078791" y="3972223"/>
            <a:ext cx="304698" cy="122544"/>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66015" y="5544980"/>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Ocean</a:t>
            </a:r>
          </a:p>
        </p:txBody>
      </p:sp>
      <p:sp>
        <p:nvSpPr>
          <p:cNvPr id="27" name="TextBox 26"/>
          <p:cNvSpPr txBox="1"/>
          <p:nvPr/>
        </p:nvSpPr>
        <p:spPr>
          <a:xfrm>
            <a:off x="6571353" y="1914920"/>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New Haven</a:t>
            </a:r>
          </a:p>
        </p:txBody>
      </p:sp>
      <p:sp>
        <p:nvSpPr>
          <p:cNvPr id="28" name="TextBox 27"/>
          <p:cNvSpPr txBox="1"/>
          <p:nvPr/>
        </p:nvSpPr>
        <p:spPr>
          <a:xfrm>
            <a:off x="6586962" y="3182780"/>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Suffolk</a:t>
            </a:r>
          </a:p>
        </p:txBody>
      </p:sp>
      <p:sp>
        <p:nvSpPr>
          <p:cNvPr id="29" name="TextBox 28"/>
          <p:cNvSpPr txBox="1"/>
          <p:nvPr/>
        </p:nvSpPr>
        <p:spPr>
          <a:xfrm>
            <a:off x="4191000" y="1596832"/>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Ulster</a:t>
            </a:r>
          </a:p>
        </p:txBody>
      </p:sp>
      <p:sp>
        <p:nvSpPr>
          <p:cNvPr id="30" name="TextBox 29"/>
          <p:cNvSpPr txBox="1"/>
          <p:nvPr/>
        </p:nvSpPr>
        <p:spPr>
          <a:xfrm>
            <a:off x="2819400" y="3491664"/>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Monroe</a:t>
            </a:r>
          </a:p>
        </p:txBody>
      </p:sp>
      <p:sp>
        <p:nvSpPr>
          <p:cNvPr id="31" name="TextBox 30"/>
          <p:cNvSpPr txBox="1"/>
          <p:nvPr/>
        </p:nvSpPr>
        <p:spPr>
          <a:xfrm>
            <a:off x="5083760" y="3200401"/>
            <a:ext cx="130591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Bergen</a:t>
            </a:r>
          </a:p>
        </p:txBody>
      </p:sp>
      <p:sp>
        <p:nvSpPr>
          <p:cNvPr id="32" name="TextBox 31"/>
          <p:cNvSpPr txBox="1"/>
          <p:nvPr/>
        </p:nvSpPr>
        <p:spPr>
          <a:xfrm>
            <a:off x="1524134" y="-3673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a:cs typeface="Arial"/>
              </a:rPr>
              <a:t>Exposure Effects on Income in the New York CSA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a:cs typeface="Arial"/>
              </a:rPr>
              <a:t>For Children with Parents at 25</a:t>
            </a:r>
            <a:r>
              <a:rPr kumimoji="0" lang="en-US" sz="1800" b="0" i="0" u="none" strike="noStrike" kern="1200" cap="none" spc="0" normalizeH="0" baseline="30000" noProof="0" dirty="0">
                <a:ln>
                  <a:noFill/>
                </a:ln>
                <a:solidFill>
                  <a:srgbClr val="1E2D53"/>
                </a:solidFill>
                <a:effectLst/>
                <a:uLnTx/>
                <a:uFillTx/>
                <a:latin typeface="Arial"/>
                <a:cs typeface="Arial"/>
              </a:rPr>
              <a:t>th</a:t>
            </a:r>
            <a:r>
              <a:rPr kumimoji="0" lang="en-US" sz="1800" b="0" i="0" u="none" strike="noStrike" kern="1200" cap="none" spc="0" normalizeH="0" baseline="0" noProof="0" dirty="0">
                <a:ln>
                  <a:noFill/>
                </a:ln>
                <a:solidFill>
                  <a:srgbClr val="1E2D53"/>
                </a:solidFill>
                <a:effectLst/>
                <a:uLnTx/>
                <a:uFillTx/>
                <a:latin typeface="Arial"/>
                <a:cs typeface="Arial"/>
              </a:rPr>
              <a:t> Percentile of Income Distribution</a:t>
            </a:r>
          </a:p>
        </p:txBody>
      </p:sp>
      <p:sp>
        <p:nvSpPr>
          <p:cNvPr id="33" name="Rectangle 359"/>
          <p:cNvSpPr>
            <a:spLocks noChangeArrowheads="1"/>
          </p:cNvSpPr>
          <p:nvPr/>
        </p:nvSpPr>
        <p:spPr bwMode="auto">
          <a:xfrm>
            <a:off x="1676401" y="5798404"/>
            <a:ext cx="353558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Arial" pitchFamily="34" charset="0"/>
                <a:cs typeface="Arial" pitchFamily="34" charset="0"/>
              </a:rPr>
              <a:t>Causal Exposure Effects Per Year: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Bronx NY: </a:t>
            </a: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- 0.54 %</a:t>
            </a: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Bergen NJ: + 0.69 %</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198" y="3880498"/>
            <a:ext cx="1486424" cy="2471712"/>
          </a:xfrm>
          <a:prstGeom prst="rect">
            <a:avLst/>
          </a:prstGeom>
        </p:spPr>
      </p:pic>
    </p:spTree>
    <p:extLst>
      <p:ext uri="{BB962C8B-B14F-4D97-AF65-F5344CB8AC3E}">
        <p14:creationId xmlns:p14="http://schemas.microsoft.com/office/powerpoint/2010/main" val="26579721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524134" y="-3673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a:cs typeface="Arial"/>
              </a:rPr>
              <a:t>Exposure Effects on Income in the New York CSA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a:cs typeface="Arial"/>
              </a:rPr>
              <a:t>For Children with Parents at 75</a:t>
            </a:r>
            <a:r>
              <a:rPr kumimoji="0" lang="en-US" sz="1800" b="0" i="0" u="none" strike="noStrike" kern="1200" cap="none" spc="0" normalizeH="0" baseline="30000" noProof="0" dirty="0">
                <a:ln>
                  <a:noFill/>
                </a:ln>
                <a:solidFill>
                  <a:srgbClr val="1E2D53"/>
                </a:solidFill>
                <a:effectLst/>
                <a:uLnTx/>
                <a:uFillTx/>
                <a:latin typeface="Arial"/>
                <a:cs typeface="Arial"/>
              </a:rPr>
              <a:t>th</a:t>
            </a:r>
            <a:r>
              <a:rPr kumimoji="0" lang="en-US" sz="1800" b="0" i="0" u="none" strike="noStrike" kern="1200" cap="none" spc="0" normalizeH="0" baseline="0" noProof="0" dirty="0">
                <a:ln>
                  <a:noFill/>
                </a:ln>
                <a:solidFill>
                  <a:srgbClr val="1E2D53"/>
                </a:solidFill>
                <a:effectLst/>
                <a:uLnTx/>
                <a:uFillTx/>
                <a:latin typeface="Arial"/>
                <a:cs typeface="Arial"/>
              </a:rPr>
              <a:t> Percentile of Income Distribution</a:t>
            </a:r>
          </a:p>
        </p:txBody>
      </p:sp>
      <p:sp>
        <p:nvSpPr>
          <p:cNvPr id="33" name="Rectangle 359"/>
          <p:cNvSpPr>
            <a:spLocks noChangeArrowheads="1"/>
          </p:cNvSpPr>
          <p:nvPr/>
        </p:nvSpPr>
        <p:spPr bwMode="auto">
          <a:xfrm>
            <a:off x="1676401" y="5798404"/>
            <a:ext cx="353558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Arial" pitchFamily="34" charset="0"/>
                <a:cs typeface="Arial" pitchFamily="34" charset="0"/>
              </a:rPr>
              <a:t>Causal Exposure Effects Per Year: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Bronx NY: </a:t>
            </a: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- 0.42 %</a:t>
            </a: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Bergen NJ: + 0.31 %</a:t>
            </a:r>
          </a:p>
        </p:txBody>
      </p:sp>
      <p:sp>
        <p:nvSpPr>
          <p:cNvPr id="3" name="Rectangle 2"/>
          <p:cNvSpPr/>
          <p:nvPr/>
        </p:nvSpPr>
        <p:spPr>
          <a:xfrm>
            <a:off x="8686800" y="6129251"/>
            <a:ext cx="1905000" cy="4154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970" y="237930"/>
            <a:ext cx="7052030" cy="6640158"/>
          </a:xfrm>
          <a:prstGeom prst="rect">
            <a:avLst/>
          </a:prstGeom>
        </p:spPr>
      </p:pic>
      <p:cxnSp>
        <p:nvCxnSpPr>
          <p:cNvPr id="38" name="Straight Arrow Connector 37"/>
          <p:cNvCxnSpPr/>
          <p:nvPr/>
        </p:nvCxnSpPr>
        <p:spPr>
          <a:xfrm flipH="1" flipV="1">
            <a:off x="5861923" y="3849351"/>
            <a:ext cx="80392" cy="281072"/>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811415" y="4083875"/>
            <a:ext cx="7461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Hudson </a:t>
            </a:r>
          </a:p>
        </p:txBody>
      </p:sp>
      <p:cxnSp>
        <p:nvCxnSpPr>
          <p:cNvPr id="40" name="Straight Arrow Connector 39"/>
          <p:cNvCxnSpPr/>
          <p:nvPr/>
        </p:nvCxnSpPr>
        <p:spPr>
          <a:xfrm flipH="1">
            <a:off x="6195627" y="3767707"/>
            <a:ext cx="375727" cy="32407"/>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518476" y="3639822"/>
            <a:ext cx="1064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Queens</a:t>
            </a:r>
          </a:p>
        </p:txBody>
      </p:sp>
      <p:cxnSp>
        <p:nvCxnSpPr>
          <p:cNvPr id="42" name="Straight Arrow Connector 41"/>
          <p:cNvCxnSpPr/>
          <p:nvPr/>
        </p:nvCxnSpPr>
        <p:spPr>
          <a:xfrm flipH="1">
            <a:off x="6078791" y="3436346"/>
            <a:ext cx="304699" cy="173342"/>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07189" y="3237725"/>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Bronx</a:t>
            </a:r>
          </a:p>
        </p:txBody>
      </p:sp>
      <p:sp>
        <p:nvSpPr>
          <p:cNvPr id="44" name="TextBox 43"/>
          <p:cNvSpPr txBox="1"/>
          <p:nvPr/>
        </p:nvSpPr>
        <p:spPr>
          <a:xfrm>
            <a:off x="6053133" y="3983401"/>
            <a:ext cx="13683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Brooklyn</a:t>
            </a:r>
          </a:p>
        </p:txBody>
      </p:sp>
      <p:cxnSp>
        <p:nvCxnSpPr>
          <p:cNvPr id="45" name="Straight Arrow Connector 44"/>
          <p:cNvCxnSpPr/>
          <p:nvPr/>
        </p:nvCxnSpPr>
        <p:spPr>
          <a:xfrm flipH="1" flipV="1">
            <a:off x="6078791" y="3972223"/>
            <a:ext cx="304698" cy="122544"/>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66015" y="5544980"/>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Ocean</a:t>
            </a:r>
          </a:p>
        </p:txBody>
      </p:sp>
      <p:sp>
        <p:nvSpPr>
          <p:cNvPr id="47" name="TextBox 46"/>
          <p:cNvSpPr txBox="1"/>
          <p:nvPr/>
        </p:nvSpPr>
        <p:spPr>
          <a:xfrm>
            <a:off x="6571353" y="1914920"/>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New Haven</a:t>
            </a:r>
          </a:p>
        </p:txBody>
      </p:sp>
      <p:sp>
        <p:nvSpPr>
          <p:cNvPr id="48" name="TextBox 47"/>
          <p:cNvSpPr txBox="1"/>
          <p:nvPr/>
        </p:nvSpPr>
        <p:spPr>
          <a:xfrm>
            <a:off x="6586962" y="3182780"/>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Suffolk</a:t>
            </a:r>
          </a:p>
        </p:txBody>
      </p:sp>
      <p:sp>
        <p:nvSpPr>
          <p:cNvPr id="49" name="TextBox 48"/>
          <p:cNvSpPr txBox="1"/>
          <p:nvPr/>
        </p:nvSpPr>
        <p:spPr>
          <a:xfrm>
            <a:off x="4191000" y="1596832"/>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Ulster</a:t>
            </a:r>
          </a:p>
        </p:txBody>
      </p:sp>
      <p:sp>
        <p:nvSpPr>
          <p:cNvPr id="50" name="TextBox 49"/>
          <p:cNvSpPr txBox="1"/>
          <p:nvPr/>
        </p:nvSpPr>
        <p:spPr>
          <a:xfrm>
            <a:off x="2819400" y="3491664"/>
            <a:ext cx="17526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Monroe</a:t>
            </a:r>
          </a:p>
        </p:txBody>
      </p:sp>
      <p:sp>
        <p:nvSpPr>
          <p:cNvPr id="51" name="TextBox 50"/>
          <p:cNvSpPr txBox="1"/>
          <p:nvPr/>
        </p:nvSpPr>
        <p:spPr>
          <a:xfrm>
            <a:off x="5083760" y="3200401"/>
            <a:ext cx="130591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222222"/>
                </a:solidFill>
                <a:effectLst/>
                <a:uLnTx/>
                <a:uFillTx/>
                <a:latin typeface="Arial"/>
                <a:ea typeface="Calibri"/>
                <a:cs typeface="Arial"/>
              </a:rPr>
              <a:t>Bergen</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850" y="3880498"/>
            <a:ext cx="1489256" cy="2471712"/>
          </a:xfrm>
          <a:prstGeom prst="rect">
            <a:avLst/>
          </a:prstGeom>
        </p:spPr>
      </p:pic>
    </p:spTree>
    <p:extLst>
      <p:ext uri="{BB962C8B-B14F-4D97-AF65-F5344CB8AC3E}">
        <p14:creationId xmlns:p14="http://schemas.microsoft.com/office/powerpoint/2010/main" val="13073120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524134" y="-3673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a:cs typeface="Arial"/>
              </a:rPr>
              <a:t>Exposure Effects on Income in the Boston CSA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a:cs typeface="Arial"/>
              </a:rPr>
              <a:t>For Children with Parents at 25</a:t>
            </a:r>
            <a:r>
              <a:rPr kumimoji="0" lang="en-US" sz="1800" b="0" i="0" u="none" strike="noStrike" kern="1200" cap="none" spc="0" normalizeH="0" baseline="30000" noProof="0" dirty="0">
                <a:ln>
                  <a:noFill/>
                </a:ln>
                <a:solidFill>
                  <a:srgbClr val="1E2D53"/>
                </a:solidFill>
                <a:effectLst/>
                <a:uLnTx/>
                <a:uFillTx/>
                <a:latin typeface="Arial"/>
                <a:cs typeface="Arial"/>
              </a:rPr>
              <a:t>th</a:t>
            </a:r>
            <a:r>
              <a:rPr kumimoji="0" lang="en-US" sz="1800" b="0" i="0" u="none" strike="noStrike" kern="1200" cap="none" spc="0" normalizeH="0" baseline="0" noProof="0" dirty="0">
                <a:ln>
                  <a:noFill/>
                </a:ln>
                <a:solidFill>
                  <a:srgbClr val="1E2D53"/>
                </a:solidFill>
                <a:effectLst/>
                <a:uLnTx/>
                <a:uFillTx/>
                <a:latin typeface="Arial"/>
                <a:cs typeface="Arial"/>
              </a:rPr>
              <a:t> Percentile of Income Distribution</a:t>
            </a:r>
          </a:p>
        </p:txBody>
      </p:sp>
      <p:sp>
        <p:nvSpPr>
          <p:cNvPr id="19" name="Rectangle 359"/>
          <p:cNvSpPr>
            <a:spLocks noChangeArrowheads="1"/>
          </p:cNvSpPr>
          <p:nvPr/>
        </p:nvSpPr>
        <p:spPr bwMode="auto">
          <a:xfrm>
            <a:off x="1676401" y="5798403"/>
            <a:ext cx="353558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Arial" pitchFamily="34" charset="0"/>
                <a:cs typeface="Arial" pitchFamily="34" charset="0"/>
              </a:rPr>
              <a:t>Causal Exposure Effects Per Year: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Suffolk MA: - 0.31 %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Middlesex MA: + 0.39 %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grpSp>
        <p:nvGrpSpPr>
          <p:cNvPr id="36" name="Group 35"/>
          <p:cNvGrpSpPr/>
          <p:nvPr/>
        </p:nvGrpSpPr>
        <p:grpSpPr>
          <a:xfrm>
            <a:off x="2248437" y="-760926"/>
            <a:ext cx="6629400" cy="7318773"/>
            <a:chOff x="152400" y="-613173"/>
            <a:chExt cx="6629400" cy="7318773"/>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4948"/>
            <a:stretch/>
          </p:blipFill>
          <p:spPr>
            <a:xfrm>
              <a:off x="152400" y="-613173"/>
              <a:ext cx="6629400" cy="7318773"/>
            </a:xfrm>
            <a:prstGeom prst="rect">
              <a:avLst/>
            </a:prstGeom>
          </p:spPr>
        </p:pic>
        <p:sp>
          <p:nvSpPr>
            <p:cNvPr id="21" name="TextBox 20"/>
            <p:cNvSpPr txBox="1"/>
            <p:nvPr/>
          </p:nvSpPr>
          <p:spPr>
            <a:xfrm rot="2886805">
              <a:off x="3915745" y="4576723"/>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Plymouth</a:t>
              </a:r>
            </a:p>
          </p:txBody>
        </p:sp>
        <p:sp>
          <p:nvSpPr>
            <p:cNvPr id="22" name="TextBox 21"/>
            <p:cNvSpPr txBox="1"/>
            <p:nvPr/>
          </p:nvSpPr>
          <p:spPr>
            <a:xfrm>
              <a:off x="3352800" y="2938490"/>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Essex</a:t>
              </a:r>
            </a:p>
          </p:txBody>
        </p:sp>
        <p:sp>
          <p:nvSpPr>
            <p:cNvPr id="23" name="TextBox 22"/>
            <p:cNvSpPr txBox="1"/>
            <p:nvPr/>
          </p:nvSpPr>
          <p:spPr>
            <a:xfrm>
              <a:off x="2667000" y="3349227"/>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Middlesex</a:t>
              </a:r>
            </a:p>
          </p:txBody>
        </p:sp>
        <p:sp>
          <p:nvSpPr>
            <p:cNvPr id="24" name="TextBox 23"/>
            <p:cNvSpPr txBox="1"/>
            <p:nvPr/>
          </p:nvSpPr>
          <p:spPr>
            <a:xfrm>
              <a:off x="1927250" y="3958827"/>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Worcester</a:t>
              </a:r>
            </a:p>
          </p:txBody>
        </p:sp>
        <p:sp>
          <p:nvSpPr>
            <p:cNvPr id="25" name="TextBox 24"/>
            <p:cNvSpPr txBox="1"/>
            <p:nvPr/>
          </p:nvSpPr>
          <p:spPr>
            <a:xfrm rot="20155506">
              <a:off x="4896528" y="4837649"/>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Barnstable</a:t>
              </a:r>
            </a:p>
          </p:txBody>
        </p:sp>
        <p:cxnSp>
          <p:nvCxnSpPr>
            <p:cNvPr id="26" name="Straight Arrow Connector 25"/>
            <p:cNvCxnSpPr/>
            <p:nvPr/>
          </p:nvCxnSpPr>
          <p:spPr>
            <a:xfrm flipH="1">
              <a:off x="4057040" y="3800249"/>
              <a:ext cx="412501" cy="167909"/>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15745" y="3562823"/>
              <a:ext cx="17526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22222"/>
                  </a:solidFill>
                  <a:effectLst/>
                  <a:uLnTx/>
                  <a:uFillTx/>
                  <a:latin typeface="Arial"/>
                  <a:ea typeface="Calibri"/>
                  <a:cs typeface="Arial"/>
                </a:rPr>
                <a:t>Suffolk</a:t>
              </a:r>
            </a:p>
          </p:txBody>
        </p:sp>
        <p:sp>
          <p:nvSpPr>
            <p:cNvPr id="28" name="TextBox 27"/>
            <p:cNvSpPr txBox="1"/>
            <p:nvPr/>
          </p:nvSpPr>
          <p:spPr>
            <a:xfrm rot="19021581">
              <a:off x="3117417" y="4264651"/>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Norfolk</a:t>
              </a:r>
            </a:p>
          </p:txBody>
        </p:sp>
        <p:sp>
          <p:nvSpPr>
            <p:cNvPr id="29" name="TextBox 28"/>
            <p:cNvSpPr txBox="1"/>
            <p:nvPr/>
          </p:nvSpPr>
          <p:spPr>
            <a:xfrm>
              <a:off x="2716941" y="4894515"/>
              <a:ext cx="175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Provi-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dence</a:t>
              </a:r>
            </a:p>
          </p:txBody>
        </p:sp>
        <p:cxnSp>
          <p:nvCxnSpPr>
            <p:cNvPr id="30" name="Straight Arrow Connector 29"/>
            <p:cNvCxnSpPr/>
            <p:nvPr/>
          </p:nvCxnSpPr>
          <p:spPr>
            <a:xfrm flipH="1" flipV="1">
              <a:off x="4263290" y="5739111"/>
              <a:ext cx="237787" cy="304800"/>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9850" y="5967828"/>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Newport</a:t>
              </a:r>
            </a:p>
          </p:txBody>
        </p:sp>
        <p:sp>
          <p:nvSpPr>
            <p:cNvPr id="32" name="TextBox 31"/>
            <p:cNvSpPr txBox="1"/>
            <p:nvPr/>
          </p:nvSpPr>
          <p:spPr>
            <a:xfrm>
              <a:off x="1828800" y="1901427"/>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Merrimack</a:t>
              </a:r>
            </a:p>
          </p:txBody>
        </p:sp>
        <p:sp>
          <p:nvSpPr>
            <p:cNvPr id="33" name="TextBox 32"/>
            <p:cNvSpPr txBox="1"/>
            <p:nvPr/>
          </p:nvSpPr>
          <p:spPr>
            <a:xfrm>
              <a:off x="1981200" y="1291827"/>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Belknap</a:t>
              </a:r>
            </a:p>
          </p:txBody>
        </p:sp>
      </p:gr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198" y="3880498"/>
            <a:ext cx="1486424" cy="2471712"/>
          </a:xfrm>
          <a:prstGeom prst="rect">
            <a:avLst/>
          </a:prstGeom>
        </p:spPr>
      </p:pic>
    </p:spTree>
    <p:extLst>
      <p:ext uri="{BB962C8B-B14F-4D97-AF65-F5344CB8AC3E}">
        <p14:creationId xmlns:p14="http://schemas.microsoft.com/office/powerpoint/2010/main" val="18829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905000" y="1219200"/>
            <a:ext cx="8534400" cy="5791200"/>
          </a:xfrm>
        </p:spPr>
        <p:txBody>
          <a:bodyPr/>
          <a:lstStyle/>
          <a:p>
            <a:r>
              <a:rPr lang="en-US" sz="1800" dirty="0">
                <a:ea typeface="ＭＳ Ｐゴシック"/>
                <a:cs typeface="ＭＳ Ｐゴシック"/>
              </a:rPr>
              <a:t>But identification of exposure effects does not require that </a:t>
            </a:r>
            <a:r>
              <a:rPr lang="en-US" sz="1800" i="1" dirty="0">
                <a:ea typeface="ＭＳ Ｐゴシック"/>
                <a:cs typeface="ＭＳ Ｐゴシック"/>
              </a:rPr>
              <a:t>where</a:t>
            </a:r>
            <a:r>
              <a:rPr lang="en-US" sz="1800" dirty="0">
                <a:ea typeface="ＭＳ Ｐゴシック"/>
                <a:cs typeface="ＭＳ Ｐゴシック"/>
              </a:rPr>
              <a:t> people move is orthogonal to child’s potential outcomes</a:t>
            </a:r>
          </a:p>
          <a:p>
            <a:endParaRPr lang="en-US" sz="1800" dirty="0">
              <a:ea typeface="ＭＳ Ｐゴシック"/>
              <a:cs typeface="ＭＳ Ｐゴシック"/>
            </a:endParaRPr>
          </a:p>
          <a:p>
            <a:r>
              <a:rPr lang="en-US" sz="1800" dirty="0">
                <a:ea typeface="ＭＳ Ｐゴシック"/>
                <a:cs typeface="ＭＳ Ｐゴシック"/>
              </a:rPr>
              <a:t>Instead, requires that timing</a:t>
            </a:r>
            <a:r>
              <a:rPr lang="en-US" sz="1800" i="1" dirty="0">
                <a:ea typeface="ＭＳ Ｐゴシック"/>
                <a:cs typeface="ＭＳ Ｐゴシック"/>
              </a:rPr>
              <a:t> </a:t>
            </a:r>
            <a:r>
              <a:rPr lang="en-US" sz="1800" dirty="0">
                <a:ea typeface="ＭＳ Ｐゴシック"/>
                <a:cs typeface="ＭＳ Ｐゴシック"/>
              </a:rPr>
              <a:t>of move to better vs. worse area is orthogonal to child’s potential outcomes (DD on timing and geography)</a:t>
            </a:r>
          </a:p>
          <a:p>
            <a:pPr marL="0" indent="0">
              <a:buNone/>
            </a:pPr>
            <a:endParaRPr lang="en-US" sz="1800" dirty="0">
              <a:ea typeface="ＭＳ Ｐゴシック"/>
              <a:cs typeface="ＭＳ Ｐゴシック"/>
            </a:endParaRPr>
          </a:p>
          <a:p>
            <a:pPr marL="0" indent="0">
              <a:buNone/>
            </a:pPr>
            <a:r>
              <a:rPr lang="en-US" sz="1800" b="1" dirty="0">
                <a:ea typeface="ＭＳ Ｐゴシック"/>
                <a:cs typeface="ＭＳ Ｐゴシック"/>
              </a:rPr>
              <a:t>    Assumption 1. </a:t>
            </a:r>
            <a:r>
              <a:rPr lang="en-US" sz="1800" dirty="0">
                <a:ea typeface="ＭＳ Ｐゴシック"/>
                <a:cs typeface="ＭＳ Ｐゴシック"/>
              </a:rPr>
              <a:t>Selection effects do not vary with child’s age at move: </a:t>
            </a:r>
          </a:p>
          <a:p>
            <a:pPr marL="0" indent="0">
              <a:buNone/>
            </a:pPr>
            <a:endParaRPr lang="en-US" sz="1800" dirty="0">
              <a:ea typeface="ＭＳ Ｐゴシック"/>
              <a:cs typeface="ＭＳ Ｐゴシック"/>
            </a:endParaRPr>
          </a:p>
          <a:p>
            <a:pPr marL="0" indent="0">
              <a:buNone/>
            </a:pPr>
            <a:r>
              <a:rPr lang="en-US" sz="1800" dirty="0">
                <a:latin typeface="Symbol" pitchFamily="18" charset="2"/>
                <a:ea typeface="ＭＳ Ｐゴシック"/>
                <a:cs typeface="ＭＳ Ｐゴシック"/>
              </a:rPr>
              <a:t>	 		   </a:t>
            </a:r>
            <a:r>
              <a:rPr lang="en-US" sz="1800" dirty="0" err="1">
                <a:latin typeface="Symbol" pitchFamily="18" charset="2"/>
                <a:ea typeface="ＭＳ Ｐゴシック"/>
                <a:cs typeface="ＭＳ Ｐゴシック"/>
              </a:rPr>
              <a:t>d</a:t>
            </a:r>
            <a:r>
              <a:rPr lang="en-US" sz="1800" baseline="-25000" dirty="0" err="1">
                <a:ea typeface="ＭＳ Ｐゴシック"/>
                <a:cs typeface="ＭＳ Ｐゴシック"/>
              </a:rPr>
              <a:t>m</a:t>
            </a:r>
            <a:r>
              <a:rPr lang="en-US" sz="1800" dirty="0">
                <a:ea typeface="ＭＳ Ｐゴシック"/>
                <a:cs typeface="ＭＳ Ｐゴシック"/>
              </a:rPr>
              <a:t> = </a:t>
            </a:r>
            <a:r>
              <a:rPr lang="en-US" sz="1800" dirty="0">
                <a:latin typeface="Symbol" panose="05050102010706020507" pitchFamily="18" charset="2"/>
                <a:ea typeface="ＭＳ Ｐゴシック"/>
                <a:cs typeface="ＭＳ Ｐゴシック"/>
              </a:rPr>
              <a:t>d</a:t>
            </a:r>
            <a:r>
              <a:rPr lang="en-US" sz="1800" dirty="0">
                <a:ea typeface="ＭＳ Ｐゴシック"/>
                <a:cs typeface="ＭＳ Ｐゴシック"/>
              </a:rPr>
              <a:t> for all </a:t>
            </a:r>
            <a:r>
              <a:rPr lang="en-US" sz="1800" i="1" dirty="0">
                <a:ea typeface="ＭＳ Ｐゴシック"/>
                <a:cs typeface="ＭＳ Ｐゴシック"/>
              </a:rPr>
              <a:t>m</a:t>
            </a:r>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Certainly plausible that this assumption could be violated</a:t>
            </a:r>
          </a:p>
          <a:p>
            <a:pPr lvl="1"/>
            <a:endParaRPr lang="en-US" sz="1800" dirty="0">
              <a:ea typeface="ＭＳ Ｐゴシック"/>
              <a:cs typeface="ＭＳ Ｐゴシック"/>
            </a:endParaRPr>
          </a:p>
          <a:p>
            <a:pPr lvl="1"/>
            <a:r>
              <a:rPr lang="en-US" sz="1800" dirty="0">
                <a:ea typeface="ＭＳ Ｐゴシック"/>
                <a:cs typeface="ＭＳ Ｐゴシック"/>
              </a:rPr>
              <a:t>Ex: parents who move to better areas when kids are young may have better </a:t>
            </a:r>
            <a:r>
              <a:rPr lang="en-US" sz="1800" dirty="0" err="1">
                <a:ea typeface="ＭＳ Ｐゴシック"/>
                <a:cs typeface="ＭＳ Ｐゴシック"/>
              </a:rPr>
              <a:t>unobservables</a:t>
            </a:r>
            <a:endParaRPr lang="en-US" sz="1800" dirty="0">
              <a:ea typeface="ＭＳ Ｐゴシック"/>
              <a:cs typeface="ＭＳ Ｐゴシック"/>
            </a:endParaRPr>
          </a:p>
          <a:p>
            <a:pPr lvl="1"/>
            <a:endParaRPr lang="en-US" sz="1800" dirty="0">
              <a:ea typeface="ＭＳ Ｐゴシック"/>
              <a:cs typeface="ＭＳ Ｐゴシック"/>
            </a:endParaRPr>
          </a:p>
          <a:p>
            <a:pPr lvl="1"/>
            <a:r>
              <a:rPr lang="en-US" sz="1800" dirty="0">
                <a:ea typeface="ＭＳ Ｐゴシック"/>
                <a:cs typeface="ＭＳ Ｐゴシック"/>
              </a:rPr>
              <a:t>I’ll be curious if you find the following arguments convincing </a:t>
            </a:r>
            <a:r>
              <a:rPr lang="en-US" sz="1800" dirty="0">
                <a:ea typeface="ＭＳ Ｐゴシック"/>
                <a:cs typeface="ＭＳ Ｐゴシック"/>
                <a:sym typeface="Wingdings" pitchFamily="2" charset="2"/>
              </a:rPr>
              <a:t> </a:t>
            </a:r>
            <a:endParaRPr lang="en-US" sz="1800" dirty="0">
              <a:ea typeface="ＭＳ Ｐゴシック"/>
              <a:cs typeface="ＭＳ Ｐゴシック"/>
            </a:endParaRPr>
          </a:p>
        </p:txBody>
      </p:sp>
      <p:sp>
        <p:nvSpPr>
          <p:cNvPr id="125953" name="Title 1"/>
          <p:cNvSpPr>
            <a:spLocks noGrp="1"/>
          </p:cNvSpPr>
          <p:nvPr>
            <p:ph type="title"/>
          </p:nvPr>
        </p:nvSpPr>
        <p:spPr/>
        <p:txBody>
          <a:bodyPr/>
          <a:lstStyle/>
          <a:p>
            <a:r>
              <a:rPr lang="en-US" sz="3000" dirty="0">
                <a:cs typeface="ＭＳ Ｐゴシック"/>
              </a:rPr>
              <a:t>Estimating Exposure Effects in Observational Data</a:t>
            </a:r>
            <a:endParaRPr lang="en-US" sz="3000" dirty="0">
              <a:ea typeface="ＭＳ Ｐゴシック"/>
              <a:cs typeface="ＭＳ Ｐゴシック"/>
            </a:endParaRPr>
          </a:p>
        </p:txBody>
      </p:sp>
    </p:spTree>
    <p:extLst>
      <p:ext uri="{BB962C8B-B14F-4D97-AF65-F5344CB8AC3E}">
        <p14:creationId xmlns:p14="http://schemas.microsoft.com/office/powerpoint/2010/main" val="41783710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59"/>
          <p:cNvSpPr>
            <a:spLocks noChangeArrowheads="1"/>
          </p:cNvSpPr>
          <p:nvPr/>
        </p:nvSpPr>
        <p:spPr bwMode="auto">
          <a:xfrm>
            <a:off x="1676401" y="5798403"/>
            <a:ext cx="353558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Arial" pitchFamily="34" charset="0"/>
                <a:cs typeface="Arial" pitchFamily="34" charset="0"/>
              </a:rPr>
              <a:t>Causal Exposure Effects Per Year: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Suffolk MA: - 0.18 %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000000"/>
                </a:solidFill>
                <a:effectLst/>
                <a:uLnTx/>
                <a:uFillTx/>
                <a:latin typeface="Arial" pitchFamily="34" charset="0"/>
                <a:cs typeface="Arial" pitchFamily="34" charset="0"/>
              </a:rPr>
              <a:t>Middlesex MA: + 0.03 %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grpSp>
        <p:nvGrpSpPr>
          <p:cNvPr id="2" name="Group 1"/>
          <p:cNvGrpSpPr/>
          <p:nvPr/>
        </p:nvGrpSpPr>
        <p:grpSpPr>
          <a:xfrm>
            <a:off x="2743200" y="-76200"/>
            <a:ext cx="7539548" cy="6455274"/>
            <a:chOff x="652728" y="97926"/>
            <a:chExt cx="7539548" cy="6455274"/>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b="9604"/>
            <a:stretch/>
          </p:blipFill>
          <p:spPr>
            <a:xfrm>
              <a:off x="652728" y="97926"/>
              <a:ext cx="7539548" cy="6455274"/>
            </a:xfrm>
            <a:prstGeom prst="rect">
              <a:avLst/>
            </a:prstGeom>
          </p:spPr>
        </p:pic>
        <p:sp>
          <p:nvSpPr>
            <p:cNvPr id="20" name="TextBox 19"/>
            <p:cNvSpPr txBox="1"/>
            <p:nvPr/>
          </p:nvSpPr>
          <p:spPr>
            <a:xfrm rot="2886805">
              <a:off x="3915745" y="4592691"/>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Plymouth</a:t>
              </a:r>
            </a:p>
          </p:txBody>
        </p:sp>
        <p:sp>
          <p:nvSpPr>
            <p:cNvPr id="21" name="TextBox 20"/>
            <p:cNvSpPr txBox="1"/>
            <p:nvPr/>
          </p:nvSpPr>
          <p:spPr>
            <a:xfrm>
              <a:off x="3352800" y="2954458"/>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Essex</a:t>
              </a:r>
            </a:p>
          </p:txBody>
        </p:sp>
        <p:sp>
          <p:nvSpPr>
            <p:cNvPr id="22" name="TextBox 21"/>
            <p:cNvSpPr txBox="1"/>
            <p:nvPr/>
          </p:nvSpPr>
          <p:spPr>
            <a:xfrm>
              <a:off x="2667000" y="3365195"/>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Middlesex</a:t>
              </a:r>
            </a:p>
          </p:txBody>
        </p:sp>
        <p:sp>
          <p:nvSpPr>
            <p:cNvPr id="23" name="TextBox 22"/>
            <p:cNvSpPr txBox="1"/>
            <p:nvPr/>
          </p:nvSpPr>
          <p:spPr>
            <a:xfrm>
              <a:off x="1927250" y="3974795"/>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Worcester</a:t>
              </a:r>
            </a:p>
          </p:txBody>
        </p:sp>
        <p:sp>
          <p:nvSpPr>
            <p:cNvPr id="24" name="TextBox 23"/>
            <p:cNvSpPr txBox="1"/>
            <p:nvPr/>
          </p:nvSpPr>
          <p:spPr>
            <a:xfrm rot="20155506">
              <a:off x="4896528" y="4853617"/>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Barnstable</a:t>
              </a:r>
            </a:p>
          </p:txBody>
        </p:sp>
        <p:cxnSp>
          <p:nvCxnSpPr>
            <p:cNvPr id="25" name="Straight Arrow Connector 24"/>
            <p:cNvCxnSpPr/>
            <p:nvPr/>
          </p:nvCxnSpPr>
          <p:spPr>
            <a:xfrm flipH="1">
              <a:off x="4057040" y="3816217"/>
              <a:ext cx="412501" cy="167909"/>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15745" y="3578791"/>
              <a:ext cx="17526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22222"/>
                  </a:solidFill>
                  <a:effectLst/>
                  <a:uLnTx/>
                  <a:uFillTx/>
                  <a:latin typeface="Arial"/>
                  <a:ea typeface="Calibri"/>
                  <a:cs typeface="Arial"/>
                </a:rPr>
                <a:t>Suffolk</a:t>
              </a:r>
            </a:p>
          </p:txBody>
        </p:sp>
        <p:sp>
          <p:nvSpPr>
            <p:cNvPr id="27" name="TextBox 26"/>
            <p:cNvSpPr txBox="1"/>
            <p:nvPr/>
          </p:nvSpPr>
          <p:spPr>
            <a:xfrm rot="19021581">
              <a:off x="3117417" y="4280619"/>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Norfolk</a:t>
              </a:r>
            </a:p>
          </p:txBody>
        </p:sp>
        <p:sp>
          <p:nvSpPr>
            <p:cNvPr id="28" name="TextBox 27"/>
            <p:cNvSpPr txBox="1"/>
            <p:nvPr/>
          </p:nvSpPr>
          <p:spPr>
            <a:xfrm>
              <a:off x="2716941" y="4910483"/>
              <a:ext cx="175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Provi-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dence</a:t>
              </a:r>
            </a:p>
          </p:txBody>
        </p:sp>
        <p:cxnSp>
          <p:nvCxnSpPr>
            <p:cNvPr id="29" name="Straight Arrow Connector 28"/>
            <p:cNvCxnSpPr/>
            <p:nvPr/>
          </p:nvCxnSpPr>
          <p:spPr>
            <a:xfrm flipH="1" flipV="1">
              <a:off x="4263290" y="5755079"/>
              <a:ext cx="237787" cy="304800"/>
            </a:xfrm>
            <a:prstGeom prst="straightConnector1">
              <a:avLst/>
            </a:prstGeom>
            <a:ln w="25400">
              <a:solidFill>
                <a:srgbClr val="1F497D"/>
              </a:solidFill>
              <a:tailEnd type="triangle"/>
            </a:ln>
            <a:effectLst>
              <a:outerShdw blurRad="50800" dist="38100" algn="l" rotWithShape="0">
                <a:srgbClr val="1F497D">
                  <a:alpha val="40000"/>
                </a:srgbClr>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679850" y="5983796"/>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Newport</a:t>
              </a:r>
            </a:p>
          </p:txBody>
        </p:sp>
        <p:sp>
          <p:nvSpPr>
            <p:cNvPr id="31" name="TextBox 30"/>
            <p:cNvSpPr txBox="1"/>
            <p:nvPr/>
          </p:nvSpPr>
          <p:spPr>
            <a:xfrm>
              <a:off x="1828800" y="1917395"/>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Merrimack</a:t>
              </a:r>
            </a:p>
          </p:txBody>
        </p:sp>
        <p:sp>
          <p:nvSpPr>
            <p:cNvPr id="32" name="TextBox 31"/>
            <p:cNvSpPr txBox="1"/>
            <p:nvPr/>
          </p:nvSpPr>
          <p:spPr>
            <a:xfrm>
              <a:off x="1981200" y="1307795"/>
              <a:ext cx="17526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22222"/>
                  </a:solidFill>
                  <a:effectLst/>
                  <a:uLnTx/>
                  <a:uFillTx/>
                  <a:latin typeface="Arial"/>
                  <a:ea typeface="Calibri"/>
                  <a:cs typeface="Arial"/>
                </a:rPr>
                <a:t>Belknap</a:t>
              </a:r>
            </a:p>
          </p:txBody>
        </p:sp>
      </p:grpSp>
      <p:sp>
        <p:nvSpPr>
          <p:cNvPr id="33" name="TextBox 32"/>
          <p:cNvSpPr txBox="1"/>
          <p:nvPr/>
        </p:nvSpPr>
        <p:spPr>
          <a:xfrm>
            <a:off x="1524134" y="-3673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a:cs typeface="Arial"/>
              </a:rPr>
              <a:t>Exposure Effects on Income in the Boston CSA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a:cs typeface="Arial"/>
              </a:rPr>
              <a:t>For Children with Parents at 75</a:t>
            </a:r>
            <a:r>
              <a:rPr kumimoji="0" lang="en-US" sz="1800" b="0" i="0" u="none" strike="noStrike" kern="1200" cap="none" spc="0" normalizeH="0" baseline="30000" noProof="0" dirty="0">
                <a:ln>
                  <a:noFill/>
                </a:ln>
                <a:solidFill>
                  <a:srgbClr val="1E2D53"/>
                </a:solidFill>
                <a:effectLst/>
                <a:uLnTx/>
                <a:uFillTx/>
                <a:latin typeface="Arial"/>
                <a:cs typeface="Arial"/>
              </a:rPr>
              <a:t>th</a:t>
            </a:r>
            <a:r>
              <a:rPr kumimoji="0" lang="en-US" sz="1800" b="0" i="0" u="none" strike="noStrike" kern="1200" cap="none" spc="0" normalizeH="0" baseline="0" noProof="0" dirty="0">
                <a:ln>
                  <a:noFill/>
                </a:ln>
                <a:solidFill>
                  <a:srgbClr val="1E2D53"/>
                </a:solidFill>
                <a:effectLst/>
                <a:uLnTx/>
                <a:uFillTx/>
                <a:latin typeface="Arial"/>
                <a:cs typeface="Arial"/>
              </a:rPr>
              <a:t> Percentile of Income Distribution</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850" y="3880498"/>
            <a:ext cx="1489256" cy="2471712"/>
          </a:xfrm>
          <a:prstGeom prst="rect">
            <a:avLst/>
          </a:prstGeom>
        </p:spPr>
      </p:pic>
    </p:spTree>
    <p:extLst>
      <p:ext uri="{BB962C8B-B14F-4D97-AF65-F5344CB8AC3E}">
        <p14:creationId xmlns:p14="http://schemas.microsoft.com/office/powerpoint/2010/main" val="10776852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4"/>
          <p:cNvSpPr>
            <a:spLocks noChangeArrowheads="1"/>
          </p:cNvSpPr>
          <p:nvPr/>
        </p:nvSpPr>
        <p:spPr bwMode="auto">
          <a:xfrm>
            <a:off x="1524000" y="152401"/>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Calibri"/>
                <a:ea typeface="+mn-ea"/>
                <a:cs typeface="+mn-cs"/>
              </a:rPr>
              <a:t>Annual Exposure Effects on Income for Children in Low-Income Families (p25)</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57"/>
          <p:cNvSpPr>
            <a:spLocks noChangeArrowheads="1"/>
          </p:cNvSpPr>
          <p:nvPr/>
        </p:nvSpPr>
        <p:spPr bwMode="auto">
          <a:xfrm>
            <a:off x="1524000" y="485002"/>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Calibri"/>
                <a:ea typeface="+mn-ea"/>
                <a:cs typeface="+mn-cs"/>
              </a:rPr>
              <a:t>Top 10 and Bottom 10 Among the 100 Largest Counties in the U.S.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nvGraphicFramePr>
        <p:xfrm>
          <a:off x="1762224" y="914400"/>
          <a:ext cx="8677176" cy="5530812"/>
        </p:xfrm>
        <a:graphic>
          <a:graphicData uri="http://schemas.openxmlformats.org/drawingml/2006/table">
            <a:tbl>
              <a:tblPr firstRow="1" firstCol="1" bandRow="1"/>
              <a:tblGrid>
                <a:gridCol w="921528">
                  <a:extLst>
                    <a:ext uri="{9D8B030D-6E8A-4147-A177-3AD203B41FA5}">
                      <a16:colId xmlns:a16="http://schemas.microsoft.com/office/drawing/2014/main" val="20000"/>
                    </a:ext>
                  </a:extLst>
                </a:gridCol>
                <a:gridCol w="1702077">
                  <a:extLst>
                    <a:ext uri="{9D8B030D-6E8A-4147-A177-3AD203B41FA5}">
                      <a16:colId xmlns:a16="http://schemas.microsoft.com/office/drawing/2014/main" val="20001"/>
                    </a:ext>
                  </a:extLst>
                </a:gridCol>
                <a:gridCol w="1388210">
                  <a:extLst>
                    <a:ext uri="{9D8B030D-6E8A-4147-A177-3AD203B41FA5}">
                      <a16:colId xmlns:a16="http://schemas.microsoft.com/office/drawing/2014/main" val="20002"/>
                    </a:ext>
                  </a:extLst>
                </a:gridCol>
                <a:gridCol w="623221">
                  <a:extLst>
                    <a:ext uri="{9D8B030D-6E8A-4147-A177-3AD203B41FA5}">
                      <a16:colId xmlns:a16="http://schemas.microsoft.com/office/drawing/2014/main" val="20003"/>
                    </a:ext>
                  </a:extLst>
                </a:gridCol>
                <a:gridCol w="874535">
                  <a:extLst>
                    <a:ext uri="{9D8B030D-6E8A-4147-A177-3AD203B41FA5}">
                      <a16:colId xmlns:a16="http://schemas.microsoft.com/office/drawing/2014/main" val="20004"/>
                    </a:ext>
                  </a:extLst>
                </a:gridCol>
                <a:gridCol w="2024605">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tblGrid>
              <a:tr h="152400">
                <a:tc gridSpan="2">
                  <a:txBody>
                    <a:bodyPr/>
                    <a:lstStyle/>
                    <a:p>
                      <a:endParaRPr lang="en-US" sz="1000" dirty="0">
                        <a:latin typeface="Arial" panose="020B0604020202020204" pitchFamily="34" charset="0"/>
                        <a:cs typeface="Arial" panose="020B0604020202020204" pitchFamily="34" charset="0"/>
                      </a:endParaRPr>
                    </a:p>
                  </a:txBody>
                  <a:tcPr marL="51786" marR="51786" marT="0" marB="0" anchor="ctr">
                    <a:lnL w="12700" cmpd="sng">
                      <a:solidFill>
                        <a:srgbClr val="FFFFFF"/>
                      </a:solidFill>
                    </a:lnL>
                    <a:lnR w="12700" cmpd="sng">
                      <a:solidFill>
                        <a:srgbClr val="FFFFFF"/>
                      </a:solidFill>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gridSpan="5">
                  <a:txBody>
                    <a:bodyPr/>
                    <a:lstStyle>
                      <a:lvl1pPr marL="0" algn="l" defTabSz="457200" rtl="0" eaLnBrk="1" latinLnBrk="0" hangingPunct="1">
                        <a:defRPr sz="1800" b="1" kern="1200">
                          <a:solidFill>
                            <a:schemeClr val="lt1"/>
                          </a:solidFill>
                          <a:latin typeface="Arial"/>
                          <a:ea typeface="Arial"/>
                          <a:cs typeface="Arial"/>
                        </a:defRPr>
                      </a:lvl1pPr>
                      <a:lvl2pPr marL="457200" algn="l" defTabSz="457200" rtl="0" eaLnBrk="1" latinLnBrk="0" hangingPunct="1">
                        <a:defRPr sz="1800" b="1" kern="1200">
                          <a:solidFill>
                            <a:schemeClr val="lt1"/>
                          </a:solidFill>
                          <a:latin typeface="Arial"/>
                          <a:ea typeface="Arial"/>
                          <a:cs typeface="Arial"/>
                        </a:defRPr>
                      </a:lvl2pPr>
                      <a:lvl3pPr marL="914400" algn="l" defTabSz="457200" rtl="0" eaLnBrk="1" latinLnBrk="0" hangingPunct="1">
                        <a:defRPr sz="1800" b="1" kern="1200">
                          <a:solidFill>
                            <a:schemeClr val="lt1"/>
                          </a:solidFill>
                          <a:latin typeface="Arial"/>
                          <a:ea typeface="Arial"/>
                          <a:cs typeface="Arial"/>
                        </a:defRPr>
                      </a:lvl3pPr>
                      <a:lvl4pPr marL="1371600" algn="l" defTabSz="457200" rtl="0" eaLnBrk="1" latinLnBrk="0" hangingPunct="1">
                        <a:defRPr sz="1800" b="1" kern="1200">
                          <a:solidFill>
                            <a:schemeClr val="lt1"/>
                          </a:solidFill>
                          <a:latin typeface="Arial"/>
                          <a:ea typeface="Arial"/>
                          <a:cs typeface="Arial"/>
                        </a:defRPr>
                      </a:lvl4pPr>
                      <a:lvl5pPr marL="1828800" algn="l" defTabSz="457200" rtl="0" eaLnBrk="1" latinLnBrk="0" hangingPunct="1">
                        <a:defRPr sz="1800" b="1" kern="1200">
                          <a:solidFill>
                            <a:schemeClr val="lt1"/>
                          </a:solidFill>
                          <a:latin typeface="Arial"/>
                          <a:ea typeface="Arial"/>
                          <a:cs typeface="Arial"/>
                        </a:defRPr>
                      </a:lvl5pPr>
                      <a:lvl6pPr marL="2286000" algn="l" defTabSz="457200" rtl="0" eaLnBrk="1" latinLnBrk="0" hangingPunct="1">
                        <a:defRPr sz="1800" b="1" kern="1200">
                          <a:solidFill>
                            <a:schemeClr val="lt1"/>
                          </a:solidFill>
                          <a:latin typeface="Arial"/>
                          <a:ea typeface="Arial"/>
                          <a:cs typeface="Arial"/>
                        </a:defRPr>
                      </a:lvl6pPr>
                      <a:lvl7pPr marL="2743200" algn="l" defTabSz="457200" rtl="0" eaLnBrk="1" latinLnBrk="0" hangingPunct="1">
                        <a:defRPr sz="1800" b="1" kern="1200">
                          <a:solidFill>
                            <a:schemeClr val="lt1"/>
                          </a:solidFill>
                          <a:latin typeface="Arial"/>
                          <a:ea typeface="Arial"/>
                          <a:cs typeface="Arial"/>
                        </a:defRPr>
                      </a:lvl7pPr>
                      <a:lvl8pPr marL="3200400" algn="l" defTabSz="457200" rtl="0" eaLnBrk="1" latinLnBrk="0" hangingPunct="1">
                        <a:defRPr sz="1800" b="1" kern="1200">
                          <a:solidFill>
                            <a:schemeClr val="lt1"/>
                          </a:solidFill>
                          <a:latin typeface="Arial"/>
                          <a:ea typeface="Arial"/>
                          <a:cs typeface="Arial"/>
                        </a:defRPr>
                      </a:lvl8pPr>
                      <a:lvl9pPr marL="3657600" algn="l" defTabSz="457200" rtl="0" eaLnBrk="1" latinLnBrk="0" hangingPunct="1">
                        <a:defRPr sz="1800" b="1" kern="1200">
                          <a:solidFill>
                            <a:schemeClr val="lt1"/>
                          </a:solidFill>
                          <a:latin typeface="Arial"/>
                          <a:ea typeface="Arial"/>
                          <a:cs typeface="Arial"/>
                        </a:defRPr>
                      </a:lvl9p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000" b="0"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5822">
                <a:tc gridSpan="3">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Calibri"/>
                          <a:cs typeface="Arial" panose="020B0604020202020204" pitchFamily="34" charset="0"/>
                        </a:rPr>
                        <a:t>Top</a:t>
                      </a:r>
                      <a:r>
                        <a:rPr lang="en-US" sz="1600" b="1" kern="1200" baseline="0" dirty="0">
                          <a:solidFill>
                            <a:schemeClr val="tx1"/>
                          </a:solidFill>
                          <a:effectLst/>
                          <a:latin typeface="Arial" panose="020B0604020202020204" pitchFamily="34" charset="0"/>
                          <a:ea typeface="Calibri"/>
                          <a:cs typeface="Arial" panose="020B0604020202020204" pitchFamily="34" charset="0"/>
                        </a:rPr>
                        <a:t> 10 Counties</a:t>
                      </a:r>
                      <a:endParaRPr lang="en-US" sz="1600" b="1"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r>
                        <a:rPr lang="en-US" sz="1600" b="1" dirty="0">
                          <a:latin typeface="Arial" panose="020B0604020202020204" pitchFamily="34" charset="0"/>
                          <a:cs typeface="Arial" panose="020B0604020202020204" pitchFamily="34" charset="0"/>
                        </a:rPr>
                        <a:t>Bottom 10 Counties</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973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Calibri"/>
                          <a:cs typeface="Arial" panose="020B0604020202020204" pitchFamily="34" charset="0"/>
                        </a:rPr>
                        <a:t>Rank</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Rank</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0525">
                <a:tc>
                  <a:txBody>
                    <a:bodyPr/>
                    <a:lstStyle/>
                    <a:p>
                      <a:pPr algn="ctr" fontAlgn="b"/>
                      <a:r>
                        <a:rPr lang="en-US" sz="1600" b="0" i="0" u="none" strike="noStrike" dirty="0">
                          <a:solidFill>
                            <a:srgbClr val="000000"/>
                          </a:solidFill>
                          <a:effectLst/>
                          <a:latin typeface="Arial"/>
                        </a:rPr>
                        <a:t>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Dupage, IL</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0.80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Wayne, MI</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-0.57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3"/>
                  </a:ext>
                </a:extLst>
              </a:tr>
              <a:tr h="420525">
                <a:tc>
                  <a:txBody>
                    <a:bodyPr/>
                    <a:lstStyle/>
                    <a:p>
                      <a:pPr algn="ctr" fontAlgn="b"/>
                      <a:r>
                        <a:rPr lang="en-US" sz="1600" b="0" i="0" u="none" strike="noStrike" dirty="0">
                          <a:solidFill>
                            <a:srgbClr val="000000"/>
                          </a:solidFill>
                          <a:effectLst/>
                          <a:latin typeface="Arial"/>
                        </a:rPr>
                        <a:t>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Fairfax, VA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0.75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Orange, FL</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4"/>
                  </a:ext>
                </a:extLst>
              </a:tr>
              <a:tr h="420525">
                <a:tc>
                  <a:txBody>
                    <a:bodyPr/>
                    <a:lstStyle/>
                    <a:p>
                      <a:pPr algn="ctr" fontAlgn="b"/>
                      <a:r>
                        <a:rPr lang="en-US" sz="1600" b="0" i="0" u="none" strike="noStrike" dirty="0">
                          <a:solidFill>
                            <a:srgbClr val="000000"/>
                          </a:solidFill>
                          <a:effectLst/>
                          <a:latin typeface="Arial"/>
                        </a:rPr>
                        <a:t>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Snohomish, WA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0.70</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Cook, IL</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5"/>
                  </a:ext>
                </a:extLst>
              </a:tr>
              <a:tr h="420525">
                <a:tc>
                  <a:txBody>
                    <a:bodyPr/>
                    <a:lstStyle/>
                    <a:p>
                      <a:pPr algn="ctr" fontAlgn="b"/>
                      <a:r>
                        <a:rPr lang="en-US" sz="1600" b="0" i="0" u="none" strike="noStrike" dirty="0">
                          <a:solidFill>
                            <a:srgbClr val="000000"/>
                          </a:solidFill>
                          <a:effectLst/>
                          <a:latin typeface="Arial"/>
                        </a:rPr>
                        <a:t>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Bergen, NJ</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0.69</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Palm Beach, FL</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6"/>
                  </a:ext>
                </a:extLst>
              </a:tr>
              <a:tr h="420525">
                <a:tc>
                  <a:txBody>
                    <a:bodyPr/>
                    <a:lstStyle/>
                    <a:p>
                      <a:pPr algn="ctr" fontAlgn="b"/>
                      <a:r>
                        <a:rPr lang="en-US" sz="1600" b="0" i="0" u="none" strike="noStrike" dirty="0">
                          <a:solidFill>
                            <a:srgbClr val="000000"/>
                          </a:solidFill>
                          <a:effectLst/>
                          <a:latin typeface="Arial"/>
                        </a:rPr>
                        <a:t>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Bucks, PA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Marion, IN</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7"/>
                  </a:ext>
                </a:extLst>
              </a:tr>
              <a:tr h="420525">
                <a:tc>
                  <a:txBody>
                    <a:bodyPr/>
                    <a:lstStyle/>
                    <a:p>
                      <a:pPr algn="ctr" fontAlgn="b"/>
                      <a:r>
                        <a:rPr lang="en-US" sz="1600" b="0" i="0" u="none" strike="noStrike" dirty="0">
                          <a:solidFill>
                            <a:srgbClr val="000000"/>
                          </a:solidFill>
                          <a:effectLst/>
                          <a:latin typeface="Arial"/>
                        </a:rPr>
                        <a:t>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Norfolk, MA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0.57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Shelby, TN</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-0.66</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8"/>
                  </a:ext>
                </a:extLst>
              </a:tr>
              <a:tr h="420525">
                <a:tc>
                  <a:txBody>
                    <a:bodyPr/>
                    <a:lstStyle/>
                    <a:p>
                      <a:pPr algn="ctr" fontAlgn="b"/>
                      <a:r>
                        <a:rPr lang="en-US" sz="1600" b="0" i="0" u="none" strike="noStrike" dirty="0">
                          <a:solidFill>
                            <a:srgbClr val="000000"/>
                          </a:solidFill>
                          <a:effectLst/>
                          <a:latin typeface="Arial"/>
                        </a:rPr>
                        <a:t>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Montgomery, PA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0.49</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Fresno, CA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9"/>
                  </a:ext>
                </a:extLst>
              </a:tr>
              <a:tr h="420525">
                <a:tc>
                  <a:txBody>
                    <a:bodyPr/>
                    <a:lstStyle/>
                    <a:p>
                      <a:pPr algn="ctr" fontAlgn="b"/>
                      <a:r>
                        <a:rPr lang="en-US" sz="1600" b="0" i="0" u="none" strike="noStrike" dirty="0">
                          <a:solidFill>
                            <a:srgbClr val="000000"/>
                          </a:solidFill>
                          <a:effectLst/>
                          <a:latin typeface="Arial"/>
                        </a:rPr>
                        <a:t>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Montgomery, MD</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0.47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Hillsborough, FL</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-0.69</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0"/>
                  </a:ext>
                </a:extLst>
              </a:tr>
              <a:tr h="420525">
                <a:tc>
                  <a:txBody>
                    <a:bodyPr/>
                    <a:lstStyle/>
                    <a:p>
                      <a:pPr algn="ctr" fontAlgn="b"/>
                      <a:r>
                        <a:rPr lang="en-US" sz="1600" b="0" i="0" u="none" strike="noStrike" dirty="0">
                          <a:solidFill>
                            <a:srgbClr val="000000"/>
                          </a:solidFill>
                          <a:effectLst/>
                          <a:latin typeface="Arial"/>
                        </a:rPr>
                        <a:t>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King, WA</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0.47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99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Baltimore City, MD</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-0.70</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1"/>
                  </a:ext>
                </a:extLst>
              </a:tr>
              <a:tr h="420525">
                <a:tc>
                  <a:txBody>
                    <a:bodyPr/>
                    <a:lstStyle/>
                    <a:p>
                      <a:pPr algn="ctr" fontAlgn="b"/>
                      <a:r>
                        <a:rPr lang="en-US" sz="1600" b="0" i="0" u="none" strike="noStrike" dirty="0">
                          <a:solidFill>
                            <a:srgbClr val="000000"/>
                          </a:solidFill>
                          <a:effectLst/>
                          <a:latin typeface="Arial"/>
                        </a:rPr>
                        <a:t>10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a:solidFill>
                            <a:srgbClr val="000000"/>
                          </a:solidFill>
                          <a:effectLst/>
                          <a:latin typeface="Arial"/>
                        </a:rPr>
                        <a:t>Middlesex, NJ</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0.46</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100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a:rPr>
                        <a:t>Mecklenburg, NC</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a:rPr>
                        <a:t>-0.72</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2"/>
                  </a:ext>
                </a:extLst>
              </a:tr>
              <a:tr h="177164">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endParaRPr lang="en-US" sz="1000" dirty="0"/>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3"/>
                  </a:ext>
                </a:extLst>
              </a:tr>
            </a:tbl>
          </a:graphicData>
        </a:graphic>
      </p:graphicFrame>
      <p:sp>
        <p:nvSpPr>
          <p:cNvPr id="5" name="TextBox 4"/>
          <p:cNvSpPr txBox="1"/>
          <p:nvPr/>
        </p:nvSpPr>
        <p:spPr>
          <a:xfrm>
            <a:off x="1676400" y="6553200"/>
            <a:ext cx="75438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Exposure effects represent % change in adult earnings per year of childhood spent in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422860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7"/>
          <p:cNvSpPr>
            <a:spLocks noChangeArrowheads="1"/>
          </p:cNvSpPr>
          <p:nvPr/>
        </p:nvSpPr>
        <p:spPr bwMode="auto">
          <a:xfrm>
            <a:off x="1524000" y="485002"/>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Calibri"/>
                <a:ea typeface="+mn-ea"/>
                <a:cs typeface="+mn-cs"/>
              </a:rPr>
              <a:t>Top 10 and Bottom 10 Among the 100 Largest Counties in the U.S.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nvGraphicFramePr>
        <p:xfrm>
          <a:off x="1762224" y="914400"/>
          <a:ext cx="8677176" cy="5530812"/>
        </p:xfrm>
        <a:graphic>
          <a:graphicData uri="http://schemas.openxmlformats.org/drawingml/2006/table">
            <a:tbl>
              <a:tblPr firstRow="1" firstCol="1" bandRow="1"/>
              <a:tblGrid>
                <a:gridCol w="921528">
                  <a:extLst>
                    <a:ext uri="{9D8B030D-6E8A-4147-A177-3AD203B41FA5}">
                      <a16:colId xmlns:a16="http://schemas.microsoft.com/office/drawing/2014/main" val="20000"/>
                    </a:ext>
                  </a:extLst>
                </a:gridCol>
                <a:gridCol w="1702077">
                  <a:extLst>
                    <a:ext uri="{9D8B030D-6E8A-4147-A177-3AD203B41FA5}">
                      <a16:colId xmlns:a16="http://schemas.microsoft.com/office/drawing/2014/main" val="20001"/>
                    </a:ext>
                  </a:extLst>
                </a:gridCol>
                <a:gridCol w="1388210">
                  <a:extLst>
                    <a:ext uri="{9D8B030D-6E8A-4147-A177-3AD203B41FA5}">
                      <a16:colId xmlns:a16="http://schemas.microsoft.com/office/drawing/2014/main" val="20002"/>
                    </a:ext>
                  </a:extLst>
                </a:gridCol>
                <a:gridCol w="623221">
                  <a:extLst>
                    <a:ext uri="{9D8B030D-6E8A-4147-A177-3AD203B41FA5}">
                      <a16:colId xmlns:a16="http://schemas.microsoft.com/office/drawing/2014/main" val="20003"/>
                    </a:ext>
                  </a:extLst>
                </a:gridCol>
                <a:gridCol w="874535">
                  <a:extLst>
                    <a:ext uri="{9D8B030D-6E8A-4147-A177-3AD203B41FA5}">
                      <a16:colId xmlns:a16="http://schemas.microsoft.com/office/drawing/2014/main" val="20004"/>
                    </a:ext>
                  </a:extLst>
                </a:gridCol>
                <a:gridCol w="2024605">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tblGrid>
              <a:tr h="152400">
                <a:tc gridSpan="2">
                  <a:txBody>
                    <a:bodyPr/>
                    <a:lstStyle/>
                    <a:p>
                      <a:endParaRPr lang="en-US" sz="1000" dirty="0">
                        <a:latin typeface="Arial" panose="020B0604020202020204" pitchFamily="34" charset="0"/>
                        <a:cs typeface="Arial" panose="020B0604020202020204" pitchFamily="34" charset="0"/>
                      </a:endParaRPr>
                    </a:p>
                  </a:txBody>
                  <a:tcPr marL="51786" marR="51786" marT="0" marB="0" anchor="ctr">
                    <a:lnL w="12700" cmpd="sng">
                      <a:solidFill>
                        <a:srgbClr val="FFFFFF"/>
                      </a:solidFill>
                    </a:lnL>
                    <a:lnR w="12700" cmpd="sng">
                      <a:solidFill>
                        <a:srgbClr val="FFFFFF"/>
                      </a:solidFill>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gridSpan="5">
                  <a:txBody>
                    <a:bodyPr/>
                    <a:lstStyle>
                      <a:lvl1pPr marL="0" algn="l" defTabSz="457200" rtl="0" eaLnBrk="1" latinLnBrk="0" hangingPunct="1">
                        <a:defRPr sz="1800" b="1" kern="1200">
                          <a:solidFill>
                            <a:schemeClr val="lt1"/>
                          </a:solidFill>
                          <a:latin typeface="Arial"/>
                          <a:ea typeface="Arial"/>
                          <a:cs typeface="Arial"/>
                        </a:defRPr>
                      </a:lvl1pPr>
                      <a:lvl2pPr marL="457200" algn="l" defTabSz="457200" rtl="0" eaLnBrk="1" latinLnBrk="0" hangingPunct="1">
                        <a:defRPr sz="1800" b="1" kern="1200">
                          <a:solidFill>
                            <a:schemeClr val="lt1"/>
                          </a:solidFill>
                          <a:latin typeface="Arial"/>
                          <a:ea typeface="Arial"/>
                          <a:cs typeface="Arial"/>
                        </a:defRPr>
                      </a:lvl2pPr>
                      <a:lvl3pPr marL="914400" algn="l" defTabSz="457200" rtl="0" eaLnBrk="1" latinLnBrk="0" hangingPunct="1">
                        <a:defRPr sz="1800" b="1" kern="1200">
                          <a:solidFill>
                            <a:schemeClr val="lt1"/>
                          </a:solidFill>
                          <a:latin typeface="Arial"/>
                          <a:ea typeface="Arial"/>
                          <a:cs typeface="Arial"/>
                        </a:defRPr>
                      </a:lvl3pPr>
                      <a:lvl4pPr marL="1371600" algn="l" defTabSz="457200" rtl="0" eaLnBrk="1" latinLnBrk="0" hangingPunct="1">
                        <a:defRPr sz="1800" b="1" kern="1200">
                          <a:solidFill>
                            <a:schemeClr val="lt1"/>
                          </a:solidFill>
                          <a:latin typeface="Arial"/>
                          <a:ea typeface="Arial"/>
                          <a:cs typeface="Arial"/>
                        </a:defRPr>
                      </a:lvl4pPr>
                      <a:lvl5pPr marL="1828800" algn="l" defTabSz="457200" rtl="0" eaLnBrk="1" latinLnBrk="0" hangingPunct="1">
                        <a:defRPr sz="1800" b="1" kern="1200">
                          <a:solidFill>
                            <a:schemeClr val="lt1"/>
                          </a:solidFill>
                          <a:latin typeface="Arial"/>
                          <a:ea typeface="Arial"/>
                          <a:cs typeface="Arial"/>
                        </a:defRPr>
                      </a:lvl5pPr>
                      <a:lvl6pPr marL="2286000" algn="l" defTabSz="457200" rtl="0" eaLnBrk="1" latinLnBrk="0" hangingPunct="1">
                        <a:defRPr sz="1800" b="1" kern="1200">
                          <a:solidFill>
                            <a:schemeClr val="lt1"/>
                          </a:solidFill>
                          <a:latin typeface="Arial"/>
                          <a:ea typeface="Arial"/>
                          <a:cs typeface="Arial"/>
                        </a:defRPr>
                      </a:lvl6pPr>
                      <a:lvl7pPr marL="2743200" algn="l" defTabSz="457200" rtl="0" eaLnBrk="1" latinLnBrk="0" hangingPunct="1">
                        <a:defRPr sz="1800" b="1" kern="1200">
                          <a:solidFill>
                            <a:schemeClr val="lt1"/>
                          </a:solidFill>
                          <a:latin typeface="Arial"/>
                          <a:ea typeface="Arial"/>
                          <a:cs typeface="Arial"/>
                        </a:defRPr>
                      </a:lvl7pPr>
                      <a:lvl8pPr marL="3200400" algn="l" defTabSz="457200" rtl="0" eaLnBrk="1" latinLnBrk="0" hangingPunct="1">
                        <a:defRPr sz="1800" b="1" kern="1200">
                          <a:solidFill>
                            <a:schemeClr val="lt1"/>
                          </a:solidFill>
                          <a:latin typeface="Arial"/>
                          <a:ea typeface="Arial"/>
                          <a:cs typeface="Arial"/>
                        </a:defRPr>
                      </a:lvl8pPr>
                      <a:lvl9pPr marL="3657600" algn="l" defTabSz="457200" rtl="0" eaLnBrk="1" latinLnBrk="0" hangingPunct="1">
                        <a:defRPr sz="1800" b="1" kern="1200">
                          <a:solidFill>
                            <a:schemeClr val="lt1"/>
                          </a:solidFill>
                          <a:latin typeface="Arial"/>
                          <a:ea typeface="Arial"/>
                          <a:cs typeface="Arial"/>
                        </a:defRPr>
                      </a:lvl9p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000" b="0"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5822">
                <a:tc gridSpan="3">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Calibri"/>
                          <a:cs typeface="Arial" panose="020B0604020202020204" pitchFamily="34" charset="0"/>
                        </a:rPr>
                        <a:t>Top</a:t>
                      </a:r>
                      <a:r>
                        <a:rPr lang="en-US" sz="1600" b="1" kern="1200" baseline="0" dirty="0">
                          <a:solidFill>
                            <a:schemeClr val="tx1"/>
                          </a:solidFill>
                          <a:effectLst/>
                          <a:latin typeface="Arial" panose="020B0604020202020204" pitchFamily="34" charset="0"/>
                          <a:ea typeface="Calibri"/>
                          <a:cs typeface="Arial" panose="020B0604020202020204" pitchFamily="34" charset="0"/>
                        </a:rPr>
                        <a:t> 10 Counties</a:t>
                      </a:r>
                      <a:endParaRPr lang="en-US" sz="1600" b="1"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r>
                        <a:rPr lang="en-US" sz="1600" b="1" dirty="0">
                          <a:latin typeface="Arial" panose="020B0604020202020204" pitchFamily="34" charset="0"/>
                          <a:cs typeface="Arial" panose="020B0604020202020204" pitchFamily="34" charset="0"/>
                        </a:rPr>
                        <a:t>Bottom 10 Counties</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973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Calibri"/>
                          <a:cs typeface="Arial" panose="020B0604020202020204" pitchFamily="34" charset="0"/>
                        </a:rPr>
                        <a:t>Rank</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Rank</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Fairfax, VA</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0.55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Hillsborough, FL</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-0.40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3"/>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Westchester, NY</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0.34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Bronx, NY</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-0.42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4"/>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Hudson, NJ</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0.33</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Broward, FL</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-0.46</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5"/>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Hamilton, OH</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0.32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Dist. of Columbia, DC</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-0.48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6"/>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Bergen, NJ</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0.31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Orange,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-0.49</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7"/>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Gwinnett, GA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0.31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San Bernardino,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-0.51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8"/>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Norfolk, MA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0.31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Riverside,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-0.51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9"/>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Worcester, MA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0.27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Los Angeles,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-0.52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0"/>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Franklin, OH</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0.24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New York, NY</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-0.57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1"/>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Kent, MI</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0.23</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100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Palm Beach, FL</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-0.65</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2"/>
                  </a:ext>
                </a:extLst>
              </a:tr>
              <a:tr h="177164">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endParaRPr lang="en-US" sz="1000" dirty="0"/>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3"/>
                  </a:ext>
                </a:extLst>
              </a:tr>
            </a:tbl>
          </a:graphicData>
        </a:graphic>
      </p:graphicFrame>
      <p:sp>
        <p:nvSpPr>
          <p:cNvPr id="5" name="TextBox 4"/>
          <p:cNvSpPr txBox="1"/>
          <p:nvPr/>
        </p:nvSpPr>
        <p:spPr>
          <a:xfrm>
            <a:off x="1676400" y="6553200"/>
            <a:ext cx="75438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Exposure effects represent % change in adult earnings per year of childhood spent in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134"/>
          <p:cNvSpPr>
            <a:spLocks noChangeArrowheads="1"/>
          </p:cNvSpPr>
          <p:nvPr/>
        </p:nvSpPr>
        <p:spPr bwMode="auto">
          <a:xfrm>
            <a:off x="1524000" y="152401"/>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Calibri"/>
                <a:ea typeface="+mn-ea"/>
                <a:cs typeface="+mn-cs"/>
              </a:rPr>
              <a:t>Annual Exposure Effects on Income for Children in High-Income Families (p75)</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3062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7"/>
          <p:cNvSpPr>
            <a:spLocks noChangeArrowheads="1"/>
          </p:cNvSpPr>
          <p:nvPr/>
        </p:nvSpPr>
        <p:spPr bwMode="auto">
          <a:xfrm>
            <a:off x="1524000" y="485002"/>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Calibri"/>
                <a:ea typeface="+mn-ea"/>
                <a:cs typeface="+mn-cs"/>
              </a:rPr>
              <a:t>Male Children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1676400" y="6553200"/>
            <a:ext cx="75438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Exposure effects represent % change in adult earnings per year of childhood spent in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6" name="Table 5"/>
          <p:cNvGraphicFramePr>
            <a:graphicFrameLocks noGrp="1"/>
          </p:cNvGraphicFramePr>
          <p:nvPr/>
        </p:nvGraphicFramePr>
        <p:xfrm>
          <a:off x="1762224" y="914400"/>
          <a:ext cx="8677176" cy="5530812"/>
        </p:xfrm>
        <a:graphic>
          <a:graphicData uri="http://schemas.openxmlformats.org/drawingml/2006/table">
            <a:tbl>
              <a:tblPr firstRow="1" firstCol="1" bandRow="1"/>
              <a:tblGrid>
                <a:gridCol w="921528">
                  <a:extLst>
                    <a:ext uri="{9D8B030D-6E8A-4147-A177-3AD203B41FA5}">
                      <a16:colId xmlns:a16="http://schemas.microsoft.com/office/drawing/2014/main" val="20000"/>
                    </a:ext>
                  </a:extLst>
                </a:gridCol>
                <a:gridCol w="1702077">
                  <a:extLst>
                    <a:ext uri="{9D8B030D-6E8A-4147-A177-3AD203B41FA5}">
                      <a16:colId xmlns:a16="http://schemas.microsoft.com/office/drawing/2014/main" val="20001"/>
                    </a:ext>
                  </a:extLst>
                </a:gridCol>
                <a:gridCol w="1388210">
                  <a:extLst>
                    <a:ext uri="{9D8B030D-6E8A-4147-A177-3AD203B41FA5}">
                      <a16:colId xmlns:a16="http://schemas.microsoft.com/office/drawing/2014/main" val="20002"/>
                    </a:ext>
                  </a:extLst>
                </a:gridCol>
                <a:gridCol w="623221">
                  <a:extLst>
                    <a:ext uri="{9D8B030D-6E8A-4147-A177-3AD203B41FA5}">
                      <a16:colId xmlns:a16="http://schemas.microsoft.com/office/drawing/2014/main" val="20003"/>
                    </a:ext>
                  </a:extLst>
                </a:gridCol>
                <a:gridCol w="874535">
                  <a:extLst>
                    <a:ext uri="{9D8B030D-6E8A-4147-A177-3AD203B41FA5}">
                      <a16:colId xmlns:a16="http://schemas.microsoft.com/office/drawing/2014/main" val="20004"/>
                    </a:ext>
                  </a:extLst>
                </a:gridCol>
                <a:gridCol w="2024605">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tblGrid>
              <a:tr h="152400">
                <a:tc gridSpan="2">
                  <a:txBody>
                    <a:bodyPr/>
                    <a:lstStyle/>
                    <a:p>
                      <a:endParaRPr lang="en-US" sz="1000" dirty="0">
                        <a:latin typeface="Arial" panose="020B0604020202020204" pitchFamily="34" charset="0"/>
                        <a:cs typeface="Arial" panose="020B0604020202020204" pitchFamily="34" charset="0"/>
                      </a:endParaRPr>
                    </a:p>
                  </a:txBody>
                  <a:tcPr marL="51786" marR="51786" marT="0" marB="0" anchor="ctr">
                    <a:lnL w="12700" cmpd="sng">
                      <a:solidFill>
                        <a:srgbClr val="FFFFFF"/>
                      </a:solidFill>
                    </a:lnL>
                    <a:lnR w="12700" cmpd="sng">
                      <a:solidFill>
                        <a:srgbClr val="FFFFFF"/>
                      </a:solidFill>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gridSpan="5">
                  <a:txBody>
                    <a:bodyPr/>
                    <a:lstStyle>
                      <a:lvl1pPr marL="0" algn="l" defTabSz="457200" rtl="0" eaLnBrk="1" latinLnBrk="0" hangingPunct="1">
                        <a:defRPr sz="1800" b="1" kern="1200">
                          <a:solidFill>
                            <a:schemeClr val="lt1"/>
                          </a:solidFill>
                          <a:latin typeface="Arial"/>
                          <a:ea typeface="Arial"/>
                          <a:cs typeface="Arial"/>
                        </a:defRPr>
                      </a:lvl1pPr>
                      <a:lvl2pPr marL="457200" algn="l" defTabSz="457200" rtl="0" eaLnBrk="1" latinLnBrk="0" hangingPunct="1">
                        <a:defRPr sz="1800" b="1" kern="1200">
                          <a:solidFill>
                            <a:schemeClr val="lt1"/>
                          </a:solidFill>
                          <a:latin typeface="Arial"/>
                          <a:ea typeface="Arial"/>
                          <a:cs typeface="Arial"/>
                        </a:defRPr>
                      </a:lvl2pPr>
                      <a:lvl3pPr marL="914400" algn="l" defTabSz="457200" rtl="0" eaLnBrk="1" latinLnBrk="0" hangingPunct="1">
                        <a:defRPr sz="1800" b="1" kern="1200">
                          <a:solidFill>
                            <a:schemeClr val="lt1"/>
                          </a:solidFill>
                          <a:latin typeface="Arial"/>
                          <a:ea typeface="Arial"/>
                          <a:cs typeface="Arial"/>
                        </a:defRPr>
                      </a:lvl3pPr>
                      <a:lvl4pPr marL="1371600" algn="l" defTabSz="457200" rtl="0" eaLnBrk="1" latinLnBrk="0" hangingPunct="1">
                        <a:defRPr sz="1800" b="1" kern="1200">
                          <a:solidFill>
                            <a:schemeClr val="lt1"/>
                          </a:solidFill>
                          <a:latin typeface="Arial"/>
                          <a:ea typeface="Arial"/>
                          <a:cs typeface="Arial"/>
                        </a:defRPr>
                      </a:lvl4pPr>
                      <a:lvl5pPr marL="1828800" algn="l" defTabSz="457200" rtl="0" eaLnBrk="1" latinLnBrk="0" hangingPunct="1">
                        <a:defRPr sz="1800" b="1" kern="1200">
                          <a:solidFill>
                            <a:schemeClr val="lt1"/>
                          </a:solidFill>
                          <a:latin typeface="Arial"/>
                          <a:ea typeface="Arial"/>
                          <a:cs typeface="Arial"/>
                        </a:defRPr>
                      </a:lvl5pPr>
                      <a:lvl6pPr marL="2286000" algn="l" defTabSz="457200" rtl="0" eaLnBrk="1" latinLnBrk="0" hangingPunct="1">
                        <a:defRPr sz="1800" b="1" kern="1200">
                          <a:solidFill>
                            <a:schemeClr val="lt1"/>
                          </a:solidFill>
                          <a:latin typeface="Arial"/>
                          <a:ea typeface="Arial"/>
                          <a:cs typeface="Arial"/>
                        </a:defRPr>
                      </a:lvl6pPr>
                      <a:lvl7pPr marL="2743200" algn="l" defTabSz="457200" rtl="0" eaLnBrk="1" latinLnBrk="0" hangingPunct="1">
                        <a:defRPr sz="1800" b="1" kern="1200">
                          <a:solidFill>
                            <a:schemeClr val="lt1"/>
                          </a:solidFill>
                          <a:latin typeface="Arial"/>
                          <a:ea typeface="Arial"/>
                          <a:cs typeface="Arial"/>
                        </a:defRPr>
                      </a:lvl7pPr>
                      <a:lvl8pPr marL="3200400" algn="l" defTabSz="457200" rtl="0" eaLnBrk="1" latinLnBrk="0" hangingPunct="1">
                        <a:defRPr sz="1800" b="1" kern="1200">
                          <a:solidFill>
                            <a:schemeClr val="lt1"/>
                          </a:solidFill>
                          <a:latin typeface="Arial"/>
                          <a:ea typeface="Arial"/>
                          <a:cs typeface="Arial"/>
                        </a:defRPr>
                      </a:lvl8pPr>
                      <a:lvl9pPr marL="3657600" algn="l" defTabSz="457200" rtl="0" eaLnBrk="1" latinLnBrk="0" hangingPunct="1">
                        <a:defRPr sz="1800" b="1" kern="1200">
                          <a:solidFill>
                            <a:schemeClr val="lt1"/>
                          </a:solidFill>
                          <a:latin typeface="Arial"/>
                          <a:ea typeface="Arial"/>
                          <a:cs typeface="Arial"/>
                        </a:defRPr>
                      </a:lvl9p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000" b="0"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5822">
                <a:tc gridSpan="3">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Calibri"/>
                          <a:cs typeface="Arial" panose="020B0604020202020204" pitchFamily="34" charset="0"/>
                        </a:rPr>
                        <a:t>Top</a:t>
                      </a:r>
                      <a:r>
                        <a:rPr lang="en-US" sz="1600" b="1" kern="1200" baseline="0" dirty="0">
                          <a:solidFill>
                            <a:schemeClr val="tx1"/>
                          </a:solidFill>
                          <a:effectLst/>
                          <a:latin typeface="Arial" panose="020B0604020202020204" pitchFamily="34" charset="0"/>
                          <a:ea typeface="Calibri"/>
                          <a:cs typeface="Arial" panose="020B0604020202020204" pitchFamily="34" charset="0"/>
                        </a:rPr>
                        <a:t> 10 Counties</a:t>
                      </a:r>
                      <a:endParaRPr lang="en-US" sz="1600" b="1"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r>
                        <a:rPr lang="en-US" sz="1600" b="1" dirty="0">
                          <a:latin typeface="Arial" panose="020B0604020202020204" pitchFamily="34" charset="0"/>
                          <a:cs typeface="Arial" panose="020B0604020202020204" pitchFamily="34" charset="0"/>
                        </a:rPr>
                        <a:t>Bottom 10 Counties</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973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Calibri"/>
                          <a:cs typeface="Arial" panose="020B0604020202020204" pitchFamily="34" charset="0"/>
                        </a:rPr>
                        <a:t>Rank</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Rank</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Bucks, PA</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0.84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Milwaukee, WI</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3"/>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Bergen, NJ</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0.83</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New Haven, CT</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4"/>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Contra Costa,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Bronx, NY</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-0.76</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5"/>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Snohomish, WA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0.70</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Hillsborough, FL</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-0.81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6"/>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Norfolk, MA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0.62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Palm Beach, FL</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-0.82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7"/>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err="1">
                          <a:effectLst/>
                          <a:latin typeface="Arial" panose="020B0604020202020204" pitchFamily="34" charset="0"/>
                          <a:cs typeface="Arial" panose="020B0604020202020204" pitchFamily="34" charset="0"/>
                        </a:rPr>
                        <a:t>Dupage</a:t>
                      </a:r>
                      <a:r>
                        <a:rPr lang="en-US" sz="1600" b="0" i="0" u="none" strike="noStrike" dirty="0">
                          <a:effectLst/>
                          <a:latin typeface="Arial" panose="020B0604020202020204" pitchFamily="34" charset="0"/>
                          <a:cs typeface="Arial" panose="020B0604020202020204" pitchFamily="34" charset="0"/>
                        </a:rPr>
                        <a:t>, IL</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0.61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Fresno,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-0.84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8"/>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King, WA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0.56</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Riverside,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-0.85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9"/>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Ventura,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Wayne, MI</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-0.87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0"/>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Hudson, NJ</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0.52</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Pima, AZ</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-1.15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1"/>
                  </a:ext>
                </a:extLst>
              </a:tr>
              <a:tr h="420525">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Fairfax, VA</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0.46</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100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Baltimore City,</a:t>
                      </a:r>
                      <a:r>
                        <a:rPr lang="en-US" sz="1600" b="0" i="0" u="none" strike="noStrike" baseline="0" dirty="0">
                          <a:effectLst/>
                          <a:latin typeface="Arial" panose="020B0604020202020204" pitchFamily="34" charset="0"/>
                          <a:cs typeface="Arial" panose="020B0604020202020204" pitchFamily="34" charset="0"/>
                        </a:rPr>
                        <a:t> MD</a:t>
                      </a:r>
                      <a:endParaRPr lang="en-US" sz="1600" b="0" i="0" u="none" strike="noStrike" dirty="0">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-1.39</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2"/>
                  </a:ext>
                </a:extLst>
              </a:tr>
              <a:tr h="177164">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endParaRPr lang="en-US" sz="1000" dirty="0"/>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3"/>
                  </a:ext>
                </a:extLst>
              </a:tr>
            </a:tbl>
          </a:graphicData>
        </a:graphic>
      </p:graphicFrame>
      <p:sp>
        <p:nvSpPr>
          <p:cNvPr id="7" name="Rectangle 134"/>
          <p:cNvSpPr>
            <a:spLocks noChangeArrowheads="1"/>
          </p:cNvSpPr>
          <p:nvPr/>
        </p:nvSpPr>
        <p:spPr bwMode="auto">
          <a:xfrm>
            <a:off x="1524000" y="152401"/>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Calibri"/>
                <a:ea typeface="+mn-ea"/>
                <a:cs typeface="+mn-cs"/>
              </a:rPr>
              <a:t>Annual Exposure Effects on Income for Children in Low-Income Families (p25)</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4537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7"/>
          <p:cNvSpPr>
            <a:spLocks noChangeArrowheads="1"/>
          </p:cNvSpPr>
          <p:nvPr/>
        </p:nvSpPr>
        <p:spPr bwMode="auto">
          <a:xfrm>
            <a:off x="1524000" y="485002"/>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Calibri"/>
                <a:ea typeface="+mn-ea"/>
                <a:cs typeface="+mn-cs"/>
              </a:rPr>
              <a:t>Female Children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nvGraphicFramePr>
        <p:xfrm>
          <a:off x="1762224" y="914400"/>
          <a:ext cx="8677176" cy="5530812"/>
        </p:xfrm>
        <a:graphic>
          <a:graphicData uri="http://schemas.openxmlformats.org/drawingml/2006/table">
            <a:tbl>
              <a:tblPr firstRow="1" firstCol="1" bandRow="1"/>
              <a:tblGrid>
                <a:gridCol w="921528">
                  <a:extLst>
                    <a:ext uri="{9D8B030D-6E8A-4147-A177-3AD203B41FA5}">
                      <a16:colId xmlns:a16="http://schemas.microsoft.com/office/drawing/2014/main" val="20000"/>
                    </a:ext>
                  </a:extLst>
                </a:gridCol>
                <a:gridCol w="1702077">
                  <a:extLst>
                    <a:ext uri="{9D8B030D-6E8A-4147-A177-3AD203B41FA5}">
                      <a16:colId xmlns:a16="http://schemas.microsoft.com/office/drawing/2014/main" val="20001"/>
                    </a:ext>
                  </a:extLst>
                </a:gridCol>
                <a:gridCol w="1388210">
                  <a:extLst>
                    <a:ext uri="{9D8B030D-6E8A-4147-A177-3AD203B41FA5}">
                      <a16:colId xmlns:a16="http://schemas.microsoft.com/office/drawing/2014/main" val="20002"/>
                    </a:ext>
                  </a:extLst>
                </a:gridCol>
                <a:gridCol w="623221">
                  <a:extLst>
                    <a:ext uri="{9D8B030D-6E8A-4147-A177-3AD203B41FA5}">
                      <a16:colId xmlns:a16="http://schemas.microsoft.com/office/drawing/2014/main" val="20003"/>
                    </a:ext>
                  </a:extLst>
                </a:gridCol>
                <a:gridCol w="874535">
                  <a:extLst>
                    <a:ext uri="{9D8B030D-6E8A-4147-A177-3AD203B41FA5}">
                      <a16:colId xmlns:a16="http://schemas.microsoft.com/office/drawing/2014/main" val="20004"/>
                    </a:ext>
                  </a:extLst>
                </a:gridCol>
                <a:gridCol w="2024605">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tblGrid>
              <a:tr h="152400">
                <a:tc gridSpan="2">
                  <a:txBody>
                    <a:bodyPr/>
                    <a:lstStyle/>
                    <a:p>
                      <a:endParaRPr lang="en-US" sz="1000" dirty="0">
                        <a:latin typeface="Arial" panose="020B0604020202020204" pitchFamily="34" charset="0"/>
                        <a:cs typeface="Arial" panose="020B0604020202020204" pitchFamily="34" charset="0"/>
                      </a:endParaRPr>
                    </a:p>
                  </a:txBody>
                  <a:tcPr marL="51786" marR="51786" marT="0" marB="0" anchor="ctr">
                    <a:lnL w="12700" cmpd="sng">
                      <a:solidFill>
                        <a:srgbClr val="FFFFFF"/>
                      </a:solidFill>
                    </a:lnL>
                    <a:lnR w="12700" cmpd="sng">
                      <a:solidFill>
                        <a:srgbClr val="FFFFFF"/>
                      </a:solidFill>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gridSpan="5">
                  <a:txBody>
                    <a:bodyPr/>
                    <a:lstStyle>
                      <a:lvl1pPr marL="0" algn="l" defTabSz="457200" rtl="0" eaLnBrk="1" latinLnBrk="0" hangingPunct="1">
                        <a:defRPr sz="1800" b="1" kern="1200">
                          <a:solidFill>
                            <a:schemeClr val="lt1"/>
                          </a:solidFill>
                          <a:latin typeface="Arial"/>
                          <a:ea typeface="Arial"/>
                          <a:cs typeface="Arial"/>
                        </a:defRPr>
                      </a:lvl1pPr>
                      <a:lvl2pPr marL="457200" algn="l" defTabSz="457200" rtl="0" eaLnBrk="1" latinLnBrk="0" hangingPunct="1">
                        <a:defRPr sz="1800" b="1" kern="1200">
                          <a:solidFill>
                            <a:schemeClr val="lt1"/>
                          </a:solidFill>
                          <a:latin typeface="Arial"/>
                          <a:ea typeface="Arial"/>
                          <a:cs typeface="Arial"/>
                        </a:defRPr>
                      </a:lvl2pPr>
                      <a:lvl3pPr marL="914400" algn="l" defTabSz="457200" rtl="0" eaLnBrk="1" latinLnBrk="0" hangingPunct="1">
                        <a:defRPr sz="1800" b="1" kern="1200">
                          <a:solidFill>
                            <a:schemeClr val="lt1"/>
                          </a:solidFill>
                          <a:latin typeface="Arial"/>
                          <a:ea typeface="Arial"/>
                          <a:cs typeface="Arial"/>
                        </a:defRPr>
                      </a:lvl3pPr>
                      <a:lvl4pPr marL="1371600" algn="l" defTabSz="457200" rtl="0" eaLnBrk="1" latinLnBrk="0" hangingPunct="1">
                        <a:defRPr sz="1800" b="1" kern="1200">
                          <a:solidFill>
                            <a:schemeClr val="lt1"/>
                          </a:solidFill>
                          <a:latin typeface="Arial"/>
                          <a:ea typeface="Arial"/>
                          <a:cs typeface="Arial"/>
                        </a:defRPr>
                      </a:lvl4pPr>
                      <a:lvl5pPr marL="1828800" algn="l" defTabSz="457200" rtl="0" eaLnBrk="1" latinLnBrk="0" hangingPunct="1">
                        <a:defRPr sz="1800" b="1" kern="1200">
                          <a:solidFill>
                            <a:schemeClr val="lt1"/>
                          </a:solidFill>
                          <a:latin typeface="Arial"/>
                          <a:ea typeface="Arial"/>
                          <a:cs typeface="Arial"/>
                        </a:defRPr>
                      </a:lvl5pPr>
                      <a:lvl6pPr marL="2286000" algn="l" defTabSz="457200" rtl="0" eaLnBrk="1" latinLnBrk="0" hangingPunct="1">
                        <a:defRPr sz="1800" b="1" kern="1200">
                          <a:solidFill>
                            <a:schemeClr val="lt1"/>
                          </a:solidFill>
                          <a:latin typeface="Arial"/>
                          <a:ea typeface="Arial"/>
                          <a:cs typeface="Arial"/>
                        </a:defRPr>
                      </a:lvl6pPr>
                      <a:lvl7pPr marL="2743200" algn="l" defTabSz="457200" rtl="0" eaLnBrk="1" latinLnBrk="0" hangingPunct="1">
                        <a:defRPr sz="1800" b="1" kern="1200">
                          <a:solidFill>
                            <a:schemeClr val="lt1"/>
                          </a:solidFill>
                          <a:latin typeface="Arial"/>
                          <a:ea typeface="Arial"/>
                          <a:cs typeface="Arial"/>
                        </a:defRPr>
                      </a:lvl7pPr>
                      <a:lvl8pPr marL="3200400" algn="l" defTabSz="457200" rtl="0" eaLnBrk="1" latinLnBrk="0" hangingPunct="1">
                        <a:defRPr sz="1800" b="1" kern="1200">
                          <a:solidFill>
                            <a:schemeClr val="lt1"/>
                          </a:solidFill>
                          <a:latin typeface="Arial"/>
                          <a:ea typeface="Arial"/>
                          <a:cs typeface="Arial"/>
                        </a:defRPr>
                      </a:lvl8pPr>
                      <a:lvl9pPr marL="3657600" algn="l" defTabSz="457200" rtl="0" eaLnBrk="1" latinLnBrk="0" hangingPunct="1">
                        <a:defRPr sz="1800" b="1" kern="1200">
                          <a:solidFill>
                            <a:schemeClr val="lt1"/>
                          </a:solidFill>
                          <a:latin typeface="Arial"/>
                          <a:ea typeface="Arial"/>
                          <a:cs typeface="Arial"/>
                        </a:defRPr>
                      </a:lvl9p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000" b="0"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5822">
                <a:tc gridSpan="3">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Calibri"/>
                          <a:cs typeface="Arial" panose="020B0604020202020204" pitchFamily="34" charset="0"/>
                        </a:rPr>
                        <a:t>Top</a:t>
                      </a:r>
                      <a:r>
                        <a:rPr lang="en-US" sz="1600" b="1" kern="1200" baseline="0" dirty="0">
                          <a:solidFill>
                            <a:schemeClr val="tx1"/>
                          </a:solidFill>
                          <a:effectLst/>
                          <a:latin typeface="Arial" panose="020B0604020202020204" pitchFamily="34" charset="0"/>
                          <a:ea typeface="Calibri"/>
                          <a:cs typeface="Arial" panose="020B0604020202020204" pitchFamily="34" charset="0"/>
                        </a:rPr>
                        <a:t> 10 Counties</a:t>
                      </a:r>
                      <a:endParaRPr lang="en-US" sz="1600" b="1" kern="1200" dirty="0">
                        <a:solidFill>
                          <a:schemeClr val="tx1"/>
                        </a:solidFill>
                        <a:effectLst/>
                        <a:latin typeface="Arial" panose="020B0604020202020204" pitchFamily="34" charset="0"/>
                        <a:ea typeface="Calibri"/>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r>
                        <a:rPr lang="en-US" sz="1600" b="1" dirty="0">
                          <a:latin typeface="Arial" panose="020B0604020202020204" pitchFamily="34" charset="0"/>
                          <a:cs typeface="Arial" panose="020B0604020202020204" pitchFamily="34" charset="0"/>
                        </a:rPr>
                        <a:t>Bottom 10 Counties</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973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Calibri"/>
                          <a:cs typeface="Arial" panose="020B0604020202020204" pitchFamily="34" charset="0"/>
                        </a:rPr>
                        <a:t>Rank</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Rank</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County</a:t>
                      </a: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dirty="0">
                          <a:latin typeface="Arial" panose="020B0604020202020204" pitchFamily="34" charset="0"/>
                          <a:cs typeface="Arial" panose="020B0604020202020204" pitchFamily="34" charset="0"/>
                        </a:rPr>
                        <a:t>Annual Exposure</a:t>
                      </a:r>
                      <a:r>
                        <a:rPr lang="en-US" sz="1600" baseline="0" dirty="0">
                          <a:latin typeface="Arial" panose="020B0604020202020204" pitchFamily="34" charset="0"/>
                          <a:cs typeface="Arial" panose="020B0604020202020204" pitchFamily="34" charset="0"/>
                        </a:rPr>
                        <a:t> Effect (%)</a:t>
                      </a:r>
                      <a:endParaRPr lang="en-US" sz="1600" dirty="0">
                        <a:latin typeface="Arial" panose="020B0604020202020204" pitchFamily="34" charset="0"/>
                        <a:cs typeface="Arial" panose="020B0604020202020204" pitchFamily="34" charset="0"/>
                      </a:endParaRPr>
                    </a:p>
                  </a:txBody>
                  <a:tcPr marL="51786" marR="517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0525">
                <a:tc>
                  <a:txBody>
                    <a:bodyPr/>
                    <a:lstStyle/>
                    <a:p>
                      <a:pPr algn="ctr" fontAlgn="b"/>
                      <a:r>
                        <a:rPr lang="en-US" sz="1600" b="0" i="0" u="none" strike="noStrike" dirty="0">
                          <a:solidFill>
                            <a:srgbClr val="000000"/>
                          </a:solidFill>
                          <a:effectLst/>
                          <a:latin typeface="Arial"/>
                        </a:rPr>
                        <a:t>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err="1">
                          <a:effectLst/>
                          <a:latin typeface="Arial" panose="020B0604020202020204" pitchFamily="34" charset="0"/>
                          <a:cs typeface="Arial" panose="020B0604020202020204" pitchFamily="34" charset="0"/>
                        </a:rPr>
                        <a:t>Dupage</a:t>
                      </a:r>
                      <a:r>
                        <a:rPr lang="en-US" sz="1600" b="0" i="0" u="none" strike="noStrike" dirty="0">
                          <a:effectLst/>
                          <a:latin typeface="Arial" panose="020B0604020202020204" pitchFamily="34" charset="0"/>
                          <a:cs typeface="Arial" panose="020B0604020202020204" pitchFamily="34" charset="0"/>
                        </a:rPr>
                        <a:t>, IL</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0.91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91</a:t>
                      </a:r>
                    </a:p>
                  </a:txBody>
                  <a:tcPr marL="12700" marR="12700" marT="1270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Hillsborough, FL</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3"/>
                  </a:ext>
                </a:extLst>
              </a:tr>
              <a:tr h="420525">
                <a:tc>
                  <a:txBody>
                    <a:bodyPr/>
                    <a:lstStyle/>
                    <a:p>
                      <a:pPr algn="ctr" fontAlgn="b"/>
                      <a:r>
                        <a:rPr lang="en-US" sz="1600" b="0" i="0" u="none" strike="noStrike">
                          <a:solidFill>
                            <a:srgbClr val="000000"/>
                          </a:solidFill>
                          <a:effectLst/>
                          <a:latin typeface="Arial"/>
                        </a:rPr>
                        <a:t>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Fairfax, VA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0.76</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92</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Fulton, GA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4"/>
                  </a:ext>
                </a:extLst>
              </a:tr>
              <a:tr h="420525">
                <a:tc>
                  <a:txBody>
                    <a:bodyPr/>
                    <a:lstStyle/>
                    <a:p>
                      <a:pPr algn="ctr" fontAlgn="b"/>
                      <a:r>
                        <a:rPr lang="en-US" sz="1600" b="0" i="0" u="none" strike="noStrike">
                          <a:solidFill>
                            <a:srgbClr val="000000"/>
                          </a:solidFill>
                          <a:effectLst/>
                          <a:latin typeface="Arial"/>
                        </a:rPr>
                        <a:t>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Snohomish, WA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0.73</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93</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Suffolk, MA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5"/>
                  </a:ext>
                </a:extLst>
              </a:tr>
              <a:tr h="420525">
                <a:tc>
                  <a:txBody>
                    <a:bodyPr/>
                    <a:lstStyle/>
                    <a:p>
                      <a:pPr algn="ctr" fontAlgn="b"/>
                      <a:r>
                        <a:rPr lang="en-US" sz="1600" b="0" i="0" u="none" strike="noStrike">
                          <a:solidFill>
                            <a:srgbClr val="000000"/>
                          </a:solidFill>
                          <a:effectLst/>
                          <a:latin typeface="Arial"/>
                        </a:rPr>
                        <a:t>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Montgomery, MD</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0.68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94</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Orange, FL</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-0.60</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6"/>
                  </a:ext>
                </a:extLst>
              </a:tr>
              <a:tr h="420525">
                <a:tc>
                  <a:txBody>
                    <a:bodyPr/>
                    <a:lstStyle/>
                    <a:p>
                      <a:pPr algn="ctr" fontAlgn="b"/>
                      <a:r>
                        <a:rPr lang="en-US" sz="1600" b="0" i="0" u="none" strike="noStrike">
                          <a:solidFill>
                            <a:srgbClr val="000000"/>
                          </a:solidFill>
                          <a:effectLst/>
                          <a:latin typeface="Arial"/>
                        </a:rPr>
                        <a:t>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Montgomery, PA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0.58</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95</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Essex, NJ</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-0.64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7"/>
                  </a:ext>
                </a:extLst>
              </a:tr>
              <a:tr h="420525">
                <a:tc>
                  <a:txBody>
                    <a:bodyPr/>
                    <a:lstStyle/>
                    <a:p>
                      <a:pPr algn="ctr" fontAlgn="b"/>
                      <a:r>
                        <a:rPr lang="en-US" sz="1600" b="0" i="0" u="none" strike="noStrike">
                          <a:solidFill>
                            <a:srgbClr val="000000"/>
                          </a:solidFill>
                          <a:effectLst/>
                          <a:latin typeface="Arial"/>
                        </a:rPr>
                        <a:t>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King, WA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96</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Cook, IL</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-0.64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8"/>
                  </a:ext>
                </a:extLst>
              </a:tr>
              <a:tr h="420525">
                <a:tc>
                  <a:txBody>
                    <a:bodyPr/>
                    <a:lstStyle/>
                    <a:p>
                      <a:pPr algn="ctr" fontAlgn="b"/>
                      <a:r>
                        <a:rPr lang="en-US" sz="1600" b="0" i="0" u="none" strike="noStrike">
                          <a:solidFill>
                            <a:srgbClr val="000000"/>
                          </a:solidFill>
                          <a:effectLst/>
                          <a:latin typeface="Arial"/>
                        </a:rPr>
                        <a:t>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Bergen, NJ</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0.56</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97</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Franklin, OH</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-0.64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9"/>
                  </a:ext>
                </a:extLst>
              </a:tr>
              <a:tr h="420525">
                <a:tc>
                  <a:txBody>
                    <a:bodyPr/>
                    <a:lstStyle/>
                    <a:p>
                      <a:pPr algn="ctr" fontAlgn="b"/>
                      <a:r>
                        <a:rPr lang="en-US" sz="1600" b="0" i="0" u="none" strike="noStrike">
                          <a:solidFill>
                            <a:srgbClr val="000000"/>
                          </a:solidFill>
                          <a:effectLst/>
                          <a:latin typeface="Arial"/>
                        </a:rPr>
                        <a:t>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Salt Lake, UT</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0.51</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98</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Mecklenburg, NC</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-0.74</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0"/>
                  </a:ext>
                </a:extLst>
              </a:tr>
              <a:tr h="420525">
                <a:tc>
                  <a:txBody>
                    <a:bodyPr/>
                    <a:lstStyle/>
                    <a:p>
                      <a:pPr algn="ctr" fontAlgn="b"/>
                      <a:r>
                        <a:rPr lang="en-US" sz="1600" b="0" i="0" u="none" strike="noStrike">
                          <a:solidFill>
                            <a:srgbClr val="000000"/>
                          </a:solidFill>
                          <a:effectLst/>
                          <a:latin typeface="Arial"/>
                        </a:rPr>
                        <a:t>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Contra Costa, CA</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0.47</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a:solidFill>
                            <a:srgbClr val="000000"/>
                          </a:solidFill>
                          <a:effectLst/>
                          <a:latin typeface="Arial" panose="020B0604020202020204" pitchFamily="34" charset="0"/>
                          <a:cs typeface="Arial" panose="020B0604020202020204" pitchFamily="34" charset="0"/>
                        </a:rPr>
                        <a:t>99</a:t>
                      </a:r>
                    </a:p>
                  </a:txBody>
                  <a:tcPr marL="12700" marR="12700" marT="12700"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New York, NY</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-0.75</a:t>
                      </a:r>
                    </a:p>
                  </a:txBody>
                  <a:tcPr marL="9525" marR="9525" marT="9525" marB="0" anchor="b">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1"/>
                  </a:ext>
                </a:extLst>
              </a:tr>
              <a:tr h="420525">
                <a:tc>
                  <a:txBody>
                    <a:bodyPr/>
                    <a:lstStyle/>
                    <a:p>
                      <a:pPr algn="ctr" fontAlgn="b"/>
                      <a:r>
                        <a:rPr lang="en-US" sz="1600" b="0" i="0" u="none" strike="noStrike" dirty="0">
                          <a:solidFill>
                            <a:srgbClr val="000000"/>
                          </a:solidFill>
                          <a:effectLst/>
                          <a:latin typeface="Arial"/>
                        </a:rPr>
                        <a:t>10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Middlesex, NJ</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0.47</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100</a:t>
                      </a:r>
                    </a:p>
                  </a:txBody>
                  <a:tcPr marL="12700" marR="12700" marT="12700"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fontAlgn="b"/>
                      <a:r>
                        <a:rPr lang="en-US" sz="1600" b="0" i="0" u="none" strike="noStrike" dirty="0">
                          <a:effectLst/>
                          <a:latin typeface="Arial" panose="020B0604020202020204" pitchFamily="34" charset="0"/>
                          <a:cs typeface="Arial" panose="020B0604020202020204" pitchFamily="34" charset="0"/>
                        </a:rPr>
                        <a:t>Marion, IN</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r>
                        <a:rPr lang="en-US" sz="1600" b="0" i="0" u="none" strike="noStrike" dirty="0">
                          <a:effectLst/>
                          <a:latin typeface="Arial" panose="020B0604020202020204" pitchFamily="34" charset="0"/>
                          <a:cs typeface="Arial" panose="020B0604020202020204" pitchFamily="34" charset="0"/>
                        </a:rPr>
                        <a:t>-0.77</a:t>
                      </a: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2"/>
                  </a:ext>
                </a:extLst>
              </a:tr>
              <a:tr h="177164">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endParaRPr lang="en-US" sz="1000" dirty="0"/>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l"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rtl="0"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952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3"/>
                  </a:ext>
                </a:extLst>
              </a:tr>
            </a:tbl>
          </a:graphicData>
        </a:graphic>
      </p:graphicFrame>
      <p:sp>
        <p:nvSpPr>
          <p:cNvPr id="5" name="TextBox 4"/>
          <p:cNvSpPr txBox="1"/>
          <p:nvPr/>
        </p:nvSpPr>
        <p:spPr>
          <a:xfrm>
            <a:off x="1676400" y="6553200"/>
            <a:ext cx="75438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Exposure effects represent % change in adult earnings per year of childhood spent in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134"/>
          <p:cNvSpPr>
            <a:spLocks noChangeArrowheads="1"/>
          </p:cNvSpPr>
          <p:nvPr/>
        </p:nvSpPr>
        <p:spPr bwMode="auto">
          <a:xfrm>
            <a:off x="1524000" y="152401"/>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Calibri"/>
                <a:ea typeface="+mn-ea"/>
                <a:cs typeface="+mn-cs"/>
              </a:rPr>
              <a:t>Annual Exposure Effects on Income for Children in Low-Income Families (p25)</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222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905000" y="1143000"/>
            <a:ext cx="8686800" cy="5791200"/>
          </a:xfrm>
        </p:spPr>
        <p:txBody>
          <a:bodyPr/>
          <a:lstStyle/>
          <a:p>
            <a:r>
              <a:rPr lang="en-US" sz="1800" dirty="0">
                <a:ea typeface="ＭＳ Ｐゴシック"/>
                <a:cs typeface="ＭＳ Ｐゴシック"/>
              </a:rPr>
              <a:t>To begin, consider subset of families who move with a child who is exactly 13 years old</a:t>
            </a:r>
          </a:p>
          <a:p>
            <a:endParaRPr lang="en-US" sz="1800" dirty="0">
              <a:ea typeface="ＭＳ Ｐゴシック"/>
              <a:cs typeface="ＭＳ Ｐゴシック"/>
            </a:endParaRPr>
          </a:p>
          <a:p>
            <a:r>
              <a:rPr lang="en-US" sz="1800" dirty="0">
                <a:ea typeface="ＭＳ Ｐゴシック"/>
                <a:cs typeface="ＭＳ Ｐゴシック"/>
              </a:rPr>
              <a:t>Regress child’s income rank at a given age (e.g. age 24, 26, or 30) </a:t>
            </a:r>
            <a:r>
              <a:rPr lang="en-US" sz="1800" i="1" dirty="0" err="1">
                <a:latin typeface="Cambria Math" pitchFamily="18" charset="0"/>
                <a:ea typeface="Cambria Math" pitchFamily="18" charset="0"/>
                <a:cs typeface="ＭＳ Ｐゴシック"/>
              </a:rPr>
              <a:t>y</a:t>
            </a:r>
            <a:r>
              <a:rPr lang="en-US" sz="1800" i="1" baseline="-25000" dirty="0" err="1">
                <a:latin typeface="Cambria Math" pitchFamily="18" charset="0"/>
                <a:ea typeface="Cambria Math" pitchFamily="18" charset="0"/>
                <a:cs typeface="ＭＳ Ｐゴシック"/>
              </a:rPr>
              <a:t>i</a:t>
            </a:r>
            <a:r>
              <a:rPr lang="en-US" sz="1800" dirty="0">
                <a:ea typeface="ＭＳ Ｐゴシック"/>
                <a:cs typeface="ＭＳ Ｐゴシック"/>
              </a:rPr>
              <a:t> on predicted outcome of permanent residents in destination:</a:t>
            </a:r>
          </a:p>
          <a:p>
            <a:endParaRPr lang="en-US" sz="1800" dirty="0">
              <a:ea typeface="ＭＳ Ｐゴシック"/>
              <a:cs typeface="ＭＳ Ｐゴシック"/>
            </a:endParaRPr>
          </a:p>
          <a:p>
            <a:pPr marL="0" indent="0">
              <a:buNone/>
            </a:pPr>
            <a:endParaRPr lang="en-US" sz="1800" dirty="0">
              <a:ea typeface="ＭＳ Ｐゴシック"/>
              <a:cs typeface="ＭＳ Ｐゴシック"/>
            </a:endParaRPr>
          </a:p>
          <a:p>
            <a:pPr marL="0" indent="0">
              <a:buNone/>
            </a:pPr>
            <a:endParaRPr lang="en-US" sz="1800" dirty="0">
              <a:ea typeface="ＭＳ Ｐゴシック"/>
              <a:cs typeface="ＭＳ Ｐゴシック"/>
            </a:endParaRPr>
          </a:p>
          <a:p>
            <a:r>
              <a:rPr lang="en-US" sz="1800" dirty="0">
                <a:ea typeface="ＭＳ Ｐゴシック"/>
                <a:cs typeface="ＭＳ Ｐゴシック"/>
              </a:rPr>
              <a:t>Include parent </a:t>
            </a:r>
            <a:r>
              <a:rPr lang="en-US" sz="1800" dirty="0" err="1">
                <a:ea typeface="ＭＳ Ｐゴシック"/>
                <a:cs typeface="ＭＳ Ｐゴシック"/>
              </a:rPr>
              <a:t>decile</a:t>
            </a:r>
            <a:r>
              <a:rPr lang="en-US" sz="1800" dirty="0">
                <a:ea typeface="ＭＳ Ｐゴシック"/>
                <a:cs typeface="ＭＳ Ｐゴシック"/>
              </a:rPr>
              <a:t> (q) by origin (o) by birth cohort (s) fixed effects to identify </a:t>
            </a:r>
            <a:r>
              <a:rPr lang="en-US" sz="1800" dirty="0" err="1">
                <a:ea typeface="ＭＳ Ｐゴシック"/>
                <a:cs typeface="ＭＳ Ｐゴシック"/>
              </a:rPr>
              <a:t>b</a:t>
            </a:r>
            <a:r>
              <a:rPr lang="en-US" sz="1800" baseline="-25000" dirty="0" err="1">
                <a:ea typeface="ＭＳ Ｐゴシック"/>
                <a:cs typeface="ＭＳ Ｐゴシック"/>
              </a:rPr>
              <a:t>m</a:t>
            </a:r>
            <a:r>
              <a:rPr lang="en-US" sz="1800" dirty="0">
                <a:ea typeface="ＭＳ Ｐゴシック"/>
                <a:cs typeface="ＭＳ Ｐゴシック"/>
              </a:rPr>
              <a:t> purely from differences in </a:t>
            </a:r>
            <a:r>
              <a:rPr lang="en-US" sz="1800" i="1" dirty="0">
                <a:ea typeface="ＭＳ Ｐゴシック"/>
                <a:cs typeface="ＭＳ Ｐゴシック"/>
              </a:rPr>
              <a:t>destinations</a:t>
            </a:r>
          </a:p>
        </p:txBody>
      </p:sp>
      <p:sp>
        <p:nvSpPr>
          <p:cNvPr id="125953" name="Title 1"/>
          <p:cNvSpPr>
            <a:spLocks noGrp="1"/>
          </p:cNvSpPr>
          <p:nvPr>
            <p:ph type="title"/>
          </p:nvPr>
        </p:nvSpPr>
        <p:spPr/>
        <p:txBody>
          <a:bodyPr/>
          <a:lstStyle/>
          <a:p>
            <a:r>
              <a:rPr lang="en-US" sz="3000" dirty="0">
                <a:cs typeface="ＭＳ Ｐゴシック"/>
              </a:rPr>
              <a:t>Estimating Exposure Effects in Observational Data</a:t>
            </a:r>
            <a:endParaRPr lang="en-US" sz="3000" dirty="0">
              <a:ea typeface="ＭＳ Ｐゴシック"/>
              <a:cs typeface="ＭＳ Ｐゴシック"/>
            </a:endParaRPr>
          </a:p>
        </p:txBody>
      </p:sp>
      <p:pic>
        <p:nvPicPr>
          <p:cNvPr id="5" name="Picture 4"/>
          <p:cNvPicPr>
            <a:picLocks noChangeAspect="1"/>
          </p:cNvPicPr>
          <p:nvPr/>
        </p:nvPicPr>
        <p:blipFill>
          <a:blip r:embed="rId3"/>
          <a:stretch>
            <a:fillRect/>
          </a:stretch>
        </p:blipFill>
        <p:spPr>
          <a:xfrm>
            <a:off x="4191000" y="2926698"/>
            <a:ext cx="3733800" cy="349903"/>
          </a:xfrm>
          <a:prstGeom prst="rect">
            <a:avLst/>
          </a:prstGeom>
        </p:spPr>
      </p:pic>
    </p:spTree>
    <p:extLst>
      <p:ext uri="{BB962C8B-B14F-4D97-AF65-F5344CB8AC3E}">
        <p14:creationId xmlns:p14="http://schemas.microsoft.com/office/powerpoint/2010/main" val="142336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95106" y="-1744"/>
            <a:ext cx="9143867" cy="646331"/>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a:cs typeface="Arial"/>
              </a:rPr>
              <a:t>Movers’ Outcomes vs. Predicted Outcomes Based on Residents in Destination</a:t>
            </a:r>
          </a:p>
          <a:p>
            <a:pPr algn="ctr" fontAlgn="base">
              <a:spcBef>
                <a:spcPct val="0"/>
              </a:spcBef>
              <a:spcAft>
                <a:spcPct val="0"/>
              </a:spcAft>
            </a:pPr>
            <a:r>
              <a:rPr lang="en-US" dirty="0">
                <a:solidFill>
                  <a:srgbClr val="1E2D53"/>
                </a:solidFill>
                <a:latin typeface="Arial"/>
                <a:cs typeface="Arial"/>
              </a:rPr>
              <a:t>Child Age 13 at Time of Move, Income Measured at Age 24</a:t>
            </a:r>
            <a:endParaRPr lang="en-US" dirty="0">
              <a:solidFill>
                <a:prstClr val="black"/>
              </a:solidFill>
              <a:latin typeface="Arial"/>
              <a:cs typeface="Arial"/>
            </a:endParaRPr>
          </a:p>
        </p:txBody>
      </p:sp>
      <p:grpSp>
        <p:nvGrpSpPr>
          <p:cNvPr id="64" name="Group 65"/>
          <p:cNvGrpSpPr>
            <a:grpSpLocks noChangeAspect="1"/>
          </p:cNvGrpSpPr>
          <p:nvPr/>
        </p:nvGrpSpPr>
        <p:grpSpPr bwMode="auto">
          <a:xfrm>
            <a:off x="2046288" y="336551"/>
            <a:ext cx="8383588" cy="5929313"/>
            <a:chOff x="329" y="212"/>
            <a:chExt cx="5281" cy="3735"/>
          </a:xfrm>
        </p:grpSpPr>
        <p:sp>
          <p:nvSpPr>
            <p:cNvPr id="65" name="Line 69"/>
            <p:cNvSpPr>
              <a:spLocks noChangeShapeType="1"/>
            </p:cNvSpPr>
            <p:nvPr/>
          </p:nvSpPr>
          <p:spPr bwMode="auto">
            <a:xfrm>
              <a:off x="569" y="3595"/>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6" name="Line 70"/>
            <p:cNvSpPr>
              <a:spLocks noChangeShapeType="1"/>
            </p:cNvSpPr>
            <p:nvPr/>
          </p:nvSpPr>
          <p:spPr bwMode="auto">
            <a:xfrm>
              <a:off x="569" y="2837"/>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7" name="Line 71"/>
            <p:cNvSpPr>
              <a:spLocks noChangeShapeType="1"/>
            </p:cNvSpPr>
            <p:nvPr/>
          </p:nvSpPr>
          <p:spPr bwMode="auto">
            <a:xfrm>
              <a:off x="569" y="20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8" name="Line 72"/>
            <p:cNvSpPr>
              <a:spLocks noChangeShapeType="1"/>
            </p:cNvSpPr>
            <p:nvPr/>
          </p:nvSpPr>
          <p:spPr bwMode="auto">
            <a:xfrm>
              <a:off x="569" y="1319"/>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9" name="Line 73"/>
            <p:cNvSpPr>
              <a:spLocks noChangeShapeType="1"/>
            </p:cNvSpPr>
            <p:nvPr/>
          </p:nvSpPr>
          <p:spPr bwMode="auto">
            <a:xfrm>
              <a:off x="569" y="56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0" name="Oval 74"/>
            <p:cNvSpPr>
              <a:spLocks noChangeArrowheads="1"/>
            </p:cNvSpPr>
            <p:nvPr/>
          </p:nvSpPr>
          <p:spPr bwMode="auto">
            <a:xfrm>
              <a:off x="963" y="333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1" name="Oval 75"/>
            <p:cNvSpPr>
              <a:spLocks noChangeArrowheads="1"/>
            </p:cNvSpPr>
            <p:nvPr/>
          </p:nvSpPr>
          <p:spPr bwMode="auto">
            <a:xfrm>
              <a:off x="1588" y="308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2" name="Oval 76"/>
            <p:cNvSpPr>
              <a:spLocks noChangeArrowheads="1"/>
            </p:cNvSpPr>
            <p:nvPr/>
          </p:nvSpPr>
          <p:spPr bwMode="auto">
            <a:xfrm>
              <a:off x="1903" y="2946"/>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3" name="Oval 77"/>
            <p:cNvSpPr>
              <a:spLocks noChangeArrowheads="1"/>
            </p:cNvSpPr>
            <p:nvPr/>
          </p:nvSpPr>
          <p:spPr bwMode="auto">
            <a:xfrm>
              <a:off x="2147" y="258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4" name="Oval 78"/>
            <p:cNvSpPr>
              <a:spLocks noChangeArrowheads="1"/>
            </p:cNvSpPr>
            <p:nvPr/>
          </p:nvSpPr>
          <p:spPr bwMode="auto">
            <a:xfrm>
              <a:off x="2339" y="257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5" name="Oval 79"/>
            <p:cNvSpPr>
              <a:spLocks noChangeArrowheads="1"/>
            </p:cNvSpPr>
            <p:nvPr/>
          </p:nvSpPr>
          <p:spPr bwMode="auto">
            <a:xfrm>
              <a:off x="2499" y="242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6" name="Oval 80"/>
            <p:cNvSpPr>
              <a:spLocks noChangeArrowheads="1"/>
            </p:cNvSpPr>
            <p:nvPr/>
          </p:nvSpPr>
          <p:spPr bwMode="auto">
            <a:xfrm>
              <a:off x="2646" y="201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7" name="Oval 81"/>
            <p:cNvSpPr>
              <a:spLocks noChangeArrowheads="1"/>
            </p:cNvSpPr>
            <p:nvPr/>
          </p:nvSpPr>
          <p:spPr bwMode="auto">
            <a:xfrm>
              <a:off x="2775" y="227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8" name="Oval 82"/>
            <p:cNvSpPr>
              <a:spLocks noChangeArrowheads="1"/>
            </p:cNvSpPr>
            <p:nvPr/>
          </p:nvSpPr>
          <p:spPr bwMode="auto">
            <a:xfrm>
              <a:off x="2894" y="224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9" name="Oval 83"/>
            <p:cNvSpPr>
              <a:spLocks noChangeArrowheads="1"/>
            </p:cNvSpPr>
            <p:nvPr/>
          </p:nvSpPr>
          <p:spPr bwMode="auto">
            <a:xfrm>
              <a:off x="3013" y="2059"/>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0" name="Oval 84"/>
            <p:cNvSpPr>
              <a:spLocks noChangeArrowheads="1"/>
            </p:cNvSpPr>
            <p:nvPr/>
          </p:nvSpPr>
          <p:spPr bwMode="auto">
            <a:xfrm>
              <a:off x="3100" y="156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1" name="Oval 85"/>
            <p:cNvSpPr>
              <a:spLocks noChangeArrowheads="1"/>
            </p:cNvSpPr>
            <p:nvPr/>
          </p:nvSpPr>
          <p:spPr bwMode="auto">
            <a:xfrm>
              <a:off x="3208" y="189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2" name="Oval 86"/>
            <p:cNvSpPr>
              <a:spLocks noChangeArrowheads="1"/>
            </p:cNvSpPr>
            <p:nvPr/>
          </p:nvSpPr>
          <p:spPr bwMode="auto">
            <a:xfrm>
              <a:off x="3330" y="176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3" name="Oval 87"/>
            <p:cNvSpPr>
              <a:spLocks noChangeArrowheads="1"/>
            </p:cNvSpPr>
            <p:nvPr/>
          </p:nvSpPr>
          <p:spPr bwMode="auto">
            <a:xfrm>
              <a:off x="3459" y="1525"/>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4" name="Oval 88"/>
            <p:cNvSpPr>
              <a:spLocks noChangeArrowheads="1"/>
            </p:cNvSpPr>
            <p:nvPr/>
          </p:nvSpPr>
          <p:spPr bwMode="auto">
            <a:xfrm>
              <a:off x="3599" y="188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5" name="Oval 89"/>
            <p:cNvSpPr>
              <a:spLocks noChangeArrowheads="1"/>
            </p:cNvSpPr>
            <p:nvPr/>
          </p:nvSpPr>
          <p:spPr bwMode="auto">
            <a:xfrm>
              <a:off x="3760" y="165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6" name="Oval 90"/>
            <p:cNvSpPr>
              <a:spLocks noChangeArrowheads="1"/>
            </p:cNvSpPr>
            <p:nvPr/>
          </p:nvSpPr>
          <p:spPr bwMode="auto">
            <a:xfrm>
              <a:off x="3945" y="132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7" name="Oval 91"/>
            <p:cNvSpPr>
              <a:spLocks noChangeArrowheads="1"/>
            </p:cNvSpPr>
            <p:nvPr/>
          </p:nvSpPr>
          <p:spPr bwMode="auto">
            <a:xfrm>
              <a:off x="4172" y="1532"/>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8" name="Oval 92"/>
            <p:cNvSpPr>
              <a:spLocks noChangeArrowheads="1"/>
            </p:cNvSpPr>
            <p:nvPr/>
          </p:nvSpPr>
          <p:spPr bwMode="auto">
            <a:xfrm>
              <a:off x="4507" y="140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9" name="Oval 93"/>
            <p:cNvSpPr>
              <a:spLocks noChangeArrowheads="1"/>
            </p:cNvSpPr>
            <p:nvPr/>
          </p:nvSpPr>
          <p:spPr bwMode="auto">
            <a:xfrm>
              <a:off x="5299" y="84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0" name="Freeform 94"/>
            <p:cNvSpPr>
              <a:spLocks/>
            </p:cNvSpPr>
            <p:nvPr/>
          </p:nvSpPr>
          <p:spPr bwMode="auto">
            <a:xfrm>
              <a:off x="995" y="735"/>
              <a:ext cx="4336" cy="2595"/>
            </a:xfrm>
            <a:custGeom>
              <a:avLst/>
              <a:gdLst>
                <a:gd name="T0" fmla="*/ 0 w 1242"/>
                <a:gd name="T1" fmla="*/ 743 h 743"/>
                <a:gd name="T2" fmla="*/ 621 w 1242"/>
                <a:gd name="T3" fmla="*/ 372 h 743"/>
                <a:gd name="T4" fmla="*/ 1242 w 1242"/>
                <a:gd name="T5" fmla="*/ 0 h 743"/>
              </a:gdLst>
              <a:ahLst/>
              <a:cxnLst>
                <a:cxn ang="0">
                  <a:pos x="T0" y="T1"/>
                </a:cxn>
                <a:cxn ang="0">
                  <a:pos x="T2" y="T3"/>
                </a:cxn>
                <a:cxn ang="0">
                  <a:pos x="T4" y="T5"/>
                </a:cxn>
              </a:cxnLst>
              <a:rect l="0" t="0" r="r" b="b"/>
              <a:pathLst>
                <a:path w="1242" h="743">
                  <a:moveTo>
                    <a:pt x="0" y="743"/>
                  </a:moveTo>
                  <a:lnTo>
                    <a:pt x="621" y="372"/>
                  </a:lnTo>
                  <a:lnTo>
                    <a:pt x="1242" y="0"/>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1" name="Line 95"/>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2" name="Line 96"/>
            <p:cNvSpPr>
              <a:spLocks noChangeShapeType="1"/>
            </p:cNvSpPr>
            <p:nvPr/>
          </p:nvSpPr>
          <p:spPr bwMode="auto">
            <a:xfrm flipH="1">
              <a:off x="510" y="3595"/>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3" name="Rectangle 97"/>
            <p:cNvSpPr>
              <a:spLocks noChangeArrowheads="1"/>
            </p:cNvSpPr>
            <p:nvPr/>
          </p:nvSpPr>
          <p:spPr bwMode="auto">
            <a:xfrm rot="16200000">
              <a:off x="351" y="3470"/>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p>
          </p:txBody>
        </p:sp>
        <p:sp>
          <p:nvSpPr>
            <p:cNvPr id="94" name="Line 98"/>
            <p:cNvSpPr>
              <a:spLocks noChangeShapeType="1"/>
            </p:cNvSpPr>
            <p:nvPr/>
          </p:nvSpPr>
          <p:spPr bwMode="auto">
            <a:xfrm flipH="1">
              <a:off x="510" y="2837"/>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5" name="Rectangle 99"/>
            <p:cNvSpPr>
              <a:spLocks noChangeArrowheads="1"/>
            </p:cNvSpPr>
            <p:nvPr/>
          </p:nvSpPr>
          <p:spPr bwMode="auto">
            <a:xfrm rot="16200000">
              <a:off x="351" y="2712"/>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p>
          </p:txBody>
        </p:sp>
        <p:sp>
          <p:nvSpPr>
            <p:cNvPr id="96" name="Line 100"/>
            <p:cNvSpPr>
              <a:spLocks noChangeShapeType="1"/>
            </p:cNvSpPr>
            <p:nvPr/>
          </p:nvSpPr>
          <p:spPr bwMode="auto">
            <a:xfrm flipH="1">
              <a:off x="510" y="20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7" name="Rectangle 101"/>
            <p:cNvSpPr>
              <a:spLocks noChangeArrowheads="1"/>
            </p:cNvSpPr>
            <p:nvPr/>
          </p:nvSpPr>
          <p:spPr bwMode="auto">
            <a:xfrm rot="16200000">
              <a:off x="376" y="195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p>
          </p:txBody>
        </p:sp>
        <p:sp>
          <p:nvSpPr>
            <p:cNvPr id="98" name="Line 102"/>
            <p:cNvSpPr>
              <a:spLocks noChangeShapeType="1"/>
            </p:cNvSpPr>
            <p:nvPr/>
          </p:nvSpPr>
          <p:spPr bwMode="auto">
            <a:xfrm flipH="1">
              <a:off x="510" y="1319"/>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9" name="Rectangle 103"/>
            <p:cNvSpPr>
              <a:spLocks noChangeArrowheads="1"/>
            </p:cNvSpPr>
            <p:nvPr/>
          </p:nvSpPr>
          <p:spPr bwMode="auto">
            <a:xfrm rot="16200000">
              <a:off x="376" y="1195"/>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p>
          </p:txBody>
        </p:sp>
        <p:sp>
          <p:nvSpPr>
            <p:cNvPr id="100" name="Line 104"/>
            <p:cNvSpPr>
              <a:spLocks noChangeShapeType="1"/>
            </p:cNvSpPr>
            <p:nvPr/>
          </p:nvSpPr>
          <p:spPr bwMode="auto">
            <a:xfrm flipH="1">
              <a:off x="510" y="56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1" name="Rectangle 105"/>
            <p:cNvSpPr>
              <a:spLocks noChangeArrowheads="1"/>
            </p:cNvSpPr>
            <p:nvPr/>
          </p:nvSpPr>
          <p:spPr bwMode="auto">
            <a:xfrm rot="16200000">
              <a:off x="376" y="436"/>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p>
          </p:txBody>
        </p:sp>
        <p:sp>
          <p:nvSpPr>
            <p:cNvPr id="102" name="Line 107"/>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3" name="Line 108"/>
            <p:cNvSpPr>
              <a:spLocks noChangeShapeType="1"/>
            </p:cNvSpPr>
            <p:nvPr/>
          </p:nvSpPr>
          <p:spPr bwMode="auto">
            <a:xfrm>
              <a:off x="6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4" name="Rectangle 109"/>
            <p:cNvSpPr>
              <a:spLocks noChangeArrowheads="1"/>
            </p:cNvSpPr>
            <p:nvPr/>
          </p:nvSpPr>
          <p:spPr bwMode="auto">
            <a:xfrm>
              <a:off x="597" y="3773"/>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-6</a:t>
              </a:r>
            </a:p>
          </p:txBody>
        </p:sp>
        <p:sp>
          <p:nvSpPr>
            <p:cNvPr id="105" name="Line 110"/>
            <p:cNvSpPr>
              <a:spLocks noChangeShapeType="1"/>
            </p:cNvSpPr>
            <p:nvPr/>
          </p:nvSpPr>
          <p:spPr bwMode="auto">
            <a:xfrm>
              <a:off x="147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6" name="Rectangle 111"/>
            <p:cNvSpPr>
              <a:spLocks noChangeArrowheads="1"/>
            </p:cNvSpPr>
            <p:nvPr/>
          </p:nvSpPr>
          <p:spPr bwMode="auto">
            <a:xfrm>
              <a:off x="1407" y="3773"/>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p>
          </p:txBody>
        </p:sp>
        <p:sp>
          <p:nvSpPr>
            <p:cNvPr id="107" name="Line 112"/>
            <p:cNvSpPr>
              <a:spLocks noChangeShapeType="1"/>
            </p:cNvSpPr>
            <p:nvPr/>
          </p:nvSpPr>
          <p:spPr bwMode="auto">
            <a:xfrm>
              <a:off x="228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8" name="Rectangle 113"/>
            <p:cNvSpPr>
              <a:spLocks noChangeArrowheads="1"/>
            </p:cNvSpPr>
            <p:nvPr/>
          </p:nvSpPr>
          <p:spPr bwMode="auto">
            <a:xfrm>
              <a:off x="2217" y="3773"/>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p>
          </p:txBody>
        </p:sp>
        <p:sp>
          <p:nvSpPr>
            <p:cNvPr id="109" name="Line 114"/>
            <p:cNvSpPr>
              <a:spLocks noChangeShapeType="1"/>
            </p:cNvSpPr>
            <p:nvPr/>
          </p:nvSpPr>
          <p:spPr bwMode="auto">
            <a:xfrm>
              <a:off x="308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0" name="Rectangle 115"/>
            <p:cNvSpPr>
              <a:spLocks noChangeArrowheads="1"/>
            </p:cNvSpPr>
            <p:nvPr/>
          </p:nvSpPr>
          <p:spPr bwMode="auto">
            <a:xfrm>
              <a:off x="305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p>
          </p:txBody>
        </p:sp>
        <p:sp>
          <p:nvSpPr>
            <p:cNvPr id="111" name="Line 116"/>
            <p:cNvSpPr>
              <a:spLocks noChangeShapeType="1"/>
            </p:cNvSpPr>
            <p:nvPr/>
          </p:nvSpPr>
          <p:spPr bwMode="auto">
            <a:xfrm>
              <a:off x="389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2" name="Rectangle 117"/>
            <p:cNvSpPr>
              <a:spLocks noChangeArrowheads="1"/>
            </p:cNvSpPr>
            <p:nvPr/>
          </p:nvSpPr>
          <p:spPr bwMode="auto">
            <a:xfrm>
              <a:off x="386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p>
          </p:txBody>
        </p:sp>
        <p:sp>
          <p:nvSpPr>
            <p:cNvPr id="113" name="Line 118"/>
            <p:cNvSpPr>
              <a:spLocks noChangeShapeType="1"/>
            </p:cNvSpPr>
            <p:nvPr/>
          </p:nvSpPr>
          <p:spPr bwMode="auto">
            <a:xfrm>
              <a:off x="470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4" name="Rectangle 119"/>
            <p:cNvSpPr>
              <a:spLocks noChangeArrowheads="1"/>
            </p:cNvSpPr>
            <p:nvPr/>
          </p:nvSpPr>
          <p:spPr bwMode="auto">
            <a:xfrm>
              <a:off x="467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p>
          </p:txBody>
        </p:sp>
        <p:sp>
          <p:nvSpPr>
            <p:cNvPr id="115" name="Line 120"/>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6" name="Rectangle 121"/>
            <p:cNvSpPr>
              <a:spLocks noChangeArrowheads="1"/>
            </p:cNvSpPr>
            <p:nvPr/>
          </p:nvSpPr>
          <p:spPr bwMode="auto">
            <a:xfrm>
              <a:off x="548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6</a:t>
              </a:r>
            </a:p>
          </p:txBody>
        </p:sp>
        <p:sp>
          <p:nvSpPr>
            <p:cNvPr id="117" name="Rectangle 123"/>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cs typeface="Arial"/>
                </a:rPr>
                <a:t> </a:t>
              </a:r>
              <a:endParaRPr lang="en-US" altLang="en-US">
                <a:solidFill>
                  <a:srgbClr val="000000"/>
                </a:solidFill>
                <a:cs typeface="Arial"/>
              </a:endParaRPr>
            </a:p>
          </p:txBody>
        </p:sp>
      </p:grpSp>
      <p:sp>
        <p:nvSpPr>
          <p:cNvPr id="118" name="Rectangle 106"/>
          <p:cNvSpPr>
            <a:spLocks noChangeArrowheads="1"/>
          </p:cNvSpPr>
          <p:nvPr/>
        </p:nvSpPr>
        <p:spPr bwMode="auto">
          <a:xfrm rot="16200000">
            <a:off x="-1208087" y="3209926"/>
            <a:ext cx="61055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Mean (Residual) Child Rank in National Income Distribution</a:t>
            </a:r>
          </a:p>
        </p:txBody>
      </p:sp>
      <p:sp>
        <p:nvSpPr>
          <p:cNvPr id="119" name="Rectangle 122"/>
          <p:cNvSpPr>
            <a:spLocks noChangeArrowheads="1"/>
          </p:cNvSpPr>
          <p:nvPr/>
        </p:nvSpPr>
        <p:spPr bwMode="auto">
          <a:xfrm>
            <a:off x="2400302" y="6296026"/>
            <a:ext cx="80295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Predicted Diff. in Child Rank Based on Permanent Residents in </a:t>
            </a:r>
            <a:r>
              <a:rPr lang="en-US" altLang="en-US" dirty="0" err="1">
                <a:solidFill>
                  <a:srgbClr val="000000"/>
                </a:solidFill>
              </a:rPr>
              <a:t>Dest</a:t>
            </a:r>
            <a:r>
              <a:rPr lang="en-US" altLang="en-US" dirty="0">
                <a:solidFill>
                  <a:srgbClr val="000000"/>
                </a:solidFill>
              </a:rPr>
              <a:t>. vs. Orig.</a:t>
            </a:r>
          </a:p>
        </p:txBody>
      </p:sp>
      <p:sp>
        <p:nvSpPr>
          <p:cNvPr id="120" name="Rectangle 34"/>
          <p:cNvSpPr>
            <a:spLocks noChangeArrowheads="1"/>
          </p:cNvSpPr>
          <p:nvPr/>
        </p:nvSpPr>
        <p:spPr bwMode="auto">
          <a:xfrm>
            <a:off x="8354524" y="3663951"/>
            <a:ext cx="18562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Slope: b</a:t>
            </a:r>
            <a:r>
              <a:rPr lang="en-US" altLang="en-US" baseline="-25000" dirty="0">
                <a:solidFill>
                  <a:srgbClr val="000000"/>
                </a:solidFill>
              </a:rPr>
              <a:t>13</a:t>
            </a:r>
            <a:r>
              <a:rPr lang="en-US" altLang="en-US" dirty="0">
                <a:solidFill>
                  <a:srgbClr val="000000"/>
                </a:solidFill>
              </a:rPr>
              <a:t> = 0.628</a:t>
            </a:r>
          </a:p>
        </p:txBody>
      </p:sp>
      <p:sp>
        <p:nvSpPr>
          <p:cNvPr id="122" name="Rectangle 121"/>
          <p:cNvSpPr/>
          <p:nvPr/>
        </p:nvSpPr>
        <p:spPr>
          <a:xfrm>
            <a:off x="9383446" y="3897868"/>
            <a:ext cx="979755" cy="369332"/>
          </a:xfrm>
          <a:prstGeom prst="rect">
            <a:avLst/>
          </a:prstGeom>
        </p:spPr>
        <p:txBody>
          <a:bodyPr wrap="none">
            <a:spAutoFit/>
          </a:bodyPr>
          <a:lstStyle/>
          <a:p>
            <a:r>
              <a:rPr lang="en-US" dirty="0">
                <a:solidFill>
                  <a:prstClr val="black"/>
                </a:solidFill>
                <a:latin typeface="Arial"/>
                <a:cs typeface="Arial"/>
              </a:rPr>
              <a:t> (0.048)</a:t>
            </a:r>
            <a:endParaRPr lang="en-US" dirty="0">
              <a:solidFill>
                <a:srgbClr val="000000"/>
              </a:solidFill>
              <a:latin typeface="Arial"/>
              <a:cs typeface="Arial"/>
            </a:endParaRPr>
          </a:p>
        </p:txBody>
      </p:sp>
    </p:spTree>
    <p:extLst>
      <p:ext uri="{BB962C8B-B14F-4D97-AF65-F5344CB8AC3E}">
        <p14:creationId xmlns:p14="http://schemas.microsoft.com/office/powerpoint/2010/main" val="60492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p:cNvSpPr txBox="1"/>
          <p:nvPr/>
        </p:nvSpPr>
        <p:spPr>
          <a:xfrm>
            <a:off x="2971801" y="3087470"/>
            <a:ext cx="1620957" cy="646331"/>
          </a:xfrm>
          <a:prstGeom prst="rect">
            <a:avLst/>
          </a:prstGeom>
          <a:noFill/>
        </p:spPr>
        <p:txBody>
          <a:bodyPr wrap="none" rtlCol="0">
            <a:spAutoFit/>
          </a:bodyPr>
          <a:lstStyle/>
          <a:p>
            <a:pPr defTabSz="457200"/>
            <a:r>
              <a:rPr lang="en-US" dirty="0">
                <a:solidFill>
                  <a:prstClr val="black"/>
                </a:solidFill>
                <a:latin typeface="Arial"/>
                <a:cs typeface="Arial"/>
              </a:rPr>
              <a:t>Slope:  -0.038</a:t>
            </a:r>
          </a:p>
          <a:p>
            <a:pPr defTabSz="457200"/>
            <a:r>
              <a:rPr lang="en-US" dirty="0">
                <a:solidFill>
                  <a:prstClr val="black"/>
                </a:solidFill>
                <a:latin typeface="Arial"/>
                <a:cs typeface="Arial"/>
              </a:rPr>
              <a:t>	</a:t>
            </a:r>
          </a:p>
        </p:txBody>
      </p:sp>
      <p:sp>
        <p:nvSpPr>
          <p:cNvPr id="89" name="Rectangle 88"/>
          <p:cNvSpPr/>
          <p:nvPr/>
        </p:nvSpPr>
        <p:spPr>
          <a:xfrm>
            <a:off x="3683001" y="3364468"/>
            <a:ext cx="979755" cy="369332"/>
          </a:xfrm>
          <a:prstGeom prst="rect">
            <a:avLst/>
          </a:prstGeom>
        </p:spPr>
        <p:txBody>
          <a:bodyPr wrap="none">
            <a:spAutoFit/>
          </a:bodyPr>
          <a:lstStyle/>
          <a:p>
            <a:r>
              <a:rPr lang="en-US" dirty="0">
                <a:solidFill>
                  <a:prstClr val="black"/>
                </a:solidFill>
                <a:latin typeface="Arial"/>
                <a:cs typeface="Arial"/>
              </a:rPr>
              <a:t> (0.002)</a:t>
            </a:r>
            <a:endParaRPr lang="en-US" dirty="0">
              <a:solidFill>
                <a:srgbClr val="000000"/>
              </a:solidFill>
              <a:latin typeface="Arial"/>
              <a:cs typeface="Arial"/>
            </a:endParaRPr>
          </a:p>
        </p:txBody>
      </p:sp>
      <p:sp>
        <p:nvSpPr>
          <p:cNvPr id="90" name="TextBox 89"/>
          <p:cNvSpPr txBox="1"/>
          <p:nvPr/>
        </p:nvSpPr>
        <p:spPr>
          <a:xfrm>
            <a:off x="8597901" y="3087470"/>
            <a:ext cx="1685077" cy="646331"/>
          </a:xfrm>
          <a:prstGeom prst="rect">
            <a:avLst/>
          </a:prstGeom>
          <a:noFill/>
        </p:spPr>
        <p:txBody>
          <a:bodyPr wrap="none" rtlCol="0">
            <a:spAutoFit/>
          </a:bodyPr>
          <a:lstStyle/>
          <a:p>
            <a:pPr defTabSz="457200"/>
            <a:r>
              <a:rPr lang="en-US" dirty="0">
                <a:solidFill>
                  <a:prstClr val="black"/>
                </a:solidFill>
                <a:latin typeface="Arial"/>
                <a:cs typeface="Arial"/>
              </a:rPr>
              <a:t>Slope: </a:t>
            </a:r>
            <a:r>
              <a:rPr lang="en-US" dirty="0">
                <a:solidFill>
                  <a:srgbClr val="000000"/>
                </a:solidFill>
                <a:latin typeface="Arial"/>
                <a:cs typeface="Arial"/>
              </a:rPr>
              <a:t> -0.002 </a:t>
            </a:r>
            <a:endParaRPr lang="en-US" dirty="0">
              <a:solidFill>
                <a:prstClr val="black"/>
              </a:solidFill>
              <a:latin typeface="Arial"/>
              <a:cs typeface="Arial"/>
            </a:endParaRPr>
          </a:p>
          <a:p>
            <a:pPr defTabSz="457200"/>
            <a:r>
              <a:rPr lang="en-US" dirty="0">
                <a:solidFill>
                  <a:prstClr val="black"/>
                </a:solidFill>
                <a:latin typeface="Arial"/>
                <a:cs typeface="Arial"/>
              </a:rPr>
              <a:t>	</a:t>
            </a:r>
          </a:p>
        </p:txBody>
      </p:sp>
      <p:sp>
        <p:nvSpPr>
          <p:cNvPr id="91" name="Rectangle 90"/>
          <p:cNvSpPr/>
          <p:nvPr/>
        </p:nvSpPr>
        <p:spPr>
          <a:xfrm>
            <a:off x="9309100" y="3364468"/>
            <a:ext cx="962636" cy="369332"/>
          </a:xfrm>
          <a:prstGeom prst="rect">
            <a:avLst/>
          </a:prstGeom>
        </p:spPr>
        <p:txBody>
          <a:bodyPr wrap="none">
            <a:spAutoFit/>
          </a:bodyPr>
          <a:lstStyle/>
          <a:p>
            <a:r>
              <a:rPr lang="en-US" dirty="0">
                <a:solidFill>
                  <a:prstClr val="black"/>
                </a:solidFill>
                <a:latin typeface="Arial"/>
                <a:cs typeface="Arial"/>
              </a:rPr>
              <a:t> (0.011)</a:t>
            </a:r>
            <a:endParaRPr lang="en-US" dirty="0">
              <a:solidFill>
                <a:srgbClr val="000000"/>
              </a:solidFill>
              <a:latin typeface="Arial"/>
              <a:cs typeface="Arial"/>
            </a:endParaRPr>
          </a:p>
        </p:txBody>
      </p:sp>
      <p:sp>
        <p:nvSpPr>
          <p:cNvPr id="92" name="TextBox 91"/>
          <p:cNvSpPr txBox="1"/>
          <p:nvPr/>
        </p:nvSpPr>
        <p:spPr>
          <a:xfrm>
            <a:off x="9192574" y="2709334"/>
            <a:ext cx="1018227" cy="369332"/>
          </a:xfrm>
          <a:prstGeom prst="rect">
            <a:avLst/>
          </a:prstGeom>
          <a:noFill/>
        </p:spPr>
        <p:txBody>
          <a:bodyPr wrap="none" rtlCol="0">
            <a:spAutoFit/>
          </a:bodyPr>
          <a:lstStyle/>
          <a:p>
            <a:pPr defTabSz="457200"/>
            <a:r>
              <a:rPr lang="el-GR" dirty="0">
                <a:solidFill>
                  <a:prstClr val="black"/>
                </a:solidFill>
                <a:latin typeface="Arial"/>
                <a:cs typeface="Arial"/>
              </a:rPr>
              <a:t>δ</a:t>
            </a:r>
            <a:r>
              <a:rPr lang="en-US" dirty="0">
                <a:solidFill>
                  <a:prstClr val="black"/>
                </a:solidFill>
                <a:latin typeface="Arial"/>
                <a:cs typeface="Arial"/>
              </a:rPr>
              <a:t>: 0.226</a:t>
            </a:r>
          </a:p>
        </p:txBody>
      </p:sp>
      <p:grpSp>
        <p:nvGrpSpPr>
          <p:cNvPr id="3" name="Group 4"/>
          <p:cNvGrpSpPr>
            <a:grpSpLocks noChangeAspect="1"/>
          </p:cNvGrpSpPr>
          <p:nvPr/>
        </p:nvGrpSpPr>
        <p:grpSpPr bwMode="auto">
          <a:xfrm>
            <a:off x="2044702" y="336552"/>
            <a:ext cx="8385175" cy="5929313"/>
            <a:chOff x="328" y="212"/>
            <a:chExt cx="5282" cy="3735"/>
          </a:xfrm>
        </p:grpSpPr>
        <p:sp>
          <p:nvSpPr>
            <p:cNvPr id="93" name="Line 8"/>
            <p:cNvSpPr>
              <a:spLocks noChangeShapeType="1"/>
            </p:cNvSpPr>
            <p:nvPr/>
          </p:nvSpPr>
          <p:spPr bwMode="auto">
            <a:xfrm>
              <a:off x="569" y="316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4" name="Line 9"/>
            <p:cNvSpPr>
              <a:spLocks noChangeShapeType="1"/>
            </p:cNvSpPr>
            <p:nvPr/>
          </p:nvSpPr>
          <p:spPr bwMode="auto">
            <a:xfrm>
              <a:off x="569" y="2390"/>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5" name="Line 10"/>
            <p:cNvSpPr>
              <a:spLocks noChangeShapeType="1"/>
            </p:cNvSpPr>
            <p:nvPr/>
          </p:nvSpPr>
          <p:spPr bwMode="auto">
            <a:xfrm>
              <a:off x="569" y="1612"/>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6" name="Line 11"/>
            <p:cNvSpPr>
              <a:spLocks noChangeShapeType="1"/>
            </p:cNvSpPr>
            <p:nvPr/>
          </p:nvSpPr>
          <p:spPr bwMode="auto">
            <a:xfrm>
              <a:off x="569" y="833"/>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7" name="Line 12"/>
            <p:cNvSpPr>
              <a:spLocks noChangeShapeType="1"/>
            </p:cNvSpPr>
            <p:nvPr/>
          </p:nvSpPr>
          <p:spPr bwMode="auto">
            <a:xfrm flipV="1">
              <a:off x="4015" y="3602"/>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8" name="Line 13"/>
            <p:cNvSpPr>
              <a:spLocks noChangeShapeType="1"/>
            </p:cNvSpPr>
            <p:nvPr/>
          </p:nvSpPr>
          <p:spPr bwMode="auto">
            <a:xfrm flipV="1">
              <a:off x="4015" y="347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9" name="Line 14"/>
            <p:cNvSpPr>
              <a:spLocks noChangeShapeType="1"/>
            </p:cNvSpPr>
            <p:nvPr/>
          </p:nvSpPr>
          <p:spPr bwMode="auto">
            <a:xfrm flipV="1">
              <a:off x="4015" y="3351"/>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0" name="Line 15"/>
            <p:cNvSpPr>
              <a:spLocks noChangeShapeType="1"/>
            </p:cNvSpPr>
            <p:nvPr/>
          </p:nvSpPr>
          <p:spPr bwMode="auto">
            <a:xfrm flipV="1">
              <a:off x="4015" y="3225"/>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1" name="Line 16"/>
            <p:cNvSpPr>
              <a:spLocks noChangeShapeType="1"/>
            </p:cNvSpPr>
            <p:nvPr/>
          </p:nvSpPr>
          <p:spPr bwMode="auto">
            <a:xfrm flipV="1">
              <a:off x="4015" y="309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2" name="Line 17"/>
            <p:cNvSpPr>
              <a:spLocks noChangeShapeType="1"/>
            </p:cNvSpPr>
            <p:nvPr/>
          </p:nvSpPr>
          <p:spPr bwMode="auto">
            <a:xfrm flipV="1">
              <a:off x="4015" y="2974"/>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3" name="Line 18"/>
            <p:cNvSpPr>
              <a:spLocks noChangeShapeType="1"/>
            </p:cNvSpPr>
            <p:nvPr/>
          </p:nvSpPr>
          <p:spPr bwMode="auto">
            <a:xfrm flipV="1">
              <a:off x="4015" y="2851"/>
              <a:ext cx="0" cy="81"/>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4" name="Line 19"/>
            <p:cNvSpPr>
              <a:spLocks noChangeShapeType="1"/>
            </p:cNvSpPr>
            <p:nvPr/>
          </p:nvSpPr>
          <p:spPr bwMode="auto">
            <a:xfrm flipV="1">
              <a:off x="4015" y="2726"/>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5" name="Line 20"/>
            <p:cNvSpPr>
              <a:spLocks noChangeShapeType="1"/>
            </p:cNvSpPr>
            <p:nvPr/>
          </p:nvSpPr>
          <p:spPr bwMode="auto">
            <a:xfrm flipV="1">
              <a:off x="4015" y="260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6" name="Line 21"/>
            <p:cNvSpPr>
              <a:spLocks noChangeShapeType="1"/>
            </p:cNvSpPr>
            <p:nvPr/>
          </p:nvSpPr>
          <p:spPr bwMode="auto">
            <a:xfrm flipV="1">
              <a:off x="4015" y="247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7" name="Line 22"/>
            <p:cNvSpPr>
              <a:spLocks noChangeShapeType="1"/>
            </p:cNvSpPr>
            <p:nvPr/>
          </p:nvSpPr>
          <p:spPr bwMode="auto">
            <a:xfrm flipV="1">
              <a:off x="4015" y="234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8" name="Line 23"/>
            <p:cNvSpPr>
              <a:spLocks noChangeShapeType="1"/>
            </p:cNvSpPr>
            <p:nvPr/>
          </p:nvSpPr>
          <p:spPr bwMode="auto">
            <a:xfrm flipV="1">
              <a:off x="4015" y="222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9" name="Line 24"/>
            <p:cNvSpPr>
              <a:spLocks noChangeShapeType="1"/>
            </p:cNvSpPr>
            <p:nvPr/>
          </p:nvSpPr>
          <p:spPr bwMode="auto">
            <a:xfrm flipV="1">
              <a:off x="4015" y="209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0" name="Line 25"/>
            <p:cNvSpPr>
              <a:spLocks noChangeShapeType="1"/>
            </p:cNvSpPr>
            <p:nvPr/>
          </p:nvSpPr>
          <p:spPr bwMode="auto">
            <a:xfrm flipV="1">
              <a:off x="4015" y="1971"/>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1" name="Line 26"/>
            <p:cNvSpPr>
              <a:spLocks noChangeShapeType="1"/>
            </p:cNvSpPr>
            <p:nvPr/>
          </p:nvSpPr>
          <p:spPr bwMode="auto">
            <a:xfrm flipV="1">
              <a:off x="4015" y="184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2" name="Line 27"/>
            <p:cNvSpPr>
              <a:spLocks noChangeShapeType="1"/>
            </p:cNvSpPr>
            <p:nvPr/>
          </p:nvSpPr>
          <p:spPr bwMode="auto">
            <a:xfrm flipV="1">
              <a:off x="4015" y="172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3" name="Line 28"/>
            <p:cNvSpPr>
              <a:spLocks noChangeShapeType="1"/>
            </p:cNvSpPr>
            <p:nvPr/>
          </p:nvSpPr>
          <p:spPr bwMode="auto">
            <a:xfrm flipV="1">
              <a:off x="4015" y="159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4" name="Line 29"/>
            <p:cNvSpPr>
              <a:spLocks noChangeShapeType="1"/>
            </p:cNvSpPr>
            <p:nvPr/>
          </p:nvSpPr>
          <p:spPr bwMode="auto">
            <a:xfrm flipV="1">
              <a:off x="4015" y="146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5" name="Line 30"/>
            <p:cNvSpPr>
              <a:spLocks noChangeShapeType="1"/>
            </p:cNvSpPr>
            <p:nvPr/>
          </p:nvSpPr>
          <p:spPr bwMode="auto">
            <a:xfrm flipV="1">
              <a:off x="4015" y="134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6" name="Line 31"/>
            <p:cNvSpPr>
              <a:spLocks noChangeShapeType="1"/>
            </p:cNvSpPr>
            <p:nvPr/>
          </p:nvSpPr>
          <p:spPr bwMode="auto">
            <a:xfrm flipV="1">
              <a:off x="4015" y="121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7" name="Line 32"/>
            <p:cNvSpPr>
              <a:spLocks noChangeShapeType="1"/>
            </p:cNvSpPr>
            <p:nvPr/>
          </p:nvSpPr>
          <p:spPr bwMode="auto">
            <a:xfrm flipV="1">
              <a:off x="4015" y="1092"/>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8" name="Line 33"/>
            <p:cNvSpPr>
              <a:spLocks noChangeShapeType="1"/>
            </p:cNvSpPr>
            <p:nvPr/>
          </p:nvSpPr>
          <p:spPr bwMode="auto">
            <a:xfrm flipV="1">
              <a:off x="4015" y="96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9" name="Line 34"/>
            <p:cNvSpPr>
              <a:spLocks noChangeShapeType="1"/>
            </p:cNvSpPr>
            <p:nvPr/>
          </p:nvSpPr>
          <p:spPr bwMode="auto">
            <a:xfrm flipV="1">
              <a:off x="4015" y="84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0" name="Line 35"/>
            <p:cNvSpPr>
              <a:spLocks noChangeShapeType="1"/>
            </p:cNvSpPr>
            <p:nvPr/>
          </p:nvSpPr>
          <p:spPr bwMode="auto">
            <a:xfrm flipV="1">
              <a:off x="4015" y="71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1" name="Line 36"/>
            <p:cNvSpPr>
              <a:spLocks noChangeShapeType="1"/>
            </p:cNvSpPr>
            <p:nvPr/>
          </p:nvSpPr>
          <p:spPr bwMode="auto">
            <a:xfrm flipV="1">
              <a:off x="4015" y="58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2" name="Line 37"/>
            <p:cNvSpPr>
              <a:spLocks noChangeShapeType="1"/>
            </p:cNvSpPr>
            <p:nvPr/>
          </p:nvSpPr>
          <p:spPr bwMode="auto">
            <a:xfrm flipV="1">
              <a:off x="4015" y="470"/>
              <a:ext cx="0" cy="77"/>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3" name="Oval 38"/>
            <p:cNvSpPr>
              <a:spLocks noChangeArrowheads="1"/>
            </p:cNvSpPr>
            <p:nvPr/>
          </p:nvSpPr>
          <p:spPr bwMode="auto">
            <a:xfrm>
              <a:off x="628" y="94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4" name="Oval 39"/>
            <p:cNvSpPr>
              <a:spLocks noChangeArrowheads="1"/>
            </p:cNvSpPr>
            <p:nvPr/>
          </p:nvSpPr>
          <p:spPr bwMode="auto">
            <a:xfrm>
              <a:off x="859" y="112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5" name="Oval 40"/>
            <p:cNvSpPr>
              <a:spLocks noChangeArrowheads="1"/>
            </p:cNvSpPr>
            <p:nvPr/>
          </p:nvSpPr>
          <p:spPr bwMode="auto">
            <a:xfrm>
              <a:off x="1093" y="90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6" name="Oval 41"/>
            <p:cNvSpPr>
              <a:spLocks noChangeArrowheads="1"/>
            </p:cNvSpPr>
            <p:nvPr/>
          </p:nvSpPr>
          <p:spPr bwMode="auto">
            <a:xfrm>
              <a:off x="1323" y="105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7" name="Oval 42"/>
            <p:cNvSpPr>
              <a:spLocks noChangeArrowheads="1"/>
            </p:cNvSpPr>
            <p:nvPr/>
          </p:nvSpPr>
          <p:spPr bwMode="auto">
            <a:xfrm>
              <a:off x="1553" y="139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8" name="Oval 43"/>
            <p:cNvSpPr>
              <a:spLocks noChangeArrowheads="1"/>
            </p:cNvSpPr>
            <p:nvPr/>
          </p:nvSpPr>
          <p:spPr bwMode="auto">
            <a:xfrm>
              <a:off x="1784" y="157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9" name="Oval 44"/>
            <p:cNvSpPr>
              <a:spLocks noChangeArrowheads="1"/>
            </p:cNvSpPr>
            <p:nvPr/>
          </p:nvSpPr>
          <p:spPr bwMode="auto">
            <a:xfrm>
              <a:off x="2018" y="142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0" name="Oval 45"/>
            <p:cNvSpPr>
              <a:spLocks noChangeArrowheads="1"/>
            </p:cNvSpPr>
            <p:nvPr/>
          </p:nvSpPr>
          <p:spPr bwMode="auto">
            <a:xfrm>
              <a:off x="2248" y="189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1" name="Oval 46"/>
            <p:cNvSpPr>
              <a:spLocks noChangeArrowheads="1"/>
            </p:cNvSpPr>
            <p:nvPr/>
          </p:nvSpPr>
          <p:spPr bwMode="auto">
            <a:xfrm>
              <a:off x="2479" y="1916"/>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2" name="Oval 47"/>
            <p:cNvSpPr>
              <a:spLocks noChangeArrowheads="1"/>
            </p:cNvSpPr>
            <p:nvPr/>
          </p:nvSpPr>
          <p:spPr bwMode="auto">
            <a:xfrm>
              <a:off x="2709" y="204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3" name="Oval 48"/>
            <p:cNvSpPr>
              <a:spLocks noChangeArrowheads="1"/>
            </p:cNvSpPr>
            <p:nvPr/>
          </p:nvSpPr>
          <p:spPr bwMode="auto">
            <a:xfrm>
              <a:off x="2943" y="229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4" name="Oval 49"/>
            <p:cNvSpPr>
              <a:spLocks noChangeArrowheads="1"/>
            </p:cNvSpPr>
            <p:nvPr/>
          </p:nvSpPr>
          <p:spPr bwMode="auto">
            <a:xfrm>
              <a:off x="3173" y="246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5" name="Oval 50"/>
            <p:cNvSpPr>
              <a:spLocks noChangeArrowheads="1"/>
            </p:cNvSpPr>
            <p:nvPr/>
          </p:nvSpPr>
          <p:spPr bwMode="auto">
            <a:xfrm>
              <a:off x="3404" y="2537"/>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6" name="Oval 51"/>
            <p:cNvSpPr>
              <a:spLocks noChangeArrowheads="1"/>
            </p:cNvSpPr>
            <p:nvPr/>
          </p:nvSpPr>
          <p:spPr bwMode="auto">
            <a:xfrm>
              <a:off x="3634" y="274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7" name="Oval 52"/>
            <p:cNvSpPr>
              <a:spLocks noChangeArrowheads="1"/>
            </p:cNvSpPr>
            <p:nvPr/>
          </p:nvSpPr>
          <p:spPr bwMode="auto">
            <a:xfrm>
              <a:off x="3868" y="291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8" name="Freeform 53"/>
            <p:cNvSpPr>
              <a:spLocks/>
            </p:cNvSpPr>
            <p:nvPr/>
          </p:nvSpPr>
          <p:spPr bwMode="auto">
            <a:xfrm>
              <a:off x="660" y="809"/>
              <a:ext cx="3239" cy="2070"/>
            </a:xfrm>
            <a:custGeom>
              <a:avLst/>
              <a:gdLst>
                <a:gd name="T0" fmla="*/ 0 w 928"/>
                <a:gd name="T1" fmla="*/ 0 h 593"/>
                <a:gd name="T2" fmla="*/ 464 w 928"/>
                <a:gd name="T3" fmla="*/ 297 h 593"/>
                <a:gd name="T4" fmla="*/ 928 w 928"/>
                <a:gd name="T5" fmla="*/ 593 h 593"/>
              </a:gdLst>
              <a:ahLst/>
              <a:cxnLst>
                <a:cxn ang="0">
                  <a:pos x="T0" y="T1"/>
                </a:cxn>
                <a:cxn ang="0">
                  <a:pos x="T2" y="T3"/>
                </a:cxn>
                <a:cxn ang="0">
                  <a:pos x="T4" y="T5"/>
                </a:cxn>
              </a:cxnLst>
              <a:rect l="0" t="0" r="r" b="b"/>
              <a:pathLst>
                <a:path w="928" h="593">
                  <a:moveTo>
                    <a:pt x="0" y="0"/>
                  </a:moveTo>
                  <a:lnTo>
                    <a:pt x="464" y="297"/>
                  </a:lnTo>
                  <a:lnTo>
                    <a:pt x="928" y="593"/>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9" name="Oval 54"/>
            <p:cNvSpPr>
              <a:spLocks noChangeArrowheads="1"/>
            </p:cNvSpPr>
            <p:nvPr/>
          </p:nvSpPr>
          <p:spPr bwMode="auto">
            <a:xfrm>
              <a:off x="4098" y="328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0" name="Oval 55"/>
            <p:cNvSpPr>
              <a:spLocks noChangeArrowheads="1"/>
            </p:cNvSpPr>
            <p:nvPr/>
          </p:nvSpPr>
          <p:spPr bwMode="auto">
            <a:xfrm>
              <a:off x="4329" y="289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1" name="Oval 56"/>
            <p:cNvSpPr>
              <a:spLocks noChangeArrowheads="1"/>
            </p:cNvSpPr>
            <p:nvPr/>
          </p:nvSpPr>
          <p:spPr bwMode="auto">
            <a:xfrm>
              <a:off x="4563" y="303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2" name="Oval 57"/>
            <p:cNvSpPr>
              <a:spLocks noChangeArrowheads="1"/>
            </p:cNvSpPr>
            <p:nvPr/>
          </p:nvSpPr>
          <p:spPr bwMode="auto">
            <a:xfrm>
              <a:off x="4793" y="292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3" name="Oval 58"/>
            <p:cNvSpPr>
              <a:spLocks noChangeArrowheads="1"/>
            </p:cNvSpPr>
            <p:nvPr/>
          </p:nvSpPr>
          <p:spPr bwMode="auto">
            <a:xfrm>
              <a:off x="5023" y="309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4" name="Oval 59"/>
            <p:cNvSpPr>
              <a:spLocks noChangeArrowheads="1"/>
            </p:cNvSpPr>
            <p:nvPr/>
          </p:nvSpPr>
          <p:spPr bwMode="auto">
            <a:xfrm>
              <a:off x="5254" y="281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5" name="Oval 60"/>
            <p:cNvSpPr>
              <a:spLocks noChangeArrowheads="1"/>
            </p:cNvSpPr>
            <p:nvPr/>
          </p:nvSpPr>
          <p:spPr bwMode="auto">
            <a:xfrm>
              <a:off x="5488" y="337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6" name="Freeform 61"/>
            <p:cNvSpPr>
              <a:spLocks/>
            </p:cNvSpPr>
            <p:nvPr/>
          </p:nvSpPr>
          <p:spPr bwMode="auto">
            <a:xfrm>
              <a:off x="4130" y="3071"/>
              <a:ext cx="1389" cy="39"/>
            </a:xfrm>
            <a:custGeom>
              <a:avLst/>
              <a:gdLst>
                <a:gd name="T0" fmla="*/ 0 w 398"/>
                <a:gd name="T1" fmla="*/ 0 h 11"/>
                <a:gd name="T2" fmla="*/ 199 w 398"/>
                <a:gd name="T3" fmla="*/ 6 h 11"/>
                <a:gd name="T4" fmla="*/ 398 w 398"/>
                <a:gd name="T5" fmla="*/ 11 h 11"/>
              </a:gdLst>
              <a:ahLst/>
              <a:cxnLst>
                <a:cxn ang="0">
                  <a:pos x="T0" y="T1"/>
                </a:cxn>
                <a:cxn ang="0">
                  <a:pos x="T2" y="T3"/>
                </a:cxn>
                <a:cxn ang="0">
                  <a:pos x="T4" y="T5"/>
                </a:cxn>
              </a:cxnLst>
              <a:rect l="0" t="0" r="r" b="b"/>
              <a:pathLst>
                <a:path w="398" h="11">
                  <a:moveTo>
                    <a:pt x="0" y="0"/>
                  </a:moveTo>
                  <a:lnTo>
                    <a:pt x="199" y="6"/>
                  </a:lnTo>
                  <a:lnTo>
                    <a:pt x="398" y="11"/>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7" name="Line 62"/>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8" name="Line 63"/>
            <p:cNvSpPr>
              <a:spLocks noChangeShapeType="1"/>
            </p:cNvSpPr>
            <p:nvPr/>
          </p:nvSpPr>
          <p:spPr bwMode="auto">
            <a:xfrm flipH="1">
              <a:off x="510" y="316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9" name="Rectangle 64"/>
            <p:cNvSpPr>
              <a:spLocks noChangeArrowheads="1"/>
            </p:cNvSpPr>
            <p:nvPr/>
          </p:nvSpPr>
          <p:spPr bwMode="auto">
            <a:xfrm rot="16200000">
              <a:off x="315" y="304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0.2</a:t>
              </a:r>
            </a:p>
          </p:txBody>
        </p:sp>
        <p:sp>
          <p:nvSpPr>
            <p:cNvPr id="150" name="Line 65"/>
            <p:cNvSpPr>
              <a:spLocks noChangeShapeType="1"/>
            </p:cNvSpPr>
            <p:nvPr/>
          </p:nvSpPr>
          <p:spPr bwMode="auto">
            <a:xfrm flipH="1">
              <a:off x="510" y="2390"/>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1" name="Rectangle 66"/>
            <p:cNvSpPr>
              <a:spLocks noChangeArrowheads="1"/>
            </p:cNvSpPr>
            <p:nvPr/>
          </p:nvSpPr>
          <p:spPr bwMode="auto">
            <a:xfrm rot="16200000">
              <a:off x="315" y="2267"/>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0.4</a:t>
              </a:r>
            </a:p>
          </p:txBody>
        </p:sp>
        <p:sp>
          <p:nvSpPr>
            <p:cNvPr id="152" name="Line 67"/>
            <p:cNvSpPr>
              <a:spLocks noChangeShapeType="1"/>
            </p:cNvSpPr>
            <p:nvPr/>
          </p:nvSpPr>
          <p:spPr bwMode="auto">
            <a:xfrm flipH="1">
              <a:off x="510" y="1612"/>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3" name="Rectangle 68"/>
            <p:cNvSpPr>
              <a:spLocks noChangeArrowheads="1"/>
            </p:cNvSpPr>
            <p:nvPr/>
          </p:nvSpPr>
          <p:spPr bwMode="auto">
            <a:xfrm rot="16200000">
              <a:off x="314" y="1488"/>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0.6</a:t>
              </a:r>
            </a:p>
          </p:txBody>
        </p:sp>
        <p:sp>
          <p:nvSpPr>
            <p:cNvPr id="154" name="Line 69"/>
            <p:cNvSpPr>
              <a:spLocks noChangeShapeType="1"/>
            </p:cNvSpPr>
            <p:nvPr/>
          </p:nvSpPr>
          <p:spPr bwMode="auto">
            <a:xfrm flipH="1">
              <a:off x="510" y="833"/>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5" name="Rectangle 70"/>
            <p:cNvSpPr>
              <a:spLocks noChangeArrowheads="1"/>
            </p:cNvSpPr>
            <p:nvPr/>
          </p:nvSpPr>
          <p:spPr bwMode="auto">
            <a:xfrm rot="16200000">
              <a:off x="315" y="709"/>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0.8</a:t>
              </a:r>
            </a:p>
          </p:txBody>
        </p:sp>
        <p:sp>
          <p:nvSpPr>
            <p:cNvPr id="157" name="Line 72"/>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8" name="Line 73"/>
            <p:cNvSpPr>
              <a:spLocks noChangeShapeType="1"/>
            </p:cNvSpPr>
            <p:nvPr/>
          </p:nvSpPr>
          <p:spPr bwMode="auto">
            <a:xfrm>
              <a:off x="89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9" name="Rectangle 74"/>
            <p:cNvSpPr>
              <a:spLocks noChangeArrowheads="1"/>
            </p:cNvSpPr>
            <p:nvPr/>
          </p:nvSpPr>
          <p:spPr bwMode="auto">
            <a:xfrm>
              <a:off x="81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10</a:t>
              </a:r>
            </a:p>
          </p:txBody>
        </p:sp>
        <p:sp>
          <p:nvSpPr>
            <p:cNvPr id="160" name="Line 75"/>
            <p:cNvSpPr>
              <a:spLocks noChangeShapeType="1"/>
            </p:cNvSpPr>
            <p:nvPr/>
          </p:nvSpPr>
          <p:spPr bwMode="auto">
            <a:xfrm>
              <a:off x="204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1" name="Rectangle 76"/>
            <p:cNvSpPr>
              <a:spLocks noChangeArrowheads="1"/>
            </p:cNvSpPr>
            <p:nvPr/>
          </p:nvSpPr>
          <p:spPr bwMode="auto">
            <a:xfrm>
              <a:off x="196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15</a:t>
              </a:r>
            </a:p>
          </p:txBody>
        </p:sp>
        <p:sp>
          <p:nvSpPr>
            <p:cNvPr id="162" name="Line 77"/>
            <p:cNvSpPr>
              <a:spLocks noChangeShapeType="1"/>
            </p:cNvSpPr>
            <p:nvPr/>
          </p:nvSpPr>
          <p:spPr bwMode="auto">
            <a:xfrm>
              <a:off x="320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3" name="Rectangle 78"/>
            <p:cNvSpPr>
              <a:spLocks noChangeArrowheads="1"/>
            </p:cNvSpPr>
            <p:nvPr/>
          </p:nvSpPr>
          <p:spPr bwMode="auto">
            <a:xfrm>
              <a:off x="31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20</a:t>
              </a:r>
            </a:p>
          </p:txBody>
        </p:sp>
        <p:sp>
          <p:nvSpPr>
            <p:cNvPr id="164" name="Line 79"/>
            <p:cNvSpPr>
              <a:spLocks noChangeShapeType="1"/>
            </p:cNvSpPr>
            <p:nvPr/>
          </p:nvSpPr>
          <p:spPr bwMode="auto">
            <a:xfrm>
              <a:off x="43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5" name="Rectangle 80"/>
            <p:cNvSpPr>
              <a:spLocks noChangeArrowheads="1"/>
            </p:cNvSpPr>
            <p:nvPr/>
          </p:nvSpPr>
          <p:spPr bwMode="auto">
            <a:xfrm>
              <a:off x="428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25</a:t>
              </a:r>
            </a:p>
          </p:txBody>
        </p:sp>
        <p:sp>
          <p:nvSpPr>
            <p:cNvPr id="166" name="Line 81"/>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7" name="Rectangle 82"/>
            <p:cNvSpPr>
              <a:spLocks noChangeArrowheads="1"/>
            </p:cNvSpPr>
            <p:nvPr/>
          </p:nvSpPr>
          <p:spPr bwMode="auto">
            <a:xfrm>
              <a:off x="54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30</a:t>
              </a:r>
            </a:p>
          </p:txBody>
        </p:sp>
        <p:sp>
          <p:nvSpPr>
            <p:cNvPr id="169" name="Rectangle 84"/>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cs typeface="Arial"/>
                </a:rPr>
                <a:t> </a:t>
              </a:r>
              <a:endParaRPr lang="en-US" altLang="en-US">
                <a:solidFill>
                  <a:srgbClr val="000000"/>
                </a:solidFill>
                <a:cs typeface="Arial"/>
              </a:endParaRPr>
            </a:p>
          </p:txBody>
        </p:sp>
      </p:grpSp>
      <p:sp>
        <p:nvSpPr>
          <p:cNvPr id="170" name="Rectangle 76"/>
          <p:cNvSpPr>
            <a:spLocks noChangeArrowheads="1"/>
          </p:cNvSpPr>
          <p:nvPr/>
        </p:nvSpPr>
        <p:spPr bwMode="auto">
          <a:xfrm rot="16200000">
            <a:off x="-411857" y="2998402"/>
            <a:ext cx="450988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Coefficient on Predicted Rank in Destination</a:t>
            </a:r>
          </a:p>
        </p:txBody>
      </p:sp>
      <p:sp>
        <p:nvSpPr>
          <p:cNvPr id="171" name="Rectangle 88"/>
          <p:cNvSpPr>
            <a:spLocks noChangeArrowheads="1"/>
          </p:cNvSpPr>
          <p:nvPr/>
        </p:nvSpPr>
        <p:spPr bwMode="auto">
          <a:xfrm>
            <a:off x="4738688" y="6372227"/>
            <a:ext cx="335989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Age of Child when Parents Move</a:t>
            </a:r>
          </a:p>
        </p:txBody>
      </p:sp>
      <mc:AlternateContent xmlns:mc="http://schemas.openxmlformats.org/markup-compatibility/2006" xmlns:a14="http://schemas.microsoft.com/office/drawing/2010/main">
        <mc:Choice Requires="a14">
          <p:sp>
            <p:nvSpPr>
              <p:cNvPr id="85" name="TextBox 84"/>
              <p:cNvSpPr txBox="1"/>
              <p:nvPr/>
            </p:nvSpPr>
            <p:spPr>
              <a:xfrm>
                <a:off x="1524134" y="1"/>
                <a:ext cx="9143867" cy="646331"/>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a:cs typeface="Arial"/>
                  </a:rPr>
                  <a:t>Movers’ Outcomes vs. Predicted Outcomes Based on Residents in Destination</a:t>
                </a:r>
              </a:p>
              <a:p>
                <a:pPr algn="ctr" fontAlgn="base">
                  <a:spcBef>
                    <a:spcPct val="0"/>
                  </a:spcBef>
                  <a:spcAft>
                    <a:spcPct val="0"/>
                  </a:spcAft>
                </a:pPr>
                <a:r>
                  <a:rPr lang="en-US" dirty="0">
                    <a:solidFill>
                      <a:srgbClr val="1E2D53"/>
                    </a:solidFill>
                    <a:latin typeface="Arial"/>
                    <a:cs typeface="Arial"/>
                  </a:rPr>
                  <a:t>By Child’s Age at Move, </a:t>
                </a:r>
                <a:r>
                  <a:rPr lang="en-GB" dirty="0">
                    <a:solidFill>
                      <a:srgbClr val="1E2D53"/>
                    </a:solidFill>
                    <a:latin typeface="Arial"/>
                    <a:cs typeface="Arial"/>
                  </a:rPr>
                  <a:t>Income Measured at Age </a:t>
                </a:r>
                <a14:m>
                  <m:oMath xmlns:m="http://schemas.openxmlformats.org/officeDocument/2006/math">
                    <m:r>
                      <a:rPr lang="en-US" i="1">
                        <a:solidFill>
                          <a:srgbClr val="1E2D53"/>
                        </a:solidFill>
                        <a:latin typeface="Cambria Math"/>
                        <a:ea typeface="Cambria Math"/>
                      </a:rPr>
                      <m:t>=</m:t>
                    </m:r>
                  </m:oMath>
                </a14:m>
                <a:r>
                  <a:rPr lang="en-GB" dirty="0">
                    <a:solidFill>
                      <a:srgbClr val="1E2D53"/>
                    </a:solidFill>
                    <a:latin typeface="Arial"/>
                    <a:cs typeface="Arial"/>
                  </a:rPr>
                  <a:t> 24</a:t>
                </a:r>
                <a:endParaRPr lang="en-US" dirty="0">
                  <a:solidFill>
                    <a:prstClr val="black"/>
                  </a:solidFill>
                  <a:latin typeface="Arial"/>
                  <a:cs typeface="Arial"/>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1524134" y="1"/>
                <a:ext cx="9143867" cy="646331"/>
              </a:xfrm>
              <a:prstGeom prst="rect">
                <a:avLst/>
              </a:prstGeom>
              <a:blipFill>
                <a:blip r:embed="rId3"/>
                <a:stretch>
                  <a:fillRect t="-3922" b="-13725"/>
                </a:stretch>
              </a:blipFill>
            </p:spPr>
            <p:txBody>
              <a:bodyPr/>
              <a:lstStyle/>
              <a:p>
                <a:r>
                  <a:rPr lang="en-US">
                    <a:noFill/>
                  </a:rPr>
                  <a:t> </a:t>
                </a:r>
              </a:p>
            </p:txBody>
          </p:sp>
        </mc:Fallback>
      </mc:AlternateContent>
      <p:sp>
        <p:nvSpPr>
          <p:cNvPr id="156" name="TextBox 155">
            <a:hlinkClick r:id="" action="ppaction://noaction"/>
          </p:cNvPr>
          <p:cNvSpPr txBox="1"/>
          <p:nvPr/>
        </p:nvSpPr>
        <p:spPr>
          <a:xfrm>
            <a:off x="9448800" y="6324600"/>
            <a:ext cx="710802" cy="369332"/>
          </a:xfrm>
          <a:prstGeom prst="rect">
            <a:avLst/>
          </a:prstGeom>
          <a:noFill/>
        </p:spPr>
        <p:txBody>
          <a:bodyPr wrap="none" rtlCol="0">
            <a:spAutoFit/>
          </a:bodyPr>
          <a:lstStyle/>
          <a:p>
            <a:r>
              <a:rPr lang="en-US" dirty="0">
                <a:solidFill>
                  <a:srgbClr val="000000"/>
                </a:solidFill>
                <a:latin typeface="Arial"/>
                <a:cs typeface="Arial"/>
              </a:rPr>
              <a:t>Spec</a:t>
            </a:r>
          </a:p>
        </p:txBody>
      </p:sp>
    </p:spTree>
    <p:extLst>
      <p:ext uri="{BB962C8B-B14F-4D97-AF65-F5344CB8AC3E}">
        <p14:creationId xmlns:p14="http://schemas.microsoft.com/office/powerpoint/2010/main" val="381798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p:cNvSpPr txBox="1"/>
          <p:nvPr/>
        </p:nvSpPr>
        <p:spPr>
          <a:xfrm>
            <a:off x="2971801" y="3087470"/>
            <a:ext cx="1620957" cy="646331"/>
          </a:xfrm>
          <a:prstGeom prst="rect">
            <a:avLst/>
          </a:prstGeom>
          <a:noFill/>
        </p:spPr>
        <p:txBody>
          <a:bodyPr wrap="none" rtlCol="0">
            <a:spAutoFit/>
          </a:bodyPr>
          <a:lstStyle/>
          <a:p>
            <a:pPr defTabSz="457200"/>
            <a:r>
              <a:rPr lang="en-US" dirty="0">
                <a:solidFill>
                  <a:prstClr val="black"/>
                </a:solidFill>
                <a:latin typeface="Arial"/>
                <a:cs typeface="Arial"/>
              </a:rPr>
              <a:t>Slope:  -0.038</a:t>
            </a:r>
          </a:p>
          <a:p>
            <a:pPr defTabSz="457200"/>
            <a:r>
              <a:rPr lang="en-US" dirty="0">
                <a:solidFill>
                  <a:prstClr val="black"/>
                </a:solidFill>
                <a:latin typeface="Arial"/>
                <a:cs typeface="Arial"/>
              </a:rPr>
              <a:t>	</a:t>
            </a:r>
          </a:p>
        </p:txBody>
      </p:sp>
      <p:sp>
        <p:nvSpPr>
          <p:cNvPr id="89" name="Rectangle 88"/>
          <p:cNvSpPr/>
          <p:nvPr/>
        </p:nvSpPr>
        <p:spPr>
          <a:xfrm>
            <a:off x="3683001" y="3364468"/>
            <a:ext cx="979755" cy="369332"/>
          </a:xfrm>
          <a:prstGeom prst="rect">
            <a:avLst/>
          </a:prstGeom>
        </p:spPr>
        <p:txBody>
          <a:bodyPr wrap="none">
            <a:spAutoFit/>
          </a:bodyPr>
          <a:lstStyle/>
          <a:p>
            <a:r>
              <a:rPr lang="en-US" dirty="0">
                <a:solidFill>
                  <a:prstClr val="black"/>
                </a:solidFill>
                <a:latin typeface="Arial"/>
                <a:cs typeface="Arial"/>
              </a:rPr>
              <a:t> (0.002)</a:t>
            </a:r>
            <a:endParaRPr lang="en-US" dirty="0">
              <a:solidFill>
                <a:srgbClr val="000000"/>
              </a:solidFill>
              <a:latin typeface="Arial"/>
              <a:cs typeface="Arial"/>
            </a:endParaRPr>
          </a:p>
        </p:txBody>
      </p:sp>
      <p:sp>
        <p:nvSpPr>
          <p:cNvPr id="90" name="TextBox 89"/>
          <p:cNvSpPr txBox="1"/>
          <p:nvPr/>
        </p:nvSpPr>
        <p:spPr>
          <a:xfrm>
            <a:off x="8597901" y="3087470"/>
            <a:ext cx="1685077" cy="646331"/>
          </a:xfrm>
          <a:prstGeom prst="rect">
            <a:avLst/>
          </a:prstGeom>
          <a:noFill/>
        </p:spPr>
        <p:txBody>
          <a:bodyPr wrap="none" rtlCol="0">
            <a:spAutoFit/>
          </a:bodyPr>
          <a:lstStyle/>
          <a:p>
            <a:pPr defTabSz="457200"/>
            <a:r>
              <a:rPr lang="en-US" dirty="0">
                <a:solidFill>
                  <a:prstClr val="black"/>
                </a:solidFill>
                <a:latin typeface="Arial"/>
                <a:cs typeface="Arial"/>
              </a:rPr>
              <a:t>Slope: </a:t>
            </a:r>
            <a:r>
              <a:rPr lang="en-US" dirty="0">
                <a:solidFill>
                  <a:srgbClr val="000000"/>
                </a:solidFill>
                <a:latin typeface="Arial"/>
                <a:cs typeface="Arial"/>
              </a:rPr>
              <a:t> -0.002 </a:t>
            </a:r>
            <a:endParaRPr lang="en-US" dirty="0">
              <a:solidFill>
                <a:prstClr val="black"/>
              </a:solidFill>
              <a:latin typeface="Arial"/>
              <a:cs typeface="Arial"/>
            </a:endParaRPr>
          </a:p>
          <a:p>
            <a:pPr defTabSz="457200"/>
            <a:r>
              <a:rPr lang="en-US" dirty="0">
                <a:solidFill>
                  <a:prstClr val="black"/>
                </a:solidFill>
                <a:latin typeface="Arial"/>
                <a:cs typeface="Arial"/>
              </a:rPr>
              <a:t>	</a:t>
            </a:r>
          </a:p>
        </p:txBody>
      </p:sp>
      <p:sp>
        <p:nvSpPr>
          <p:cNvPr id="91" name="Rectangle 90"/>
          <p:cNvSpPr/>
          <p:nvPr/>
        </p:nvSpPr>
        <p:spPr>
          <a:xfrm>
            <a:off x="9309100" y="3364468"/>
            <a:ext cx="962636" cy="369332"/>
          </a:xfrm>
          <a:prstGeom prst="rect">
            <a:avLst/>
          </a:prstGeom>
        </p:spPr>
        <p:txBody>
          <a:bodyPr wrap="none">
            <a:spAutoFit/>
          </a:bodyPr>
          <a:lstStyle/>
          <a:p>
            <a:r>
              <a:rPr lang="en-US" dirty="0">
                <a:solidFill>
                  <a:prstClr val="black"/>
                </a:solidFill>
                <a:latin typeface="Arial"/>
                <a:cs typeface="Arial"/>
              </a:rPr>
              <a:t> (0.011)</a:t>
            </a:r>
            <a:endParaRPr lang="en-US" dirty="0">
              <a:solidFill>
                <a:srgbClr val="000000"/>
              </a:solidFill>
              <a:latin typeface="Arial"/>
              <a:cs typeface="Arial"/>
            </a:endParaRPr>
          </a:p>
        </p:txBody>
      </p:sp>
      <p:sp>
        <p:nvSpPr>
          <p:cNvPr id="92" name="TextBox 91"/>
          <p:cNvSpPr txBox="1"/>
          <p:nvPr/>
        </p:nvSpPr>
        <p:spPr>
          <a:xfrm>
            <a:off x="9192574" y="2709334"/>
            <a:ext cx="1018227" cy="369332"/>
          </a:xfrm>
          <a:prstGeom prst="rect">
            <a:avLst/>
          </a:prstGeom>
          <a:noFill/>
        </p:spPr>
        <p:txBody>
          <a:bodyPr wrap="none" rtlCol="0">
            <a:spAutoFit/>
          </a:bodyPr>
          <a:lstStyle/>
          <a:p>
            <a:pPr defTabSz="457200"/>
            <a:r>
              <a:rPr lang="el-GR" dirty="0">
                <a:solidFill>
                  <a:prstClr val="black"/>
                </a:solidFill>
                <a:latin typeface="Arial"/>
                <a:cs typeface="Arial"/>
              </a:rPr>
              <a:t>δ</a:t>
            </a:r>
            <a:r>
              <a:rPr lang="en-US" dirty="0">
                <a:solidFill>
                  <a:prstClr val="black"/>
                </a:solidFill>
                <a:latin typeface="Arial"/>
                <a:cs typeface="Arial"/>
              </a:rPr>
              <a:t>: 0.226</a:t>
            </a:r>
          </a:p>
        </p:txBody>
      </p:sp>
      <p:grpSp>
        <p:nvGrpSpPr>
          <p:cNvPr id="3" name="Group 4"/>
          <p:cNvGrpSpPr>
            <a:grpSpLocks noChangeAspect="1"/>
          </p:cNvGrpSpPr>
          <p:nvPr/>
        </p:nvGrpSpPr>
        <p:grpSpPr bwMode="auto">
          <a:xfrm>
            <a:off x="2044702" y="336552"/>
            <a:ext cx="8385175" cy="5929313"/>
            <a:chOff x="328" y="212"/>
            <a:chExt cx="5282" cy="3735"/>
          </a:xfrm>
        </p:grpSpPr>
        <p:sp>
          <p:nvSpPr>
            <p:cNvPr id="93" name="Line 8"/>
            <p:cNvSpPr>
              <a:spLocks noChangeShapeType="1"/>
            </p:cNvSpPr>
            <p:nvPr/>
          </p:nvSpPr>
          <p:spPr bwMode="auto">
            <a:xfrm>
              <a:off x="569" y="316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4" name="Line 9"/>
            <p:cNvSpPr>
              <a:spLocks noChangeShapeType="1"/>
            </p:cNvSpPr>
            <p:nvPr/>
          </p:nvSpPr>
          <p:spPr bwMode="auto">
            <a:xfrm>
              <a:off x="569" y="2390"/>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5" name="Line 10"/>
            <p:cNvSpPr>
              <a:spLocks noChangeShapeType="1"/>
            </p:cNvSpPr>
            <p:nvPr/>
          </p:nvSpPr>
          <p:spPr bwMode="auto">
            <a:xfrm>
              <a:off x="569" y="1612"/>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6" name="Line 11"/>
            <p:cNvSpPr>
              <a:spLocks noChangeShapeType="1"/>
            </p:cNvSpPr>
            <p:nvPr/>
          </p:nvSpPr>
          <p:spPr bwMode="auto">
            <a:xfrm>
              <a:off x="569" y="833"/>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7" name="Line 12"/>
            <p:cNvSpPr>
              <a:spLocks noChangeShapeType="1"/>
            </p:cNvSpPr>
            <p:nvPr/>
          </p:nvSpPr>
          <p:spPr bwMode="auto">
            <a:xfrm flipV="1">
              <a:off x="4015" y="3602"/>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8" name="Line 13"/>
            <p:cNvSpPr>
              <a:spLocks noChangeShapeType="1"/>
            </p:cNvSpPr>
            <p:nvPr/>
          </p:nvSpPr>
          <p:spPr bwMode="auto">
            <a:xfrm flipV="1">
              <a:off x="4015" y="347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9" name="Line 14"/>
            <p:cNvSpPr>
              <a:spLocks noChangeShapeType="1"/>
            </p:cNvSpPr>
            <p:nvPr/>
          </p:nvSpPr>
          <p:spPr bwMode="auto">
            <a:xfrm flipV="1">
              <a:off x="4015" y="3351"/>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0" name="Line 15"/>
            <p:cNvSpPr>
              <a:spLocks noChangeShapeType="1"/>
            </p:cNvSpPr>
            <p:nvPr/>
          </p:nvSpPr>
          <p:spPr bwMode="auto">
            <a:xfrm flipV="1">
              <a:off x="4015" y="3225"/>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1" name="Line 16"/>
            <p:cNvSpPr>
              <a:spLocks noChangeShapeType="1"/>
            </p:cNvSpPr>
            <p:nvPr/>
          </p:nvSpPr>
          <p:spPr bwMode="auto">
            <a:xfrm flipV="1">
              <a:off x="4015" y="309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2" name="Line 17"/>
            <p:cNvSpPr>
              <a:spLocks noChangeShapeType="1"/>
            </p:cNvSpPr>
            <p:nvPr/>
          </p:nvSpPr>
          <p:spPr bwMode="auto">
            <a:xfrm flipV="1">
              <a:off x="4015" y="2974"/>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3" name="Line 18"/>
            <p:cNvSpPr>
              <a:spLocks noChangeShapeType="1"/>
            </p:cNvSpPr>
            <p:nvPr/>
          </p:nvSpPr>
          <p:spPr bwMode="auto">
            <a:xfrm flipV="1">
              <a:off x="4015" y="2851"/>
              <a:ext cx="0" cy="81"/>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4" name="Line 19"/>
            <p:cNvSpPr>
              <a:spLocks noChangeShapeType="1"/>
            </p:cNvSpPr>
            <p:nvPr/>
          </p:nvSpPr>
          <p:spPr bwMode="auto">
            <a:xfrm flipV="1">
              <a:off x="4015" y="2726"/>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5" name="Line 20"/>
            <p:cNvSpPr>
              <a:spLocks noChangeShapeType="1"/>
            </p:cNvSpPr>
            <p:nvPr/>
          </p:nvSpPr>
          <p:spPr bwMode="auto">
            <a:xfrm flipV="1">
              <a:off x="4015" y="260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6" name="Line 21"/>
            <p:cNvSpPr>
              <a:spLocks noChangeShapeType="1"/>
            </p:cNvSpPr>
            <p:nvPr/>
          </p:nvSpPr>
          <p:spPr bwMode="auto">
            <a:xfrm flipV="1">
              <a:off x="4015" y="247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7" name="Line 22"/>
            <p:cNvSpPr>
              <a:spLocks noChangeShapeType="1"/>
            </p:cNvSpPr>
            <p:nvPr/>
          </p:nvSpPr>
          <p:spPr bwMode="auto">
            <a:xfrm flipV="1">
              <a:off x="4015" y="234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8" name="Line 23"/>
            <p:cNvSpPr>
              <a:spLocks noChangeShapeType="1"/>
            </p:cNvSpPr>
            <p:nvPr/>
          </p:nvSpPr>
          <p:spPr bwMode="auto">
            <a:xfrm flipV="1">
              <a:off x="4015" y="222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9" name="Line 24"/>
            <p:cNvSpPr>
              <a:spLocks noChangeShapeType="1"/>
            </p:cNvSpPr>
            <p:nvPr/>
          </p:nvSpPr>
          <p:spPr bwMode="auto">
            <a:xfrm flipV="1">
              <a:off x="4015" y="209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0" name="Line 25"/>
            <p:cNvSpPr>
              <a:spLocks noChangeShapeType="1"/>
            </p:cNvSpPr>
            <p:nvPr/>
          </p:nvSpPr>
          <p:spPr bwMode="auto">
            <a:xfrm flipV="1">
              <a:off x="4015" y="1971"/>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1" name="Line 26"/>
            <p:cNvSpPr>
              <a:spLocks noChangeShapeType="1"/>
            </p:cNvSpPr>
            <p:nvPr/>
          </p:nvSpPr>
          <p:spPr bwMode="auto">
            <a:xfrm flipV="1">
              <a:off x="4015" y="184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2" name="Line 27"/>
            <p:cNvSpPr>
              <a:spLocks noChangeShapeType="1"/>
            </p:cNvSpPr>
            <p:nvPr/>
          </p:nvSpPr>
          <p:spPr bwMode="auto">
            <a:xfrm flipV="1">
              <a:off x="4015" y="172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3" name="Line 28"/>
            <p:cNvSpPr>
              <a:spLocks noChangeShapeType="1"/>
            </p:cNvSpPr>
            <p:nvPr/>
          </p:nvSpPr>
          <p:spPr bwMode="auto">
            <a:xfrm flipV="1">
              <a:off x="4015" y="159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4" name="Line 29"/>
            <p:cNvSpPr>
              <a:spLocks noChangeShapeType="1"/>
            </p:cNvSpPr>
            <p:nvPr/>
          </p:nvSpPr>
          <p:spPr bwMode="auto">
            <a:xfrm flipV="1">
              <a:off x="4015" y="146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5" name="Line 30"/>
            <p:cNvSpPr>
              <a:spLocks noChangeShapeType="1"/>
            </p:cNvSpPr>
            <p:nvPr/>
          </p:nvSpPr>
          <p:spPr bwMode="auto">
            <a:xfrm flipV="1">
              <a:off x="4015" y="134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6" name="Line 31"/>
            <p:cNvSpPr>
              <a:spLocks noChangeShapeType="1"/>
            </p:cNvSpPr>
            <p:nvPr/>
          </p:nvSpPr>
          <p:spPr bwMode="auto">
            <a:xfrm flipV="1">
              <a:off x="4015" y="121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7" name="Line 32"/>
            <p:cNvSpPr>
              <a:spLocks noChangeShapeType="1"/>
            </p:cNvSpPr>
            <p:nvPr/>
          </p:nvSpPr>
          <p:spPr bwMode="auto">
            <a:xfrm flipV="1">
              <a:off x="4015" y="1092"/>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8" name="Line 33"/>
            <p:cNvSpPr>
              <a:spLocks noChangeShapeType="1"/>
            </p:cNvSpPr>
            <p:nvPr/>
          </p:nvSpPr>
          <p:spPr bwMode="auto">
            <a:xfrm flipV="1">
              <a:off x="4015" y="96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9" name="Line 34"/>
            <p:cNvSpPr>
              <a:spLocks noChangeShapeType="1"/>
            </p:cNvSpPr>
            <p:nvPr/>
          </p:nvSpPr>
          <p:spPr bwMode="auto">
            <a:xfrm flipV="1">
              <a:off x="4015" y="84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0" name="Line 35"/>
            <p:cNvSpPr>
              <a:spLocks noChangeShapeType="1"/>
            </p:cNvSpPr>
            <p:nvPr/>
          </p:nvSpPr>
          <p:spPr bwMode="auto">
            <a:xfrm flipV="1">
              <a:off x="4015" y="71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1" name="Line 36"/>
            <p:cNvSpPr>
              <a:spLocks noChangeShapeType="1"/>
            </p:cNvSpPr>
            <p:nvPr/>
          </p:nvSpPr>
          <p:spPr bwMode="auto">
            <a:xfrm flipV="1">
              <a:off x="4015" y="58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2" name="Line 37"/>
            <p:cNvSpPr>
              <a:spLocks noChangeShapeType="1"/>
            </p:cNvSpPr>
            <p:nvPr/>
          </p:nvSpPr>
          <p:spPr bwMode="auto">
            <a:xfrm flipV="1">
              <a:off x="4015" y="470"/>
              <a:ext cx="0" cy="77"/>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3" name="Oval 38"/>
            <p:cNvSpPr>
              <a:spLocks noChangeArrowheads="1"/>
            </p:cNvSpPr>
            <p:nvPr/>
          </p:nvSpPr>
          <p:spPr bwMode="auto">
            <a:xfrm>
              <a:off x="628" y="94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4" name="Oval 39"/>
            <p:cNvSpPr>
              <a:spLocks noChangeArrowheads="1"/>
            </p:cNvSpPr>
            <p:nvPr/>
          </p:nvSpPr>
          <p:spPr bwMode="auto">
            <a:xfrm>
              <a:off x="859" y="112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5" name="Oval 40"/>
            <p:cNvSpPr>
              <a:spLocks noChangeArrowheads="1"/>
            </p:cNvSpPr>
            <p:nvPr/>
          </p:nvSpPr>
          <p:spPr bwMode="auto">
            <a:xfrm>
              <a:off x="1093" y="90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6" name="Oval 41"/>
            <p:cNvSpPr>
              <a:spLocks noChangeArrowheads="1"/>
            </p:cNvSpPr>
            <p:nvPr/>
          </p:nvSpPr>
          <p:spPr bwMode="auto">
            <a:xfrm>
              <a:off x="1323" y="105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7" name="Oval 42"/>
            <p:cNvSpPr>
              <a:spLocks noChangeArrowheads="1"/>
            </p:cNvSpPr>
            <p:nvPr/>
          </p:nvSpPr>
          <p:spPr bwMode="auto">
            <a:xfrm>
              <a:off x="1553" y="139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8" name="Oval 43"/>
            <p:cNvSpPr>
              <a:spLocks noChangeArrowheads="1"/>
            </p:cNvSpPr>
            <p:nvPr/>
          </p:nvSpPr>
          <p:spPr bwMode="auto">
            <a:xfrm>
              <a:off x="1784" y="157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9" name="Oval 44"/>
            <p:cNvSpPr>
              <a:spLocks noChangeArrowheads="1"/>
            </p:cNvSpPr>
            <p:nvPr/>
          </p:nvSpPr>
          <p:spPr bwMode="auto">
            <a:xfrm>
              <a:off x="2018" y="142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0" name="Oval 45"/>
            <p:cNvSpPr>
              <a:spLocks noChangeArrowheads="1"/>
            </p:cNvSpPr>
            <p:nvPr/>
          </p:nvSpPr>
          <p:spPr bwMode="auto">
            <a:xfrm>
              <a:off x="2248" y="189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1" name="Oval 46"/>
            <p:cNvSpPr>
              <a:spLocks noChangeArrowheads="1"/>
            </p:cNvSpPr>
            <p:nvPr/>
          </p:nvSpPr>
          <p:spPr bwMode="auto">
            <a:xfrm>
              <a:off x="2479" y="1916"/>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2" name="Oval 47"/>
            <p:cNvSpPr>
              <a:spLocks noChangeArrowheads="1"/>
            </p:cNvSpPr>
            <p:nvPr/>
          </p:nvSpPr>
          <p:spPr bwMode="auto">
            <a:xfrm>
              <a:off x="2709" y="204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3" name="Oval 48"/>
            <p:cNvSpPr>
              <a:spLocks noChangeArrowheads="1"/>
            </p:cNvSpPr>
            <p:nvPr/>
          </p:nvSpPr>
          <p:spPr bwMode="auto">
            <a:xfrm>
              <a:off x="2943" y="229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4" name="Oval 49"/>
            <p:cNvSpPr>
              <a:spLocks noChangeArrowheads="1"/>
            </p:cNvSpPr>
            <p:nvPr/>
          </p:nvSpPr>
          <p:spPr bwMode="auto">
            <a:xfrm>
              <a:off x="3173" y="246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5" name="Oval 50"/>
            <p:cNvSpPr>
              <a:spLocks noChangeArrowheads="1"/>
            </p:cNvSpPr>
            <p:nvPr/>
          </p:nvSpPr>
          <p:spPr bwMode="auto">
            <a:xfrm>
              <a:off x="3404" y="2537"/>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6" name="Oval 51"/>
            <p:cNvSpPr>
              <a:spLocks noChangeArrowheads="1"/>
            </p:cNvSpPr>
            <p:nvPr/>
          </p:nvSpPr>
          <p:spPr bwMode="auto">
            <a:xfrm>
              <a:off x="3634" y="274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7" name="Oval 52"/>
            <p:cNvSpPr>
              <a:spLocks noChangeArrowheads="1"/>
            </p:cNvSpPr>
            <p:nvPr/>
          </p:nvSpPr>
          <p:spPr bwMode="auto">
            <a:xfrm>
              <a:off x="3868" y="291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8" name="Freeform 53"/>
            <p:cNvSpPr>
              <a:spLocks/>
            </p:cNvSpPr>
            <p:nvPr/>
          </p:nvSpPr>
          <p:spPr bwMode="auto">
            <a:xfrm>
              <a:off x="660" y="809"/>
              <a:ext cx="3239" cy="2070"/>
            </a:xfrm>
            <a:custGeom>
              <a:avLst/>
              <a:gdLst>
                <a:gd name="T0" fmla="*/ 0 w 928"/>
                <a:gd name="T1" fmla="*/ 0 h 593"/>
                <a:gd name="T2" fmla="*/ 464 w 928"/>
                <a:gd name="T3" fmla="*/ 297 h 593"/>
                <a:gd name="T4" fmla="*/ 928 w 928"/>
                <a:gd name="T5" fmla="*/ 593 h 593"/>
              </a:gdLst>
              <a:ahLst/>
              <a:cxnLst>
                <a:cxn ang="0">
                  <a:pos x="T0" y="T1"/>
                </a:cxn>
                <a:cxn ang="0">
                  <a:pos x="T2" y="T3"/>
                </a:cxn>
                <a:cxn ang="0">
                  <a:pos x="T4" y="T5"/>
                </a:cxn>
              </a:cxnLst>
              <a:rect l="0" t="0" r="r" b="b"/>
              <a:pathLst>
                <a:path w="928" h="593">
                  <a:moveTo>
                    <a:pt x="0" y="0"/>
                  </a:moveTo>
                  <a:lnTo>
                    <a:pt x="464" y="297"/>
                  </a:lnTo>
                  <a:lnTo>
                    <a:pt x="928" y="593"/>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9" name="Oval 54"/>
            <p:cNvSpPr>
              <a:spLocks noChangeArrowheads="1"/>
            </p:cNvSpPr>
            <p:nvPr/>
          </p:nvSpPr>
          <p:spPr bwMode="auto">
            <a:xfrm>
              <a:off x="4098" y="328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0" name="Oval 55"/>
            <p:cNvSpPr>
              <a:spLocks noChangeArrowheads="1"/>
            </p:cNvSpPr>
            <p:nvPr/>
          </p:nvSpPr>
          <p:spPr bwMode="auto">
            <a:xfrm>
              <a:off x="4329" y="289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1" name="Oval 56"/>
            <p:cNvSpPr>
              <a:spLocks noChangeArrowheads="1"/>
            </p:cNvSpPr>
            <p:nvPr/>
          </p:nvSpPr>
          <p:spPr bwMode="auto">
            <a:xfrm>
              <a:off x="4563" y="303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2" name="Oval 57"/>
            <p:cNvSpPr>
              <a:spLocks noChangeArrowheads="1"/>
            </p:cNvSpPr>
            <p:nvPr/>
          </p:nvSpPr>
          <p:spPr bwMode="auto">
            <a:xfrm>
              <a:off x="4793" y="292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3" name="Oval 58"/>
            <p:cNvSpPr>
              <a:spLocks noChangeArrowheads="1"/>
            </p:cNvSpPr>
            <p:nvPr/>
          </p:nvSpPr>
          <p:spPr bwMode="auto">
            <a:xfrm>
              <a:off x="5023" y="309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4" name="Oval 59"/>
            <p:cNvSpPr>
              <a:spLocks noChangeArrowheads="1"/>
            </p:cNvSpPr>
            <p:nvPr/>
          </p:nvSpPr>
          <p:spPr bwMode="auto">
            <a:xfrm>
              <a:off x="5254" y="281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5" name="Oval 60"/>
            <p:cNvSpPr>
              <a:spLocks noChangeArrowheads="1"/>
            </p:cNvSpPr>
            <p:nvPr/>
          </p:nvSpPr>
          <p:spPr bwMode="auto">
            <a:xfrm>
              <a:off x="5488" y="337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7" name="Line 62"/>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8" name="Line 63"/>
            <p:cNvSpPr>
              <a:spLocks noChangeShapeType="1"/>
            </p:cNvSpPr>
            <p:nvPr/>
          </p:nvSpPr>
          <p:spPr bwMode="auto">
            <a:xfrm flipH="1">
              <a:off x="510" y="316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9" name="Rectangle 64"/>
            <p:cNvSpPr>
              <a:spLocks noChangeArrowheads="1"/>
            </p:cNvSpPr>
            <p:nvPr/>
          </p:nvSpPr>
          <p:spPr bwMode="auto">
            <a:xfrm rot="16200000">
              <a:off x="315" y="304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0.2</a:t>
              </a:r>
            </a:p>
          </p:txBody>
        </p:sp>
        <p:sp>
          <p:nvSpPr>
            <p:cNvPr id="150" name="Line 65"/>
            <p:cNvSpPr>
              <a:spLocks noChangeShapeType="1"/>
            </p:cNvSpPr>
            <p:nvPr/>
          </p:nvSpPr>
          <p:spPr bwMode="auto">
            <a:xfrm flipH="1">
              <a:off x="510" y="2390"/>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1" name="Rectangle 66"/>
            <p:cNvSpPr>
              <a:spLocks noChangeArrowheads="1"/>
            </p:cNvSpPr>
            <p:nvPr/>
          </p:nvSpPr>
          <p:spPr bwMode="auto">
            <a:xfrm rot="16200000">
              <a:off x="315" y="2267"/>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0.4</a:t>
              </a:r>
            </a:p>
          </p:txBody>
        </p:sp>
        <p:sp>
          <p:nvSpPr>
            <p:cNvPr id="152" name="Line 67"/>
            <p:cNvSpPr>
              <a:spLocks noChangeShapeType="1"/>
            </p:cNvSpPr>
            <p:nvPr/>
          </p:nvSpPr>
          <p:spPr bwMode="auto">
            <a:xfrm flipH="1">
              <a:off x="510" y="1612"/>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3" name="Rectangle 68"/>
            <p:cNvSpPr>
              <a:spLocks noChangeArrowheads="1"/>
            </p:cNvSpPr>
            <p:nvPr/>
          </p:nvSpPr>
          <p:spPr bwMode="auto">
            <a:xfrm rot="16200000">
              <a:off x="314" y="1488"/>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0.6</a:t>
              </a:r>
            </a:p>
          </p:txBody>
        </p:sp>
        <p:sp>
          <p:nvSpPr>
            <p:cNvPr id="154" name="Line 69"/>
            <p:cNvSpPr>
              <a:spLocks noChangeShapeType="1"/>
            </p:cNvSpPr>
            <p:nvPr/>
          </p:nvSpPr>
          <p:spPr bwMode="auto">
            <a:xfrm flipH="1">
              <a:off x="510" y="833"/>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5" name="Rectangle 70"/>
            <p:cNvSpPr>
              <a:spLocks noChangeArrowheads="1"/>
            </p:cNvSpPr>
            <p:nvPr/>
          </p:nvSpPr>
          <p:spPr bwMode="auto">
            <a:xfrm rot="16200000">
              <a:off x="315" y="709"/>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0.8</a:t>
              </a:r>
            </a:p>
          </p:txBody>
        </p:sp>
        <p:sp>
          <p:nvSpPr>
            <p:cNvPr id="157" name="Line 72"/>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8" name="Line 73"/>
            <p:cNvSpPr>
              <a:spLocks noChangeShapeType="1"/>
            </p:cNvSpPr>
            <p:nvPr/>
          </p:nvSpPr>
          <p:spPr bwMode="auto">
            <a:xfrm>
              <a:off x="89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9" name="Rectangle 74"/>
            <p:cNvSpPr>
              <a:spLocks noChangeArrowheads="1"/>
            </p:cNvSpPr>
            <p:nvPr/>
          </p:nvSpPr>
          <p:spPr bwMode="auto">
            <a:xfrm>
              <a:off x="81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10</a:t>
              </a:r>
            </a:p>
          </p:txBody>
        </p:sp>
        <p:sp>
          <p:nvSpPr>
            <p:cNvPr id="160" name="Line 75"/>
            <p:cNvSpPr>
              <a:spLocks noChangeShapeType="1"/>
            </p:cNvSpPr>
            <p:nvPr/>
          </p:nvSpPr>
          <p:spPr bwMode="auto">
            <a:xfrm>
              <a:off x="204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1" name="Rectangle 76"/>
            <p:cNvSpPr>
              <a:spLocks noChangeArrowheads="1"/>
            </p:cNvSpPr>
            <p:nvPr/>
          </p:nvSpPr>
          <p:spPr bwMode="auto">
            <a:xfrm>
              <a:off x="196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15</a:t>
              </a:r>
            </a:p>
          </p:txBody>
        </p:sp>
        <p:sp>
          <p:nvSpPr>
            <p:cNvPr id="162" name="Line 77"/>
            <p:cNvSpPr>
              <a:spLocks noChangeShapeType="1"/>
            </p:cNvSpPr>
            <p:nvPr/>
          </p:nvSpPr>
          <p:spPr bwMode="auto">
            <a:xfrm>
              <a:off x="320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3" name="Rectangle 78"/>
            <p:cNvSpPr>
              <a:spLocks noChangeArrowheads="1"/>
            </p:cNvSpPr>
            <p:nvPr/>
          </p:nvSpPr>
          <p:spPr bwMode="auto">
            <a:xfrm>
              <a:off x="31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20</a:t>
              </a:r>
            </a:p>
          </p:txBody>
        </p:sp>
        <p:sp>
          <p:nvSpPr>
            <p:cNvPr id="164" name="Line 79"/>
            <p:cNvSpPr>
              <a:spLocks noChangeShapeType="1"/>
            </p:cNvSpPr>
            <p:nvPr/>
          </p:nvSpPr>
          <p:spPr bwMode="auto">
            <a:xfrm>
              <a:off x="43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5" name="Rectangle 80"/>
            <p:cNvSpPr>
              <a:spLocks noChangeArrowheads="1"/>
            </p:cNvSpPr>
            <p:nvPr/>
          </p:nvSpPr>
          <p:spPr bwMode="auto">
            <a:xfrm>
              <a:off x="428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25</a:t>
              </a:r>
            </a:p>
          </p:txBody>
        </p:sp>
        <p:sp>
          <p:nvSpPr>
            <p:cNvPr id="166" name="Line 81"/>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7" name="Rectangle 82"/>
            <p:cNvSpPr>
              <a:spLocks noChangeArrowheads="1"/>
            </p:cNvSpPr>
            <p:nvPr/>
          </p:nvSpPr>
          <p:spPr bwMode="auto">
            <a:xfrm>
              <a:off x="54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30</a:t>
              </a:r>
            </a:p>
          </p:txBody>
        </p:sp>
        <p:sp>
          <p:nvSpPr>
            <p:cNvPr id="169" name="Rectangle 84"/>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cs typeface="Arial"/>
                </a:rPr>
                <a:t> </a:t>
              </a:r>
              <a:endParaRPr lang="en-US" altLang="en-US">
                <a:solidFill>
                  <a:srgbClr val="000000"/>
                </a:solidFill>
                <a:cs typeface="Arial"/>
              </a:endParaRPr>
            </a:p>
          </p:txBody>
        </p:sp>
      </p:grpSp>
      <p:sp>
        <p:nvSpPr>
          <p:cNvPr id="170" name="Rectangle 76"/>
          <p:cNvSpPr>
            <a:spLocks noChangeArrowheads="1"/>
          </p:cNvSpPr>
          <p:nvPr/>
        </p:nvSpPr>
        <p:spPr bwMode="auto">
          <a:xfrm rot="16200000">
            <a:off x="-411857" y="2998402"/>
            <a:ext cx="450988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Coefficient on Predicted Rank in Destination</a:t>
            </a:r>
          </a:p>
        </p:txBody>
      </p:sp>
      <p:sp>
        <p:nvSpPr>
          <p:cNvPr id="171" name="Rectangle 88"/>
          <p:cNvSpPr>
            <a:spLocks noChangeArrowheads="1"/>
          </p:cNvSpPr>
          <p:nvPr/>
        </p:nvSpPr>
        <p:spPr bwMode="auto">
          <a:xfrm>
            <a:off x="4738688" y="6372227"/>
            <a:ext cx="335989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Age of Child when Parents Move</a:t>
            </a:r>
          </a:p>
        </p:txBody>
      </p:sp>
      <mc:AlternateContent xmlns:mc="http://schemas.openxmlformats.org/markup-compatibility/2006" xmlns:a14="http://schemas.microsoft.com/office/drawing/2010/main">
        <mc:Choice Requires="a14">
          <p:sp>
            <p:nvSpPr>
              <p:cNvPr id="85" name="TextBox 84"/>
              <p:cNvSpPr txBox="1"/>
              <p:nvPr/>
            </p:nvSpPr>
            <p:spPr>
              <a:xfrm>
                <a:off x="1524134" y="1"/>
                <a:ext cx="9143867" cy="646331"/>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a:cs typeface="Arial"/>
                  </a:rPr>
                  <a:t>Movers’ Outcomes vs. Predicted Outcomes Based on Residents in Destination</a:t>
                </a:r>
              </a:p>
              <a:p>
                <a:pPr algn="ctr" fontAlgn="base">
                  <a:spcBef>
                    <a:spcPct val="0"/>
                  </a:spcBef>
                  <a:spcAft>
                    <a:spcPct val="0"/>
                  </a:spcAft>
                </a:pPr>
                <a:r>
                  <a:rPr lang="en-US" dirty="0">
                    <a:solidFill>
                      <a:srgbClr val="1E2D53"/>
                    </a:solidFill>
                    <a:latin typeface="Arial"/>
                    <a:cs typeface="Arial"/>
                  </a:rPr>
                  <a:t>By Child’s Age at Move, </a:t>
                </a:r>
                <a:r>
                  <a:rPr lang="en-GB" dirty="0">
                    <a:solidFill>
                      <a:srgbClr val="1E2D53"/>
                    </a:solidFill>
                    <a:latin typeface="Arial"/>
                    <a:cs typeface="Arial"/>
                  </a:rPr>
                  <a:t>Income Measured at Age </a:t>
                </a:r>
                <a14:m>
                  <m:oMath xmlns:m="http://schemas.openxmlformats.org/officeDocument/2006/math">
                    <m:r>
                      <a:rPr lang="en-US" i="1">
                        <a:solidFill>
                          <a:srgbClr val="1E2D53"/>
                        </a:solidFill>
                        <a:latin typeface="Cambria Math"/>
                        <a:ea typeface="Cambria Math"/>
                      </a:rPr>
                      <m:t>=</m:t>
                    </m:r>
                  </m:oMath>
                </a14:m>
                <a:r>
                  <a:rPr lang="en-GB" dirty="0">
                    <a:solidFill>
                      <a:srgbClr val="1E2D53"/>
                    </a:solidFill>
                    <a:latin typeface="Arial"/>
                    <a:cs typeface="Arial"/>
                  </a:rPr>
                  <a:t> 24</a:t>
                </a:r>
                <a:endParaRPr lang="en-US" dirty="0">
                  <a:solidFill>
                    <a:prstClr val="black"/>
                  </a:solidFill>
                  <a:latin typeface="Arial"/>
                  <a:cs typeface="Arial"/>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1524134" y="1"/>
                <a:ext cx="9143867" cy="646331"/>
              </a:xfrm>
              <a:prstGeom prst="rect">
                <a:avLst/>
              </a:prstGeom>
              <a:blipFill>
                <a:blip r:embed="rId3"/>
                <a:stretch>
                  <a:fillRect t="-3922" b="-13725"/>
                </a:stretch>
              </a:blipFill>
            </p:spPr>
            <p:txBody>
              <a:bodyPr/>
              <a:lstStyle/>
              <a:p>
                <a:r>
                  <a:rPr lang="en-US">
                    <a:noFill/>
                  </a:rPr>
                  <a:t> </a:t>
                </a:r>
              </a:p>
            </p:txBody>
          </p:sp>
        </mc:Fallback>
      </mc:AlternateContent>
      <p:sp>
        <p:nvSpPr>
          <p:cNvPr id="86" name="TextBox 85"/>
          <p:cNvSpPr txBox="1"/>
          <p:nvPr/>
        </p:nvSpPr>
        <p:spPr>
          <a:xfrm>
            <a:off x="2438401" y="5054026"/>
            <a:ext cx="5411097" cy="646331"/>
          </a:xfrm>
          <a:prstGeom prst="rect">
            <a:avLst/>
          </a:prstGeom>
          <a:noFill/>
        </p:spPr>
        <p:txBody>
          <a:bodyPr wrap="none" rtlCol="0">
            <a:spAutoFit/>
          </a:bodyPr>
          <a:lstStyle/>
          <a:p>
            <a:r>
              <a:rPr lang="en-US" i="1" dirty="0">
                <a:solidFill>
                  <a:srgbClr val="000000"/>
                </a:solidFill>
                <a:latin typeface="Arial"/>
                <a:cs typeface="Arial"/>
              </a:rPr>
              <a:t> Assumption 1: </a:t>
            </a:r>
            <a:r>
              <a:rPr lang="en-US" i="1" dirty="0" err="1">
                <a:solidFill>
                  <a:srgbClr val="000000"/>
                </a:solidFill>
                <a:latin typeface="Symbol" panose="05050102010706020507" pitchFamily="18" charset="2"/>
                <a:cs typeface="Arial"/>
              </a:rPr>
              <a:t>d</a:t>
            </a:r>
            <a:r>
              <a:rPr lang="en-US" i="1" baseline="-25000" dirty="0" err="1">
                <a:solidFill>
                  <a:srgbClr val="000000"/>
                </a:solidFill>
                <a:latin typeface="Arial"/>
                <a:cs typeface="Arial"/>
              </a:rPr>
              <a:t>m</a:t>
            </a:r>
            <a:r>
              <a:rPr lang="en-US" i="1" dirty="0">
                <a:solidFill>
                  <a:srgbClr val="000000"/>
                </a:solidFill>
                <a:latin typeface="Arial"/>
                <a:cs typeface="Arial"/>
              </a:rPr>
              <a:t> = </a:t>
            </a:r>
            <a:r>
              <a:rPr lang="en-US" i="1" dirty="0">
                <a:solidFill>
                  <a:srgbClr val="000000"/>
                </a:solidFill>
                <a:latin typeface="Symbol" panose="05050102010706020507" pitchFamily="18" charset="2"/>
                <a:cs typeface="Arial"/>
              </a:rPr>
              <a:t>d</a:t>
            </a:r>
            <a:r>
              <a:rPr lang="en-US" i="1" dirty="0">
                <a:solidFill>
                  <a:srgbClr val="000000"/>
                </a:solidFill>
                <a:latin typeface="Arial"/>
                <a:cs typeface="Arial"/>
              </a:rPr>
              <a:t> for all m</a:t>
            </a:r>
          </a:p>
          <a:p>
            <a:r>
              <a:rPr lang="en-US" i="1" dirty="0">
                <a:solidFill>
                  <a:srgbClr val="000000"/>
                </a:solidFill>
                <a:latin typeface="Arial"/>
                <a:cs typeface="Arial"/>
                <a:sym typeface="Wingdings" panose="05000000000000000000" pitchFamily="2" charset="2"/>
              </a:rPr>
              <a:t> </a:t>
            </a:r>
            <a:r>
              <a:rPr lang="en-US" dirty="0">
                <a:solidFill>
                  <a:srgbClr val="000000"/>
                </a:solidFill>
                <a:latin typeface="Arial"/>
                <a:cs typeface="Arial"/>
                <a:sym typeface="Wingdings" panose="05000000000000000000" pitchFamily="2" charset="2"/>
              </a:rPr>
              <a:t>Causal effect of moving at age </a:t>
            </a:r>
            <a:r>
              <a:rPr lang="en-US" i="1" dirty="0">
                <a:solidFill>
                  <a:srgbClr val="000000"/>
                </a:solidFill>
                <a:latin typeface="Arial"/>
                <a:cs typeface="Arial"/>
                <a:sym typeface="Wingdings" panose="05000000000000000000" pitchFamily="2" charset="2"/>
              </a:rPr>
              <a:t>m is  </a:t>
            </a:r>
            <a:r>
              <a:rPr lang="en-US" i="1" dirty="0" err="1">
                <a:solidFill>
                  <a:srgbClr val="000000"/>
                </a:solidFill>
                <a:latin typeface="Symbol" panose="05050102010706020507" pitchFamily="18" charset="2"/>
                <a:cs typeface="Arial"/>
                <a:sym typeface="Wingdings" panose="05000000000000000000" pitchFamily="2" charset="2"/>
              </a:rPr>
              <a:t>b</a:t>
            </a:r>
            <a:r>
              <a:rPr lang="en-US" i="1" baseline="-25000" dirty="0" err="1">
                <a:solidFill>
                  <a:srgbClr val="000000"/>
                </a:solidFill>
                <a:latin typeface="Arial"/>
                <a:cs typeface="Arial"/>
                <a:sym typeface="Wingdings" panose="05000000000000000000" pitchFamily="2" charset="2"/>
              </a:rPr>
              <a:t>m</a:t>
            </a:r>
            <a:r>
              <a:rPr lang="en-US" i="1" dirty="0">
                <a:solidFill>
                  <a:srgbClr val="000000"/>
                </a:solidFill>
                <a:latin typeface="Arial"/>
                <a:cs typeface="Arial"/>
                <a:sym typeface="Wingdings" panose="05000000000000000000" pitchFamily="2" charset="2"/>
              </a:rPr>
              <a:t> = </a:t>
            </a:r>
            <a:r>
              <a:rPr lang="en-US" i="1" dirty="0" err="1">
                <a:solidFill>
                  <a:srgbClr val="000000"/>
                </a:solidFill>
                <a:latin typeface="Arial"/>
                <a:cs typeface="Arial"/>
                <a:sym typeface="Wingdings" panose="05000000000000000000" pitchFamily="2" charset="2"/>
              </a:rPr>
              <a:t>b</a:t>
            </a:r>
            <a:r>
              <a:rPr lang="en-US" i="1" baseline="-25000" dirty="0" err="1">
                <a:solidFill>
                  <a:srgbClr val="000000"/>
                </a:solidFill>
                <a:latin typeface="Arial"/>
                <a:cs typeface="Arial"/>
                <a:sym typeface="Wingdings" panose="05000000000000000000" pitchFamily="2" charset="2"/>
              </a:rPr>
              <a:t>m</a:t>
            </a:r>
            <a:r>
              <a:rPr lang="en-US" i="1" dirty="0">
                <a:solidFill>
                  <a:srgbClr val="000000"/>
                </a:solidFill>
                <a:latin typeface="Arial"/>
                <a:cs typeface="Arial"/>
                <a:sym typeface="Wingdings" panose="05000000000000000000" pitchFamily="2" charset="2"/>
              </a:rPr>
              <a:t> – </a:t>
            </a:r>
            <a:r>
              <a:rPr lang="en-US" i="1" dirty="0">
                <a:solidFill>
                  <a:srgbClr val="000000"/>
                </a:solidFill>
                <a:latin typeface="Symbol" panose="05050102010706020507" pitchFamily="18" charset="2"/>
                <a:cs typeface="Arial"/>
                <a:sym typeface="Wingdings" panose="05000000000000000000" pitchFamily="2" charset="2"/>
              </a:rPr>
              <a:t>d</a:t>
            </a:r>
            <a:r>
              <a:rPr lang="en-US" i="1" dirty="0">
                <a:solidFill>
                  <a:srgbClr val="000000"/>
                </a:solidFill>
                <a:latin typeface="Arial"/>
                <a:cs typeface="Arial"/>
                <a:sym typeface="Wingdings" panose="05000000000000000000" pitchFamily="2" charset="2"/>
              </a:rPr>
              <a:t> </a:t>
            </a:r>
            <a:endParaRPr lang="en-US" i="1" dirty="0">
              <a:solidFill>
                <a:srgbClr val="000000"/>
              </a:solidFill>
              <a:latin typeface="Arial"/>
              <a:cs typeface="Arial"/>
            </a:endParaRPr>
          </a:p>
        </p:txBody>
      </p:sp>
      <p:cxnSp>
        <p:nvCxnSpPr>
          <p:cNvPr id="87" name="Straight Connector 86"/>
          <p:cNvCxnSpPr/>
          <p:nvPr/>
        </p:nvCxnSpPr>
        <p:spPr>
          <a:xfrm flipH="1">
            <a:off x="2427290" y="4876800"/>
            <a:ext cx="8012110" cy="0"/>
          </a:xfrm>
          <a:prstGeom prst="line">
            <a:avLst/>
          </a:prstGeom>
          <a:ln>
            <a:solidFill>
              <a:srgbClr val="003366"/>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48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base">
              <a:spcAft>
                <a:spcPct val="0"/>
              </a:spcAft>
            </a:pPr>
            <a:r>
              <a:rPr lang="en-US" dirty="0">
                <a:latin typeface="Arial"/>
                <a:ea typeface="+mn-ea"/>
                <a:cs typeface="Arial"/>
              </a:rPr>
              <a:t>Identifying Causal Exposure Effect</a:t>
            </a:r>
          </a:p>
        </p:txBody>
      </p:sp>
      <p:sp>
        <p:nvSpPr>
          <p:cNvPr id="3" name="Content Placeholder 2"/>
          <p:cNvSpPr>
            <a:spLocks noGrp="1"/>
          </p:cNvSpPr>
          <p:nvPr>
            <p:ph idx="1"/>
          </p:nvPr>
        </p:nvSpPr>
        <p:spPr>
          <a:xfrm>
            <a:off x="1981200" y="1066800"/>
            <a:ext cx="8229600" cy="5181600"/>
          </a:xfrm>
        </p:spPr>
        <p:txBody>
          <a:bodyPr>
            <a:noAutofit/>
          </a:bodyPr>
          <a:lstStyle/>
          <a:p>
            <a:r>
              <a:rPr lang="en-US" dirty="0">
                <a:solidFill>
                  <a:srgbClr val="000000"/>
                </a:solidFill>
                <a:latin typeface="Arial" panose="020B0604020202020204" pitchFamily="34" charset="0"/>
                <a:cs typeface="Arial" panose="020B0604020202020204" pitchFamily="34" charset="0"/>
              </a:rPr>
              <a:t>Key identification assumption: </a:t>
            </a:r>
            <a:r>
              <a:rPr lang="en-US" i="1" dirty="0">
                <a:solidFill>
                  <a:srgbClr val="000000"/>
                </a:solidFill>
                <a:latin typeface="Arial" panose="020B0604020202020204" pitchFamily="34" charset="0"/>
                <a:cs typeface="Arial" panose="020B0604020202020204" pitchFamily="34" charset="0"/>
              </a:rPr>
              <a:t>timing </a:t>
            </a:r>
            <a:r>
              <a:rPr lang="en-US" dirty="0">
                <a:solidFill>
                  <a:srgbClr val="000000"/>
                </a:solidFill>
                <a:latin typeface="Arial" panose="020B0604020202020204" pitchFamily="34" charset="0"/>
                <a:cs typeface="Arial" panose="020B0604020202020204" pitchFamily="34" charset="0"/>
              </a:rPr>
              <a:t>of moves to better/worse areas uncorrelated with child’s potential outcomes </a:t>
            </a:r>
          </a:p>
          <a:p>
            <a:endParaRPr lang="en-US" dirty="0">
              <a:solidFill>
                <a:srgbClr val="000000"/>
              </a:solidFill>
              <a:latin typeface="Arial" panose="020B0604020202020204" pitchFamily="34" charset="0"/>
              <a:cs typeface="Arial" panose="020B0604020202020204" pitchFamily="34" charset="0"/>
            </a:endParaRPr>
          </a:p>
          <a:p>
            <a:pPr lvl="1"/>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cs typeface="Arial" panose="020B0604020202020204" pitchFamily="34" charset="0"/>
              </a:rPr>
              <a:t>Two main concerns (Jencks and Mayer, 1990)</a:t>
            </a:r>
          </a:p>
          <a:p>
            <a:pPr lvl="1"/>
            <a:endParaRPr lang="en-US" dirty="0">
              <a:solidFill>
                <a:srgbClr val="000000"/>
              </a:solidFill>
              <a:cs typeface="Arial" panose="020B0604020202020204" pitchFamily="34" charset="0"/>
            </a:endParaRPr>
          </a:p>
          <a:p>
            <a:pPr marL="914400" lvl="1" indent="-457200">
              <a:buFont typeface="+mj-lt"/>
              <a:buAutoNum type="arabicPeriod"/>
            </a:pPr>
            <a:r>
              <a:rPr lang="en-US" dirty="0">
                <a:solidFill>
                  <a:srgbClr val="000000"/>
                </a:solidFill>
                <a:cs typeface="Arial" panose="020B0604020202020204" pitchFamily="34" charset="0"/>
              </a:rPr>
              <a:t>Sorting of families to different areas</a:t>
            </a:r>
          </a:p>
          <a:p>
            <a:pPr marL="914400" lvl="1" indent="-457200">
              <a:buFont typeface="+mj-lt"/>
              <a:buAutoNum type="arabicPeriod"/>
            </a:pPr>
            <a:r>
              <a:rPr lang="en-US" dirty="0">
                <a:solidFill>
                  <a:srgbClr val="000000"/>
                </a:solidFill>
                <a:cs typeface="Arial" panose="020B0604020202020204" pitchFamily="34" charset="0"/>
              </a:rPr>
              <a:t>Time-varying shocks driving movement to different areas</a:t>
            </a:r>
          </a:p>
          <a:p>
            <a:pPr marL="457200" lvl="1" indent="0">
              <a:buNone/>
            </a:pPr>
            <a:endParaRPr lang="en-US" dirty="0">
              <a:solidFill>
                <a:srgbClr val="000000"/>
              </a:solidFill>
              <a:cs typeface="Arial" panose="020B0604020202020204" pitchFamily="34" charset="0"/>
            </a:endParaRPr>
          </a:p>
          <a:p>
            <a:r>
              <a:rPr lang="en-US" dirty="0">
                <a:solidFill>
                  <a:srgbClr val="000000"/>
                </a:solidFill>
                <a:cs typeface="Arial" panose="020B0604020202020204" pitchFamily="34" charset="0"/>
              </a:rPr>
              <a:t>Easy solution: control for family fixed effects and time-varying observables such as marital status and income changes</a:t>
            </a:r>
            <a:endParaRPr lang="en-US" dirty="0">
              <a:solidFill>
                <a:srgbClr val="000000"/>
              </a:solidFill>
              <a:latin typeface="Arial" panose="020B0604020202020204" pitchFamily="34" charset="0"/>
              <a:cs typeface="Arial" panose="020B0604020202020204" pitchFamily="34" charset="0"/>
            </a:endParaRPr>
          </a:p>
          <a:p>
            <a:pPr marL="800100" lvl="1" indent="-342900">
              <a:buFont typeface="+mj-lt"/>
              <a:buAutoNum type="arabicPeriod"/>
            </a:pPr>
            <a:endParaRPr lang="en-US" sz="1800" dirty="0">
              <a:solidFill>
                <a:srgbClr val="000000"/>
              </a:solidFill>
              <a:cs typeface="Arial" panose="020B0604020202020204" pitchFamily="34" charset="0"/>
            </a:endParaRPr>
          </a:p>
        </p:txBody>
      </p:sp>
    </p:spTree>
    <p:extLst>
      <p:ext uri="{BB962C8B-B14F-4D97-AF65-F5344CB8AC3E}">
        <p14:creationId xmlns:p14="http://schemas.microsoft.com/office/powerpoint/2010/main" val="3336094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2044702" y="336552"/>
            <a:ext cx="8385175" cy="5929313"/>
            <a:chOff x="328" y="212"/>
            <a:chExt cx="5282" cy="3735"/>
          </a:xfrm>
        </p:grpSpPr>
        <p:sp>
          <p:nvSpPr>
            <p:cNvPr id="65" name="Line 8"/>
            <p:cNvSpPr>
              <a:spLocks noChangeShapeType="1"/>
            </p:cNvSpPr>
            <p:nvPr/>
          </p:nvSpPr>
          <p:spPr bwMode="auto">
            <a:xfrm>
              <a:off x="569" y="336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6" name="Line 9"/>
            <p:cNvSpPr>
              <a:spLocks noChangeShapeType="1"/>
            </p:cNvSpPr>
            <p:nvPr/>
          </p:nvSpPr>
          <p:spPr bwMode="auto">
            <a:xfrm>
              <a:off x="569" y="2722"/>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7" name="Line 10"/>
            <p:cNvSpPr>
              <a:spLocks noChangeShapeType="1"/>
            </p:cNvSpPr>
            <p:nvPr/>
          </p:nvSpPr>
          <p:spPr bwMode="auto">
            <a:xfrm>
              <a:off x="569" y="20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8" name="Line 11"/>
            <p:cNvSpPr>
              <a:spLocks noChangeShapeType="1"/>
            </p:cNvSpPr>
            <p:nvPr/>
          </p:nvSpPr>
          <p:spPr bwMode="auto">
            <a:xfrm>
              <a:off x="569" y="1434"/>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9" name="Line 12"/>
            <p:cNvSpPr>
              <a:spLocks noChangeShapeType="1"/>
            </p:cNvSpPr>
            <p:nvPr/>
          </p:nvSpPr>
          <p:spPr bwMode="auto">
            <a:xfrm>
              <a:off x="569" y="78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0" name="Line 13"/>
            <p:cNvSpPr>
              <a:spLocks noChangeShapeType="1"/>
            </p:cNvSpPr>
            <p:nvPr/>
          </p:nvSpPr>
          <p:spPr bwMode="auto">
            <a:xfrm flipV="1">
              <a:off x="4015" y="3602"/>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1" name="Line 14"/>
            <p:cNvSpPr>
              <a:spLocks noChangeShapeType="1"/>
            </p:cNvSpPr>
            <p:nvPr/>
          </p:nvSpPr>
          <p:spPr bwMode="auto">
            <a:xfrm flipV="1">
              <a:off x="4015" y="347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2" name="Line 15"/>
            <p:cNvSpPr>
              <a:spLocks noChangeShapeType="1"/>
            </p:cNvSpPr>
            <p:nvPr/>
          </p:nvSpPr>
          <p:spPr bwMode="auto">
            <a:xfrm flipV="1">
              <a:off x="4015" y="3351"/>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3" name="Line 16"/>
            <p:cNvSpPr>
              <a:spLocks noChangeShapeType="1"/>
            </p:cNvSpPr>
            <p:nvPr/>
          </p:nvSpPr>
          <p:spPr bwMode="auto">
            <a:xfrm flipV="1">
              <a:off x="4015" y="3225"/>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4" name="Line 17"/>
            <p:cNvSpPr>
              <a:spLocks noChangeShapeType="1"/>
            </p:cNvSpPr>
            <p:nvPr/>
          </p:nvSpPr>
          <p:spPr bwMode="auto">
            <a:xfrm flipV="1">
              <a:off x="4015" y="309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5" name="Line 18"/>
            <p:cNvSpPr>
              <a:spLocks noChangeShapeType="1"/>
            </p:cNvSpPr>
            <p:nvPr/>
          </p:nvSpPr>
          <p:spPr bwMode="auto">
            <a:xfrm flipV="1">
              <a:off x="4015" y="2974"/>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6" name="Line 19"/>
            <p:cNvSpPr>
              <a:spLocks noChangeShapeType="1"/>
            </p:cNvSpPr>
            <p:nvPr/>
          </p:nvSpPr>
          <p:spPr bwMode="auto">
            <a:xfrm flipV="1">
              <a:off x="4015" y="2851"/>
              <a:ext cx="0" cy="81"/>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7" name="Line 20"/>
            <p:cNvSpPr>
              <a:spLocks noChangeShapeType="1"/>
            </p:cNvSpPr>
            <p:nvPr/>
          </p:nvSpPr>
          <p:spPr bwMode="auto">
            <a:xfrm flipV="1">
              <a:off x="4015" y="2726"/>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8" name="Line 21"/>
            <p:cNvSpPr>
              <a:spLocks noChangeShapeType="1"/>
            </p:cNvSpPr>
            <p:nvPr/>
          </p:nvSpPr>
          <p:spPr bwMode="auto">
            <a:xfrm flipV="1">
              <a:off x="4015" y="260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9" name="Line 22"/>
            <p:cNvSpPr>
              <a:spLocks noChangeShapeType="1"/>
            </p:cNvSpPr>
            <p:nvPr/>
          </p:nvSpPr>
          <p:spPr bwMode="auto">
            <a:xfrm flipV="1">
              <a:off x="4015" y="247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0" name="Line 23"/>
            <p:cNvSpPr>
              <a:spLocks noChangeShapeType="1"/>
            </p:cNvSpPr>
            <p:nvPr/>
          </p:nvSpPr>
          <p:spPr bwMode="auto">
            <a:xfrm flipV="1">
              <a:off x="4015" y="234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1" name="Line 24"/>
            <p:cNvSpPr>
              <a:spLocks noChangeShapeType="1"/>
            </p:cNvSpPr>
            <p:nvPr/>
          </p:nvSpPr>
          <p:spPr bwMode="auto">
            <a:xfrm flipV="1">
              <a:off x="4015" y="222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2" name="Line 25"/>
            <p:cNvSpPr>
              <a:spLocks noChangeShapeType="1"/>
            </p:cNvSpPr>
            <p:nvPr/>
          </p:nvSpPr>
          <p:spPr bwMode="auto">
            <a:xfrm flipV="1">
              <a:off x="4015" y="209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3" name="Line 26"/>
            <p:cNvSpPr>
              <a:spLocks noChangeShapeType="1"/>
            </p:cNvSpPr>
            <p:nvPr/>
          </p:nvSpPr>
          <p:spPr bwMode="auto">
            <a:xfrm flipV="1">
              <a:off x="4015" y="1971"/>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4" name="Line 27"/>
            <p:cNvSpPr>
              <a:spLocks noChangeShapeType="1"/>
            </p:cNvSpPr>
            <p:nvPr/>
          </p:nvSpPr>
          <p:spPr bwMode="auto">
            <a:xfrm flipV="1">
              <a:off x="4015" y="184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5" name="Line 28"/>
            <p:cNvSpPr>
              <a:spLocks noChangeShapeType="1"/>
            </p:cNvSpPr>
            <p:nvPr/>
          </p:nvSpPr>
          <p:spPr bwMode="auto">
            <a:xfrm flipV="1">
              <a:off x="4015" y="172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6" name="Line 29"/>
            <p:cNvSpPr>
              <a:spLocks noChangeShapeType="1"/>
            </p:cNvSpPr>
            <p:nvPr/>
          </p:nvSpPr>
          <p:spPr bwMode="auto">
            <a:xfrm flipV="1">
              <a:off x="4015" y="159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7" name="Line 30"/>
            <p:cNvSpPr>
              <a:spLocks noChangeShapeType="1"/>
            </p:cNvSpPr>
            <p:nvPr/>
          </p:nvSpPr>
          <p:spPr bwMode="auto">
            <a:xfrm flipV="1">
              <a:off x="4015" y="146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8" name="Line 31"/>
            <p:cNvSpPr>
              <a:spLocks noChangeShapeType="1"/>
            </p:cNvSpPr>
            <p:nvPr/>
          </p:nvSpPr>
          <p:spPr bwMode="auto">
            <a:xfrm flipV="1">
              <a:off x="4015" y="134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9" name="Line 32"/>
            <p:cNvSpPr>
              <a:spLocks noChangeShapeType="1"/>
            </p:cNvSpPr>
            <p:nvPr/>
          </p:nvSpPr>
          <p:spPr bwMode="auto">
            <a:xfrm flipV="1">
              <a:off x="4015" y="121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0" name="Line 33"/>
            <p:cNvSpPr>
              <a:spLocks noChangeShapeType="1"/>
            </p:cNvSpPr>
            <p:nvPr/>
          </p:nvSpPr>
          <p:spPr bwMode="auto">
            <a:xfrm flipV="1">
              <a:off x="4015" y="1092"/>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1" name="Line 34"/>
            <p:cNvSpPr>
              <a:spLocks noChangeShapeType="1"/>
            </p:cNvSpPr>
            <p:nvPr/>
          </p:nvSpPr>
          <p:spPr bwMode="auto">
            <a:xfrm flipV="1">
              <a:off x="4015" y="96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2" name="Line 35"/>
            <p:cNvSpPr>
              <a:spLocks noChangeShapeType="1"/>
            </p:cNvSpPr>
            <p:nvPr/>
          </p:nvSpPr>
          <p:spPr bwMode="auto">
            <a:xfrm flipV="1">
              <a:off x="4015" y="84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3" name="Line 36"/>
            <p:cNvSpPr>
              <a:spLocks noChangeShapeType="1"/>
            </p:cNvSpPr>
            <p:nvPr/>
          </p:nvSpPr>
          <p:spPr bwMode="auto">
            <a:xfrm flipV="1">
              <a:off x="4015" y="71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4" name="Line 37"/>
            <p:cNvSpPr>
              <a:spLocks noChangeShapeType="1"/>
            </p:cNvSpPr>
            <p:nvPr/>
          </p:nvSpPr>
          <p:spPr bwMode="auto">
            <a:xfrm flipV="1">
              <a:off x="4015" y="58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5" name="Line 38"/>
            <p:cNvSpPr>
              <a:spLocks noChangeShapeType="1"/>
            </p:cNvSpPr>
            <p:nvPr/>
          </p:nvSpPr>
          <p:spPr bwMode="auto">
            <a:xfrm flipV="1">
              <a:off x="4015" y="470"/>
              <a:ext cx="0" cy="77"/>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6" name="Oval 39"/>
            <p:cNvSpPr>
              <a:spLocks noChangeArrowheads="1"/>
            </p:cNvSpPr>
            <p:nvPr/>
          </p:nvSpPr>
          <p:spPr bwMode="auto">
            <a:xfrm>
              <a:off x="628" y="98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7" name="Oval 40"/>
            <p:cNvSpPr>
              <a:spLocks noChangeArrowheads="1"/>
            </p:cNvSpPr>
            <p:nvPr/>
          </p:nvSpPr>
          <p:spPr bwMode="auto">
            <a:xfrm>
              <a:off x="859" y="154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8" name="Oval 41"/>
            <p:cNvSpPr>
              <a:spLocks noChangeArrowheads="1"/>
            </p:cNvSpPr>
            <p:nvPr/>
          </p:nvSpPr>
          <p:spPr bwMode="auto">
            <a:xfrm>
              <a:off x="1093" y="1291"/>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9" name="Oval 42"/>
            <p:cNvSpPr>
              <a:spLocks noChangeArrowheads="1"/>
            </p:cNvSpPr>
            <p:nvPr/>
          </p:nvSpPr>
          <p:spPr bwMode="auto">
            <a:xfrm>
              <a:off x="1323" y="1088"/>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0" name="Oval 43"/>
            <p:cNvSpPr>
              <a:spLocks noChangeArrowheads="1"/>
            </p:cNvSpPr>
            <p:nvPr/>
          </p:nvSpPr>
          <p:spPr bwMode="auto">
            <a:xfrm>
              <a:off x="1553" y="167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1" name="Oval 44"/>
            <p:cNvSpPr>
              <a:spLocks noChangeArrowheads="1"/>
            </p:cNvSpPr>
            <p:nvPr/>
          </p:nvSpPr>
          <p:spPr bwMode="auto">
            <a:xfrm>
              <a:off x="1784" y="178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2" name="Oval 45"/>
            <p:cNvSpPr>
              <a:spLocks noChangeArrowheads="1"/>
            </p:cNvSpPr>
            <p:nvPr/>
          </p:nvSpPr>
          <p:spPr bwMode="auto">
            <a:xfrm>
              <a:off x="2018" y="155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3" name="Oval 46"/>
            <p:cNvSpPr>
              <a:spLocks noChangeArrowheads="1"/>
            </p:cNvSpPr>
            <p:nvPr/>
          </p:nvSpPr>
          <p:spPr bwMode="auto">
            <a:xfrm>
              <a:off x="2248" y="208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4" name="Oval 47"/>
            <p:cNvSpPr>
              <a:spLocks noChangeArrowheads="1"/>
            </p:cNvSpPr>
            <p:nvPr/>
          </p:nvSpPr>
          <p:spPr bwMode="auto">
            <a:xfrm>
              <a:off x="2479" y="2205"/>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5" name="Oval 48"/>
            <p:cNvSpPr>
              <a:spLocks noChangeArrowheads="1"/>
            </p:cNvSpPr>
            <p:nvPr/>
          </p:nvSpPr>
          <p:spPr bwMode="auto">
            <a:xfrm>
              <a:off x="2709" y="224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6" name="Oval 49"/>
            <p:cNvSpPr>
              <a:spLocks noChangeArrowheads="1"/>
            </p:cNvSpPr>
            <p:nvPr/>
          </p:nvSpPr>
          <p:spPr bwMode="auto">
            <a:xfrm>
              <a:off x="2943" y="252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7" name="Oval 50"/>
            <p:cNvSpPr>
              <a:spLocks noChangeArrowheads="1"/>
            </p:cNvSpPr>
            <p:nvPr/>
          </p:nvSpPr>
          <p:spPr bwMode="auto">
            <a:xfrm>
              <a:off x="3173" y="2520"/>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8" name="Oval 51"/>
            <p:cNvSpPr>
              <a:spLocks noChangeArrowheads="1"/>
            </p:cNvSpPr>
            <p:nvPr/>
          </p:nvSpPr>
          <p:spPr bwMode="auto">
            <a:xfrm>
              <a:off x="3404" y="2589"/>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9" name="Oval 52"/>
            <p:cNvSpPr>
              <a:spLocks noChangeArrowheads="1"/>
            </p:cNvSpPr>
            <p:nvPr/>
          </p:nvSpPr>
          <p:spPr bwMode="auto">
            <a:xfrm>
              <a:off x="3634" y="279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0" name="Oval 53"/>
            <p:cNvSpPr>
              <a:spLocks noChangeArrowheads="1"/>
            </p:cNvSpPr>
            <p:nvPr/>
          </p:nvSpPr>
          <p:spPr bwMode="auto">
            <a:xfrm>
              <a:off x="3868" y="308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1" name="Freeform 54"/>
            <p:cNvSpPr>
              <a:spLocks/>
            </p:cNvSpPr>
            <p:nvPr/>
          </p:nvSpPr>
          <p:spPr bwMode="auto">
            <a:xfrm>
              <a:off x="660" y="1067"/>
              <a:ext cx="3239" cy="1924"/>
            </a:xfrm>
            <a:custGeom>
              <a:avLst/>
              <a:gdLst>
                <a:gd name="T0" fmla="*/ 0 w 928"/>
                <a:gd name="T1" fmla="*/ 0 h 551"/>
                <a:gd name="T2" fmla="*/ 464 w 928"/>
                <a:gd name="T3" fmla="*/ 275 h 551"/>
                <a:gd name="T4" fmla="*/ 928 w 928"/>
                <a:gd name="T5" fmla="*/ 551 h 551"/>
              </a:gdLst>
              <a:ahLst/>
              <a:cxnLst>
                <a:cxn ang="0">
                  <a:pos x="T0" y="T1"/>
                </a:cxn>
                <a:cxn ang="0">
                  <a:pos x="T2" y="T3"/>
                </a:cxn>
                <a:cxn ang="0">
                  <a:pos x="T4" y="T5"/>
                </a:cxn>
              </a:cxnLst>
              <a:rect l="0" t="0" r="r" b="b"/>
              <a:pathLst>
                <a:path w="928" h="551">
                  <a:moveTo>
                    <a:pt x="0" y="0"/>
                  </a:moveTo>
                  <a:lnTo>
                    <a:pt x="464" y="275"/>
                  </a:lnTo>
                  <a:lnTo>
                    <a:pt x="928" y="551"/>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2" name="Oval 55"/>
            <p:cNvSpPr>
              <a:spLocks noChangeArrowheads="1"/>
            </p:cNvSpPr>
            <p:nvPr/>
          </p:nvSpPr>
          <p:spPr bwMode="auto">
            <a:xfrm>
              <a:off x="4098" y="355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3" name="Oval 56"/>
            <p:cNvSpPr>
              <a:spLocks noChangeArrowheads="1"/>
            </p:cNvSpPr>
            <p:nvPr/>
          </p:nvSpPr>
          <p:spPr bwMode="auto">
            <a:xfrm>
              <a:off x="4329" y="317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4" name="Oval 57"/>
            <p:cNvSpPr>
              <a:spLocks noChangeArrowheads="1"/>
            </p:cNvSpPr>
            <p:nvPr/>
          </p:nvSpPr>
          <p:spPr bwMode="auto">
            <a:xfrm>
              <a:off x="4563" y="304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5" name="Oval 58"/>
            <p:cNvSpPr>
              <a:spLocks noChangeArrowheads="1"/>
            </p:cNvSpPr>
            <p:nvPr/>
          </p:nvSpPr>
          <p:spPr bwMode="auto">
            <a:xfrm>
              <a:off x="4793" y="346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6" name="Oval 59"/>
            <p:cNvSpPr>
              <a:spLocks noChangeArrowheads="1"/>
            </p:cNvSpPr>
            <p:nvPr/>
          </p:nvSpPr>
          <p:spPr bwMode="auto">
            <a:xfrm>
              <a:off x="5023" y="356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7" name="Oval 60"/>
            <p:cNvSpPr>
              <a:spLocks noChangeArrowheads="1"/>
            </p:cNvSpPr>
            <p:nvPr/>
          </p:nvSpPr>
          <p:spPr bwMode="auto">
            <a:xfrm>
              <a:off x="5254" y="3187"/>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8" name="Oval 61"/>
            <p:cNvSpPr>
              <a:spLocks noChangeArrowheads="1"/>
            </p:cNvSpPr>
            <p:nvPr/>
          </p:nvSpPr>
          <p:spPr bwMode="auto">
            <a:xfrm>
              <a:off x="5488" y="345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9" name="Freeform 62"/>
            <p:cNvSpPr>
              <a:spLocks/>
            </p:cNvSpPr>
            <p:nvPr/>
          </p:nvSpPr>
          <p:spPr bwMode="auto">
            <a:xfrm>
              <a:off x="4130" y="3354"/>
              <a:ext cx="1389" cy="56"/>
            </a:xfrm>
            <a:custGeom>
              <a:avLst/>
              <a:gdLst>
                <a:gd name="T0" fmla="*/ 0 w 398"/>
                <a:gd name="T1" fmla="*/ 0 h 16"/>
                <a:gd name="T2" fmla="*/ 199 w 398"/>
                <a:gd name="T3" fmla="*/ 8 h 16"/>
                <a:gd name="T4" fmla="*/ 398 w 398"/>
                <a:gd name="T5" fmla="*/ 16 h 16"/>
              </a:gdLst>
              <a:ahLst/>
              <a:cxnLst>
                <a:cxn ang="0">
                  <a:pos x="T0" y="T1"/>
                </a:cxn>
                <a:cxn ang="0">
                  <a:pos x="T2" y="T3"/>
                </a:cxn>
                <a:cxn ang="0">
                  <a:pos x="T4" y="T5"/>
                </a:cxn>
              </a:cxnLst>
              <a:rect l="0" t="0" r="r" b="b"/>
              <a:pathLst>
                <a:path w="398" h="16">
                  <a:moveTo>
                    <a:pt x="0" y="0"/>
                  </a:moveTo>
                  <a:lnTo>
                    <a:pt x="199" y="8"/>
                  </a:lnTo>
                  <a:lnTo>
                    <a:pt x="398" y="16"/>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0" name="Line 63"/>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1" name="Line 64"/>
            <p:cNvSpPr>
              <a:spLocks noChangeShapeType="1"/>
            </p:cNvSpPr>
            <p:nvPr/>
          </p:nvSpPr>
          <p:spPr bwMode="auto">
            <a:xfrm flipH="1">
              <a:off x="510" y="336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2" name="Rectangle 65"/>
            <p:cNvSpPr>
              <a:spLocks noChangeArrowheads="1"/>
            </p:cNvSpPr>
            <p:nvPr/>
          </p:nvSpPr>
          <p:spPr bwMode="auto">
            <a:xfrm rot="16200000">
              <a:off x="376" y="3245"/>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p>
          </p:txBody>
        </p:sp>
        <p:sp>
          <p:nvSpPr>
            <p:cNvPr id="153" name="Line 66"/>
            <p:cNvSpPr>
              <a:spLocks noChangeShapeType="1"/>
            </p:cNvSpPr>
            <p:nvPr/>
          </p:nvSpPr>
          <p:spPr bwMode="auto">
            <a:xfrm flipH="1">
              <a:off x="510" y="2722"/>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4" name="Rectangle 67"/>
            <p:cNvSpPr>
              <a:spLocks noChangeArrowheads="1"/>
            </p:cNvSpPr>
            <p:nvPr/>
          </p:nvSpPr>
          <p:spPr bwMode="auto">
            <a:xfrm rot="16200000">
              <a:off x="315" y="2598"/>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0.2</a:t>
              </a:r>
            </a:p>
          </p:txBody>
        </p:sp>
        <p:sp>
          <p:nvSpPr>
            <p:cNvPr id="155" name="Line 68"/>
            <p:cNvSpPr>
              <a:spLocks noChangeShapeType="1"/>
            </p:cNvSpPr>
            <p:nvPr/>
          </p:nvSpPr>
          <p:spPr bwMode="auto">
            <a:xfrm flipH="1">
              <a:off x="510" y="20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6" name="Rectangle 69"/>
            <p:cNvSpPr>
              <a:spLocks noChangeArrowheads="1"/>
            </p:cNvSpPr>
            <p:nvPr/>
          </p:nvSpPr>
          <p:spPr bwMode="auto">
            <a:xfrm rot="16200000">
              <a:off x="315" y="195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0.4</a:t>
              </a:r>
            </a:p>
          </p:txBody>
        </p:sp>
        <p:sp>
          <p:nvSpPr>
            <p:cNvPr id="157" name="Line 70"/>
            <p:cNvSpPr>
              <a:spLocks noChangeShapeType="1"/>
            </p:cNvSpPr>
            <p:nvPr/>
          </p:nvSpPr>
          <p:spPr bwMode="auto">
            <a:xfrm flipH="1">
              <a:off x="510" y="1434"/>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8" name="Rectangle 71"/>
            <p:cNvSpPr>
              <a:spLocks noChangeArrowheads="1"/>
            </p:cNvSpPr>
            <p:nvPr/>
          </p:nvSpPr>
          <p:spPr bwMode="auto">
            <a:xfrm rot="16200000">
              <a:off x="314" y="1310"/>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0.6</a:t>
              </a:r>
            </a:p>
          </p:txBody>
        </p:sp>
        <p:sp>
          <p:nvSpPr>
            <p:cNvPr id="159" name="Line 72"/>
            <p:cNvSpPr>
              <a:spLocks noChangeShapeType="1"/>
            </p:cNvSpPr>
            <p:nvPr/>
          </p:nvSpPr>
          <p:spPr bwMode="auto">
            <a:xfrm flipH="1">
              <a:off x="510" y="78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0" name="Rectangle 73"/>
            <p:cNvSpPr>
              <a:spLocks noChangeArrowheads="1"/>
            </p:cNvSpPr>
            <p:nvPr/>
          </p:nvSpPr>
          <p:spPr bwMode="auto">
            <a:xfrm rot="16200000">
              <a:off x="315" y="664"/>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0.8</a:t>
              </a:r>
            </a:p>
          </p:txBody>
        </p:sp>
        <p:sp>
          <p:nvSpPr>
            <p:cNvPr id="162" name="Line 75"/>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3" name="Line 76"/>
            <p:cNvSpPr>
              <a:spLocks noChangeShapeType="1"/>
            </p:cNvSpPr>
            <p:nvPr/>
          </p:nvSpPr>
          <p:spPr bwMode="auto">
            <a:xfrm>
              <a:off x="89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4" name="Rectangle 77"/>
            <p:cNvSpPr>
              <a:spLocks noChangeArrowheads="1"/>
            </p:cNvSpPr>
            <p:nvPr/>
          </p:nvSpPr>
          <p:spPr bwMode="auto">
            <a:xfrm>
              <a:off x="81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10</a:t>
              </a:r>
            </a:p>
          </p:txBody>
        </p:sp>
        <p:sp>
          <p:nvSpPr>
            <p:cNvPr id="165" name="Line 78"/>
            <p:cNvSpPr>
              <a:spLocks noChangeShapeType="1"/>
            </p:cNvSpPr>
            <p:nvPr/>
          </p:nvSpPr>
          <p:spPr bwMode="auto">
            <a:xfrm>
              <a:off x="204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6" name="Rectangle 79"/>
            <p:cNvSpPr>
              <a:spLocks noChangeArrowheads="1"/>
            </p:cNvSpPr>
            <p:nvPr/>
          </p:nvSpPr>
          <p:spPr bwMode="auto">
            <a:xfrm>
              <a:off x="196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15</a:t>
              </a:r>
            </a:p>
          </p:txBody>
        </p:sp>
        <p:sp>
          <p:nvSpPr>
            <p:cNvPr id="167" name="Line 80"/>
            <p:cNvSpPr>
              <a:spLocks noChangeShapeType="1"/>
            </p:cNvSpPr>
            <p:nvPr/>
          </p:nvSpPr>
          <p:spPr bwMode="auto">
            <a:xfrm>
              <a:off x="320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8" name="Rectangle 81"/>
            <p:cNvSpPr>
              <a:spLocks noChangeArrowheads="1"/>
            </p:cNvSpPr>
            <p:nvPr/>
          </p:nvSpPr>
          <p:spPr bwMode="auto">
            <a:xfrm>
              <a:off x="31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20</a:t>
              </a:r>
            </a:p>
          </p:txBody>
        </p:sp>
        <p:sp>
          <p:nvSpPr>
            <p:cNvPr id="169" name="Line 82"/>
            <p:cNvSpPr>
              <a:spLocks noChangeShapeType="1"/>
            </p:cNvSpPr>
            <p:nvPr/>
          </p:nvSpPr>
          <p:spPr bwMode="auto">
            <a:xfrm>
              <a:off x="43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0" name="Rectangle 83"/>
            <p:cNvSpPr>
              <a:spLocks noChangeArrowheads="1"/>
            </p:cNvSpPr>
            <p:nvPr/>
          </p:nvSpPr>
          <p:spPr bwMode="auto">
            <a:xfrm>
              <a:off x="428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25</a:t>
              </a:r>
            </a:p>
          </p:txBody>
        </p:sp>
        <p:sp>
          <p:nvSpPr>
            <p:cNvPr id="171" name="Line 84"/>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2" name="Rectangle 85"/>
            <p:cNvSpPr>
              <a:spLocks noChangeArrowheads="1"/>
            </p:cNvSpPr>
            <p:nvPr/>
          </p:nvSpPr>
          <p:spPr bwMode="auto">
            <a:xfrm>
              <a:off x="54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30</a:t>
              </a:r>
            </a:p>
          </p:txBody>
        </p:sp>
        <p:sp>
          <p:nvSpPr>
            <p:cNvPr id="174" name="Rectangle 87"/>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cs typeface="Arial"/>
                </a:rPr>
                <a:t> </a:t>
              </a:r>
              <a:endParaRPr lang="en-US" altLang="en-US">
                <a:solidFill>
                  <a:srgbClr val="000000"/>
                </a:solidFill>
                <a:cs typeface="Arial"/>
              </a:endParaRPr>
            </a:p>
          </p:txBody>
        </p:sp>
      </p:grpSp>
      <p:sp>
        <p:nvSpPr>
          <p:cNvPr id="259" name="TextBox 258"/>
          <p:cNvSpPr txBox="1"/>
          <p:nvPr/>
        </p:nvSpPr>
        <p:spPr>
          <a:xfrm>
            <a:off x="1524134" y="76200"/>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a:cs typeface="Arial"/>
              </a:rPr>
              <a:t>Family Fixed Effects: Sibling Comparisons </a:t>
            </a:r>
          </a:p>
        </p:txBody>
      </p:sp>
      <p:sp>
        <p:nvSpPr>
          <p:cNvPr id="260" name="TextBox 259"/>
          <p:cNvSpPr txBox="1"/>
          <p:nvPr/>
        </p:nvSpPr>
        <p:spPr>
          <a:xfrm>
            <a:off x="2420908" y="3697070"/>
            <a:ext cx="2760692" cy="646331"/>
          </a:xfrm>
          <a:prstGeom prst="rect">
            <a:avLst/>
          </a:prstGeom>
          <a:noFill/>
        </p:spPr>
        <p:txBody>
          <a:bodyPr wrap="none" rtlCol="0">
            <a:spAutoFit/>
          </a:bodyPr>
          <a:lstStyle/>
          <a:p>
            <a:pPr defTabSz="457200"/>
            <a:r>
              <a:rPr lang="en-US" dirty="0">
                <a:solidFill>
                  <a:prstClr val="black"/>
                </a:solidFill>
                <a:latin typeface="Arial"/>
                <a:cs typeface="Arial"/>
              </a:rPr>
              <a:t>Slope (Age ≤ 23):  -0.043</a:t>
            </a:r>
          </a:p>
          <a:p>
            <a:pPr defTabSz="457200"/>
            <a:r>
              <a:rPr lang="en-US" dirty="0">
                <a:solidFill>
                  <a:prstClr val="black"/>
                </a:solidFill>
                <a:latin typeface="Arial"/>
                <a:cs typeface="Arial"/>
              </a:rPr>
              <a:t>	</a:t>
            </a:r>
          </a:p>
        </p:txBody>
      </p:sp>
      <p:sp>
        <p:nvSpPr>
          <p:cNvPr id="261" name="Rectangle 260"/>
          <p:cNvSpPr/>
          <p:nvPr/>
        </p:nvSpPr>
        <p:spPr>
          <a:xfrm>
            <a:off x="4266471" y="3927768"/>
            <a:ext cx="979755" cy="369332"/>
          </a:xfrm>
          <a:prstGeom prst="rect">
            <a:avLst/>
          </a:prstGeom>
        </p:spPr>
        <p:txBody>
          <a:bodyPr wrap="none">
            <a:spAutoFit/>
          </a:bodyPr>
          <a:lstStyle/>
          <a:p>
            <a:r>
              <a:rPr lang="en-US" dirty="0">
                <a:solidFill>
                  <a:prstClr val="black"/>
                </a:solidFill>
                <a:latin typeface="Arial"/>
                <a:cs typeface="Arial"/>
              </a:rPr>
              <a:t> (0.003)</a:t>
            </a:r>
            <a:endParaRPr lang="en-US" dirty="0">
              <a:solidFill>
                <a:srgbClr val="000000"/>
              </a:solidFill>
              <a:latin typeface="Arial"/>
              <a:cs typeface="Arial"/>
            </a:endParaRPr>
          </a:p>
        </p:txBody>
      </p:sp>
      <p:sp>
        <p:nvSpPr>
          <p:cNvPr id="262" name="TextBox 261"/>
          <p:cNvSpPr txBox="1"/>
          <p:nvPr/>
        </p:nvSpPr>
        <p:spPr>
          <a:xfrm>
            <a:off x="7835174" y="3649898"/>
            <a:ext cx="2832827" cy="646331"/>
          </a:xfrm>
          <a:prstGeom prst="rect">
            <a:avLst/>
          </a:prstGeom>
          <a:noFill/>
        </p:spPr>
        <p:txBody>
          <a:bodyPr wrap="none" rtlCol="0">
            <a:spAutoFit/>
          </a:bodyPr>
          <a:lstStyle/>
          <a:p>
            <a:pPr defTabSz="457200"/>
            <a:r>
              <a:rPr lang="en-US" dirty="0">
                <a:solidFill>
                  <a:prstClr val="black"/>
                </a:solidFill>
                <a:latin typeface="Arial"/>
                <a:cs typeface="Arial"/>
              </a:rPr>
              <a:t>Slope (Age &gt; 23): </a:t>
            </a:r>
            <a:r>
              <a:rPr lang="en-US" dirty="0">
                <a:solidFill>
                  <a:srgbClr val="000000"/>
                </a:solidFill>
                <a:latin typeface="Arial"/>
                <a:cs typeface="Arial"/>
              </a:rPr>
              <a:t> -0.003 </a:t>
            </a:r>
            <a:endParaRPr lang="en-US" dirty="0">
              <a:solidFill>
                <a:prstClr val="black"/>
              </a:solidFill>
              <a:latin typeface="Arial"/>
              <a:cs typeface="Arial"/>
            </a:endParaRPr>
          </a:p>
          <a:p>
            <a:pPr defTabSz="457200"/>
            <a:r>
              <a:rPr lang="en-US" dirty="0">
                <a:solidFill>
                  <a:prstClr val="black"/>
                </a:solidFill>
                <a:latin typeface="Arial"/>
                <a:cs typeface="Arial"/>
              </a:rPr>
              <a:t>	</a:t>
            </a:r>
          </a:p>
        </p:txBody>
      </p:sp>
      <p:sp>
        <p:nvSpPr>
          <p:cNvPr id="263" name="Rectangle 262"/>
          <p:cNvSpPr/>
          <p:nvPr/>
        </p:nvSpPr>
        <p:spPr>
          <a:xfrm>
            <a:off x="9686726" y="3903746"/>
            <a:ext cx="979755" cy="369332"/>
          </a:xfrm>
          <a:prstGeom prst="rect">
            <a:avLst/>
          </a:prstGeom>
        </p:spPr>
        <p:txBody>
          <a:bodyPr wrap="none">
            <a:spAutoFit/>
          </a:bodyPr>
          <a:lstStyle/>
          <a:p>
            <a:r>
              <a:rPr lang="en-US" dirty="0">
                <a:solidFill>
                  <a:prstClr val="black"/>
                </a:solidFill>
                <a:latin typeface="Arial"/>
                <a:cs typeface="Arial"/>
              </a:rPr>
              <a:t> (0.013)</a:t>
            </a:r>
            <a:endParaRPr lang="en-US" dirty="0">
              <a:solidFill>
                <a:srgbClr val="000000"/>
              </a:solidFill>
              <a:latin typeface="Arial"/>
              <a:cs typeface="Arial"/>
            </a:endParaRPr>
          </a:p>
        </p:txBody>
      </p:sp>
      <p:sp>
        <p:nvSpPr>
          <p:cNvPr id="264" name="TextBox 263"/>
          <p:cNvSpPr txBox="1"/>
          <p:nvPr/>
        </p:nvSpPr>
        <p:spPr>
          <a:xfrm>
            <a:off x="8305800" y="3305628"/>
            <a:ext cx="2438400" cy="369332"/>
          </a:xfrm>
          <a:prstGeom prst="rect">
            <a:avLst/>
          </a:prstGeom>
          <a:noFill/>
        </p:spPr>
        <p:txBody>
          <a:bodyPr wrap="square" rtlCol="0">
            <a:spAutoFit/>
          </a:bodyPr>
          <a:lstStyle/>
          <a:p>
            <a:pPr defTabSz="457200"/>
            <a:r>
              <a:rPr lang="el-GR" dirty="0">
                <a:solidFill>
                  <a:prstClr val="black"/>
                </a:solidFill>
                <a:latin typeface="Arial"/>
                <a:cs typeface="Arial"/>
              </a:rPr>
              <a:t>δ</a:t>
            </a:r>
            <a:r>
              <a:rPr lang="en-US" dirty="0">
                <a:solidFill>
                  <a:prstClr val="black"/>
                </a:solidFill>
                <a:latin typeface="Arial"/>
                <a:cs typeface="Arial"/>
              </a:rPr>
              <a:t> (Age &gt; 23):   0.008</a:t>
            </a:r>
          </a:p>
        </p:txBody>
      </p:sp>
      <p:sp>
        <p:nvSpPr>
          <p:cNvPr id="265" name="Rectangle 264"/>
          <p:cNvSpPr>
            <a:spLocks noChangeArrowheads="1"/>
          </p:cNvSpPr>
          <p:nvPr/>
        </p:nvSpPr>
        <p:spPr bwMode="auto">
          <a:xfrm>
            <a:off x="4738689" y="6372226"/>
            <a:ext cx="377031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Age of Child when Parents Move (m)</a:t>
            </a:r>
          </a:p>
          <a:p>
            <a:endParaRPr lang="en-US" altLang="en-US" dirty="0">
              <a:solidFill>
                <a:srgbClr val="000000"/>
              </a:solidFill>
            </a:endParaRPr>
          </a:p>
        </p:txBody>
      </p:sp>
      <p:sp>
        <p:nvSpPr>
          <p:cNvPr id="266" name="Rectangle 265"/>
          <p:cNvSpPr>
            <a:spLocks noChangeArrowheads="1"/>
          </p:cNvSpPr>
          <p:nvPr/>
        </p:nvSpPr>
        <p:spPr bwMode="auto">
          <a:xfrm rot="16200000">
            <a:off x="-725488" y="3084515"/>
            <a:ext cx="49847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Coefficient on Predicted Rank in Destination (</a:t>
            </a:r>
            <a:r>
              <a:rPr lang="en-US" altLang="en-US" dirty="0" err="1">
                <a:solidFill>
                  <a:srgbClr val="000000"/>
                </a:solidFill>
              </a:rPr>
              <a:t>b</a:t>
            </a:r>
            <a:r>
              <a:rPr lang="en-US" altLang="en-US" baseline="-25000" dirty="0" err="1">
                <a:solidFill>
                  <a:srgbClr val="000000"/>
                </a:solidFill>
              </a:rPr>
              <a:t>m</a:t>
            </a:r>
            <a:r>
              <a:rPr lang="en-US" altLang="en-US" dirty="0">
                <a:solidFill>
                  <a:srgbClr val="000000"/>
                </a:solidFill>
              </a:rPr>
              <a:t>)</a:t>
            </a:r>
          </a:p>
        </p:txBody>
      </p:sp>
    </p:spTree>
    <p:extLst>
      <p:ext uri="{BB962C8B-B14F-4D97-AF65-F5344CB8AC3E}">
        <p14:creationId xmlns:p14="http://schemas.microsoft.com/office/powerpoint/2010/main" val="300234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2044700" y="336552"/>
            <a:ext cx="8385175" cy="5929313"/>
            <a:chOff x="328" y="212"/>
            <a:chExt cx="5282" cy="3735"/>
          </a:xfrm>
        </p:grpSpPr>
        <p:sp>
          <p:nvSpPr>
            <p:cNvPr id="96" name="Line 8"/>
            <p:cNvSpPr>
              <a:spLocks noChangeShapeType="1"/>
            </p:cNvSpPr>
            <p:nvPr/>
          </p:nvSpPr>
          <p:spPr bwMode="auto">
            <a:xfrm>
              <a:off x="569" y="3400"/>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7" name="Line 9"/>
            <p:cNvSpPr>
              <a:spLocks noChangeShapeType="1"/>
            </p:cNvSpPr>
            <p:nvPr/>
          </p:nvSpPr>
          <p:spPr bwMode="auto">
            <a:xfrm>
              <a:off x="569" y="2747"/>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8" name="Line 10"/>
            <p:cNvSpPr>
              <a:spLocks noChangeShapeType="1"/>
            </p:cNvSpPr>
            <p:nvPr/>
          </p:nvSpPr>
          <p:spPr bwMode="auto">
            <a:xfrm>
              <a:off x="569" y="2094"/>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9" name="Line 11"/>
            <p:cNvSpPr>
              <a:spLocks noChangeShapeType="1"/>
            </p:cNvSpPr>
            <p:nvPr/>
          </p:nvSpPr>
          <p:spPr bwMode="auto">
            <a:xfrm>
              <a:off x="569" y="144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0" name="Line 12"/>
            <p:cNvSpPr>
              <a:spLocks noChangeShapeType="1"/>
            </p:cNvSpPr>
            <p:nvPr/>
          </p:nvSpPr>
          <p:spPr bwMode="auto">
            <a:xfrm>
              <a:off x="569" y="78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1" name="Line 13"/>
            <p:cNvSpPr>
              <a:spLocks noChangeShapeType="1"/>
            </p:cNvSpPr>
            <p:nvPr/>
          </p:nvSpPr>
          <p:spPr bwMode="auto">
            <a:xfrm flipV="1">
              <a:off x="4015" y="3602"/>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2" name="Line 14"/>
            <p:cNvSpPr>
              <a:spLocks noChangeShapeType="1"/>
            </p:cNvSpPr>
            <p:nvPr/>
          </p:nvSpPr>
          <p:spPr bwMode="auto">
            <a:xfrm flipV="1">
              <a:off x="4015" y="347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3" name="Line 15"/>
            <p:cNvSpPr>
              <a:spLocks noChangeShapeType="1"/>
            </p:cNvSpPr>
            <p:nvPr/>
          </p:nvSpPr>
          <p:spPr bwMode="auto">
            <a:xfrm flipV="1">
              <a:off x="4015" y="3351"/>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4" name="Line 16"/>
            <p:cNvSpPr>
              <a:spLocks noChangeShapeType="1"/>
            </p:cNvSpPr>
            <p:nvPr/>
          </p:nvSpPr>
          <p:spPr bwMode="auto">
            <a:xfrm flipV="1">
              <a:off x="4015" y="3225"/>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5" name="Line 17"/>
            <p:cNvSpPr>
              <a:spLocks noChangeShapeType="1"/>
            </p:cNvSpPr>
            <p:nvPr/>
          </p:nvSpPr>
          <p:spPr bwMode="auto">
            <a:xfrm flipV="1">
              <a:off x="4015" y="309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6" name="Line 18"/>
            <p:cNvSpPr>
              <a:spLocks noChangeShapeType="1"/>
            </p:cNvSpPr>
            <p:nvPr/>
          </p:nvSpPr>
          <p:spPr bwMode="auto">
            <a:xfrm flipV="1">
              <a:off x="4015" y="2974"/>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7" name="Line 19"/>
            <p:cNvSpPr>
              <a:spLocks noChangeShapeType="1"/>
            </p:cNvSpPr>
            <p:nvPr/>
          </p:nvSpPr>
          <p:spPr bwMode="auto">
            <a:xfrm flipV="1">
              <a:off x="4015" y="2851"/>
              <a:ext cx="0" cy="81"/>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8" name="Line 20"/>
            <p:cNvSpPr>
              <a:spLocks noChangeShapeType="1"/>
            </p:cNvSpPr>
            <p:nvPr/>
          </p:nvSpPr>
          <p:spPr bwMode="auto">
            <a:xfrm flipV="1">
              <a:off x="4015" y="2726"/>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9" name="Line 21"/>
            <p:cNvSpPr>
              <a:spLocks noChangeShapeType="1"/>
            </p:cNvSpPr>
            <p:nvPr/>
          </p:nvSpPr>
          <p:spPr bwMode="auto">
            <a:xfrm flipV="1">
              <a:off x="4015" y="260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0" name="Line 22"/>
            <p:cNvSpPr>
              <a:spLocks noChangeShapeType="1"/>
            </p:cNvSpPr>
            <p:nvPr/>
          </p:nvSpPr>
          <p:spPr bwMode="auto">
            <a:xfrm flipV="1">
              <a:off x="4015" y="247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1" name="Line 23"/>
            <p:cNvSpPr>
              <a:spLocks noChangeShapeType="1"/>
            </p:cNvSpPr>
            <p:nvPr/>
          </p:nvSpPr>
          <p:spPr bwMode="auto">
            <a:xfrm flipV="1">
              <a:off x="4015" y="234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2" name="Line 24"/>
            <p:cNvSpPr>
              <a:spLocks noChangeShapeType="1"/>
            </p:cNvSpPr>
            <p:nvPr/>
          </p:nvSpPr>
          <p:spPr bwMode="auto">
            <a:xfrm flipV="1">
              <a:off x="4015" y="222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3" name="Line 25"/>
            <p:cNvSpPr>
              <a:spLocks noChangeShapeType="1"/>
            </p:cNvSpPr>
            <p:nvPr/>
          </p:nvSpPr>
          <p:spPr bwMode="auto">
            <a:xfrm flipV="1">
              <a:off x="4015" y="209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4" name="Line 26"/>
            <p:cNvSpPr>
              <a:spLocks noChangeShapeType="1"/>
            </p:cNvSpPr>
            <p:nvPr/>
          </p:nvSpPr>
          <p:spPr bwMode="auto">
            <a:xfrm flipV="1">
              <a:off x="4015" y="1971"/>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5" name="Line 27"/>
            <p:cNvSpPr>
              <a:spLocks noChangeShapeType="1"/>
            </p:cNvSpPr>
            <p:nvPr/>
          </p:nvSpPr>
          <p:spPr bwMode="auto">
            <a:xfrm flipV="1">
              <a:off x="4015" y="184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6" name="Line 28"/>
            <p:cNvSpPr>
              <a:spLocks noChangeShapeType="1"/>
            </p:cNvSpPr>
            <p:nvPr/>
          </p:nvSpPr>
          <p:spPr bwMode="auto">
            <a:xfrm flipV="1">
              <a:off x="4015" y="172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7" name="Line 29"/>
            <p:cNvSpPr>
              <a:spLocks noChangeShapeType="1"/>
            </p:cNvSpPr>
            <p:nvPr/>
          </p:nvSpPr>
          <p:spPr bwMode="auto">
            <a:xfrm flipV="1">
              <a:off x="4015" y="159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8" name="Line 30"/>
            <p:cNvSpPr>
              <a:spLocks noChangeShapeType="1"/>
            </p:cNvSpPr>
            <p:nvPr/>
          </p:nvSpPr>
          <p:spPr bwMode="auto">
            <a:xfrm flipV="1">
              <a:off x="4015" y="146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9" name="Line 31"/>
            <p:cNvSpPr>
              <a:spLocks noChangeShapeType="1"/>
            </p:cNvSpPr>
            <p:nvPr/>
          </p:nvSpPr>
          <p:spPr bwMode="auto">
            <a:xfrm flipV="1">
              <a:off x="4015" y="134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0" name="Line 32"/>
            <p:cNvSpPr>
              <a:spLocks noChangeShapeType="1"/>
            </p:cNvSpPr>
            <p:nvPr/>
          </p:nvSpPr>
          <p:spPr bwMode="auto">
            <a:xfrm flipV="1">
              <a:off x="4015" y="121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1" name="Line 33"/>
            <p:cNvSpPr>
              <a:spLocks noChangeShapeType="1"/>
            </p:cNvSpPr>
            <p:nvPr/>
          </p:nvSpPr>
          <p:spPr bwMode="auto">
            <a:xfrm flipV="1">
              <a:off x="4015" y="1092"/>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2" name="Line 34"/>
            <p:cNvSpPr>
              <a:spLocks noChangeShapeType="1"/>
            </p:cNvSpPr>
            <p:nvPr/>
          </p:nvSpPr>
          <p:spPr bwMode="auto">
            <a:xfrm flipV="1">
              <a:off x="4015" y="96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3" name="Line 35"/>
            <p:cNvSpPr>
              <a:spLocks noChangeShapeType="1"/>
            </p:cNvSpPr>
            <p:nvPr/>
          </p:nvSpPr>
          <p:spPr bwMode="auto">
            <a:xfrm flipV="1">
              <a:off x="4015" y="84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4" name="Line 36"/>
            <p:cNvSpPr>
              <a:spLocks noChangeShapeType="1"/>
            </p:cNvSpPr>
            <p:nvPr/>
          </p:nvSpPr>
          <p:spPr bwMode="auto">
            <a:xfrm flipV="1">
              <a:off x="4015" y="71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5" name="Line 37"/>
            <p:cNvSpPr>
              <a:spLocks noChangeShapeType="1"/>
            </p:cNvSpPr>
            <p:nvPr/>
          </p:nvSpPr>
          <p:spPr bwMode="auto">
            <a:xfrm flipV="1">
              <a:off x="4015" y="58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6" name="Line 38"/>
            <p:cNvSpPr>
              <a:spLocks noChangeShapeType="1"/>
            </p:cNvSpPr>
            <p:nvPr/>
          </p:nvSpPr>
          <p:spPr bwMode="auto">
            <a:xfrm flipV="1">
              <a:off x="4015" y="470"/>
              <a:ext cx="0" cy="77"/>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7" name="Oval 39"/>
            <p:cNvSpPr>
              <a:spLocks noChangeArrowheads="1"/>
            </p:cNvSpPr>
            <p:nvPr/>
          </p:nvSpPr>
          <p:spPr bwMode="auto">
            <a:xfrm>
              <a:off x="628" y="97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8" name="Oval 40"/>
            <p:cNvSpPr>
              <a:spLocks noChangeArrowheads="1"/>
            </p:cNvSpPr>
            <p:nvPr/>
          </p:nvSpPr>
          <p:spPr bwMode="auto">
            <a:xfrm>
              <a:off x="859" y="154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9" name="Oval 41"/>
            <p:cNvSpPr>
              <a:spLocks noChangeArrowheads="1"/>
            </p:cNvSpPr>
            <p:nvPr/>
          </p:nvSpPr>
          <p:spPr bwMode="auto">
            <a:xfrm>
              <a:off x="1093" y="1287"/>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0" name="Oval 42"/>
            <p:cNvSpPr>
              <a:spLocks noChangeArrowheads="1"/>
            </p:cNvSpPr>
            <p:nvPr/>
          </p:nvSpPr>
          <p:spPr bwMode="auto">
            <a:xfrm>
              <a:off x="1323" y="108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1" name="Oval 43"/>
            <p:cNvSpPr>
              <a:spLocks noChangeArrowheads="1"/>
            </p:cNvSpPr>
            <p:nvPr/>
          </p:nvSpPr>
          <p:spPr bwMode="auto">
            <a:xfrm>
              <a:off x="1553" y="167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2" name="Oval 44"/>
            <p:cNvSpPr>
              <a:spLocks noChangeArrowheads="1"/>
            </p:cNvSpPr>
            <p:nvPr/>
          </p:nvSpPr>
          <p:spPr bwMode="auto">
            <a:xfrm>
              <a:off x="1784" y="177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3" name="Oval 45"/>
            <p:cNvSpPr>
              <a:spLocks noChangeArrowheads="1"/>
            </p:cNvSpPr>
            <p:nvPr/>
          </p:nvSpPr>
          <p:spPr bwMode="auto">
            <a:xfrm>
              <a:off x="2018" y="154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4" name="Oval 46"/>
            <p:cNvSpPr>
              <a:spLocks noChangeArrowheads="1"/>
            </p:cNvSpPr>
            <p:nvPr/>
          </p:nvSpPr>
          <p:spPr bwMode="auto">
            <a:xfrm>
              <a:off x="2248" y="209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5" name="Oval 47"/>
            <p:cNvSpPr>
              <a:spLocks noChangeArrowheads="1"/>
            </p:cNvSpPr>
            <p:nvPr/>
          </p:nvSpPr>
          <p:spPr bwMode="auto">
            <a:xfrm>
              <a:off x="2479" y="2205"/>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6" name="Oval 48"/>
            <p:cNvSpPr>
              <a:spLocks noChangeArrowheads="1"/>
            </p:cNvSpPr>
            <p:nvPr/>
          </p:nvSpPr>
          <p:spPr bwMode="auto">
            <a:xfrm>
              <a:off x="2709" y="224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7" name="Oval 49"/>
            <p:cNvSpPr>
              <a:spLocks noChangeArrowheads="1"/>
            </p:cNvSpPr>
            <p:nvPr/>
          </p:nvSpPr>
          <p:spPr bwMode="auto">
            <a:xfrm>
              <a:off x="2943" y="2527"/>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8" name="Oval 50"/>
            <p:cNvSpPr>
              <a:spLocks noChangeArrowheads="1"/>
            </p:cNvSpPr>
            <p:nvPr/>
          </p:nvSpPr>
          <p:spPr bwMode="auto">
            <a:xfrm>
              <a:off x="3173" y="2520"/>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9" name="Oval 51"/>
            <p:cNvSpPr>
              <a:spLocks noChangeArrowheads="1"/>
            </p:cNvSpPr>
            <p:nvPr/>
          </p:nvSpPr>
          <p:spPr bwMode="auto">
            <a:xfrm>
              <a:off x="3404" y="2589"/>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0" name="Oval 52"/>
            <p:cNvSpPr>
              <a:spLocks noChangeArrowheads="1"/>
            </p:cNvSpPr>
            <p:nvPr/>
          </p:nvSpPr>
          <p:spPr bwMode="auto">
            <a:xfrm>
              <a:off x="3634" y="279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1" name="Oval 53"/>
            <p:cNvSpPr>
              <a:spLocks noChangeArrowheads="1"/>
            </p:cNvSpPr>
            <p:nvPr/>
          </p:nvSpPr>
          <p:spPr bwMode="auto">
            <a:xfrm>
              <a:off x="3868" y="308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2" name="Freeform 54"/>
            <p:cNvSpPr>
              <a:spLocks/>
            </p:cNvSpPr>
            <p:nvPr/>
          </p:nvSpPr>
          <p:spPr bwMode="auto">
            <a:xfrm>
              <a:off x="660" y="1060"/>
              <a:ext cx="3239" cy="1935"/>
            </a:xfrm>
            <a:custGeom>
              <a:avLst/>
              <a:gdLst>
                <a:gd name="T0" fmla="*/ 0 w 928"/>
                <a:gd name="T1" fmla="*/ 0 h 554"/>
                <a:gd name="T2" fmla="*/ 464 w 928"/>
                <a:gd name="T3" fmla="*/ 277 h 554"/>
                <a:gd name="T4" fmla="*/ 928 w 928"/>
                <a:gd name="T5" fmla="*/ 554 h 554"/>
              </a:gdLst>
              <a:ahLst/>
              <a:cxnLst>
                <a:cxn ang="0">
                  <a:pos x="T0" y="T1"/>
                </a:cxn>
                <a:cxn ang="0">
                  <a:pos x="T2" y="T3"/>
                </a:cxn>
                <a:cxn ang="0">
                  <a:pos x="T4" y="T5"/>
                </a:cxn>
              </a:cxnLst>
              <a:rect l="0" t="0" r="r" b="b"/>
              <a:pathLst>
                <a:path w="928" h="554">
                  <a:moveTo>
                    <a:pt x="0" y="0"/>
                  </a:moveTo>
                  <a:lnTo>
                    <a:pt x="464" y="277"/>
                  </a:lnTo>
                  <a:lnTo>
                    <a:pt x="928" y="554"/>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3" name="Oval 55"/>
            <p:cNvSpPr>
              <a:spLocks noChangeArrowheads="1"/>
            </p:cNvSpPr>
            <p:nvPr/>
          </p:nvSpPr>
          <p:spPr bwMode="auto">
            <a:xfrm>
              <a:off x="4098" y="356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4" name="Oval 56"/>
            <p:cNvSpPr>
              <a:spLocks noChangeArrowheads="1"/>
            </p:cNvSpPr>
            <p:nvPr/>
          </p:nvSpPr>
          <p:spPr bwMode="auto">
            <a:xfrm>
              <a:off x="4329" y="3180"/>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5" name="Oval 57"/>
            <p:cNvSpPr>
              <a:spLocks noChangeArrowheads="1"/>
            </p:cNvSpPr>
            <p:nvPr/>
          </p:nvSpPr>
          <p:spPr bwMode="auto">
            <a:xfrm>
              <a:off x="4563" y="304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6" name="Oval 58"/>
            <p:cNvSpPr>
              <a:spLocks noChangeArrowheads="1"/>
            </p:cNvSpPr>
            <p:nvPr/>
          </p:nvSpPr>
          <p:spPr bwMode="auto">
            <a:xfrm>
              <a:off x="4793" y="347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7" name="Oval 59"/>
            <p:cNvSpPr>
              <a:spLocks noChangeArrowheads="1"/>
            </p:cNvSpPr>
            <p:nvPr/>
          </p:nvSpPr>
          <p:spPr bwMode="auto">
            <a:xfrm>
              <a:off x="5023" y="356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8" name="Oval 60"/>
            <p:cNvSpPr>
              <a:spLocks noChangeArrowheads="1"/>
            </p:cNvSpPr>
            <p:nvPr/>
          </p:nvSpPr>
          <p:spPr bwMode="auto">
            <a:xfrm>
              <a:off x="5254" y="3187"/>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9" name="Oval 61"/>
            <p:cNvSpPr>
              <a:spLocks noChangeArrowheads="1"/>
            </p:cNvSpPr>
            <p:nvPr/>
          </p:nvSpPr>
          <p:spPr bwMode="auto">
            <a:xfrm>
              <a:off x="5488" y="346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0" name="Freeform 62"/>
            <p:cNvSpPr>
              <a:spLocks/>
            </p:cNvSpPr>
            <p:nvPr/>
          </p:nvSpPr>
          <p:spPr bwMode="auto">
            <a:xfrm>
              <a:off x="4130" y="3361"/>
              <a:ext cx="1389" cy="49"/>
            </a:xfrm>
            <a:custGeom>
              <a:avLst/>
              <a:gdLst>
                <a:gd name="T0" fmla="*/ 0 w 398"/>
                <a:gd name="T1" fmla="*/ 0 h 14"/>
                <a:gd name="T2" fmla="*/ 199 w 398"/>
                <a:gd name="T3" fmla="*/ 7 h 14"/>
                <a:gd name="T4" fmla="*/ 398 w 398"/>
                <a:gd name="T5" fmla="*/ 14 h 14"/>
              </a:gdLst>
              <a:ahLst/>
              <a:cxnLst>
                <a:cxn ang="0">
                  <a:pos x="T0" y="T1"/>
                </a:cxn>
                <a:cxn ang="0">
                  <a:pos x="T2" y="T3"/>
                </a:cxn>
                <a:cxn ang="0">
                  <a:pos x="T4" y="T5"/>
                </a:cxn>
              </a:cxnLst>
              <a:rect l="0" t="0" r="r" b="b"/>
              <a:pathLst>
                <a:path w="398" h="14">
                  <a:moveTo>
                    <a:pt x="0" y="0"/>
                  </a:moveTo>
                  <a:lnTo>
                    <a:pt x="199" y="7"/>
                  </a:lnTo>
                  <a:lnTo>
                    <a:pt x="398" y="14"/>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1" name="Line 63"/>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2" name="Line 64"/>
            <p:cNvSpPr>
              <a:spLocks noChangeShapeType="1"/>
            </p:cNvSpPr>
            <p:nvPr/>
          </p:nvSpPr>
          <p:spPr bwMode="auto">
            <a:xfrm flipH="1">
              <a:off x="510" y="3400"/>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3" name="Rectangle 65"/>
            <p:cNvSpPr>
              <a:spLocks noChangeArrowheads="1"/>
            </p:cNvSpPr>
            <p:nvPr/>
          </p:nvSpPr>
          <p:spPr bwMode="auto">
            <a:xfrm rot="16200000">
              <a:off x="376" y="3276"/>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p>
          </p:txBody>
        </p:sp>
        <p:sp>
          <p:nvSpPr>
            <p:cNvPr id="154" name="Line 66"/>
            <p:cNvSpPr>
              <a:spLocks noChangeShapeType="1"/>
            </p:cNvSpPr>
            <p:nvPr/>
          </p:nvSpPr>
          <p:spPr bwMode="auto">
            <a:xfrm flipH="1">
              <a:off x="510" y="2747"/>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5" name="Rectangle 67"/>
            <p:cNvSpPr>
              <a:spLocks noChangeArrowheads="1"/>
            </p:cNvSpPr>
            <p:nvPr/>
          </p:nvSpPr>
          <p:spPr bwMode="auto">
            <a:xfrm rot="16200000">
              <a:off x="315" y="2623"/>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0.2</a:t>
              </a:r>
            </a:p>
          </p:txBody>
        </p:sp>
        <p:sp>
          <p:nvSpPr>
            <p:cNvPr id="156" name="Line 68"/>
            <p:cNvSpPr>
              <a:spLocks noChangeShapeType="1"/>
            </p:cNvSpPr>
            <p:nvPr/>
          </p:nvSpPr>
          <p:spPr bwMode="auto">
            <a:xfrm flipH="1">
              <a:off x="510" y="2094"/>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7" name="Rectangle 69"/>
            <p:cNvSpPr>
              <a:spLocks noChangeArrowheads="1"/>
            </p:cNvSpPr>
            <p:nvPr/>
          </p:nvSpPr>
          <p:spPr bwMode="auto">
            <a:xfrm rot="16200000">
              <a:off x="315" y="1970"/>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0.4</a:t>
              </a:r>
            </a:p>
          </p:txBody>
        </p:sp>
        <p:sp>
          <p:nvSpPr>
            <p:cNvPr id="158" name="Line 70"/>
            <p:cNvSpPr>
              <a:spLocks noChangeShapeType="1"/>
            </p:cNvSpPr>
            <p:nvPr/>
          </p:nvSpPr>
          <p:spPr bwMode="auto">
            <a:xfrm flipH="1">
              <a:off x="510" y="144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9" name="Rectangle 71"/>
            <p:cNvSpPr>
              <a:spLocks noChangeArrowheads="1"/>
            </p:cNvSpPr>
            <p:nvPr/>
          </p:nvSpPr>
          <p:spPr bwMode="auto">
            <a:xfrm rot="16200000">
              <a:off x="314" y="1317"/>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0.6</a:t>
              </a:r>
            </a:p>
          </p:txBody>
        </p:sp>
        <p:sp>
          <p:nvSpPr>
            <p:cNvPr id="160" name="Line 72"/>
            <p:cNvSpPr>
              <a:spLocks noChangeShapeType="1"/>
            </p:cNvSpPr>
            <p:nvPr/>
          </p:nvSpPr>
          <p:spPr bwMode="auto">
            <a:xfrm flipH="1">
              <a:off x="510" y="78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1" name="Rectangle 73"/>
            <p:cNvSpPr>
              <a:spLocks noChangeArrowheads="1"/>
            </p:cNvSpPr>
            <p:nvPr/>
          </p:nvSpPr>
          <p:spPr bwMode="auto">
            <a:xfrm rot="16200000">
              <a:off x="315" y="664"/>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0.8</a:t>
              </a:r>
            </a:p>
          </p:txBody>
        </p:sp>
        <p:sp>
          <p:nvSpPr>
            <p:cNvPr id="163" name="Line 75"/>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4" name="Line 76"/>
            <p:cNvSpPr>
              <a:spLocks noChangeShapeType="1"/>
            </p:cNvSpPr>
            <p:nvPr/>
          </p:nvSpPr>
          <p:spPr bwMode="auto">
            <a:xfrm>
              <a:off x="89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5" name="Rectangle 77"/>
            <p:cNvSpPr>
              <a:spLocks noChangeArrowheads="1"/>
            </p:cNvSpPr>
            <p:nvPr/>
          </p:nvSpPr>
          <p:spPr bwMode="auto">
            <a:xfrm>
              <a:off x="81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10</a:t>
              </a:r>
            </a:p>
          </p:txBody>
        </p:sp>
        <p:sp>
          <p:nvSpPr>
            <p:cNvPr id="166" name="Line 78"/>
            <p:cNvSpPr>
              <a:spLocks noChangeShapeType="1"/>
            </p:cNvSpPr>
            <p:nvPr/>
          </p:nvSpPr>
          <p:spPr bwMode="auto">
            <a:xfrm>
              <a:off x="204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7" name="Rectangle 79"/>
            <p:cNvSpPr>
              <a:spLocks noChangeArrowheads="1"/>
            </p:cNvSpPr>
            <p:nvPr/>
          </p:nvSpPr>
          <p:spPr bwMode="auto">
            <a:xfrm>
              <a:off x="196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15</a:t>
              </a:r>
            </a:p>
          </p:txBody>
        </p:sp>
        <p:sp>
          <p:nvSpPr>
            <p:cNvPr id="168" name="Line 80"/>
            <p:cNvSpPr>
              <a:spLocks noChangeShapeType="1"/>
            </p:cNvSpPr>
            <p:nvPr/>
          </p:nvSpPr>
          <p:spPr bwMode="auto">
            <a:xfrm>
              <a:off x="320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9" name="Rectangle 81"/>
            <p:cNvSpPr>
              <a:spLocks noChangeArrowheads="1"/>
            </p:cNvSpPr>
            <p:nvPr/>
          </p:nvSpPr>
          <p:spPr bwMode="auto">
            <a:xfrm>
              <a:off x="31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20</a:t>
              </a:r>
            </a:p>
          </p:txBody>
        </p:sp>
        <p:sp>
          <p:nvSpPr>
            <p:cNvPr id="170" name="Line 82"/>
            <p:cNvSpPr>
              <a:spLocks noChangeShapeType="1"/>
            </p:cNvSpPr>
            <p:nvPr/>
          </p:nvSpPr>
          <p:spPr bwMode="auto">
            <a:xfrm>
              <a:off x="43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1" name="Rectangle 83"/>
            <p:cNvSpPr>
              <a:spLocks noChangeArrowheads="1"/>
            </p:cNvSpPr>
            <p:nvPr/>
          </p:nvSpPr>
          <p:spPr bwMode="auto">
            <a:xfrm>
              <a:off x="428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25</a:t>
              </a:r>
            </a:p>
          </p:txBody>
        </p:sp>
        <p:sp>
          <p:nvSpPr>
            <p:cNvPr id="172" name="Line 84"/>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3" name="Rectangle 85"/>
            <p:cNvSpPr>
              <a:spLocks noChangeArrowheads="1"/>
            </p:cNvSpPr>
            <p:nvPr/>
          </p:nvSpPr>
          <p:spPr bwMode="auto">
            <a:xfrm>
              <a:off x="54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30</a:t>
              </a:r>
            </a:p>
          </p:txBody>
        </p:sp>
        <p:sp>
          <p:nvSpPr>
            <p:cNvPr id="175" name="Rectangle 87"/>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cs typeface="Arial"/>
                </a:rPr>
                <a:t> </a:t>
              </a:r>
              <a:endParaRPr lang="en-US" altLang="en-US">
                <a:solidFill>
                  <a:srgbClr val="000000"/>
                </a:solidFill>
                <a:cs typeface="Arial"/>
              </a:endParaRPr>
            </a:p>
          </p:txBody>
        </p:sp>
      </p:grpSp>
      <p:sp>
        <p:nvSpPr>
          <p:cNvPr id="88" name="TextBox 87"/>
          <p:cNvSpPr txBox="1"/>
          <p:nvPr/>
        </p:nvSpPr>
        <p:spPr>
          <a:xfrm>
            <a:off x="2420908" y="3697070"/>
            <a:ext cx="2760692" cy="646331"/>
          </a:xfrm>
          <a:prstGeom prst="rect">
            <a:avLst/>
          </a:prstGeom>
          <a:noFill/>
        </p:spPr>
        <p:txBody>
          <a:bodyPr wrap="none" rtlCol="0">
            <a:spAutoFit/>
          </a:bodyPr>
          <a:lstStyle/>
          <a:p>
            <a:pPr defTabSz="457200"/>
            <a:r>
              <a:rPr lang="en-US" dirty="0">
                <a:solidFill>
                  <a:prstClr val="black"/>
                </a:solidFill>
                <a:latin typeface="Arial"/>
                <a:cs typeface="Arial"/>
              </a:rPr>
              <a:t>Slope (Age ≤ 23):  -0.042</a:t>
            </a:r>
          </a:p>
          <a:p>
            <a:pPr defTabSz="457200"/>
            <a:r>
              <a:rPr lang="en-US" dirty="0">
                <a:solidFill>
                  <a:prstClr val="black"/>
                </a:solidFill>
                <a:latin typeface="Arial"/>
                <a:cs typeface="Arial"/>
              </a:rPr>
              <a:t>	</a:t>
            </a:r>
          </a:p>
        </p:txBody>
      </p:sp>
      <p:sp>
        <p:nvSpPr>
          <p:cNvPr id="89" name="Rectangle 88"/>
          <p:cNvSpPr/>
          <p:nvPr/>
        </p:nvSpPr>
        <p:spPr>
          <a:xfrm>
            <a:off x="4266471" y="3927768"/>
            <a:ext cx="979755" cy="369332"/>
          </a:xfrm>
          <a:prstGeom prst="rect">
            <a:avLst/>
          </a:prstGeom>
        </p:spPr>
        <p:txBody>
          <a:bodyPr wrap="none">
            <a:spAutoFit/>
          </a:bodyPr>
          <a:lstStyle/>
          <a:p>
            <a:r>
              <a:rPr lang="en-US" dirty="0">
                <a:solidFill>
                  <a:prstClr val="black"/>
                </a:solidFill>
                <a:latin typeface="Arial"/>
                <a:cs typeface="Arial"/>
              </a:rPr>
              <a:t> (0.003)</a:t>
            </a:r>
            <a:endParaRPr lang="en-US" dirty="0">
              <a:solidFill>
                <a:srgbClr val="000000"/>
              </a:solidFill>
              <a:latin typeface="Arial"/>
              <a:cs typeface="Arial"/>
            </a:endParaRPr>
          </a:p>
        </p:txBody>
      </p:sp>
      <p:sp>
        <p:nvSpPr>
          <p:cNvPr id="95" name="TextBox 94"/>
          <p:cNvSpPr txBox="1"/>
          <p:nvPr/>
        </p:nvSpPr>
        <p:spPr>
          <a:xfrm>
            <a:off x="7835174" y="3649898"/>
            <a:ext cx="2832827" cy="646331"/>
          </a:xfrm>
          <a:prstGeom prst="rect">
            <a:avLst/>
          </a:prstGeom>
          <a:noFill/>
        </p:spPr>
        <p:txBody>
          <a:bodyPr wrap="none" rtlCol="0">
            <a:spAutoFit/>
          </a:bodyPr>
          <a:lstStyle/>
          <a:p>
            <a:pPr defTabSz="457200"/>
            <a:r>
              <a:rPr lang="en-US" dirty="0">
                <a:solidFill>
                  <a:prstClr val="black"/>
                </a:solidFill>
                <a:latin typeface="Arial"/>
                <a:cs typeface="Arial"/>
              </a:rPr>
              <a:t>Slope (Age &gt; 23): </a:t>
            </a:r>
            <a:r>
              <a:rPr lang="en-US" dirty="0">
                <a:solidFill>
                  <a:srgbClr val="000000"/>
                </a:solidFill>
                <a:latin typeface="Arial"/>
                <a:cs typeface="Arial"/>
              </a:rPr>
              <a:t> -0.003 </a:t>
            </a:r>
            <a:endParaRPr lang="en-US" dirty="0">
              <a:solidFill>
                <a:prstClr val="black"/>
              </a:solidFill>
              <a:latin typeface="Arial"/>
              <a:cs typeface="Arial"/>
            </a:endParaRPr>
          </a:p>
          <a:p>
            <a:pPr defTabSz="457200"/>
            <a:r>
              <a:rPr lang="en-US" dirty="0">
                <a:solidFill>
                  <a:prstClr val="black"/>
                </a:solidFill>
                <a:latin typeface="Arial"/>
                <a:cs typeface="Arial"/>
              </a:rPr>
              <a:t>	</a:t>
            </a:r>
          </a:p>
        </p:txBody>
      </p:sp>
      <p:sp>
        <p:nvSpPr>
          <p:cNvPr id="176" name="Rectangle 175"/>
          <p:cNvSpPr/>
          <p:nvPr/>
        </p:nvSpPr>
        <p:spPr>
          <a:xfrm>
            <a:off x="9686726" y="3903746"/>
            <a:ext cx="979755" cy="369332"/>
          </a:xfrm>
          <a:prstGeom prst="rect">
            <a:avLst/>
          </a:prstGeom>
        </p:spPr>
        <p:txBody>
          <a:bodyPr wrap="none">
            <a:spAutoFit/>
          </a:bodyPr>
          <a:lstStyle/>
          <a:p>
            <a:r>
              <a:rPr lang="en-US" dirty="0">
                <a:solidFill>
                  <a:prstClr val="black"/>
                </a:solidFill>
                <a:latin typeface="Arial"/>
                <a:cs typeface="Arial"/>
              </a:rPr>
              <a:t> (0.013)</a:t>
            </a:r>
            <a:endParaRPr lang="en-US" dirty="0">
              <a:solidFill>
                <a:srgbClr val="000000"/>
              </a:solidFill>
              <a:latin typeface="Arial"/>
              <a:cs typeface="Arial"/>
            </a:endParaRPr>
          </a:p>
        </p:txBody>
      </p:sp>
      <p:sp>
        <p:nvSpPr>
          <p:cNvPr id="177" name="TextBox 176"/>
          <p:cNvSpPr txBox="1"/>
          <p:nvPr/>
        </p:nvSpPr>
        <p:spPr>
          <a:xfrm>
            <a:off x="8305800" y="3305628"/>
            <a:ext cx="2438400" cy="369332"/>
          </a:xfrm>
          <a:prstGeom prst="rect">
            <a:avLst/>
          </a:prstGeom>
          <a:noFill/>
        </p:spPr>
        <p:txBody>
          <a:bodyPr wrap="square" rtlCol="0">
            <a:spAutoFit/>
          </a:bodyPr>
          <a:lstStyle/>
          <a:p>
            <a:pPr defTabSz="457200"/>
            <a:r>
              <a:rPr lang="el-GR" dirty="0">
                <a:solidFill>
                  <a:prstClr val="black"/>
                </a:solidFill>
                <a:latin typeface="Arial"/>
                <a:cs typeface="Arial"/>
              </a:rPr>
              <a:t>δ</a:t>
            </a:r>
            <a:r>
              <a:rPr lang="en-US" dirty="0">
                <a:solidFill>
                  <a:prstClr val="black"/>
                </a:solidFill>
                <a:latin typeface="Arial"/>
                <a:cs typeface="Arial"/>
              </a:rPr>
              <a:t> (Age &gt; 23):   0.015</a:t>
            </a:r>
          </a:p>
        </p:txBody>
      </p:sp>
      <p:sp>
        <p:nvSpPr>
          <p:cNvPr id="178" name="Rectangle 76"/>
          <p:cNvSpPr>
            <a:spLocks noChangeArrowheads="1"/>
          </p:cNvSpPr>
          <p:nvPr/>
        </p:nvSpPr>
        <p:spPr bwMode="auto">
          <a:xfrm rot="16200000">
            <a:off x="-725487" y="3084514"/>
            <a:ext cx="49847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Coefficient on Predicted Rank in Destination (</a:t>
            </a:r>
            <a:r>
              <a:rPr lang="en-US" altLang="en-US" dirty="0" err="1">
                <a:solidFill>
                  <a:srgbClr val="000000"/>
                </a:solidFill>
              </a:rPr>
              <a:t>b</a:t>
            </a:r>
            <a:r>
              <a:rPr lang="en-US" altLang="en-US" baseline="-25000" dirty="0" err="1">
                <a:solidFill>
                  <a:srgbClr val="000000"/>
                </a:solidFill>
              </a:rPr>
              <a:t>m</a:t>
            </a:r>
            <a:r>
              <a:rPr lang="en-US" altLang="en-US" dirty="0">
                <a:solidFill>
                  <a:srgbClr val="000000"/>
                </a:solidFill>
              </a:rPr>
              <a:t>)</a:t>
            </a:r>
          </a:p>
        </p:txBody>
      </p:sp>
      <p:sp>
        <p:nvSpPr>
          <p:cNvPr id="179" name="Rectangle 88"/>
          <p:cNvSpPr>
            <a:spLocks noChangeArrowheads="1"/>
          </p:cNvSpPr>
          <p:nvPr/>
        </p:nvSpPr>
        <p:spPr bwMode="auto">
          <a:xfrm>
            <a:off x="4738689" y="6372226"/>
            <a:ext cx="377031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Age of Child when Parents Move (m)</a:t>
            </a:r>
          </a:p>
          <a:p>
            <a:endParaRPr lang="en-US" altLang="en-US" dirty="0">
              <a:solidFill>
                <a:srgbClr val="000000"/>
              </a:solidFill>
            </a:endParaRPr>
          </a:p>
        </p:txBody>
      </p:sp>
      <p:sp>
        <p:nvSpPr>
          <p:cNvPr id="180" name="TextBox 179"/>
          <p:cNvSpPr txBox="1"/>
          <p:nvPr/>
        </p:nvSpPr>
        <p:spPr>
          <a:xfrm>
            <a:off x="1524134" y="76201"/>
            <a:ext cx="9143867" cy="646331"/>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a:cs typeface="Arial"/>
              </a:rPr>
              <a:t>Family Fixed Effects: Sibling Comparisons </a:t>
            </a:r>
          </a:p>
          <a:p>
            <a:pPr algn="ctr" fontAlgn="base">
              <a:spcBef>
                <a:spcPct val="0"/>
              </a:spcBef>
              <a:spcAft>
                <a:spcPct val="0"/>
              </a:spcAft>
            </a:pPr>
            <a:r>
              <a:rPr lang="en-US" dirty="0">
                <a:solidFill>
                  <a:srgbClr val="1E2D53"/>
                </a:solidFill>
                <a:latin typeface="Arial"/>
                <a:cs typeface="Arial"/>
              </a:rPr>
              <a:t>with Controls for Change in Income and Marital Status at Move</a:t>
            </a:r>
          </a:p>
        </p:txBody>
      </p:sp>
    </p:spTree>
    <p:extLst>
      <p:ext uri="{BB962C8B-B14F-4D97-AF65-F5344CB8AC3E}">
        <p14:creationId xmlns:p14="http://schemas.microsoft.com/office/powerpoint/2010/main" val="4210387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Time-Varying </a:t>
            </a:r>
            <a:r>
              <a:rPr lang="en-US" dirty="0" err="1">
                <a:ea typeface="ＭＳ Ｐゴシック"/>
                <a:cs typeface="ＭＳ Ｐゴシック"/>
              </a:rPr>
              <a:t>Unobservables</a:t>
            </a:r>
            <a:endParaRPr lang="en-US" dirty="0">
              <a:ea typeface="ＭＳ Ｐゴシック"/>
              <a:cs typeface="ＭＳ Ｐゴシック"/>
            </a:endParaRPr>
          </a:p>
        </p:txBody>
      </p:sp>
      <p:sp>
        <p:nvSpPr>
          <p:cNvPr id="125954" name="Content Placeholder 2"/>
          <p:cNvSpPr>
            <a:spLocks noGrp="1"/>
          </p:cNvSpPr>
          <p:nvPr>
            <p:ph idx="1"/>
          </p:nvPr>
        </p:nvSpPr>
        <p:spPr>
          <a:xfrm>
            <a:off x="1905000" y="1066800"/>
            <a:ext cx="8305800" cy="5791200"/>
          </a:xfrm>
        </p:spPr>
        <p:txBody>
          <a:bodyPr/>
          <a:lstStyle/>
          <a:p>
            <a:r>
              <a:rPr lang="en-US" sz="1800" dirty="0">
                <a:ea typeface="ＭＳ Ｐゴシック"/>
                <a:cs typeface="ＭＳ Ｐゴシック"/>
              </a:rPr>
              <a:t>Family fixed effects do not rule out time-varying </a:t>
            </a:r>
            <a:r>
              <a:rPr lang="en-US" sz="1800" dirty="0" err="1">
                <a:ea typeface="ＭＳ Ｐゴシック"/>
                <a:cs typeface="ＭＳ Ｐゴシック"/>
              </a:rPr>
              <a:t>unobservables</a:t>
            </a:r>
            <a:r>
              <a:rPr lang="en-US" sz="1800" dirty="0">
                <a:ea typeface="ＭＳ Ｐゴシック"/>
                <a:cs typeface="ＭＳ Ｐゴシック"/>
              </a:rPr>
              <a:t> that affect children in proportion to exposure time</a:t>
            </a:r>
          </a:p>
          <a:p>
            <a:endParaRPr lang="en-US" sz="1800" dirty="0">
              <a:ea typeface="ＭＳ Ｐゴシック"/>
              <a:cs typeface="ＭＳ Ｐゴシック"/>
            </a:endParaRPr>
          </a:p>
          <a:p>
            <a:pPr lvl="1"/>
            <a:r>
              <a:rPr lang="en-US" sz="1800" dirty="0">
                <a:ea typeface="ＭＳ Ｐゴシック"/>
                <a:cs typeface="ＭＳ Ｐゴシック"/>
              </a:rPr>
              <a:t>Wealth shocks</a:t>
            </a:r>
          </a:p>
          <a:p>
            <a:pPr lvl="1"/>
            <a:endParaRPr lang="en-US" sz="1800" dirty="0">
              <a:ea typeface="ＭＳ Ｐゴシック"/>
              <a:cs typeface="ＭＳ Ｐゴシック"/>
            </a:endParaRPr>
          </a:p>
          <a:p>
            <a:pPr lvl="1"/>
            <a:r>
              <a:rPr lang="en-US" sz="1800" dirty="0">
                <a:ea typeface="ＭＳ Ｐゴシック"/>
                <a:cs typeface="ＭＳ Ｐゴシック"/>
              </a:rPr>
              <a:t>“Parental capital” shocks correlated with where you move</a:t>
            </a:r>
          </a:p>
          <a:p>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Paper presents results from “outcome-based placebo tests” </a:t>
            </a:r>
          </a:p>
          <a:p>
            <a:pPr lvl="1"/>
            <a:endParaRPr lang="en-US" sz="1800" dirty="0">
              <a:ea typeface="ＭＳ Ｐゴシック"/>
              <a:cs typeface="ＭＳ Ｐゴシック"/>
            </a:endParaRPr>
          </a:p>
          <a:p>
            <a:pPr lvl="1"/>
            <a:r>
              <a:rPr lang="en-US" sz="1800" dirty="0">
                <a:ea typeface="ＭＳ Ｐゴシック"/>
                <a:cs typeface="ＭＳ Ｐゴシック"/>
              </a:rPr>
              <a:t>Exploit heterogeneity in place effects across subgroups to obtain overidentification tests of exposure effect model</a:t>
            </a:r>
          </a:p>
          <a:p>
            <a:endParaRPr lang="en-US" sz="1800" dirty="0">
              <a:ea typeface="ＭＳ Ｐゴシック"/>
              <a:cs typeface="ＭＳ Ｐゴシック"/>
            </a:endParaRPr>
          </a:p>
          <a:p>
            <a:endParaRPr lang="en-US" sz="1800" dirty="0">
              <a:ea typeface="ＭＳ Ｐゴシック"/>
              <a:cs typeface="ＭＳ Ｐゴシック"/>
            </a:endParaRPr>
          </a:p>
          <a:p>
            <a:endParaRPr lang="en-US" sz="1600" dirty="0">
              <a:ea typeface="ＭＳ Ｐゴシック"/>
              <a:cs typeface="ＭＳ Ｐゴシック"/>
            </a:endParaRPr>
          </a:p>
        </p:txBody>
      </p:sp>
    </p:spTree>
    <p:extLst>
      <p:ext uri="{BB962C8B-B14F-4D97-AF65-F5344CB8AC3E}">
        <p14:creationId xmlns:p14="http://schemas.microsoft.com/office/powerpoint/2010/main" val="396214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ChangeArrowheads="1"/>
          </p:cNvSpPr>
          <p:nvPr/>
        </p:nvSpPr>
        <p:spPr bwMode="auto">
          <a:xfrm>
            <a:off x="1511300" y="762001"/>
            <a:ext cx="8623300" cy="2339102"/>
          </a:xfrm>
          <a:prstGeom prst="rect">
            <a:avLst/>
          </a:prstGeom>
          <a:noFill/>
          <a:ln w="9525">
            <a:noFill/>
            <a:miter lim="800000"/>
            <a:headEnd/>
            <a:tailEnd/>
          </a:ln>
        </p:spPr>
        <p:txBody>
          <a:bodyPr wrap="square">
            <a:spAutoFit/>
          </a:bodyPr>
          <a:lstStyle/>
          <a:p>
            <a:pPr marL="609600" marR="0" lvl="0" indent="-376238"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a:p>
            <a:pPr marL="1066800" marR="0" lvl="1"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Last Lecture: </a:t>
            </a: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of Place on adults and models of sorting across place</a:t>
            </a: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lang="en-US" b="1" dirty="0">
              <a:solidFill>
                <a:srgbClr val="000000"/>
              </a:solidFill>
              <a:latin typeface="Arial" panose="020B0604020202020204" pitchFamily="34" charset="0"/>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lang="en-US" b="1" dirty="0">
              <a:solidFill>
                <a:srgbClr val="000000"/>
              </a:solidFill>
              <a:latin typeface="Arial" panose="020B0604020202020204" pitchFamily="34" charset="0"/>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lecture: </a:t>
            </a: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about impacts on kids? </a:t>
            </a: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8115" name="AutoShape 3"/>
          <p:cNvSpPr>
            <a:spLocks noChangeAspect="1" noChangeArrowheads="1" noTextEdit="1"/>
          </p:cNvSpPr>
          <p:nvPr/>
        </p:nvSpPr>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itchFamily="34" charset="0"/>
              <a:ea typeface="+mn-ea"/>
              <a:cs typeface="Arial"/>
            </a:endParaRPr>
          </a:p>
        </p:txBody>
      </p:sp>
      <p:sp>
        <p:nvSpPr>
          <p:cNvPr id="218116" name="Text Box 7"/>
          <p:cNvSpPr txBox="1">
            <a:spLocks noChangeArrowheads="1"/>
          </p:cNvSpPr>
          <p:nvPr/>
        </p:nvSpPr>
        <p:spPr bwMode="auto">
          <a:xfrm>
            <a:off x="1752600" y="76200"/>
            <a:ext cx="8915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09600" indent="-609600"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marL="609600" marR="0" lvl="0" indent="-60960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The Public Economics of </a:t>
            </a:r>
            <a:r>
              <a:rPr lang="en-US" sz="3200" dirty="0">
                <a:solidFill>
                  <a:srgbClr val="FFFFFF"/>
                </a:solidFill>
              </a:rPr>
              <a:t>“</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Place”</a:t>
            </a:r>
          </a:p>
        </p:txBody>
      </p:sp>
    </p:spTree>
    <p:extLst>
      <p:ext uri="{BB962C8B-B14F-4D97-AF65-F5344CB8AC3E}">
        <p14:creationId xmlns:p14="http://schemas.microsoft.com/office/powerpoint/2010/main" val="37397169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Outcome-Based Placebo Tests</a:t>
            </a:r>
          </a:p>
        </p:txBody>
      </p:sp>
      <p:sp>
        <p:nvSpPr>
          <p:cNvPr id="125954" name="Content Placeholder 2"/>
          <p:cNvSpPr>
            <a:spLocks noGrp="1"/>
          </p:cNvSpPr>
          <p:nvPr>
            <p:ph idx="1"/>
          </p:nvPr>
        </p:nvSpPr>
        <p:spPr>
          <a:xfrm>
            <a:off x="1905000" y="1066800"/>
            <a:ext cx="8305800" cy="5791200"/>
          </a:xfrm>
        </p:spPr>
        <p:txBody>
          <a:bodyPr/>
          <a:lstStyle/>
          <a:p>
            <a:r>
              <a:rPr lang="en-US" sz="1800" dirty="0">
                <a:ea typeface="ＭＳ Ｐゴシック"/>
                <a:cs typeface="ＭＳ Ｐゴシック"/>
              </a:rPr>
              <a:t>General idea: exploit heterogeneity in place effects across subgroups to obtain </a:t>
            </a:r>
            <a:r>
              <a:rPr lang="en-US" sz="1800" dirty="0" err="1">
                <a:ea typeface="ＭＳ Ｐゴシック"/>
                <a:cs typeface="ＭＳ Ｐゴシック"/>
              </a:rPr>
              <a:t>overidentification</a:t>
            </a:r>
            <a:r>
              <a:rPr lang="en-US" sz="1800" dirty="0">
                <a:ea typeface="ＭＳ Ｐゴシック"/>
                <a:cs typeface="ＭＳ Ｐゴシック"/>
              </a:rPr>
              <a:t> tests of exposure effect model</a:t>
            </a:r>
          </a:p>
          <a:p>
            <a:pPr lvl="1"/>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Start with variation in place effects across birth cohorts</a:t>
            </a:r>
          </a:p>
          <a:p>
            <a:endParaRPr lang="en-US" sz="1800" dirty="0">
              <a:ea typeface="ＭＳ Ｐゴシック"/>
              <a:cs typeface="ＭＳ Ｐゴシック"/>
            </a:endParaRPr>
          </a:p>
          <a:p>
            <a:pPr lvl="1"/>
            <a:r>
              <a:rPr lang="en-US" sz="1800" dirty="0">
                <a:ea typeface="ＭＳ Ｐゴシック"/>
                <a:cs typeface="ＭＳ Ｐゴシック"/>
              </a:rPr>
              <a:t>Some areas are getting better over time, others are getting worse</a:t>
            </a:r>
          </a:p>
          <a:p>
            <a:pPr marL="0" indent="0">
              <a:buNone/>
            </a:pPr>
            <a:endParaRPr lang="en-US" sz="1800" dirty="0">
              <a:ea typeface="ＭＳ Ｐゴシック"/>
              <a:cs typeface="ＭＳ Ｐゴシック"/>
            </a:endParaRPr>
          </a:p>
          <a:p>
            <a:pPr lvl="1"/>
            <a:r>
              <a:rPr lang="en-US" sz="1800" dirty="0">
                <a:ea typeface="ＭＳ Ｐゴシック"/>
                <a:cs typeface="ＭＳ Ｐゴシック"/>
              </a:rPr>
              <a:t>Causal effect of neighborhood on a child who moves in to an area should depend on properties of that area while he is growing up</a:t>
            </a:r>
          </a:p>
        </p:txBody>
      </p:sp>
    </p:spTree>
    <p:extLst>
      <p:ext uri="{BB962C8B-B14F-4D97-AF65-F5344CB8AC3E}">
        <p14:creationId xmlns:p14="http://schemas.microsoft.com/office/powerpoint/2010/main" val="157132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Outcome-Based Placebo Tests</a:t>
            </a:r>
          </a:p>
        </p:txBody>
      </p:sp>
      <p:sp>
        <p:nvSpPr>
          <p:cNvPr id="125954" name="Content Placeholder 2"/>
          <p:cNvSpPr>
            <a:spLocks noGrp="1"/>
          </p:cNvSpPr>
          <p:nvPr>
            <p:ph idx="1"/>
          </p:nvPr>
        </p:nvSpPr>
        <p:spPr>
          <a:xfrm>
            <a:off x="1905000" y="1066800"/>
            <a:ext cx="8305800" cy="5791200"/>
          </a:xfrm>
        </p:spPr>
        <p:txBody>
          <a:bodyPr/>
          <a:lstStyle/>
          <a:p>
            <a:r>
              <a:rPr lang="en-US" sz="1800" dirty="0">
                <a:ea typeface="ＭＳ Ｐゴシック"/>
                <a:cs typeface="ＭＳ Ｐゴシック"/>
              </a:rPr>
              <a:t>Example: variation in place effects across birth cohorts</a:t>
            </a:r>
          </a:p>
          <a:p>
            <a:endParaRPr lang="en-US" sz="1800" dirty="0">
              <a:ea typeface="ＭＳ Ｐゴシック"/>
              <a:cs typeface="ＭＳ Ｐゴシック"/>
            </a:endParaRPr>
          </a:p>
          <a:p>
            <a:pPr lvl="1"/>
            <a:r>
              <a:rPr lang="en-US" sz="1800" dirty="0">
                <a:ea typeface="ＭＳ Ｐゴシック"/>
                <a:cs typeface="ＭＳ Ｐゴシック"/>
              </a:rPr>
              <a:t>Some areas are getting better over time, others are getting worse</a:t>
            </a:r>
          </a:p>
          <a:p>
            <a:pPr marL="0" indent="0">
              <a:buNone/>
            </a:pPr>
            <a:endParaRPr lang="en-US" sz="1800" dirty="0">
              <a:ea typeface="ＭＳ Ｐゴシック"/>
              <a:cs typeface="ＭＳ Ｐゴシック"/>
            </a:endParaRPr>
          </a:p>
          <a:p>
            <a:pPr lvl="1"/>
            <a:r>
              <a:rPr lang="en-US" sz="1800" dirty="0">
                <a:ea typeface="ＭＳ Ｐゴシック"/>
                <a:cs typeface="ＭＳ Ｐゴシック"/>
              </a:rPr>
              <a:t>Causal effect of neighborhood on a child who moves in to an area should depend on properties of that area while he is growing up</a:t>
            </a:r>
          </a:p>
          <a:p>
            <a:pPr marL="457200" lvl="1" indent="0">
              <a:buNone/>
            </a:pPr>
            <a:endParaRPr lang="en-US" sz="1800" dirty="0">
              <a:ea typeface="ＭＳ Ｐゴシック"/>
              <a:cs typeface="ＭＳ Ｐゴシック"/>
            </a:endParaRPr>
          </a:p>
          <a:p>
            <a:r>
              <a:rPr lang="en-US" sz="1800" dirty="0">
                <a:ea typeface="ＭＳ Ｐゴシック"/>
                <a:cs typeface="ＭＳ Ｐゴシック"/>
              </a:rPr>
              <a:t>Parents choose neighborhoods based on their preferences and information set at time of move</a:t>
            </a:r>
          </a:p>
          <a:p>
            <a:endParaRPr lang="en-US" sz="1800" dirty="0">
              <a:ea typeface="ＭＳ Ｐゴシック"/>
              <a:cs typeface="ＭＳ Ｐゴシック"/>
            </a:endParaRPr>
          </a:p>
          <a:p>
            <a:pPr lvl="1"/>
            <a:r>
              <a:rPr lang="en-US" sz="1800" dirty="0">
                <a:ea typeface="ＭＳ Ｐゴシック"/>
                <a:cs typeface="ＭＳ Ｐゴシック"/>
              </a:rPr>
              <a:t>Difficult to predict high-frequency differences for outcomes 15 years later</a:t>
            </a:r>
          </a:p>
          <a:p>
            <a:pPr lvl="1"/>
            <a:endParaRPr lang="en-US" sz="1800" dirty="0">
              <a:ea typeface="ＭＳ Ｐゴシック"/>
              <a:cs typeface="ＭＳ Ｐゴシック"/>
            </a:endParaRPr>
          </a:p>
          <a:p>
            <a:pPr lvl="1"/>
            <a:r>
              <a:rPr lang="en-US" sz="1800" dirty="0">
                <a:ea typeface="ＭＳ Ｐゴシック"/>
                <a:cs typeface="ＭＳ Ｐゴシック"/>
              </a:rPr>
              <a:t>Unlikely </a:t>
            </a:r>
            <a:r>
              <a:rPr lang="en-US" sz="1800" dirty="0" err="1">
                <a:ea typeface="ＭＳ Ｐゴシック"/>
                <a:cs typeface="ＭＳ Ｐゴシック"/>
                <a:sym typeface="Wingdings" panose="05000000000000000000" pitchFamily="2" charset="2"/>
              </a:rPr>
              <a:t>unobs</a:t>
            </a:r>
            <a:r>
              <a:rPr lang="en-US" sz="1800" dirty="0">
                <a:ea typeface="ＭＳ Ｐゴシック"/>
                <a:cs typeface="ＭＳ Ｐゴシック"/>
                <a:sym typeface="Wingdings" panose="05000000000000000000" pitchFamily="2" charset="2"/>
              </a:rPr>
              <a:t>. shock </a:t>
            </a:r>
            <a:r>
              <a:rPr lang="en-US" sz="1800" dirty="0">
                <a:latin typeface="Symbol" panose="05050102010706020507" pitchFamily="18" charset="2"/>
                <a:ea typeface="ＭＳ Ｐゴシック"/>
                <a:cs typeface="ＭＳ Ｐゴシック"/>
                <a:sym typeface="Wingdings" panose="05000000000000000000" pitchFamily="2" charset="2"/>
              </a:rPr>
              <a:t>q</a:t>
            </a:r>
            <a:r>
              <a:rPr lang="en-US" sz="1800" baseline="-25000" dirty="0">
                <a:ea typeface="ＭＳ Ｐゴシック"/>
                <a:cs typeface="Arial" panose="020B0604020202020204" pitchFamily="34" charset="0"/>
                <a:sym typeface="Wingdings" panose="05000000000000000000" pitchFamily="2" charset="2"/>
              </a:rPr>
              <a:t>i</a:t>
            </a:r>
            <a:r>
              <a:rPr lang="en-US" sz="1800" dirty="0">
                <a:ea typeface="ＭＳ Ｐゴシック"/>
                <a:cs typeface="ＭＳ Ｐゴシック"/>
                <a:sym typeface="Wingdings" panose="05000000000000000000" pitchFamily="2" charset="2"/>
              </a:rPr>
              <a:t> replicates cohort variation perfectly</a:t>
            </a:r>
            <a:endParaRPr lang="en-US" sz="1800" dirty="0">
              <a:ea typeface="ＭＳ Ｐゴシック"/>
              <a:cs typeface="ＭＳ Ｐゴシック"/>
            </a:endParaRPr>
          </a:p>
        </p:txBody>
      </p:sp>
    </p:spTree>
    <p:extLst>
      <p:ext uri="{BB962C8B-B14F-4D97-AF65-F5344CB8AC3E}">
        <p14:creationId xmlns:p14="http://schemas.microsoft.com/office/powerpoint/2010/main" val="1162526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Line 350"/>
          <p:cNvSpPr>
            <a:spLocks noChangeShapeType="1"/>
          </p:cNvSpPr>
          <p:nvPr/>
        </p:nvSpPr>
        <p:spPr bwMode="auto">
          <a:xfrm>
            <a:off x="6553200" y="6731793"/>
            <a:ext cx="865188" cy="0"/>
          </a:xfrm>
          <a:prstGeom prst="line">
            <a:avLst/>
          </a:prstGeom>
          <a:noFill/>
          <a:ln w="22225">
            <a:solidFill>
              <a:srgbClr val="A8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latin typeface="Arial"/>
              <a:cs typeface="Arial"/>
            </a:endParaRPr>
          </a:p>
        </p:txBody>
      </p:sp>
      <p:sp>
        <p:nvSpPr>
          <p:cNvPr id="134" name="Rectangle 354"/>
          <p:cNvSpPr>
            <a:spLocks noChangeArrowheads="1"/>
          </p:cNvSpPr>
          <p:nvPr/>
        </p:nvSpPr>
        <p:spPr bwMode="auto">
          <a:xfrm>
            <a:off x="7556500" y="6581002"/>
            <a:ext cx="93615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Separate</a:t>
            </a:r>
            <a:endParaRPr lang="en-US" altLang="en-US" dirty="0">
              <a:solidFill>
                <a:prstClr val="black"/>
              </a:solidFill>
            </a:endParaRPr>
          </a:p>
        </p:txBody>
      </p:sp>
      <p:sp>
        <p:nvSpPr>
          <p:cNvPr id="135" name="Freeform 100"/>
          <p:cNvSpPr>
            <a:spLocks/>
          </p:cNvSpPr>
          <p:nvPr/>
        </p:nvSpPr>
        <p:spPr bwMode="auto">
          <a:xfrm>
            <a:off x="6969126" y="6671184"/>
            <a:ext cx="117475" cy="98425"/>
          </a:xfrm>
          <a:custGeom>
            <a:avLst/>
            <a:gdLst>
              <a:gd name="T0" fmla="*/ 35 w 74"/>
              <a:gd name="T1" fmla="*/ 0 h 62"/>
              <a:gd name="T2" fmla="*/ 0 w 74"/>
              <a:gd name="T3" fmla="*/ 62 h 62"/>
              <a:gd name="T4" fmla="*/ 74 w 74"/>
              <a:gd name="T5" fmla="*/ 62 h 62"/>
              <a:gd name="T6" fmla="*/ 35 w 74"/>
              <a:gd name="T7" fmla="*/ 0 h 62"/>
            </a:gdLst>
            <a:ahLst/>
            <a:cxnLst>
              <a:cxn ang="0">
                <a:pos x="T0" y="T1"/>
              </a:cxn>
              <a:cxn ang="0">
                <a:pos x="T2" y="T3"/>
              </a:cxn>
              <a:cxn ang="0">
                <a:pos x="T4" y="T5"/>
              </a:cxn>
              <a:cxn ang="0">
                <a:pos x="T6" y="T7"/>
              </a:cxn>
            </a:cxnLst>
            <a:rect l="0" t="0" r="r" b="b"/>
            <a:pathLst>
              <a:path w="74" h="62">
                <a:moveTo>
                  <a:pt x="35" y="0"/>
                </a:moveTo>
                <a:lnTo>
                  <a:pt x="0" y="62"/>
                </a:lnTo>
                <a:lnTo>
                  <a:pt x="74" y="62"/>
                </a:lnTo>
                <a:lnTo>
                  <a:pt x="35"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grpSp>
        <p:nvGrpSpPr>
          <p:cNvPr id="3" name="Group 4"/>
          <p:cNvGrpSpPr>
            <a:grpSpLocks noChangeAspect="1"/>
          </p:cNvGrpSpPr>
          <p:nvPr/>
        </p:nvGrpSpPr>
        <p:grpSpPr bwMode="auto">
          <a:xfrm>
            <a:off x="2046288" y="336557"/>
            <a:ext cx="8383588" cy="6156325"/>
            <a:chOff x="329" y="212"/>
            <a:chExt cx="5281" cy="3878"/>
          </a:xfrm>
        </p:grpSpPr>
        <p:sp>
          <p:nvSpPr>
            <p:cNvPr id="7" name="Rectangle 7"/>
            <p:cNvSpPr>
              <a:spLocks noChangeArrowheads="1"/>
            </p:cNvSpPr>
            <p:nvPr/>
          </p:nvSpPr>
          <p:spPr bwMode="auto">
            <a:xfrm>
              <a:off x="569" y="470"/>
              <a:ext cx="5041"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8" name="Line 8"/>
            <p:cNvSpPr>
              <a:spLocks noChangeShapeType="1"/>
            </p:cNvSpPr>
            <p:nvPr/>
          </p:nvSpPr>
          <p:spPr bwMode="auto">
            <a:xfrm>
              <a:off x="569" y="3595"/>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9" name="Line 9"/>
            <p:cNvSpPr>
              <a:spLocks noChangeShapeType="1"/>
            </p:cNvSpPr>
            <p:nvPr/>
          </p:nvSpPr>
          <p:spPr bwMode="auto">
            <a:xfrm>
              <a:off x="569" y="298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0" name="Line 10"/>
            <p:cNvSpPr>
              <a:spLocks noChangeShapeType="1"/>
            </p:cNvSpPr>
            <p:nvPr/>
          </p:nvSpPr>
          <p:spPr bwMode="auto">
            <a:xfrm>
              <a:off x="569" y="2380"/>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1" name="Line 11"/>
            <p:cNvSpPr>
              <a:spLocks noChangeShapeType="1"/>
            </p:cNvSpPr>
            <p:nvPr/>
          </p:nvSpPr>
          <p:spPr bwMode="auto">
            <a:xfrm>
              <a:off x="569" y="17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2" name="Line 12"/>
            <p:cNvSpPr>
              <a:spLocks noChangeShapeType="1"/>
            </p:cNvSpPr>
            <p:nvPr/>
          </p:nvSpPr>
          <p:spPr bwMode="auto">
            <a:xfrm>
              <a:off x="569" y="116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 name="Line 13"/>
            <p:cNvSpPr>
              <a:spLocks noChangeShapeType="1"/>
            </p:cNvSpPr>
            <p:nvPr/>
          </p:nvSpPr>
          <p:spPr bwMode="auto">
            <a:xfrm>
              <a:off x="569" y="56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 name="Line 14"/>
            <p:cNvSpPr>
              <a:spLocks noChangeShapeType="1"/>
            </p:cNvSpPr>
            <p:nvPr/>
          </p:nvSpPr>
          <p:spPr bwMode="auto">
            <a:xfrm flipV="1">
              <a:off x="3089" y="3602"/>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 name="Line 15"/>
            <p:cNvSpPr>
              <a:spLocks noChangeShapeType="1"/>
            </p:cNvSpPr>
            <p:nvPr/>
          </p:nvSpPr>
          <p:spPr bwMode="auto">
            <a:xfrm flipV="1">
              <a:off x="3089" y="347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6" name="Line 16"/>
            <p:cNvSpPr>
              <a:spLocks noChangeShapeType="1"/>
            </p:cNvSpPr>
            <p:nvPr/>
          </p:nvSpPr>
          <p:spPr bwMode="auto">
            <a:xfrm flipV="1">
              <a:off x="3089" y="3351"/>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7" name="Line 17"/>
            <p:cNvSpPr>
              <a:spLocks noChangeShapeType="1"/>
            </p:cNvSpPr>
            <p:nvPr/>
          </p:nvSpPr>
          <p:spPr bwMode="auto">
            <a:xfrm flipV="1">
              <a:off x="3089" y="3225"/>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8" name="Line 18"/>
            <p:cNvSpPr>
              <a:spLocks noChangeShapeType="1"/>
            </p:cNvSpPr>
            <p:nvPr/>
          </p:nvSpPr>
          <p:spPr bwMode="auto">
            <a:xfrm flipV="1">
              <a:off x="3089" y="309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9" name="Line 19"/>
            <p:cNvSpPr>
              <a:spLocks noChangeShapeType="1"/>
            </p:cNvSpPr>
            <p:nvPr/>
          </p:nvSpPr>
          <p:spPr bwMode="auto">
            <a:xfrm flipV="1">
              <a:off x="3089" y="2974"/>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0" name="Line 20"/>
            <p:cNvSpPr>
              <a:spLocks noChangeShapeType="1"/>
            </p:cNvSpPr>
            <p:nvPr/>
          </p:nvSpPr>
          <p:spPr bwMode="auto">
            <a:xfrm flipV="1">
              <a:off x="3089" y="2851"/>
              <a:ext cx="0" cy="81"/>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1" name="Line 21"/>
            <p:cNvSpPr>
              <a:spLocks noChangeShapeType="1"/>
            </p:cNvSpPr>
            <p:nvPr/>
          </p:nvSpPr>
          <p:spPr bwMode="auto">
            <a:xfrm flipV="1">
              <a:off x="3089" y="2726"/>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2" name="Line 22"/>
            <p:cNvSpPr>
              <a:spLocks noChangeShapeType="1"/>
            </p:cNvSpPr>
            <p:nvPr/>
          </p:nvSpPr>
          <p:spPr bwMode="auto">
            <a:xfrm flipV="1">
              <a:off x="3089" y="260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3" name="Line 23"/>
            <p:cNvSpPr>
              <a:spLocks noChangeShapeType="1"/>
            </p:cNvSpPr>
            <p:nvPr/>
          </p:nvSpPr>
          <p:spPr bwMode="auto">
            <a:xfrm flipV="1">
              <a:off x="3089" y="247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4" name="Line 24"/>
            <p:cNvSpPr>
              <a:spLocks noChangeShapeType="1"/>
            </p:cNvSpPr>
            <p:nvPr/>
          </p:nvSpPr>
          <p:spPr bwMode="auto">
            <a:xfrm flipV="1">
              <a:off x="3089" y="234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 name="Line 25"/>
            <p:cNvSpPr>
              <a:spLocks noChangeShapeType="1"/>
            </p:cNvSpPr>
            <p:nvPr/>
          </p:nvSpPr>
          <p:spPr bwMode="auto">
            <a:xfrm flipV="1">
              <a:off x="3089" y="222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6" name="Line 26"/>
            <p:cNvSpPr>
              <a:spLocks noChangeShapeType="1"/>
            </p:cNvSpPr>
            <p:nvPr/>
          </p:nvSpPr>
          <p:spPr bwMode="auto">
            <a:xfrm flipV="1">
              <a:off x="3089" y="209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7" name="Line 27"/>
            <p:cNvSpPr>
              <a:spLocks noChangeShapeType="1"/>
            </p:cNvSpPr>
            <p:nvPr/>
          </p:nvSpPr>
          <p:spPr bwMode="auto">
            <a:xfrm flipV="1">
              <a:off x="3089" y="1971"/>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8" name="Line 28"/>
            <p:cNvSpPr>
              <a:spLocks noChangeShapeType="1"/>
            </p:cNvSpPr>
            <p:nvPr/>
          </p:nvSpPr>
          <p:spPr bwMode="auto">
            <a:xfrm flipV="1">
              <a:off x="3089" y="184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9" name="Line 29"/>
            <p:cNvSpPr>
              <a:spLocks noChangeShapeType="1"/>
            </p:cNvSpPr>
            <p:nvPr/>
          </p:nvSpPr>
          <p:spPr bwMode="auto">
            <a:xfrm flipV="1">
              <a:off x="3089" y="172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0" name="Line 30"/>
            <p:cNvSpPr>
              <a:spLocks noChangeShapeType="1"/>
            </p:cNvSpPr>
            <p:nvPr/>
          </p:nvSpPr>
          <p:spPr bwMode="auto">
            <a:xfrm flipV="1">
              <a:off x="3089" y="159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1" name="Line 31"/>
            <p:cNvSpPr>
              <a:spLocks noChangeShapeType="1"/>
            </p:cNvSpPr>
            <p:nvPr/>
          </p:nvSpPr>
          <p:spPr bwMode="auto">
            <a:xfrm flipV="1">
              <a:off x="3089" y="146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6" name="Line 32"/>
            <p:cNvSpPr>
              <a:spLocks noChangeShapeType="1"/>
            </p:cNvSpPr>
            <p:nvPr/>
          </p:nvSpPr>
          <p:spPr bwMode="auto">
            <a:xfrm flipV="1">
              <a:off x="3089" y="134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8" name="Line 33"/>
            <p:cNvSpPr>
              <a:spLocks noChangeShapeType="1"/>
            </p:cNvSpPr>
            <p:nvPr/>
          </p:nvSpPr>
          <p:spPr bwMode="auto">
            <a:xfrm flipV="1">
              <a:off x="3089" y="121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9" name="Line 34"/>
            <p:cNvSpPr>
              <a:spLocks noChangeShapeType="1"/>
            </p:cNvSpPr>
            <p:nvPr/>
          </p:nvSpPr>
          <p:spPr bwMode="auto">
            <a:xfrm flipV="1">
              <a:off x="3089" y="1092"/>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60" name="Line 35"/>
            <p:cNvSpPr>
              <a:spLocks noChangeShapeType="1"/>
            </p:cNvSpPr>
            <p:nvPr/>
          </p:nvSpPr>
          <p:spPr bwMode="auto">
            <a:xfrm flipV="1">
              <a:off x="3089" y="96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28" name="Line 36"/>
            <p:cNvSpPr>
              <a:spLocks noChangeShapeType="1"/>
            </p:cNvSpPr>
            <p:nvPr/>
          </p:nvSpPr>
          <p:spPr bwMode="auto">
            <a:xfrm flipV="1">
              <a:off x="3089" y="84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29" name="Line 37"/>
            <p:cNvSpPr>
              <a:spLocks noChangeShapeType="1"/>
            </p:cNvSpPr>
            <p:nvPr/>
          </p:nvSpPr>
          <p:spPr bwMode="auto">
            <a:xfrm flipV="1">
              <a:off x="3089" y="71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6" name="Line 38"/>
            <p:cNvSpPr>
              <a:spLocks noChangeShapeType="1"/>
            </p:cNvSpPr>
            <p:nvPr/>
          </p:nvSpPr>
          <p:spPr bwMode="auto">
            <a:xfrm flipV="1">
              <a:off x="3089" y="58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7" name="Line 39"/>
            <p:cNvSpPr>
              <a:spLocks noChangeShapeType="1"/>
            </p:cNvSpPr>
            <p:nvPr/>
          </p:nvSpPr>
          <p:spPr bwMode="auto">
            <a:xfrm flipV="1">
              <a:off x="3089" y="470"/>
              <a:ext cx="0" cy="77"/>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8" name="Line 40"/>
            <p:cNvSpPr>
              <a:spLocks noChangeShapeType="1"/>
            </p:cNvSpPr>
            <p:nvPr/>
          </p:nvSpPr>
          <p:spPr bwMode="auto">
            <a:xfrm>
              <a:off x="56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9" name="Line 41"/>
            <p:cNvSpPr>
              <a:spLocks noChangeShapeType="1"/>
            </p:cNvSpPr>
            <p:nvPr/>
          </p:nvSpPr>
          <p:spPr bwMode="auto">
            <a:xfrm>
              <a:off x="695"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0" name="Line 42"/>
            <p:cNvSpPr>
              <a:spLocks noChangeShapeType="1"/>
            </p:cNvSpPr>
            <p:nvPr/>
          </p:nvSpPr>
          <p:spPr bwMode="auto">
            <a:xfrm>
              <a:off x="82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1" name="Line 43"/>
            <p:cNvSpPr>
              <a:spLocks noChangeShapeType="1"/>
            </p:cNvSpPr>
            <p:nvPr/>
          </p:nvSpPr>
          <p:spPr bwMode="auto">
            <a:xfrm>
              <a:off x="946"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2" name="Line 44"/>
            <p:cNvSpPr>
              <a:spLocks noChangeShapeType="1"/>
            </p:cNvSpPr>
            <p:nvPr/>
          </p:nvSpPr>
          <p:spPr bwMode="auto">
            <a:xfrm>
              <a:off x="1072"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3" name="Line 45"/>
            <p:cNvSpPr>
              <a:spLocks noChangeShapeType="1"/>
            </p:cNvSpPr>
            <p:nvPr/>
          </p:nvSpPr>
          <p:spPr bwMode="auto">
            <a:xfrm>
              <a:off x="119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4" name="Line 46"/>
            <p:cNvSpPr>
              <a:spLocks noChangeShapeType="1"/>
            </p:cNvSpPr>
            <p:nvPr/>
          </p:nvSpPr>
          <p:spPr bwMode="auto">
            <a:xfrm>
              <a:off x="132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5" name="Line 47"/>
            <p:cNvSpPr>
              <a:spLocks noChangeShapeType="1"/>
            </p:cNvSpPr>
            <p:nvPr/>
          </p:nvSpPr>
          <p:spPr bwMode="auto">
            <a:xfrm>
              <a:off x="144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6" name="Line 48"/>
            <p:cNvSpPr>
              <a:spLocks noChangeShapeType="1"/>
            </p:cNvSpPr>
            <p:nvPr/>
          </p:nvSpPr>
          <p:spPr bwMode="auto">
            <a:xfrm>
              <a:off x="1574" y="2988"/>
              <a:ext cx="81"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7" name="Line 49"/>
            <p:cNvSpPr>
              <a:spLocks noChangeShapeType="1"/>
            </p:cNvSpPr>
            <p:nvPr/>
          </p:nvSpPr>
          <p:spPr bwMode="auto">
            <a:xfrm>
              <a:off x="1700" y="2988"/>
              <a:ext cx="80"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8" name="Line 50"/>
            <p:cNvSpPr>
              <a:spLocks noChangeShapeType="1"/>
            </p:cNvSpPr>
            <p:nvPr/>
          </p:nvSpPr>
          <p:spPr bwMode="auto">
            <a:xfrm>
              <a:off x="1822"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9" name="Line 51"/>
            <p:cNvSpPr>
              <a:spLocks noChangeShapeType="1"/>
            </p:cNvSpPr>
            <p:nvPr/>
          </p:nvSpPr>
          <p:spPr bwMode="auto">
            <a:xfrm>
              <a:off x="1948"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0" name="Line 52"/>
            <p:cNvSpPr>
              <a:spLocks noChangeShapeType="1"/>
            </p:cNvSpPr>
            <p:nvPr/>
          </p:nvSpPr>
          <p:spPr bwMode="auto">
            <a:xfrm>
              <a:off x="2074"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1" name="Line 53"/>
            <p:cNvSpPr>
              <a:spLocks noChangeShapeType="1"/>
            </p:cNvSpPr>
            <p:nvPr/>
          </p:nvSpPr>
          <p:spPr bwMode="auto">
            <a:xfrm>
              <a:off x="219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2" name="Line 54"/>
            <p:cNvSpPr>
              <a:spLocks noChangeShapeType="1"/>
            </p:cNvSpPr>
            <p:nvPr/>
          </p:nvSpPr>
          <p:spPr bwMode="auto">
            <a:xfrm>
              <a:off x="2325"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3" name="Line 55"/>
            <p:cNvSpPr>
              <a:spLocks noChangeShapeType="1"/>
            </p:cNvSpPr>
            <p:nvPr/>
          </p:nvSpPr>
          <p:spPr bwMode="auto">
            <a:xfrm>
              <a:off x="2451"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4" name="Line 56"/>
            <p:cNvSpPr>
              <a:spLocks noChangeShapeType="1"/>
            </p:cNvSpPr>
            <p:nvPr/>
          </p:nvSpPr>
          <p:spPr bwMode="auto">
            <a:xfrm>
              <a:off x="2576"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5" name="Line 57"/>
            <p:cNvSpPr>
              <a:spLocks noChangeShapeType="1"/>
            </p:cNvSpPr>
            <p:nvPr/>
          </p:nvSpPr>
          <p:spPr bwMode="auto">
            <a:xfrm>
              <a:off x="2702"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6" name="Line 58"/>
            <p:cNvSpPr>
              <a:spLocks noChangeShapeType="1"/>
            </p:cNvSpPr>
            <p:nvPr/>
          </p:nvSpPr>
          <p:spPr bwMode="auto">
            <a:xfrm>
              <a:off x="2828"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7" name="Line 59"/>
            <p:cNvSpPr>
              <a:spLocks noChangeShapeType="1"/>
            </p:cNvSpPr>
            <p:nvPr/>
          </p:nvSpPr>
          <p:spPr bwMode="auto">
            <a:xfrm>
              <a:off x="295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8" name="Line 60"/>
            <p:cNvSpPr>
              <a:spLocks noChangeShapeType="1"/>
            </p:cNvSpPr>
            <p:nvPr/>
          </p:nvSpPr>
          <p:spPr bwMode="auto">
            <a:xfrm>
              <a:off x="307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9" name="Line 61"/>
            <p:cNvSpPr>
              <a:spLocks noChangeShapeType="1"/>
            </p:cNvSpPr>
            <p:nvPr/>
          </p:nvSpPr>
          <p:spPr bwMode="auto">
            <a:xfrm>
              <a:off x="3205"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2" name="Line 62"/>
            <p:cNvSpPr>
              <a:spLocks noChangeShapeType="1"/>
            </p:cNvSpPr>
            <p:nvPr/>
          </p:nvSpPr>
          <p:spPr bwMode="auto">
            <a:xfrm>
              <a:off x="333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3" name="Line 63"/>
            <p:cNvSpPr>
              <a:spLocks noChangeShapeType="1"/>
            </p:cNvSpPr>
            <p:nvPr/>
          </p:nvSpPr>
          <p:spPr bwMode="auto">
            <a:xfrm>
              <a:off x="3456"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4" name="Line 64"/>
            <p:cNvSpPr>
              <a:spLocks noChangeShapeType="1"/>
            </p:cNvSpPr>
            <p:nvPr/>
          </p:nvSpPr>
          <p:spPr bwMode="auto">
            <a:xfrm>
              <a:off x="3582"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5" name="Line 65"/>
            <p:cNvSpPr>
              <a:spLocks noChangeShapeType="1"/>
            </p:cNvSpPr>
            <p:nvPr/>
          </p:nvSpPr>
          <p:spPr bwMode="auto">
            <a:xfrm>
              <a:off x="370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6" name="Line 66"/>
            <p:cNvSpPr>
              <a:spLocks noChangeShapeType="1"/>
            </p:cNvSpPr>
            <p:nvPr/>
          </p:nvSpPr>
          <p:spPr bwMode="auto">
            <a:xfrm>
              <a:off x="383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7" name="Line 67"/>
            <p:cNvSpPr>
              <a:spLocks noChangeShapeType="1"/>
            </p:cNvSpPr>
            <p:nvPr/>
          </p:nvSpPr>
          <p:spPr bwMode="auto">
            <a:xfrm>
              <a:off x="3959"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8" name="Line 68"/>
            <p:cNvSpPr>
              <a:spLocks noChangeShapeType="1"/>
            </p:cNvSpPr>
            <p:nvPr/>
          </p:nvSpPr>
          <p:spPr bwMode="auto">
            <a:xfrm>
              <a:off x="4084"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9" name="Line 69"/>
            <p:cNvSpPr>
              <a:spLocks noChangeShapeType="1"/>
            </p:cNvSpPr>
            <p:nvPr/>
          </p:nvSpPr>
          <p:spPr bwMode="auto">
            <a:xfrm>
              <a:off x="421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0" name="Line 70"/>
            <p:cNvSpPr>
              <a:spLocks noChangeShapeType="1"/>
            </p:cNvSpPr>
            <p:nvPr/>
          </p:nvSpPr>
          <p:spPr bwMode="auto">
            <a:xfrm>
              <a:off x="4336"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1" name="Line 71"/>
            <p:cNvSpPr>
              <a:spLocks noChangeShapeType="1"/>
            </p:cNvSpPr>
            <p:nvPr/>
          </p:nvSpPr>
          <p:spPr bwMode="auto">
            <a:xfrm>
              <a:off x="4461"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2" name="Line 72"/>
            <p:cNvSpPr>
              <a:spLocks noChangeShapeType="1"/>
            </p:cNvSpPr>
            <p:nvPr/>
          </p:nvSpPr>
          <p:spPr bwMode="auto">
            <a:xfrm>
              <a:off x="458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3" name="Line 73"/>
            <p:cNvSpPr>
              <a:spLocks noChangeShapeType="1"/>
            </p:cNvSpPr>
            <p:nvPr/>
          </p:nvSpPr>
          <p:spPr bwMode="auto">
            <a:xfrm>
              <a:off x="471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4" name="Line 74"/>
            <p:cNvSpPr>
              <a:spLocks noChangeShapeType="1"/>
            </p:cNvSpPr>
            <p:nvPr/>
          </p:nvSpPr>
          <p:spPr bwMode="auto">
            <a:xfrm>
              <a:off x="4838"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5" name="Line 75"/>
            <p:cNvSpPr>
              <a:spLocks noChangeShapeType="1"/>
            </p:cNvSpPr>
            <p:nvPr/>
          </p:nvSpPr>
          <p:spPr bwMode="auto">
            <a:xfrm>
              <a:off x="4964"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6" name="Line 76"/>
            <p:cNvSpPr>
              <a:spLocks noChangeShapeType="1"/>
            </p:cNvSpPr>
            <p:nvPr/>
          </p:nvSpPr>
          <p:spPr bwMode="auto">
            <a:xfrm>
              <a:off x="509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7" name="Line 77"/>
            <p:cNvSpPr>
              <a:spLocks noChangeShapeType="1"/>
            </p:cNvSpPr>
            <p:nvPr/>
          </p:nvSpPr>
          <p:spPr bwMode="auto">
            <a:xfrm>
              <a:off x="5215"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8" name="Line 78"/>
            <p:cNvSpPr>
              <a:spLocks noChangeShapeType="1"/>
            </p:cNvSpPr>
            <p:nvPr/>
          </p:nvSpPr>
          <p:spPr bwMode="auto">
            <a:xfrm>
              <a:off x="5341"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9" name="Line 79"/>
            <p:cNvSpPr>
              <a:spLocks noChangeShapeType="1"/>
            </p:cNvSpPr>
            <p:nvPr/>
          </p:nvSpPr>
          <p:spPr bwMode="auto">
            <a:xfrm>
              <a:off x="546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0" name="Line 80"/>
            <p:cNvSpPr>
              <a:spLocks noChangeShapeType="1"/>
            </p:cNvSpPr>
            <p:nvPr/>
          </p:nvSpPr>
          <p:spPr bwMode="auto">
            <a:xfrm>
              <a:off x="5592" y="2988"/>
              <a:ext cx="18"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1" name="Freeform 91"/>
            <p:cNvSpPr>
              <a:spLocks/>
            </p:cNvSpPr>
            <p:nvPr/>
          </p:nvSpPr>
          <p:spPr bwMode="auto">
            <a:xfrm>
              <a:off x="660" y="585"/>
              <a:ext cx="4859" cy="590"/>
            </a:xfrm>
            <a:custGeom>
              <a:avLst/>
              <a:gdLst>
                <a:gd name="T0" fmla="*/ 0 w 1392"/>
                <a:gd name="T1" fmla="*/ 169 h 169"/>
                <a:gd name="T2" fmla="*/ 174 w 1392"/>
                <a:gd name="T3" fmla="*/ 118 h 169"/>
                <a:gd name="T4" fmla="*/ 348 w 1392"/>
                <a:gd name="T5" fmla="*/ 78 h 169"/>
                <a:gd name="T6" fmla="*/ 522 w 1392"/>
                <a:gd name="T7" fmla="*/ 42 h 169"/>
                <a:gd name="T8" fmla="*/ 696 w 1392"/>
                <a:gd name="T9" fmla="*/ 0 h 169"/>
                <a:gd name="T10" fmla="*/ 870 w 1392"/>
                <a:gd name="T11" fmla="*/ 19 h 169"/>
                <a:gd name="T12" fmla="*/ 1044 w 1392"/>
                <a:gd name="T13" fmla="*/ 28 h 169"/>
                <a:gd name="T14" fmla="*/ 1218 w 1392"/>
                <a:gd name="T15" fmla="*/ 68 h 169"/>
                <a:gd name="T16" fmla="*/ 1392 w 1392"/>
                <a:gd name="T17" fmla="*/ 5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169">
                  <a:moveTo>
                    <a:pt x="0" y="169"/>
                  </a:moveTo>
                  <a:lnTo>
                    <a:pt x="174" y="118"/>
                  </a:lnTo>
                  <a:lnTo>
                    <a:pt x="348" y="78"/>
                  </a:lnTo>
                  <a:lnTo>
                    <a:pt x="522" y="42"/>
                  </a:lnTo>
                  <a:lnTo>
                    <a:pt x="696" y="0"/>
                  </a:lnTo>
                  <a:lnTo>
                    <a:pt x="870" y="19"/>
                  </a:lnTo>
                  <a:lnTo>
                    <a:pt x="1044" y="28"/>
                  </a:lnTo>
                  <a:lnTo>
                    <a:pt x="1218" y="68"/>
                  </a:lnTo>
                  <a:lnTo>
                    <a:pt x="1392" y="52"/>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2" name="Freeform 92"/>
            <p:cNvSpPr>
              <a:spLocks/>
            </p:cNvSpPr>
            <p:nvPr/>
          </p:nvSpPr>
          <p:spPr bwMode="auto">
            <a:xfrm>
              <a:off x="621" y="1130"/>
              <a:ext cx="77" cy="66"/>
            </a:xfrm>
            <a:custGeom>
              <a:avLst/>
              <a:gdLst>
                <a:gd name="T0" fmla="*/ 39 w 77"/>
                <a:gd name="T1" fmla="*/ 0 h 66"/>
                <a:gd name="T2" fmla="*/ 0 w 77"/>
                <a:gd name="T3" fmla="*/ 66 h 66"/>
                <a:gd name="T4" fmla="*/ 77 w 77"/>
                <a:gd name="T5" fmla="*/ 66 h 66"/>
                <a:gd name="T6" fmla="*/ 39 w 77"/>
                <a:gd name="T7" fmla="*/ 0 h 66"/>
              </a:gdLst>
              <a:ahLst/>
              <a:cxnLst>
                <a:cxn ang="0">
                  <a:pos x="T0" y="T1"/>
                </a:cxn>
                <a:cxn ang="0">
                  <a:pos x="T2" y="T3"/>
                </a:cxn>
                <a:cxn ang="0">
                  <a:pos x="T4" y="T5"/>
                </a:cxn>
                <a:cxn ang="0">
                  <a:pos x="T6" y="T7"/>
                </a:cxn>
              </a:cxnLst>
              <a:rect l="0" t="0" r="r" b="b"/>
              <a:pathLst>
                <a:path w="77" h="66">
                  <a:moveTo>
                    <a:pt x="39" y="0"/>
                  </a:moveTo>
                  <a:lnTo>
                    <a:pt x="0" y="66"/>
                  </a:lnTo>
                  <a:lnTo>
                    <a:pt x="77" y="66"/>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3" name="Freeform 93"/>
            <p:cNvSpPr>
              <a:spLocks/>
            </p:cNvSpPr>
            <p:nvPr/>
          </p:nvSpPr>
          <p:spPr bwMode="auto">
            <a:xfrm>
              <a:off x="1229" y="955"/>
              <a:ext cx="77" cy="63"/>
            </a:xfrm>
            <a:custGeom>
              <a:avLst/>
              <a:gdLst>
                <a:gd name="T0" fmla="*/ 38 w 77"/>
                <a:gd name="T1" fmla="*/ 0 h 63"/>
                <a:gd name="T2" fmla="*/ 0 w 77"/>
                <a:gd name="T3" fmla="*/ 63 h 63"/>
                <a:gd name="T4" fmla="*/ 77 w 77"/>
                <a:gd name="T5" fmla="*/ 63 h 63"/>
                <a:gd name="T6" fmla="*/ 38 w 77"/>
                <a:gd name="T7" fmla="*/ 0 h 63"/>
              </a:gdLst>
              <a:ahLst/>
              <a:cxnLst>
                <a:cxn ang="0">
                  <a:pos x="T0" y="T1"/>
                </a:cxn>
                <a:cxn ang="0">
                  <a:pos x="T2" y="T3"/>
                </a:cxn>
                <a:cxn ang="0">
                  <a:pos x="T4" y="T5"/>
                </a:cxn>
                <a:cxn ang="0">
                  <a:pos x="T6" y="T7"/>
                </a:cxn>
              </a:cxnLst>
              <a:rect l="0" t="0" r="r" b="b"/>
              <a:pathLst>
                <a:path w="77" h="63">
                  <a:moveTo>
                    <a:pt x="38" y="0"/>
                  </a:moveTo>
                  <a:lnTo>
                    <a:pt x="0" y="63"/>
                  </a:lnTo>
                  <a:lnTo>
                    <a:pt x="77"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4" name="Freeform 94"/>
            <p:cNvSpPr>
              <a:spLocks/>
            </p:cNvSpPr>
            <p:nvPr/>
          </p:nvSpPr>
          <p:spPr bwMode="auto">
            <a:xfrm>
              <a:off x="1836" y="816"/>
              <a:ext cx="77" cy="6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5" name="Freeform 95"/>
            <p:cNvSpPr>
              <a:spLocks/>
            </p:cNvSpPr>
            <p:nvPr/>
          </p:nvSpPr>
          <p:spPr bwMode="auto">
            <a:xfrm>
              <a:off x="2444" y="687"/>
              <a:ext cx="73" cy="66"/>
            </a:xfrm>
            <a:custGeom>
              <a:avLst/>
              <a:gdLst>
                <a:gd name="T0" fmla="*/ 38 w 73"/>
                <a:gd name="T1" fmla="*/ 0 h 66"/>
                <a:gd name="T2" fmla="*/ 0 w 73"/>
                <a:gd name="T3" fmla="*/ 66 h 66"/>
                <a:gd name="T4" fmla="*/ 73 w 73"/>
                <a:gd name="T5" fmla="*/ 66 h 66"/>
                <a:gd name="T6" fmla="*/ 38 w 73"/>
                <a:gd name="T7" fmla="*/ 0 h 66"/>
              </a:gdLst>
              <a:ahLst/>
              <a:cxnLst>
                <a:cxn ang="0">
                  <a:pos x="T0" y="T1"/>
                </a:cxn>
                <a:cxn ang="0">
                  <a:pos x="T2" y="T3"/>
                </a:cxn>
                <a:cxn ang="0">
                  <a:pos x="T4" y="T5"/>
                </a:cxn>
                <a:cxn ang="0">
                  <a:pos x="T6" y="T7"/>
                </a:cxn>
              </a:cxnLst>
              <a:rect l="0" t="0" r="r" b="b"/>
              <a:pathLst>
                <a:path w="73" h="66">
                  <a:moveTo>
                    <a:pt x="38" y="0"/>
                  </a:moveTo>
                  <a:lnTo>
                    <a:pt x="0" y="66"/>
                  </a:lnTo>
                  <a:lnTo>
                    <a:pt x="73" y="66"/>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6" name="Freeform 96"/>
            <p:cNvSpPr>
              <a:spLocks/>
            </p:cNvSpPr>
            <p:nvPr/>
          </p:nvSpPr>
          <p:spPr bwMode="auto">
            <a:xfrm>
              <a:off x="3051" y="543"/>
              <a:ext cx="73" cy="6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7" name="Freeform 97"/>
            <p:cNvSpPr>
              <a:spLocks/>
            </p:cNvSpPr>
            <p:nvPr/>
          </p:nvSpPr>
          <p:spPr bwMode="auto">
            <a:xfrm>
              <a:off x="3658" y="610"/>
              <a:ext cx="74" cy="63"/>
            </a:xfrm>
            <a:custGeom>
              <a:avLst/>
              <a:gdLst>
                <a:gd name="T0" fmla="*/ 39 w 74"/>
                <a:gd name="T1" fmla="*/ 0 h 63"/>
                <a:gd name="T2" fmla="*/ 0 w 74"/>
                <a:gd name="T3" fmla="*/ 63 h 63"/>
                <a:gd name="T4" fmla="*/ 74 w 74"/>
                <a:gd name="T5" fmla="*/ 63 h 63"/>
                <a:gd name="T6" fmla="*/ 39 w 74"/>
                <a:gd name="T7" fmla="*/ 0 h 63"/>
              </a:gdLst>
              <a:ahLst/>
              <a:cxnLst>
                <a:cxn ang="0">
                  <a:pos x="T0" y="T1"/>
                </a:cxn>
                <a:cxn ang="0">
                  <a:pos x="T2" y="T3"/>
                </a:cxn>
                <a:cxn ang="0">
                  <a:pos x="T4" y="T5"/>
                </a:cxn>
                <a:cxn ang="0">
                  <a:pos x="T6" y="T7"/>
                </a:cxn>
              </a:cxnLst>
              <a:rect l="0" t="0" r="r" b="b"/>
              <a:pathLst>
                <a:path w="74" h="63">
                  <a:moveTo>
                    <a:pt x="39" y="0"/>
                  </a:moveTo>
                  <a:lnTo>
                    <a:pt x="0" y="63"/>
                  </a:lnTo>
                  <a:lnTo>
                    <a:pt x="74"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8" name="Freeform 98"/>
            <p:cNvSpPr>
              <a:spLocks/>
            </p:cNvSpPr>
            <p:nvPr/>
          </p:nvSpPr>
          <p:spPr bwMode="auto">
            <a:xfrm>
              <a:off x="4266" y="641"/>
              <a:ext cx="73" cy="6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9" name="Freeform 99"/>
            <p:cNvSpPr>
              <a:spLocks/>
            </p:cNvSpPr>
            <p:nvPr/>
          </p:nvSpPr>
          <p:spPr bwMode="auto">
            <a:xfrm>
              <a:off x="4873" y="781"/>
              <a:ext cx="74" cy="63"/>
            </a:xfrm>
            <a:custGeom>
              <a:avLst/>
              <a:gdLst>
                <a:gd name="T0" fmla="*/ 39 w 74"/>
                <a:gd name="T1" fmla="*/ 0 h 63"/>
                <a:gd name="T2" fmla="*/ 0 w 74"/>
                <a:gd name="T3" fmla="*/ 63 h 63"/>
                <a:gd name="T4" fmla="*/ 74 w 74"/>
                <a:gd name="T5" fmla="*/ 63 h 63"/>
                <a:gd name="T6" fmla="*/ 39 w 74"/>
                <a:gd name="T7" fmla="*/ 0 h 63"/>
              </a:gdLst>
              <a:ahLst/>
              <a:cxnLst>
                <a:cxn ang="0">
                  <a:pos x="T0" y="T1"/>
                </a:cxn>
                <a:cxn ang="0">
                  <a:pos x="T2" y="T3"/>
                </a:cxn>
                <a:cxn ang="0">
                  <a:pos x="T4" y="T5"/>
                </a:cxn>
                <a:cxn ang="0">
                  <a:pos x="T6" y="T7"/>
                </a:cxn>
              </a:cxnLst>
              <a:rect l="0" t="0" r="r" b="b"/>
              <a:pathLst>
                <a:path w="74" h="63">
                  <a:moveTo>
                    <a:pt x="39" y="0"/>
                  </a:moveTo>
                  <a:lnTo>
                    <a:pt x="0" y="63"/>
                  </a:lnTo>
                  <a:lnTo>
                    <a:pt x="74"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0" name="Freeform 100"/>
            <p:cNvSpPr>
              <a:spLocks/>
            </p:cNvSpPr>
            <p:nvPr/>
          </p:nvSpPr>
          <p:spPr bwMode="auto">
            <a:xfrm>
              <a:off x="5481" y="725"/>
              <a:ext cx="73" cy="6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1" name="Line 101"/>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2" name="Line 102"/>
            <p:cNvSpPr>
              <a:spLocks noChangeShapeType="1"/>
            </p:cNvSpPr>
            <p:nvPr/>
          </p:nvSpPr>
          <p:spPr bwMode="auto">
            <a:xfrm flipH="1">
              <a:off x="510" y="3595"/>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3" name="Rectangle 103"/>
            <p:cNvSpPr>
              <a:spLocks noChangeArrowheads="1"/>
            </p:cNvSpPr>
            <p:nvPr/>
          </p:nvSpPr>
          <p:spPr bwMode="auto">
            <a:xfrm rot="16200000">
              <a:off x="250" y="3466"/>
              <a:ext cx="33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-0.01</a:t>
              </a:r>
              <a:endParaRPr lang="en-US" altLang="en-US">
                <a:solidFill>
                  <a:prstClr val="black"/>
                </a:solidFill>
                <a:cs typeface="Arial"/>
              </a:endParaRPr>
            </a:p>
          </p:txBody>
        </p:sp>
        <p:sp>
          <p:nvSpPr>
            <p:cNvPr id="424" name="Line 104"/>
            <p:cNvSpPr>
              <a:spLocks noChangeShapeType="1"/>
            </p:cNvSpPr>
            <p:nvPr/>
          </p:nvSpPr>
          <p:spPr bwMode="auto">
            <a:xfrm flipH="1">
              <a:off x="510" y="298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5" name="Rectangle 105"/>
            <p:cNvSpPr>
              <a:spLocks noChangeArrowheads="1"/>
            </p:cNvSpPr>
            <p:nvPr/>
          </p:nvSpPr>
          <p:spPr bwMode="auto">
            <a:xfrm rot="16200000">
              <a:off x="376" y="2864"/>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endParaRPr lang="en-US" altLang="en-US">
                <a:solidFill>
                  <a:prstClr val="black"/>
                </a:solidFill>
                <a:cs typeface="Arial"/>
              </a:endParaRPr>
            </a:p>
          </p:txBody>
        </p:sp>
        <p:sp>
          <p:nvSpPr>
            <p:cNvPr id="426" name="Line 106"/>
            <p:cNvSpPr>
              <a:spLocks noChangeShapeType="1"/>
            </p:cNvSpPr>
            <p:nvPr/>
          </p:nvSpPr>
          <p:spPr bwMode="auto">
            <a:xfrm flipH="1">
              <a:off x="510" y="2380"/>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7" name="Rectangle 107"/>
            <p:cNvSpPr>
              <a:spLocks noChangeArrowheads="1"/>
            </p:cNvSpPr>
            <p:nvPr/>
          </p:nvSpPr>
          <p:spPr bwMode="auto">
            <a:xfrm rot="16200000">
              <a:off x="275" y="2253"/>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0.01</a:t>
              </a:r>
              <a:endParaRPr lang="en-US" altLang="en-US">
                <a:solidFill>
                  <a:prstClr val="black"/>
                </a:solidFill>
                <a:cs typeface="Arial"/>
              </a:endParaRPr>
            </a:p>
          </p:txBody>
        </p:sp>
        <p:sp>
          <p:nvSpPr>
            <p:cNvPr id="428" name="Line 108"/>
            <p:cNvSpPr>
              <a:spLocks noChangeShapeType="1"/>
            </p:cNvSpPr>
            <p:nvPr/>
          </p:nvSpPr>
          <p:spPr bwMode="auto">
            <a:xfrm flipH="1">
              <a:off x="510" y="17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9" name="Rectangle 109"/>
            <p:cNvSpPr>
              <a:spLocks noChangeArrowheads="1"/>
            </p:cNvSpPr>
            <p:nvPr/>
          </p:nvSpPr>
          <p:spPr bwMode="auto">
            <a:xfrm rot="16200000">
              <a:off x="274" y="1649"/>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0.02</a:t>
              </a:r>
              <a:endParaRPr lang="en-US" altLang="en-US">
                <a:solidFill>
                  <a:prstClr val="black"/>
                </a:solidFill>
                <a:cs typeface="Arial"/>
              </a:endParaRPr>
            </a:p>
          </p:txBody>
        </p:sp>
        <p:sp>
          <p:nvSpPr>
            <p:cNvPr id="430" name="Line 110"/>
            <p:cNvSpPr>
              <a:spLocks noChangeShapeType="1"/>
            </p:cNvSpPr>
            <p:nvPr/>
          </p:nvSpPr>
          <p:spPr bwMode="auto">
            <a:xfrm flipH="1">
              <a:off x="510" y="116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1" name="Rectangle 111"/>
            <p:cNvSpPr>
              <a:spLocks noChangeArrowheads="1"/>
            </p:cNvSpPr>
            <p:nvPr/>
          </p:nvSpPr>
          <p:spPr bwMode="auto">
            <a:xfrm rot="16200000">
              <a:off x="274" y="1041"/>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0.03</a:t>
              </a:r>
              <a:endParaRPr lang="en-US" altLang="en-US">
                <a:solidFill>
                  <a:prstClr val="black"/>
                </a:solidFill>
                <a:cs typeface="Arial"/>
              </a:endParaRPr>
            </a:p>
          </p:txBody>
        </p:sp>
        <p:sp>
          <p:nvSpPr>
            <p:cNvPr id="432" name="Line 112"/>
            <p:cNvSpPr>
              <a:spLocks noChangeShapeType="1"/>
            </p:cNvSpPr>
            <p:nvPr/>
          </p:nvSpPr>
          <p:spPr bwMode="auto">
            <a:xfrm flipH="1">
              <a:off x="510" y="56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3" name="Rectangle 113"/>
            <p:cNvSpPr>
              <a:spLocks noChangeArrowheads="1"/>
            </p:cNvSpPr>
            <p:nvPr/>
          </p:nvSpPr>
          <p:spPr bwMode="auto">
            <a:xfrm rot="16200000">
              <a:off x="275" y="432"/>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0.04</a:t>
              </a:r>
              <a:endParaRPr lang="en-US" altLang="en-US">
                <a:solidFill>
                  <a:prstClr val="black"/>
                </a:solidFill>
                <a:cs typeface="Arial"/>
              </a:endParaRPr>
            </a:p>
          </p:txBody>
        </p:sp>
        <p:sp>
          <p:nvSpPr>
            <p:cNvPr id="435" name="Line 115"/>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6" name="Line 116"/>
            <p:cNvSpPr>
              <a:spLocks noChangeShapeType="1"/>
            </p:cNvSpPr>
            <p:nvPr/>
          </p:nvSpPr>
          <p:spPr bwMode="auto">
            <a:xfrm>
              <a:off x="6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7" name="Rectangle 117"/>
            <p:cNvSpPr>
              <a:spLocks noChangeArrowheads="1"/>
            </p:cNvSpPr>
            <p:nvPr/>
          </p:nvSpPr>
          <p:spPr bwMode="auto">
            <a:xfrm>
              <a:off x="597" y="3773"/>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endParaRPr lang="en-US" altLang="en-US">
                <a:solidFill>
                  <a:prstClr val="black"/>
                </a:solidFill>
                <a:cs typeface="Arial"/>
              </a:endParaRPr>
            </a:p>
          </p:txBody>
        </p:sp>
        <p:sp>
          <p:nvSpPr>
            <p:cNvPr id="438" name="Line 118"/>
            <p:cNvSpPr>
              <a:spLocks noChangeShapeType="1"/>
            </p:cNvSpPr>
            <p:nvPr/>
          </p:nvSpPr>
          <p:spPr bwMode="auto">
            <a:xfrm>
              <a:off x="187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9" name="Rectangle 119"/>
            <p:cNvSpPr>
              <a:spLocks noChangeArrowheads="1"/>
            </p:cNvSpPr>
            <p:nvPr/>
          </p:nvSpPr>
          <p:spPr bwMode="auto">
            <a:xfrm>
              <a:off x="1812" y="3773"/>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endParaRPr lang="en-US" altLang="en-US">
                <a:solidFill>
                  <a:prstClr val="black"/>
                </a:solidFill>
                <a:cs typeface="Arial"/>
              </a:endParaRPr>
            </a:p>
          </p:txBody>
        </p:sp>
        <p:sp>
          <p:nvSpPr>
            <p:cNvPr id="440" name="Line 120"/>
            <p:cNvSpPr>
              <a:spLocks noChangeShapeType="1"/>
            </p:cNvSpPr>
            <p:nvPr/>
          </p:nvSpPr>
          <p:spPr bwMode="auto">
            <a:xfrm>
              <a:off x="308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41" name="Rectangle 121"/>
            <p:cNvSpPr>
              <a:spLocks noChangeArrowheads="1"/>
            </p:cNvSpPr>
            <p:nvPr/>
          </p:nvSpPr>
          <p:spPr bwMode="auto">
            <a:xfrm>
              <a:off x="305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endParaRPr lang="en-US" altLang="en-US">
                <a:solidFill>
                  <a:prstClr val="black"/>
                </a:solidFill>
                <a:cs typeface="Arial"/>
              </a:endParaRPr>
            </a:p>
          </p:txBody>
        </p:sp>
        <p:sp>
          <p:nvSpPr>
            <p:cNvPr id="442" name="Line 122"/>
            <p:cNvSpPr>
              <a:spLocks noChangeShapeType="1"/>
            </p:cNvSpPr>
            <p:nvPr/>
          </p:nvSpPr>
          <p:spPr bwMode="auto">
            <a:xfrm>
              <a:off x="4304"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43" name="Rectangle 123"/>
            <p:cNvSpPr>
              <a:spLocks noChangeArrowheads="1"/>
            </p:cNvSpPr>
            <p:nvPr/>
          </p:nvSpPr>
          <p:spPr bwMode="auto">
            <a:xfrm>
              <a:off x="4266"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endParaRPr lang="en-US" altLang="en-US">
                <a:solidFill>
                  <a:prstClr val="black"/>
                </a:solidFill>
                <a:cs typeface="Arial"/>
              </a:endParaRPr>
            </a:p>
          </p:txBody>
        </p:sp>
        <p:sp>
          <p:nvSpPr>
            <p:cNvPr id="444" name="Line 124"/>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45" name="Rectangle 125"/>
            <p:cNvSpPr>
              <a:spLocks noChangeArrowheads="1"/>
            </p:cNvSpPr>
            <p:nvPr/>
          </p:nvSpPr>
          <p:spPr bwMode="auto">
            <a:xfrm>
              <a:off x="548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endParaRPr lang="en-US" altLang="en-US">
                <a:solidFill>
                  <a:prstClr val="black"/>
                </a:solidFill>
                <a:cs typeface="Arial"/>
              </a:endParaRPr>
            </a:p>
          </p:txBody>
        </p:sp>
        <p:sp>
          <p:nvSpPr>
            <p:cNvPr id="446" name="Rectangle 126"/>
            <p:cNvSpPr>
              <a:spLocks noChangeArrowheads="1"/>
            </p:cNvSpPr>
            <p:nvPr/>
          </p:nvSpPr>
          <p:spPr bwMode="auto">
            <a:xfrm>
              <a:off x="2122" y="3916"/>
              <a:ext cx="190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Years Relative to Own Cohort</a:t>
              </a:r>
              <a:endParaRPr lang="en-US" altLang="en-US">
                <a:solidFill>
                  <a:prstClr val="black"/>
                </a:solidFill>
                <a:cs typeface="Arial"/>
              </a:endParaRPr>
            </a:p>
          </p:txBody>
        </p:sp>
        <p:sp>
          <p:nvSpPr>
            <p:cNvPr id="447" name="Rectangle 127"/>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cs typeface="Arial"/>
                </a:rPr>
                <a:t> </a:t>
              </a:r>
              <a:endParaRPr lang="en-US" altLang="en-US">
                <a:solidFill>
                  <a:prstClr val="black"/>
                </a:solidFill>
                <a:cs typeface="Arial"/>
              </a:endParaRPr>
            </a:p>
          </p:txBody>
        </p:sp>
      </p:grpSp>
      <p:sp>
        <p:nvSpPr>
          <p:cNvPr id="160" name="TextBox 159"/>
          <p:cNvSpPr txBox="1"/>
          <p:nvPr/>
        </p:nvSpPr>
        <p:spPr>
          <a:xfrm>
            <a:off x="1524134" y="41798"/>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panose="020B0604020202020204" pitchFamily="34" charset="0"/>
                <a:cs typeface="Arial" panose="020B0604020202020204" pitchFamily="34" charset="0"/>
              </a:rPr>
              <a:t>Estimates of Exposure Effects Based on Cross-Cohort Variation</a:t>
            </a:r>
          </a:p>
        </p:txBody>
      </p:sp>
      <p:sp>
        <p:nvSpPr>
          <p:cNvPr id="161" name="Rectangle 240"/>
          <p:cNvSpPr>
            <a:spLocks noChangeArrowheads="1"/>
          </p:cNvSpPr>
          <p:nvPr/>
        </p:nvSpPr>
        <p:spPr bwMode="auto">
          <a:xfrm rot="16200000">
            <a:off x="270158" y="3041265"/>
            <a:ext cx="299505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Exposure Effect Estimate (</a:t>
            </a:r>
            <a:r>
              <a:rPr lang="en-US" altLang="en-US" dirty="0">
                <a:solidFill>
                  <a:srgbClr val="000000"/>
                </a:solidFill>
                <a:latin typeface="Symbol" panose="05050102010706020507" pitchFamily="18" charset="2"/>
              </a:rPr>
              <a:t>b</a:t>
            </a:r>
            <a:r>
              <a:rPr lang="en-US" altLang="en-US" dirty="0">
                <a:solidFill>
                  <a:srgbClr val="000000"/>
                </a:solidFill>
              </a:rPr>
              <a:t>)</a:t>
            </a:r>
            <a:endParaRPr lang="en-US" altLang="en-US" dirty="0">
              <a:solidFill>
                <a:prstClr val="black"/>
              </a:solidFill>
            </a:endParaRPr>
          </a:p>
        </p:txBody>
      </p:sp>
    </p:spTree>
    <p:extLst>
      <p:ext uri="{BB962C8B-B14F-4D97-AF65-F5344CB8AC3E}">
        <p14:creationId xmlns:p14="http://schemas.microsoft.com/office/powerpoint/2010/main" val="321378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Line 350"/>
          <p:cNvSpPr>
            <a:spLocks noChangeShapeType="1"/>
          </p:cNvSpPr>
          <p:nvPr/>
        </p:nvSpPr>
        <p:spPr bwMode="auto">
          <a:xfrm>
            <a:off x="3352800" y="6731793"/>
            <a:ext cx="865188" cy="0"/>
          </a:xfrm>
          <a:prstGeom prst="line">
            <a:avLst/>
          </a:prstGeom>
          <a:noFill/>
          <a:ln w="22225">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1" name="Oval 351"/>
          <p:cNvSpPr>
            <a:spLocks noChangeArrowheads="1"/>
          </p:cNvSpPr>
          <p:nvPr/>
        </p:nvSpPr>
        <p:spPr bwMode="auto">
          <a:xfrm>
            <a:off x="3735389" y="6681788"/>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2" name="Line 350"/>
          <p:cNvSpPr>
            <a:spLocks noChangeShapeType="1"/>
          </p:cNvSpPr>
          <p:nvPr/>
        </p:nvSpPr>
        <p:spPr bwMode="auto">
          <a:xfrm>
            <a:off x="6553200" y="6731793"/>
            <a:ext cx="865188" cy="0"/>
          </a:xfrm>
          <a:prstGeom prst="line">
            <a:avLst/>
          </a:prstGeom>
          <a:noFill/>
          <a:ln w="22225">
            <a:solidFill>
              <a:srgbClr val="A8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latin typeface="Arial"/>
              <a:cs typeface="Arial"/>
            </a:endParaRPr>
          </a:p>
        </p:txBody>
      </p:sp>
      <p:sp>
        <p:nvSpPr>
          <p:cNvPr id="133" name="Rectangle 354"/>
          <p:cNvSpPr>
            <a:spLocks noChangeArrowheads="1"/>
          </p:cNvSpPr>
          <p:nvPr/>
        </p:nvSpPr>
        <p:spPr bwMode="auto">
          <a:xfrm>
            <a:off x="4356101" y="6581002"/>
            <a:ext cx="1397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Simultaneous</a:t>
            </a:r>
            <a:endParaRPr lang="en-US" altLang="en-US" dirty="0">
              <a:solidFill>
                <a:prstClr val="black"/>
              </a:solidFill>
            </a:endParaRPr>
          </a:p>
        </p:txBody>
      </p:sp>
      <p:sp>
        <p:nvSpPr>
          <p:cNvPr id="134" name="Rectangle 354"/>
          <p:cNvSpPr>
            <a:spLocks noChangeArrowheads="1"/>
          </p:cNvSpPr>
          <p:nvPr/>
        </p:nvSpPr>
        <p:spPr bwMode="auto">
          <a:xfrm>
            <a:off x="7556500" y="6581002"/>
            <a:ext cx="93615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Separate</a:t>
            </a:r>
            <a:endParaRPr lang="en-US" altLang="en-US" dirty="0">
              <a:solidFill>
                <a:prstClr val="black"/>
              </a:solidFill>
            </a:endParaRPr>
          </a:p>
        </p:txBody>
      </p:sp>
      <p:sp>
        <p:nvSpPr>
          <p:cNvPr id="135" name="Freeform 100"/>
          <p:cNvSpPr>
            <a:spLocks/>
          </p:cNvSpPr>
          <p:nvPr/>
        </p:nvSpPr>
        <p:spPr bwMode="auto">
          <a:xfrm>
            <a:off x="6969126" y="6671184"/>
            <a:ext cx="117475" cy="98425"/>
          </a:xfrm>
          <a:custGeom>
            <a:avLst/>
            <a:gdLst>
              <a:gd name="T0" fmla="*/ 35 w 74"/>
              <a:gd name="T1" fmla="*/ 0 h 62"/>
              <a:gd name="T2" fmla="*/ 0 w 74"/>
              <a:gd name="T3" fmla="*/ 62 h 62"/>
              <a:gd name="T4" fmla="*/ 74 w 74"/>
              <a:gd name="T5" fmla="*/ 62 h 62"/>
              <a:gd name="T6" fmla="*/ 35 w 74"/>
              <a:gd name="T7" fmla="*/ 0 h 62"/>
            </a:gdLst>
            <a:ahLst/>
            <a:cxnLst>
              <a:cxn ang="0">
                <a:pos x="T0" y="T1"/>
              </a:cxn>
              <a:cxn ang="0">
                <a:pos x="T2" y="T3"/>
              </a:cxn>
              <a:cxn ang="0">
                <a:pos x="T4" y="T5"/>
              </a:cxn>
              <a:cxn ang="0">
                <a:pos x="T6" y="T7"/>
              </a:cxn>
            </a:cxnLst>
            <a:rect l="0" t="0" r="r" b="b"/>
            <a:pathLst>
              <a:path w="74" h="62">
                <a:moveTo>
                  <a:pt x="35" y="0"/>
                </a:moveTo>
                <a:lnTo>
                  <a:pt x="0" y="62"/>
                </a:lnTo>
                <a:lnTo>
                  <a:pt x="74" y="62"/>
                </a:lnTo>
                <a:lnTo>
                  <a:pt x="35"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grpSp>
        <p:nvGrpSpPr>
          <p:cNvPr id="3" name="Group 4"/>
          <p:cNvGrpSpPr>
            <a:grpSpLocks noChangeAspect="1"/>
          </p:cNvGrpSpPr>
          <p:nvPr/>
        </p:nvGrpSpPr>
        <p:grpSpPr bwMode="auto">
          <a:xfrm>
            <a:off x="2046288" y="336557"/>
            <a:ext cx="8383588" cy="6156325"/>
            <a:chOff x="329" y="212"/>
            <a:chExt cx="5281" cy="3878"/>
          </a:xfrm>
        </p:grpSpPr>
        <p:sp>
          <p:nvSpPr>
            <p:cNvPr id="7" name="Rectangle 7"/>
            <p:cNvSpPr>
              <a:spLocks noChangeArrowheads="1"/>
            </p:cNvSpPr>
            <p:nvPr/>
          </p:nvSpPr>
          <p:spPr bwMode="auto">
            <a:xfrm>
              <a:off x="569" y="470"/>
              <a:ext cx="5041"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8" name="Line 8"/>
            <p:cNvSpPr>
              <a:spLocks noChangeShapeType="1"/>
            </p:cNvSpPr>
            <p:nvPr/>
          </p:nvSpPr>
          <p:spPr bwMode="auto">
            <a:xfrm>
              <a:off x="569" y="3595"/>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9" name="Line 9"/>
            <p:cNvSpPr>
              <a:spLocks noChangeShapeType="1"/>
            </p:cNvSpPr>
            <p:nvPr/>
          </p:nvSpPr>
          <p:spPr bwMode="auto">
            <a:xfrm>
              <a:off x="569" y="298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0" name="Line 10"/>
            <p:cNvSpPr>
              <a:spLocks noChangeShapeType="1"/>
            </p:cNvSpPr>
            <p:nvPr/>
          </p:nvSpPr>
          <p:spPr bwMode="auto">
            <a:xfrm>
              <a:off x="569" y="2380"/>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1" name="Line 11"/>
            <p:cNvSpPr>
              <a:spLocks noChangeShapeType="1"/>
            </p:cNvSpPr>
            <p:nvPr/>
          </p:nvSpPr>
          <p:spPr bwMode="auto">
            <a:xfrm>
              <a:off x="569" y="17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2" name="Line 12"/>
            <p:cNvSpPr>
              <a:spLocks noChangeShapeType="1"/>
            </p:cNvSpPr>
            <p:nvPr/>
          </p:nvSpPr>
          <p:spPr bwMode="auto">
            <a:xfrm>
              <a:off x="569" y="116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 name="Line 13"/>
            <p:cNvSpPr>
              <a:spLocks noChangeShapeType="1"/>
            </p:cNvSpPr>
            <p:nvPr/>
          </p:nvSpPr>
          <p:spPr bwMode="auto">
            <a:xfrm>
              <a:off x="569" y="56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 name="Line 14"/>
            <p:cNvSpPr>
              <a:spLocks noChangeShapeType="1"/>
            </p:cNvSpPr>
            <p:nvPr/>
          </p:nvSpPr>
          <p:spPr bwMode="auto">
            <a:xfrm flipV="1">
              <a:off x="3089" y="3602"/>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 name="Line 15"/>
            <p:cNvSpPr>
              <a:spLocks noChangeShapeType="1"/>
            </p:cNvSpPr>
            <p:nvPr/>
          </p:nvSpPr>
          <p:spPr bwMode="auto">
            <a:xfrm flipV="1">
              <a:off x="3089" y="347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6" name="Line 16"/>
            <p:cNvSpPr>
              <a:spLocks noChangeShapeType="1"/>
            </p:cNvSpPr>
            <p:nvPr/>
          </p:nvSpPr>
          <p:spPr bwMode="auto">
            <a:xfrm flipV="1">
              <a:off x="3089" y="3351"/>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7" name="Line 17"/>
            <p:cNvSpPr>
              <a:spLocks noChangeShapeType="1"/>
            </p:cNvSpPr>
            <p:nvPr/>
          </p:nvSpPr>
          <p:spPr bwMode="auto">
            <a:xfrm flipV="1">
              <a:off x="3089" y="3225"/>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8" name="Line 18"/>
            <p:cNvSpPr>
              <a:spLocks noChangeShapeType="1"/>
            </p:cNvSpPr>
            <p:nvPr/>
          </p:nvSpPr>
          <p:spPr bwMode="auto">
            <a:xfrm flipV="1">
              <a:off x="3089" y="309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9" name="Line 19"/>
            <p:cNvSpPr>
              <a:spLocks noChangeShapeType="1"/>
            </p:cNvSpPr>
            <p:nvPr/>
          </p:nvSpPr>
          <p:spPr bwMode="auto">
            <a:xfrm flipV="1">
              <a:off x="3089" y="2974"/>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0" name="Line 20"/>
            <p:cNvSpPr>
              <a:spLocks noChangeShapeType="1"/>
            </p:cNvSpPr>
            <p:nvPr/>
          </p:nvSpPr>
          <p:spPr bwMode="auto">
            <a:xfrm flipV="1">
              <a:off x="3089" y="2851"/>
              <a:ext cx="0" cy="81"/>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1" name="Line 21"/>
            <p:cNvSpPr>
              <a:spLocks noChangeShapeType="1"/>
            </p:cNvSpPr>
            <p:nvPr/>
          </p:nvSpPr>
          <p:spPr bwMode="auto">
            <a:xfrm flipV="1">
              <a:off x="3089" y="2726"/>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2" name="Line 22"/>
            <p:cNvSpPr>
              <a:spLocks noChangeShapeType="1"/>
            </p:cNvSpPr>
            <p:nvPr/>
          </p:nvSpPr>
          <p:spPr bwMode="auto">
            <a:xfrm flipV="1">
              <a:off x="3089" y="260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3" name="Line 23"/>
            <p:cNvSpPr>
              <a:spLocks noChangeShapeType="1"/>
            </p:cNvSpPr>
            <p:nvPr/>
          </p:nvSpPr>
          <p:spPr bwMode="auto">
            <a:xfrm flipV="1">
              <a:off x="3089" y="247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4" name="Line 24"/>
            <p:cNvSpPr>
              <a:spLocks noChangeShapeType="1"/>
            </p:cNvSpPr>
            <p:nvPr/>
          </p:nvSpPr>
          <p:spPr bwMode="auto">
            <a:xfrm flipV="1">
              <a:off x="3089" y="234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 name="Line 25"/>
            <p:cNvSpPr>
              <a:spLocks noChangeShapeType="1"/>
            </p:cNvSpPr>
            <p:nvPr/>
          </p:nvSpPr>
          <p:spPr bwMode="auto">
            <a:xfrm flipV="1">
              <a:off x="3089" y="222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6" name="Line 26"/>
            <p:cNvSpPr>
              <a:spLocks noChangeShapeType="1"/>
            </p:cNvSpPr>
            <p:nvPr/>
          </p:nvSpPr>
          <p:spPr bwMode="auto">
            <a:xfrm flipV="1">
              <a:off x="3089" y="209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7" name="Line 27"/>
            <p:cNvSpPr>
              <a:spLocks noChangeShapeType="1"/>
            </p:cNvSpPr>
            <p:nvPr/>
          </p:nvSpPr>
          <p:spPr bwMode="auto">
            <a:xfrm flipV="1">
              <a:off x="3089" y="1971"/>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8" name="Line 28"/>
            <p:cNvSpPr>
              <a:spLocks noChangeShapeType="1"/>
            </p:cNvSpPr>
            <p:nvPr/>
          </p:nvSpPr>
          <p:spPr bwMode="auto">
            <a:xfrm flipV="1">
              <a:off x="3089" y="184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9" name="Line 29"/>
            <p:cNvSpPr>
              <a:spLocks noChangeShapeType="1"/>
            </p:cNvSpPr>
            <p:nvPr/>
          </p:nvSpPr>
          <p:spPr bwMode="auto">
            <a:xfrm flipV="1">
              <a:off x="3089" y="172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0" name="Line 30"/>
            <p:cNvSpPr>
              <a:spLocks noChangeShapeType="1"/>
            </p:cNvSpPr>
            <p:nvPr/>
          </p:nvSpPr>
          <p:spPr bwMode="auto">
            <a:xfrm flipV="1">
              <a:off x="3089" y="159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1" name="Line 31"/>
            <p:cNvSpPr>
              <a:spLocks noChangeShapeType="1"/>
            </p:cNvSpPr>
            <p:nvPr/>
          </p:nvSpPr>
          <p:spPr bwMode="auto">
            <a:xfrm flipV="1">
              <a:off x="3089" y="1469"/>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6" name="Line 32"/>
            <p:cNvSpPr>
              <a:spLocks noChangeShapeType="1"/>
            </p:cNvSpPr>
            <p:nvPr/>
          </p:nvSpPr>
          <p:spPr bwMode="auto">
            <a:xfrm flipV="1">
              <a:off x="3089" y="1343"/>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8" name="Line 33"/>
            <p:cNvSpPr>
              <a:spLocks noChangeShapeType="1"/>
            </p:cNvSpPr>
            <p:nvPr/>
          </p:nvSpPr>
          <p:spPr bwMode="auto">
            <a:xfrm flipV="1">
              <a:off x="3089" y="1217"/>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59" name="Line 34"/>
            <p:cNvSpPr>
              <a:spLocks noChangeShapeType="1"/>
            </p:cNvSpPr>
            <p:nvPr/>
          </p:nvSpPr>
          <p:spPr bwMode="auto">
            <a:xfrm flipV="1">
              <a:off x="3089" y="1092"/>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260" name="Line 35"/>
            <p:cNvSpPr>
              <a:spLocks noChangeShapeType="1"/>
            </p:cNvSpPr>
            <p:nvPr/>
          </p:nvSpPr>
          <p:spPr bwMode="auto">
            <a:xfrm flipV="1">
              <a:off x="3089" y="966"/>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28" name="Line 36"/>
            <p:cNvSpPr>
              <a:spLocks noChangeShapeType="1"/>
            </p:cNvSpPr>
            <p:nvPr/>
          </p:nvSpPr>
          <p:spPr bwMode="auto">
            <a:xfrm flipV="1">
              <a:off x="3089" y="840"/>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29" name="Line 37"/>
            <p:cNvSpPr>
              <a:spLocks noChangeShapeType="1"/>
            </p:cNvSpPr>
            <p:nvPr/>
          </p:nvSpPr>
          <p:spPr bwMode="auto">
            <a:xfrm flipV="1">
              <a:off x="3089" y="714"/>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6" name="Line 38"/>
            <p:cNvSpPr>
              <a:spLocks noChangeShapeType="1"/>
            </p:cNvSpPr>
            <p:nvPr/>
          </p:nvSpPr>
          <p:spPr bwMode="auto">
            <a:xfrm flipV="1">
              <a:off x="3089" y="589"/>
              <a:ext cx="0" cy="84"/>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7" name="Line 39"/>
            <p:cNvSpPr>
              <a:spLocks noChangeShapeType="1"/>
            </p:cNvSpPr>
            <p:nvPr/>
          </p:nvSpPr>
          <p:spPr bwMode="auto">
            <a:xfrm flipV="1">
              <a:off x="3089" y="470"/>
              <a:ext cx="0" cy="77"/>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8" name="Line 40"/>
            <p:cNvSpPr>
              <a:spLocks noChangeShapeType="1"/>
            </p:cNvSpPr>
            <p:nvPr/>
          </p:nvSpPr>
          <p:spPr bwMode="auto">
            <a:xfrm>
              <a:off x="56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39" name="Line 41"/>
            <p:cNvSpPr>
              <a:spLocks noChangeShapeType="1"/>
            </p:cNvSpPr>
            <p:nvPr/>
          </p:nvSpPr>
          <p:spPr bwMode="auto">
            <a:xfrm>
              <a:off x="695"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0" name="Line 42"/>
            <p:cNvSpPr>
              <a:spLocks noChangeShapeType="1"/>
            </p:cNvSpPr>
            <p:nvPr/>
          </p:nvSpPr>
          <p:spPr bwMode="auto">
            <a:xfrm>
              <a:off x="82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1" name="Line 43"/>
            <p:cNvSpPr>
              <a:spLocks noChangeShapeType="1"/>
            </p:cNvSpPr>
            <p:nvPr/>
          </p:nvSpPr>
          <p:spPr bwMode="auto">
            <a:xfrm>
              <a:off x="946"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2" name="Line 44"/>
            <p:cNvSpPr>
              <a:spLocks noChangeShapeType="1"/>
            </p:cNvSpPr>
            <p:nvPr/>
          </p:nvSpPr>
          <p:spPr bwMode="auto">
            <a:xfrm>
              <a:off x="1072"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3" name="Line 45"/>
            <p:cNvSpPr>
              <a:spLocks noChangeShapeType="1"/>
            </p:cNvSpPr>
            <p:nvPr/>
          </p:nvSpPr>
          <p:spPr bwMode="auto">
            <a:xfrm>
              <a:off x="119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4" name="Line 46"/>
            <p:cNvSpPr>
              <a:spLocks noChangeShapeType="1"/>
            </p:cNvSpPr>
            <p:nvPr/>
          </p:nvSpPr>
          <p:spPr bwMode="auto">
            <a:xfrm>
              <a:off x="132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5" name="Line 47"/>
            <p:cNvSpPr>
              <a:spLocks noChangeShapeType="1"/>
            </p:cNvSpPr>
            <p:nvPr/>
          </p:nvSpPr>
          <p:spPr bwMode="auto">
            <a:xfrm>
              <a:off x="144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6" name="Line 48"/>
            <p:cNvSpPr>
              <a:spLocks noChangeShapeType="1"/>
            </p:cNvSpPr>
            <p:nvPr/>
          </p:nvSpPr>
          <p:spPr bwMode="auto">
            <a:xfrm>
              <a:off x="1574" y="2988"/>
              <a:ext cx="81"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7" name="Line 49"/>
            <p:cNvSpPr>
              <a:spLocks noChangeShapeType="1"/>
            </p:cNvSpPr>
            <p:nvPr/>
          </p:nvSpPr>
          <p:spPr bwMode="auto">
            <a:xfrm>
              <a:off x="1700" y="2988"/>
              <a:ext cx="80"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8" name="Line 50"/>
            <p:cNvSpPr>
              <a:spLocks noChangeShapeType="1"/>
            </p:cNvSpPr>
            <p:nvPr/>
          </p:nvSpPr>
          <p:spPr bwMode="auto">
            <a:xfrm>
              <a:off x="1822"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49" name="Line 51"/>
            <p:cNvSpPr>
              <a:spLocks noChangeShapeType="1"/>
            </p:cNvSpPr>
            <p:nvPr/>
          </p:nvSpPr>
          <p:spPr bwMode="auto">
            <a:xfrm>
              <a:off x="1948"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0" name="Line 52"/>
            <p:cNvSpPr>
              <a:spLocks noChangeShapeType="1"/>
            </p:cNvSpPr>
            <p:nvPr/>
          </p:nvSpPr>
          <p:spPr bwMode="auto">
            <a:xfrm>
              <a:off x="2074"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1" name="Line 53"/>
            <p:cNvSpPr>
              <a:spLocks noChangeShapeType="1"/>
            </p:cNvSpPr>
            <p:nvPr/>
          </p:nvSpPr>
          <p:spPr bwMode="auto">
            <a:xfrm>
              <a:off x="219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2" name="Line 54"/>
            <p:cNvSpPr>
              <a:spLocks noChangeShapeType="1"/>
            </p:cNvSpPr>
            <p:nvPr/>
          </p:nvSpPr>
          <p:spPr bwMode="auto">
            <a:xfrm>
              <a:off x="2325"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3" name="Line 55"/>
            <p:cNvSpPr>
              <a:spLocks noChangeShapeType="1"/>
            </p:cNvSpPr>
            <p:nvPr/>
          </p:nvSpPr>
          <p:spPr bwMode="auto">
            <a:xfrm>
              <a:off x="2451"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4" name="Line 56"/>
            <p:cNvSpPr>
              <a:spLocks noChangeShapeType="1"/>
            </p:cNvSpPr>
            <p:nvPr/>
          </p:nvSpPr>
          <p:spPr bwMode="auto">
            <a:xfrm>
              <a:off x="2576"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5" name="Line 57"/>
            <p:cNvSpPr>
              <a:spLocks noChangeShapeType="1"/>
            </p:cNvSpPr>
            <p:nvPr/>
          </p:nvSpPr>
          <p:spPr bwMode="auto">
            <a:xfrm>
              <a:off x="2702"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6" name="Line 58"/>
            <p:cNvSpPr>
              <a:spLocks noChangeShapeType="1"/>
            </p:cNvSpPr>
            <p:nvPr/>
          </p:nvSpPr>
          <p:spPr bwMode="auto">
            <a:xfrm>
              <a:off x="2828"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7" name="Line 59"/>
            <p:cNvSpPr>
              <a:spLocks noChangeShapeType="1"/>
            </p:cNvSpPr>
            <p:nvPr/>
          </p:nvSpPr>
          <p:spPr bwMode="auto">
            <a:xfrm>
              <a:off x="295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8" name="Line 60"/>
            <p:cNvSpPr>
              <a:spLocks noChangeShapeType="1"/>
            </p:cNvSpPr>
            <p:nvPr/>
          </p:nvSpPr>
          <p:spPr bwMode="auto">
            <a:xfrm>
              <a:off x="3079"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159" name="Line 61"/>
            <p:cNvSpPr>
              <a:spLocks noChangeShapeType="1"/>
            </p:cNvSpPr>
            <p:nvPr/>
          </p:nvSpPr>
          <p:spPr bwMode="auto">
            <a:xfrm>
              <a:off x="3205"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2" name="Line 62"/>
            <p:cNvSpPr>
              <a:spLocks noChangeShapeType="1"/>
            </p:cNvSpPr>
            <p:nvPr/>
          </p:nvSpPr>
          <p:spPr bwMode="auto">
            <a:xfrm>
              <a:off x="333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3" name="Line 63"/>
            <p:cNvSpPr>
              <a:spLocks noChangeShapeType="1"/>
            </p:cNvSpPr>
            <p:nvPr/>
          </p:nvSpPr>
          <p:spPr bwMode="auto">
            <a:xfrm>
              <a:off x="3456"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4" name="Line 64"/>
            <p:cNvSpPr>
              <a:spLocks noChangeShapeType="1"/>
            </p:cNvSpPr>
            <p:nvPr/>
          </p:nvSpPr>
          <p:spPr bwMode="auto">
            <a:xfrm>
              <a:off x="3582"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5" name="Line 65"/>
            <p:cNvSpPr>
              <a:spLocks noChangeShapeType="1"/>
            </p:cNvSpPr>
            <p:nvPr/>
          </p:nvSpPr>
          <p:spPr bwMode="auto">
            <a:xfrm>
              <a:off x="370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6" name="Line 66"/>
            <p:cNvSpPr>
              <a:spLocks noChangeShapeType="1"/>
            </p:cNvSpPr>
            <p:nvPr/>
          </p:nvSpPr>
          <p:spPr bwMode="auto">
            <a:xfrm>
              <a:off x="383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7" name="Line 67"/>
            <p:cNvSpPr>
              <a:spLocks noChangeShapeType="1"/>
            </p:cNvSpPr>
            <p:nvPr/>
          </p:nvSpPr>
          <p:spPr bwMode="auto">
            <a:xfrm>
              <a:off x="3959"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8" name="Line 68"/>
            <p:cNvSpPr>
              <a:spLocks noChangeShapeType="1"/>
            </p:cNvSpPr>
            <p:nvPr/>
          </p:nvSpPr>
          <p:spPr bwMode="auto">
            <a:xfrm>
              <a:off x="4084"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89" name="Line 69"/>
            <p:cNvSpPr>
              <a:spLocks noChangeShapeType="1"/>
            </p:cNvSpPr>
            <p:nvPr/>
          </p:nvSpPr>
          <p:spPr bwMode="auto">
            <a:xfrm>
              <a:off x="421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0" name="Line 70"/>
            <p:cNvSpPr>
              <a:spLocks noChangeShapeType="1"/>
            </p:cNvSpPr>
            <p:nvPr/>
          </p:nvSpPr>
          <p:spPr bwMode="auto">
            <a:xfrm>
              <a:off x="4336" y="2988"/>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1" name="Line 71"/>
            <p:cNvSpPr>
              <a:spLocks noChangeShapeType="1"/>
            </p:cNvSpPr>
            <p:nvPr/>
          </p:nvSpPr>
          <p:spPr bwMode="auto">
            <a:xfrm>
              <a:off x="4461"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2" name="Line 72"/>
            <p:cNvSpPr>
              <a:spLocks noChangeShapeType="1"/>
            </p:cNvSpPr>
            <p:nvPr/>
          </p:nvSpPr>
          <p:spPr bwMode="auto">
            <a:xfrm>
              <a:off x="458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3" name="Line 73"/>
            <p:cNvSpPr>
              <a:spLocks noChangeShapeType="1"/>
            </p:cNvSpPr>
            <p:nvPr/>
          </p:nvSpPr>
          <p:spPr bwMode="auto">
            <a:xfrm>
              <a:off x="4713"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4" name="Line 74"/>
            <p:cNvSpPr>
              <a:spLocks noChangeShapeType="1"/>
            </p:cNvSpPr>
            <p:nvPr/>
          </p:nvSpPr>
          <p:spPr bwMode="auto">
            <a:xfrm>
              <a:off x="4838"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5" name="Line 75"/>
            <p:cNvSpPr>
              <a:spLocks noChangeShapeType="1"/>
            </p:cNvSpPr>
            <p:nvPr/>
          </p:nvSpPr>
          <p:spPr bwMode="auto">
            <a:xfrm>
              <a:off x="4964"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6" name="Line 76"/>
            <p:cNvSpPr>
              <a:spLocks noChangeShapeType="1"/>
            </p:cNvSpPr>
            <p:nvPr/>
          </p:nvSpPr>
          <p:spPr bwMode="auto">
            <a:xfrm>
              <a:off x="5090"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7" name="Line 77"/>
            <p:cNvSpPr>
              <a:spLocks noChangeShapeType="1"/>
            </p:cNvSpPr>
            <p:nvPr/>
          </p:nvSpPr>
          <p:spPr bwMode="auto">
            <a:xfrm>
              <a:off x="5215"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8" name="Line 78"/>
            <p:cNvSpPr>
              <a:spLocks noChangeShapeType="1"/>
            </p:cNvSpPr>
            <p:nvPr/>
          </p:nvSpPr>
          <p:spPr bwMode="auto">
            <a:xfrm>
              <a:off x="5341"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399" name="Line 79"/>
            <p:cNvSpPr>
              <a:spLocks noChangeShapeType="1"/>
            </p:cNvSpPr>
            <p:nvPr/>
          </p:nvSpPr>
          <p:spPr bwMode="auto">
            <a:xfrm>
              <a:off x="5467" y="2988"/>
              <a:ext cx="84"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0" name="Line 80"/>
            <p:cNvSpPr>
              <a:spLocks noChangeShapeType="1"/>
            </p:cNvSpPr>
            <p:nvPr/>
          </p:nvSpPr>
          <p:spPr bwMode="auto">
            <a:xfrm>
              <a:off x="5592" y="2988"/>
              <a:ext cx="18" cy="0"/>
            </a:xfrm>
            <a:prstGeom prst="line">
              <a:avLst/>
            </a:prstGeom>
            <a:noFill/>
            <a:ln w="22225">
              <a:solidFill>
                <a:srgbClr val="80808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1" name="Freeform 81"/>
            <p:cNvSpPr>
              <a:spLocks/>
            </p:cNvSpPr>
            <p:nvPr/>
          </p:nvSpPr>
          <p:spPr bwMode="auto">
            <a:xfrm>
              <a:off x="660" y="847"/>
              <a:ext cx="4859" cy="2539"/>
            </a:xfrm>
            <a:custGeom>
              <a:avLst/>
              <a:gdLst>
                <a:gd name="T0" fmla="*/ 0 w 1392"/>
                <a:gd name="T1" fmla="*/ 727 h 727"/>
                <a:gd name="T2" fmla="*/ 174 w 1392"/>
                <a:gd name="T3" fmla="*/ 633 h 727"/>
                <a:gd name="T4" fmla="*/ 348 w 1392"/>
                <a:gd name="T5" fmla="*/ 633 h 727"/>
                <a:gd name="T6" fmla="*/ 522 w 1392"/>
                <a:gd name="T7" fmla="*/ 504 h 727"/>
                <a:gd name="T8" fmla="*/ 696 w 1392"/>
                <a:gd name="T9" fmla="*/ 0 h 727"/>
                <a:gd name="T10" fmla="*/ 870 w 1392"/>
                <a:gd name="T11" fmla="*/ 521 h 727"/>
                <a:gd name="T12" fmla="*/ 1044 w 1392"/>
                <a:gd name="T13" fmla="*/ 566 h 727"/>
                <a:gd name="T14" fmla="*/ 1218 w 1392"/>
                <a:gd name="T15" fmla="*/ 699 h 727"/>
                <a:gd name="T16" fmla="*/ 1392 w 1392"/>
                <a:gd name="T17" fmla="*/ 53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727">
                  <a:moveTo>
                    <a:pt x="0" y="727"/>
                  </a:moveTo>
                  <a:lnTo>
                    <a:pt x="174" y="633"/>
                  </a:lnTo>
                  <a:lnTo>
                    <a:pt x="348" y="633"/>
                  </a:lnTo>
                  <a:lnTo>
                    <a:pt x="522" y="504"/>
                  </a:lnTo>
                  <a:lnTo>
                    <a:pt x="696" y="0"/>
                  </a:lnTo>
                  <a:lnTo>
                    <a:pt x="870" y="521"/>
                  </a:lnTo>
                  <a:lnTo>
                    <a:pt x="1044" y="566"/>
                  </a:lnTo>
                  <a:lnTo>
                    <a:pt x="1218" y="699"/>
                  </a:lnTo>
                  <a:lnTo>
                    <a:pt x="1392" y="536"/>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2" name="Oval 82"/>
            <p:cNvSpPr>
              <a:spLocks noChangeArrowheads="1"/>
            </p:cNvSpPr>
            <p:nvPr/>
          </p:nvSpPr>
          <p:spPr bwMode="auto">
            <a:xfrm>
              <a:off x="628" y="335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3" name="Oval 83"/>
            <p:cNvSpPr>
              <a:spLocks noChangeArrowheads="1"/>
            </p:cNvSpPr>
            <p:nvPr/>
          </p:nvSpPr>
          <p:spPr bwMode="auto">
            <a:xfrm>
              <a:off x="1236" y="302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4" name="Oval 84"/>
            <p:cNvSpPr>
              <a:spLocks noChangeArrowheads="1"/>
            </p:cNvSpPr>
            <p:nvPr/>
          </p:nvSpPr>
          <p:spPr bwMode="auto">
            <a:xfrm>
              <a:off x="1843" y="302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5" name="Oval 85"/>
            <p:cNvSpPr>
              <a:spLocks noChangeArrowheads="1"/>
            </p:cNvSpPr>
            <p:nvPr/>
          </p:nvSpPr>
          <p:spPr bwMode="auto">
            <a:xfrm>
              <a:off x="2451" y="2576"/>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6" name="Oval 86"/>
            <p:cNvSpPr>
              <a:spLocks noChangeArrowheads="1"/>
            </p:cNvSpPr>
            <p:nvPr/>
          </p:nvSpPr>
          <p:spPr bwMode="auto">
            <a:xfrm>
              <a:off x="3058" y="81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7" name="Oval 87"/>
            <p:cNvSpPr>
              <a:spLocks noChangeArrowheads="1"/>
            </p:cNvSpPr>
            <p:nvPr/>
          </p:nvSpPr>
          <p:spPr bwMode="auto">
            <a:xfrm>
              <a:off x="3665" y="263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8" name="Oval 88"/>
            <p:cNvSpPr>
              <a:spLocks noChangeArrowheads="1"/>
            </p:cNvSpPr>
            <p:nvPr/>
          </p:nvSpPr>
          <p:spPr bwMode="auto">
            <a:xfrm>
              <a:off x="4273" y="279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09" name="Oval 89"/>
            <p:cNvSpPr>
              <a:spLocks noChangeArrowheads="1"/>
            </p:cNvSpPr>
            <p:nvPr/>
          </p:nvSpPr>
          <p:spPr bwMode="auto">
            <a:xfrm>
              <a:off x="4880" y="325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0" name="Oval 90"/>
            <p:cNvSpPr>
              <a:spLocks noChangeArrowheads="1"/>
            </p:cNvSpPr>
            <p:nvPr/>
          </p:nvSpPr>
          <p:spPr bwMode="auto">
            <a:xfrm>
              <a:off x="5488" y="268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1" name="Freeform 91"/>
            <p:cNvSpPr>
              <a:spLocks/>
            </p:cNvSpPr>
            <p:nvPr/>
          </p:nvSpPr>
          <p:spPr bwMode="auto">
            <a:xfrm>
              <a:off x="660" y="585"/>
              <a:ext cx="4859" cy="590"/>
            </a:xfrm>
            <a:custGeom>
              <a:avLst/>
              <a:gdLst>
                <a:gd name="T0" fmla="*/ 0 w 1392"/>
                <a:gd name="T1" fmla="*/ 169 h 169"/>
                <a:gd name="T2" fmla="*/ 174 w 1392"/>
                <a:gd name="T3" fmla="*/ 118 h 169"/>
                <a:gd name="T4" fmla="*/ 348 w 1392"/>
                <a:gd name="T5" fmla="*/ 78 h 169"/>
                <a:gd name="T6" fmla="*/ 522 w 1392"/>
                <a:gd name="T7" fmla="*/ 42 h 169"/>
                <a:gd name="T8" fmla="*/ 696 w 1392"/>
                <a:gd name="T9" fmla="*/ 0 h 169"/>
                <a:gd name="T10" fmla="*/ 870 w 1392"/>
                <a:gd name="T11" fmla="*/ 19 h 169"/>
                <a:gd name="T12" fmla="*/ 1044 w 1392"/>
                <a:gd name="T13" fmla="*/ 28 h 169"/>
                <a:gd name="T14" fmla="*/ 1218 w 1392"/>
                <a:gd name="T15" fmla="*/ 68 h 169"/>
                <a:gd name="T16" fmla="*/ 1392 w 1392"/>
                <a:gd name="T17" fmla="*/ 5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169">
                  <a:moveTo>
                    <a:pt x="0" y="169"/>
                  </a:moveTo>
                  <a:lnTo>
                    <a:pt x="174" y="118"/>
                  </a:lnTo>
                  <a:lnTo>
                    <a:pt x="348" y="78"/>
                  </a:lnTo>
                  <a:lnTo>
                    <a:pt x="522" y="42"/>
                  </a:lnTo>
                  <a:lnTo>
                    <a:pt x="696" y="0"/>
                  </a:lnTo>
                  <a:lnTo>
                    <a:pt x="870" y="19"/>
                  </a:lnTo>
                  <a:lnTo>
                    <a:pt x="1044" y="28"/>
                  </a:lnTo>
                  <a:lnTo>
                    <a:pt x="1218" y="68"/>
                  </a:lnTo>
                  <a:lnTo>
                    <a:pt x="1392" y="52"/>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2" name="Freeform 92"/>
            <p:cNvSpPr>
              <a:spLocks/>
            </p:cNvSpPr>
            <p:nvPr/>
          </p:nvSpPr>
          <p:spPr bwMode="auto">
            <a:xfrm>
              <a:off x="621" y="1130"/>
              <a:ext cx="77" cy="66"/>
            </a:xfrm>
            <a:custGeom>
              <a:avLst/>
              <a:gdLst>
                <a:gd name="T0" fmla="*/ 39 w 77"/>
                <a:gd name="T1" fmla="*/ 0 h 66"/>
                <a:gd name="T2" fmla="*/ 0 w 77"/>
                <a:gd name="T3" fmla="*/ 66 h 66"/>
                <a:gd name="T4" fmla="*/ 77 w 77"/>
                <a:gd name="T5" fmla="*/ 66 h 66"/>
                <a:gd name="T6" fmla="*/ 39 w 77"/>
                <a:gd name="T7" fmla="*/ 0 h 66"/>
              </a:gdLst>
              <a:ahLst/>
              <a:cxnLst>
                <a:cxn ang="0">
                  <a:pos x="T0" y="T1"/>
                </a:cxn>
                <a:cxn ang="0">
                  <a:pos x="T2" y="T3"/>
                </a:cxn>
                <a:cxn ang="0">
                  <a:pos x="T4" y="T5"/>
                </a:cxn>
                <a:cxn ang="0">
                  <a:pos x="T6" y="T7"/>
                </a:cxn>
              </a:cxnLst>
              <a:rect l="0" t="0" r="r" b="b"/>
              <a:pathLst>
                <a:path w="77" h="66">
                  <a:moveTo>
                    <a:pt x="39" y="0"/>
                  </a:moveTo>
                  <a:lnTo>
                    <a:pt x="0" y="66"/>
                  </a:lnTo>
                  <a:lnTo>
                    <a:pt x="77" y="66"/>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3" name="Freeform 93"/>
            <p:cNvSpPr>
              <a:spLocks/>
            </p:cNvSpPr>
            <p:nvPr/>
          </p:nvSpPr>
          <p:spPr bwMode="auto">
            <a:xfrm>
              <a:off x="1229" y="955"/>
              <a:ext cx="77" cy="63"/>
            </a:xfrm>
            <a:custGeom>
              <a:avLst/>
              <a:gdLst>
                <a:gd name="T0" fmla="*/ 38 w 77"/>
                <a:gd name="T1" fmla="*/ 0 h 63"/>
                <a:gd name="T2" fmla="*/ 0 w 77"/>
                <a:gd name="T3" fmla="*/ 63 h 63"/>
                <a:gd name="T4" fmla="*/ 77 w 77"/>
                <a:gd name="T5" fmla="*/ 63 h 63"/>
                <a:gd name="T6" fmla="*/ 38 w 77"/>
                <a:gd name="T7" fmla="*/ 0 h 63"/>
              </a:gdLst>
              <a:ahLst/>
              <a:cxnLst>
                <a:cxn ang="0">
                  <a:pos x="T0" y="T1"/>
                </a:cxn>
                <a:cxn ang="0">
                  <a:pos x="T2" y="T3"/>
                </a:cxn>
                <a:cxn ang="0">
                  <a:pos x="T4" y="T5"/>
                </a:cxn>
                <a:cxn ang="0">
                  <a:pos x="T6" y="T7"/>
                </a:cxn>
              </a:cxnLst>
              <a:rect l="0" t="0" r="r" b="b"/>
              <a:pathLst>
                <a:path w="77" h="63">
                  <a:moveTo>
                    <a:pt x="38" y="0"/>
                  </a:moveTo>
                  <a:lnTo>
                    <a:pt x="0" y="63"/>
                  </a:lnTo>
                  <a:lnTo>
                    <a:pt x="77"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4" name="Freeform 94"/>
            <p:cNvSpPr>
              <a:spLocks/>
            </p:cNvSpPr>
            <p:nvPr/>
          </p:nvSpPr>
          <p:spPr bwMode="auto">
            <a:xfrm>
              <a:off x="1836" y="816"/>
              <a:ext cx="77" cy="6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5" name="Freeform 95"/>
            <p:cNvSpPr>
              <a:spLocks/>
            </p:cNvSpPr>
            <p:nvPr/>
          </p:nvSpPr>
          <p:spPr bwMode="auto">
            <a:xfrm>
              <a:off x="2444" y="687"/>
              <a:ext cx="73" cy="66"/>
            </a:xfrm>
            <a:custGeom>
              <a:avLst/>
              <a:gdLst>
                <a:gd name="T0" fmla="*/ 38 w 73"/>
                <a:gd name="T1" fmla="*/ 0 h 66"/>
                <a:gd name="T2" fmla="*/ 0 w 73"/>
                <a:gd name="T3" fmla="*/ 66 h 66"/>
                <a:gd name="T4" fmla="*/ 73 w 73"/>
                <a:gd name="T5" fmla="*/ 66 h 66"/>
                <a:gd name="T6" fmla="*/ 38 w 73"/>
                <a:gd name="T7" fmla="*/ 0 h 66"/>
              </a:gdLst>
              <a:ahLst/>
              <a:cxnLst>
                <a:cxn ang="0">
                  <a:pos x="T0" y="T1"/>
                </a:cxn>
                <a:cxn ang="0">
                  <a:pos x="T2" y="T3"/>
                </a:cxn>
                <a:cxn ang="0">
                  <a:pos x="T4" y="T5"/>
                </a:cxn>
                <a:cxn ang="0">
                  <a:pos x="T6" y="T7"/>
                </a:cxn>
              </a:cxnLst>
              <a:rect l="0" t="0" r="r" b="b"/>
              <a:pathLst>
                <a:path w="73" h="66">
                  <a:moveTo>
                    <a:pt x="38" y="0"/>
                  </a:moveTo>
                  <a:lnTo>
                    <a:pt x="0" y="66"/>
                  </a:lnTo>
                  <a:lnTo>
                    <a:pt x="73" y="66"/>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6" name="Freeform 96"/>
            <p:cNvSpPr>
              <a:spLocks/>
            </p:cNvSpPr>
            <p:nvPr/>
          </p:nvSpPr>
          <p:spPr bwMode="auto">
            <a:xfrm>
              <a:off x="3051" y="543"/>
              <a:ext cx="73" cy="6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7" name="Freeform 97"/>
            <p:cNvSpPr>
              <a:spLocks/>
            </p:cNvSpPr>
            <p:nvPr/>
          </p:nvSpPr>
          <p:spPr bwMode="auto">
            <a:xfrm>
              <a:off x="3658" y="610"/>
              <a:ext cx="74" cy="63"/>
            </a:xfrm>
            <a:custGeom>
              <a:avLst/>
              <a:gdLst>
                <a:gd name="T0" fmla="*/ 39 w 74"/>
                <a:gd name="T1" fmla="*/ 0 h 63"/>
                <a:gd name="T2" fmla="*/ 0 w 74"/>
                <a:gd name="T3" fmla="*/ 63 h 63"/>
                <a:gd name="T4" fmla="*/ 74 w 74"/>
                <a:gd name="T5" fmla="*/ 63 h 63"/>
                <a:gd name="T6" fmla="*/ 39 w 74"/>
                <a:gd name="T7" fmla="*/ 0 h 63"/>
              </a:gdLst>
              <a:ahLst/>
              <a:cxnLst>
                <a:cxn ang="0">
                  <a:pos x="T0" y="T1"/>
                </a:cxn>
                <a:cxn ang="0">
                  <a:pos x="T2" y="T3"/>
                </a:cxn>
                <a:cxn ang="0">
                  <a:pos x="T4" y="T5"/>
                </a:cxn>
                <a:cxn ang="0">
                  <a:pos x="T6" y="T7"/>
                </a:cxn>
              </a:cxnLst>
              <a:rect l="0" t="0" r="r" b="b"/>
              <a:pathLst>
                <a:path w="74" h="63">
                  <a:moveTo>
                    <a:pt x="39" y="0"/>
                  </a:moveTo>
                  <a:lnTo>
                    <a:pt x="0" y="63"/>
                  </a:lnTo>
                  <a:lnTo>
                    <a:pt x="74"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8" name="Freeform 98"/>
            <p:cNvSpPr>
              <a:spLocks/>
            </p:cNvSpPr>
            <p:nvPr/>
          </p:nvSpPr>
          <p:spPr bwMode="auto">
            <a:xfrm>
              <a:off x="4266" y="641"/>
              <a:ext cx="73" cy="6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19" name="Freeform 99"/>
            <p:cNvSpPr>
              <a:spLocks/>
            </p:cNvSpPr>
            <p:nvPr/>
          </p:nvSpPr>
          <p:spPr bwMode="auto">
            <a:xfrm>
              <a:off x="4873" y="781"/>
              <a:ext cx="74" cy="63"/>
            </a:xfrm>
            <a:custGeom>
              <a:avLst/>
              <a:gdLst>
                <a:gd name="T0" fmla="*/ 39 w 74"/>
                <a:gd name="T1" fmla="*/ 0 h 63"/>
                <a:gd name="T2" fmla="*/ 0 w 74"/>
                <a:gd name="T3" fmla="*/ 63 h 63"/>
                <a:gd name="T4" fmla="*/ 74 w 74"/>
                <a:gd name="T5" fmla="*/ 63 h 63"/>
                <a:gd name="T6" fmla="*/ 39 w 74"/>
                <a:gd name="T7" fmla="*/ 0 h 63"/>
              </a:gdLst>
              <a:ahLst/>
              <a:cxnLst>
                <a:cxn ang="0">
                  <a:pos x="T0" y="T1"/>
                </a:cxn>
                <a:cxn ang="0">
                  <a:pos x="T2" y="T3"/>
                </a:cxn>
                <a:cxn ang="0">
                  <a:pos x="T4" y="T5"/>
                </a:cxn>
                <a:cxn ang="0">
                  <a:pos x="T6" y="T7"/>
                </a:cxn>
              </a:cxnLst>
              <a:rect l="0" t="0" r="r" b="b"/>
              <a:pathLst>
                <a:path w="74" h="63">
                  <a:moveTo>
                    <a:pt x="39" y="0"/>
                  </a:moveTo>
                  <a:lnTo>
                    <a:pt x="0" y="63"/>
                  </a:lnTo>
                  <a:lnTo>
                    <a:pt x="74"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0" name="Freeform 100"/>
            <p:cNvSpPr>
              <a:spLocks/>
            </p:cNvSpPr>
            <p:nvPr/>
          </p:nvSpPr>
          <p:spPr bwMode="auto">
            <a:xfrm>
              <a:off x="5481" y="725"/>
              <a:ext cx="73" cy="6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1" name="Line 101"/>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2" name="Line 102"/>
            <p:cNvSpPr>
              <a:spLocks noChangeShapeType="1"/>
            </p:cNvSpPr>
            <p:nvPr/>
          </p:nvSpPr>
          <p:spPr bwMode="auto">
            <a:xfrm flipH="1">
              <a:off x="510" y="3595"/>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3" name="Rectangle 103"/>
            <p:cNvSpPr>
              <a:spLocks noChangeArrowheads="1"/>
            </p:cNvSpPr>
            <p:nvPr/>
          </p:nvSpPr>
          <p:spPr bwMode="auto">
            <a:xfrm rot="16200000">
              <a:off x="250" y="3466"/>
              <a:ext cx="33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-0.01</a:t>
              </a:r>
              <a:endParaRPr lang="en-US" altLang="en-US">
                <a:solidFill>
                  <a:prstClr val="black"/>
                </a:solidFill>
                <a:cs typeface="Arial"/>
              </a:endParaRPr>
            </a:p>
          </p:txBody>
        </p:sp>
        <p:sp>
          <p:nvSpPr>
            <p:cNvPr id="424" name="Line 104"/>
            <p:cNvSpPr>
              <a:spLocks noChangeShapeType="1"/>
            </p:cNvSpPr>
            <p:nvPr/>
          </p:nvSpPr>
          <p:spPr bwMode="auto">
            <a:xfrm flipH="1">
              <a:off x="510" y="298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5" name="Rectangle 105"/>
            <p:cNvSpPr>
              <a:spLocks noChangeArrowheads="1"/>
            </p:cNvSpPr>
            <p:nvPr/>
          </p:nvSpPr>
          <p:spPr bwMode="auto">
            <a:xfrm rot="16200000">
              <a:off x="376" y="2864"/>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endParaRPr lang="en-US" altLang="en-US">
                <a:solidFill>
                  <a:prstClr val="black"/>
                </a:solidFill>
                <a:cs typeface="Arial"/>
              </a:endParaRPr>
            </a:p>
          </p:txBody>
        </p:sp>
        <p:sp>
          <p:nvSpPr>
            <p:cNvPr id="426" name="Line 106"/>
            <p:cNvSpPr>
              <a:spLocks noChangeShapeType="1"/>
            </p:cNvSpPr>
            <p:nvPr/>
          </p:nvSpPr>
          <p:spPr bwMode="auto">
            <a:xfrm flipH="1">
              <a:off x="510" y="2380"/>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7" name="Rectangle 107"/>
            <p:cNvSpPr>
              <a:spLocks noChangeArrowheads="1"/>
            </p:cNvSpPr>
            <p:nvPr/>
          </p:nvSpPr>
          <p:spPr bwMode="auto">
            <a:xfrm rot="16200000">
              <a:off x="275" y="2253"/>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0.01</a:t>
              </a:r>
              <a:endParaRPr lang="en-US" altLang="en-US">
                <a:solidFill>
                  <a:prstClr val="black"/>
                </a:solidFill>
                <a:cs typeface="Arial"/>
              </a:endParaRPr>
            </a:p>
          </p:txBody>
        </p:sp>
        <p:sp>
          <p:nvSpPr>
            <p:cNvPr id="428" name="Line 108"/>
            <p:cNvSpPr>
              <a:spLocks noChangeShapeType="1"/>
            </p:cNvSpPr>
            <p:nvPr/>
          </p:nvSpPr>
          <p:spPr bwMode="auto">
            <a:xfrm flipH="1">
              <a:off x="510" y="17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29" name="Rectangle 109"/>
            <p:cNvSpPr>
              <a:spLocks noChangeArrowheads="1"/>
            </p:cNvSpPr>
            <p:nvPr/>
          </p:nvSpPr>
          <p:spPr bwMode="auto">
            <a:xfrm rot="16200000">
              <a:off x="274" y="1649"/>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0.02</a:t>
              </a:r>
              <a:endParaRPr lang="en-US" altLang="en-US">
                <a:solidFill>
                  <a:prstClr val="black"/>
                </a:solidFill>
                <a:cs typeface="Arial"/>
              </a:endParaRPr>
            </a:p>
          </p:txBody>
        </p:sp>
        <p:sp>
          <p:nvSpPr>
            <p:cNvPr id="430" name="Line 110"/>
            <p:cNvSpPr>
              <a:spLocks noChangeShapeType="1"/>
            </p:cNvSpPr>
            <p:nvPr/>
          </p:nvSpPr>
          <p:spPr bwMode="auto">
            <a:xfrm flipH="1">
              <a:off x="510" y="116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1" name="Rectangle 111"/>
            <p:cNvSpPr>
              <a:spLocks noChangeArrowheads="1"/>
            </p:cNvSpPr>
            <p:nvPr/>
          </p:nvSpPr>
          <p:spPr bwMode="auto">
            <a:xfrm rot="16200000">
              <a:off x="274" y="1041"/>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0.03</a:t>
              </a:r>
              <a:endParaRPr lang="en-US" altLang="en-US">
                <a:solidFill>
                  <a:prstClr val="black"/>
                </a:solidFill>
                <a:cs typeface="Arial"/>
              </a:endParaRPr>
            </a:p>
          </p:txBody>
        </p:sp>
        <p:sp>
          <p:nvSpPr>
            <p:cNvPr id="432" name="Line 112"/>
            <p:cNvSpPr>
              <a:spLocks noChangeShapeType="1"/>
            </p:cNvSpPr>
            <p:nvPr/>
          </p:nvSpPr>
          <p:spPr bwMode="auto">
            <a:xfrm flipH="1">
              <a:off x="510" y="56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3" name="Rectangle 113"/>
            <p:cNvSpPr>
              <a:spLocks noChangeArrowheads="1"/>
            </p:cNvSpPr>
            <p:nvPr/>
          </p:nvSpPr>
          <p:spPr bwMode="auto">
            <a:xfrm rot="16200000">
              <a:off x="275" y="432"/>
              <a:ext cx="2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0.04</a:t>
              </a:r>
              <a:endParaRPr lang="en-US" altLang="en-US">
                <a:solidFill>
                  <a:prstClr val="black"/>
                </a:solidFill>
                <a:cs typeface="Arial"/>
              </a:endParaRPr>
            </a:p>
          </p:txBody>
        </p:sp>
        <p:sp>
          <p:nvSpPr>
            <p:cNvPr id="435" name="Line 115"/>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6" name="Line 116"/>
            <p:cNvSpPr>
              <a:spLocks noChangeShapeType="1"/>
            </p:cNvSpPr>
            <p:nvPr/>
          </p:nvSpPr>
          <p:spPr bwMode="auto">
            <a:xfrm>
              <a:off x="6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7" name="Rectangle 117"/>
            <p:cNvSpPr>
              <a:spLocks noChangeArrowheads="1"/>
            </p:cNvSpPr>
            <p:nvPr/>
          </p:nvSpPr>
          <p:spPr bwMode="auto">
            <a:xfrm>
              <a:off x="597" y="3773"/>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endParaRPr lang="en-US" altLang="en-US">
                <a:solidFill>
                  <a:prstClr val="black"/>
                </a:solidFill>
                <a:cs typeface="Arial"/>
              </a:endParaRPr>
            </a:p>
          </p:txBody>
        </p:sp>
        <p:sp>
          <p:nvSpPr>
            <p:cNvPr id="438" name="Line 118"/>
            <p:cNvSpPr>
              <a:spLocks noChangeShapeType="1"/>
            </p:cNvSpPr>
            <p:nvPr/>
          </p:nvSpPr>
          <p:spPr bwMode="auto">
            <a:xfrm>
              <a:off x="187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39" name="Rectangle 119"/>
            <p:cNvSpPr>
              <a:spLocks noChangeArrowheads="1"/>
            </p:cNvSpPr>
            <p:nvPr/>
          </p:nvSpPr>
          <p:spPr bwMode="auto">
            <a:xfrm>
              <a:off x="1812" y="3773"/>
              <a:ext cx="1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endParaRPr lang="en-US" altLang="en-US">
                <a:solidFill>
                  <a:prstClr val="black"/>
                </a:solidFill>
                <a:cs typeface="Arial"/>
              </a:endParaRPr>
            </a:p>
          </p:txBody>
        </p:sp>
        <p:sp>
          <p:nvSpPr>
            <p:cNvPr id="440" name="Line 120"/>
            <p:cNvSpPr>
              <a:spLocks noChangeShapeType="1"/>
            </p:cNvSpPr>
            <p:nvPr/>
          </p:nvSpPr>
          <p:spPr bwMode="auto">
            <a:xfrm>
              <a:off x="308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41" name="Rectangle 121"/>
            <p:cNvSpPr>
              <a:spLocks noChangeArrowheads="1"/>
            </p:cNvSpPr>
            <p:nvPr/>
          </p:nvSpPr>
          <p:spPr bwMode="auto">
            <a:xfrm>
              <a:off x="305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0</a:t>
              </a:r>
              <a:endParaRPr lang="en-US" altLang="en-US">
                <a:solidFill>
                  <a:prstClr val="black"/>
                </a:solidFill>
                <a:cs typeface="Arial"/>
              </a:endParaRPr>
            </a:p>
          </p:txBody>
        </p:sp>
        <p:sp>
          <p:nvSpPr>
            <p:cNvPr id="442" name="Line 122"/>
            <p:cNvSpPr>
              <a:spLocks noChangeShapeType="1"/>
            </p:cNvSpPr>
            <p:nvPr/>
          </p:nvSpPr>
          <p:spPr bwMode="auto">
            <a:xfrm>
              <a:off x="4304"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43" name="Rectangle 123"/>
            <p:cNvSpPr>
              <a:spLocks noChangeArrowheads="1"/>
            </p:cNvSpPr>
            <p:nvPr/>
          </p:nvSpPr>
          <p:spPr bwMode="auto">
            <a:xfrm>
              <a:off x="4266"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2</a:t>
              </a:r>
              <a:endParaRPr lang="en-US" altLang="en-US">
                <a:solidFill>
                  <a:prstClr val="black"/>
                </a:solidFill>
                <a:cs typeface="Arial"/>
              </a:endParaRPr>
            </a:p>
          </p:txBody>
        </p:sp>
        <p:sp>
          <p:nvSpPr>
            <p:cNvPr id="444" name="Line 124"/>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a:cs typeface="Arial"/>
              </a:endParaRPr>
            </a:p>
          </p:txBody>
        </p:sp>
        <p:sp>
          <p:nvSpPr>
            <p:cNvPr id="445" name="Rectangle 125"/>
            <p:cNvSpPr>
              <a:spLocks noChangeArrowheads="1"/>
            </p:cNvSpPr>
            <p:nvPr/>
          </p:nvSpPr>
          <p:spPr bwMode="auto">
            <a:xfrm>
              <a:off x="548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4</a:t>
              </a:r>
              <a:endParaRPr lang="en-US" altLang="en-US">
                <a:solidFill>
                  <a:prstClr val="black"/>
                </a:solidFill>
                <a:cs typeface="Arial"/>
              </a:endParaRPr>
            </a:p>
          </p:txBody>
        </p:sp>
        <p:sp>
          <p:nvSpPr>
            <p:cNvPr id="446" name="Rectangle 126"/>
            <p:cNvSpPr>
              <a:spLocks noChangeArrowheads="1"/>
            </p:cNvSpPr>
            <p:nvPr/>
          </p:nvSpPr>
          <p:spPr bwMode="auto">
            <a:xfrm>
              <a:off x="2122" y="3916"/>
              <a:ext cx="190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cs typeface="Arial"/>
                </a:rPr>
                <a:t>Years Relative to Own Cohort</a:t>
              </a:r>
              <a:endParaRPr lang="en-US" altLang="en-US">
                <a:solidFill>
                  <a:prstClr val="black"/>
                </a:solidFill>
                <a:cs typeface="Arial"/>
              </a:endParaRPr>
            </a:p>
          </p:txBody>
        </p:sp>
        <p:sp>
          <p:nvSpPr>
            <p:cNvPr id="447" name="Rectangle 127"/>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cs typeface="Arial"/>
                </a:rPr>
                <a:t> </a:t>
              </a:r>
              <a:endParaRPr lang="en-US" altLang="en-US">
                <a:solidFill>
                  <a:prstClr val="black"/>
                </a:solidFill>
                <a:cs typeface="Arial"/>
              </a:endParaRPr>
            </a:p>
          </p:txBody>
        </p:sp>
      </p:grpSp>
      <p:sp>
        <p:nvSpPr>
          <p:cNvPr id="160" name="TextBox 159"/>
          <p:cNvSpPr txBox="1"/>
          <p:nvPr/>
        </p:nvSpPr>
        <p:spPr>
          <a:xfrm>
            <a:off x="1524134" y="41798"/>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panose="020B0604020202020204" pitchFamily="34" charset="0"/>
                <a:cs typeface="Arial" panose="020B0604020202020204" pitchFamily="34" charset="0"/>
              </a:rPr>
              <a:t>Estimates of Exposure Effects Based on Cross-Cohort Variation</a:t>
            </a:r>
          </a:p>
        </p:txBody>
      </p:sp>
      <p:sp>
        <p:nvSpPr>
          <p:cNvPr id="161" name="Rectangle 240"/>
          <p:cNvSpPr>
            <a:spLocks noChangeArrowheads="1"/>
          </p:cNvSpPr>
          <p:nvPr/>
        </p:nvSpPr>
        <p:spPr bwMode="auto">
          <a:xfrm rot="16200000">
            <a:off x="270158" y="3041265"/>
            <a:ext cx="299505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Exposure Effect Estimate (</a:t>
            </a:r>
            <a:r>
              <a:rPr lang="en-US" altLang="en-US" dirty="0">
                <a:solidFill>
                  <a:srgbClr val="000000"/>
                </a:solidFill>
                <a:latin typeface="Symbol" panose="05050102010706020507" pitchFamily="18" charset="2"/>
              </a:rPr>
              <a:t>b</a:t>
            </a:r>
            <a:r>
              <a:rPr lang="en-US" altLang="en-US" dirty="0">
                <a:solidFill>
                  <a:srgbClr val="000000"/>
                </a:solidFill>
              </a:rPr>
              <a:t>)</a:t>
            </a:r>
            <a:endParaRPr lang="en-US" altLang="en-US" dirty="0">
              <a:solidFill>
                <a:prstClr val="black"/>
              </a:solidFill>
            </a:endParaRPr>
          </a:p>
        </p:txBody>
      </p:sp>
    </p:spTree>
    <p:extLst>
      <p:ext uri="{BB962C8B-B14F-4D97-AF65-F5344CB8AC3E}">
        <p14:creationId xmlns:p14="http://schemas.microsoft.com/office/powerpoint/2010/main" val="3837564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Identification of Exposure Effects: Summary</a:t>
            </a:r>
          </a:p>
        </p:txBody>
      </p:sp>
      <p:sp>
        <p:nvSpPr>
          <p:cNvPr id="125954" name="Content Placeholder 2"/>
          <p:cNvSpPr>
            <a:spLocks noGrp="1"/>
          </p:cNvSpPr>
          <p:nvPr>
            <p:ph idx="1"/>
          </p:nvPr>
        </p:nvSpPr>
        <p:spPr>
          <a:xfrm>
            <a:off x="1905000" y="838200"/>
            <a:ext cx="8305800" cy="5791200"/>
          </a:xfrm>
        </p:spPr>
        <p:txBody>
          <a:bodyPr/>
          <a:lstStyle/>
          <a:p>
            <a:pPr marL="0" indent="0">
              <a:buNone/>
            </a:pPr>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Chetty and Hendren (2018) argument: families making their moves based on time-varying </a:t>
            </a:r>
            <a:r>
              <a:rPr lang="en-US" sz="1800" dirty="0" err="1">
                <a:ea typeface="ＭＳ Ｐゴシック"/>
                <a:cs typeface="ＭＳ Ｐゴシック"/>
              </a:rPr>
              <a:t>unobservables</a:t>
            </a:r>
            <a:r>
              <a:rPr lang="en-US" sz="1800" dirty="0">
                <a:ea typeface="ＭＳ Ｐゴシック"/>
                <a:cs typeface="ＭＳ Ｐゴシック"/>
              </a:rPr>
              <a:t> would not perfectly know the 15-year-later-realized high frequency variation in cohort-level outcomes</a:t>
            </a:r>
          </a:p>
          <a:p>
            <a:endParaRPr lang="en-US" sz="1800" dirty="0">
              <a:ea typeface="ＭＳ Ｐゴシック"/>
              <a:cs typeface="ＭＳ Ｐゴシック"/>
            </a:endParaRPr>
          </a:p>
          <a:p>
            <a:pPr lvl="1"/>
            <a:r>
              <a:rPr lang="en-US" sz="1800" dirty="0">
                <a:ea typeface="ＭＳ Ｐゴシック"/>
                <a:cs typeface="ＭＳ Ｐゴシック"/>
              </a:rPr>
              <a:t>Would suggest you should see loading onto neighboring cohorts in predicting outcomes for own cohort</a:t>
            </a:r>
          </a:p>
          <a:p>
            <a:endParaRPr lang="en-US" sz="1800" dirty="0">
              <a:ea typeface="ＭＳ Ｐゴシック"/>
              <a:cs typeface="ＭＳ Ｐゴシック"/>
            </a:endParaRPr>
          </a:p>
          <a:p>
            <a:r>
              <a:rPr lang="en-US" sz="1800" dirty="0">
                <a:ea typeface="ＭＳ Ｐゴシック"/>
                <a:cs typeface="ＭＳ Ｐゴシック"/>
              </a:rPr>
              <a:t>Summing up: If you believe their results, roughly 2/3 of the variation in intergenerational mobility is the causal effect of childhood exposure</a:t>
            </a:r>
          </a:p>
          <a:p>
            <a:endParaRPr lang="en-US" sz="1800" dirty="0">
              <a:ea typeface="ＭＳ Ｐゴシック"/>
              <a:cs typeface="ＭＳ Ｐゴシック"/>
            </a:endParaRPr>
          </a:p>
          <a:p>
            <a:r>
              <a:rPr lang="en-US" sz="1800" dirty="0">
                <a:ea typeface="ＭＳ Ｐゴシック"/>
                <a:cs typeface="ＭＳ Ｐゴシック"/>
              </a:rPr>
              <a:t>Chetty and Hendren (2018B) constructs causal estimates for each county and provides rankings for each county in the US</a:t>
            </a:r>
          </a:p>
          <a:p>
            <a:pPr lvl="1"/>
            <a:endParaRPr lang="en-US" sz="1800" dirty="0">
              <a:ea typeface="ＭＳ Ｐゴシック"/>
              <a:cs typeface="ＭＳ Ｐゴシック"/>
            </a:endParaRPr>
          </a:p>
          <a:p>
            <a:pPr lvl="1"/>
            <a:r>
              <a:rPr lang="en-US" sz="1800" dirty="0">
                <a:ea typeface="ＭＳ Ｐゴシック"/>
                <a:cs typeface="ＭＳ Ｐゴシック"/>
              </a:rPr>
              <a:t>Bayesian shrinkage methods increasingly used in many contexts </a:t>
            </a:r>
          </a:p>
          <a:p>
            <a:pPr lvl="1"/>
            <a:r>
              <a:rPr lang="en-US" sz="1800" dirty="0">
                <a:ea typeface="ＭＳ Ｐゴシック"/>
                <a:cs typeface="ＭＳ Ｐゴシック"/>
              </a:rPr>
              <a:t>Discuss methods at the end if time</a:t>
            </a:r>
          </a:p>
          <a:p>
            <a:pPr marL="914400" lvl="1" indent="-457200" algn="just">
              <a:buSzPct val="100000"/>
              <a:buFont typeface="+mj-lt"/>
              <a:buAutoNum type="arabicPeriod"/>
            </a:pPr>
            <a:endParaRPr lang="en-US" sz="1800" dirty="0">
              <a:ea typeface="ＭＳ Ｐゴシック"/>
              <a:cs typeface="ＭＳ Ｐゴシック"/>
            </a:endParaRPr>
          </a:p>
        </p:txBody>
      </p:sp>
    </p:spTree>
    <p:extLst>
      <p:ext uri="{BB962C8B-B14F-4D97-AF65-F5344CB8AC3E}">
        <p14:creationId xmlns:p14="http://schemas.microsoft.com/office/powerpoint/2010/main" val="1915776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Arial" panose="020B0604020202020204" pitchFamily="34" charset="0"/>
              </a:rPr>
              <a:t>RCT Evidence: Moving to Opportunity Experiment</a:t>
            </a:r>
            <a:endParaRPr lang="en-US" dirty="0">
              <a:ea typeface="ＭＳ Ｐゴシック"/>
              <a:cs typeface="ＭＳ Ｐゴシック"/>
            </a:endParaRPr>
          </a:p>
        </p:txBody>
      </p:sp>
      <p:sp>
        <p:nvSpPr>
          <p:cNvPr id="125954" name="Content Placeholder 2"/>
          <p:cNvSpPr>
            <a:spLocks noGrp="1"/>
          </p:cNvSpPr>
          <p:nvPr>
            <p:ph idx="1"/>
          </p:nvPr>
        </p:nvSpPr>
        <p:spPr>
          <a:xfrm>
            <a:off x="1905000" y="838200"/>
            <a:ext cx="8382000" cy="5791200"/>
          </a:xfrm>
        </p:spPr>
        <p:txBody>
          <a:bodyPr/>
          <a:lstStyle/>
          <a:p>
            <a:endParaRPr lang="en-US" sz="1800" dirty="0">
              <a:ea typeface="ＭＳ Ｐゴシック"/>
              <a:cs typeface="ＭＳ Ｐゴシック"/>
            </a:endParaRPr>
          </a:p>
          <a:p>
            <a:r>
              <a:rPr lang="en-US" sz="1800" dirty="0">
                <a:ea typeface="ＭＳ Ｐゴシック"/>
                <a:cs typeface="ＭＳ Ｐゴシック"/>
              </a:rPr>
              <a:t>HUD Moving to Opportunity Experiment implemented from 1994-1998</a:t>
            </a:r>
          </a:p>
          <a:p>
            <a:endParaRPr lang="en-US" sz="1800" dirty="0">
              <a:ea typeface="ＭＳ Ｐゴシック"/>
              <a:cs typeface="ＭＳ Ｐゴシック"/>
            </a:endParaRPr>
          </a:p>
          <a:p>
            <a:r>
              <a:rPr lang="en-US" sz="1800" dirty="0">
                <a:ea typeface="ＭＳ Ｐゴシック"/>
                <a:cs typeface="ＭＳ Ｐゴシック"/>
              </a:rPr>
              <a:t>4,600 families at 5 sites: Baltimore, Boston, Chicago, LA, New York</a:t>
            </a:r>
          </a:p>
          <a:p>
            <a:endParaRPr lang="en-US" sz="1800" dirty="0">
              <a:ea typeface="ＭＳ Ｐゴシック"/>
              <a:cs typeface="ＭＳ Ｐゴシック"/>
            </a:endParaRPr>
          </a:p>
          <a:p>
            <a:r>
              <a:rPr lang="en-US" sz="1800" dirty="0">
                <a:ea typeface="ＭＳ Ｐゴシック"/>
                <a:cs typeface="ＭＳ Ｐゴシック"/>
              </a:rPr>
              <a:t>Families randomly assigned to one of three groups:</a:t>
            </a:r>
          </a:p>
          <a:p>
            <a:endParaRPr lang="en-US" sz="1800" dirty="0">
              <a:ea typeface="ＭＳ Ｐゴシック"/>
              <a:cs typeface="ＭＳ Ｐゴシック"/>
            </a:endParaRPr>
          </a:p>
          <a:p>
            <a:pPr marL="914400" lvl="1" indent="-457200">
              <a:buFont typeface="+mj-lt"/>
              <a:buAutoNum type="arabicPeriod"/>
            </a:pPr>
            <a:r>
              <a:rPr lang="en-US" sz="1800" dirty="0">
                <a:ea typeface="ＭＳ Ｐゴシック"/>
                <a:cs typeface="ＭＳ Ｐゴシック"/>
              </a:rPr>
              <a:t>Experimental: housing vouchers restricted to low-poverty (</a:t>
            </a:r>
            <a:r>
              <a:rPr lang="en-US" sz="1800" dirty="0">
                <a:ea typeface="ＭＳ Ｐゴシック"/>
                <a:cs typeface="Arial" pitchFamily="34" charset="0"/>
              </a:rPr>
              <a:t>&lt;</a:t>
            </a:r>
            <a:r>
              <a:rPr lang="en-US" sz="1800" dirty="0">
                <a:ea typeface="ＭＳ Ｐゴシック"/>
                <a:cs typeface="ＭＳ Ｐゴシック"/>
              </a:rPr>
              <a:t>10%) Census tracts</a:t>
            </a:r>
          </a:p>
          <a:p>
            <a:pPr marL="914400" lvl="1" indent="-457200">
              <a:buFont typeface="+mj-lt"/>
              <a:buAutoNum type="arabicPeriod"/>
            </a:pPr>
            <a:endParaRPr lang="en-US" sz="1800" dirty="0">
              <a:ea typeface="ＭＳ Ｐゴシック"/>
              <a:cs typeface="ＭＳ Ｐゴシック"/>
            </a:endParaRPr>
          </a:p>
          <a:p>
            <a:pPr marL="914400" lvl="1" indent="-457200">
              <a:buFont typeface="+mj-lt"/>
              <a:buAutoNum type="arabicPeriod"/>
            </a:pPr>
            <a:r>
              <a:rPr lang="en-US" sz="1800" dirty="0">
                <a:ea typeface="ＭＳ Ｐゴシック"/>
                <a:cs typeface="ＭＳ Ｐゴシック"/>
              </a:rPr>
              <a:t>Section 8: conventional housing vouchers, no restrictions</a:t>
            </a:r>
          </a:p>
          <a:p>
            <a:pPr marL="914400" lvl="1" indent="-457200">
              <a:buFont typeface="+mj-lt"/>
              <a:buAutoNum type="arabicPeriod"/>
            </a:pPr>
            <a:endParaRPr lang="en-US" sz="1800" dirty="0">
              <a:ea typeface="ＭＳ Ｐゴシック"/>
              <a:cs typeface="ＭＳ Ｐゴシック"/>
            </a:endParaRPr>
          </a:p>
          <a:p>
            <a:pPr marL="914400" lvl="1" indent="-457200">
              <a:buFont typeface="+mj-lt"/>
              <a:buAutoNum type="arabicPeriod"/>
            </a:pPr>
            <a:r>
              <a:rPr lang="en-US" sz="1800" dirty="0">
                <a:ea typeface="ＭＳ Ｐゴシック"/>
                <a:cs typeface="ＭＳ Ｐゴシック"/>
              </a:rPr>
              <a:t>Control: public housing in high-poverty (50% at baseline) areas</a:t>
            </a:r>
          </a:p>
          <a:p>
            <a:pPr marL="914400" lvl="1" indent="-457200">
              <a:buFont typeface="+mj-lt"/>
              <a:buAutoNum type="arabicPeriod"/>
            </a:pPr>
            <a:endParaRPr lang="en-US" sz="1800" dirty="0">
              <a:ea typeface="ＭＳ Ｐゴシック"/>
              <a:cs typeface="ＭＳ Ｐゴシック"/>
            </a:endParaRPr>
          </a:p>
          <a:p>
            <a:r>
              <a:rPr lang="en-US" sz="1800" dirty="0">
                <a:ea typeface="ＭＳ Ｐゴシック"/>
                <a:cs typeface="ＭＳ Ｐゴシック"/>
              </a:rPr>
              <a:t>48% of eligible households in experimental voucher group “complied” and took up voucher</a:t>
            </a:r>
          </a:p>
        </p:txBody>
      </p:sp>
    </p:spTree>
    <p:extLst>
      <p:ext uri="{BB962C8B-B14F-4D97-AF65-F5344CB8AC3E}">
        <p14:creationId xmlns:p14="http://schemas.microsoft.com/office/powerpoint/2010/main" val="2947959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133601" y="685801"/>
            <a:ext cx="7812375" cy="5859281"/>
            <a:chOff x="0" y="0"/>
            <a:chExt cx="9144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a:spLocks noChangeAspect="1"/>
            </p:cNvSpPr>
            <p:nvPr/>
          </p:nvSpPr>
          <p:spPr>
            <a:xfrm>
              <a:off x="4343404" y="3304402"/>
              <a:ext cx="170417" cy="1706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a:solidFill>
                  <a:prstClr val="white"/>
                </a:solidFill>
                <a:latin typeface="Calibri"/>
              </a:endParaRPr>
            </a:p>
          </p:txBody>
        </p:sp>
        <p:sp>
          <p:nvSpPr>
            <p:cNvPr id="4" name="Oval 3"/>
            <p:cNvSpPr>
              <a:spLocks noChangeAspect="1"/>
            </p:cNvSpPr>
            <p:nvPr/>
          </p:nvSpPr>
          <p:spPr>
            <a:xfrm>
              <a:off x="6324604" y="2466202"/>
              <a:ext cx="170417" cy="1706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a:solidFill>
                  <a:prstClr val="white"/>
                </a:solidFill>
                <a:latin typeface="Calibri"/>
              </a:endParaRPr>
            </a:p>
          </p:txBody>
        </p:sp>
        <p:sp>
          <p:nvSpPr>
            <p:cNvPr id="5" name="Oval 4"/>
            <p:cNvSpPr>
              <a:spLocks noChangeAspect="1"/>
            </p:cNvSpPr>
            <p:nvPr/>
          </p:nvSpPr>
          <p:spPr>
            <a:xfrm>
              <a:off x="6934204" y="256402"/>
              <a:ext cx="170417" cy="1706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a:solidFill>
                  <a:prstClr val="white"/>
                </a:solidFill>
                <a:latin typeface="Calibri"/>
              </a:endParaRPr>
            </a:p>
          </p:txBody>
        </p:sp>
        <p:sp>
          <p:nvSpPr>
            <p:cNvPr id="6" name="TextBox 5"/>
            <p:cNvSpPr txBox="1"/>
            <p:nvPr/>
          </p:nvSpPr>
          <p:spPr>
            <a:xfrm>
              <a:off x="2286000" y="3304401"/>
              <a:ext cx="2057400" cy="1188784"/>
            </a:xfrm>
            <a:prstGeom prst="rect">
              <a:avLst/>
            </a:prstGeom>
            <a:noFill/>
          </p:spPr>
          <p:txBody>
            <a:bodyPr wrap="square" rtlCol="0">
              <a:spAutoFit/>
            </a:bodyPr>
            <a:lstStyle/>
            <a:p>
              <a:pPr algn="r"/>
              <a:r>
                <a:rPr lang="en-US" sz="2000" b="1" u="sng" dirty="0">
                  <a:solidFill>
                    <a:prstClr val="black"/>
                  </a:solidFill>
                  <a:latin typeface="Arial" pitchFamily="34" charset="0"/>
                  <a:cs typeface="Arial" pitchFamily="34" charset="0"/>
                </a:rPr>
                <a:t>Control</a:t>
              </a:r>
            </a:p>
            <a:p>
              <a:pPr algn="r"/>
              <a:r>
                <a:rPr lang="en-US" sz="2000" b="1" dirty="0">
                  <a:solidFill>
                    <a:prstClr val="black"/>
                  </a:solidFill>
                  <a:latin typeface="Arial" pitchFamily="34" charset="0"/>
                  <a:cs typeface="Arial" pitchFamily="34" charset="0"/>
                </a:rPr>
                <a:t>King Towers</a:t>
              </a:r>
            </a:p>
            <a:p>
              <a:pPr algn="r"/>
              <a:r>
                <a:rPr lang="en-US" sz="2000" b="1" dirty="0">
                  <a:solidFill>
                    <a:prstClr val="black"/>
                  </a:solidFill>
                  <a:latin typeface="Arial" pitchFamily="34" charset="0"/>
                  <a:cs typeface="Arial" pitchFamily="34" charset="0"/>
                </a:rPr>
                <a:t>Harlem</a:t>
              </a:r>
            </a:p>
          </p:txBody>
        </p:sp>
        <p:sp>
          <p:nvSpPr>
            <p:cNvPr id="7" name="TextBox 6"/>
            <p:cNvSpPr txBox="1"/>
            <p:nvPr/>
          </p:nvSpPr>
          <p:spPr>
            <a:xfrm>
              <a:off x="5867400" y="2590800"/>
              <a:ext cx="2057400" cy="1188784"/>
            </a:xfrm>
            <a:prstGeom prst="rect">
              <a:avLst/>
            </a:prstGeom>
            <a:noFill/>
          </p:spPr>
          <p:txBody>
            <a:bodyPr wrap="square" rtlCol="0">
              <a:spAutoFit/>
            </a:bodyPr>
            <a:lstStyle/>
            <a:p>
              <a:pPr algn="r"/>
              <a:r>
                <a:rPr lang="en-US" sz="2000" b="1" u="sng" dirty="0">
                  <a:solidFill>
                    <a:prstClr val="black"/>
                  </a:solidFill>
                  <a:latin typeface="Arial" pitchFamily="34" charset="0"/>
                  <a:cs typeface="Arial" pitchFamily="34" charset="0"/>
                </a:rPr>
                <a:t>Section 8</a:t>
              </a:r>
              <a:endParaRPr lang="en-US" sz="2000" b="1" dirty="0">
                <a:solidFill>
                  <a:prstClr val="black"/>
                </a:solidFill>
                <a:latin typeface="Arial" pitchFamily="34" charset="0"/>
                <a:cs typeface="Arial" pitchFamily="34" charset="0"/>
              </a:endParaRPr>
            </a:p>
            <a:p>
              <a:pPr algn="r"/>
              <a:r>
                <a:rPr lang="en-US" sz="2000" b="1" dirty="0" err="1">
                  <a:solidFill>
                    <a:prstClr val="black"/>
                  </a:solidFill>
                  <a:latin typeface="Arial" pitchFamily="34" charset="0"/>
                  <a:cs typeface="Arial" pitchFamily="34" charset="0"/>
                </a:rPr>
                <a:t>Soundview</a:t>
              </a:r>
              <a:r>
                <a:rPr lang="en-US" sz="2000" b="1" dirty="0">
                  <a:solidFill>
                    <a:prstClr val="black"/>
                  </a:solidFill>
                  <a:latin typeface="Arial" pitchFamily="34" charset="0"/>
                  <a:cs typeface="Arial" pitchFamily="34" charset="0"/>
                </a:rPr>
                <a:t> Bronx</a:t>
              </a:r>
            </a:p>
          </p:txBody>
        </p:sp>
        <p:sp>
          <p:nvSpPr>
            <p:cNvPr id="8" name="TextBox 7"/>
            <p:cNvSpPr txBox="1"/>
            <p:nvPr/>
          </p:nvSpPr>
          <p:spPr>
            <a:xfrm>
              <a:off x="4726982" y="256401"/>
              <a:ext cx="2207217" cy="1188784"/>
            </a:xfrm>
            <a:prstGeom prst="rect">
              <a:avLst/>
            </a:prstGeom>
            <a:noFill/>
          </p:spPr>
          <p:txBody>
            <a:bodyPr wrap="square" rtlCol="0">
              <a:spAutoFit/>
            </a:bodyPr>
            <a:lstStyle/>
            <a:p>
              <a:pPr algn="r"/>
              <a:r>
                <a:rPr lang="en-US" sz="2000" b="1" u="sng" dirty="0">
                  <a:solidFill>
                    <a:prstClr val="black"/>
                  </a:solidFill>
                  <a:latin typeface="Arial" pitchFamily="34" charset="0"/>
                  <a:cs typeface="Arial" pitchFamily="34" charset="0"/>
                </a:rPr>
                <a:t>Experimental</a:t>
              </a:r>
            </a:p>
            <a:p>
              <a:pPr algn="r"/>
              <a:r>
                <a:rPr lang="en-US" sz="2000" b="1" dirty="0">
                  <a:solidFill>
                    <a:prstClr val="black"/>
                  </a:solidFill>
                  <a:latin typeface="Arial" pitchFamily="34" charset="0"/>
                  <a:cs typeface="Arial" pitchFamily="34" charset="0"/>
                </a:rPr>
                <a:t>Wakefield Bronx</a:t>
              </a:r>
            </a:p>
          </p:txBody>
        </p:sp>
      </p:grpSp>
      <p:sp>
        <p:nvSpPr>
          <p:cNvPr id="12" name="TextBox 11"/>
          <p:cNvSpPr txBox="1"/>
          <p:nvPr/>
        </p:nvSpPr>
        <p:spPr>
          <a:xfrm>
            <a:off x="1495106" y="115669"/>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pitchFamily="34" charset="0"/>
                <a:cs typeface="Arial" pitchFamily="34" charset="0"/>
              </a:rPr>
              <a:t>Most Common MTO Residential Locations in New York</a:t>
            </a:r>
          </a:p>
        </p:txBody>
      </p:sp>
    </p:spTree>
    <p:extLst>
      <p:ext uri="{BB962C8B-B14F-4D97-AF65-F5344CB8AC3E}">
        <p14:creationId xmlns:p14="http://schemas.microsoft.com/office/powerpoint/2010/main" val="8890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MTO Experiment: Exposure Effects?</a:t>
            </a:r>
          </a:p>
        </p:txBody>
      </p:sp>
      <p:sp>
        <p:nvSpPr>
          <p:cNvPr id="125954" name="Content Placeholder 2"/>
          <p:cNvSpPr>
            <a:spLocks noGrp="1"/>
          </p:cNvSpPr>
          <p:nvPr>
            <p:ph idx="1"/>
          </p:nvPr>
        </p:nvSpPr>
        <p:spPr>
          <a:xfrm>
            <a:off x="1905000" y="838200"/>
            <a:ext cx="8534400" cy="5791200"/>
          </a:xfrm>
        </p:spPr>
        <p:txBody>
          <a:bodyPr/>
          <a:lstStyle/>
          <a:p>
            <a:endParaRPr lang="en-US" dirty="0">
              <a:ea typeface="ＭＳ Ｐゴシック"/>
              <a:cs typeface="ＭＳ Ｐゴシック"/>
            </a:endParaRPr>
          </a:p>
          <a:p>
            <a:r>
              <a:rPr lang="en-US" sz="1800" dirty="0">
                <a:ea typeface="ＭＳ Ｐゴシック"/>
                <a:cs typeface="ＭＳ Ｐゴシック"/>
              </a:rPr>
              <a:t>Prior research on MTO:</a:t>
            </a:r>
          </a:p>
          <a:p>
            <a:pPr lvl="1"/>
            <a:r>
              <a:rPr lang="en-US" sz="1800" dirty="0">
                <a:ea typeface="ＭＳ Ｐゴシック"/>
                <a:cs typeface="ＭＳ Ｐゴシック"/>
              </a:rPr>
              <a:t>Little impact of moving to a better area on earnings and other economic outcomes</a:t>
            </a:r>
          </a:p>
          <a:p>
            <a:pPr lvl="1"/>
            <a:endParaRPr lang="en-US" sz="1800" dirty="0">
              <a:ea typeface="ＭＳ Ｐゴシック"/>
              <a:cs typeface="ＭＳ Ｐゴシック"/>
            </a:endParaRPr>
          </a:p>
          <a:p>
            <a:pPr lvl="2"/>
            <a:r>
              <a:rPr lang="en-US" sz="1800" dirty="0">
                <a:ea typeface="ＭＳ Ｐゴシック"/>
                <a:cs typeface="ＭＳ Ｐゴシック"/>
              </a:rPr>
              <a:t>Rejects “Spatial Mismatch Hypothesis” of </a:t>
            </a:r>
            <a:r>
              <a:rPr lang="en-US" sz="1800" dirty="0" err="1">
                <a:ea typeface="ＭＳ Ｐゴシック"/>
                <a:cs typeface="ＭＳ Ｐゴシック"/>
              </a:rPr>
              <a:t>Kain</a:t>
            </a:r>
            <a:r>
              <a:rPr lang="en-US" sz="1800" dirty="0">
                <a:ea typeface="ＭＳ Ｐゴシック"/>
                <a:cs typeface="ＭＳ Ｐゴシック"/>
              </a:rPr>
              <a:t> (1968)</a:t>
            </a:r>
          </a:p>
          <a:p>
            <a:endParaRPr lang="en-US" sz="1800" dirty="0">
              <a:ea typeface="ＭＳ Ｐゴシック"/>
              <a:cs typeface="ＭＳ Ｐゴシック"/>
            </a:endParaRPr>
          </a:p>
          <a:p>
            <a:pPr lvl="1"/>
            <a:r>
              <a:rPr lang="en-US" sz="1800" dirty="0">
                <a:ea typeface="ＭＳ Ｐゴシック"/>
                <a:cs typeface="ＭＳ Ｐゴシック"/>
              </a:rPr>
              <a:t>But work has focused on adults and older youth at point of move </a:t>
            </a:r>
            <a:br>
              <a:rPr lang="en-US" sz="1800" dirty="0">
                <a:ea typeface="ＭＳ Ｐゴシック"/>
                <a:cs typeface="ＭＳ Ｐゴシック"/>
              </a:rPr>
            </a:br>
            <a:r>
              <a:rPr lang="en-US" sz="1600" dirty="0">
                <a:ea typeface="ＭＳ Ｐゴシック"/>
                <a:cs typeface="ＭＳ Ｐゴシック"/>
              </a:rPr>
              <a:t>[e.g., Kling, </a:t>
            </a:r>
            <a:r>
              <a:rPr lang="en-US" sz="1600" dirty="0" err="1">
                <a:ea typeface="ＭＳ Ｐゴシック"/>
                <a:cs typeface="ＭＳ Ｐゴシック"/>
              </a:rPr>
              <a:t>Liebman</a:t>
            </a:r>
            <a:r>
              <a:rPr lang="en-US" sz="1600" dirty="0">
                <a:ea typeface="ＭＳ Ｐゴシック"/>
                <a:cs typeface="ＭＳ Ｐゴシック"/>
              </a:rPr>
              <a:t>, and Katz 2007]</a:t>
            </a:r>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What about the young kids?</a:t>
            </a:r>
          </a:p>
          <a:p>
            <a:pPr marL="0" indent="0" algn="ctr">
              <a:buNone/>
            </a:pPr>
            <a:endParaRPr lang="en-US" sz="1800" i="1" dirty="0">
              <a:ea typeface="ＭＳ Ｐゴシック"/>
              <a:cs typeface="ＭＳ Ｐゴシック"/>
            </a:endParaRPr>
          </a:p>
          <a:p>
            <a:pPr marL="0" indent="0" algn="ctr">
              <a:buNone/>
            </a:pPr>
            <a:r>
              <a:rPr lang="en-US" sz="1800" i="1" dirty="0" err="1">
                <a:ea typeface="ＭＳ Ｐゴシック"/>
                <a:cs typeface="ＭＳ Ｐゴシック"/>
              </a:rPr>
              <a:t>Chetty</a:t>
            </a:r>
            <a:r>
              <a:rPr lang="en-US" sz="1800" i="1" dirty="0">
                <a:ea typeface="ＭＳ Ｐゴシック"/>
                <a:cs typeface="ＭＳ Ｐゴシック"/>
              </a:rPr>
              <a:t>, Hendren, Katz. “The Effects of Exposure to Better Neighborhoods on Children: New Evidence from the Moving to Opportunity Experiment”</a:t>
            </a:r>
          </a:p>
          <a:p>
            <a:endParaRPr lang="en-US" sz="1800" dirty="0">
              <a:ea typeface="ＭＳ Ｐゴシック"/>
              <a:cs typeface="ＭＳ Ｐゴシック"/>
            </a:endParaRPr>
          </a:p>
          <a:p>
            <a:r>
              <a:rPr lang="en-US" sz="1800" dirty="0">
                <a:ea typeface="ＭＳ Ｐゴシック"/>
                <a:cs typeface="ＭＳ Ｐゴシック"/>
              </a:rPr>
              <a:t>Does MTO improve outcomes for children who moved when young?</a:t>
            </a:r>
          </a:p>
        </p:txBody>
      </p:sp>
    </p:spTree>
    <p:extLst>
      <p:ext uri="{BB962C8B-B14F-4D97-AF65-F5344CB8AC3E}">
        <p14:creationId xmlns:p14="http://schemas.microsoft.com/office/powerpoint/2010/main" val="41373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Line 101"/>
          <p:cNvSpPr>
            <a:spLocks noChangeShapeType="1"/>
          </p:cNvSpPr>
          <p:nvPr/>
        </p:nvSpPr>
        <p:spPr bwMode="auto">
          <a:xfrm>
            <a:off x="2300289" y="5873751"/>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4" name="Line 102"/>
          <p:cNvSpPr>
            <a:spLocks noChangeShapeType="1"/>
          </p:cNvSpPr>
          <p:nvPr/>
        </p:nvSpPr>
        <p:spPr bwMode="auto">
          <a:xfrm>
            <a:off x="2300289" y="5157789"/>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5" name="Line 103"/>
          <p:cNvSpPr>
            <a:spLocks noChangeShapeType="1"/>
          </p:cNvSpPr>
          <p:nvPr/>
        </p:nvSpPr>
        <p:spPr bwMode="auto">
          <a:xfrm>
            <a:off x="2300289" y="4437064"/>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6" name="Line 104"/>
          <p:cNvSpPr>
            <a:spLocks noChangeShapeType="1"/>
          </p:cNvSpPr>
          <p:nvPr/>
        </p:nvSpPr>
        <p:spPr bwMode="auto">
          <a:xfrm>
            <a:off x="2300289" y="3717926"/>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7" name="Line 105"/>
          <p:cNvSpPr>
            <a:spLocks noChangeShapeType="1"/>
          </p:cNvSpPr>
          <p:nvPr/>
        </p:nvSpPr>
        <p:spPr bwMode="auto">
          <a:xfrm>
            <a:off x="2300289" y="3001964"/>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8" name="Line 106"/>
          <p:cNvSpPr>
            <a:spLocks noChangeShapeType="1"/>
          </p:cNvSpPr>
          <p:nvPr/>
        </p:nvSpPr>
        <p:spPr bwMode="auto">
          <a:xfrm>
            <a:off x="2300289" y="2281239"/>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9" name="Line 107"/>
          <p:cNvSpPr>
            <a:spLocks noChangeShapeType="1"/>
          </p:cNvSpPr>
          <p:nvPr/>
        </p:nvSpPr>
        <p:spPr bwMode="auto">
          <a:xfrm>
            <a:off x="2300289" y="1566864"/>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0" name="Rectangle 108"/>
          <p:cNvSpPr>
            <a:spLocks noChangeArrowheads="1"/>
          </p:cNvSpPr>
          <p:nvPr/>
        </p:nvSpPr>
        <p:spPr bwMode="auto">
          <a:xfrm>
            <a:off x="2405064" y="3622677"/>
            <a:ext cx="974725" cy="2251075"/>
          </a:xfrm>
          <a:prstGeom prst="rect">
            <a:avLst/>
          </a:prstGeom>
          <a:solidFill>
            <a:srgbClr val="7F7F7F"/>
          </a:solidFill>
          <a:ln w="0">
            <a:solidFill>
              <a:srgbClr val="7F7F7F"/>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1" name="Rectangle 109"/>
          <p:cNvSpPr>
            <a:spLocks noChangeArrowheads="1"/>
          </p:cNvSpPr>
          <p:nvPr/>
        </p:nvSpPr>
        <p:spPr bwMode="auto">
          <a:xfrm>
            <a:off x="3624264" y="3224214"/>
            <a:ext cx="981075" cy="2649538"/>
          </a:xfrm>
          <a:prstGeom prst="rect">
            <a:avLst/>
          </a:prstGeom>
          <a:solidFill>
            <a:srgbClr val="376092"/>
          </a:solidFill>
          <a:ln w="0">
            <a:solidFill>
              <a:srgbClr val="376092"/>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2" name="Rectangle 110"/>
          <p:cNvSpPr>
            <a:spLocks noChangeArrowheads="1"/>
          </p:cNvSpPr>
          <p:nvPr/>
        </p:nvSpPr>
        <p:spPr bwMode="auto">
          <a:xfrm>
            <a:off x="4849813" y="3041651"/>
            <a:ext cx="979488" cy="2832100"/>
          </a:xfrm>
          <a:prstGeom prst="rect">
            <a:avLst/>
          </a:prstGeom>
          <a:solidFill>
            <a:srgbClr val="C00000"/>
          </a:solidFill>
          <a:ln w="0">
            <a:solidFill>
              <a:srgbClr val="C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3" name="Line 111"/>
          <p:cNvSpPr>
            <a:spLocks noChangeShapeType="1"/>
          </p:cNvSpPr>
          <p:nvPr/>
        </p:nvSpPr>
        <p:spPr bwMode="auto">
          <a:xfrm>
            <a:off x="4117975" y="2747964"/>
            <a:ext cx="0" cy="95250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4" name="Line 112"/>
          <p:cNvSpPr>
            <a:spLocks noChangeShapeType="1"/>
          </p:cNvSpPr>
          <p:nvPr/>
        </p:nvSpPr>
        <p:spPr bwMode="auto">
          <a:xfrm>
            <a:off x="4078289" y="3700464"/>
            <a:ext cx="73025"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5" name="Line 113"/>
          <p:cNvSpPr>
            <a:spLocks noChangeShapeType="1"/>
          </p:cNvSpPr>
          <p:nvPr/>
        </p:nvSpPr>
        <p:spPr bwMode="auto">
          <a:xfrm>
            <a:off x="4078289" y="2747964"/>
            <a:ext cx="73025"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6" name="Line 114"/>
          <p:cNvSpPr>
            <a:spLocks noChangeShapeType="1"/>
          </p:cNvSpPr>
          <p:nvPr/>
        </p:nvSpPr>
        <p:spPr bwMode="auto">
          <a:xfrm>
            <a:off x="5337175" y="2574927"/>
            <a:ext cx="0" cy="931863"/>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7" name="Line 115"/>
          <p:cNvSpPr>
            <a:spLocks noChangeShapeType="1"/>
          </p:cNvSpPr>
          <p:nvPr/>
        </p:nvSpPr>
        <p:spPr bwMode="auto">
          <a:xfrm>
            <a:off x="5303838" y="3506789"/>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8" name="Line 116"/>
          <p:cNvSpPr>
            <a:spLocks noChangeShapeType="1"/>
          </p:cNvSpPr>
          <p:nvPr/>
        </p:nvSpPr>
        <p:spPr bwMode="auto">
          <a:xfrm>
            <a:off x="5303838" y="2574926"/>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9" name="Line 117"/>
          <p:cNvSpPr>
            <a:spLocks noChangeShapeType="1"/>
          </p:cNvSpPr>
          <p:nvPr/>
        </p:nvSpPr>
        <p:spPr bwMode="auto">
          <a:xfrm flipV="1">
            <a:off x="2300288" y="1101726"/>
            <a:ext cx="0" cy="48768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0" name="Line 118"/>
          <p:cNvSpPr>
            <a:spLocks noChangeShapeType="1"/>
          </p:cNvSpPr>
          <p:nvPr/>
        </p:nvSpPr>
        <p:spPr bwMode="auto">
          <a:xfrm flipH="1">
            <a:off x="2238376" y="5873751"/>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1" name="Rectangle 119"/>
          <p:cNvSpPr>
            <a:spLocks noChangeArrowheads="1"/>
          </p:cNvSpPr>
          <p:nvPr/>
        </p:nvSpPr>
        <p:spPr bwMode="auto">
          <a:xfrm rot="16200000">
            <a:off x="1935163" y="5718176"/>
            <a:ext cx="3968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5000</a:t>
            </a:r>
            <a:endParaRPr lang="en-US" altLang="en-US" sz="1400">
              <a:solidFill>
                <a:prstClr val="black"/>
              </a:solidFill>
            </a:endParaRPr>
          </a:p>
        </p:txBody>
      </p:sp>
      <p:sp>
        <p:nvSpPr>
          <p:cNvPr id="122" name="Line 120"/>
          <p:cNvSpPr>
            <a:spLocks noChangeShapeType="1"/>
          </p:cNvSpPr>
          <p:nvPr/>
        </p:nvSpPr>
        <p:spPr bwMode="auto">
          <a:xfrm flipH="1">
            <a:off x="2238376" y="5157789"/>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3" name="Rectangle 121"/>
          <p:cNvSpPr>
            <a:spLocks noChangeArrowheads="1"/>
          </p:cNvSpPr>
          <p:nvPr/>
        </p:nvSpPr>
        <p:spPr bwMode="auto">
          <a:xfrm rot="16200000">
            <a:off x="1935163" y="5002214"/>
            <a:ext cx="3968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7000</a:t>
            </a:r>
            <a:endParaRPr lang="en-US" altLang="en-US" sz="1400">
              <a:solidFill>
                <a:prstClr val="black"/>
              </a:solidFill>
            </a:endParaRPr>
          </a:p>
        </p:txBody>
      </p:sp>
      <p:sp>
        <p:nvSpPr>
          <p:cNvPr id="124" name="Line 122"/>
          <p:cNvSpPr>
            <a:spLocks noChangeShapeType="1"/>
          </p:cNvSpPr>
          <p:nvPr/>
        </p:nvSpPr>
        <p:spPr bwMode="auto">
          <a:xfrm flipH="1">
            <a:off x="2238376" y="4437064"/>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5" name="Rectangle 123"/>
          <p:cNvSpPr>
            <a:spLocks noChangeArrowheads="1"/>
          </p:cNvSpPr>
          <p:nvPr/>
        </p:nvSpPr>
        <p:spPr bwMode="auto">
          <a:xfrm rot="16200000">
            <a:off x="1935163" y="4281489"/>
            <a:ext cx="3968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9000</a:t>
            </a:r>
            <a:endParaRPr lang="en-US" altLang="en-US" sz="1400">
              <a:solidFill>
                <a:prstClr val="black"/>
              </a:solidFill>
            </a:endParaRPr>
          </a:p>
        </p:txBody>
      </p:sp>
      <p:sp>
        <p:nvSpPr>
          <p:cNvPr id="126" name="Line 124"/>
          <p:cNvSpPr>
            <a:spLocks noChangeShapeType="1"/>
          </p:cNvSpPr>
          <p:nvPr/>
        </p:nvSpPr>
        <p:spPr bwMode="auto">
          <a:xfrm flipH="1">
            <a:off x="2238376" y="3717926"/>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7" name="Rectangle 125"/>
          <p:cNvSpPr>
            <a:spLocks noChangeArrowheads="1"/>
          </p:cNvSpPr>
          <p:nvPr/>
        </p:nvSpPr>
        <p:spPr bwMode="auto">
          <a:xfrm rot="16200000">
            <a:off x="1893887" y="3559176"/>
            <a:ext cx="4841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11000</a:t>
            </a:r>
            <a:endParaRPr lang="en-US" altLang="en-US" sz="1400">
              <a:solidFill>
                <a:prstClr val="black"/>
              </a:solidFill>
            </a:endParaRPr>
          </a:p>
        </p:txBody>
      </p:sp>
      <p:sp>
        <p:nvSpPr>
          <p:cNvPr id="128" name="Line 126"/>
          <p:cNvSpPr>
            <a:spLocks noChangeShapeType="1"/>
          </p:cNvSpPr>
          <p:nvPr/>
        </p:nvSpPr>
        <p:spPr bwMode="auto">
          <a:xfrm flipH="1">
            <a:off x="2238376" y="3001964"/>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9" name="Rectangle 127"/>
          <p:cNvSpPr>
            <a:spLocks noChangeArrowheads="1"/>
          </p:cNvSpPr>
          <p:nvPr/>
        </p:nvSpPr>
        <p:spPr bwMode="auto">
          <a:xfrm rot="16200000">
            <a:off x="1885950" y="2844801"/>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13000</a:t>
            </a:r>
            <a:endParaRPr lang="en-US" altLang="en-US" sz="1400">
              <a:solidFill>
                <a:prstClr val="black"/>
              </a:solidFill>
            </a:endParaRPr>
          </a:p>
        </p:txBody>
      </p:sp>
      <p:sp>
        <p:nvSpPr>
          <p:cNvPr id="130" name="Line 128"/>
          <p:cNvSpPr>
            <a:spLocks noChangeShapeType="1"/>
          </p:cNvSpPr>
          <p:nvPr/>
        </p:nvSpPr>
        <p:spPr bwMode="auto">
          <a:xfrm flipH="1">
            <a:off x="2238376" y="2281239"/>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1" name="Rectangle 129"/>
          <p:cNvSpPr>
            <a:spLocks noChangeArrowheads="1"/>
          </p:cNvSpPr>
          <p:nvPr/>
        </p:nvSpPr>
        <p:spPr bwMode="auto">
          <a:xfrm rot="16200000">
            <a:off x="1885950" y="2124076"/>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15000</a:t>
            </a:r>
            <a:endParaRPr lang="en-US" altLang="en-US" sz="1400">
              <a:solidFill>
                <a:prstClr val="black"/>
              </a:solidFill>
            </a:endParaRPr>
          </a:p>
        </p:txBody>
      </p:sp>
      <p:sp>
        <p:nvSpPr>
          <p:cNvPr id="132" name="Line 130"/>
          <p:cNvSpPr>
            <a:spLocks noChangeShapeType="1"/>
          </p:cNvSpPr>
          <p:nvPr/>
        </p:nvSpPr>
        <p:spPr bwMode="auto">
          <a:xfrm flipH="1">
            <a:off x="2238376" y="1566864"/>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3" name="Rectangle 131"/>
          <p:cNvSpPr>
            <a:spLocks noChangeArrowheads="1"/>
          </p:cNvSpPr>
          <p:nvPr/>
        </p:nvSpPr>
        <p:spPr bwMode="auto">
          <a:xfrm rot="16200000">
            <a:off x="1885950" y="1408114"/>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000000"/>
                </a:solidFill>
              </a:rPr>
              <a:t>17000</a:t>
            </a:r>
            <a:endParaRPr lang="en-US" altLang="en-US" sz="1400" dirty="0">
              <a:solidFill>
                <a:prstClr val="black"/>
              </a:solidFill>
            </a:endParaRPr>
          </a:p>
        </p:txBody>
      </p:sp>
      <p:sp>
        <p:nvSpPr>
          <p:cNvPr id="135" name="Line 133"/>
          <p:cNvSpPr>
            <a:spLocks noChangeShapeType="1"/>
          </p:cNvSpPr>
          <p:nvPr/>
        </p:nvSpPr>
        <p:spPr bwMode="auto">
          <a:xfrm>
            <a:off x="2300289" y="5978526"/>
            <a:ext cx="36290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6" name="Line 134"/>
          <p:cNvSpPr>
            <a:spLocks noChangeShapeType="1"/>
          </p:cNvSpPr>
          <p:nvPr/>
        </p:nvSpPr>
        <p:spPr bwMode="auto">
          <a:xfrm>
            <a:off x="289242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8" name="Line 136"/>
          <p:cNvSpPr>
            <a:spLocks noChangeShapeType="1"/>
          </p:cNvSpPr>
          <p:nvPr/>
        </p:nvSpPr>
        <p:spPr bwMode="auto">
          <a:xfrm>
            <a:off x="411797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0" name="Line 138"/>
          <p:cNvSpPr>
            <a:spLocks noChangeShapeType="1"/>
          </p:cNvSpPr>
          <p:nvPr/>
        </p:nvSpPr>
        <p:spPr bwMode="auto">
          <a:xfrm>
            <a:off x="533717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2" name="Rectangle 140"/>
          <p:cNvSpPr>
            <a:spLocks noChangeArrowheads="1"/>
          </p:cNvSpPr>
          <p:nvPr/>
        </p:nvSpPr>
        <p:spPr bwMode="auto">
          <a:xfrm>
            <a:off x="4095750"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 </a:t>
            </a:r>
            <a:endParaRPr lang="en-US" altLang="en-US">
              <a:solidFill>
                <a:prstClr val="black"/>
              </a:solidFill>
            </a:endParaRPr>
          </a:p>
        </p:txBody>
      </p:sp>
      <p:sp>
        <p:nvSpPr>
          <p:cNvPr id="143" name="Rectangle 141"/>
          <p:cNvSpPr>
            <a:spLocks noChangeArrowheads="1"/>
          </p:cNvSpPr>
          <p:nvPr/>
        </p:nvSpPr>
        <p:spPr bwMode="auto">
          <a:xfrm>
            <a:off x="4089400" y="812802"/>
            <a:ext cx="64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1E2D53"/>
                </a:solidFill>
              </a:rPr>
              <a:t> </a:t>
            </a:r>
            <a:endParaRPr lang="en-US" altLang="en-US">
              <a:solidFill>
                <a:prstClr val="black"/>
              </a:solidFill>
            </a:endParaRPr>
          </a:p>
        </p:txBody>
      </p:sp>
      <p:sp>
        <p:nvSpPr>
          <p:cNvPr id="146" name="Line 144"/>
          <p:cNvSpPr>
            <a:spLocks noChangeShapeType="1"/>
          </p:cNvSpPr>
          <p:nvPr/>
        </p:nvSpPr>
        <p:spPr bwMode="auto">
          <a:xfrm>
            <a:off x="6721476" y="5873751"/>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7" name="Line 145"/>
          <p:cNvSpPr>
            <a:spLocks noChangeShapeType="1"/>
          </p:cNvSpPr>
          <p:nvPr/>
        </p:nvSpPr>
        <p:spPr bwMode="auto">
          <a:xfrm>
            <a:off x="6721476" y="5157789"/>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8" name="Line 146"/>
          <p:cNvSpPr>
            <a:spLocks noChangeShapeType="1"/>
          </p:cNvSpPr>
          <p:nvPr/>
        </p:nvSpPr>
        <p:spPr bwMode="auto">
          <a:xfrm>
            <a:off x="6721476" y="4437064"/>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9" name="Line 147"/>
          <p:cNvSpPr>
            <a:spLocks noChangeShapeType="1"/>
          </p:cNvSpPr>
          <p:nvPr/>
        </p:nvSpPr>
        <p:spPr bwMode="auto">
          <a:xfrm>
            <a:off x="6721476" y="3717926"/>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0" name="Line 148"/>
          <p:cNvSpPr>
            <a:spLocks noChangeShapeType="1"/>
          </p:cNvSpPr>
          <p:nvPr/>
        </p:nvSpPr>
        <p:spPr bwMode="auto">
          <a:xfrm>
            <a:off x="6721476" y="3001964"/>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1" name="Line 149"/>
          <p:cNvSpPr>
            <a:spLocks noChangeShapeType="1"/>
          </p:cNvSpPr>
          <p:nvPr/>
        </p:nvSpPr>
        <p:spPr bwMode="auto">
          <a:xfrm>
            <a:off x="6721476" y="2281239"/>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2" name="Line 150"/>
          <p:cNvSpPr>
            <a:spLocks noChangeShapeType="1"/>
          </p:cNvSpPr>
          <p:nvPr/>
        </p:nvSpPr>
        <p:spPr bwMode="auto">
          <a:xfrm>
            <a:off x="6721476" y="1566864"/>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3" name="Rectangle 151"/>
          <p:cNvSpPr>
            <a:spLocks noChangeArrowheads="1"/>
          </p:cNvSpPr>
          <p:nvPr/>
        </p:nvSpPr>
        <p:spPr bwMode="auto">
          <a:xfrm>
            <a:off x="6827839" y="3622677"/>
            <a:ext cx="974725" cy="2251075"/>
          </a:xfrm>
          <a:prstGeom prst="rect">
            <a:avLst/>
          </a:prstGeom>
          <a:solidFill>
            <a:srgbClr val="7F7F7F"/>
          </a:solidFill>
          <a:ln w="0">
            <a:solidFill>
              <a:srgbClr val="7F7F7F"/>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4" name="Rectangle 152"/>
          <p:cNvSpPr>
            <a:spLocks noChangeArrowheads="1"/>
          </p:cNvSpPr>
          <p:nvPr/>
        </p:nvSpPr>
        <p:spPr bwMode="auto">
          <a:xfrm>
            <a:off x="8051801" y="3001964"/>
            <a:ext cx="976313" cy="2871788"/>
          </a:xfrm>
          <a:prstGeom prst="rect">
            <a:avLst/>
          </a:prstGeom>
          <a:solidFill>
            <a:srgbClr val="376092"/>
          </a:solidFill>
          <a:ln w="0">
            <a:solidFill>
              <a:srgbClr val="376092"/>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5" name="Rectangle 153"/>
          <p:cNvSpPr>
            <a:spLocks noChangeArrowheads="1"/>
          </p:cNvSpPr>
          <p:nvPr/>
        </p:nvSpPr>
        <p:spPr bwMode="auto">
          <a:xfrm>
            <a:off x="9271001" y="2376490"/>
            <a:ext cx="981075" cy="3497263"/>
          </a:xfrm>
          <a:prstGeom prst="rect">
            <a:avLst/>
          </a:prstGeom>
          <a:solidFill>
            <a:srgbClr val="C00000"/>
          </a:solidFill>
          <a:ln w="0">
            <a:solidFill>
              <a:srgbClr val="C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6" name="Line 154"/>
          <p:cNvSpPr>
            <a:spLocks noChangeShapeType="1"/>
          </p:cNvSpPr>
          <p:nvPr/>
        </p:nvSpPr>
        <p:spPr bwMode="auto">
          <a:xfrm flipV="1">
            <a:off x="8539163" y="2265364"/>
            <a:ext cx="0" cy="147955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7" name="Line 155"/>
          <p:cNvSpPr>
            <a:spLocks noChangeShapeType="1"/>
          </p:cNvSpPr>
          <p:nvPr/>
        </p:nvSpPr>
        <p:spPr bwMode="auto">
          <a:xfrm>
            <a:off x="8501063" y="2265364"/>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8" name="Line 156"/>
          <p:cNvSpPr>
            <a:spLocks noChangeShapeType="1"/>
          </p:cNvSpPr>
          <p:nvPr/>
        </p:nvSpPr>
        <p:spPr bwMode="auto">
          <a:xfrm>
            <a:off x="8501063" y="3744914"/>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9" name="Line 157"/>
          <p:cNvSpPr>
            <a:spLocks noChangeShapeType="1"/>
          </p:cNvSpPr>
          <p:nvPr/>
        </p:nvSpPr>
        <p:spPr bwMode="auto">
          <a:xfrm flipV="1">
            <a:off x="9758363" y="1373189"/>
            <a:ext cx="0" cy="200025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0" name="Line 158"/>
          <p:cNvSpPr>
            <a:spLocks noChangeShapeType="1"/>
          </p:cNvSpPr>
          <p:nvPr/>
        </p:nvSpPr>
        <p:spPr bwMode="auto">
          <a:xfrm>
            <a:off x="9726613" y="1373189"/>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1" name="Line 159"/>
          <p:cNvSpPr>
            <a:spLocks noChangeShapeType="1"/>
          </p:cNvSpPr>
          <p:nvPr/>
        </p:nvSpPr>
        <p:spPr bwMode="auto">
          <a:xfrm>
            <a:off x="9726613" y="3373439"/>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2" name="Line 160"/>
          <p:cNvSpPr>
            <a:spLocks noChangeShapeType="1"/>
          </p:cNvSpPr>
          <p:nvPr/>
        </p:nvSpPr>
        <p:spPr bwMode="auto">
          <a:xfrm flipV="1">
            <a:off x="6721475" y="1101726"/>
            <a:ext cx="0" cy="48768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3" name="Line 161"/>
          <p:cNvSpPr>
            <a:spLocks noChangeShapeType="1"/>
          </p:cNvSpPr>
          <p:nvPr/>
        </p:nvSpPr>
        <p:spPr bwMode="auto">
          <a:xfrm flipH="1">
            <a:off x="6661151" y="5873751"/>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4" name="Rectangle 162"/>
          <p:cNvSpPr>
            <a:spLocks noChangeArrowheads="1"/>
          </p:cNvSpPr>
          <p:nvPr/>
        </p:nvSpPr>
        <p:spPr bwMode="auto">
          <a:xfrm rot="16200000">
            <a:off x="6357939" y="5718176"/>
            <a:ext cx="3968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5000</a:t>
            </a:r>
            <a:endParaRPr lang="en-US" altLang="en-US" sz="1400">
              <a:solidFill>
                <a:prstClr val="black"/>
              </a:solidFill>
            </a:endParaRPr>
          </a:p>
        </p:txBody>
      </p:sp>
      <p:sp>
        <p:nvSpPr>
          <p:cNvPr id="165" name="Line 163"/>
          <p:cNvSpPr>
            <a:spLocks noChangeShapeType="1"/>
          </p:cNvSpPr>
          <p:nvPr/>
        </p:nvSpPr>
        <p:spPr bwMode="auto">
          <a:xfrm flipH="1">
            <a:off x="6661151" y="5157789"/>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6" name="Rectangle 164"/>
          <p:cNvSpPr>
            <a:spLocks noChangeArrowheads="1"/>
          </p:cNvSpPr>
          <p:nvPr/>
        </p:nvSpPr>
        <p:spPr bwMode="auto">
          <a:xfrm rot="16200000">
            <a:off x="6357939" y="5000626"/>
            <a:ext cx="3968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7000</a:t>
            </a:r>
            <a:endParaRPr lang="en-US" altLang="en-US" sz="1400">
              <a:solidFill>
                <a:prstClr val="black"/>
              </a:solidFill>
            </a:endParaRPr>
          </a:p>
        </p:txBody>
      </p:sp>
      <p:sp>
        <p:nvSpPr>
          <p:cNvPr id="167" name="Line 165"/>
          <p:cNvSpPr>
            <a:spLocks noChangeShapeType="1"/>
          </p:cNvSpPr>
          <p:nvPr/>
        </p:nvSpPr>
        <p:spPr bwMode="auto">
          <a:xfrm flipH="1">
            <a:off x="6661151" y="4437064"/>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8" name="Rectangle 166"/>
          <p:cNvSpPr>
            <a:spLocks noChangeArrowheads="1"/>
          </p:cNvSpPr>
          <p:nvPr/>
        </p:nvSpPr>
        <p:spPr bwMode="auto">
          <a:xfrm rot="16200000">
            <a:off x="6357939" y="4279901"/>
            <a:ext cx="3968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9000</a:t>
            </a:r>
            <a:endParaRPr lang="en-US" altLang="en-US" sz="1400">
              <a:solidFill>
                <a:prstClr val="black"/>
              </a:solidFill>
            </a:endParaRPr>
          </a:p>
        </p:txBody>
      </p:sp>
      <p:sp>
        <p:nvSpPr>
          <p:cNvPr id="169" name="Line 167"/>
          <p:cNvSpPr>
            <a:spLocks noChangeShapeType="1"/>
          </p:cNvSpPr>
          <p:nvPr/>
        </p:nvSpPr>
        <p:spPr bwMode="auto">
          <a:xfrm flipH="1">
            <a:off x="6661151" y="3717926"/>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0" name="Rectangle 168"/>
          <p:cNvSpPr>
            <a:spLocks noChangeArrowheads="1"/>
          </p:cNvSpPr>
          <p:nvPr/>
        </p:nvSpPr>
        <p:spPr bwMode="auto">
          <a:xfrm rot="16200000">
            <a:off x="6316663" y="3557589"/>
            <a:ext cx="4841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11000</a:t>
            </a:r>
            <a:endParaRPr lang="en-US" altLang="en-US" sz="1400">
              <a:solidFill>
                <a:prstClr val="black"/>
              </a:solidFill>
            </a:endParaRPr>
          </a:p>
        </p:txBody>
      </p:sp>
      <p:sp>
        <p:nvSpPr>
          <p:cNvPr id="171" name="Line 169"/>
          <p:cNvSpPr>
            <a:spLocks noChangeShapeType="1"/>
          </p:cNvSpPr>
          <p:nvPr/>
        </p:nvSpPr>
        <p:spPr bwMode="auto">
          <a:xfrm flipH="1">
            <a:off x="6661151" y="3001964"/>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2" name="Rectangle 170"/>
          <p:cNvSpPr>
            <a:spLocks noChangeArrowheads="1"/>
          </p:cNvSpPr>
          <p:nvPr/>
        </p:nvSpPr>
        <p:spPr bwMode="auto">
          <a:xfrm rot="16200000">
            <a:off x="6308725" y="2843214"/>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13000</a:t>
            </a:r>
            <a:endParaRPr lang="en-US" altLang="en-US" sz="1400">
              <a:solidFill>
                <a:prstClr val="black"/>
              </a:solidFill>
            </a:endParaRPr>
          </a:p>
        </p:txBody>
      </p:sp>
      <p:sp>
        <p:nvSpPr>
          <p:cNvPr id="173" name="Line 171"/>
          <p:cNvSpPr>
            <a:spLocks noChangeShapeType="1"/>
          </p:cNvSpPr>
          <p:nvPr/>
        </p:nvSpPr>
        <p:spPr bwMode="auto">
          <a:xfrm flipH="1">
            <a:off x="6661151" y="2281239"/>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4" name="Rectangle 172"/>
          <p:cNvSpPr>
            <a:spLocks noChangeArrowheads="1"/>
          </p:cNvSpPr>
          <p:nvPr/>
        </p:nvSpPr>
        <p:spPr bwMode="auto">
          <a:xfrm rot="16200000">
            <a:off x="6308725" y="2122489"/>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15000</a:t>
            </a:r>
            <a:endParaRPr lang="en-US" altLang="en-US" sz="1400">
              <a:solidFill>
                <a:prstClr val="black"/>
              </a:solidFill>
            </a:endParaRPr>
          </a:p>
        </p:txBody>
      </p:sp>
      <p:sp>
        <p:nvSpPr>
          <p:cNvPr id="175" name="Line 173"/>
          <p:cNvSpPr>
            <a:spLocks noChangeShapeType="1"/>
          </p:cNvSpPr>
          <p:nvPr/>
        </p:nvSpPr>
        <p:spPr bwMode="auto">
          <a:xfrm flipH="1">
            <a:off x="6661151" y="1566864"/>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6" name="Rectangle 174"/>
          <p:cNvSpPr>
            <a:spLocks noChangeArrowheads="1"/>
          </p:cNvSpPr>
          <p:nvPr/>
        </p:nvSpPr>
        <p:spPr bwMode="auto">
          <a:xfrm rot="16200000">
            <a:off x="6308725" y="1408114"/>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17000</a:t>
            </a:r>
            <a:endParaRPr lang="en-US" altLang="en-US" sz="1400">
              <a:solidFill>
                <a:prstClr val="black"/>
              </a:solidFill>
            </a:endParaRPr>
          </a:p>
        </p:txBody>
      </p:sp>
      <p:sp>
        <p:nvSpPr>
          <p:cNvPr id="178" name="Line 176"/>
          <p:cNvSpPr>
            <a:spLocks noChangeShapeType="1"/>
          </p:cNvSpPr>
          <p:nvPr/>
        </p:nvSpPr>
        <p:spPr bwMode="auto">
          <a:xfrm>
            <a:off x="6721476" y="5978526"/>
            <a:ext cx="36306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9" name="Line 177"/>
          <p:cNvSpPr>
            <a:spLocks noChangeShapeType="1"/>
          </p:cNvSpPr>
          <p:nvPr/>
        </p:nvSpPr>
        <p:spPr bwMode="auto">
          <a:xfrm>
            <a:off x="7315200"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1" name="Line 179"/>
          <p:cNvSpPr>
            <a:spLocks noChangeShapeType="1"/>
          </p:cNvSpPr>
          <p:nvPr/>
        </p:nvSpPr>
        <p:spPr bwMode="auto">
          <a:xfrm>
            <a:off x="8539163"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3" name="Line 181"/>
          <p:cNvSpPr>
            <a:spLocks noChangeShapeType="1"/>
          </p:cNvSpPr>
          <p:nvPr/>
        </p:nvSpPr>
        <p:spPr bwMode="auto">
          <a:xfrm>
            <a:off x="9758363"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5" name="Rectangle 183"/>
          <p:cNvSpPr>
            <a:spLocks noChangeArrowheads="1"/>
          </p:cNvSpPr>
          <p:nvPr/>
        </p:nvSpPr>
        <p:spPr bwMode="auto">
          <a:xfrm>
            <a:off x="8518525"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 </a:t>
            </a:r>
            <a:endParaRPr lang="en-US" altLang="en-US">
              <a:solidFill>
                <a:prstClr val="black"/>
              </a:solidFill>
            </a:endParaRPr>
          </a:p>
        </p:txBody>
      </p:sp>
      <p:sp>
        <p:nvSpPr>
          <p:cNvPr id="186" name="Rectangle 184"/>
          <p:cNvSpPr>
            <a:spLocks noChangeArrowheads="1"/>
          </p:cNvSpPr>
          <p:nvPr/>
        </p:nvSpPr>
        <p:spPr bwMode="auto">
          <a:xfrm>
            <a:off x="8512175" y="812802"/>
            <a:ext cx="64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1E2D53"/>
                </a:solidFill>
              </a:rPr>
              <a:t> </a:t>
            </a:r>
            <a:endParaRPr lang="en-US" altLang="en-US">
              <a:solidFill>
                <a:prstClr val="black"/>
              </a:solidFill>
            </a:endParaRPr>
          </a:p>
        </p:txBody>
      </p:sp>
      <p:sp>
        <p:nvSpPr>
          <p:cNvPr id="187" name="Rectangle 185"/>
          <p:cNvSpPr>
            <a:spLocks noChangeArrowheads="1"/>
          </p:cNvSpPr>
          <p:nvPr/>
        </p:nvSpPr>
        <p:spPr bwMode="auto">
          <a:xfrm>
            <a:off x="6051550"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rPr>
              <a:t> </a:t>
            </a:r>
            <a:endParaRPr lang="en-US" altLang="en-US">
              <a:solidFill>
                <a:prstClr val="black"/>
              </a:solidFill>
            </a:endParaRPr>
          </a:p>
        </p:txBody>
      </p:sp>
      <p:sp>
        <p:nvSpPr>
          <p:cNvPr id="188" name="Rectangle 43"/>
          <p:cNvSpPr>
            <a:spLocks noChangeArrowheads="1"/>
          </p:cNvSpPr>
          <p:nvPr/>
        </p:nvSpPr>
        <p:spPr bwMode="auto">
          <a:xfrm>
            <a:off x="2571751" y="6073777"/>
            <a:ext cx="6604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Control</a:t>
            </a:r>
            <a:endParaRPr lang="en-US" altLang="en-US" sz="1600" dirty="0">
              <a:solidFill>
                <a:prstClr val="black"/>
              </a:solidFill>
            </a:endParaRPr>
          </a:p>
        </p:txBody>
      </p:sp>
      <p:sp>
        <p:nvSpPr>
          <p:cNvPr id="189" name="Rectangle 45"/>
          <p:cNvSpPr>
            <a:spLocks noChangeArrowheads="1"/>
          </p:cNvSpPr>
          <p:nvPr/>
        </p:nvSpPr>
        <p:spPr bwMode="auto">
          <a:xfrm>
            <a:off x="3689189" y="6073777"/>
            <a:ext cx="8544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Section 8</a:t>
            </a:r>
            <a:endParaRPr lang="en-US" altLang="en-US" sz="1600" dirty="0">
              <a:solidFill>
                <a:prstClr val="black"/>
              </a:solidFill>
            </a:endParaRPr>
          </a:p>
        </p:txBody>
      </p:sp>
      <p:sp>
        <p:nvSpPr>
          <p:cNvPr id="190" name="Line 84"/>
          <p:cNvSpPr>
            <a:spLocks noChangeShapeType="1"/>
          </p:cNvSpPr>
          <p:nvPr/>
        </p:nvSpPr>
        <p:spPr bwMode="auto">
          <a:xfrm>
            <a:off x="6721477" y="5978526"/>
            <a:ext cx="36306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91" name="Rectangle 86"/>
          <p:cNvSpPr>
            <a:spLocks noChangeArrowheads="1"/>
          </p:cNvSpPr>
          <p:nvPr/>
        </p:nvSpPr>
        <p:spPr bwMode="auto">
          <a:xfrm>
            <a:off x="6988952" y="6073777"/>
            <a:ext cx="6604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Control</a:t>
            </a:r>
            <a:endParaRPr lang="en-US" altLang="en-US" sz="1600" dirty="0">
              <a:solidFill>
                <a:prstClr val="black"/>
              </a:solidFill>
            </a:endParaRPr>
          </a:p>
        </p:txBody>
      </p:sp>
      <p:sp>
        <p:nvSpPr>
          <p:cNvPr id="192" name="Rectangle 88"/>
          <p:cNvSpPr>
            <a:spLocks noChangeArrowheads="1"/>
          </p:cNvSpPr>
          <p:nvPr/>
        </p:nvSpPr>
        <p:spPr bwMode="auto">
          <a:xfrm>
            <a:off x="8121489" y="6073777"/>
            <a:ext cx="8544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Section 8</a:t>
            </a:r>
            <a:endParaRPr lang="en-US" altLang="en-US" sz="1600" dirty="0">
              <a:solidFill>
                <a:prstClr val="black"/>
              </a:solidFill>
            </a:endParaRPr>
          </a:p>
        </p:txBody>
      </p:sp>
      <p:sp>
        <p:nvSpPr>
          <p:cNvPr id="193" name="Rectangle 38"/>
          <p:cNvSpPr>
            <a:spLocks noChangeArrowheads="1"/>
          </p:cNvSpPr>
          <p:nvPr/>
        </p:nvSpPr>
        <p:spPr bwMode="auto">
          <a:xfrm>
            <a:off x="4711382" y="6073777"/>
            <a:ext cx="125354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Experimental </a:t>
            </a:r>
          </a:p>
          <a:p>
            <a:pPr algn="ctr"/>
            <a:r>
              <a:rPr lang="en-US" altLang="en-US" sz="1600" dirty="0">
                <a:solidFill>
                  <a:srgbClr val="000000"/>
                </a:solidFill>
              </a:rPr>
              <a:t>Voucher</a:t>
            </a:r>
            <a:endParaRPr lang="en-US" altLang="en-US" sz="1600" dirty="0">
              <a:solidFill>
                <a:prstClr val="black"/>
              </a:solidFill>
            </a:endParaRPr>
          </a:p>
        </p:txBody>
      </p:sp>
      <p:sp>
        <p:nvSpPr>
          <p:cNvPr id="194" name="Rectangle 193"/>
          <p:cNvSpPr>
            <a:spLocks noChangeArrowheads="1"/>
          </p:cNvSpPr>
          <p:nvPr/>
        </p:nvSpPr>
        <p:spPr bwMode="auto">
          <a:xfrm>
            <a:off x="9140321" y="6073778"/>
            <a:ext cx="125354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solidFill>
                  <a:srgbClr val="000000"/>
                </a:solidFill>
              </a:rPr>
              <a:t>Experimental </a:t>
            </a:r>
          </a:p>
          <a:p>
            <a:pPr algn="ctr"/>
            <a:r>
              <a:rPr lang="en-US" altLang="en-US" sz="1600" dirty="0">
                <a:solidFill>
                  <a:srgbClr val="000000"/>
                </a:solidFill>
              </a:rPr>
              <a:t>Voucher</a:t>
            </a:r>
            <a:endParaRPr lang="en-US" altLang="en-US" sz="1600" dirty="0">
              <a:solidFill>
                <a:prstClr val="black"/>
              </a:solidFill>
            </a:endParaRPr>
          </a:p>
        </p:txBody>
      </p:sp>
      <p:sp>
        <p:nvSpPr>
          <p:cNvPr id="195" name="Rectangle 40"/>
          <p:cNvSpPr>
            <a:spLocks noChangeArrowheads="1"/>
          </p:cNvSpPr>
          <p:nvPr/>
        </p:nvSpPr>
        <p:spPr bwMode="auto">
          <a:xfrm rot="16200000">
            <a:off x="364977" y="3357486"/>
            <a:ext cx="299909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rPr>
              <a:t>Individual Income at Age ≥ 24 ($)</a:t>
            </a:r>
            <a:endParaRPr lang="en-US" altLang="en-US" sz="2400" dirty="0">
              <a:solidFill>
                <a:prstClr val="black"/>
              </a:solidFill>
            </a:endParaRPr>
          </a:p>
        </p:txBody>
      </p:sp>
      <p:sp>
        <p:nvSpPr>
          <p:cNvPr id="197" name="Rectangle 40"/>
          <p:cNvSpPr>
            <a:spLocks noChangeArrowheads="1"/>
          </p:cNvSpPr>
          <p:nvPr/>
        </p:nvSpPr>
        <p:spPr bwMode="auto">
          <a:xfrm rot="16200000">
            <a:off x="4778145" y="3357636"/>
            <a:ext cx="299909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rPr>
              <a:t>Individual Income at Age ≥ 24 ($)</a:t>
            </a:r>
            <a:endParaRPr lang="en-US" altLang="en-US" sz="2400" dirty="0">
              <a:solidFill>
                <a:prstClr val="black"/>
              </a:solidFill>
            </a:endParaRPr>
          </a:p>
        </p:txBody>
      </p:sp>
      <p:sp>
        <p:nvSpPr>
          <p:cNvPr id="198" name="TextBox 197"/>
          <p:cNvSpPr txBox="1"/>
          <p:nvPr/>
        </p:nvSpPr>
        <p:spPr>
          <a:xfrm>
            <a:off x="2704788" y="609600"/>
            <a:ext cx="2890536" cy="338554"/>
          </a:xfrm>
          <a:prstGeom prst="rect">
            <a:avLst/>
          </a:prstGeom>
          <a:noFill/>
        </p:spPr>
        <p:txBody>
          <a:bodyPr wrap="none" rtlCol="0">
            <a:spAutoFit/>
          </a:bodyPr>
          <a:lstStyle/>
          <a:p>
            <a:pPr algn="ctr"/>
            <a:r>
              <a:rPr lang="en-US" sz="1600" b="1" dirty="0">
                <a:solidFill>
                  <a:prstClr val="black"/>
                </a:solidFill>
                <a:latin typeface="Arial" pitchFamily="34" charset="0"/>
                <a:cs typeface="Arial" pitchFamily="34" charset="0"/>
              </a:rPr>
              <a:t>(a) Individual Earnings (ITT)</a:t>
            </a:r>
          </a:p>
        </p:txBody>
      </p:sp>
      <p:sp>
        <p:nvSpPr>
          <p:cNvPr id="199" name="TextBox 198"/>
          <p:cNvSpPr txBox="1"/>
          <p:nvPr/>
        </p:nvSpPr>
        <p:spPr>
          <a:xfrm>
            <a:off x="7020768" y="609600"/>
            <a:ext cx="3000630" cy="338554"/>
          </a:xfrm>
          <a:prstGeom prst="rect">
            <a:avLst/>
          </a:prstGeom>
          <a:noFill/>
        </p:spPr>
        <p:txBody>
          <a:bodyPr wrap="none" rtlCol="0">
            <a:spAutoFit/>
          </a:bodyPr>
          <a:lstStyle/>
          <a:p>
            <a:pPr algn="ctr"/>
            <a:r>
              <a:rPr lang="en-US" sz="1600" b="1" dirty="0">
                <a:solidFill>
                  <a:prstClr val="black"/>
                </a:solidFill>
                <a:latin typeface="Arial" pitchFamily="34" charset="0"/>
                <a:cs typeface="Arial" pitchFamily="34" charset="0"/>
              </a:rPr>
              <a:t>(b) Individual Earnings (TOT)</a:t>
            </a:r>
          </a:p>
        </p:txBody>
      </p:sp>
      <p:sp>
        <p:nvSpPr>
          <p:cNvPr id="200" name="TextBox 199"/>
          <p:cNvSpPr txBox="1"/>
          <p:nvPr/>
        </p:nvSpPr>
        <p:spPr>
          <a:xfrm>
            <a:off x="1495106" y="115669"/>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pitchFamily="34" charset="0"/>
                <a:cs typeface="Arial" pitchFamily="34" charset="0"/>
              </a:rPr>
              <a:t>Impacts of MTO on Children </a:t>
            </a:r>
            <a:r>
              <a:rPr lang="en-US" b="1" u="sng" dirty="0">
                <a:solidFill>
                  <a:srgbClr val="1E2D53"/>
                </a:solidFill>
                <a:latin typeface="Arial" pitchFamily="34" charset="0"/>
                <a:cs typeface="Arial" pitchFamily="34" charset="0"/>
              </a:rPr>
              <a:t>Below Age 13</a:t>
            </a:r>
            <a:r>
              <a:rPr lang="en-US" b="1" dirty="0">
                <a:solidFill>
                  <a:srgbClr val="1E2D53"/>
                </a:solidFill>
                <a:latin typeface="Arial" pitchFamily="34" charset="0"/>
                <a:cs typeface="Arial" pitchFamily="34" charset="0"/>
              </a:rPr>
              <a:t> at Random Assignment</a:t>
            </a:r>
          </a:p>
        </p:txBody>
      </p:sp>
      <p:sp>
        <p:nvSpPr>
          <p:cNvPr id="205" name="TextBox 204"/>
          <p:cNvSpPr txBox="1"/>
          <p:nvPr/>
        </p:nvSpPr>
        <p:spPr>
          <a:xfrm>
            <a:off x="3624265" y="4690646"/>
            <a:ext cx="981075"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$12,380</a:t>
            </a:r>
          </a:p>
        </p:txBody>
      </p:sp>
      <p:sp>
        <p:nvSpPr>
          <p:cNvPr id="206" name="TextBox 205"/>
          <p:cNvSpPr txBox="1"/>
          <p:nvPr/>
        </p:nvSpPr>
        <p:spPr>
          <a:xfrm>
            <a:off x="4857451" y="4690646"/>
            <a:ext cx="981075"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$12,894</a:t>
            </a:r>
          </a:p>
        </p:txBody>
      </p:sp>
      <p:sp>
        <p:nvSpPr>
          <p:cNvPr id="207" name="TextBox 206"/>
          <p:cNvSpPr txBox="1"/>
          <p:nvPr/>
        </p:nvSpPr>
        <p:spPr>
          <a:xfrm>
            <a:off x="2405064"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$11,270</a:t>
            </a:r>
          </a:p>
        </p:txBody>
      </p:sp>
      <p:sp>
        <p:nvSpPr>
          <p:cNvPr id="208" name="TextBox 207"/>
          <p:cNvSpPr txBox="1"/>
          <p:nvPr/>
        </p:nvSpPr>
        <p:spPr>
          <a:xfrm>
            <a:off x="6834489" y="4686300"/>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$11,270</a:t>
            </a:r>
          </a:p>
        </p:txBody>
      </p:sp>
      <p:sp>
        <p:nvSpPr>
          <p:cNvPr id="209" name="TextBox 208"/>
          <p:cNvSpPr txBox="1"/>
          <p:nvPr/>
        </p:nvSpPr>
        <p:spPr>
          <a:xfrm>
            <a:off x="8048626" y="4686300"/>
            <a:ext cx="981075"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$12,994</a:t>
            </a:r>
          </a:p>
        </p:txBody>
      </p:sp>
      <p:sp>
        <p:nvSpPr>
          <p:cNvPr id="210" name="TextBox 209"/>
          <p:cNvSpPr txBox="1"/>
          <p:nvPr/>
        </p:nvSpPr>
        <p:spPr>
          <a:xfrm>
            <a:off x="9277351" y="4686300"/>
            <a:ext cx="97472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$14,747</a:t>
            </a:r>
          </a:p>
        </p:txBody>
      </p:sp>
      <p:sp>
        <p:nvSpPr>
          <p:cNvPr id="213" name="TextBox 212"/>
          <p:cNvSpPr txBox="1"/>
          <p:nvPr/>
        </p:nvSpPr>
        <p:spPr>
          <a:xfrm>
            <a:off x="8029575" y="5033546"/>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0.101 </a:t>
            </a:r>
          </a:p>
        </p:txBody>
      </p:sp>
      <p:sp>
        <p:nvSpPr>
          <p:cNvPr id="214" name="TextBox 213"/>
          <p:cNvSpPr txBox="1"/>
          <p:nvPr/>
        </p:nvSpPr>
        <p:spPr>
          <a:xfrm>
            <a:off x="9268574"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0.014 </a:t>
            </a:r>
          </a:p>
        </p:txBody>
      </p:sp>
      <p:sp>
        <p:nvSpPr>
          <p:cNvPr id="215" name="TextBox 214"/>
          <p:cNvSpPr txBox="1"/>
          <p:nvPr/>
        </p:nvSpPr>
        <p:spPr>
          <a:xfrm>
            <a:off x="3609975" y="5033546"/>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0.101 </a:t>
            </a:r>
          </a:p>
        </p:txBody>
      </p:sp>
      <p:sp>
        <p:nvSpPr>
          <p:cNvPr id="216" name="TextBox 215"/>
          <p:cNvSpPr txBox="1"/>
          <p:nvPr/>
        </p:nvSpPr>
        <p:spPr>
          <a:xfrm>
            <a:off x="4838700"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0.014 </a:t>
            </a:r>
          </a:p>
        </p:txBody>
      </p:sp>
    </p:spTree>
    <p:extLst>
      <p:ext uri="{BB962C8B-B14F-4D97-AF65-F5344CB8AC3E}">
        <p14:creationId xmlns:p14="http://schemas.microsoft.com/office/powerpoint/2010/main" val="184148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628776" y="336551"/>
            <a:ext cx="8801101" cy="6311900"/>
            <a:chOff x="66" y="212"/>
            <a:chExt cx="5544" cy="3976"/>
          </a:xfrm>
        </p:grpSpPr>
        <p:sp>
          <p:nvSpPr>
            <p:cNvPr id="9" name="Rectangle 7"/>
            <p:cNvSpPr>
              <a:spLocks noChangeArrowheads="1"/>
            </p:cNvSpPr>
            <p:nvPr/>
          </p:nvSpPr>
          <p:spPr bwMode="auto">
            <a:xfrm>
              <a:off x="569" y="470"/>
              <a:ext cx="5041"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Line 8"/>
            <p:cNvSpPr>
              <a:spLocks noChangeShapeType="1"/>
            </p:cNvSpPr>
            <p:nvPr/>
          </p:nvSpPr>
          <p:spPr bwMode="auto">
            <a:xfrm>
              <a:off x="569" y="3595"/>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Line 9"/>
            <p:cNvSpPr>
              <a:spLocks noChangeShapeType="1"/>
            </p:cNvSpPr>
            <p:nvPr/>
          </p:nvSpPr>
          <p:spPr bwMode="auto">
            <a:xfrm>
              <a:off x="569" y="2837"/>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Line 10"/>
            <p:cNvSpPr>
              <a:spLocks noChangeShapeType="1"/>
            </p:cNvSpPr>
            <p:nvPr/>
          </p:nvSpPr>
          <p:spPr bwMode="auto">
            <a:xfrm>
              <a:off x="569" y="20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Line 11"/>
            <p:cNvSpPr>
              <a:spLocks noChangeShapeType="1"/>
            </p:cNvSpPr>
            <p:nvPr/>
          </p:nvSpPr>
          <p:spPr bwMode="auto">
            <a:xfrm>
              <a:off x="569" y="1319"/>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Line 12"/>
            <p:cNvSpPr>
              <a:spLocks noChangeShapeType="1"/>
            </p:cNvSpPr>
            <p:nvPr/>
          </p:nvSpPr>
          <p:spPr bwMode="auto">
            <a:xfrm>
              <a:off x="569" y="56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 name="Freeform 13"/>
            <p:cNvSpPr>
              <a:spLocks/>
            </p:cNvSpPr>
            <p:nvPr/>
          </p:nvSpPr>
          <p:spPr bwMode="auto">
            <a:xfrm>
              <a:off x="660" y="592"/>
              <a:ext cx="4859" cy="2622"/>
            </a:xfrm>
            <a:custGeom>
              <a:avLst/>
              <a:gdLst>
                <a:gd name="T0" fmla="*/ 0 w 1392"/>
                <a:gd name="T1" fmla="*/ 751 h 751"/>
                <a:gd name="T2" fmla="*/ 174 w 1392"/>
                <a:gd name="T3" fmla="*/ 630 h 751"/>
                <a:gd name="T4" fmla="*/ 348 w 1392"/>
                <a:gd name="T5" fmla="*/ 646 h 751"/>
                <a:gd name="T6" fmla="*/ 522 w 1392"/>
                <a:gd name="T7" fmla="*/ 628 h 751"/>
                <a:gd name="T8" fmla="*/ 696 w 1392"/>
                <a:gd name="T9" fmla="*/ 410 h 751"/>
                <a:gd name="T10" fmla="*/ 870 w 1392"/>
                <a:gd name="T11" fmla="*/ 389 h 751"/>
                <a:gd name="T12" fmla="*/ 1044 w 1392"/>
                <a:gd name="T13" fmla="*/ 262 h 751"/>
                <a:gd name="T14" fmla="*/ 1218 w 1392"/>
                <a:gd name="T15" fmla="*/ 0 h 751"/>
                <a:gd name="T16" fmla="*/ 1392 w 1392"/>
                <a:gd name="T17" fmla="*/ 7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751">
                  <a:moveTo>
                    <a:pt x="0" y="751"/>
                  </a:moveTo>
                  <a:lnTo>
                    <a:pt x="174" y="630"/>
                  </a:lnTo>
                  <a:lnTo>
                    <a:pt x="348" y="646"/>
                  </a:lnTo>
                  <a:lnTo>
                    <a:pt x="522" y="628"/>
                  </a:lnTo>
                  <a:lnTo>
                    <a:pt x="696" y="410"/>
                  </a:lnTo>
                  <a:lnTo>
                    <a:pt x="870" y="389"/>
                  </a:lnTo>
                  <a:lnTo>
                    <a:pt x="1044" y="262"/>
                  </a:lnTo>
                  <a:lnTo>
                    <a:pt x="1218" y="0"/>
                  </a:lnTo>
                  <a:lnTo>
                    <a:pt x="1392" y="72"/>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Oval 14"/>
            <p:cNvSpPr>
              <a:spLocks noChangeArrowheads="1"/>
            </p:cNvSpPr>
            <p:nvPr/>
          </p:nvSpPr>
          <p:spPr bwMode="auto">
            <a:xfrm>
              <a:off x="628" y="318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 name="Oval 15"/>
            <p:cNvSpPr>
              <a:spLocks noChangeArrowheads="1"/>
            </p:cNvSpPr>
            <p:nvPr/>
          </p:nvSpPr>
          <p:spPr bwMode="auto">
            <a:xfrm>
              <a:off x="1236" y="2761"/>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 name="Oval 16"/>
            <p:cNvSpPr>
              <a:spLocks noChangeArrowheads="1"/>
            </p:cNvSpPr>
            <p:nvPr/>
          </p:nvSpPr>
          <p:spPr bwMode="auto">
            <a:xfrm>
              <a:off x="1843" y="281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9" name="Oval 17"/>
            <p:cNvSpPr>
              <a:spLocks noChangeArrowheads="1"/>
            </p:cNvSpPr>
            <p:nvPr/>
          </p:nvSpPr>
          <p:spPr bwMode="auto">
            <a:xfrm>
              <a:off x="2451" y="2754"/>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0" name="Oval 18"/>
            <p:cNvSpPr>
              <a:spLocks noChangeArrowheads="1"/>
            </p:cNvSpPr>
            <p:nvPr/>
          </p:nvSpPr>
          <p:spPr bwMode="auto">
            <a:xfrm>
              <a:off x="3058" y="199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1" name="Oval 19"/>
            <p:cNvSpPr>
              <a:spLocks noChangeArrowheads="1"/>
            </p:cNvSpPr>
            <p:nvPr/>
          </p:nvSpPr>
          <p:spPr bwMode="auto">
            <a:xfrm>
              <a:off x="3665" y="191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2" name="Oval 20"/>
            <p:cNvSpPr>
              <a:spLocks noChangeArrowheads="1"/>
            </p:cNvSpPr>
            <p:nvPr/>
          </p:nvSpPr>
          <p:spPr bwMode="auto">
            <a:xfrm>
              <a:off x="4273" y="1476"/>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3" name="Oval 21"/>
            <p:cNvSpPr>
              <a:spLocks noChangeArrowheads="1"/>
            </p:cNvSpPr>
            <p:nvPr/>
          </p:nvSpPr>
          <p:spPr bwMode="auto">
            <a:xfrm>
              <a:off x="4880" y="56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4" name="Oval 22"/>
            <p:cNvSpPr>
              <a:spLocks noChangeArrowheads="1"/>
            </p:cNvSpPr>
            <p:nvPr/>
          </p:nvSpPr>
          <p:spPr bwMode="auto">
            <a:xfrm>
              <a:off x="5488" y="81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5" name="Line 33"/>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6" name="Line 34"/>
            <p:cNvSpPr>
              <a:spLocks noChangeShapeType="1"/>
            </p:cNvSpPr>
            <p:nvPr/>
          </p:nvSpPr>
          <p:spPr bwMode="auto">
            <a:xfrm flipH="1">
              <a:off x="510" y="3595"/>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7" name="Rectangle 35"/>
            <p:cNvSpPr>
              <a:spLocks noChangeArrowheads="1"/>
            </p:cNvSpPr>
            <p:nvPr/>
          </p:nvSpPr>
          <p:spPr bwMode="auto">
            <a:xfrm rot="16200000">
              <a:off x="229" y="3466"/>
              <a:ext cx="37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-1000</a:t>
              </a:r>
              <a:endParaRPr lang="en-US" altLang="en-US">
                <a:solidFill>
                  <a:prstClr val="black"/>
                </a:solidFill>
              </a:endParaRPr>
            </a:p>
          </p:txBody>
        </p:sp>
        <p:sp>
          <p:nvSpPr>
            <p:cNvPr id="38" name="Line 36"/>
            <p:cNvSpPr>
              <a:spLocks noChangeShapeType="1"/>
            </p:cNvSpPr>
            <p:nvPr/>
          </p:nvSpPr>
          <p:spPr bwMode="auto">
            <a:xfrm flipH="1">
              <a:off x="510" y="2837"/>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9" name="Rectangle 37"/>
            <p:cNvSpPr>
              <a:spLocks noChangeArrowheads="1"/>
            </p:cNvSpPr>
            <p:nvPr/>
          </p:nvSpPr>
          <p:spPr bwMode="auto">
            <a:xfrm rot="16200000">
              <a:off x="375" y="2714"/>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0</a:t>
              </a:r>
              <a:endParaRPr lang="en-US" altLang="en-US">
                <a:solidFill>
                  <a:prstClr val="black"/>
                </a:solidFill>
              </a:endParaRPr>
            </a:p>
          </p:txBody>
        </p:sp>
        <p:sp>
          <p:nvSpPr>
            <p:cNvPr id="40" name="Line 38"/>
            <p:cNvSpPr>
              <a:spLocks noChangeShapeType="1"/>
            </p:cNvSpPr>
            <p:nvPr/>
          </p:nvSpPr>
          <p:spPr bwMode="auto">
            <a:xfrm flipH="1">
              <a:off x="510" y="20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1" name="Rectangle 39"/>
            <p:cNvSpPr>
              <a:spLocks noChangeArrowheads="1"/>
            </p:cNvSpPr>
            <p:nvPr/>
          </p:nvSpPr>
          <p:spPr bwMode="auto">
            <a:xfrm rot="16200000">
              <a:off x="253" y="1949"/>
              <a:ext cx="3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1000</a:t>
              </a:r>
              <a:endParaRPr lang="en-US" altLang="en-US">
                <a:solidFill>
                  <a:prstClr val="black"/>
                </a:solidFill>
              </a:endParaRPr>
            </a:p>
          </p:txBody>
        </p:sp>
        <p:sp>
          <p:nvSpPr>
            <p:cNvPr id="42" name="Line 40"/>
            <p:cNvSpPr>
              <a:spLocks noChangeShapeType="1"/>
            </p:cNvSpPr>
            <p:nvPr/>
          </p:nvSpPr>
          <p:spPr bwMode="auto">
            <a:xfrm flipH="1">
              <a:off x="510" y="1319"/>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3" name="Rectangle 41"/>
            <p:cNvSpPr>
              <a:spLocks noChangeArrowheads="1"/>
            </p:cNvSpPr>
            <p:nvPr/>
          </p:nvSpPr>
          <p:spPr bwMode="auto">
            <a:xfrm rot="16200000">
              <a:off x="253" y="1191"/>
              <a:ext cx="3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2000</a:t>
              </a:r>
              <a:endParaRPr lang="en-US" altLang="en-US">
                <a:solidFill>
                  <a:prstClr val="black"/>
                </a:solidFill>
              </a:endParaRPr>
            </a:p>
          </p:txBody>
        </p:sp>
        <p:sp>
          <p:nvSpPr>
            <p:cNvPr id="44" name="Line 42"/>
            <p:cNvSpPr>
              <a:spLocks noChangeShapeType="1"/>
            </p:cNvSpPr>
            <p:nvPr/>
          </p:nvSpPr>
          <p:spPr bwMode="auto">
            <a:xfrm flipH="1">
              <a:off x="510" y="56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5" name="Rectangle 43"/>
            <p:cNvSpPr>
              <a:spLocks noChangeArrowheads="1"/>
            </p:cNvSpPr>
            <p:nvPr/>
          </p:nvSpPr>
          <p:spPr bwMode="auto">
            <a:xfrm rot="16200000">
              <a:off x="254" y="432"/>
              <a:ext cx="3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3000</a:t>
              </a:r>
              <a:endParaRPr lang="en-US" altLang="en-US">
                <a:solidFill>
                  <a:prstClr val="black"/>
                </a:solidFill>
              </a:endParaRPr>
            </a:p>
          </p:txBody>
        </p:sp>
        <p:sp>
          <p:nvSpPr>
            <p:cNvPr id="46" name="Rectangle 44"/>
            <p:cNvSpPr>
              <a:spLocks noChangeArrowheads="1"/>
            </p:cNvSpPr>
            <p:nvPr/>
          </p:nvSpPr>
          <p:spPr bwMode="auto">
            <a:xfrm rot="16200000">
              <a:off x="-1296" y="1889"/>
              <a:ext cx="289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Experimental Vs. Control ITT on Earnings ($)</a:t>
              </a:r>
              <a:endParaRPr lang="en-US" altLang="en-US" dirty="0">
                <a:solidFill>
                  <a:prstClr val="black"/>
                </a:solidFill>
              </a:endParaRPr>
            </a:p>
          </p:txBody>
        </p:sp>
        <p:sp>
          <p:nvSpPr>
            <p:cNvPr id="47" name="Line 45"/>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8" name="Line 46"/>
            <p:cNvSpPr>
              <a:spLocks noChangeShapeType="1"/>
            </p:cNvSpPr>
            <p:nvPr/>
          </p:nvSpPr>
          <p:spPr bwMode="auto">
            <a:xfrm>
              <a:off x="6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9" name="Rectangle 47"/>
            <p:cNvSpPr>
              <a:spLocks noChangeArrowheads="1"/>
            </p:cNvSpPr>
            <p:nvPr/>
          </p:nvSpPr>
          <p:spPr bwMode="auto">
            <a:xfrm>
              <a:off x="57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20</a:t>
              </a:r>
              <a:endParaRPr lang="en-US" altLang="en-US">
                <a:solidFill>
                  <a:prstClr val="black"/>
                </a:solidFill>
              </a:endParaRPr>
            </a:p>
          </p:txBody>
        </p:sp>
        <p:sp>
          <p:nvSpPr>
            <p:cNvPr id="50" name="Line 48"/>
            <p:cNvSpPr>
              <a:spLocks noChangeShapeType="1"/>
            </p:cNvSpPr>
            <p:nvPr/>
          </p:nvSpPr>
          <p:spPr bwMode="auto">
            <a:xfrm>
              <a:off x="1267"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1" name="Rectangle 49"/>
            <p:cNvSpPr>
              <a:spLocks noChangeArrowheads="1"/>
            </p:cNvSpPr>
            <p:nvPr/>
          </p:nvSpPr>
          <p:spPr bwMode="auto">
            <a:xfrm>
              <a:off x="1187"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21</a:t>
              </a:r>
              <a:endParaRPr lang="en-US" altLang="en-US">
                <a:solidFill>
                  <a:prstClr val="black"/>
                </a:solidFill>
              </a:endParaRPr>
            </a:p>
          </p:txBody>
        </p:sp>
        <p:sp>
          <p:nvSpPr>
            <p:cNvPr id="52" name="Line 50"/>
            <p:cNvSpPr>
              <a:spLocks noChangeShapeType="1"/>
            </p:cNvSpPr>
            <p:nvPr/>
          </p:nvSpPr>
          <p:spPr bwMode="auto">
            <a:xfrm>
              <a:off x="187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3" name="Rectangle 51"/>
            <p:cNvSpPr>
              <a:spLocks noChangeArrowheads="1"/>
            </p:cNvSpPr>
            <p:nvPr/>
          </p:nvSpPr>
          <p:spPr bwMode="auto">
            <a:xfrm>
              <a:off x="179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22</a:t>
              </a:r>
              <a:endParaRPr lang="en-US" altLang="en-US">
                <a:solidFill>
                  <a:prstClr val="black"/>
                </a:solidFill>
              </a:endParaRPr>
            </a:p>
          </p:txBody>
        </p:sp>
        <p:sp>
          <p:nvSpPr>
            <p:cNvPr id="54" name="Line 52"/>
            <p:cNvSpPr>
              <a:spLocks noChangeShapeType="1"/>
            </p:cNvSpPr>
            <p:nvPr/>
          </p:nvSpPr>
          <p:spPr bwMode="auto">
            <a:xfrm>
              <a:off x="2482"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5" name="Rectangle 53"/>
            <p:cNvSpPr>
              <a:spLocks noChangeArrowheads="1"/>
            </p:cNvSpPr>
            <p:nvPr/>
          </p:nvSpPr>
          <p:spPr bwMode="auto">
            <a:xfrm>
              <a:off x="2402"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23</a:t>
              </a:r>
              <a:endParaRPr lang="en-US" altLang="en-US">
                <a:solidFill>
                  <a:prstClr val="black"/>
                </a:solidFill>
              </a:endParaRPr>
            </a:p>
          </p:txBody>
        </p:sp>
        <p:sp>
          <p:nvSpPr>
            <p:cNvPr id="56" name="Line 54"/>
            <p:cNvSpPr>
              <a:spLocks noChangeShapeType="1"/>
            </p:cNvSpPr>
            <p:nvPr/>
          </p:nvSpPr>
          <p:spPr bwMode="auto">
            <a:xfrm>
              <a:off x="308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7" name="Rectangle 55"/>
            <p:cNvSpPr>
              <a:spLocks noChangeArrowheads="1"/>
            </p:cNvSpPr>
            <p:nvPr/>
          </p:nvSpPr>
          <p:spPr bwMode="auto">
            <a:xfrm>
              <a:off x="300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24</a:t>
              </a:r>
              <a:endParaRPr lang="en-US" altLang="en-US">
                <a:solidFill>
                  <a:prstClr val="black"/>
                </a:solidFill>
              </a:endParaRPr>
            </a:p>
          </p:txBody>
        </p:sp>
        <p:sp>
          <p:nvSpPr>
            <p:cNvPr id="58" name="Line 56"/>
            <p:cNvSpPr>
              <a:spLocks noChangeShapeType="1"/>
            </p:cNvSpPr>
            <p:nvPr/>
          </p:nvSpPr>
          <p:spPr bwMode="auto">
            <a:xfrm>
              <a:off x="3697"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9" name="Rectangle 57"/>
            <p:cNvSpPr>
              <a:spLocks noChangeArrowheads="1"/>
            </p:cNvSpPr>
            <p:nvPr/>
          </p:nvSpPr>
          <p:spPr bwMode="auto">
            <a:xfrm>
              <a:off x="3617"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25</a:t>
              </a:r>
              <a:endParaRPr lang="en-US" altLang="en-US">
                <a:solidFill>
                  <a:prstClr val="black"/>
                </a:solidFill>
              </a:endParaRPr>
            </a:p>
          </p:txBody>
        </p:sp>
        <p:sp>
          <p:nvSpPr>
            <p:cNvPr id="60" name="Line 58"/>
            <p:cNvSpPr>
              <a:spLocks noChangeShapeType="1"/>
            </p:cNvSpPr>
            <p:nvPr/>
          </p:nvSpPr>
          <p:spPr bwMode="auto">
            <a:xfrm>
              <a:off x="4304"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1" name="Rectangle 59"/>
            <p:cNvSpPr>
              <a:spLocks noChangeArrowheads="1"/>
            </p:cNvSpPr>
            <p:nvPr/>
          </p:nvSpPr>
          <p:spPr bwMode="auto">
            <a:xfrm>
              <a:off x="42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26</a:t>
              </a:r>
              <a:endParaRPr lang="en-US" altLang="en-US">
                <a:solidFill>
                  <a:prstClr val="black"/>
                </a:solidFill>
              </a:endParaRPr>
            </a:p>
          </p:txBody>
        </p:sp>
        <p:sp>
          <p:nvSpPr>
            <p:cNvPr id="62" name="Line 60"/>
            <p:cNvSpPr>
              <a:spLocks noChangeShapeType="1"/>
            </p:cNvSpPr>
            <p:nvPr/>
          </p:nvSpPr>
          <p:spPr bwMode="auto">
            <a:xfrm>
              <a:off x="4912"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3" name="Rectangle 61"/>
            <p:cNvSpPr>
              <a:spLocks noChangeArrowheads="1"/>
            </p:cNvSpPr>
            <p:nvPr/>
          </p:nvSpPr>
          <p:spPr bwMode="auto">
            <a:xfrm>
              <a:off x="4831"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27</a:t>
              </a:r>
              <a:endParaRPr lang="en-US" altLang="en-US">
                <a:solidFill>
                  <a:prstClr val="black"/>
                </a:solidFill>
              </a:endParaRPr>
            </a:p>
          </p:txBody>
        </p:sp>
        <p:sp>
          <p:nvSpPr>
            <p:cNvPr id="64" name="Line 62"/>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5" name="Rectangle 63"/>
            <p:cNvSpPr>
              <a:spLocks noChangeArrowheads="1"/>
            </p:cNvSpPr>
            <p:nvPr/>
          </p:nvSpPr>
          <p:spPr bwMode="auto">
            <a:xfrm>
              <a:off x="54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28</a:t>
              </a:r>
              <a:endParaRPr lang="en-US" altLang="en-US">
                <a:solidFill>
                  <a:prstClr val="black"/>
                </a:solidFill>
              </a:endParaRPr>
            </a:p>
          </p:txBody>
        </p:sp>
        <p:sp>
          <p:nvSpPr>
            <p:cNvPr id="66" name="Rectangle 64"/>
            <p:cNvSpPr>
              <a:spLocks noChangeArrowheads="1"/>
            </p:cNvSpPr>
            <p:nvPr/>
          </p:nvSpPr>
          <p:spPr bwMode="auto">
            <a:xfrm>
              <a:off x="2150" y="4014"/>
              <a:ext cx="186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Age of Income Measurement</a:t>
              </a:r>
              <a:endParaRPr lang="en-US" altLang="en-US" dirty="0">
                <a:solidFill>
                  <a:prstClr val="black"/>
                </a:solidFill>
              </a:endParaRPr>
            </a:p>
          </p:txBody>
        </p:sp>
        <p:sp>
          <p:nvSpPr>
            <p:cNvPr id="67" name="Rectangle 65"/>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grpSp>
      <p:sp>
        <p:nvSpPr>
          <p:cNvPr id="68" name="TextBox 67"/>
          <p:cNvSpPr txBox="1"/>
          <p:nvPr/>
        </p:nvSpPr>
        <p:spPr>
          <a:xfrm>
            <a:off x="1524001" y="76201"/>
            <a:ext cx="9143867" cy="646331"/>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Calibri"/>
              </a:rPr>
              <a:t>Impacts of Experimental Voucher by Age of Earnings Measurement</a:t>
            </a:r>
          </a:p>
          <a:p>
            <a:pPr algn="ctr" fontAlgn="base">
              <a:spcBef>
                <a:spcPct val="0"/>
              </a:spcBef>
              <a:spcAft>
                <a:spcPct val="0"/>
              </a:spcAft>
            </a:pPr>
            <a:r>
              <a:rPr lang="en-US" dirty="0">
                <a:solidFill>
                  <a:srgbClr val="1E2D53"/>
                </a:solidFill>
                <a:latin typeface="Calibri"/>
              </a:rPr>
              <a:t>For Children Below Age 13 at Random Assignment</a:t>
            </a:r>
          </a:p>
        </p:txBody>
      </p:sp>
    </p:spTree>
    <p:extLst>
      <p:ext uri="{BB962C8B-B14F-4D97-AF65-F5344CB8AC3E}">
        <p14:creationId xmlns:p14="http://schemas.microsoft.com/office/powerpoint/2010/main" val="267847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3E6896B-B29C-44E3-9610-221B74758374}"/>
              </a:ext>
            </a:extLst>
          </p:cNvPr>
          <p:cNvSpPr/>
          <p:nvPr/>
        </p:nvSpPr>
        <p:spPr>
          <a:xfrm>
            <a:off x="0" y="5617625"/>
            <a:ext cx="4781601" cy="1240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7841FAB-C377-422B-AB3D-CFE0D4231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30836" y="3277378"/>
            <a:ext cx="414041" cy="3558656"/>
          </a:xfrm>
          <a:prstGeom prst="rect">
            <a:avLst/>
          </a:prstGeom>
        </p:spPr>
      </p:pic>
      <p:pic>
        <p:nvPicPr>
          <p:cNvPr id="4" name="Picture 3">
            <a:extLst>
              <a:ext uri="{FF2B5EF4-FFF2-40B4-BE49-F238E27FC236}">
                <a16:creationId xmlns:a16="http://schemas.microsoft.com/office/drawing/2014/main" id="{246F2FC5-AA62-4FE1-88B4-B7657AD7CD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6000" y="685800"/>
            <a:ext cx="9457877" cy="5835531"/>
          </a:xfrm>
          <a:prstGeom prst="rect">
            <a:avLst/>
          </a:prstGeom>
        </p:spPr>
      </p:pic>
      <p:sp>
        <p:nvSpPr>
          <p:cNvPr id="29" name="TextBox 28"/>
          <p:cNvSpPr txBox="1"/>
          <p:nvPr/>
        </p:nvSpPr>
        <p:spPr>
          <a:xfrm>
            <a:off x="31959" y="6550202"/>
            <a:ext cx="8839200" cy="292368"/>
          </a:xfrm>
          <a:prstGeom prst="rect">
            <a:avLst/>
          </a:prstGeom>
          <a:noFill/>
        </p:spPr>
        <p:txBody>
          <a:bodyPr wrap="square" lIns="91066" tIns="45710" rIns="91066" bIns="45710" rtlCol="0">
            <a:spAutoFit/>
          </a:bodyPr>
          <a:lstStyle/>
          <a:p>
            <a:pPr marL="0" marR="0" lvl="0" indent="0" algn="l" defTabSz="121827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Arial" panose="020B0604020202020204" pitchFamily="34" charset="0"/>
                <a:ea typeface="Lato" panose="020F0502020204030203" pitchFamily="34" charset="0"/>
                <a:cs typeface="Arial" panose="020B0604020202020204" pitchFamily="34" charset="0"/>
              </a:rPr>
              <a:t>Note: Blue = More Upward Mobility, Red = Less Upward Mobility</a:t>
            </a:r>
          </a:p>
        </p:txBody>
      </p:sp>
      <p:sp>
        <p:nvSpPr>
          <p:cNvPr id="7" name="Oval 6"/>
          <p:cNvSpPr>
            <a:spLocks noChangeAspect="1"/>
          </p:cNvSpPr>
          <p:nvPr/>
        </p:nvSpPr>
        <p:spPr>
          <a:xfrm>
            <a:off x="8992277" y="3083364"/>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66" tIns="45710" rIns="9106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sp>
        <p:nvSpPr>
          <p:cNvPr id="11" name="Oval 10"/>
          <p:cNvSpPr>
            <a:spLocks noChangeAspect="1"/>
          </p:cNvSpPr>
          <p:nvPr/>
        </p:nvSpPr>
        <p:spPr>
          <a:xfrm>
            <a:off x="8184927" y="4405546"/>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66" tIns="45710" rIns="9106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sp>
        <p:nvSpPr>
          <p:cNvPr id="13" name="Oval 12"/>
          <p:cNvSpPr>
            <a:spLocks noChangeAspect="1"/>
          </p:cNvSpPr>
          <p:nvPr/>
        </p:nvSpPr>
        <p:spPr>
          <a:xfrm>
            <a:off x="3655038" y="2946050"/>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66" tIns="45710" rIns="9106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sp>
        <p:nvSpPr>
          <p:cNvPr id="15" name="Oval 14"/>
          <p:cNvSpPr>
            <a:spLocks noChangeAspect="1"/>
          </p:cNvSpPr>
          <p:nvPr/>
        </p:nvSpPr>
        <p:spPr>
          <a:xfrm>
            <a:off x="2379614" y="917536"/>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66" tIns="45710" rIns="9106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sp>
        <p:nvSpPr>
          <p:cNvPr id="23" name="Oval 22"/>
          <p:cNvSpPr>
            <a:spLocks noChangeAspect="1"/>
          </p:cNvSpPr>
          <p:nvPr/>
        </p:nvSpPr>
        <p:spPr>
          <a:xfrm>
            <a:off x="1779279" y="3048427"/>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66" tIns="45710" rIns="9106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cxnSp>
        <p:nvCxnSpPr>
          <p:cNvPr id="27" name="Straight Arrow Connector 26"/>
          <p:cNvCxnSpPr>
            <a:cxnSpLocks/>
            <a:stCxn id="45" idx="2"/>
          </p:cNvCxnSpPr>
          <p:nvPr/>
        </p:nvCxnSpPr>
        <p:spPr>
          <a:xfrm flipH="1">
            <a:off x="3801314" y="1211623"/>
            <a:ext cx="1327930" cy="1718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a:spLocks noChangeAspect="1"/>
          </p:cNvSpPr>
          <p:nvPr/>
        </p:nvSpPr>
        <p:spPr>
          <a:xfrm>
            <a:off x="8108207" y="2700882"/>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76" tIns="45710" rIns="9107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cxnSp>
        <p:nvCxnSpPr>
          <p:cNvPr id="30" name="Straight Arrow Connector 29"/>
          <p:cNvCxnSpPr>
            <a:cxnSpLocks/>
          </p:cNvCxnSpPr>
          <p:nvPr/>
        </p:nvCxnSpPr>
        <p:spPr>
          <a:xfrm flipH="1">
            <a:off x="8236673" y="1831553"/>
            <a:ext cx="499931" cy="8258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2255751" y="3963028"/>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66" tIns="45710" rIns="9106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sp>
        <p:nvSpPr>
          <p:cNvPr id="35" name="Oval 34">
            <a:extLst>
              <a:ext uri="{FF2B5EF4-FFF2-40B4-BE49-F238E27FC236}">
                <a16:creationId xmlns:a16="http://schemas.microsoft.com/office/drawing/2014/main" id="{C4763E7C-5605-4077-B57A-07D6E78AA69D}"/>
              </a:ext>
            </a:extLst>
          </p:cNvPr>
          <p:cNvSpPr>
            <a:spLocks noChangeAspect="1"/>
          </p:cNvSpPr>
          <p:nvPr/>
        </p:nvSpPr>
        <p:spPr>
          <a:xfrm>
            <a:off x="9052972" y="2954265"/>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76" tIns="45710" rIns="9107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44546A"/>
              </a:solidFill>
              <a:effectLst/>
              <a:uLnTx/>
              <a:uFillTx/>
              <a:latin typeface="Calibri Light" panose="020F0302020204030204"/>
              <a:ea typeface="+mn-ea"/>
              <a:cs typeface="Arial" panose="020B0604020202020204" pitchFamily="34" charset="0"/>
            </a:endParaRPr>
          </a:p>
        </p:txBody>
      </p:sp>
      <p:sp>
        <p:nvSpPr>
          <p:cNvPr id="34" name="Oval 33">
            <a:extLst>
              <a:ext uri="{FF2B5EF4-FFF2-40B4-BE49-F238E27FC236}">
                <a16:creationId xmlns:a16="http://schemas.microsoft.com/office/drawing/2014/main" id="{4078ACD9-F993-4B7F-9B11-BDDB98D3301C}"/>
              </a:ext>
            </a:extLst>
          </p:cNvPr>
          <p:cNvSpPr>
            <a:spLocks noChangeAspect="1"/>
          </p:cNvSpPr>
          <p:nvPr/>
        </p:nvSpPr>
        <p:spPr>
          <a:xfrm>
            <a:off x="7194826" y="2701796"/>
            <a:ext cx="166525" cy="160609"/>
          </a:xfrm>
          <a:prstGeom prst="ellipse">
            <a:avLst/>
          </a:prstGeom>
        </p:spPr>
        <p:style>
          <a:lnRef idx="1">
            <a:schemeClr val="accent1"/>
          </a:lnRef>
          <a:fillRef idx="3">
            <a:schemeClr val="accent1"/>
          </a:fillRef>
          <a:effectRef idx="2">
            <a:schemeClr val="accent1"/>
          </a:effectRef>
          <a:fontRef idx="minor">
            <a:schemeClr val="lt1"/>
          </a:fontRef>
        </p:style>
        <p:txBody>
          <a:bodyPr lIns="91066" tIns="45710" rIns="9106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44546A"/>
              </a:solidFill>
              <a:effectLst/>
              <a:uLnTx/>
              <a:uFillTx/>
              <a:latin typeface="Calibri Light" panose="020F0302020204030204"/>
              <a:ea typeface="+mn-ea"/>
              <a:cs typeface="Arial" panose="020B0604020202020204" pitchFamily="34" charset="0"/>
            </a:endParaRPr>
          </a:p>
        </p:txBody>
      </p:sp>
      <p:cxnSp>
        <p:nvCxnSpPr>
          <p:cNvPr id="39" name="Straight Arrow Connector 38">
            <a:extLst>
              <a:ext uri="{FF2B5EF4-FFF2-40B4-BE49-F238E27FC236}">
                <a16:creationId xmlns:a16="http://schemas.microsoft.com/office/drawing/2014/main" id="{A52D4A0F-D03A-4DC0-B41A-2B6CDBB36463}"/>
              </a:ext>
            </a:extLst>
          </p:cNvPr>
          <p:cNvCxnSpPr>
            <a:cxnSpLocks/>
          </p:cNvCxnSpPr>
          <p:nvPr/>
        </p:nvCxnSpPr>
        <p:spPr>
          <a:xfrm flipH="1">
            <a:off x="7356304" y="1602331"/>
            <a:ext cx="267613" cy="1068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1044877" y="3347473"/>
            <a:ext cx="2209800" cy="338534"/>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&gt; $44.8k</a:t>
            </a:r>
          </a:p>
        </p:txBody>
      </p:sp>
      <p:sp>
        <p:nvSpPr>
          <p:cNvPr id="41" name="TextBox 40"/>
          <p:cNvSpPr txBox="1"/>
          <p:nvPr/>
        </p:nvSpPr>
        <p:spPr>
          <a:xfrm>
            <a:off x="11011310" y="4895132"/>
            <a:ext cx="2209800" cy="338534"/>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$33.7k</a:t>
            </a:r>
          </a:p>
        </p:txBody>
      </p:sp>
      <p:sp>
        <p:nvSpPr>
          <p:cNvPr id="42" name="TextBox 41"/>
          <p:cNvSpPr txBox="1"/>
          <p:nvPr/>
        </p:nvSpPr>
        <p:spPr>
          <a:xfrm>
            <a:off x="10991934" y="6465395"/>
            <a:ext cx="2209800" cy="338534"/>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&lt; $26.8k</a:t>
            </a:r>
          </a:p>
        </p:txBody>
      </p:sp>
      <p:sp>
        <p:nvSpPr>
          <p:cNvPr id="36" name="TextBox 35"/>
          <p:cNvSpPr txBox="1"/>
          <p:nvPr/>
        </p:nvSpPr>
        <p:spPr>
          <a:xfrm>
            <a:off x="8695527" y="4459326"/>
            <a:ext cx="1007841" cy="584757"/>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Atlanta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$26.6k</a:t>
            </a:r>
          </a:p>
        </p:txBody>
      </p:sp>
      <p:sp>
        <p:nvSpPr>
          <p:cNvPr id="37" name="TextBox 36"/>
          <p:cNvSpPr txBox="1"/>
          <p:nvPr/>
        </p:nvSpPr>
        <p:spPr>
          <a:xfrm>
            <a:off x="9407903" y="2967914"/>
            <a:ext cx="1836748" cy="584757"/>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Washington DC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$33.9k</a:t>
            </a:r>
          </a:p>
        </p:txBody>
      </p:sp>
      <p:sp>
        <p:nvSpPr>
          <p:cNvPr id="43" name="Rectangle 42"/>
          <p:cNvSpPr/>
          <p:nvPr/>
        </p:nvSpPr>
        <p:spPr>
          <a:xfrm>
            <a:off x="206688" y="2713037"/>
            <a:ext cx="1493605" cy="830993"/>
          </a:xfrm>
          <a:prstGeom prst="rect">
            <a:avLst/>
          </a:prstGeom>
        </p:spPr>
        <p:txBody>
          <a:bodyPr wrap="none" lIns="91086" tIns="45718" rIns="91086" bIns="45718">
            <a:spAutoFit/>
          </a:bodyPr>
          <a:lstStyle/>
          <a:p>
            <a:pPr marL="0" marR="0" lvl="0" indent="0" algn="ctr"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 Francisco</a:t>
            </a:r>
          </a:p>
          <a:p>
            <a:pPr marL="0" marR="0" lvl="0" indent="0" algn="ctr"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Bay Area</a:t>
            </a:r>
          </a:p>
          <a:p>
            <a:pPr marL="0" marR="0" lvl="0" indent="0" algn="ctr"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$37.2k</a:t>
            </a:r>
          </a:p>
        </p:txBody>
      </p:sp>
      <p:sp>
        <p:nvSpPr>
          <p:cNvPr id="44" name="TextBox 43"/>
          <p:cNvSpPr txBox="1"/>
          <p:nvPr/>
        </p:nvSpPr>
        <p:spPr>
          <a:xfrm>
            <a:off x="1224677" y="861356"/>
            <a:ext cx="844387" cy="584757"/>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Seattle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$35.2k</a:t>
            </a:r>
          </a:p>
        </p:txBody>
      </p:sp>
      <p:sp>
        <p:nvSpPr>
          <p:cNvPr id="45" name="TextBox 44"/>
          <p:cNvSpPr txBox="1"/>
          <p:nvPr/>
        </p:nvSpPr>
        <p:spPr>
          <a:xfrm>
            <a:off x="4024344" y="873087"/>
            <a:ext cx="2209800" cy="338536"/>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Salt Lake City $37.2k</a:t>
            </a:r>
          </a:p>
        </p:txBody>
      </p:sp>
      <p:sp>
        <p:nvSpPr>
          <p:cNvPr id="46" name="TextBox 45"/>
          <p:cNvSpPr txBox="1"/>
          <p:nvPr/>
        </p:nvSpPr>
        <p:spPr>
          <a:xfrm>
            <a:off x="8608152" y="1246732"/>
            <a:ext cx="1244597" cy="584757"/>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Cleveland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$29.4k</a:t>
            </a:r>
          </a:p>
        </p:txBody>
      </p:sp>
      <p:sp>
        <p:nvSpPr>
          <p:cNvPr id="47" name="TextBox 46"/>
          <p:cNvSpPr txBox="1"/>
          <p:nvPr/>
        </p:nvSpPr>
        <p:spPr>
          <a:xfrm>
            <a:off x="747513" y="3984528"/>
            <a:ext cx="1487691" cy="584757"/>
          </a:xfrm>
          <a:prstGeom prst="rect">
            <a:avLst/>
          </a:prstGeom>
          <a:noFill/>
        </p:spPr>
        <p:txBody>
          <a:bodyPr wrap="square" lIns="91066" tIns="45710" rIns="91066" bIns="45710" rtlCol="0">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Angeles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$34.3k</a:t>
            </a:r>
          </a:p>
        </p:txBody>
      </p:sp>
      <p:sp>
        <p:nvSpPr>
          <p:cNvPr id="49" name="Rectangle 48">
            <a:extLst>
              <a:ext uri="{FF2B5EF4-FFF2-40B4-BE49-F238E27FC236}">
                <a16:creationId xmlns:a16="http://schemas.microsoft.com/office/drawing/2014/main" id="{033F34EC-7499-4316-8E59-A160202F95BF}"/>
              </a:ext>
            </a:extLst>
          </p:cNvPr>
          <p:cNvSpPr/>
          <p:nvPr/>
        </p:nvSpPr>
        <p:spPr>
          <a:xfrm>
            <a:off x="7278088" y="986867"/>
            <a:ext cx="6096000" cy="615464"/>
          </a:xfrm>
          <a:prstGeom prst="rect">
            <a:avLst/>
          </a:prstGeom>
        </p:spPr>
        <p:txBody>
          <a:bodyPr lIns="121784" tIns="60892" rIns="121784" bIns="60892">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Chicago</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$30.7k</a:t>
            </a:r>
          </a:p>
        </p:txBody>
      </p:sp>
      <p:sp>
        <p:nvSpPr>
          <p:cNvPr id="51" name="Rectangle 50">
            <a:extLst>
              <a:ext uri="{FF2B5EF4-FFF2-40B4-BE49-F238E27FC236}">
                <a16:creationId xmlns:a16="http://schemas.microsoft.com/office/drawing/2014/main" id="{16012BAC-FDF3-473D-BC98-748C9DC3D7ED}"/>
              </a:ext>
            </a:extLst>
          </p:cNvPr>
          <p:cNvSpPr/>
          <p:nvPr/>
        </p:nvSpPr>
        <p:spPr>
          <a:xfrm>
            <a:off x="9563455" y="2603559"/>
            <a:ext cx="1784829" cy="369195"/>
          </a:xfrm>
          <a:prstGeom prst="rect">
            <a:avLst/>
          </a:prstGeom>
        </p:spPr>
        <p:txBody>
          <a:bodyPr wrap="none" lIns="121784" tIns="60892" rIns="121784" bIns="60892">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Baltimore $28.2k</a:t>
            </a:r>
          </a:p>
        </p:txBody>
      </p:sp>
      <p:sp>
        <p:nvSpPr>
          <p:cNvPr id="32" name="Rectangle 134"/>
          <p:cNvSpPr>
            <a:spLocks noChangeArrowheads="1"/>
          </p:cNvSpPr>
          <p:nvPr/>
        </p:nvSpPr>
        <p:spPr bwMode="auto">
          <a:xfrm>
            <a:off x="536112" y="98589"/>
            <a:ext cx="1092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824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E2D53"/>
                </a:solidFill>
                <a:effectLst/>
                <a:uLnTx/>
                <a:uFillTx/>
                <a:latin typeface="Arial" panose="020B0604020202020204" pitchFamily="34" charset="0"/>
                <a:ea typeface="+mn-ea"/>
                <a:cs typeface="Arial" panose="020B0604020202020204" pitchFamily="34" charset="0"/>
              </a:rPr>
              <a:t>The Geography of Upward Mobility in the United States</a:t>
            </a:r>
            <a:endParaRPr kumimoji="0" lang="en-US"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ctr" defTabSz="121824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Average Household Income for Children with Parents Earning $27,000 (25</a:t>
            </a:r>
            <a:r>
              <a:rPr kumimoji="0" lang="en-US" sz="20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percentile)</a:t>
            </a:r>
          </a:p>
        </p:txBody>
      </p:sp>
      <p:sp>
        <p:nvSpPr>
          <p:cNvPr id="50" name="Oval 49">
            <a:extLst>
              <a:ext uri="{FF2B5EF4-FFF2-40B4-BE49-F238E27FC236}">
                <a16:creationId xmlns:a16="http://schemas.microsoft.com/office/drawing/2014/main" id="{D0B554AA-4D40-463D-B13A-EA407561DFF2}"/>
              </a:ext>
            </a:extLst>
          </p:cNvPr>
          <p:cNvSpPr>
            <a:spLocks noChangeAspect="1"/>
          </p:cNvSpPr>
          <p:nvPr/>
        </p:nvSpPr>
        <p:spPr>
          <a:xfrm>
            <a:off x="9725861" y="2181600"/>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76" tIns="45710" rIns="91076" bIns="45710" rtlCol="0" anchor="ctr"/>
          <a:lstStyle/>
          <a:p>
            <a:pPr marL="0" marR="0" lvl="0" indent="0" algn="ctr" defTabSz="121863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44546A"/>
              </a:solidFill>
              <a:effectLst/>
              <a:uLnTx/>
              <a:uFillTx/>
              <a:latin typeface="Calibri Light" panose="020F0302020204030204"/>
              <a:ea typeface="+mn-ea"/>
              <a:cs typeface="Arial" panose="020B0604020202020204" pitchFamily="34" charset="0"/>
            </a:endParaRPr>
          </a:p>
        </p:txBody>
      </p:sp>
      <p:sp>
        <p:nvSpPr>
          <p:cNvPr id="52" name="Rectangle 51">
            <a:extLst>
              <a:ext uri="{FF2B5EF4-FFF2-40B4-BE49-F238E27FC236}">
                <a16:creationId xmlns:a16="http://schemas.microsoft.com/office/drawing/2014/main" id="{14DA0F46-7971-4188-9642-4729FE0D243B}"/>
              </a:ext>
            </a:extLst>
          </p:cNvPr>
          <p:cNvSpPr/>
          <p:nvPr/>
        </p:nvSpPr>
        <p:spPr>
          <a:xfrm>
            <a:off x="9896744" y="2014290"/>
            <a:ext cx="1557203" cy="369195"/>
          </a:xfrm>
          <a:prstGeom prst="rect">
            <a:avLst/>
          </a:prstGeom>
        </p:spPr>
        <p:txBody>
          <a:bodyPr wrap="none" lIns="121784" tIns="60892" rIns="121784" bIns="60892">
            <a:spAutoFit/>
          </a:bodyPr>
          <a:lstStyle/>
          <a:p>
            <a:pPr marL="0" marR="0" lvl="0" indent="0" algn="l" defTabSz="1218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Boston $36.8k</a:t>
            </a:r>
          </a:p>
        </p:txBody>
      </p:sp>
      <p:cxnSp>
        <p:nvCxnSpPr>
          <p:cNvPr id="38" name="Straight Arrow Connector 37">
            <a:extLst>
              <a:ext uri="{FF2B5EF4-FFF2-40B4-BE49-F238E27FC236}">
                <a16:creationId xmlns:a16="http://schemas.microsoft.com/office/drawing/2014/main" id="{A52D4A0F-D03A-4DC0-B41A-2B6CDBB36463}"/>
              </a:ext>
            </a:extLst>
          </p:cNvPr>
          <p:cNvCxnSpPr>
            <a:cxnSpLocks/>
          </p:cNvCxnSpPr>
          <p:nvPr/>
        </p:nvCxnSpPr>
        <p:spPr>
          <a:xfrm flipH="1">
            <a:off x="9270483" y="2808906"/>
            <a:ext cx="372735" cy="183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52D4A0F-D03A-4DC0-B41A-2B6CDBB36463}"/>
              </a:ext>
            </a:extLst>
          </p:cNvPr>
          <p:cNvCxnSpPr>
            <a:cxnSpLocks/>
          </p:cNvCxnSpPr>
          <p:nvPr/>
        </p:nvCxnSpPr>
        <p:spPr>
          <a:xfrm flipH="1">
            <a:off x="9198834" y="3162611"/>
            <a:ext cx="299552" cy="73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10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628776" y="336551"/>
            <a:ext cx="8801101" cy="6311900"/>
            <a:chOff x="66" y="212"/>
            <a:chExt cx="5544" cy="3976"/>
          </a:xfrm>
        </p:grpSpPr>
        <p:sp>
          <p:nvSpPr>
            <p:cNvPr id="9" name="Rectangle 7"/>
            <p:cNvSpPr>
              <a:spLocks noChangeArrowheads="1"/>
            </p:cNvSpPr>
            <p:nvPr/>
          </p:nvSpPr>
          <p:spPr bwMode="auto">
            <a:xfrm>
              <a:off x="569" y="470"/>
              <a:ext cx="5041"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Line 8"/>
            <p:cNvSpPr>
              <a:spLocks noChangeShapeType="1"/>
            </p:cNvSpPr>
            <p:nvPr/>
          </p:nvSpPr>
          <p:spPr bwMode="auto">
            <a:xfrm>
              <a:off x="569" y="3595"/>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Line 9"/>
            <p:cNvSpPr>
              <a:spLocks noChangeShapeType="1"/>
            </p:cNvSpPr>
            <p:nvPr/>
          </p:nvSpPr>
          <p:spPr bwMode="auto">
            <a:xfrm>
              <a:off x="569" y="2837"/>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Line 10"/>
            <p:cNvSpPr>
              <a:spLocks noChangeShapeType="1"/>
            </p:cNvSpPr>
            <p:nvPr/>
          </p:nvSpPr>
          <p:spPr bwMode="auto">
            <a:xfrm>
              <a:off x="569" y="20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 name="Line 11"/>
            <p:cNvSpPr>
              <a:spLocks noChangeShapeType="1"/>
            </p:cNvSpPr>
            <p:nvPr/>
          </p:nvSpPr>
          <p:spPr bwMode="auto">
            <a:xfrm>
              <a:off x="569" y="1319"/>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Line 12"/>
            <p:cNvSpPr>
              <a:spLocks noChangeShapeType="1"/>
            </p:cNvSpPr>
            <p:nvPr/>
          </p:nvSpPr>
          <p:spPr bwMode="auto">
            <a:xfrm>
              <a:off x="569" y="56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 name="Freeform 13"/>
            <p:cNvSpPr>
              <a:spLocks/>
            </p:cNvSpPr>
            <p:nvPr/>
          </p:nvSpPr>
          <p:spPr bwMode="auto">
            <a:xfrm>
              <a:off x="660" y="592"/>
              <a:ext cx="4859" cy="2622"/>
            </a:xfrm>
            <a:custGeom>
              <a:avLst/>
              <a:gdLst>
                <a:gd name="T0" fmla="*/ 0 w 1392"/>
                <a:gd name="T1" fmla="*/ 751 h 751"/>
                <a:gd name="T2" fmla="*/ 174 w 1392"/>
                <a:gd name="T3" fmla="*/ 630 h 751"/>
                <a:gd name="T4" fmla="*/ 348 w 1392"/>
                <a:gd name="T5" fmla="*/ 646 h 751"/>
                <a:gd name="T6" fmla="*/ 522 w 1392"/>
                <a:gd name="T7" fmla="*/ 628 h 751"/>
                <a:gd name="T8" fmla="*/ 696 w 1392"/>
                <a:gd name="T9" fmla="*/ 410 h 751"/>
                <a:gd name="T10" fmla="*/ 870 w 1392"/>
                <a:gd name="T11" fmla="*/ 389 h 751"/>
                <a:gd name="T12" fmla="*/ 1044 w 1392"/>
                <a:gd name="T13" fmla="*/ 262 h 751"/>
                <a:gd name="T14" fmla="*/ 1218 w 1392"/>
                <a:gd name="T15" fmla="*/ 0 h 751"/>
                <a:gd name="T16" fmla="*/ 1392 w 1392"/>
                <a:gd name="T17" fmla="*/ 7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751">
                  <a:moveTo>
                    <a:pt x="0" y="751"/>
                  </a:moveTo>
                  <a:lnTo>
                    <a:pt x="174" y="630"/>
                  </a:lnTo>
                  <a:lnTo>
                    <a:pt x="348" y="646"/>
                  </a:lnTo>
                  <a:lnTo>
                    <a:pt x="522" y="628"/>
                  </a:lnTo>
                  <a:lnTo>
                    <a:pt x="696" y="410"/>
                  </a:lnTo>
                  <a:lnTo>
                    <a:pt x="870" y="389"/>
                  </a:lnTo>
                  <a:lnTo>
                    <a:pt x="1044" y="262"/>
                  </a:lnTo>
                  <a:lnTo>
                    <a:pt x="1218" y="0"/>
                  </a:lnTo>
                  <a:lnTo>
                    <a:pt x="1392" y="72"/>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Oval 14"/>
            <p:cNvSpPr>
              <a:spLocks noChangeArrowheads="1"/>
            </p:cNvSpPr>
            <p:nvPr/>
          </p:nvSpPr>
          <p:spPr bwMode="auto">
            <a:xfrm>
              <a:off x="628" y="318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 name="Oval 15"/>
            <p:cNvSpPr>
              <a:spLocks noChangeArrowheads="1"/>
            </p:cNvSpPr>
            <p:nvPr/>
          </p:nvSpPr>
          <p:spPr bwMode="auto">
            <a:xfrm>
              <a:off x="1236" y="2761"/>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 name="Oval 16"/>
            <p:cNvSpPr>
              <a:spLocks noChangeArrowheads="1"/>
            </p:cNvSpPr>
            <p:nvPr/>
          </p:nvSpPr>
          <p:spPr bwMode="auto">
            <a:xfrm>
              <a:off x="1843" y="281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9" name="Oval 17"/>
            <p:cNvSpPr>
              <a:spLocks noChangeArrowheads="1"/>
            </p:cNvSpPr>
            <p:nvPr/>
          </p:nvSpPr>
          <p:spPr bwMode="auto">
            <a:xfrm>
              <a:off x="2451" y="2754"/>
              <a:ext cx="62"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0" name="Oval 18"/>
            <p:cNvSpPr>
              <a:spLocks noChangeArrowheads="1"/>
            </p:cNvSpPr>
            <p:nvPr/>
          </p:nvSpPr>
          <p:spPr bwMode="auto">
            <a:xfrm>
              <a:off x="3058" y="199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1" name="Oval 19"/>
            <p:cNvSpPr>
              <a:spLocks noChangeArrowheads="1"/>
            </p:cNvSpPr>
            <p:nvPr/>
          </p:nvSpPr>
          <p:spPr bwMode="auto">
            <a:xfrm>
              <a:off x="3665" y="1919"/>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2" name="Oval 20"/>
            <p:cNvSpPr>
              <a:spLocks noChangeArrowheads="1"/>
            </p:cNvSpPr>
            <p:nvPr/>
          </p:nvSpPr>
          <p:spPr bwMode="auto">
            <a:xfrm>
              <a:off x="4273" y="1476"/>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3" name="Oval 21"/>
            <p:cNvSpPr>
              <a:spLocks noChangeArrowheads="1"/>
            </p:cNvSpPr>
            <p:nvPr/>
          </p:nvSpPr>
          <p:spPr bwMode="auto">
            <a:xfrm>
              <a:off x="4880" y="561"/>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4" name="Oval 22"/>
            <p:cNvSpPr>
              <a:spLocks noChangeArrowheads="1"/>
            </p:cNvSpPr>
            <p:nvPr/>
          </p:nvSpPr>
          <p:spPr bwMode="auto">
            <a:xfrm>
              <a:off x="5488" y="81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5" name="Freeform 23"/>
            <p:cNvSpPr>
              <a:spLocks/>
            </p:cNvSpPr>
            <p:nvPr/>
          </p:nvSpPr>
          <p:spPr bwMode="auto">
            <a:xfrm>
              <a:off x="660" y="2376"/>
              <a:ext cx="4859" cy="1212"/>
            </a:xfrm>
            <a:custGeom>
              <a:avLst/>
              <a:gdLst>
                <a:gd name="T0" fmla="*/ 0 w 1392"/>
                <a:gd name="T1" fmla="*/ 0 h 347"/>
                <a:gd name="T2" fmla="*/ 174 w 1392"/>
                <a:gd name="T3" fmla="*/ 37 h 347"/>
                <a:gd name="T4" fmla="*/ 348 w 1392"/>
                <a:gd name="T5" fmla="*/ 164 h 347"/>
                <a:gd name="T6" fmla="*/ 522 w 1392"/>
                <a:gd name="T7" fmla="*/ 197 h 347"/>
                <a:gd name="T8" fmla="*/ 696 w 1392"/>
                <a:gd name="T9" fmla="*/ 102 h 347"/>
                <a:gd name="T10" fmla="*/ 870 w 1392"/>
                <a:gd name="T11" fmla="*/ 339 h 347"/>
                <a:gd name="T12" fmla="*/ 1044 w 1392"/>
                <a:gd name="T13" fmla="*/ 249 h 347"/>
                <a:gd name="T14" fmla="*/ 1218 w 1392"/>
                <a:gd name="T15" fmla="*/ 332 h 347"/>
                <a:gd name="T16" fmla="*/ 1392 w 1392"/>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347">
                  <a:moveTo>
                    <a:pt x="0" y="0"/>
                  </a:moveTo>
                  <a:lnTo>
                    <a:pt x="174" y="37"/>
                  </a:lnTo>
                  <a:lnTo>
                    <a:pt x="348" y="164"/>
                  </a:lnTo>
                  <a:lnTo>
                    <a:pt x="522" y="197"/>
                  </a:lnTo>
                  <a:lnTo>
                    <a:pt x="696" y="102"/>
                  </a:lnTo>
                  <a:lnTo>
                    <a:pt x="870" y="339"/>
                  </a:lnTo>
                  <a:lnTo>
                    <a:pt x="1044" y="249"/>
                  </a:lnTo>
                  <a:lnTo>
                    <a:pt x="1218" y="332"/>
                  </a:lnTo>
                  <a:lnTo>
                    <a:pt x="1392" y="347"/>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6" name="Freeform 24"/>
            <p:cNvSpPr>
              <a:spLocks/>
            </p:cNvSpPr>
            <p:nvPr/>
          </p:nvSpPr>
          <p:spPr bwMode="auto">
            <a:xfrm>
              <a:off x="621" y="2335"/>
              <a:ext cx="77" cy="62"/>
            </a:xfrm>
            <a:custGeom>
              <a:avLst/>
              <a:gdLst>
                <a:gd name="T0" fmla="*/ 39 w 77"/>
                <a:gd name="T1" fmla="*/ 0 h 62"/>
                <a:gd name="T2" fmla="*/ 0 w 77"/>
                <a:gd name="T3" fmla="*/ 62 h 62"/>
                <a:gd name="T4" fmla="*/ 77 w 77"/>
                <a:gd name="T5" fmla="*/ 62 h 62"/>
                <a:gd name="T6" fmla="*/ 39 w 77"/>
                <a:gd name="T7" fmla="*/ 0 h 62"/>
              </a:gdLst>
              <a:ahLst/>
              <a:cxnLst>
                <a:cxn ang="0">
                  <a:pos x="T0" y="T1"/>
                </a:cxn>
                <a:cxn ang="0">
                  <a:pos x="T2" y="T3"/>
                </a:cxn>
                <a:cxn ang="0">
                  <a:pos x="T4" y="T5"/>
                </a:cxn>
                <a:cxn ang="0">
                  <a:pos x="T6" y="T7"/>
                </a:cxn>
              </a:cxnLst>
              <a:rect l="0" t="0" r="r" b="b"/>
              <a:pathLst>
                <a:path w="77" h="62">
                  <a:moveTo>
                    <a:pt x="39" y="0"/>
                  </a:moveTo>
                  <a:lnTo>
                    <a:pt x="0" y="62"/>
                  </a:lnTo>
                  <a:lnTo>
                    <a:pt x="77" y="62"/>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7" name="Freeform 25"/>
            <p:cNvSpPr>
              <a:spLocks/>
            </p:cNvSpPr>
            <p:nvPr/>
          </p:nvSpPr>
          <p:spPr bwMode="auto">
            <a:xfrm>
              <a:off x="1229" y="2464"/>
              <a:ext cx="77" cy="63"/>
            </a:xfrm>
            <a:custGeom>
              <a:avLst/>
              <a:gdLst>
                <a:gd name="T0" fmla="*/ 38 w 77"/>
                <a:gd name="T1" fmla="*/ 0 h 63"/>
                <a:gd name="T2" fmla="*/ 0 w 77"/>
                <a:gd name="T3" fmla="*/ 63 h 63"/>
                <a:gd name="T4" fmla="*/ 77 w 77"/>
                <a:gd name="T5" fmla="*/ 63 h 63"/>
                <a:gd name="T6" fmla="*/ 38 w 77"/>
                <a:gd name="T7" fmla="*/ 0 h 63"/>
              </a:gdLst>
              <a:ahLst/>
              <a:cxnLst>
                <a:cxn ang="0">
                  <a:pos x="T0" y="T1"/>
                </a:cxn>
                <a:cxn ang="0">
                  <a:pos x="T2" y="T3"/>
                </a:cxn>
                <a:cxn ang="0">
                  <a:pos x="T4" y="T5"/>
                </a:cxn>
                <a:cxn ang="0">
                  <a:pos x="T6" y="T7"/>
                </a:cxn>
              </a:cxnLst>
              <a:rect l="0" t="0" r="r" b="b"/>
              <a:pathLst>
                <a:path w="77" h="63">
                  <a:moveTo>
                    <a:pt x="38" y="0"/>
                  </a:moveTo>
                  <a:lnTo>
                    <a:pt x="0" y="63"/>
                  </a:lnTo>
                  <a:lnTo>
                    <a:pt x="77"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8" name="Freeform 26"/>
            <p:cNvSpPr>
              <a:spLocks/>
            </p:cNvSpPr>
            <p:nvPr/>
          </p:nvSpPr>
          <p:spPr bwMode="auto">
            <a:xfrm>
              <a:off x="1836" y="2904"/>
              <a:ext cx="77" cy="66"/>
            </a:xfrm>
            <a:custGeom>
              <a:avLst/>
              <a:gdLst>
                <a:gd name="T0" fmla="*/ 39 w 77"/>
                <a:gd name="T1" fmla="*/ 0 h 66"/>
                <a:gd name="T2" fmla="*/ 0 w 77"/>
                <a:gd name="T3" fmla="*/ 66 h 66"/>
                <a:gd name="T4" fmla="*/ 77 w 77"/>
                <a:gd name="T5" fmla="*/ 66 h 66"/>
                <a:gd name="T6" fmla="*/ 39 w 77"/>
                <a:gd name="T7" fmla="*/ 0 h 66"/>
              </a:gdLst>
              <a:ahLst/>
              <a:cxnLst>
                <a:cxn ang="0">
                  <a:pos x="T0" y="T1"/>
                </a:cxn>
                <a:cxn ang="0">
                  <a:pos x="T2" y="T3"/>
                </a:cxn>
                <a:cxn ang="0">
                  <a:pos x="T4" y="T5"/>
                </a:cxn>
                <a:cxn ang="0">
                  <a:pos x="T6" y="T7"/>
                </a:cxn>
              </a:cxnLst>
              <a:rect l="0" t="0" r="r" b="b"/>
              <a:pathLst>
                <a:path w="77" h="66">
                  <a:moveTo>
                    <a:pt x="39" y="0"/>
                  </a:moveTo>
                  <a:lnTo>
                    <a:pt x="0" y="66"/>
                  </a:lnTo>
                  <a:lnTo>
                    <a:pt x="77" y="66"/>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9" name="Freeform 27"/>
            <p:cNvSpPr>
              <a:spLocks/>
            </p:cNvSpPr>
            <p:nvPr/>
          </p:nvSpPr>
          <p:spPr bwMode="auto">
            <a:xfrm>
              <a:off x="2444" y="3019"/>
              <a:ext cx="73" cy="66"/>
            </a:xfrm>
            <a:custGeom>
              <a:avLst/>
              <a:gdLst>
                <a:gd name="T0" fmla="*/ 38 w 73"/>
                <a:gd name="T1" fmla="*/ 0 h 66"/>
                <a:gd name="T2" fmla="*/ 0 w 73"/>
                <a:gd name="T3" fmla="*/ 66 h 66"/>
                <a:gd name="T4" fmla="*/ 73 w 73"/>
                <a:gd name="T5" fmla="*/ 66 h 66"/>
                <a:gd name="T6" fmla="*/ 38 w 73"/>
                <a:gd name="T7" fmla="*/ 0 h 66"/>
              </a:gdLst>
              <a:ahLst/>
              <a:cxnLst>
                <a:cxn ang="0">
                  <a:pos x="T0" y="T1"/>
                </a:cxn>
                <a:cxn ang="0">
                  <a:pos x="T2" y="T3"/>
                </a:cxn>
                <a:cxn ang="0">
                  <a:pos x="T4" y="T5"/>
                </a:cxn>
                <a:cxn ang="0">
                  <a:pos x="T6" y="T7"/>
                </a:cxn>
              </a:cxnLst>
              <a:rect l="0" t="0" r="r" b="b"/>
              <a:pathLst>
                <a:path w="73" h="66">
                  <a:moveTo>
                    <a:pt x="38" y="0"/>
                  </a:moveTo>
                  <a:lnTo>
                    <a:pt x="0" y="66"/>
                  </a:lnTo>
                  <a:lnTo>
                    <a:pt x="73" y="66"/>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0" name="Freeform 28"/>
            <p:cNvSpPr>
              <a:spLocks/>
            </p:cNvSpPr>
            <p:nvPr/>
          </p:nvSpPr>
          <p:spPr bwMode="auto">
            <a:xfrm>
              <a:off x="3051" y="2687"/>
              <a:ext cx="73" cy="67"/>
            </a:xfrm>
            <a:custGeom>
              <a:avLst/>
              <a:gdLst>
                <a:gd name="T0" fmla="*/ 38 w 73"/>
                <a:gd name="T1" fmla="*/ 0 h 67"/>
                <a:gd name="T2" fmla="*/ 0 w 73"/>
                <a:gd name="T3" fmla="*/ 67 h 67"/>
                <a:gd name="T4" fmla="*/ 73 w 73"/>
                <a:gd name="T5" fmla="*/ 67 h 67"/>
                <a:gd name="T6" fmla="*/ 38 w 73"/>
                <a:gd name="T7" fmla="*/ 0 h 67"/>
              </a:gdLst>
              <a:ahLst/>
              <a:cxnLst>
                <a:cxn ang="0">
                  <a:pos x="T0" y="T1"/>
                </a:cxn>
                <a:cxn ang="0">
                  <a:pos x="T2" y="T3"/>
                </a:cxn>
                <a:cxn ang="0">
                  <a:pos x="T4" y="T5"/>
                </a:cxn>
                <a:cxn ang="0">
                  <a:pos x="T6" y="T7"/>
                </a:cxn>
              </a:cxnLst>
              <a:rect l="0" t="0" r="r" b="b"/>
              <a:pathLst>
                <a:path w="73" h="67">
                  <a:moveTo>
                    <a:pt x="38" y="0"/>
                  </a:moveTo>
                  <a:lnTo>
                    <a:pt x="0" y="67"/>
                  </a:lnTo>
                  <a:lnTo>
                    <a:pt x="73" y="67"/>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1" name="Freeform 29"/>
            <p:cNvSpPr>
              <a:spLocks/>
            </p:cNvSpPr>
            <p:nvPr/>
          </p:nvSpPr>
          <p:spPr bwMode="auto">
            <a:xfrm>
              <a:off x="3658" y="3518"/>
              <a:ext cx="74" cy="63"/>
            </a:xfrm>
            <a:custGeom>
              <a:avLst/>
              <a:gdLst>
                <a:gd name="T0" fmla="*/ 39 w 74"/>
                <a:gd name="T1" fmla="*/ 0 h 63"/>
                <a:gd name="T2" fmla="*/ 0 w 74"/>
                <a:gd name="T3" fmla="*/ 63 h 63"/>
                <a:gd name="T4" fmla="*/ 74 w 74"/>
                <a:gd name="T5" fmla="*/ 63 h 63"/>
                <a:gd name="T6" fmla="*/ 39 w 74"/>
                <a:gd name="T7" fmla="*/ 0 h 63"/>
              </a:gdLst>
              <a:ahLst/>
              <a:cxnLst>
                <a:cxn ang="0">
                  <a:pos x="T0" y="T1"/>
                </a:cxn>
                <a:cxn ang="0">
                  <a:pos x="T2" y="T3"/>
                </a:cxn>
                <a:cxn ang="0">
                  <a:pos x="T4" y="T5"/>
                </a:cxn>
                <a:cxn ang="0">
                  <a:pos x="T6" y="T7"/>
                </a:cxn>
              </a:cxnLst>
              <a:rect l="0" t="0" r="r" b="b"/>
              <a:pathLst>
                <a:path w="74" h="63">
                  <a:moveTo>
                    <a:pt x="39" y="0"/>
                  </a:moveTo>
                  <a:lnTo>
                    <a:pt x="0" y="63"/>
                  </a:lnTo>
                  <a:lnTo>
                    <a:pt x="74"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2" name="Freeform 30"/>
            <p:cNvSpPr>
              <a:spLocks/>
            </p:cNvSpPr>
            <p:nvPr/>
          </p:nvSpPr>
          <p:spPr bwMode="auto">
            <a:xfrm>
              <a:off x="4266" y="3204"/>
              <a:ext cx="73" cy="6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3" name="Freeform 31"/>
            <p:cNvSpPr>
              <a:spLocks/>
            </p:cNvSpPr>
            <p:nvPr/>
          </p:nvSpPr>
          <p:spPr bwMode="auto">
            <a:xfrm>
              <a:off x="4873" y="3494"/>
              <a:ext cx="74" cy="63"/>
            </a:xfrm>
            <a:custGeom>
              <a:avLst/>
              <a:gdLst>
                <a:gd name="T0" fmla="*/ 39 w 74"/>
                <a:gd name="T1" fmla="*/ 0 h 63"/>
                <a:gd name="T2" fmla="*/ 0 w 74"/>
                <a:gd name="T3" fmla="*/ 63 h 63"/>
                <a:gd name="T4" fmla="*/ 74 w 74"/>
                <a:gd name="T5" fmla="*/ 63 h 63"/>
                <a:gd name="T6" fmla="*/ 39 w 74"/>
                <a:gd name="T7" fmla="*/ 0 h 63"/>
              </a:gdLst>
              <a:ahLst/>
              <a:cxnLst>
                <a:cxn ang="0">
                  <a:pos x="T0" y="T1"/>
                </a:cxn>
                <a:cxn ang="0">
                  <a:pos x="T2" y="T3"/>
                </a:cxn>
                <a:cxn ang="0">
                  <a:pos x="T4" y="T5"/>
                </a:cxn>
                <a:cxn ang="0">
                  <a:pos x="T6" y="T7"/>
                </a:cxn>
              </a:cxnLst>
              <a:rect l="0" t="0" r="r" b="b"/>
              <a:pathLst>
                <a:path w="74" h="63">
                  <a:moveTo>
                    <a:pt x="39" y="0"/>
                  </a:moveTo>
                  <a:lnTo>
                    <a:pt x="0" y="63"/>
                  </a:lnTo>
                  <a:lnTo>
                    <a:pt x="74" y="63"/>
                  </a:lnTo>
                  <a:lnTo>
                    <a:pt x="39"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4" name="Freeform 32"/>
            <p:cNvSpPr>
              <a:spLocks/>
            </p:cNvSpPr>
            <p:nvPr/>
          </p:nvSpPr>
          <p:spPr bwMode="auto">
            <a:xfrm>
              <a:off x="5481" y="3546"/>
              <a:ext cx="73" cy="67"/>
            </a:xfrm>
            <a:custGeom>
              <a:avLst/>
              <a:gdLst>
                <a:gd name="T0" fmla="*/ 38 w 73"/>
                <a:gd name="T1" fmla="*/ 0 h 67"/>
                <a:gd name="T2" fmla="*/ 0 w 73"/>
                <a:gd name="T3" fmla="*/ 67 h 67"/>
                <a:gd name="T4" fmla="*/ 73 w 73"/>
                <a:gd name="T5" fmla="*/ 67 h 67"/>
                <a:gd name="T6" fmla="*/ 38 w 73"/>
                <a:gd name="T7" fmla="*/ 0 h 67"/>
              </a:gdLst>
              <a:ahLst/>
              <a:cxnLst>
                <a:cxn ang="0">
                  <a:pos x="T0" y="T1"/>
                </a:cxn>
                <a:cxn ang="0">
                  <a:pos x="T2" y="T3"/>
                </a:cxn>
                <a:cxn ang="0">
                  <a:pos x="T4" y="T5"/>
                </a:cxn>
                <a:cxn ang="0">
                  <a:pos x="T6" y="T7"/>
                </a:cxn>
              </a:cxnLst>
              <a:rect l="0" t="0" r="r" b="b"/>
              <a:pathLst>
                <a:path w="73" h="67">
                  <a:moveTo>
                    <a:pt x="38" y="0"/>
                  </a:moveTo>
                  <a:lnTo>
                    <a:pt x="0" y="67"/>
                  </a:lnTo>
                  <a:lnTo>
                    <a:pt x="73" y="67"/>
                  </a:lnTo>
                  <a:lnTo>
                    <a:pt x="38" y="0"/>
                  </a:lnTo>
                  <a:close/>
                </a:path>
              </a:pathLst>
            </a:custGeom>
            <a:solidFill>
              <a:srgbClr val="90353B"/>
            </a:solidFill>
            <a:ln w="22225">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5" name="Line 33"/>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6" name="Line 34"/>
            <p:cNvSpPr>
              <a:spLocks noChangeShapeType="1"/>
            </p:cNvSpPr>
            <p:nvPr/>
          </p:nvSpPr>
          <p:spPr bwMode="auto">
            <a:xfrm flipH="1">
              <a:off x="510" y="3595"/>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7" name="Rectangle 35"/>
            <p:cNvSpPr>
              <a:spLocks noChangeArrowheads="1"/>
            </p:cNvSpPr>
            <p:nvPr/>
          </p:nvSpPr>
          <p:spPr bwMode="auto">
            <a:xfrm rot="16200000">
              <a:off x="229" y="3466"/>
              <a:ext cx="37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-1000</a:t>
              </a:r>
              <a:endParaRPr lang="en-US" altLang="en-US">
                <a:solidFill>
                  <a:prstClr val="black"/>
                </a:solidFill>
              </a:endParaRPr>
            </a:p>
          </p:txBody>
        </p:sp>
        <p:sp>
          <p:nvSpPr>
            <p:cNvPr id="38" name="Line 36"/>
            <p:cNvSpPr>
              <a:spLocks noChangeShapeType="1"/>
            </p:cNvSpPr>
            <p:nvPr/>
          </p:nvSpPr>
          <p:spPr bwMode="auto">
            <a:xfrm flipH="1">
              <a:off x="510" y="2837"/>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9" name="Rectangle 37"/>
            <p:cNvSpPr>
              <a:spLocks noChangeArrowheads="1"/>
            </p:cNvSpPr>
            <p:nvPr/>
          </p:nvSpPr>
          <p:spPr bwMode="auto">
            <a:xfrm rot="16200000">
              <a:off x="375" y="2714"/>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0</a:t>
              </a:r>
              <a:endParaRPr lang="en-US" altLang="en-US">
                <a:solidFill>
                  <a:prstClr val="black"/>
                </a:solidFill>
              </a:endParaRPr>
            </a:p>
          </p:txBody>
        </p:sp>
        <p:sp>
          <p:nvSpPr>
            <p:cNvPr id="40" name="Line 38"/>
            <p:cNvSpPr>
              <a:spLocks noChangeShapeType="1"/>
            </p:cNvSpPr>
            <p:nvPr/>
          </p:nvSpPr>
          <p:spPr bwMode="auto">
            <a:xfrm flipH="1">
              <a:off x="510" y="20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1" name="Rectangle 39"/>
            <p:cNvSpPr>
              <a:spLocks noChangeArrowheads="1"/>
            </p:cNvSpPr>
            <p:nvPr/>
          </p:nvSpPr>
          <p:spPr bwMode="auto">
            <a:xfrm rot="16200000">
              <a:off x="253" y="1949"/>
              <a:ext cx="3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1000</a:t>
              </a:r>
              <a:endParaRPr lang="en-US" altLang="en-US">
                <a:solidFill>
                  <a:prstClr val="black"/>
                </a:solidFill>
              </a:endParaRPr>
            </a:p>
          </p:txBody>
        </p:sp>
        <p:sp>
          <p:nvSpPr>
            <p:cNvPr id="42" name="Line 40"/>
            <p:cNvSpPr>
              <a:spLocks noChangeShapeType="1"/>
            </p:cNvSpPr>
            <p:nvPr/>
          </p:nvSpPr>
          <p:spPr bwMode="auto">
            <a:xfrm flipH="1">
              <a:off x="510" y="1319"/>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3" name="Rectangle 41"/>
            <p:cNvSpPr>
              <a:spLocks noChangeArrowheads="1"/>
            </p:cNvSpPr>
            <p:nvPr/>
          </p:nvSpPr>
          <p:spPr bwMode="auto">
            <a:xfrm rot="16200000">
              <a:off x="253" y="1191"/>
              <a:ext cx="3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2000</a:t>
              </a:r>
              <a:endParaRPr lang="en-US" altLang="en-US">
                <a:solidFill>
                  <a:prstClr val="black"/>
                </a:solidFill>
              </a:endParaRPr>
            </a:p>
          </p:txBody>
        </p:sp>
        <p:sp>
          <p:nvSpPr>
            <p:cNvPr id="44" name="Line 42"/>
            <p:cNvSpPr>
              <a:spLocks noChangeShapeType="1"/>
            </p:cNvSpPr>
            <p:nvPr/>
          </p:nvSpPr>
          <p:spPr bwMode="auto">
            <a:xfrm flipH="1">
              <a:off x="510" y="56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5" name="Rectangle 43"/>
            <p:cNvSpPr>
              <a:spLocks noChangeArrowheads="1"/>
            </p:cNvSpPr>
            <p:nvPr/>
          </p:nvSpPr>
          <p:spPr bwMode="auto">
            <a:xfrm rot="16200000">
              <a:off x="254" y="432"/>
              <a:ext cx="3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3000</a:t>
              </a:r>
              <a:endParaRPr lang="en-US" altLang="en-US">
                <a:solidFill>
                  <a:prstClr val="black"/>
                </a:solidFill>
              </a:endParaRPr>
            </a:p>
          </p:txBody>
        </p:sp>
        <p:sp>
          <p:nvSpPr>
            <p:cNvPr id="46" name="Rectangle 44"/>
            <p:cNvSpPr>
              <a:spLocks noChangeArrowheads="1"/>
            </p:cNvSpPr>
            <p:nvPr/>
          </p:nvSpPr>
          <p:spPr bwMode="auto">
            <a:xfrm rot="16200000">
              <a:off x="-1296" y="1889"/>
              <a:ext cx="289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Experimental Vs. Control ITT on Earnings ($)</a:t>
              </a:r>
              <a:endParaRPr lang="en-US" altLang="en-US" dirty="0">
                <a:solidFill>
                  <a:prstClr val="black"/>
                </a:solidFill>
              </a:endParaRPr>
            </a:p>
          </p:txBody>
        </p:sp>
        <p:sp>
          <p:nvSpPr>
            <p:cNvPr id="47" name="Line 45"/>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8" name="Line 46"/>
            <p:cNvSpPr>
              <a:spLocks noChangeShapeType="1"/>
            </p:cNvSpPr>
            <p:nvPr/>
          </p:nvSpPr>
          <p:spPr bwMode="auto">
            <a:xfrm>
              <a:off x="6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9" name="Rectangle 47"/>
            <p:cNvSpPr>
              <a:spLocks noChangeArrowheads="1"/>
            </p:cNvSpPr>
            <p:nvPr/>
          </p:nvSpPr>
          <p:spPr bwMode="auto">
            <a:xfrm>
              <a:off x="57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20</a:t>
              </a:r>
              <a:endParaRPr lang="en-US" altLang="en-US">
                <a:solidFill>
                  <a:prstClr val="black"/>
                </a:solidFill>
              </a:endParaRPr>
            </a:p>
          </p:txBody>
        </p:sp>
        <p:sp>
          <p:nvSpPr>
            <p:cNvPr id="50" name="Line 48"/>
            <p:cNvSpPr>
              <a:spLocks noChangeShapeType="1"/>
            </p:cNvSpPr>
            <p:nvPr/>
          </p:nvSpPr>
          <p:spPr bwMode="auto">
            <a:xfrm>
              <a:off x="1267"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1" name="Rectangle 49"/>
            <p:cNvSpPr>
              <a:spLocks noChangeArrowheads="1"/>
            </p:cNvSpPr>
            <p:nvPr/>
          </p:nvSpPr>
          <p:spPr bwMode="auto">
            <a:xfrm>
              <a:off x="1187"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21</a:t>
              </a:r>
              <a:endParaRPr lang="en-US" altLang="en-US">
                <a:solidFill>
                  <a:prstClr val="black"/>
                </a:solidFill>
              </a:endParaRPr>
            </a:p>
          </p:txBody>
        </p:sp>
        <p:sp>
          <p:nvSpPr>
            <p:cNvPr id="52" name="Line 50"/>
            <p:cNvSpPr>
              <a:spLocks noChangeShapeType="1"/>
            </p:cNvSpPr>
            <p:nvPr/>
          </p:nvSpPr>
          <p:spPr bwMode="auto">
            <a:xfrm>
              <a:off x="187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3" name="Rectangle 51"/>
            <p:cNvSpPr>
              <a:spLocks noChangeArrowheads="1"/>
            </p:cNvSpPr>
            <p:nvPr/>
          </p:nvSpPr>
          <p:spPr bwMode="auto">
            <a:xfrm>
              <a:off x="179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22</a:t>
              </a:r>
              <a:endParaRPr lang="en-US" altLang="en-US">
                <a:solidFill>
                  <a:prstClr val="black"/>
                </a:solidFill>
              </a:endParaRPr>
            </a:p>
          </p:txBody>
        </p:sp>
        <p:sp>
          <p:nvSpPr>
            <p:cNvPr id="54" name="Line 52"/>
            <p:cNvSpPr>
              <a:spLocks noChangeShapeType="1"/>
            </p:cNvSpPr>
            <p:nvPr/>
          </p:nvSpPr>
          <p:spPr bwMode="auto">
            <a:xfrm>
              <a:off x="2482"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5" name="Rectangle 53"/>
            <p:cNvSpPr>
              <a:spLocks noChangeArrowheads="1"/>
            </p:cNvSpPr>
            <p:nvPr/>
          </p:nvSpPr>
          <p:spPr bwMode="auto">
            <a:xfrm>
              <a:off x="2402"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23</a:t>
              </a:r>
              <a:endParaRPr lang="en-US" altLang="en-US">
                <a:solidFill>
                  <a:prstClr val="black"/>
                </a:solidFill>
              </a:endParaRPr>
            </a:p>
          </p:txBody>
        </p:sp>
        <p:sp>
          <p:nvSpPr>
            <p:cNvPr id="56" name="Line 54"/>
            <p:cNvSpPr>
              <a:spLocks noChangeShapeType="1"/>
            </p:cNvSpPr>
            <p:nvPr/>
          </p:nvSpPr>
          <p:spPr bwMode="auto">
            <a:xfrm>
              <a:off x="308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7" name="Rectangle 55"/>
            <p:cNvSpPr>
              <a:spLocks noChangeArrowheads="1"/>
            </p:cNvSpPr>
            <p:nvPr/>
          </p:nvSpPr>
          <p:spPr bwMode="auto">
            <a:xfrm>
              <a:off x="300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24</a:t>
              </a:r>
              <a:endParaRPr lang="en-US" altLang="en-US">
                <a:solidFill>
                  <a:prstClr val="black"/>
                </a:solidFill>
              </a:endParaRPr>
            </a:p>
          </p:txBody>
        </p:sp>
        <p:sp>
          <p:nvSpPr>
            <p:cNvPr id="58" name="Line 56"/>
            <p:cNvSpPr>
              <a:spLocks noChangeShapeType="1"/>
            </p:cNvSpPr>
            <p:nvPr/>
          </p:nvSpPr>
          <p:spPr bwMode="auto">
            <a:xfrm>
              <a:off x="3697"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9" name="Rectangle 57"/>
            <p:cNvSpPr>
              <a:spLocks noChangeArrowheads="1"/>
            </p:cNvSpPr>
            <p:nvPr/>
          </p:nvSpPr>
          <p:spPr bwMode="auto">
            <a:xfrm>
              <a:off x="3617"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25</a:t>
              </a:r>
              <a:endParaRPr lang="en-US" altLang="en-US">
                <a:solidFill>
                  <a:prstClr val="black"/>
                </a:solidFill>
              </a:endParaRPr>
            </a:p>
          </p:txBody>
        </p:sp>
        <p:sp>
          <p:nvSpPr>
            <p:cNvPr id="60" name="Line 58"/>
            <p:cNvSpPr>
              <a:spLocks noChangeShapeType="1"/>
            </p:cNvSpPr>
            <p:nvPr/>
          </p:nvSpPr>
          <p:spPr bwMode="auto">
            <a:xfrm>
              <a:off x="4304"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1" name="Rectangle 59"/>
            <p:cNvSpPr>
              <a:spLocks noChangeArrowheads="1"/>
            </p:cNvSpPr>
            <p:nvPr/>
          </p:nvSpPr>
          <p:spPr bwMode="auto">
            <a:xfrm>
              <a:off x="42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26</a:t>
              </a:r>
              <a:endParaRPr lang="en-US" altLang="en-US">
                <a:solidFill>
                  <a:prstClr val="black"/>
                </a:solidFill>
              </a:endParaRPr>
            </a:p>
          </p:txBody>
        </p:sp>
        <p:sp>
          <p:nvSpPr>
            <p:cNvPr id="62" name="Line 60"/>
            <p:cNvSpPr>
              <a:spLocks noChangeShapeType="1"/>
            </p:cNvSpPr>
            <p:nvPr/>
          </p:nvSpPr>
          <p:spPr bwMode="auto">
            <a:xfrm>
              <a:off x="4912"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3" name="Rectangle 61"/>
            <p:cNvSpPr>
              <a:spLocks noChangeArrowheads="1"/>
            </p:cNvSpPr>
            <p:nvPr/>
          </p:nvSpPr>
          <p:spPr bwMode="auto">
            <a:xfrm>
              <a:off x="4831"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27</a:t>
              </a:r>
              <a:endParaRPr lang="en-US" altLang="en-US">
                <a:solidFill>
                  <a:prstClr val="black"/>
                </a:solidFill>
              </a:endParaRPr>
            </a:p>
          </p:txBody>
        </p:sp>
        <p:sp>
          <p:nvSpPr>
            <p:cNvPr id="64" name="Line 62"/>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5" name="Rectangle 63"/>
            <p:cNvSpPr>
              <a:spLocks noChangeArrowheads="1"/>
            </p:cNvSpPr>
            <p:nvPr/>
          </p:nvSpPr>
          <p:spPr bwMode="auto">
            <a:xfrm>
              <a:off x="54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28</a:t>
              </a:r>
              <a:endParaRPr lang="en-US" altLang="en-US">
                <a:solidFill>
                  <a:prstClr val="black"/>
                </a:solidFill>
              </a:endParaRPr>
            </a:p>
          </p:txBody>
        </p:sp>
        <p:sp>
          <p:nvSpPr>
            <p:cNvPr id="66" name="Rectangle 64"/>
            <p:cNvSpPr>
              <a:spLocks noChangeArrowheads="1"/>
            </p:cNvSpPr>
            <p:nvPr/>
          </p:nvSpPr>
          <p:spPr bwMode="auto">
            <a:xfrm>
              <a:off x="2150" y="4014"/>
              <a:ext cx="186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Age of Income Measurement</a:t>
              </a:r>
              <a:endParaRPr lang="en-US" altLang="en-US" dirty="0">
                <a:solidFill>
                  <a:prstClr val="black"/>
                </a:solidFill>
              </a:endParaRPr>
            </a:p>
          </p:txBody>
        </p:sp>
        <p:sp>
          <p:nvSpPr>
            <p:cNvPr id="67" name="Rectangle 65"/>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grpSp>
      <p:sp>
        <p:nvSpPr>
          <p:cNvPr id="68" name="TextBox 67"/>
          <p:cNvSpPr txBox="1"/>
          <p:nvPr/>
        </p:nvSpPr>
        <p:spPr>
          <a:xfrm>
            <a:off x="1524001" y="164068"/>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Calibri"/>
              </a:rPr>
              <a:t>Impacts of Experimental Voucher by Age of Earnings Measurement </a:t>
            </a:r>
          </a:p>
        </p:txBody>
      </p:sp>
      <p:sp>
        <p:nvSpPr>
          <p:cNvPr id="69" name="TextBox 68"/>
          <p:cNvSpPr txBox="1"/>
          <p:nvPr/>
        </p:nvSpPr>
        <p:spPr>
          <a:xfrm>
            <a:off x="6769074" y="4507468"/>
            <a:ext cx="1646476" cy="369332"/>
          </a:xfrm>
          <a:prstGeom prst="rect">
            <a:avLst/>
          </a:prstGeom>
          <a:noFill/>
        </p:spPr>
        <p:txBody>
          <a:bodyPr wrap="none" rtlCol="0">
            <a:spAutoFit/>
          </a:bodyPr>
          <a:lstStyle/>
          <a:p>
            <a:r>
              <a:rPr lang="en-US" b="1" dirty="0">
                <a:solidFill>
                  <a:prstClr val="black"/>
                </a:solidFill>
                <a:latin typeface="Calibri"/>
              </a:rPr>
              <a:t>Above 13 at RA</a:t>
            </a:r>
          </a:p>
        </p:txBody>
      </p:sp>
      <p:sp>
        <p:nvSpPr>
          <p:cNvPr id="70" name="TextBox 69"/>
          <p:cNvSpPr txBox="1"/>
          <p:nvPr/>
        </p:nvSpPr>
        <p:spPr>
          <a:xfrm>
            <a:off x="7695528" y="2743200"/>
            <a:ext cx="1634422" cy="369332"/>
          </a:xfrm>
          <a:prstGeom prst="rect">
            <a:avLst/>
          </a:prstGeom>
          <a:noFill/>
        </p:spPr>
        <p:txBody>
          <a:bodyPr wrap="none" rtlCol="0">
            <a:spAutoFit/>
          </a:bodyPr>
          <a:lstStyle/>
          <a:p>
            <a:r>
              <a:rPr lang="en-US" b="1" dirty="0">
                <a:solidFill>
                  <a:prstClr val="black"/>
                </a:solidFill>
                <a:latin typeface="Calibri"/>
              </a:rPr>
              <a:t>Below 13 at RA</a:t>
            </a:r>
          </a:p>
        </p:txBody>
      </p:sp>
    </p:spTree>
    <p:extLst>
      <p:ext uri="{BB962C8B-B14F-4D97-AF65-F5344CB8AC3E}">
        <p14:creationId xmlns:p14="http://schemas.microsoft.com/office/powerpoint/2010/main" val="156323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Line 86"/>
          <p:cNvSpPr>
            <a:spLocks noChangeShapeType="1"/>
          </p:cNvSpPr>
          <p:nvPr/>
        </p:nvSpPr>
        <p:spPr bwMode="auto">
          <a:xfrm>
            <a:off x="2300288" y="5873751"/>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0" name="Line 87"/>
          <p:cNvSpPr>
            <a:spLocks noChangeShapeType="1"/>
          </p:cNvSpPr>
          <p:nvPr/>
        </p:nvSpPr>
        <p:spPr bwMode="auto">
          <a:xfrm>
            <a:off x="2300288" y="4814889"/>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1" name="Line 88"/>
          <p:cNvSpPr>
            <a:spLocks noChangeShapeType="1"/>
          </p:cNvSpPr>
          <p:nvPr/>
        </p:nvSpPr>
        <p:spPr bwMode="auto">
          <a:xfrm>
            <a:off x="2300288" y="3751264"/>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2" name="Line 89"/>
          <p:cNvSpPr>
            <a:spLocks noChangeShapeType="1"/>
          </p:cNvSpPr>
          <p:nvPr/>
        </p:nvSpPr>
        <p:spPr bwMode="auto">
          <a:xfrm>
            <a:off x="2300288" y="2692401"/>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3" name="Line 90"/>
          <p:cNvSpPr>
            <a:spLocks noChangeShapeType="1"/>
          </p:cNvSpPr>
          <p:nvPr/>
        </p:nvSpPr>
        <p:spPr bwMode="auto">
          <a:xfrm>
            <a:off x="2300288" y="1627189"/>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4" name="Rectangle 91"/>
          <p:cNvSpPr>
            <a:spLocks noChangeArrowheads="1"/>
          </p:cNvSpPr>
          <p:nvPr/>
        </p:nvSpPr>
        <p:spPr bwMode="auto">
          <a:xfrm>
            <a:off x="2405063" y="2370140"/>
            <a:ext cx="974725" cy="3503613"/>
          </a:xfrm>
          <a:prstGeom prst="rect">
            <a:avLst/>
          </a:prstGeom>
          <a:solidFill>
            <a:srgbClr val="7F7F7F"/>
          </a:solidFill>
          <a:ln w="0">
            <a:solidFill>
              <a:srgbClr val="7F7F7F"/>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5" name="Rectangle 92"/>
          <p:cNvSpPr>
            <a:spLocks noChangeArrowheads="1"/>
          </p:cNvSpPr>
          <p:nvPr/>
        </p:nvSpPr>
        <p:spPr bwMode="auto">
          <a:xfrm>
            <a:off x="3624263" y="2159001"/>
            <a:ext cx="981075" cy="3714750"/>
          </a:xfrm>
          <a:prstGeom prst="rect">
            <a:avLst/>
          </a:prstGeom>
          <a:solidFill>
            <a:srgbClr val="376092"/>
          </a:solidFill>
          <a:ln w="0">
            <a:solidFill>
              <a:srgbClr val="376092"/>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6" name="Rectangle 93"/>
          <p:cNvSpPr>
            <a:spLocks noChangeArrowheads="1"/>
          </p:cNvSpPr>
          <p:nvPr/>
        </p:nvSpPr>
        <p:spPr bwMode="auto">
          <a:xfrm>
            <a:off x="4849812" y="1838327"/>
            <a:ext cx="979488" cy="4035425"/>
          </a:xfrm>
          <a:prstGeom prst="rect">
            <a:avLst/>
          </a:prstGeom>
          <a:solidFill>
            <a:srgbClr val="C00000"/>
          </a:solidFill>
          <a:ln w="0">
            <a:solidFill>
              <a:srgbClr val="C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7" name="Line 94"/>
          <p:cNvSpPr>
            <a:spLocks noChangeShapeType="1"/>
          </p:cNvSpPr>
          <p:nvPr/>
        </p:nvSpPr>
        <p:spPr bwMode="auto">
          <a:xfrm>
            <a:off x="4117975" y="1638301"/>
            <a:ext cx="0" cy="104775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8" name="Line 95"/>
          <p:cNvSpPr>
            <a:spLocks noChangeShapeType="1"/>
          </p:cNvSpPr>
          <p:nvPr/>
        </p:nvSpPr>
        <p:spPr bwMode="auto">
          <a:xfrm>
            <a:off x="4078288" y="2686051"/>
            <a:ext cx="73025"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9" name="Line 96"/>
          <p:cNvSpPr>
            <a:spLocks noChangeShapeType="1"/>
          </p:cNvSpPr>
          <p:nvPr/>
        </p:nvSpPr>
        <p:spPr bwMode="auto">
          <a:xfrm>
            <a:off x="4078288" y="1638301"/>
            <a:ext cx="73025"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0" name="Line 97"/>
          <p:cNvSpPr>
            <a:spLocks noChangeShapeType="1"/>
          </p:cNvSpPr>
          <p:nvPr/>
        </p:nvSpPr>
        <p:spPr bwMode="auto">
          <a:xfrm>
            <a:off x="5337175" y="1362076"/>
            <a:ext cx="0" cy="95250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1" name="Line 98"/>
          <p:cNvSpPr>
            <a:spLocks noChangeShapeType="1"/>
          </p:cNvSpPr>
          <p:nvPr/>
        </p:nvSpPr>
        <p:spPr bwMode="auto">
          <a:xfrm>
            <a:off x="5303837" y="2314576"/>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2" name="Line 99"/>
          <p:cNvSpPr>
            <a:spLocks noChangeShapeType="1"/>
          </p:cNvSpPr>
          <p:nvPr/>
        </p:nvSpPr>
        <p:spPr bwMode="auto">
          <a:xfrm>
            <a:off x="5303837" y="1362076"/>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3" name="Line 100"/>
          <p:cNvSpPr>
            <a:spLocks noChangeShapeType="1"/>
          </p:cNvSpPr>
          <p:nvPr/>
        </p:nvSpPr>
        <p:spPr bwMode="auto">
          <a:xfrm flipV="1">
            <a:off x="2300287" y="1101726"/>
            <a:ext cx="0" cy="48768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4" name="Line 101"/>
          <p:cNvSpPr>
            <a:spLocks noChangeShapeType="1"/>
          </p:cNvSpPr>
          <p:nvPr/>
        </p:nvSpPr>
        <p:spPr bwMode="auto">
          <a:xfrm flipH="1">
            <a:off x="2238376" y="5873751"/>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5" name="Rectangle 102"/>
          <p:cNvSpPr>
            <a:spLocks noChangeArrowheads="1"/>
          </p:cNvSpPr>
          <p:nvPr/>
        </p:nvSpPr>
        <p:spPr bwMode="auto">
          <a:xfrm rot="16200000">
            <a:off x="2084388" y="5726114"/>
            <a:ext cx="100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0</a:t>
            </a:r>
            <a:endParaRPr lang="en-US" altLang="en-US" sz="1400">
              <a:solidFill>
                <a:prstClr val="black"/>
              </a:solidFill>
            </a:endParaRPr>
          </a:p>
        </p:txBody>
      </p:sp>
      <p:sp>
        <p:nvSpPr>
          <p:cNvPr id="106" name="Line 103"/>
          <p:cNvSpPr>
            <a:spLocks noChangeShapeType="1"/>
          </p:cNvSpPr>
          <p:nvPr/>
        </p:nvSpPr>
        <p:spPr bwMode="auto">
          <a:xfrm flipH="1">
            <a:off x="2238376" y="4814889"/>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7" name="Rectangle 104"/>
          <p:cNvSpPr>
            <a:spLocks noChangeArrowheads="1"/>
          </p:cNvSpPr>
          <p:nvPr/>
        </p:nvSpPr>
        <p:spPr bwMode="auto">
          <a:xfrm rot="16200000">
            <a:off x="2084388" y="4667251"/>
            <a:ext cx="100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5</a:t>
            </a:r>
            <a:endParaRPr lang="en-US" altLang="en-US" sz="1400">
              <a:solidFill>
                <a:prstClr val="black"/>
              </a:solidFill>
            </a:endParaRPr>
          </a:p>
        </p:txBody>
      </p:sp>
      <p:sp>
        <p:nvSpPr>
          <p:cNvPr id="108" name="Line 105"/>
          <p:cNvSpPr>
            <a:spLocks noChangeShapeType="1"/>
          </p:cNvSpPr>
          <p:nvPr/>
        </p:nvSpPr>
        <p:spPr bwMode="auto">
          <a:xfrm flipH="1">
            <a:off x="2238376" y="3751264"/>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9" name="Rectangle 106"/>
          <p:cNvSpPr>
            <a:spLocks noChangeArrowheads="1"/>
          </p:cNvSpPr>
          <p:nvPr/>
        </p:nvSpPr>
        <p:spPr bwMode="auto">
          <a:xfrm rot="16200000">
            <a:off x="2035174" y="3600451"/>
            <a:ext cx="1984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10</a:t>
            </a:r>
            <a:endParaRPr lang="en-US" altLang="en-US" sz="1400">
              <a:solidFill>
                <a:prstClr val="black"/>
              </a:solidFill>
            </a:endParaRPr>
          </a:p>
        </p:txBody>
      </p:sp>
      <p:sp>
        <p:nvSpPr>
          <p:cNvPr id="110" name="Line 107"/>
          <p:cNvSpPr>
            <a:spLocks noChangeShapeType="1"/>
          </p:cNvSpPr>
          <p:nvPr/>
        </p:nvSpPr>
        <p:spPr bwMode="auto">
          <a:xfrm flipH="1">
            <a:off x="2238376" y="2692401"/>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1" name="Rectangle 108"/>
          <p:cNvSpPr>
            <a:spLocks noChangeArrowheads="1"/>
          </p:cNvSpPr>
          <p:nvPr/>
        </p:nvSpPr>
        <p:spPr bwMode="auto">
          <a:xfrm rot="16200000">
            <a:off x="2035174" y="2541589"/>
            <a:ext cx="1984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000000"/>
                </a:solidFill>
              </a:rPr>
              <a:t>15</a:t>
            </a:r>
            <a:endParaRPr lang="en-US" altLang="en-US" sz="1400" dirty="0">
              <a:solidFill>
                <a:prstClr val="black"/>
              </a:solidFill>
            </a:endParaRPr>
          </a:p>
        </p:txBody>
      </p:sp>
      <p:sp>
        <p:nvSpPr>
          <p:cNvPr id="112" name="Line 109"/>
          <p:cNvSpPr>
            <a:spLocks noChangeShapeType="1"/>
          </p:cNvSpPr>
          <p:nvPr/>
        </p:nvSpPr>
        <p:spPr bwMode="auto">
          <a:xfrm flipH="1">
            <a:off x="2238376" y="1627189"/>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3" name="Rectangle 110"/>
          <p:cNvSpPr>
            <a:spLocks noChangeArrowheads="1"/>
          </p:cNvSpPr>
          <p:nvPr/>
        </p:nvSpPr>
        <p:spPr bwMode="auto">
          <a:xfrm rot="16200000">
            <a:off x="2035174" y="1477964"/>
            <a:ext cx="1984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000000"/>
                </a:solidFill>
              </a:rPr>
              <a:t>20</a:t>
            </a:r>
            <a:endParaRPr lang="en-US" altLang="en-US" sz="1400" dirty="0">
              <a:solidFill>
                <a:prstClr val="black"/>
              </a:solidFill>
            </a:endParaRPr>
          </a:p>
        </p:txBody>
      </p:sp>
      <p:sp>
        <p:nvSpPr>
          <p:cNvPr id="115" name="Line 112"/>
          <p:cNvSpPr>
            <a:spLocks noChangeShapeType="1"/>
          </p:cNvSpPr>
          <p:nvPr/>
        </p:nvSpPr>
        <p:spPr bwMode="auto">
          <a:xfrm>
            <a:off x="2300288" y="5978526"/>
            <a:ext cx="36290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6" name="Line 113"/>
          <p:cNvSpPr>
            <a:spLocks noChangeShapeType="1"/>
          </p:cNvSpPr>
          <p:nvPr/>
        </p:nvSpPr>
        <p:spPr bwMode="auto">
          <a:xfrm>
            <a:off x="289242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8" name="Line 115"/>
          <p:cNvSpPr>
            <a:spLocks noChangeShapeType="1"/>
          </p:cNvSpPr>
          <p:nvPr/>
        </p:nvSpPr>
        <p:spPr bwMode="auto">
          <a:xfrm>
            <a:off x="411797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0" name="Line 117"/>
          <p:cNvSpPr>
            <a:spLocks noChangeShapeType="1"/>
          </p:cNvSpPr>
          <p:nvPr/>
        </p:nvSpPr>
        <p:spPr bwMode="auto">
          <a:xfrm>
            <a:off x="533717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2" name="Rectangle 119"/>
          <p:cNvSpPr>
            <a:spLocks noChangeArrowheads="1"/>
          </p:cNvSpPr>
          <p:nvPr/>
        </p:nvSpPr>
        <p:spPr bwMode="auto">
          <a:xfrm>
            <a:off x="4095750"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 </a:t>
            </a:r>
            <a:endParaRPr lang="en-US" altLang="en-US">
              <a:solidFill>
                <a:prstClr val="black"/>
              </a:solidFill>
            </a:endParaRPr>
          </a:p>
        </p:txBody>
      </p:sp>
      <p:sp>
        <p:nvSpPr>
          <p:cNvPr id="123" name="Rectangle 120"/>
          <p:cNvSpPr>
            <a:spLocks noChangeArrowheads="1"/>
          </p:cNvSpPr>
          <p:nvPr/>
        </p:nvSpPr>
        <p:spPr bwMode="auto">
          <a:xfrm>
            <a:off x="4089400" y="812802"/>
            <a:ext cx="64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1E2D53"/>
                </a:solidFill>
              </a:rPr>
              <a:t> </a:t>
            </a:r>
            <a:endParaRPr lang="en-US" altLang="en-US">
              <a:solidFill>
                <a:prstClr val="black"/>
              </a:solidFill>
            </a:endParaRPr>
          </a:p>
        </p:txBody>
      </p:sp>
      <p:sp>
        <p:nvSpPr>
          <p:cNvPr id="126" name="Line 123"/>
          <p:cNvSpPr>
            <a:spLocks noChangeShapeType="1"/>
          </p:cNvSpPr>
          <p:nvPr/>
        </p:nvSpPr>
        <p:spPr bwMode="auto">
          <a:xfrm>
            <a:off x="6721476" y="5873751"/>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7" name="Line 124"/>
          <p:cNvSpPr>
            <a:spLocks noChangeShapeType="1"/>
          </p:cNvSpPr>
          <p:nvPr/>
        </p:nvSpPr>
        <p:spPr bwMode="auto">
          <a:xfrm>
            <a:off x="6721476" y="4721226"/>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8" name="Line 125"/>
          <p:cNvSpPr>
            <a:spLocks noChangeShapeType="1"/>
          </p:cNvSpPr>
          <p:nvPr/>
        </p:nvSpPr>
        <p:spPr bwMode="auto">
          <a:xfrm>
            <a:off x="6721476" y="3573464"/>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9" name="Line 126"/>
          <p:cNvSpPr>
            <a:spLocks noChangeShapeType="1"/>
          </p:cNvSpPr>
          <p:nvPr/>
        </p:nvSpPr>
        <p:spPr bwMode="auto">
          <a:xfrm>
            <a:off x="6721476" y="2420939"/>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0" name="Line 127"/>
          <p:cNvSpPr>
            <a:spLocks noChangeShapeType="1"/>
          </p:cNvSpPr>
          <p:nvPr/>
        </p:nvSpPr>
        <p:spPr bwMode="auto">
          <a:xfrm>
            <a:off x="6721476" y="1266826"/>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1" name="Rectangle 128"/>
          <p:cNvSpPr>
            <a:spLocks noChangeArrowheads="1"/>
          </p:cNvSpPr>
          <p:nvPr/>
        </p:nvSpPr>
        <p:spPr bwMode="auto">
          <a:xfrm>
            <a:off x="6827838" y="2519364"/>
            <a:ext cx="974725" cy="3354388"/>
          </a:xfrm>
          <a:prstGeom prst="rect">
            <a:avLst/>
          </a:prstGeom>
          <a:solidFill>
            <a:srgbClr val="7F7F7F"/>
          </a:solidFill>
          <a:ln w="0">
            <a:solidFill>
              <a:srgbClr val="7F7F7F"/>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2" name="Rectangle 129"/>
          <p:cNvSpPr>
            <a:spLocks noChangeArrowheads="1"/>
          </p:cNvSpPr>
          <p:nvPr/>
        </p:nvSpPr>
        <p:spPr bwMode="auto">
          <a:xfrm>
            <a:off x="8051801" y="1787527"/>
            <a:ext cx="976313" cy="4086225"/>
          </a:xfrm>
          <a:prstGeom prst="rect">
            <a:avLst/>
          </a:prstGeom>
          <a:solidFill>
            <a:srgbClr val="376092"/>
          </a:solidFill>
          <a:ln w="0">
            <a:solidFill>
              <a:srgbClr val="376092"/>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3" name="Rectangle 130"/>
          <p:cNvSpPr>
            <a:spLocks noChangeArrowheads="1"/>
          </p:cNvSpPr>
          <p:nvPr/>
        </p:nvSpPr>
        <p:spPr bwMode="auto">
          <a:xfrm>
            <a:off x="9271001" y="1727201"/>
            <a:ext cx="981075" cy="4146550"/>
          </a:xfrm>
          <a:prstGeom prst="rect">
            <a:avLst/>
          </a:prstGeom>
          <a:solidFill>
            <a:srgbClr val="C00000"/>
          </a:solidFill>
          <a:ln w="0">
            <a:solidFill>
              <a:srgbClr val="C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4" name="Line 131"/>
          <p:cNvSpPr>
            <a:spLocks noChangeShapeType="1"/>
          </p:cNvSpPr>
          <p:nvPr/>
        </p:nvSpPr>
        <p:spPr bwMode="auto">
          <a:xfrm>
            <a:off x="8539162" y="1211265"/>
            <a:ext cx="0" cy="1158875"/>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5" name="Line 132"/>
          <p:cNvSpPr>
            <a:spLocks noChangeShapeType="1"/>
          </p:cNvSpPr>
          <p:nvPr/>
        </p:nvSpPr>
        <p:spPr bwMode="auto">
          <a:xfrm>
            <a:off x="8501062" y="2370139"/>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6" name="Line 133"/>
          <p:cNvSpPr>
            <a:spLocks noChangeShapeType="1"/>
          </p:cNvSpPr>
          <p:nvPr/>
        </p:nvSpPr>
        <p:spPr bwMode="auto">
          <a:xfrm>
            <a:off x="8501062" y="1211264"/>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7" name="Line 134"/>
          <p:cNvSpPr>
            <a:spLocks noChangeShapeType="1"/>
          </p:cNvSpPr>
          <p:nvPr/>
        </p:nvSpPr>
        <p:spPr bwMode="auto">
          <a:xfrm>
            <a:off x="9758362" y="1206501"/>
            <a:ext cx="0" cy="104140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8" name="Line 135"/>
          <p:cNvSpPr>
            <a:spLocks noChangeShapeType="1"/>
          </p:cNvSpPr>
          <p:nvPr/>
        </p:nvSpPr>
        <p:spPr bwMode="auto">
          <a:xfrm>
            <a:off x="9726612" y="2247901"/>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9" name="Line 136"/>
          <p:cNvSpPr>
            <a:spLocks noChangeShapeType="1"/>
          </p:cNvSpPr>
          <p:nvPr/>
        </p:nvSpPr>
        <p:spPr bwMode="auto">
          <a:xfrm>
            <a:off x="9726612" y="1206501"/>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0" name="Line 137"/>
          <p:cNvSpPr>
            <a:spLocks noChangeShapeType="1"/>
          </p:cNvSpPr>
          <p:nvPr/>
        </p:nvSpPr>
        <p:spPr bwMode="auto">
          <a:xfrm flipV="1">
            <a:off x="6721475" y="1101726"/>
            <a:ext cx="0" cy="48768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1" name="Line 138"/>
          <p:cNvSpPr>
            <a:spLocks noChangeShapeType="1"/>
          </p:cNvSpPr>
          <p:nvPr/>
        </p:nvSpPr>
        <p:spPr bwMode="auto">
          <a:xfrm flipH="1">
            <a:off x="6661151" y="5873751"/>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2" name="Rectangle 139"/>
          <p:cNvSpPr>
            <a:spLocks noChangeArrowheads="1"/>
          </p:cNvSpPr>
          <p:nvPr/>
        </p:nvSpPr>
        <p:spPr bwMode="auto">
          <a:xfrm rot="16200000">
            <a:off x="6308724" y="5715001"/>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18000</a:t>
            </a:r>
            <a:endParaRPr lang="en-US" altLang="en-US" sz="1400">
              <a:solidFill>
                <a:prstClr val="black"/>
              </a:solidFill>
            </a:endParaRPr>
          </a:p>
        </p:txBody>
      </p:sp>
      <p:sp>
        <p:nvSpPr>
          <p:cNvPr id="143" name="Line 140"/>
          <p:cNvSpPr>
            <a:spLocks noChangeShapeType="1"/>
          </p:cNvSpPr>
          <p:nvPr/>
        </p:nvSpPr>
        <p:spPr bwMode="auto">
          <a:xfrm flipH="1">
            <a:off x="6661151" y="4721226"/>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4" name="Rectangle 141"/>
          <p:cNvSpPr>
            <a:spLocks noChangeArrowheads="1"/>
          </p:cNvSpPr>
          <p:nvPr/>
        </p:nvSpPr>
        <p:spPr bwMode="auto">
          <a:xfrm rot="16200000">
            <a:off x="6308724" y="4560889"/>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19000</a:t>
            </a:r>
            <a:endParaRPr lang="en-US" altLang="en-US" sz="1400">
              <a:solidFill>
                <a:prstClr val="black"/>
              </a:solidFill>
            </a:endParaRPr>
          </a:p>
        </p:txBody>
      </p:sp>
      <p:sp>
        <p:nvSpPr>
          <p:cNvPr id="145" name="Line 142"/>
          <p:cNvSpPr>
            <a:spLocks noChangeShapeType="1"/>
          </p:cNvSpPr>
          <p:nvPr/>
        </p:nvSpPr>
        <p:spPr bwMode="auto">
          <a:xfrm flipH="1">
            <a:off x="6661151" y="3573464"/>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6" name="Rectangle 143"/>
          <p:cNvSpPr>
            <a:spLocks noChangeArrowheads="1"/>
          </p:cNvSpPr>
          <p:nvPr/>
        </p:nvSpPr>
        <p:spPr bwMode="auto">
          <a:xfrm rot="16200000">
            <a:off x="6308724" y="3413126"/>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20000</a:t>
            </a:r>
            <a:endParaRPr lang="en-US" altLang="en-US" sz="1400">
              <a:solidFill>
                <a:prstClr val="black"/>
              </a:solidFill>
            </a:endParaRPr>
          </a:p>
        </p:txBody>
      </p:sp>
      <p:sp>
        <p:nvSpPr>
          <p:cNvPr id="147" name="Line 144"/>
          <p:cNvSpPr>
            <a:spLocks noChangeShapeType="1"/>
          </p:cNvSpPr>
          <p:nvPr/>
        </p:nvSpPr>
        <p:spPr bwMode="auto">
          <a:xfrm flipH="1">
            <a:off x="6661151" y="2420939"/>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8" name="Rectangle 145"/>
          <p:cNvSpPr>
            <a:spLocks noChangeArrowheads="1"/>
          </p:cNvSpPr>
          <p:nvPr/>
        </p:nvSpPr>
        <p:spPr bwMode="auto">
          <a:xfrm rot="16200000">
            <a:off x="6308724" y="2260601"/>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21000</a:t>
            </a:r>
            <a:endParaRPr lang="en-US" altLang="en-US" sz="1400">
              <a:solidFill>
                <a:prstClr val="black"/>
              </a:solidFill>
            </a:endParaRPr>
          </a:p>
        </p:txBody>
      </p:sp>
      <p:sp>
        <p:nvSpPr>
          <p:cNvPr id="149" name="Line 146"/>
          <p:cNvSpPr>
            <a:spLocks noChangeShapeType="1"/>
          </p:cNvSpPr>
          <p:nvPr/>
        </p:nvSpPr>
        <p:spPr bwMode="auto">
          <a:xfrm flipH="1">
            <a:off x="6661151" y="1266826"/>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0" name="Rectangle 147"/>
          <p:cNvSpPr>
            <a:spLocks noChangeArrowheads="1"/>
          </p:cNvSpPr>
          <p:nvPr/>
        </p:nvSpPr>
        <p:spPr bwMode="auto">
          <a:xfrm rot="16200000">
            <a:off x="6308724" y="1109664"/>
            <a:ext cx="4968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000000"/>
                </a:solidFill>
              </a:rPr>
              <a:t>22000</a:t>
            </a:r>
            <a:endParaRPr lang="en-US" altLang="en-US" sz="1400" dirty="0">
              <a:solidFill>
                <a:prstClr val="black"/>
              </a:solidFill>
            </a:endParaRPr>
          </a:p>
        </p:txBody>
      </p:sp>
      <p:sp>
        <p:nvSpPr>
          <p:cNvPr id="152" name="Line 149"/>
          <p:cNvSpPr>
            <a:spLocks noChangeShapeType="1"/>
          </p:cNvSpPr>
          <p:nvPr/>
        </p:nvSpPr>
        <p:spPr bwMode="auto">
          <a:xfrm>
            <a:off x="6721476" y="5978526"/>
            <a:ext cx="36306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3" name="Line 150"/>
          <p:cNvSpPr>
            <a:spLocks noChangeShapeType="1"/>
          </p:cNvSpPr>
          <p:nvPr/>
        </p:nvSpPr>
        <p:spPr bwMode="auto">
          <a:xfrm>
            <a:off x="7315200"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5" name="Line 152"/>
          <p:cNvSpPr>
            <a:spLocks noChangeShapeType="1"/>
          </p:cNvSpPr>
          <p:nvPr/>
        </p:nvSpPr>
        <p:spPr bwMode="auto">
          <a:xfrm>
            <a:off x="8539162"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7" name="Line 154"/>
          <p:cNvSpPr>
            <a:spLocks noChangeShapeType="1"/>
          </p:cNvSpPr>
          <p:nvPr/>
        </p:nvSpPr>
        <p:spPr bwMode="auto">
          <a:xfrm>
            <a:off x="9758362"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9" name="Rectangle 156"/>
          <p:cNvSpPr>
            <a:spLocks noChangeArrowheads="1"/>
          </p:cNvSpPr>
          <p:nvPr/>
        </p:nvSpPr>
        <p:spPr bwMode="auto">
          <a:xfrm>
            <a:off x="8518525"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 </a:t>
            </a:r>
            <a:endParaRPr lang="en-US" altLang="en-US">
              <a:solidFill>
                <a:prstClr val="black"/>
              </a:solidFill>
            </a:endParaRPr>
          </a:p>
        </p:txBody>
      </p:sp>
      <p:sp>
        <p:nvSpPr>
          <p:cNvPr id="160" name="Rectangle 157"/>
          <p:cNvSpPr>
            <a:spLocks noChangeArrowheads="1"/>
          </p:cNvSpPr>
          <p:nvPr/>
        </p:nvSpPr>
        <p:spPr bwMode="auto">
          <a:xfrm>
            <a:off x="8512175" y="812802"/>
            <a:ext cx="64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1E2D53"/>
                </a:solidFill>
              </a:rPr>
              <a:t> </a:t>
            </a:r>
            <a:endParaRPr lang="en-US" altLang="en-US">
              <a:solidFill>
                <a:prstClr val="black"/>
              </a:solidFill>
            </a:endParaRPr>
          </a:p>
        </p:txBody>
      </p:sp>
      <p:sp>
        <p:nvSpPr>
          <p:cNvPr id="161" name="Rectangle 158"/>
          <p:cNvSpPr>
            <a:spLocks noChangeArrowheads="1"/>
          </p:cNvSpPr>
          <p:nvPr/>
        </p:nvSpPr>
        <p:spPr bwMode="auto">
          <a:xfrm>
            <a:off x="6051550"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rPr>
              <a:t> </a:t>
            </a:r>
            <a:endParaRPr lang="en-US" altLang="en-US">
              <a:solidFill>
                <a:prstClr val="black"/>
              </a:solidFill>
            </a:endParaRPr>
          </a:p>
        </p:txBody>
      </p:sp>
      <p:sp>
        <p:nvSpPr>
          <p:cNvPr id="162" name="TextBox 161"/>
          <p:cNvSpPr txBox="1"/>
          <p:nvPr/>
        </p:nvSpPr>
        <p:spPr>
          <a:xfrm>
            <a:off x="1495106" y="115669"/>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pitchFamily="34" charset="0"/>
                <a:cs typeface="Arial" pitchFamily="34" charset="0"/>
              </a:rPr>
              <a:t>Impacts of MTO on Children </a:t>
            </a:r>
            <a:r>
              <a:rPr lang="en-US" b="1" u="sng" dirty="0">
                <a:solidFill>
                  <a:srgbClr val="1E2D53"/>
                </a:solidFill>
                <a:latin typeface="Arial" pitchFamily="34" charset="0"/>
                <a:cs typeface="Arial" pitchFamily="34" charset="0"/>
              </a:rPr>
              <a:t>Below Age 13</a:t>
            </a:r>
            <a:r>
              <a:rPr lang="en-US" b="1" dirty="0">
                <a:solidFill>
                  <a:srgbClr val="1E2D53"/>
                </a:solidFill>
                <a:latin typeface="Arial" pitchFamily="34" charset="0"/>
                <a:cs typeface="Arial" pitchFamily="34" charset="0"/>
              </a:rPr>
              <a:t> at Random Assignment</a:t>
            </a:r>
          </a:p>
        </p:txBody>
      </p:sp>
      <p:sp>
        <p:nvSpPr>
          <p:cNvPr id="163" name="TextBox 162"/>
          <p:cNvSpPr txBox="1"/>
          <p:nvPr/>
        </p:nvSpPr>
        <p:spPr>
          <a:xfrm>
            <a:off x="2698186" y="609600"/>
            <a:ext cx="2903744" cy="338554"/>
          </a:xfrm>
          <a:prstGeom prst="rect">
            <a:avLst/>
          </a:prstGeom>
          <a:noFill/>
        </p:spPr>
        <p:txBody>
          <a:bodyPr wrap="none" rtlCol="0">
            <a:spAutoFit/>
          </a:bodyPr>
          <a:lstStyle/>
          <a:p>
            <a:pPr algn="ctr"/>
            <a:r>
              <a:rPr lang="en-US" sz="1600" b="1" dirty="0">
                <a:solidFill>
                  <a:prstClr val="black"/>
                </a:solidFill>
                <a:latin typeface="Arial" pitchFamily="34" charset="0"/>
                <a:cs typeface="Arial" pitchFamily="34" charset="0"/>
              </a:rPr>
              <a:t>(a) College Attendance (ITT)</a:t>
            </a:r>
          </a:p>
        </p:txBody>
      </p:sp>
      <p:sp>
        <p:nvSpPr>
          <p:cNvPr id="164" name="TextBox 163"/>
          <p:cNvSpPr txBox="1"/>
          <p:nvPr/>
        </p:nvSpPr>
        <p:spPr>
          <a:xfrm>
            <a:off x="7240120" y="609600"/>
            <a:ext cx="2561920" cy="338554"/>
          </a:xfrm>
          <a:prstGeom prst="rect">
            <a:avLst/>
          </a:prstGeom>
          <a:noFill/>
        </p:spPr>
        <p:txBody>
          <a:bodyPr wrap="none" rtlCol="0">
            <a:spAutoFit/>
          </a:bodyPr>
          <a:lstStyle/>
          <a:p>
            <a:pPr algn="ctr"/>
            <a:r>
              <a:rPr lang="en-US" sz="1600" b="1" dirty="0">
                <a:solidFill>
                  <a:prstClr val="black"/>
                </a:solidFill>
                <a:latin typeface="Arial" pitchFamily="34" charset="0"/>
                <a:cs typeface="Arial" pitchFamily="34" charset="0"/>
              </a:rPr>
              <a:t>(b) College Quality (ITT)</a:t>
            </a:r>
          </a:p>
        </p:txBody>
      </p:sp>
      <p:sp>
        <p:nvSpPr>
          <p:cNvPr id="165" name="Rectangle 43"/>
          <p:cNvSpPr>
            <a:spLocks noChangeArrowheads="1"/>
          </p:cNvSpPr>
          <p:nvPr/>
        </p:nvSpPr>
        <p:spPr bwMode="auto">
          <a:xfrm>
            <a:off x="2571751" y="6073777"/>
            <a:ext cx="6604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Control</a:t>
            </a:r>
            <a:endParaRPr lang="en-US" altLang="en-US" sz="1600" dirty="0">
              <a:solidFill>
                <a:prstClr val="black"/>
              </a:solidFill>
            </a:endParaRPr>
          </a:p>
        </p:txBody>
      </p:sp>
      <p:sp>
        <p:nvSpPr>
          <p:cNvPr id="166" name="Rectangle 45"/>
          <p:cNvSpPr>
            <a:spLocks noChangeArrowheads="1"/>
          </p:cNvSpPr>
          <p:nvPr/>
        </p:nvSpPr>
        <p:spPr bwMode="auto">
          <a:xfrm>
            <a:off x="3689189" y="6073777"/>
            <a:ext cx="8544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Section 8</a:t>
            </a:r>
            <a:endParaRPr lang="en-US" altLang="en-US" sz="1600" dirty="0">
              <a:solidFill>
                <a:prstClr val="black"/>
              </a:solidFill>
            </a:endParaRPr>
          </a:p>
        </p:txBody>
      </p:sp>
      <p:sp>
        <p:nvSpPr>
          <p:cNvPr id="167" name="Rectangle 48"/>
          <p:cNvSpPr>
            <a:spLocks noChangeArrowheads="1"/>
          </p:cNvSpPr>
          <p:nvPr/>
        </p:nvSpPr>
        <p:spPr bwMode="auto">
          <a:xfrm>
            <a:off x="4095751"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300">
                <a:solidFill>
                  <a:srgbClr val="000000"/>
                </a:solidFill>
              </a:rPr>
              <a:t> </a:t>
            </a:r>
            <a:endParaRPr lang="en-US" altLang="en-US">
              <a:solidFill>
                <a:prstClr val="black"/>
              </a:solidFill>
            </a:endParaRPr>
          </a:p>
        </p:txBody>
      </p:sp>
      <p:sp>
        <p:nvSpPr>
          <p:cNvPr id="168" name="Rectangle 86"/>
          <p:cNvSpPr>
            <a:spLocks noChangeArrowheads="1"/>
          </p:cNvSpPr>
          <p:nvPr/>
        </p:nvSpPr>
        <p:spPr bwMode="auto">
          <a:xfrm>
            <a:off x="6988952" y="6073777"/>
            <a:ext cx="6604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Control</a:t>
            </a:r>
            <a:endParaRPr lang="en-US" altLang="en-US" sz="1600" dirty="0">
              <a:solidFill>
                <a:prstClr val="black"/>
              </a:solidFill>
            </a:endParaRPr>
          </a:p>
        </p:txBody>
      </p:sp>
      <p:sp>
        <p:nvSpPr>
          <p:cNvPr id="169" name="Rectangle 88"/>
          <p:cNvSpPr>
            <a:spLocks noChangeArrowheads="1"/>
          </p:cNvSpPr>
          <p:nvPr/>
        </p:nvSpPr>
        <p:spPr bwMode="auto">
          <a:xfrm>
            <a:off x="8121489" y="6073777"/>
            <a:ext cx="8544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Section 8</a:t>
            </a:r>
            <a:endParaRPr lang="en-US" altLang="en-US" sz="1600" dirty="0">
              <a:solidFill>
                <a:prstClr val="black"/>
              </a:solidFill>
            </a:endParaRPr>
          </a:p>
        </p:txBody>
      </p:sp>
      <p:sp>
        <p:nvSpPr>
          <p:cNvPr id="170" name="Rectangle 91"/>
          <p:cNvSpPr>
            <a:spLocks noChangeArrowheads="1"/>
          </p:cNvSpPr>
          <p:nvPr/>
        </p:nvSpPr>
        <p:spPr bwMode="auto">
          <a:xfrm>
            <a:off x="8518526"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300">
                <a:solidFill>
                  <a:srgbClr val="000000"/>
                </a:solidFill>
              </a:rPr>
              <a:t> </a:t>
            </a:r>
            <a:endParaRPr lang="en-US" altLang="en-US">
              <a:solidFill>
                <a:prstClr val="black"/>
              </a:solidFill>
            </a:endParaRPr>
          </a:p>
        </p:txBody>
      </p:sp>
      <p:sp>
        <p:nvSpPr>
          <p:cNvPr id="171" name="Rectangle 38"/>
          <p:cNvSpPr>
            <a:spLocks noChangeArrowheads="1"/>
          </p:cNvSpPr>
          <p:nvPr/>
        </p:nvSpPr>
        <p:spPr bwMode="auto">
          <a:xfrm>
            <a:off x="4711382" y="6073777"/>
            <a:ext cx="125354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Experimental </a:t>
            </a:r>
          </a:p>
          <a:p>
            <a:pPr algn="ctr"/>
            <a:r>
              <a:rPr lang="en-US" altLang="en-US" sz="1600" dirty="0">
                <a:solidFill>
                  <a:srgbClr val="000000"/>
                </a:solidFill>
              </a:rPr>
              <a:t>Voucher</a:t>
            </a:r>
            <a:endParaRPr lang="en-US" altLang="en-US" sz="1600" dirty="0">
              <a:solidFill>
                <a:prstClr val="black"/>
              </a:solidFill>
            </a:endParaRPr>
          </a:p>
        </p:txBody>
      </p:sp>
      <p:sp>
        <p:nvSpPr>
          <p:cNvPr id="172" name="Rectangle 193"/>
          <p:cNvSpPr>
            <a:spLocks noChangeArrowheads="1"/>
          </p:cNvSpPr>
          <p:nvPr/>
        </p:nvSpPr>
        <p:spPr bwMode="auto">
          <a:xfrm>
            <a:off x="9140321" y="6073778"/>
            <a:ext cx="125354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solidFill>
                  <a:srgbClr val="000000"/>
                </a:solidFill>
              </a:rPr>
              <a:t>Experimental </a:t>
            </a:r>
          </a:p>
          <a:p>
            <a:pPr algn="ctr"/>
            <a:r>
              <a:rPr lang="en-US" altLang="en-US" sz="1600" dirty="0">
                <a:solidFill>
                  <a:srgbClr val="000000"/>
                </a:solidFill>
              </a:rPr>
              <a:t>Voucher</a:t>
            </a:r>
            <a:endParaRPr lang="en-US" altLang="en-US" sz="1600" dirty="0">
              <a:solidFill>
                <a:prstClr val="black"/>
              </a:solidFill>
            </a:endParaRPr>
          </a:p>
        </p:txBody>
      </p:sp>
      <p:sp>
        <p:nvSpPr>
          <p:cNvPr id="173" name="Rectangle 34"/>
          <p:cNvSpPr>
            <a:spLocks noChangeArrowheads="1"/>
          </p:cNvSpPr>
          <p:nvPr/>
        </p:nvSpPr>
        <p:spPr bwMode="auto">
          <a:xfrm rot="16200000">
            <a:off x="210360" y="3355898"/>
            <a:ext cx="330673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rPr>
              <a:t>College Attendance, Ages 18-20 (%)</a:t>
            </a:r>
            <a:endParaRPr lang="en-US" altLang="en-US" sz="1600" dirty="0">
              <a:solidFill>
                <a:prstClr val="black"/>
              </a:solidFill>
            </a:endParaRPr>
          </a:p>
        </p:txBody>
      </p:sp>
      <p:sp>
        <p:nvSpPr>
          <p:cNvPr id="174" name="Rectangle 68"/>
          <p:cNvSpPr>
            <a:spLocks noChangeArrowheads="1"/>
          </p:cNvSpPr>
          <p:nvPr/>
        </p:nvSpPr>
        <p:spPr bwMode="auto">
          <a:xfrm rot="16200000">
            <a:off x="4580621" y="3352723"/>
            <a:ext cx="340541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rPr>
              <a:t>Mean College Quality, Ages 18-20 ($)</a:t>
            </a:r>
            <a:endParaRPr lang="en-US" altLang="en-US" sz="1600" dirty="0">
              <a:solidFill>
                <a:prstClr val="black"/>
              </a:solidFill>
            </a:endParaRPr>
          </a:p>
        </p:txBody>
      </p:sp>
      <p:sp>
        <p:nvSpPr>
          <p:cNvPr id="175" name="TextBox 174"/>
          <p:cNvSpPr txBox="1"/>
          <p:nvPr/>
        </p:nvSpPr>
        <p:spPr>
          <a:xfrm>
            <a:off x="2405064"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16.5%</a:t>
            </a:r>
          </a:p>
        </p:txBody>
      </p:sp>
      <p:sp>
        <p:nvSpPr>
          <p:cNvPr id="176" name="TextBox 175"/>
          <p:cNvSpPr txBox="1"/>
          <p:nvPr/>
        </p:nvSpPr>
        <p:spPr>
          <a:xfrm>
            <a:off x="3638350"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17.5%</a:t>
            </a:r>
          </a:p>
        </p:txBody>
      </p:sp>
      <p:sp>
        <p:nvSpPr>
          <p:cNvPr id="177" name="TextBox 176"/>
          <p:cNvSpPr txBox="1"/>
          <p:nvPr/>
        </p:nvSpPr>
        <p:spPr>
          <a:xfrm>
            <a:off x="4857550"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19.0%</a:t>
            </a:r>
          </a:p>
        </p:txBody>
      </p:sp>
      <p:sp>
        <p:nvSpPr>
          <p:cNvPr id="178" name="TextBox 177"/>
          <p:cNvSpPr txBox="1"/>
          <p:nvPr/>
        </p:nvSpPr>
        <p:spPr>
          <a:xfrm>
            <a:off x="4838700"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0.028 </a:t>
            </a:r>
          </a:p>
        </p:txBody>
      </p:sp>
      <p:sp>
        <p:nvSpPr>
          <p:cNvPr id="179" name="TextBox 178"/>
          <p:cNvSpPr txBox="1"/>
          <p:nvPr/>
        </p:nvSpPr>
        <p:spPr>
          <a:xfrm>
            <a:off x="3581401"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0.435 </a:t>
            </a:r>
          </a:p>
        </p:txBody>
      </p:sp>
      <p:sp>
        <p:nvSpPr>
          <p:cNvPr id="180" name="TextBox 179"/>
          <p:cNvSpPr txBox="1"/>
          <p:nvPr/>
        </p:nvSpPr>
        <p:spPr>
          <a:xfrm>
            <a:off x="6833789"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$20,915</a:t>
            </a:r>
          </a:p>
        </p:txBody>
      </p:sp>
      <p:sp>
        <p:nvSpPr>
          <p:cNvPr id="181" name="TextBox 180"/>
          <p:cNvSpPr txBox="1"/>
          <p:nvPr/>
        </p:nvSpPr>
        <p:spPr>
          <a:xfrm>
            <a:off x="8051779" y="4685900"/>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$21,547</a:t>
            </a:r>
          </a:p>
        </p:txBody>
      </p:sp>
      <p:sp>
        <p:nvSpPr>
          <p:cNvPr id="182" name="TextBox 181"/>
          <p:cNvSpPr txBox="1"/>
          <p:nvPr/>
        </p:nvSpPr>
        <p:spPr>
          <a:xfrm>
            <a:off x="9280704" y="4686700"/>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$21,601</a:t>
            </a:r>
          </a:p>
        </p:txBody>
      </p:sp>
      <p:sp>
        <p:nvSpPr>
          <p:cNvPr id="183" name="TextBox 182"/>
          <p:cNvSpPr txBox="1"/>
          <p:nvPr/>
        </p:nvSpPr>
        <p:spPr>
          <a:xfrm>
            <a:off x="8029575" y="5033546"/>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0.014 </a:t>
            </a:r>
          </a:p>
        </p:txBody>
      </p:sp>
      <p:sp>
        <p:nvSpPr>
          <p:cNvPr id="184" name="TextBox 183"/>
          <p:cNvSpPr txBox="1"/>
          <p:nvPr/>
        </p:nvSpPr>
        <p:spPr>
          <a:xfrm>
            <a:off x="9258300"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0.003</a:t>
            </a:r>
          </a:p>
        </p:txBody>
      </p:sp>
    </p:spTree>
    <p:extLst>
      <p:ext uri="{BB962C8B-B14F-4D97-AF65-F5344CB8AC3E}">
        <p14:creationId xmlns:p14="http://schemas.microsoft.com/office/powerpoint/2010/main" val="2790785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Line 9"/>
          <p:cNvSpPr>
            <a:spLocks noChangeShapeType="1"/>
          </p:cNvSpPr>
          <p:nvPr/>
        </p:nvSpPr>
        <p:spPr bwMode="auto">
          <a:xfrm>
            <a:off x="2300289" y="5873751"/>
            <a:ext cx="3629025"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Line 9"/>
          <p:cNvSpPr>
            <a:spLocks noChangeShapeType="1"/>
          </p:cNvSpPr>
          <p:nvPr/>
        </p:nvSpPr>
        <p:spPr bwMode="auto">
          <a:xfrm>
            <a:off x="2300289" y="4941889"/>
            <a:ext cx="3629026"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Line 10"/>
          <p:cNvSpPr>
            <a:spLocks noChangeShapeType="1"/>
          </p:cNvSpPr>
          <p:nvPr/>
        </p:nvSpPr>
        <p:spPr bwMode="auto">
          <a:xfrm>
            <a:off x="2300289" y="4005264"/>
            <a:ext cx="3629026"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 name="Line 11"/>
          <p:cNvSpPr>
            <a:spLocks noChangeShapeType="1"/>
          </p:cNvSpPr>
          <p:nvPr/>
        </p:nvSpPr>
        <p:spPr bwMode="auto">
          <a:xfrm>
            <a:off x="2300289" y="3074989"/>
            <a:ext cx="3629026"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Line 12"/>
          <p:cNvSpPr>
            <a:spLocks noChangeShapeType="1"/>
          </p:cNvSpPr>
          <p:nvPr/>
        </p:nvSpPr>
        <p:spPr bwMode="auto">
          <a:xfrm>
            <a:off x="2300289" y="2136776"/>
            <a:ext cx="3629026"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 name="Rectangle 13"/>
          <p:cNvSpPr>
            <a:spLocks noChangeArrowheads="1"/>
          </p:cNvSpPr>
          <p:nvPr/>
        </p:nvSpPr>
        <p:spPr bwMode="auto">
          <a:xfrm>
            <a:off x="2405065" y="1766890"/>
            <a:ext cx="974725" cy="4106863"/>
          </a:xfrm>
          <a:prstGeom prst="rect">
            <a:avLst/>
          </a:prstGeom>
          <a:solidFill>
            <a:schemeClr val="bg1">
              <a:lumMod val="50000"/>
            </a:schemeClr>
          </a:solidFill>
          <a:ln w="0">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Rectangle 14"/>
          <p:cNvSpPr>
            <a:spLocks noChangeArrowheads="1"/>
          </p:cNvSpPr>
          <p:nvPr/>
        </p:nvSpPr>
        <p:spPr bwMode="auto">
          <a:xfrm>
            <a:off x="3624265" y="2414590"/>
            <a:ext cx="981075" cy="3459163"/>
          </a:xfrm>
          <a:prstGeom prst="rect">
            <a:avLst/>
          </a:prstGeom>
          <a:solidFill>
            <a:schemeClr val="accent1">
              <a:lumMod val="75000"/>
            </a:schemeClr>
          </a:solidFill>
          <a:ln w="0">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 name="Rectangle 15"/>
          <p:cNvSpPr>
            <a:spLocks noChangeArrowheads="1"/>
          </p:cNvSpPr>
          <p:nvPr/>
        </p:nvSpPr>
        <p:spPr bwMode="auto">
          <a:xfrm>
            <a:off x="4849814" y="2508251"/>
            <a:ext cx="979488" cy="3365500"/>
          </a:xfrm>
          <a:prstGeom prst="rect">
            <a:avLst/>
          </a:prstGeom>
          <a:solidFill>
            <a:srgbClr val="C00000"/>
          </a:solidFill>
          <a:ln w="0">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 name="Line 16"/>
          <p:cNvSpPr>
            <a:spLocks noChangeShapeType="1"/>
          </p:cNvSpPr>
          <p:nvPr/>
        </p:nvSpPr>
        <p:spPr bwMode="auto">
          <a:xfrm>
            <a:off x="4117976" y="1776415"/>
            <a:ext cx="0" cy="1281113"/>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9" name="Line 17"/>
          <p:cNvSpPr>
            <a:spLocks noChangeShapeType="1"/>
          </p:cNvSpPr>
          <p:nvPr/>
        </p:nvSpPr>
        <p:spPr bwMode="auto">
          <a:xfrm>
            <a:off x="4078290" y="3057526"/>
            <a:ext cx="73025"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0" name="Line 18"/>
          <p:cNvSpPr>
            <a:spLocks noChangeShapeType="1"/>
          </p:cNvSpPr>
          <p:nvPr/>
        </p:nvSpPr>
        <p:spPr bwMode="auto">
          <a:xfrm>
            <a:off x="4078290" y="1776414"/>
            <a:ext cx="73025"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1" name="Line 19"/>
          <p:cNvSpPr>
            <a:spLocks noChangeShapeType="1"/>
          </p:cNvSpPr>
          <p:nvPr/>
        </p:nvSpPr>
        <p:spPr bwMode="auto">
          <a:xfrm>
            <a:off x="5337177" y="1960565"/>
            <a:ext cx="0" cy="1096963"/>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2" name="Line 20"/>
          <p:cNvSpPr>
            <a:spLocks noChangeShapeType="1"/>
          </p:cNvSpPr>
          <p:nvPr/>
        </p:nvSpPr>
        <p:spPr bwMode="auto">
          <a:xfrm>
            <a:off x="5303839" y="3057526"/>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3" name="Line 21"/>
          <p:cNvSpPr>
            <a:spLocks noChangeShapeType="1"/>
          </p:cNvSpPr>
          <p:nvPr/>
        </p:nvSpPr>
        <p:spPr bwMode="auto">
          <a:xfrm>
            <a:off x="5303839" y="1960564"/>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4" name="Line 22"/>
          <p:cNvSpPr>
            <a:spLocks noChangeShapeType="1"/>
          </p:cNvSpPr>
          <p:nvPr/>
        </p:nvSpPr>
        <p:spPr bwMode="auto">
          <a:xfrm flipV="1">
            <a:off x="2300289" y="1101726"/>
            <a:ext cx="0" cy="48768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5" name="Line 23"/>
          <p:cNvSpPr>
            <a:spLocks noChangeShapeType="1"/>
          </p:cNvSpPr>
          <p:nvPr/>
        </p:nvSpPr>
        <p:spPr bwMode="auto">
          <a:xfrm flipH="1">
            <a:off x="2238377" y="5873751"/>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6" name="Rectangle 24"/>
          <p:cNvSpPr>
            <a:spLocks noChangeArrowheads="1"/>
          </p:cNvSpPr>
          <p:nvPr/>
        </p:nvSpPr>
        <p:spPr bwMode="auto">
          <a:xfrm rot="16200000">
            <a:off x="2034215" y="5723960"/>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15</a:t>
            </a:r>
            <a:endParaRPr lang="en-US" altLang="en-US" sz="1400">
              <a:solidFill>
                <a:prstClr val="black"/>
              </a:solidFill>
            </a:endParaRPr>
          </a:p>
        </p:txBody>
      </p:sp>
      <p:sp>
        <p:nvSpPr>
          <p:cNvPr id="27" name="Line 25"/>
          <p:cNvSpPr>
            <a:spLocks noChangeShapeType="1"/>
          </p:cNvSpPr>
          <p:nvPr/>
        </p:nvSpPr>
        <p:spPr bwMode="auto">
          <a:xfrm flipH="1">
            <a:off x="2238377" y="4941889"/>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8" name="Rectangle 26"/>
          <p:cNvSpPr>
            <a:spLocks noChangeArrowheads="1"/>
          </p:cNvSpPr>
          <p:nvPr/>
        </p:nvSpPr>
        <p:spPr bwMode="auto">
          <a:xfrm rot="16200000">
            <a:off x="2034215" y="4792098"/>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17</a:t>
            </a:r>
            <a:endParaRPr lang="en-US" altLang="en-US" sz="1400">
              <a:solidFill>
                <a:prstClr val="black"/>
              </a:solidFill>
            </a:endParaRPr>
          </a:p>
        </p:txBody>
      </p:sp>
      <p:sp>
        <p:nvSpPr>
          <p:cNvPr id="29" name="Line 27"/>
          <p:cNvSpPr>
            <a:spLocks noChangeShapeType="1"/>
          </p:cNvSpPr>
          <p:nvPr/>
        </p:nvSpPr>
        <p:spPr bwMode="auto">
          <a:xfrm flipH="1">
            <a:off x="2238377" y="4005264"/>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0" name="Rectangle 28"/>
          <p:cNvSpPr>
            <a:spLocks noChangeArrowheads="1"/>
          </p:cNvSpPr>
          <p:nvPr/>
        </p:nvSpPr>
        <p:spPr bwMode="auto">
          <a:xfrm rot="16200000">
            <a:off x="2034215" y="3855473"/>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19</a:t>
            </a:r>
            <a:endParaRPr lang="en-US" altLang="en-US" sz="1400">
              <a:solidFill>
                <a:prstClr val="black"/>
              </a:solidFill>
            </a:endParaRPr>
          </a:p>
        </p:txBody>
      </p:sp>
      <p:sp>
        <p:nvSpPr>
          <p:cNvPr id="31" name="Line 29"/>
          <p:cNvSpPr>
            <a:spLocks noChangeShapeType="1"/>
          </p:cNvSpPr>
          <p:nvPr/>
        </p:nvSpPr>
        <p:spPr bwMode="auto">
          <a:xfrm flipH="1">
            <a:off x="2238377" y="3074989"/>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2" name="Rectangle 30"/>
          <p:cNvSpPr>
            <a:spLocks noChangeArrowheads="1"/>
          </p:cNvSpPr>
          <p:nvPr/>
        </p:nvSpPr>
        <p:spPr bwMode="auto">
          <a:xfrm rot="16200000">
            <a:off x="2034215" y="2923610"/>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21</a:t>
            </a:r>
            <a:endParaRPr lang="en-US" altLang="en-US" sz="1400">
              <a:solidFill>
                <a:prstClr val="black"/>
              </a:solidFill>
            </a:endParaRPr>
          </a:p>
        </p:txBody>
      </p:sp>
      <p:sp>
        <p:nvSpPr>
          <p:cNvPr id="33" name="Line 31"/>
          <p:cNvSpPr>
            <a:spLocks noChangeShapeType="1"/>
          </p:cNvSpPr>
          <p:nvPr/>
        </p:nvSpPr>
        <p:spPr bwMode="auto">
          <a:xfrm flipH="1">
            <a:off x="2238377" y="2136776"/>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4" name="Rectangle 32"/>
          <p:cNvSpPr>
            <a:spLocks noChangeArrowheads="1"/>
          </p:cNvSpPr>
          <p:nvPr/>
        </p:nvSpPr>
        <p:spPr bwMode="auto">
          <a:xfrm rot="16200000">
            <a:off x="2034215" y="1986985"/>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23</a:t>
            </a:r>
            <a:endParaRPr lang="en-US" altLang="en-US" sz="1400">
              <a:solidFill>
                <a:prstClr val="black"/>
              </a:solidFill>
            </a:endParaRPr>
          </a:p>
        </p:txBody>
      </p:sp>
      <p:sp>
        <p:nvSpPr>
          <p:cNvPr id="35" name="Line 33"/>
          <p:cNvSpPr>
            <a:spLocks noChangeShapeType="1"/>
          </p:cNvSpPr>
          <p:nvPr/>
        </p:nvSpPr>
        <p:spPr bwMode="auto">
          <a:xfrm flipH="1">
            <a:off x="2238377" y="1206501"/>
            <a:ext cx="619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6" name="Rectangle 34"/>
          <p:cNvSpPr>
            <a:spLocks noChangeArrowheads="1"/>
          </p:cNvSpPr>
          <p:nvPr/>
        </p:nvSpPr>
        <p:spPr bwMode="auto">
          <a:xfrm rot="16200000">
            <a:off x="2035803" y="1056710"/>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25</a:t>
            </a:r>
            <a:endParaRPr lang="en-US" altLang="en-US" sz="1400">
              <a:solidFill>
                <a:prstClr val="black"/>
              </a:solidFill>
            </a:endParaRPr>
          </a:p>
        </p:txBody>
      </p:sp>
      <p:sp>
        <p:nvSpPr>
          <p:cNvPr id="37" name="Rectangle 35"/>
          <p:cNvSpPr>
            <a:spLocks noChangeArrowheads="1"/>
          </p:cNvSpPr>
          <p:nvPr/>
        </p:nvSpPr>
        <p:spPr bwMode="auto">
          <a:xfrm rot="16200000">
            <a:off x="830536" y="3362248"/>
            <a:ext cx="207749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rPr>
              <a:t> Zip Poverty Share (%)</a:t>
            </a:r>
            <a:endParaRPr lang="en-US" altLang="en-US" sz="1600" dirty="0">
              <a:solidFill>
                <a:prstClr val="black"/>
              </a:solidFill>
            </a:endParaRPr>
          </a:p>
        </p:txBody>
      </p:sp>
      <p:sp>
        <p:nvSpPr>
          <p:cNvPr id="38" name="Line 36"/>
          <p:cNvSpPr>
            <a:spLocks noChangeShapeType="1"/>
          </p:cNvSpPr>
          <p:nvPr/>
        </p:nvSpPr>
        <p:spPr bwMode="auto">
          <a:xfrm>
            <a:off x="2300289" y="5978526"/>
            <a:ext cx="362902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9" name="Line 37"/>
          <p:cNvSpPr>
            <a:spLocks noChangeShapeType="1"/>
          </p:cNvSpPr>
          <p:nvPr/>
        </p:nvSpPr>
        <p:spPr bwMode="auto">
          <a:xfrm>
            <a:off x="2892426"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1" name="Line 39"/>
          <p:cNvSpPr>
            <a:spLocks noChangeShapeType="1"/>
          </p:cNvSpPr>
          <p:nvPr/>
        </p:nvSpPr>
        <p:spPr bwMode="auto">
          <a:xfrm>
            <a:off x="4117976"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3" name="Line 41"/>
          <p:cNvSpPr>
            <a:spLocks noChangeShapeType="1"/>
          </p:cNvSpPr>
          <p:nvPr/>
        </p:nvSpPr>
        <p:spPr bwMode="auto">
          <a:xfrm>
            <a:off x="5337177"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6" name="Rectangle 44"/>
          <p:cNvSpPr>
            <a:spLocks noChangeArrowheads="1"/>
          </p:cNvSpPr>
          <p:nvPr/>
        </p:nvSpPr>
        <p:spPr bwMode="auto">
          <a:xfrm>
            <a:off x="4089401" y="812802"/>
            <a:ext cx="64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1E2D53"/>
                </a:solidFill>
              </a:rPr>
              <a:t> </a:t>
            </a:r>
            <a:endParaRPr lang="en-US" altLang="en-US">
              <a:solidFill>
                <a:prstClr val="black"/>
              </a:solidFill>
            </a:endParaRPr>
          </a:p>
        </p:txBody>
      </p:sp>
      <p:sp>
        <p:nvSpPr>
          <p:cNvPr id="49" name="Line 47"/>
          <p:cNvSpPr>
            <a:spLocks noChangeShapeType="1"/>
          </p:cNvSpPr>
          <p:nvPr/>
        </p:nvSpPr>
        <p:spPr bwMode="auto">
          <a:xfrm>
            <a:off x="6721478" y="5873751"/>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0" name="Line 48"/>
          <p:cNvSpPr>
            <a:spLocks noChangeShapeType="1"/>
          </p:cNvSpPr>
          <p:nvPr/>
        </p:nvSpPr>
        <p:spPr bwMode="auto">
          <a:xfrm>
            <a:off x="6721478" y="4814889"/>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1" name="Line 49"/>
          <p:cNvSpPr>
            <a:spLocks noChangeShapeType="1"/>
          </p:cNvSpPr>
          <p:nvPr/>
        </p:nvSpPr>
        <p:spPr bwMode="auto">
          <a:xfrm>
            <a:off x="6721478" y="3751264"/>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2" name="Line 50"/>
          <p:cNvSpPr>
            <a:spLocks noChangeShapeType="1"/>
          </p:cNvSpPr>
          <p:nvPr/>
        </p:nvSpPr>
        <p:spPr bwMode="auto">
          <a:xfrm>
            <a:off x="6721478" y="2692401"/>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3" name="Line 51"/>
          <p:cNvSpPr>
            <a:spLocks noChangeShapeType="1"/>
          </p:cNvSpPr>
          <p:nvPr/>
        </p:nvSpPr>
        <p:spPr bwMode="auto">
          <a:xfrm>
            <a:off x="6721478" y="1627189"/>
            <a:ext cx="3630613" cy="0"/>
          </a:xfrm>
          <a:prstGeom prst="line">
            <a:avLst/>
          </a:prstGeom>
          <a:noFill/>
          <a:ln w="1587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4" name="Rectangle 52"/>
          <p:cNvSpPr>
            <a:spLocks noChangeArrowheads="1"/>
          </p:cNvSpPr>
          <p:nvPr/>
        </p:nvSpPr>
        <p:spPr bwMode="auto">
          <a:xfrm>
            <a:off x="6827840" y="3074990"/>
            <a:ext cx="974725" cy="2798763"/>
          </a:xfrm>
          <a:prstGeom prst="rect">
            <a:avLst/>
          </a:prstGeom>
          <a:solidFill>
            <a:schemeClr val="bg1">
              <a:lumMod val="50000"/>
            </a:schemeClr>
          </a:solidFill>
          <a:ln w="0">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5" name="Rectangle 53"/>
          <p:cNvSpPr>
            <a:spLocks noChangeArrowheads="1"/>
          </p:cNvSpPr>
          <p:nvPr/>
        </p:nvSpPr>
        <p:spPr bwMode="auto">
          <a:xfrm>
            <a:off x="8051803" y="3184527"/>
            <a:ext cx="976313" cy="2689225"/>
          </a:xfrm>
          <a:prstGeom prst="rect">
            <a:avLst/>
          </a:prstGeom>
          <a:solidFill>
            <a:schemeClr val="accent1">
              <a:lumMod val="75000"/>
            </a:schemeClr>
          </a:solidFill>
          <a:ln w="0">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6" name="Rectangle 54"/>
          <p:cNvSpPr>
            <a:spLocks noChangeArrowheads="1"/>
          </p:cNvSpPr>
          <p:nvPr/>
        </p:nvSpPr>
        <p:spPr bwMode="auto">
          <a:xfrm>
            <a:off x="9271003" y="3478214"/>
            <a:ext cx="981075" cy="2395538"/>
          </a:xfrm>
          <a:prstGeom prst="rect">
            <a:avLst/>
          </a:prstGeom>
          <a:solidFill>
            <a:srgbClr val="C00000"/>
          </a:solidFill>
          <a:ln w="0">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7" name="Line 55"/>
          <p:cNvSpPr>
            <a:spLocks noChangeShapeType="1"/>
          </p:cNvSpPr>
          <p:nvPr/>
        </p:nvSpPr>
        <p:spPr bwMode="auto">
          <a:xfrm>
            <a:off x="8539165" y="2759076"/>
            <a:ext cx="0" cy="852488"/>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8" name="Line 56"/>
          <p:cNvSpPr>
            <a:spLocks noChangeShapeType="1"/>
          </p:cNvSpPr>
          <p:nvPr/>
        </p:nvSpPr>
        <p:spPr bwMode="auto">
          <a:xfrm>
            <a:off x="8501065" y="3611564"/>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9" name="Line 57"/>
          <p:cNvSpPr>
            <a:spLocks noChangeShapeType="1"/>
          </p:cNvSpPr>
          <p:nvPr/>
        </p:nvSpPr>
        <p:spPr bwMode="auto">
          <a:xfrm>
            <a:off x="8501065" y="2759076"/>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0" name="Line 58"/>
          <p:cNvSpPr>
            <a:spLocks noChangeShapeType="1"/>
          </p:cNvSpPr>
          <p:nvPr/>
        </p:nvSpPr>
        <p:spPr bwMode="auto">
          <a:xfrm>
            <a:off x="9758365" y="3090864"/>
            <a:ext cx="0" cy="78105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1" name="Line 59"/>
          <p:cNvSpPr>
            <a:spLocks noChangeShapeType="1"/>
          </p:cNvSpPr>
          <p:nvPr/>
        </p:nvSpPr>
        <p:spPr bwMode="auto">
          <a:xfrm>
            <a:off x="9726615" y="3871914"/>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2" name="Line 60"/>
          <p:cNvSpPr>
            <a:spLocks noChangeShapeType="1"/>
          </p:cNvSpPr>
          <p:nvPr/>
        </p:nvSpPr>
        <p:spPr bwMode="auto">
          <a:xfrm>
            <a:off x="9726615" y="3090864"/>
            <a:ext cx="71438" cy="0"/>
          </a:xfrm>
          <a:prstGeom prst="line">
            <a:avLst/>
          </a:prstGeom>
          <a:noFill/>
          <a:ln w="15875">
            <a:solidFill>
              <a:srgbClr val="30303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3" name="Line 61"/>
          <p:cNvSpPr>
            <a:spLocks noChangeShapeType="1"/>
          </p:cNvSpPr>
          <p:nvPr/>
        </p:nvSpPr>
        <p:spPr bwMode="auto">
          <a:xfrm flipV="1">
            <a:off x="6721477" y="1101726"/>
            <a:ext cx="0" cy="487680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4" name="Line 62"/>
          <p:cNvSpPr>
            <a:spLocks noChangeShapeType="1"/>
          </p:cNvSpPr>
          <p:nvPr/>
        </p:nvSpPr>
        <p:spPr bwMode="auto">
          <a:xfrm flipH="1">
            <a:off x="6661153" y="5873751"/>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5" name="Rectangle 63"/>
          <p:cNvSpPr>
            <a:spLocks noChangeArrowheads="1"/>
          </p:cNvSpPr>
          <p:nvPr/>
        </p:nvSpPr>
        <p:spPr bwMode="auto">
          <a:xfrm rot="16200000">
            <a:off x="6507478" y="5725548"/>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0</a:t>
            </a:r>
            <a:endParaRPr lang="en-US" altLang="en-US" sz="1400">
              <a:solidFill>
                <a:prstClr val="black"/>
              </a:solidFill>
            </a:endParaRPr>
          </a:p>
        </p:txBody>
      </p:sp>
      <p:sp>
        <p:nvSpPr>
          <p:cNvPr id="66" name="Line 64"/>
          <p:cNvSpPr>
            <a:spLocks noChangeShapeType="1"/>
          </p:cNvSpPr>
          <p:nvPr/>
        </p:nvSpPr>
        <p:spPr bwMode="auto">
          <a:xfrm flipH="1">
            <a:off x="6661153" y="4814889"/>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7" name="Rectangle 65"/>
          <p:cNvSpPr>
            <a:spLocks noChangeArrowheads="1"/>
          </p:cNvSpPr>
          <p:nvPr/>
        </p:nvSpPr>
        <p:spPr bwMode="auto">
          <a:xfrm rot="16200000">
            <a:off x="6383244" y="4660335"/>
            <a:ext cx="3478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12.5</a:t>
            </a:r>
            <a:endParaRPr lang="en-US" altLang="en-US" sz="1400">
              <a:solidFill>
                <a:prstClr val="black"/>
              </a:solidFill>
            </a:endParaRPr>
          </a:p>
        </p:txBody>
      </p:sp>
      <p:sp>
        <p:nvSpPr>
          <p:cNvPr id="68" name="Line 66"/>
          <p:cNvSpPr>
            <a:spLocks noChangeShapeType="1"/>
          </p:cNvSpPr>
          <p:nvPr/>
        </p:nvSpPr>
        <p:spPr bwMode="auto">
          <a:xfrm flipH="1">
            <a:off x="6661153" y="3751264"/>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9" name="Rectangle 67"/>
          <p:cNvSpPr>
            <a:spLocks noChangeArrowheads="1"/>
          </p:cNvSpPr>
          <p:nvPr/>
        </p:nvSpPr>
        <p:spPr bwMode="auto">
          <a:xfrm rot="16200000">
            <a:off x="6458578" y="3598298"/>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25</a:t>
            </a:r>
            <a:endParaRPr lang="en-US" altLang="en-US" sz="1400">
              <a:solidFill>
                <a:prstClr val="black"/>
              </a:solidFill>
            </a:endParaRPr>
          </a:p>
        </p:txBody>
      </p:sp>
      <p:sp>
        <p:nvSpPr>
          <p:cNvPr id="70" name="Line 68"/>
          <p:cNvSpPr>
            <a:spLocks noChangeShapeType="1"/>
          </p:cNvSpPr>
          <p:nvPr/>
        </p:nvSpPr>
        <p:spPr bwMode="auto">
          <a:xfrm flipH="1">
            <a:off x="6661153" y="2692401"/>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1" name="Rectangle 69"/>
          <p:cNvSpPr>
            <a:spLocks noChangeArrowheads="1"/>
          </p:cNvSpPr>
          <p:nvPr/>
        </p:nvSpPr>
        <p:spPr bwMode="auto">
          <a:xfrm rot="16200000">
            <a:off x="6383244" y="2536260"/>
            <a:ext cx="3478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37.5</a:t>
            </a:r>
            <a:endParaRPr lang="en-US" altLang="en-US" sz="1400">
              <a:solidFill>
                <a:prstClr val="black"/>
              </a:solidFill>
            </a:endParaRPr>
          </a:p>
        </p:txBody>
      </p:sp>
      <p:sp>
        <p:nvSpPr>
          <p:cNvPr id="72" name="Line 70"/>
          <p:cNvSpPr>
            <a:spLocks noChangeShapeType="1"/>
          </p:cNvSpPr>
          <p:nvPr/>
        </p:nvSpPr>
        <p:spPr bwMode="auto">
          <a:xfrm flipH="1">
            <a:off x="6661153" y="1627189"/>
            <a:ext cx="60325"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3" name="Rectangle 71"/>
          <p:cNvSpPr>
            <a:spLocks noChangeArrowheads="1"/>
          </p:cNvSpPr>
          <p:nvPr/>
        </p:nvSpPr>
        <p:spPr bwMode="auto">
          <a:xfrm rot="16200000">
            <a:off x="6458578" y="1475810"/>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rPr>
              <a:t>50</a:t>
            </a:r>
            <a:endParaRPr lang="en-US" altLang="en-US" sz="1400">
              <a:solidFill>
                <a:prstClr val="black"/>
              </a:solidFill>
            </a:endParaRPr>
          </a:p>
        </p:txBody>
      </p:sp>
      <p:sp>
        <p:nvSpPr>
          <p:cNvPr id="74" name="Rectangle 72"/>
          <p:cNvSpPr>
            <a:spLocks noChangeArrowheads="1"/>
          </p:cNvSpPr>
          <p:nvPr/>
        </p:nvSpPr>
        <p:spPr bwMode="auto">
          <a:xfrm rot="16200000">
            <a:off x="4291710" y="3355104"/>
            <a:ext cx="396102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dirty="0">
                <a:solidFill>
                  <a:srgbClr val="000000"/>
                </a:solidFill>
              </a:rPr>
              <a:t> Birth with no Father on Birth Certificate (%)</a:t>
            </a:r>
            <a:endParaRPr lang="en-US" altLang="en-US" sz="1600" dirty="0">
              <a:solidFill>
                <a:prstClr val="black"/>
              </a:solidFill>
            </a:endParaRPr>
          </a:p>
        </p:txBody>
      </p:sp>
      <p:sp>
        <p:nvSpPr>
          <p:cNvPr id="75" name="Line 73"/>
          <p:cNvSpPr>
            <a:spLocks noChangeShapeType="1"/>
          </p:cNvSpPr>
          <p:nvPr/>
        </p:nvSpPr>
        <p:spPr bwMode="auto">
          <a:xfrm>
            <a:off x="6721478" y="5978526"/>
            <a:ext cx="363061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6" name="Line 74"/>
          <p:cNvSpPr>
            <a:spLocks noChangeShapeType="1"/>
          </p:cNvSpPr>
          <p:nvPr/>
        </p:nvSpPr>
        <p:spPr bwMode="auto">
          <a:xfrm>
            <a:off x="7315202"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8" name="Line 76"/>
          <p:cNvSpPr>
            <a:spLocks noChangeShapeType="1"/>
          </p:cNvSpPr>
          <p:nvPr/>
        </p:nvSpPr>
        <p:spPr bwMode="auto">
          <a:xfrm>
            <a:off x="853916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0" name="Line 78"/>
          <p:cNvSpPr>
            <a:spLocks noChangeShapeType="1"/>
          </p:cNvSpPr>
          <p:nvPr/>
        </p:nvSpPr>
        <p:spPr bwMode="auto">
          <a:xfrm>
            <a:off x="9758365" y="5978527"/>
            <a:ext cx="0" cy="61913"/>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3" name="Rectangle 81"/>
          <p:cNvSpPr>
            <a:spLocks noChangeArrowheads="1"/>
          </p:cNvSpPr>
          <p:nvPr/>
        </p:nvSpPr>
        <p:spPr bwMode="auto">
          <a:xfrm>
            <a:off x="8512177" y="812802"/>
            <a:ext cx="64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1E2D53"/>
                </a:solidFill>
              </a:rPr>
              <a:t> </a:t>
            </a:r>
            <a:endParaRPr lang="en-US" altLang="en-US">
              <a:solidFill>
                <a:prstClr val="black"/>
              </a:solidFill>
            </a:endParaRPr>
          </a:p>
        </p:txBody>
      </p:sp>
      <p:sp>
        <p:nvSpPr>
          <p:cNvPr id="84" name="Rectangle 82"/>
          <p:cNvSpPr>
            <a:spLocks noChangeArrowheads="1"/>
          </p:cNvSpPr>
          <p:nvPr/>
        </p:nvSpPr>
        <p:spPr bwMode="auto">
          <a:xfrm>
            <a:off x="6051552"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sp>
        <p:nvSpPr>
          <p:cNvPr id="88" name="TextBox 87"/>
          <p:cNvSpPr txBox="1"/>
          <p:nvPr/>
        </p:nvSpPr>
        <p:spPr>
          <a:xfrm>
            <a:off x="1495106" y="115669"/>
            <a:ext cx="9143867" cy="369332"/>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pitchFamily="34" charset="0"/>
                <a:cs typeface="Arial" pitchFamily="34" charset="0"/>
              </a:rPr>
              <a:t>Impacts of MTO on Children </a:t>
            </a:r>
            <a:r>
              <a:rPr lang="en-US" b="1" u="sng" dirty="0">
                <a:solidFill>
                  <a:srgbClr val="1E2D53"/>
                </a:solidFill>
                <a:latin typeface="Arial" pitchFamily="34" charset="0"/>
                <a:cs typeface="Arial" pitchFamily="34" charset="0"/>
              </a:rPr>
              <a:t>Below Age 13</a:t>
            </a:r>
            <a:r>
              <a:rPr lang="en-US" b="1" dirty="0">
                <a:solidFill>
                  <a:srgbClr val="1E2D53"/>
                </a:solidFill>
                <a:latin typeface="Arial" pitchFamily="34" charset="0"/>
                <a:cs typeface="Arial" pitchFamily="34" charset="0"/>
              </a:rPr>
              <a:t> at Random Assignment</a:t>
            </a:r>
          </a:p>
        </p:txBody>
      </p:sp>
      <p:sp>
        <p:nvSpPr>
          <p:cNvPr id="89" name="TextBox 88"/>
          <p:cNvSpPr txBox="1"/>
          <p:nvPr/>
        </p:nvSpPr>
        <p:spPr>
          <a:xfrm>
            <a:off x="2089304" y="609600"/>
            <a:ext cx="4121514" cy="338554"/>
          </a:xfrm>
          <a:prstGeom prst="rect">
            <a:avLst/>
          </a:prstGeom>
          <a:noFill/>
        </p:spPr>
        <p:txBody>
          <a:bodyPr wrap="none" rtlCol="0">
            <a:spAutoFit/>
          </a:bodyPr>
          <a:lstStyle/>
          <a:p>
            <a:pPr algn="ctr"/>
            <a:r>
              <a:rPr lang="en-US" sz="1600" b="1" dirty="0">
                <a:solidFill>
                  <a:prstClr val="black"/>
                </a:solidFill>
                <a:latin typeface="Arial" pitchFamily="34" charset="0"/>
                <a:cs typeface="Arial" pitchFamily="34" charset="0"/>
              </a:rPr>
              <a:t>(a) ZIP Poverty Share in Adulthood (ITT)</a:t>
            </a:r>
          </a:p>
        </p:txBody>
      </p:sp>
      <p:sp>
        <p:nvSpPr>
          <p:cNvPr id="90" name="TextBox 89"/>
          <p:cNvSpPr txBox="1"/>
          <p:nvPr/>
        </p:nvSpPr>
        <p:spPr>
          <a:xfrm>
            <a:off x="6641409" y="609601"/>
            <a:ext cx="3759362" cy="584775"/>
          </a:xfrm>
          <a:prstGeom prst="rect">
            <a:avLst/>
          </a:prstGeom>
          <a:noFill/>
        </p:spPr>
        <p:txBody>
          <a:bodyPr wrap="none" rtlCol="0">
            <a:spAutoFit/>
          </a:bodyPr>
          <a:lstStyle/>
          <a:p>
            <a:pPr algn="ctr"/>
            <a:r>
              <a:rPr lang="en-US" sz="1600" b="1" dirty="0">
                <a:solidFill>
                  <a:prstClr val="black"/>
                </a:solidFill>
                <a:latin typeface="Arial" pitchFamily="34" charset="0"/>
                <a:cs typeface="Arial" pitchFamily="34" charset="0"/>
              </a:rPr>
              <a:t>(b) Birth with no Father Present (ITT)</a:t>
            </a:r>
          </a:p>
          <a:p>
            <a:pPr algn="ctr"/>
            <a:r>
              <a:rPr lang="en-US" sz="1600" dirty="0">
                <a:solidFill>
                  <a:prstClr val="black"/>
                </a:solidFill>
                <a:latin typeface="Arial" pitchFamily="34" charset="0"/>
                <a:cs typeface="Arial" pitchFamily="34" charset="0"/>
              </a:rPr>
              <a:t>Females Only</a:t>
            </a:r>
          </a:p>
        </p:txBody>
      </p:sp>
      <p:sp>
        <p:nvSpPr>
          <p:cNvPr id="96" name="TextBox 95"/>
          <p:cNvSpPr txBox="1"/>
          <p:nvPr/>
        </p:nvSpPr>
        <p:spPr>
          <a:xfrm>
            <a:off x="6828218"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33.0%</a:t>
            </a:r>
          </a:p>
        </p:txBody>
      </p:sp>
      <p:sp>
        <p:nvSpPr>
          <p:cNvPr id="97" name="TextBox 96"/>
          <p:cNvSpPr txBox="1"/>
          <p:nvPr/>
        </p:nvSpPr>
        <p:spPr>
          <a:xfrm>
            <a:off x="8061504"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31.7%</a:t>
            </a:r>
          </a:p>
        </p:txBody>
      </p:sp>
      <p:sp>
        <p:nvSpPr>
          <p:cNvPr id="98" name="TextBox 97"/>
          <p:cNvSpPr txBox="1"/>
          <p:nvPr/>
        </p:nvSpPr>
        <p:spPr>
          <a:xfrm>
            <a:off x="9280704"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28.2%</a:t>
            </a:r>
          </a:p>
        </p:txBody>
      </p:sp>
      <p:sp>
        <p:nvSpPr>
          <p:cNvPr id="99" name="TextBox 98"/>
          <p:cNvSpPr txBox="1"/>
          <p:nvPr/>
        </p:nvSpPr>
        <p:spPr>
          <a:xfrm>
            <a:off x="2405064"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23.8%</a:t>
            </a:r>
          </a:p>
        </p:txBody>
      </p:sp>
      <p:sp>
        <p:nvSpPr>
          <p:cNvPr id="100" name="TextBox 99"/>
          <p:cNvSpPr txBox="1"/>
          <p:nvPr/>
        </p:nvSpPr>
        <p:spPr>
          <a:xfrm>
            <a:off x="3638350"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22.4%</a:t>
            </a:r>
          </a:p>
        </p:txBody>
      </p:sp>
      <p:sp>
        <p:nvSpPr>
          <p:cNvPr id="101" name="TextBox 100"/>
          <p:cNvSpPr txBox="1"/>
          <p:nvPr/>
        </p:nvSpPr>
        <p:spPr>
          <a:xfrm>
            <a:off x="4857550" y="4690646"/>
            <a:ext cx="968196" cy="338554"/>
          </a:xfrm>
          <a:prstGeom prst="rect">
            <a:avLst/>
          </a:prstGeom>
          <a:noFill/>
        </p:spPr>
        <p:txBody>
          <a:bodyPr wrap="square" rtlCol="0">
            <a:spAutoFit/>
          </a:bodyPr>
          <a:lstStyle/>
          <a:p>
            <a:pPr algn="ctr"/>
            <a:r>
              <a:rPr lang="en-US" sz="1600" dirty="0">
                <a:solidFill>
                  <a:prstClr val="white"/>
                </a:solidFill>
                <a:latin typeface="Arial" panose="020B0604020202020204" pitchFamily="34" charset="0"/>
                <a:cs typeface="Arial" panose="020B0604020202020204" pitchFamily="34" charset="0"/>
              </a:rPr>
              <a:t> 22.2%</a:t>
            </a:r>
          </a:p>
        </p:txBody>
      </p:sp>
      <p:sp>
        <p:nvSpPr>
          <p:cNvPr id="102" name="TextBox 101"/>
          <p:cNvSpPr txBox="1"/>
          <p:nvPr/>
        </p:nvSpPr>
        <p:spPr>
          <a:xfrm>
            <a:off x="4838700"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0.008 </a:t>
            </a:r>
          </a:p>
        </p:txBody>
      </p:sp>
      <p:sp>
        <p:nvSpPr>
          <p:cNvPr id="103" name="TextBox 102"/>
          <p:cNvSpPr txBox="1"/>
          <p:nvPr/>
        </p:nvSpPr>
        <p:spPr>
          <a:xfrm>
            <a:off x="3581401"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0.047 </a:t>
            </a:r>
          </a:p>
        </p:txBody>
      </p:sp>
      <p:sp>
        <p:nvSpPr>
          <p:cNvPr id="104" name="TextBox 103"/>
          <p:cNvSpPr txBox="1"/>
          <p:nvPr/>
        </p:nvSpPr>
        <p:spPr>
          <a:xfrm>
            <a:off x="8029575" y="5033546"/>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0.610 </a:t>
            </a:r>
          </a:p>
        </p:txBody>
      </p:sp>
      <p:sp>
        <p:nvSpPr>
          <p:cNvPr id="105" name="TextBox 104"/>
          <p:cNvSpPr txBox="1"/>
          <p:nvPr/>
        </p:nvSpPr>
        <p:spPr>
          <a:xfrm>
            <a:off x="9258300" y="5029200"/>
            <a:ext cx="1104901" cy="338554"/>
          </a:xfrm>
          <a:prstGeom prst="rect">
            <a:avLst/>
          </a:prstGeom>
          <a:noFill/>
        </p:spPr>
        <p:txBody>
          <a:bodyPr wrap="square" rtlCol="0">
            <a:spAutoFit/>
          </a:bodyPr>
          <a:lstStyle/>
          <a:p>
            <a:r>
              <a:rPr lang="en-US" sz="1600" i="1" dirty="0">
                <a:solidFill>
                  <a:prstClr val="white"/>
                </a:solidFill>
                <a:latin typeface="Arial" panose="020B0604020202020204" pitchFamily="34" charset="0"/>
                <a:cs typeface="Arial" panose="020B0604020202020204" pitchFamily="34" charset="0"/>
              </a:rPr>
              <a:t>p</a:t>
            </a:r>
            <a:r>
              <a:rPr lang="en-US" sz="1600" dirty="0">
                <a:solidFill>
                  <a:prstClr val="white"/>
                </a:solidFill>
                <a:latin typeface="Arial" panose="020B0604020202020204" pitchFamily="34" charset="0"/>
                <a:cs typeface="Arial" panose="020B0604020202020204" pitchFamily="34" charset="0"/>
              </a:rPr>
              <a:t> = 0.042 </a:t>
            </a:r>
          </a:p>
        </p:txBody>
      </p:sp>
      <p:sp>
        <p:nvSpPr>
          <p:cNvPr id="87" name="Rectangle 43"/>
          <p:cNvSpPr>
            <a:spLocks noChangeArrowheads="1"/>
          </p:cNvSpPr>
          <p:nvPr/>
        </p:nvSpPr>
        <p:spPr bwMode="auto">
          <a:xfrm>
            <a:off x="2571751" y="6073777"/>
            <a:ext cx="6604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Control</a:t>
            </a:r>
            <a:endParaRPr lang="en-US" altLang="en-US" sz="1600" dirty="0">
              <a:solidFill>
                <a:prstClr val="black"/>
              </a:solidFill>
            </a:endParaRPr>
          </a:p>
        </p:txBody>
      </p:sp>
      <p:sp>
        <p:nvSpPr>
          <p:cNvPr id="93" name="Rectangle 45"/>
          <p:cNvSpPr>
            <a:spLocks noChangeArrowheads="1"/>
          </p:cNvSpPr>
          <p:nvPr/>
        </p:nvSpPr>
        <p:spPr bwMode="auto">
          <a:xfrm>
            <a:off x="3689189" y="6073777"/>
            <a:ext cx="8544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Section 8</a:t>
            </a:r>
            <a:endParaRPr lang="en-US" altLang="en-US" sz="1600" dirty="0">
              <a:solidFill>
                <a:prstClr val="black"/>
              </a:solidFill>
            </a:endParaRPr>
          </a:p>
        </p:txBody>
      </p:sp>
      <p:sp>
        <p:nvSpPr>
          <p:cNvPr id="94" name="Rectangle 48"/>
          <p:cNvSpPr>
            <a:spLocks noChangeArrowheads="1"/>
          </p:cNvSpPr>
          <p:nvPr/>
        </p:nvSpPr>
        <p:spPr bwMode="auto">
          <a:xfrm>
            <a:off x="4095751"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300">
                <a:solidFill>
                  <a:srgbClr val="000000"/>
                </a:solidFill>
              </a:rPr>
              <a:t> </a:t>
            </a:r>
            <a:endParaRPr lang="en-US" altLang="en-US">
              <a:solidFill>
                <a:prstClr val="black"/>
              </a:solidFill>
            </a:endParaRPr>
          </a:p>
        </p:txBody>
      </p:sp>
      <p:sp>
        <p:nvSpPr>
          <p:cNvPr id="95" name="Rectangle 86"/>
          <p:cNvSpPr>
            <a:spLocks noChangeArrowheads="1"/>
          </p:cNvSpPr>
          <p:nvPr/>
        </p:nvSpPr>
        <p:spPr bwMode="auto">
          <a:xfrm>
            <a:off x="6988952" y="6073777"/>
            <a:ext cx="6604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Control</a:t>
            </a:r>
            <a:endParaRPr lang="en-US" altLang="en-US" sz="1600" dirty="0">
              <a:solidFill>
                <a:prstClr val="black"/>
              </a:solidFill>
            </a:endParaRPr>
          </a:p>
        </p:txBody>
      </p:sp>
      <p:sp>
        <p:nvSpPr>
          <p:cNvPr id="106" name="Rectangle 88"/>
          <p:cNvSpPr>
            <a:spLocks noChangeArrowheads="1"/>
          </p:cNvSpPr>
          <p:nvPr/>
        </p:nvSpPr>
        <p:spPr bwMode="auto">
          <a:xfrm>
            <a:off x="8121489" y="6073777"/>
            <a:ext cx="8544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Section 8</a:t>
            </a:r>
            <a:endParaRPr lang="en-US" altLang="en-US" sz="1600" dirty="0">
              <a:solidFill>
                <a:prstClr val="black"/>
              </a:solidFill>
            </a:endParaRPr>
          </a:p>
        </p:txBody>
      </p:sp>
      <p:sp>
        <p:nvSpPr>
          <p:cNvPr id="107" name="Rectangle 91"/>
          <p:cNvSpPr>
            <a:spLocks noChangeArrowheads="1"/>
          </p:cNvSpPr>
          <p:nvPr/>
        </p:nvSpPr>
        <p:spPr bwMode="auto">
          <a:xfrm>
            <a:off x="8518526" y="6229352"/>
            <a:ext cx="4648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300">
                <a:solidFill>
                  <a:srgbClr val="000000"/>
                </a:solidFill>
              </a:rPr>
              <a:t> </a:t>
            </a:r>
            <a:endParaRPr lang="en-US" altLang="en-US">
              <a:solidFill>
                <a:prstClr val="black"/>
              </a:solidFill>
            </a:endParaRPr>
          </a:p>
        </p:txBody>
      </p:sp>
      <p:sp>
        <p:nvSpPr>
          <p:cNvPr id="108" name="Rectangle 38"/>
          <p:cNvSpPr>
            <a:spLocks noChangeArrowheads="1"/>
          </p:cNvSpPr>
          <p:nvPr/>
        </p:nvSpPr>
        <p:spPr bwMode="auto">
          <a:xfrm>
            <a:off x="4711382" y="6073777"/>
            <a:ext cx="125354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1600" dirty="0">
                <a:solidFill>
                  <a:srgbClr val="000000"/>
                </a:solidFill>
              </a:rPr>
              <a:t>Experimental </a:t>
            </a:r>
          </a:p>
          <a:p>
            <a:pPr algn="ctr"/>
            <a:r>
              <a:rPr lang="en-US" altLang="en-US" sz="1600" dirty="0">
                <a:solidFill>
                  <a:srgbClr val="000000"/>
                </a:solidFill>
              </a:rPr>
              <a:t>Voucher</a:t>
            </a:r>
            <a:endParaRPr lang="en-US" altLang="en-US" sz="1600" dirty="0">
              <a:solidFill>
                <a:prstClr val="black"/>
              </a:solidFill>
            </a:endParaRPr>
          </a:p>
        </p:txBody>
      </p:sp>
      <p:sp>
        <p:nvSpPr>
          <p:cNvPr id="109" name="Rectangle 193"/>
          <p:cNvSpPr>
            <a:spLocks noChangeArrowheads="1"/>
          </p:cNvSpPr>
          <p:nvPr/>
        </p:nvSpPr>
        <p:spPr bwMode="auto">
          <a:xfrm>
            <a:off x="9140321" y="6073778"/>
            <a:ext cx="125354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solidFill>
                  <a:srgbClr val="000000"/>
                </a:solidFill>
              </a:rPr>
              <a:t>Experimental </a:t>
            </a:r>
          </a:p>
          <a:p>
            <a:pPr algn="ctr"/>
            <a:r>
              <a:rPr lang="en-US" altLang="en-US" sz="1600" dirty="0">
                <a:solidFill>
                  <a:srgbClr val="000000"/>
                </a:solidFill>
              </a:rPr>
              <a:t>Voucher</a:t>
            </a:r>
            <a:endParaRPr lang="en-US" altLang="en-US" sz="1600" dirty="0">
              <a:solidFill>
                <a:prstClr val="black"/>
              </a:solidFill>
            </a:endParaRPr>
          </a:p>
        </p:txBody>
      </p:sp>
    </p:spTree>
    <p:extLst>
      <p:ext uri="{BB962C8B-B14F-4D97-AF65-F5344CB8AC3E}">
        <p14:creationId xmlns:p14="http://schemas.microsoft.com/office/powerpoint/2010/main" val="377506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err="1">
                <a:ea typeface="ＭＳ Ｐゴシック"/>
                <a:cs typeface="ＭＳ Ｐゴシック"/>
              </a:rPr>
              <a:t>Chyn</a:t>
            </a:r>
            <a:r>
              <a:rPr lang="en-US" dirty="0">
                <a:ea typeface="ＭＳ Ｐゴシック"/>
                <a:cs typeface="ＭＳ Ｐゴシック"/>
              </a:rPr>
              <a:t> (2018): Public Housing Demolitions</a:t>
            </a:r>
          </a:p>
        </p:txBody>
      </p:sp>
      <p:sp>
        <p:nvSpPr>
          <p:cNvPr id="125954" name="Content Placeholder 2"/>
          <p:cNvSpPr>
            <a:spLocks noGrp="1"/>
          </p:cNvSpPr>
          <p:nvPr>
            <p:ph idx="1"/>
          </p:nvPr>
        </p:nvSpPr>
        <p:spPr>
          <a:xfrm>
            <a:off x="1905000" y="914400"/>
            <a:ext cx="8382000" cy="5791200"/>
          </a:xfrm>
        </p:spPr>
        <p:txBody>
          <a:bodyPr/>
          <a:lstStyle/>
          <a:p>
            <a:r>
              <a:rPr lang="en-US" sz="1800" dirty="0">
                <a:ea typeface="ＭＳ Ｐゴシック"/>
                <a:cs typeface="ＭＳ Ｐゴシック"/>
              </a:rPr>
              <a:t>Past 50+ years saw a dramatic rise and fall of public housing in the US</a:t>
            </a:r>
          </a:p>
          <a:p>
            <a:pPr lvl="1"/>
            <a:r>
              <a:rPr lang="en-US" sz="1800" dirty="0">
                <a:ea typeface="ＭＳ Ｐゴシック"/>
                <a:cs typeface="ＭＳ Ｐゴシック"/>
              </a:rPr>
              <a:t>Watch the “Pruett </a:t>
            </a:r>
            <a:r>
              <a:rPr lang="en-US" sz="1800" dirty="0" err="1">
                <a:ea typeface="ＭＳ Ｐゴシック"/>
                <a:cs typeface="ＭＳ Ｐゴシック"/>
              </a:rPr>
              <a:t>Igoe</a:t>
            </a:r>
            <a:r>
              <a:rPr lang="en-US" sz="1800" dirty="0">
                <a:ea typeface="ＭＳ Ｐゴシック"/>
                <a:cs typeface="ＭＳ Ｐゴシック"/>
              </a:rPr>
              <a:t> Myth” on YouTube</a:t>
            </a:r>
          </a:p>
          <a:p>
            <a:endParaRPr lang="en-US" sz="1800" dirty="0">
              <a:ea typeface="ＭＳ Ｐゴシック"/>
              <a:cs typeface="ＭＳ Ｐゴシック"/>
            </a:endParaRPr>
          </a:p>
          <a:p>
            <a:r>
              <a:rPr lang="en-US" sz="1800" dirty="0">
                <a:ea typeface="ＭＳ Ｐゴシック"/>
                <a:cs typeface="ＭＳ Ｐゴシック"/>
              </a:rPr>
              <a:t>Eric </a:t>
            </a:r>
            <a:r>
              <a:rPr lang="en-US" sz="1800" dirty="0" err="1">
                <a:ea typeface="ＭＳ Ｐゴシック"/>
                <a:cs typeface="ＭＳ Ｐゴシック"/>
              </a:rPr>
              <a:t>Chyn’s</a:t>
            </a:r>
            <a:r>
              <a:rPr lang="en-US" sz="1800" dirty="0">
                <a:ea typeface="ＭＳ Ｐゴシック"/>
                <a:cs typeface="ＭＳ Ｐゴシック"/>
              </a:rPr>
              <a:t> JMP (AER 2018) studies the causal effect of public housing demolitions in Chicago on children’s long run outcomes</a:t>
            </a:r>
          </a:p>
          <a:p>
            <a:pPr lvl="1"/>
            <a:endParaRPr lang="en-US" sz="1800" dirty="0">
              <a:ea typeface="ＭＳ Ｐゴシック"/>
              <a:cs typeface="ＭＳ Ｐゴシック"/>
            </a:endParaRPr>
          </a:p>
          <a:p>
            <a:pPr lvl="1"/>
            <a:r>
              <a:rPr lang="en-US" sz="1800" dirty="0">
                <a:ea typeface="ＭＳ Ｐゴシック"/>
                <a:cs typeface="ＭＳ Ｐゴシック"/>
              </a:rPr>
              <a:t>Exploits long sequencing of Hope VI demolitions</a:t>
            </a:r>
          </a:p>
          <a:p>
            <a:pPr lvl="1"/>
            <a:endParaRPr lang="en-US" sz="1800" dirty="0">
              <a:ea typeface="ＭＳ Ｐゴシック"/>
              <a:cs typeface="ＭＳ Ｐゴシック"/>
            </a:endParaRPr>
          </a:p>
          <a:p>
            <a:pPr lvl="1"/>
            <a:r>
              <a:rPr lang="en-US" sz="1800" dirty="0">
                <a:ea typeface="ＭＳ Ｐゴシック"/>
                <a:cs typeface="ＭＳ Ｐゴシック"/>
              </a:rPr>
              <a:t>Compare neighboring buildings (demolished vs. not demolished)</a:t>
            </a:r>
          </a:p>
          <a:p>
            <a:pPr lvl="1"/>
            <a:endParaRPr lang="en-US" sz="1800" dirty="0">
              <a:ea typeface="ＭＳ Ｐゴシック"/>
              <a:cs typeface="ＭＳ Ｐゴシック"/>
            </a:endParaRPr>
          </a:p>
          <a:p>
            <a:pPr lvl="1"/>
            <a:endParaRPr lang="en-US" sz="1800" dirty="0">
              <a:ea typeface="ＭＳ Ｐゴシック"/>
              <a:cs typeface="ＭＳ Ｐゴシック"/>
            </a:endParaRPr>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918645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itchFamily="34"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4" name="Picture 3"/>
          <p:cNvPicPr>
            <a:picLocks noChangeAspect="1"/>
          </p:cNvPicPr>
          <p:nvPr/>
        </p:nvPicPr>
        <p:blipFill>
          <a:blip r:embed="rId3"/>
          <a:stretch>
            <a:fillRect/>
          </a:stretch>
        </p:blipFill>
        <p:spPr>
          <a:xfrm>
            <a:off x="1676401" y="0"/>
            <a:ext cx="8838943" cy="6858000"/>
          </a:xfrm>
          <a:prstGeom prst="rect">
            <a:avLst/>
          </a:prstGeom>
        </p:spPr>
      </p:pic>
    </p:spTree>
    <p:extLst>
      <p:ext uri="{BB962C8B-B14F-4D97-AF65-F5344CB8AC3E}">
        <p14:creationId xmlns:p14="http://schemas.microsoft.com/office/powerpoint/2010/main" val="4010550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itchFamily="34"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 name="Picture 1"/>
          <p:cNvPicPr>
            <a:picLocks noChangeAspect="1"/>
          </p:cNvPicPr>
          <p:nvPr/>
        </p:nvPicPr>
        <p:blipFill>
          <a:blip r:embed="rId3"/>
          <a:stretch>
            <a:fillRect/>
          </a:stretch>
        </p:blipFill>
        <p:spPr>
          <a:xfrm>
            <a:off x="2654300" y="0"/>
            <a:ext cx="6867132" cy="6858000"/>
          </a:xfrm>
          <a:prstGeom prst="rect">
            <a:avLst/>
          </a:prstGeom>
        </p:spPr>
      </p:pic>
    </p:spTree>
    <p:extLst>
      <p:ext uri="{BB962C8B-B14F-4D97-AF65-F5344CB8AC3E}">
        <p14:creationId xmlns:p14="http://schemas.microsoft.com/office/powerpoint/2010/main" val="42833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itchFamily="34"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 name="Picture 1"/>
          <p:cNvPicPr>
            <a:picLocks noChangeAspect="1"/>
          </p:cNvPicPr>
          <p:nvPr/>
        </p:nvPicPr>
        <p:blipFill>
          <a:blip r:embed="rId3"/>
          <a:stretch>
            <a:fillRect/>
          </a:stretch>
        </p:blipFill>
        <p:spPr>
          <a:xfrm>
            <a:off x="1524000" y="241301"/>
            <a:ext cx="9144000" cy="6354585"/>
          </a:xfrm>
          <a:prstGeom prst="rect">
            <a:avLst/>
          </a:prstGeom>
        </p:spPr>
      </p:pic>
    </p:spTree>
    <p:extLst>
      <p:ext uri="{BB962C8B-B14F-4D97-AF65-F5344CB8AC3E}">
        <p14:creationId xmlns:p14="http://schemas.microsoft.com/office/powerpoint/2010/main" val="1908085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itchFamily="34"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 name="Picture 1"/>
          <p:cNvPicPr>
            <a:picLocks noChangeAspect="1"/>
          </p:cNvPicPr>
          <p:nvPr/>
        </p:nvPicPr>
        <p:blipFill>
          <a:blip r:embed="rId3"/>
          <a:stretch>
            <a:fillRect/>
          </a:stretch>
        </p:blipFill>
        <p:spPr>
          <a:xfrm>
            <a:off x="1536701" y="0"/>
            <a:ext cx="9106829" cy="6858000"/>
          </a:xfrm>
          <a:prstGeom prst="rect">
            <a:avLst/>
          </a:prstGeom>
        </p:spPr>
      </p:pic>
    </p:spTree>
    <p:extLst>
      <p:ext uri="{BB962C8B-B14F-4D97-AF65-F5344CB8AC3E}">
        <p14:creationId xmlns:p14="http://schemas.microsoft.com/office/powerpoint/2010/main" val="1712781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2050" y="713390"/>
            <a:ext cx="3940675" cy="2868954"/>
          </a:xfrm>
          <a:prstGeom prst="rect">
            <a:avLst/>
          </a:prstGeom>
        </p:spPr>
      </p:pic>
      <p:pic>
        <p:nvPicPr>
          <p:cNvPr id="31" name="image12.png">
            <a:extLst>
              <a:ext uri="{FF2B5EF4-FFF2-40B4-BE49-F238E27FC236}">
                <a16:creationId xmlns:a16="http://schemas.microsoft.com/office/drawing/2014/main" id="{00000000-0008-0000-1000-00001F0000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893"/>
          <a:stretch/>
        </p:blipFill>
        <p:spPr>
          <a:xfrm>
            <a:off x="68580" y="4032885"/>
            <a:ext cx="3752517" cy="2329815"/>
          </a:xfrm>
          <a:prstGeom prst="rect">
            <a:avLst/>
          </a:prstGeom>
        </p:spPr>
      </p:pic>
      <p:sp>
        <p:nvSpPr>
          <p:cNvPr id="430" name="TextBox 429"/>
          <p:cNvSpPr txBox="1"/>
          <p:nvPr/>
        </p:nvSpPr>
        <p:spPr>
          <a:xfrm>
            <a:off x="4201652" y="613711"/>
            <a:ext cx="3562409" cy="400108"/>
          </a:xfrm>
          <a:prstGeom prst="rect">
            <a:avLst/>
          </a:prstGeom>
          <a:noFill/>
        </p:spPr>
        <p:txBody>
          <a:bodyPr wrap="square" lIns="91174" tIns="45718" rIns="91174" bIns="45718" rtlCol="0">
            <a:spAutoFit/>
          </a:bodyPr>
          <a:lstStyle/>
          <a:p>
            <a:pPr marL="0" marR="0" lvl="0" indent="0" algn="ctr" defTabSz="91136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22" name="Picture 221"/>
          <p:cNvPicPr>
            <a:picLocks noChangeAspect="1"/>
          </p:cNvPicPr>
          <p:nvPr/>
        </p:nvPicPr>
        <p:blipFill rotWithShape="1">
          <a:blip r:embed="rId5" cstate="print">
            <a:extLst>
              <a:ext uri="{28A0092B-C50C-407E-A947-70E740481C1C}">
                <a14:useLocalDpi xmlns:a14="http://schemas.microsoft.com/office/drawing/2010/main" val="0"/>
              </a:ext>
            </a:extLst>
          </a:blip>
          <a:srcRect t="-1" b="14729"/>
          <a:stretch/>
        </p:blipFill>
        <p:spPr>
          <a:xfrm>
            <a:off x="8216183" y="824857"/>
            <a:ext cx="3770039" cy="2322380"/>
          </a:xfrm>
          <a:prstGeom prst="rect">
            <a:avLst/>
          </a:prstGeom>
        </p:spPr>
      </p:pic>
      <p:sp>
        <p:nvSpPr>
          <p:cNvPr id="432" name="TextBox 431"/>
          <p:cNvSpPr txBox="1"/>
          <p:nvPr/>
        </p:nvSpPr>
        <p:spPr>
          <a:xfrm>
            <a:off x="8548891" y="455680"/>
            <a:ext cx="3436734" cy="338554"/>
          </a:xfrm>
          <a:prstGeom prst="rect">
            <a:avLst/>
          </a:prstGeom>
          <a:noFill/>
        </p:spPr>
        <p:txBody>
          <a:bodyPr wrap="square" rtlCol="0">
            <a:spAutoFit/>
          </a:bodyPr>
          <a:lstStyle/>
          <a:p>
            <a:pPr marL="0" marR="0" lvl="0" indent="0" algn="ctr" defTabSz="9113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Australia</a:t>
            </a:r>
            <a:endParaRPr kumimoji="0" lang="en-US" sz="1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Box 14"/>
          <p:cNvSpPr txBox="1"/>
          <p:nvPr/>
        </p:nvSpPr>
        <p:spPr>
          <a:xfrm>
            <a:off x="8093783" y="3508952"/>
            <a:ext cx="1981126" cy="215444"/>
          </a:xfrm>
          <a:prstGeom prst="rect">
            <a:avLst/>
          </a:prstGeom>
          <a:noFill/>
        </p:spPr>
        <p:txBody>
          <a:bodyPr wrap="square" rtlCol="0">
            <a:spAutoFit/>
          </a:bodyPr>
          <a:lstStyle/>
          <a:p>
            <a:pPr marL="0" marR="0" lvl="0" indent="0" algn="l" defTabSz="911363"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Deutscher</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(AEJ Applied 2019)</a:t>
            </a:r>
          </a:p>
        </p:txBody>
      </p:sp>
      <p:pic>
        <p:nvPicPr>
          <p:cNvPr id="223" name="Picture 222"/>
          <p:cNvPicPr>
            <a:picLocks noChangeAspect="1"/>
          </p:cNvPicPr>
          <p:nvPr/>
        </p:nvPicPr>
        <p:blipFill rotWithShape="1">
          <a:blip r:embed="rId6" cstate="print">
            <a:extLst>
              <a:ext uri="{28A0092B-C50C-407E-A947-70E740481C1C}">
                <a14:useLocalDpi xmlns:a14="http://schemas.microsoft.com/office/drawing/2010/main" val="0"/>
              </a:ext>
            </a:extLst>
          </a:blip>
          <a:srcRect b="5122"/>
          <a:stretch/>
        </p:blipFill>
        <p:spPr>
          <a:xfrm>
            <a:off x="4124779" y="3852691"/>
            <a:ext cx="3779297" cy="2510009"/>
          </a:xfrm>
          <a:prstGeom prst="rect">
            <a:avLst/>
          </a:prstGeom>
        </p:spPr>
      </p:pic>
      <p:sp>
        <p:nvSpPr>
          <p:cNvPr id="433" name="TextBox 432"/>
          <p:cNvSpPr txBox="1"/>
          <p:nvPr/>
        </p:nvSpPr>
        <p:spPr>
          <a:xfrm>
            <a:off x="4352466" y="3700480"/>
            <a:ext cx="3562409" cy="338554"/>
          </a:xfrm>
          <a:prstGeom prst="rect">
            <a:avLst/>
          </a:prstGeom>
          <a:noFill/>
        </p:spPr>
        <p:txBody>
          <a:bodyPr wrap="square" rtlCol="0">
            <a:spAutoFit/>
          </a:bodyPr>
          <a:lstStyle/>
          <a:p>
            <a:pPr marL="0" marR="0" lvl="0" indent="0" algn="ctr" defTabSz="9113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Canada</a:t>
            </a:r>
          </a:p>
        </p:txBody>
      </p:sp>
      <p:sp>
        <p:nvSpPr>
          <p:cNvPr id="16" name="TextBox 15"/>
          <p:cNvSpPr txBox="1"/>
          <p:nvPr/>
        </p:nvSpPr>
        <p:spPr>
          <a:xfrm>
            <a:off x="4161667" y="6642556"/>
            <a:ext cx="2106667" cy="215444"/>
          </a:xfrm>
          <a:prstGeom prst="rect">
            <a:avLst/>
          </a:prstGeom>
          <a:noFill/>
        </p:spPr>
        <p:txBody>
          <a:bodyPr wrap="none" rtlCol="0">
            <a:spAutoFit/>
          </a:bodyPr>
          <a:lstStyle/>
          <a:p>
            <a:pPr marL="0" marR="0" lvl="0" indent="0" algn="l" defTabSz="911363"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Lalibert</a:t>
            </a:r>
            <a:r>
              <a:rPr kumimoji="0" lang="en-US" sz="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é</a:t>
            </a: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(AEJ: Econ Policy 2021)</a:t>
            </a:r>
          </a:p>
        </p:txBody>
      </p:sp>
      <p:grpSp>
        <p:nvGrpSpPr>
          <p:cNvPr id="2" name="Group 1"/>
          <p:cNvGrpSpPr/>
          <p:nvPr/>
        </p:nvGrpSpPr>
        <p:grpSpPr>
          <a:xfrm>
            <a:off x="91410" y="487582"/>
            <a:ext cx="3785266" cy="2888078"/>
            <a:chOff x="419379" y="-3031953"/>
            <a:chExt cx="3785265" cy="2888076"/>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5804"/>
            <a:stretch/>
          </p:blipFill>
          <p:spPr>
            <a:xfrm>
              <a:off x="419379" y="-2629432"/>
              <a:ext cx="3768831" cy="2485555"/>
            </a:xfrm>
            <a:prstGeom prst="rect">
              <a:avLst/>
            </a:prstGeom>
          </p:spPr>
        </p:pic>
        <p:sp>
          <p:nvSpPr>
            <p:cNvPr id="434" name="TextBox 433"/>
            <p:cNvSpPr txBox="1"/>
            <p:nvPr/>
          </p:nvSpPr>
          <p:spPr>
            <a:xfrm>
              <a:off x="725973" y="-3031953"/>
              <a:ext cx="3478671" cy="553998"/>
            </a:xfrm>
            <a:prstGeom prst="rect">
              <a:avLst/>
            </a:prstGeom>
            <a:noFill/>
          </p:spPr>
          <p:txBody>
            <a:bodyPr wrap="square" rtlCol="0">
              <a:spAutoFit/>
            </a:bodyPr>
            <a:lstStyle/>
            <a:p>
              <a:pPr marL="0" marR="0" lvl="0" indent="0" algn="ctr" defTabSz="9113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MTO Experiment </a:t>
              </a:r>
              <a:b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Baltimore, Boston, Chicago, LA, NYC</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7" name="Rectangle 16"/>
          <p:cNvSpPr/>
          <p:nvPr/>
        </p:nvSpPr>
        <p:spPr>
          <a:xfrm>
            <a:off x="91410" y="3508952"/>
            <a:ext cx="2358929" cy="215444"/>
          </a:xfrm>
          <a:prstGeom prst="rect">
            <a:avLst/>
          </a:prstGeom>
        </p:spPr>
        <p:txBody>
          <a:bodyPr wrap="square">
            <a:spAutoFit/>
          </a:bodyPr>
          <a:lstStyle/>
          <a:p>
            <a:pPr marL="0" marR="0" lvl="0" indent="0" algn="l" defTabSz="911363"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Chetty,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Hendren</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Katz (AER 2016)</a:t>
            </a:r>
          </a:p>
        </p:txBody>
      </p:sp>
      <p:sp>
        <p:nvSpPr>
          <p:cNvPr id="431" name="TextBox 430"/>
          <p:cNvSpPr txBox="1"/>
          <p:nvPr/>
        </p:nvSpPr>
        <p:spPr>
          <a:xfrm>
            <a:off x="4292082" y="465250"/>
            <a:ext cx="3623193" cy="584775"/>
          </a:xfrm>
          <a:prstGeom prst="rect">
            <a:avLst/>
          </a:prstGeom>
          <a:noFill/>
        </p:spPr>
        <p:txBody>
          <a:bodyPr wrap="square" rtlCol="0">
            <a:spAutoFit/>
          </a:bodyPr>
          <a:lstStyle/>
          <a:p>
            <a:pPr marL="0" marR="0" lvl="0" indent="0" algn="ctr" defTabSz="9113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Public Housing Demolitions</a:t>
            </a:r>
            <a:b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Chicago</a:t>
            </a:r>
          </a:p>
        </p:txBody>
      </p:sp>
      <p:sp>
        <p:nvSpPr>
          <p:cNvPr id="18" name="TextBox 17"/>
          <p:cNvSpPr txBox="1"/>
          <p:nvPr/>
        </p:nvSpPr>
        <p:spPr>
          <a:xfrm>
            <a:off x="4161667" y="3508952"/>
            <a:ext cx="1751326" cy="215444"/>
          </a:xfrm>
          <a:prstGeom prst="rect">
            <a:avLst/>
          </a:prstGeom>
          <a:noFill/>
        </p:spPr>
        <p:txBody>
          <a:bodyPr wrap="square" rtlCol="0">
            <a:spAutoFit/>
          </a:bodyPr>
          <a:lstStyle/>
          <a:p>
            <a:pPr marL="0" marR="0" lvl="0" indent="0" algn="l" defTabSz="911363"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Chyn</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(AER 2018)</a:t>
            </a:r>
          </a:p>
        </p:txBody>
      </p:sp>
      <p:sp>
        <p:nvSpPr>
          <p:cNvPr id="28" name="TextBox 27">
            <a:extLst>
              <a:ext uri="{FF2B5EF4-FFF2-40B4-BE49-F238E27FC236}">
                <a16:creationId xmlns:a16="http://schemas.microsoft.com/office/drawing/2014/main" id="{9B4A8909-4C29-4AE3-BA3E-F50C4A536DBF}"/>
              </a:ext>
            </a:extLst>
          </p:cNvPr>
          <p:cNvSpPr txBox="1"/>
          <p:nvPr/>
        </p:nvSpPr>
        <p:spPr>
          <a:xfrm>
            <a:off x="393886" y="3742390"/>
            <a:ext cx="3562409" cy="338550"/>
          </a:xfrm>
          <a:prstGeom prst="rect">
            <a:avLst/>
          </a:prstGeom>
          <a:noFill/>
        </p:spPr>
        <p:txBody>
          <a:bodyPr wrap="square" lIns="91174" tIns="45718" rIns="91174" bIns="45718" rtlCol="0">
            <a:spAutoFit/>
          </a:bodyPr>
          <a:lstStyle/>
          <a:p>
            <a:pPr marL="0" marR="0" lvl="0" indent="0" algn="ctr" defTabSz="9113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Denmark</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9" name="Rectangle 28">
            <a:extLst>
              <a:ext uri="{FF2B5EF4-FFF2-40B4-BE49-F238E27FC236}">
                <a16:creationId xmlns:a16="http://schemas.microsoft.com/office/drawing/2014/main" id="{FE060C47-9082-416E-B956-5272380F47B3}"/>
              </a:ext>
            </a:extLst>
          </p:cNvPr>
          <p:cNvSpPr/>
          <p:nvPr/>
        </p:nvSpPr>
        <p:spPr>
          <a:xfrm>
            <a:off x="91410" y="6673847"/>
            <a:ext cx="2358929" cy="215444"/>
          </a:xfrm>
          <a:prstGeom prst="rect">
            <a:avLst/>
          </a:prstGeom>
        </p:spPr>
        <p:txBody>
          <a:bodyPr wrap="square" lIns="91420" tIns="45718" rIns="91420" bIns="45718">
            <a:spAutoFit/>
          </a:bodyPr>
          <a:lstStyle/>
          <a:p>
            <a:pPr marL="0" marR="0" lvl="0" indent="0" algn="l" defTabSz="911363"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Faurschou</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
        <p:nvSpPr>
          <p:cNvPr id="34" name="TextBox 33">
            <a:extLst>
              <a:ext uri="{FF2B5EF4-FFF2-40B4-BE49-F238E27FC236}">
                <a16:creationId xmlns:a16="http://schemas.microsoft.com/office/drawing/2014/main" id="{ADF9E7D0-7D4E-4CC9-AC52-00E305918CB7}"/>
              </a:ext>
            </a:extLst>
          </p:cNvPr>
          <p:cNvSpPr txBox="1"/>
          <p:nvPr/>
        </p:nvSpPr>
        <p:spPr>
          <a:xfrm>
            <a:off x="8093783" y="6600831"/>
            <a:ext cx="3812262" cy="215444"/>
          </a:xfrm>
          <a:prstGeom prst="rect">
            <a:avLst/>
          </a:prstGeom>
          <a:noFill/>
        </p:spPr>
        <p:txBody>
          <a:bodyPr wrap="non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US"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Alesina</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Hohmann, </a:t>
            </a:r>
            <a:r>
              <a:rPr kumimoji="0" lang="en-US"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Michalopoulos</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Papaioannou</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Econometrica</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 </a:t>
            </a:r>
          </a:p>
        </p:txBody>
      </p:sp>
      <p:pic>
        <p:nvPicPr>
          <p:cNvPr id="35" name="Picture 34">
            <a:extLst>
              <a:ext uri="{FF2B5EF4-FFF2-40B4-BE49-F238E27FC236}">
                <a16:creationId xmlns:a16="http://schemas.microsoft.com/office/drawing/2014/main" id="{F0A08834-3EFF-4D3B-A65D-B59D1C7EDA28}"/>
              </a:ext>
            </a:extLst>
          </p:cNvPr>
          <p:cNvPicPr>
            <a:picLocks noChangeAspect="1"/>
          </p:cNvPicPr>
          <p:nvPr/>
        </p:nvPicPr>
        <p:blipFill rotWithShape="1">
          <a:blip r:embed="rId8"/>
          <a:srcRect l="7579" r="6455" b="5763"/>
          <a:stretch/>
        </p:blipFill>
        <p:spPr>
          <a:xfrm>
            <a:off x="8580563" y="3865245"/>
            <a:ext cx="3415222" cy="2535796"/>
          </a:xfrm>
          <a:prstGeom prst="rect">
            <a:avLst/>
          </a:prstGeom>
        </p:spPr>
      </p:pic>
      <p:sp>
        <p:nvSpPr>
          <p:cNvPr id="36" name="TextBox 35">
            <a:extLst>
              <a:ext uri="{FF2B5EF4-FFF2-40B4-BE49-F238E27FC236}">
                <a16:creationId xmlns:a16="http://schemas.microsoft.com/office/drawing/2014/main" id="{88DCF0B4-69F5-4E8D-9F2E-AB40ECC20C5B}"/>
              </a:ext>
            </a:extLst>
          </p:cNvPr>
          <p:cNvSpPr txBox="1"/>
          <p:nvPr/>
        </p:nvSpPr>
        <p:spPr>
          <a:xfrm rot="16200000">
            <a:off x="7204413" y="4954752"/>
            <a:ext cx="2379665" cy="261610"/>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Exposure Effect, Average IM-Difference</a:t>
            </a:r>
          </a:p>
        </p:txBody>
      </p:sp>
      <p:sp>
        <p:nvSpPr>
          <p:cNvPr id="37" name="TextBox 36">
            <a:extLst>
              <a:ext uri="{FF2B5EF4-FFF2-40B4-BE49-F238E27FC236}">
                <a16:creationId xmlns:a16="http://schemas.microsoft.com/office/drawing/2014/main" id="{2A96839D-4629-4B26-AAA9-1F8A42F32721}"/>
              </a:ext>
            </a:extLst>
          </p:cNvPr>
          <p:cNvSpPr txBox="1"/>
          <p:nvPr/>
        </p:nvSpPr>
        <p:spPr>
          <a:xfrm>
            <a:off x="9894525" y="6359253"/>
            <a:ext cx="963976" cy="276999"/>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Age at Move</a:t>
            </a:r>
          </a:p>
        </p:txBody>
      </p:sp>
      <p:sp>
        <p:nvSpPr>
          <p:cNvPr id="33" name="TextBox 32">
            <a:extLst>
              <a:ext uri="{FF2B5EF4-FFF2-40B4-BE49-F238E27FC236}">
                <a16:creationId xmlns:a16="http://schemas.microsoft.com/office/drawing/2014/main" id="{DB64BCEF-298D-4545-BFDA-BDCF3E687FB0}"/>
              </a:ext>
            </a:extLst>
          </p:cNvPr>
          <p:cNvSpPr txBox="1"/>
          <p:nvPr/>
        </p:nvSpPr>
        <p:spPr>
          <a:xfrm>
            <a:off x="8556397" y="3687145"/>
            <a:ext cx="3562409" cy="338550"/>
          </a:xfrm>
          <a:prstGeom prst="rect">
            <a:avLst/>
          </a:prstGeom>
          <a:noFill/>
        </p:spPr>
        <p:txBody>
          <a:bodyPr wrap="square" lIns="91174" tIns="45718" rIns="91174" bIns="45718" rtlCol="0">
            <a:spAutoFit/>
          </a:bodyPr>
          <a:lstStyle/>
          <a:p>
            <a:pPr marL="0" marR="0" lvl="0" indent="0" algn="ctr" defTabSz="9113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Africa</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8" name="Picture 37">
            <a:extLst>
              <a:ext uri="{FF2B5EF4-FFF2-40B4-BE49-F238E27FC236}">
                <a16:creationId xmlns:a16="http://schemas.microsoft.com/office/drawing/2014/main" id="{0B002309-E758-4903-AA3E-AD0386D71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37" t="92460" r="54664" b="2601"/>
          <a:stretch/>
        </p:blipFill>
        <p:spPr>
          <a:xfrm>
            <a:off x="10769600" y="1647825"/>
            <a:ext cx="800100" cy="117475"/>
          </a:xfrm>
          <a:prstGeom prst="rect">
            <a:avLst/>
          </a:prstGeom>
        </p:spPr>
      </p:pic>
      <p:pic>
        <p:nvPicPr>
          <p:cNvPr id="39" name="Picture 38">
            <a:extLst>
              <a:ext uri="{FF2B5EF4-FFF2-40B4-BE49-F238E27FC236}">
                <a16:creationId xmlns:a16="http://schemas.microsoft.com/office/drawing/2014/main" id="{2524B339-27BF-4641-BDD0-354F572BB3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72" t="92994" r="15706" b="2334"/>
          <a:stretch/>
        </p:blipFill>
        <p:spPr>
          <a:xfrm>
            <a:off x="10709275" y="1790700"/>
            <a:ext cx="1225550" cy="111125"/>
          </a:xfrm>
          <a:prstGeom prst="rect">
            <a:avLst/>
          </a:prstGeom>
        </p:spPr>
      </p:pic>
      <p:pic>
        <p:nvPicPr>
          <p:cNvPr id="40" name="image12.png">
            <a:extLst>
              <a:ext uri="{FF2B5EF4-FFF2-40B4-BE49-F238E27FC236}">
                <a16:creationId xmlns:a16="http://schemas.microsoft.com/office/drawing/2014/main" id="{AFD314B0-35F9-4525-8FB9-6B7354D3F6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41" t="93870"/>
          <a:stretch/>
        </p:blipFill>
        <p:spPr>
          <a:xfrm>
            <a:off x="739140" y="4160520"/>
            <a:ext cx="3356958" cy="162090"/>
          </a:xfrm>
          <a:prstGeom prst="rect">
            <a:avLst/>
          </a:prstGeom>
        </p:spPr>
      </p:pic>
      <p:sp>
        <p:nvSpPr>
          <p:cNvPr id="41" name="TextBox 40">
            <a:extLst>
              <a:ext uri="{FF2B5EF4-FFF2-40B4-BE49-F238E27FC236}">
                <a16:creationId xmlns:a16="http://schemas.microsoft.com/office/drawing/2014/main" id="{A2B671DE-BADF-4A1D-9189-A7A009656A7B}"/>
              </a:ext>
            </a:extLst>
          </p:cNvPr>
          <p:cNvSpPr txBox="1"/>
          <p:nvPr/>
        </p:nvSpPr>
        <p:spPr>
          <a:xfrm>
            <a:off x="5650185" y="6367641"/>
            <a:ext cx="963976" cy="276999"/>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Age at Move</a:t>
            </a:r>
          </a:p>
        </p:txBody>
      </p:sp>
      <p:sp>
        <p:nvSpPr>
          <p:cNvPr id="42" name="TextBox 41">
            <a:extLst>
              <a:ext uri="{FF2B5EF4-FFF2-40B4-BE49-F238E27FC236}">
                <a16:creationId xmlns:a16="http://schemas.microsoft.com/office/drawing/2014/main" id="{43299E0E-2B5C-46F0-8FD5-539F2A815861}"/>
              </a:ext>
            </a:extLst>
          </p:cNvPr>
          <p:cNvSpPr txBox="1"/>
          <p:nvPr/>
        </p:nvSpPr>
        <p:spPr>
          <a:xfrm>
            <a:off x="1672545" y="6397353"/>
            <a:ext cx="963976" cy="276999"/>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Age at Move</a:t>
            </a:r>
          </a:p>
        </p:txBody>
      </p:sp>
      <p:sp>
        <p:nvSpPr>
          <p:cNvPr id="43" name="TextBox 42">
            <a:extLst>
              <a:ext uri="{FF2B5EF4-FFF2-40B4-BE49-F238E27FC236}">
                <a16:creationId xmlns:a16="http://schemas.microsoft.com/office/drawing/2014/main" id="{177BA15C-9338-4D2A-AC41-0AEDADE3EAA7}"/>
              </a:ext>
            </a:extLst>
          </p:cNvPr>
          <p:cNvSpPr txBox="1"/>
          <p:nvPr/>
        </p:nvSpPr>
        <p:spPr>
          <a:xfrm>
            <a:off x="9810705" y="3243742"/>
            <a:ext cx="963976" cy="276999"/>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Age at Move</a:t>
            </a:r>
          </a:p>
        </p:txBody>
      </p:sp>
      <p:sp>
        <p:nvSpPr>
          <p:cNvPr id="44" name="TextBox 43">
            <a:extLst>
              <a:ext uri="{FF2B5EF4-FFF2-40B4-BE49-F238E27FC236}">
                <a16:creationId xmlns:a16="http://schemas.microsoft.com/office/drawing/2014/main" id="{B5D86F48-3615-462F-B6F2-2E032F252F67}"/>
              </a:ext>
            </a:extLst>
          </p:cNvPr>
          <p:cNvSpPr txBox="1"/>
          <p:nvPr/>
        </p:nvSpPr>
        <p:spPr>
          <a:xfrm>
            <a:off x="1165860" y="3281541"/>
            <a:ext cx="2377441" cy="276999"/>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Age at Random Assignment</a:t>
            </a:r>
          </a:p>
        </p:txBody>
      </p:sp>
      <p:sp>
        <p:nvSpPr>
          <p:cNvPr id="32" name="Rectangle 134">
            <a:extLst>
              <a:ext uri="{FF2B5EF4-FFF2-40B4-BE49-F238E27FC236}">
                <a16:creationId xmlns:a16="http://schemas.microsoft.com/office/drawing/2014/main" id="{CFAF2A9A-D757-4CBE-9126-86EC93691B7C}"/>
              </a:ext>
            </a:extLst>
          </p:cNvPr>
          <p:cNvSpPr>
            <a:spLocks noChangeArrowheads="1"/>
          </p:cNvSpPr>
          <p:nvPr/>
        </p:nvSpPr>
        <p:spPr bwMode="auto">
          <a:xfrm>
            <a:off x="139700" y="89675"/>
            <a:ext cx="1193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30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Sans"/>
                <a:ea typeface="+mn-ea"/>
                <a:cs typeface="Arial" pitchFamily="34" charset="0"/>
              </a:rPr>
              <a:t>Childhood Exposure Effects Around the World</a:t>
            </a:r>
          </a:p>
        </p:txBody>
      </p:sp>
    </p:spTree>
    <p:extLst>
      <p:ext uri="{BB962C8B-B14F-4D97-AF65-F5344CB8AC3E}">
        <p14:creationId xmlns:p14="http://schemas.microsoft.com/office/powerpoint/2010/main" val="2289428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Part 2: If Place Matters, What Should We Do About It? </a:t>
            </a:r>
          </a:p>
        </p:txBody>
      </p:sp>
      <p:sp>
        <p:nvSpPr>
          <p:cNvPr id="125954" name="Content Placeholder 2"/>
          <p:cNvSpPr>
            <a:spLocks noGrp="1"/>
          </p:cNvSpPr>
          <p:nvPr>
            <p:ph idx="1"/>
          </p:nvPr>
        </p:nvSpPr>
        <p:spPr>
          <a:xfrm>
            <a:off x="1905000" y="1066800"/>
            <a:ext cx="8305800" cy="5791200"/>
          </a:xfrm>
        </p:spPr>
        <p:txBody>
          <a:bodyPr/>
          <a:lstStyle/>
          <a:p>
            <a:pPr marL="457200" lvl="1" indent="0">
              <a:buNone/>
            </a:pPr>
            <a:endParaRPr lang="en-US" sz="1800" dirty="0">
              <a:ea typeface="ＭＳ Ｐゴシック"/>
              <a:cs typeface="ＭＳ Ｐゴシック"/>
            </a:endParaRPr>
          </a:p>
          <a:p>
            <a:pPr lvl="1"/>
            <a:endParaRPr lang="en-US" sz="1800" dirty="0">
              <a:ea typeface="ＭＳ Ｐゴシック"/>
              <a:cs typeface="ＭＳ Ｐゴシック"/>
              <a:sym typeface="Wingdings" panose="05000000000000000000" pitchFamily="2" charset="2"/>
            </a:endParaRPr>
          </a:p>
          <a:p>
            <a:pPr lvl="1"/>
            <a:endParaRPr lang="en-US" sz="1800" dirty="0">
              <a:ea typeface="ＭＳ Ｐゴシック"/>
              <a:cs typeface="ＭＳ Ｐゴシック"/>
            </a:endParaRPr>
          </a:p>
        </p:txBody>
      </p:sp>
      <p:pic>
        <p:nvPicPr>
          <p:cNvPr id="3" name="Picture 2">
            <a:extLst>
              <a:ext uri="{FF2B5EF4-FFF2-40B4-BE49-F238E27FC236}">
                <a16:creationId xmlns:a16="http://schemas.microsoft.com/office/drawing/2014/main" id="{44D9012F-945A-174C-E25D-C050D10BA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807" y="930406"/>
            <a:ext cx="8305800" cy="5554185"/>
          </a:xfrm>
          <a:prstGeom prst="rect">
            <a:avLst/>
          </a:prstGeom>
        </p:spPr>
      </p:pic>
      <p:sp>
        <p:nvSpPr>
          <p:cNvPr id="4" name="TextBox 3">
            <a:extLst>
              <a:ext uri="{FF2B5EF4-FFF2-40B4-BE49-F238E27FC236}">
                <a16:creationId xmlns:a16="http://schemas.microsoft.com/office/drawing/2014/main" id="{C8855C4D-5D47-30EF-9D8B-9ABA4F729945}"/>
              </a:ext>
            </a:extLst>
          </p:cNvPr>
          <p:cNvSpPr txBox="1"/>
          <p:nvPr/>
        </p:nvSpPr>
        <p:spPr>
          <a:xfrm>
            <a:off x="0" y="6495649"/>
            <a:ext cx="5395964" cy="369332"/>
          </a:xfrm>
          <a:prstGeom prst="rect">
            <a:avLst/>
          </a:prstGeom>
          <a:noFill/>
        </p:spPr>
        <p:txBody>
          <a:bodyPr wrap="none" rtlCol="0">
            <a:spAutoFit/>
          </a:bodyPr>
          <a:lstStyle/>
          <a:p>
            <a:r>
              <a:rPr lang="en-US" dirty="0"/>
              <a:t>https://</a:t>
            </a:r>
            <a:r>
              <a:rPr lang="en-US" dirty="0" err="1"/>
              <a:t>www.wsj.com</a:t>
            </a:r>
            <a:r>
              <a:rPr lang="en-US" dirty="0"/>
              <a:t>/articles/SB934404174689915612</a:t>
            </a:r>
          </a:p>
        </p:txBody>
      </p:sp>
    </p:spTree>
    <p:extLst>
      <p:ext uri="{BB962C8B-B14F-4D97-AF65-F5344CB8AC3E}">
        <p14:creationId xmlns:p14="http://schemas.microsoft.com/office/powerpoint/2010/main" val="263371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ChangeArrowheads="1"/>
          </p:cNvSpPr>
          <p:nvPr/>
        </p:nvSpPr>
        <p:spPr bwMode="auto">
          <a:xfrm>
            <a:off x="1511300" y="762001"/>
            <a:ext cx="8623300" cy="4278094"/>
          </a:xfrm>
          <a:prstGeom prst="rect">
            <a:avLst/>
          </a:prstGeom>
          <a:noFill/>
          <a:ln w="9525">
            <a:noFill/>
            <a:miter lim="800000"/>
            <a:headEnd/>
            <a:tailEnd/>
          </a:ln>
        </p:spPr>
        <p:txBody>
          <a:bodyPr wrap="square">
            <a:spAutoFit/>
          </a:bodyPr>
          <a:lstStyle/>
          <a:p>
            <a:pPr marL="609600" marR="0" lvl="0" indent="-376238"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a:p>
            <a:pPr marL="1066800" marR="0" lvl="1"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the variation in economic outcomes </a:t>
            </a:r>
            <a:r>
              <a:rPr lang="en-US" dirty="0">
                <a:solidFill>
                  <a:srgbClr val="000000"/>
                </a:solidFill>
                <a:latin typeface="Arial" panose="020B0604020202020204" pitchFamily="34" charset="0"/>
                <a:cs typeface="Arial" panose="020B0604020202020204" pitchFamily="34" charset="0"/>
              </a:rPr>
              <a:t>”people vs. places”?</a:t>
            </a: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A.k.a. Selection versus causal effect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Growing approach: Use people who move across places to infer causal effect of place</a:t>
            </a: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lang="en-US" dirty="0">
              <a:solidFill>
                <a:srgbClr val="000000"/>
              </a:solidFill>
              <a:latin typeface="Arial" panose="020B0604020202020204" pitchFamily="34" charset="0"/>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Healthcare utilization – Finkelstein, Gentzkow, Williams (QJE 2016)</a:t>
            </a:r>
          </a:p>
          <a:p>
            <a:pPr marL="1066800" lvl="1" indent="-376238" eaLnBrk="0" fontAlgn="base" hangingPunct="0">
              <a:spcBef>
                <a:spcPct val="0"/>
              </a:spcBef>
              <a:spcAft>
                <a:spcPct val="0"/>
              </a:spcAft>
              <a:buSzPct val="80000"/>
              <a:buBlip>
                <a:blip r:embed="rId3"/>
              </a:buBlip>
              <a:defRPr/>
            </a:pPr>
            <a:endParaRPr lang="en-US" dirty="0">
              <a:solidFill>
                <a:srgbClr val="000000"/>
              </a:solidFill>
              <a:latin typeface="Arial" panose="020B0604020202020204" pitchFamily="34" charset="0"/>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Mortality  - Finkelstein, Gentzkow, Williams (AER 2021)</a:t>
            </a:r>
          </a:p>
          <a:p>
            <a:pPr marL="1066800" lvl="1" indent="-376238" eaLnBrk="0" fontAlgn="base" hangingPunct="0">
              <a:spcBef>
                <a:spcPct val="0"/>
              </a:spcBef>
              <a:spcAft>
                <a:spcPct val="0"/>
              </a:spcAft>
              <a:buSzPct val="80000"/>
              <a:buBlip>
                <a:blip r:embed="rId3"/>
              </a:buBlip>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Intergenerational Mobility – Chetty and Hendren (QJE 2018)</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8115" name="AutoShape 3"/>
          <p:cNvSpPr>
            <a:spLocks noChangeAspect="1" noChangeArrowheads="1" noTextEdit="1"/>
          </p:cNvSpPr>
          <p:nvPr/>
        </p:nvSpPr>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itchFamily="34" charset="0"/>
              <a:ea typeface="+mn-ea"/>
              <a:cs typeface="Arial"/>
            </a:endParaRPr>
          </a:p>
        </p:txBody>
      </p:sp>
      <p:sp>
        <p:nvSpPr>
          <p:cNvPr id="218116" name="Text Box 7"/>
          <p:cNvSpPr txBox="1">
            <a:spLocks noChangeArrowheads="1"/>
          </p:cNvSpPr>
          <p:nvPr/>
        </p:nvSpPr>
        <p:spPr bwMode="auto">
          <a:xfrm>
            <a:off x="1752600" y="76200"/>
            <a:ext cx="8915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609600" indent="-609600"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marL="609600" marR="0" lvl="0" indent="-60960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“People versus Place”</a:t>
            </a:r>
          </a:p>
        </p:txBody>
      </p:sp>
    </p:spTree>
    <p:extLst>
      <p:ext uri="{BB962C8B-B14F-4D97-AF65-F5344CB8AC3E}">
        <p14:creationId xmlns:p14="http://schemas.microsoft.com/office/powerpoint/2010/main" val="21671420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If Place Matters, What Should We Do About It? </a:t>
            </a:r>
          </a:p>
        </p:txBody>
      </p:sp>
      <p:sp>
        <p:nvSpPr>
          <p:cNvPr id="125954" name="Content Placeholder 2"/>
          <p:cNvSpPr>
            <a:spLocks noGrp="1"/>
          </p:cNvSpPr>
          <p:nvPr>
            <p:ph idx="1"/>
          </p:nvPr>
        </p:nvSpPr>
        <p:spPr>
          <a:xfrm>
            <a:off x="1096927" y="1066800"/>
            <a:ext cx="9737651" cy="5791200"/>
          </a:xfrm>
        </p:spPr>
        <p:txBody>
          <a:bodyPr/>
          <a:lstStyle/>
          <a:p>
            <a:r>
              <a:rPr lang="en-US" sz="1800" dirty="0">
                <a:ea typeface="ＭＳ Ｐゴシック"/>
                <a:cs typeface="ＭＳ Ｐゴシック"/>
                <a:sym typeface="Wingdings" panose="05000000000000000000" pitchFamily="2" charset="2"/>
              </a:rPr>
              <a:t>Incidence: Place based policy may not have the desired incidence</a:t>
            </a:r>
          </a:p>
          <a:p>
            <a:pPr lvl="1"/>
            <a:r>
              <a:rPr lang="en-US" sz="1800" dirty="0"/>
              <a:t>Rosen-Roback model shows that if people are sufficiently mobile, then place-based policies have incidence on landowners, not workers</a:t>
            </a:r>
          </a:p>
          <a:p>
            <a:pPr lvl="1"/>
            <a:r>
              <a:rPr lang="en-US" sz="1800" dirty="0"/>
              <a:t>See the rest of Owen </a:t>
            </a:r>
            <a:r>
              <a:rPr lang="en-US" sz="1800" dirty="0" err="1"/>
              <a:t>Zidar’s</a:t>
            </a:r>
            <a:r>
              <a:rPr lang="en-US" sz="1800" dirty="0"/>
              <a:t> 14.472 MIT lecture slides</a:t>
            </a:r>
          </a:p>
          <a:p>
            <a:pPr lvl="1"/>
            <a:endParaRPr lang="en-US" sz="1800" dirty="0">
              <a:ea typeface="ＭＳ Ｐゴシック"/>
              <a:cs typeface="ＭＳ Ｐゴシック"/>
              <a:sym typeface="Wingdings" panose="05000000000000000000" pitchFamily="2" charset="2"/>
            </a:endParaRPr>
          </a:p>
          <a:p>
            <a:r>
              <a:rPr lang="en-US" sz="1800" dirty="0">
                <a:ea typeface="ＭＳ Ｐゴシック"/>
                <a:cs typeface="ＭＳ Ｐゴシック"/>
                <a:sym typeface="Wingdings" panose="05000000000000000000" pitchFamily="2" charset="2"/>
              </a:rPr>
              <a:t>Efficiency: Is place-based policy more vs. less efficient than giving (the same or similar) people cash? </a:t>
            </a:r>
          </a:p>
          <a:p>
            <a:endParaRPr lang="en-US" sz="1800" dirty="0">
              <a:ea typeface="ＭＳ Ｐゴシック"/>
              <a:cs typeface="ＭＳ Ｐゴシック"/>
              <a:sym typeface="Wingdings" panose="05000000000000000000" pitchFamily="2" charset="2"/>
            </a:endParaRPr>
          </a:p>
          <a:p>
            <a:r>
              <a:rPr lang="en-US" sz="1800" dirty="0">
                <a:ea typeface="ＭＳ Ｐゴシック"/>
                <a:cs typeface="ＭＳ Ｐゴシック"/>
                <a:sym typeface="Wingdings" panose="05000000000000000000" pitchFamily="2" charset="2"/>
              </a:rPr>
              <a:t>Same questions arise for other policies: </a:t>
            </a:r>
          </a:p>
          <a:p>
            <a:pPr lvl="1"/>
            <a:r>
              <a:rPr lang="en-US" sz="1800" dirty="0">
                <a:ea typeface="ＭＳ Ｐゴシック"/>
                <a:cs typeface="ＭＳ Ｐゴシック"/>
                <a:sym typeface="Wingdings" panose="05000000000000000000" pitchFamily="2" charset="2"/>
              </a:rPr>
              <a:t>Healthcare/Medicaid</a:t>
            </a:r>
          </a:p>
          <a:p>
            <a:pPr lvl="1"/>
            <a:r>
              <a:rPr lang="en-US" sz="1800" dirty="0">
                <a:ea typeface="ＭＳ Ｐゴシック"/>
                <a:cs typeface="ＭＳ Ｐゴシック"/>
                <a:sym typeface="Wingdings" panose="05000000000000000000" pitchFamily="2" charset="2"/>
              </a:rPr>
              <a:t>Food stamps</a:t>
            </a:r>
          </a:p>
          <a:p>
            <a:pPr lvl="1"/>
            <a:r>
              <a:rPr lang="en-US" sz="1800" dirty="0">
                <a:ea typeface="ＭＳ Ｐゴシック"/>
                <a:cs typeface="ＭＳ Ｐゴシック"/>
                <a:sym typeface="Wingdings" panose="05000000000000000000" pitchFamily="2" charset="2"/>
              </a:rPr>
              <a:t>Disability Insurance</a:t>
            </a:r>
          </a:p>
          <a:p>
            <a:pPr marL="457200" lvl="1" indent="0">
              <a:buNone/>
            </a:pPr>
            <a:endParaRPr lang="en-US" sz="1800" dirty="0">
              <a:ea typeface="ＭＳ Ｐゴシック"/>
              <a:cs typeface="ＭＳ Ｐゴシック"/>
            </a:endParaRPr>
          </a:p>
        </p:txBody>
      </p:sp>
    </p:spTree>
    <p:extLst>
      <p:ext uri="{BB962C8B-B14F-4D97-AF65-F5344CB8AC3E}">
        <p14:creationId xmlns:p14="http://schemas.microsoft.com/office/powerpoint/2010/main" val="3718489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If Place Matters, What Should We Do About It? </a:t>
            </a:r>
          </a:p>
        </p:txBody>
      </p:sp>
      <p:sp>
        <p:nvSpPr>
          <p:cNvPr id="125954" name="Content Placeholder 2"/>
          <p:cNvSpPr>
            <a:spLocks noGrp="1"/>
          </p:cNvSpPr>
          <p:nvPr>
            <p:ph idx="1"/>
          </p:nvPr>
        </p:nvSpPr>
        <p:spPr>
          <a:xfrm>
            <a:off x="1096927" y="1066800"/>
            <a:ext cx="9737651" cy="5791200"/>
          </a:xfrm>
        </p:spPr>
        <p:txBody>
          <a:bodyPr/>
          <a:lstStyle/>
          <a:p>
            <a:r>
              <a:rPr lang="en-US" sz="1800" dirty="0">
                <a:ea typeface="ＭＳ Ｐゴシック"/>
                <a:cs typeface="ＭＳ Ｐゴシック"/>
                <a:sym typeface="Wingdings" panose="05000000000000000000" pitchFamily="2" charset="2"/>
              </a:rPr>
              <a:t>Kaplow (1996, 2004, 2006, 2008, …) provides the general argument for why income tax based redistribution can be the most efficient</a:t>
            </a:r>
          </a:p>
          <a:p>
            <a:pPr lvl="1"/>
            <a:r>
              <a:rPr lang="en-US" sz="1800" dirty="0">
                <a:ea typeface="ＭＳ Ｐゴシック"/>
                <a:cs typeface="ＭＳ Ｐゴシック"/>
                <a:sym typeface="Wingdings" panose="05000000000000000000" pitchFamily="2" charset="2"/>
              </a:rPr>
              <a:t>If location is like any other choice of a good, then tax schedule is generally efficient</a:t>
            </a:r>
          </a:p>
          <a:p>
            <a:pPr lvl="1"/>
            <a:r>
              <a:rPr lang="en-US" sz="1800" dirty="0">
                <a:ea typeface="ＭＳ Ｐゴシック"/>
                <a:cs typeface="ＭＳ Ｐゴシック"/>
                <a:sym typeface="Wingdings" panose="05000000000000000000" pitchFamily="2" charset="2"/>
              </a:rPr>
              <a:t>Are there externalities or frictions in choice? </a:t>
            </a:r>
          </a:p>
          <a:p>
            <a:pPr lvl="1"/>
            <a:endParaRPr lang="en-US" sz="1800" dirty="0">
              <a:ea typeface="ＭＳ Ｐゴシック"/>
              <a:cs typeface="ＭＳ Ｐゴシック"/>
            </a:endParaRPr>
          </a:p>
          <a:p>
            <a:r>
              <a:rPr lang="en-US" sz="1800" dirty="0">
                <a:ea typeface="ＭＳ Ｐゴシック"/>
                <a:cs typeface="ＭＳ Ｐゴシック"/>
              </a:rPr>
              <a:t>Bergmann et al. (2019) study search “frictions” in choosing where to live</a:t>
            </a:r>
          </a:p>
          <a:p>
            <a:endParaRPr lang="en-US" sz="1800" dirty="0">
              <a:ea typeface="ＭＳ Ｐゴシック"/>
              <a:cs typeface="ＭＳ Ｐゴシック"/>
            </a:endParaRPr>
          </a:p>
          <a:p>
            <a:r>
              <a:rPr lang="en-US" sz="1800" dirty="0">
                <a:ea typeface="ＭＳ Ｐゴシック"/>
                <a:cs typeface="ＭＳ Ｐゴシック"/>
              </a:rPr>
              <a:t>Focused on housing vouchers and the broad fact that 80% of housing vouchers are used in high poverty neighborhoods</a:t>
            </a:r>
          </a:p>
        </p:txBody>
      </p:sp>
    </p:spTree>
    <p:extLst>
      <p:ext uri="{BB962C8B-B14F-4D97-AF65-F5344CB8AC3E}">
        <p14:creationId xmlns:p14="http://schemas.microsoft.com/office/powerpoint/2010/main" val="1998969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11713" y="4635217"/>
            <a:ext cx="1476759" cy="529771"/>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28" tIns="45718" rIns="91128" bIns="45718" rtlCol="0" anchor="ct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3011519" y="2667301"/>
            <a:ext cx="1045685" cy="529771"/>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28" tIns="45718" rIns="91128" bIns="45718" rtlCol="0" anchor="ct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3914327" y="2108394"/>
            <a:ext cx="1630327" cy="49798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28" tIns="45718" rIns="91128" bIns="45718" rtlCol="0" anchor="ct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343" y="869438"/>
            <a:ext cx="6202127" cy="5973984"/>
          </a:xfrm>
          <a:prstGeom prst="rect">
            <a:avLst/>
          </a:prstGeom>
        </p:spPr>
      </p:pic>
      <p:sp>
        <p:nvSpPr>
          <p:cNvPr id="29" name="Rectangle 28">
            <a:extLst>
              <a:ext uri="{FF2B5EF4-FFF2-40B4-BE49-F238E27FC236}">
                <a16:creationId xmlns:a16="http://schemas.microsoft.com/office/drawing/2014/main" id="{C8326EE1-3E03-473B-B468-994626292F89}"/>
              </a:ext>
            </a:extLst>
          </p:cNvPr>
          <p:cNvSpPr/>
          <p:nvPr/>
        </p:nvSpPr>
        <p:spPr>
          <a:xfrm>
            <a:off x="2877644" y="3658051"/>
            <a:ext cx="1832109" cy="644966"/>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ADFA242-F866-4CBF-A4F8-FEB5DB0156D0}"/>
              </a:ext>
            </a:extLst>
          </p:cNvPr>
          <p:cNvSpPr>
            <a:spLocks noChangeArrowheads="1"/>
          </p:cNvSpPr>
          <p:nvPr/>
        </p:nvSpPr>
        <p:spPr bwMode="auto">
          <a:xfrm>
            <a:off x="326697" y="128143"/>
            <a:ext cx="111757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74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Geography of Upward Mobility in Seattle</a:t>
            </a:r>
          </a:p>
          <a:p>
            <a:pPr marL="0" marR="0" lvl="0" indent="0" algn="ctr" defTabSz="121743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Average Income at Age 35 for Children with Parents Earning $27,000 (25</a:t>
            </a:r>
            <a:r>
              <a:rPr kumimoji="0" lang="en-US" sz="20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percentile)</a:t>
            </a:r>
          </a:p>
        </p:txBody>
      </p:sp>
      <p:cxnSp>
        <p:nvCxnSpPr>
          <p:cNvPr id="4" name="Straight Arrow Connector 3">
            <a:extLst>
              <a:ext uri="{FF2B5EF4-FFF2-40B4-BE49-F238E27FC236}">
                <a16:creationId xmlns:a16="http://schemas.microsoft.com/office/drawing/2014/main" id="{44959368-04C9-456B-B57A-9889FB5FF6CA}"/>
              </a:ext>
            </a:extLst>
          </p:cNvPr>
          <p:cNvCxnSpPr>
            <a:cxnSpLocks/>
          </p:cNvCxnSpPr>
          <p:nvPr/>
        </p:nvCxnSpPr>
        <p:spPr>
          <a:xfrm flipV="1">
            <a:off x="4505445" y="2824778"/>
            <a:ext cx="816221" cy="842149"/>
          </a:xfrm>
          <a:prstGeom prst="straightConnector1">
            <a:avLst/>
          </a:prstGeom>
          <a:ln w="28575">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7F4C89AB-525D-43E2-8C3C-853374031E81}"/>
              </a:ext>
            </a:extLst>
          </p:cNvPr>
          <p:cNvSpPr txBox="1"/>
          <p:nvPr/>
        </p:nvSpPr>
        <p:spPr>
          <a:xfrm>
            <a:off x="3578" y="6451817"/>
            <a:ext cx="2525463" cy="400108"/>
          </a:xfrm>
          <a:prstGeom prst="rect">
            <a:avLst/>
          </a:prstGeom>
          <a:noFill/>
        </p:spPr>
        <p:txBody>
          <a:bodyPr wrap="square" lIns="91195" tIns="45719" rIns="91195" bIns="45719" rtlCol="0">
            <a:spAutoFit/>
          </a:bodyPr>
          <a:lstStyle/>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Chetty, Friedman, Hendren, </a:t>
            </a:r>
          </a:p>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Jones, Porter (2018)</a:t>
            </a:r>
          </a:p>
        </p:txBody>
      </p:sp>
      <p:sp>
        <p:nvSpPr>
          <p:cNvPr id="7" name="Rectangle 6">
            <a:extLst>
              <a:ext uri="{FF2B5EF4-FFF2-40B4-BE49-F238E27FC236}">
                <a16:creationId xmlns:a16="http://schemas.microsoft.com/office/drawing/2014/main" id="{326FD946-A388-4861-98C1-2287FCEAF9A1}"/>
              </a:ext>
            </a:extLst>
          </p:cNvPr>
          <p:cNvSpPr/>
          <p:nvPr/>
        </p:nvSpPr>
        <p:spPr>
          <a:xfrm>
            <a:off x="2024555" y="2002455"/>
            <a:ext cx="2072213" cy="644966"/>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Arrow Connector 17">
            <a:extLst>
              <a:ext uri="{FF2B5EF4-FFF2-40B4-BE49-F238E27FC236}">
                <a16:creationId xmlns:a16="http://schemas.microsoft.com/office/drawing/2014/main" id="{2E66B442-0A92-4DBA-B9FD-EBFB02409EA2}"/>
              </a:ext>
            </a:extLst>
          </p:cNvPr>
          <p:cNvCxnSpPr>
            <a:cxnSpLocks/>
          </p:cNvCxnSpPr>
          <p:nvPr/>
        </p:nvCxnSpPr>
        <p:spPr>
          <a:xfrm>
            <a:off x="4096768" y="2290011"/>
            <a:ext cx="716321" cy="66315"/>
          </a:xfrm>
          <a:prstGeom prst="straightConnector1">
            <a:avLst/>
          </a:prstGeom>
          <a:ln w="28575">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2C8509EF-6819-4DB7-AD17-53C4EF34DB4F}"/>
              </a:ext>
            </a:extLst>
          </p:cNvPr>
          <p:cNvSpPr/>
          <p:nvPr/>
        </p:nvSpPr>
        <p:spPr>
          <a:xfrm>
            <a:off x="6979420" y="3080372"/>
            <a:ext cx="1120132" cy="636051"/>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 name="Straight Arrow Connector 23">
            <a:extLst>
              <a:ext uri="{FF2B5EF4-FFF2-40B4-BE49-F238E27FC236}">
                <a16:creationId xmlns:a16="http://schemas.microsoft.com/office/drawing/2014/main" id="{AD1177FF-F0E9-4002-841F-902D76223DEC}"/>
              </a:ext>
            </a:extLst>
          </p:cNvPr>
          <p:cNvCxnSpPr>
            <a:cxnSpLocks/>
          </p:cNvCxnSpPr>
          <p:nvPr/>
        </p:nvCxnSpPr>
        <p:spPr>
          <a:xfrm flipH="1" flipV="1">
            <a:off x="6427581" y="3152495"/>
            <a:ext cx="551839" cy="37500"/>
          </a:xfrm>
          <a:prstGeom prst="straightConnector1">
            <a:avLst/>
          </a:prstGeom>
          <a:ln w="28575">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53779709-30E0-4F3C-828D-C2036FD29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09087" y="2890975"/>
            <a:ext cx="414041" cy="3558656"/>
          </a:xfrm>
          <a:prstGeom prst="rect">
            <a:avLst/>
          </a:prstGeom>
        </p:spPr>
      </p:pic>
      <p:sp>
        <p:nvSpPr>
          <p:cNvPr id="25" name="TextBox 24">
            <a:extLst>
              <a:ext uri="{FF2B5EF4-FFF2-40B4-BE49-F238E27FC236}">
                <a16:creationId xmlns:a16="http://schemas.microsoft.com/office/drawing/2014/main" id="{FA70B348-DF5E-44F8-B554-0BB977C6DEBD}"/>
              </a:ext>
            </a:extLst>
          </p:cNvPr>
          <p:cNvSpPr txBox="1"/>
          <p:nvPr/>
        </p:nvSpPr>
        <p:spPr>
          <a:xfrm>
            <a:off x="10159582" y="2884551"/>
            <a:ext cx="2209800" cy="369312"/>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Lato" panose="020F0502020204030203" pitchFamily="34" charset="0"/>
                <a:cs typeface="Arial" pitchFamily="34" charset="0"/>
              </a:rPr>
              <a:t>&gt; 60 ($55k)</a:t>
            </a:r>
          </a:p>
        </p:txBody>
      </p:sp>
      <p:sp>
        <p:nvSpPr>
          <p:cNvPr id="26" name="TextBox 25">
            <a:extLst>
              <a:ext uri="{FF2B5EF4-FFF2-40B4-BE49-F238E27FC236}">
                <a16:creationId xmlns:a16="http://schemas.microsoft.com/office/drawing/2014/main" id="{546289AE-DC12-4AAD-ABFB-D77BE12D93DD}"/>
              </a:ext>
            </a:extLst>
          </p:cNvPr>
          <p:cNvSpPr txBox="1"/>
          <p:nvPr/>
        </p:nvSpPr>
        <p:spPr>
          <a:xfrm>
            <a:off x="10191355" y="4490191"/>
            <a:ext cx="2209800" cy="369312"/>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Lato" panose="020F0502020204030203" pitchFamily="34" charset="0"/>
                <a:cs typeface="Arial" pitchFamily="34" charset="0"/>
              </a:rPr>
              <a:t>48 ($39k)</a:t>
            </a:r>
          </a:p>
        </p:txBody>
      </p:sp>
      <p:sp>
        <p:nvSpPr>
          <p:cNvPr id="27" name="TextBox 26">
            <a:extLst>
              <a:ext uri="{FF2B5EF4-FFF2-40B4-BE49-F238E27FC236}">
                <a16:creationId xmlns:a16="http://schemas.microsoft.com/office/drawing/2014/main" id="{0FC0E4E3-6311-437A-B34D-80039F53236F}"/>
              </a:ext>
            </a:extLst>
          </p:cNvPr>
          <p:cNvSpPr txBox="1"/>
          <p:nvPr/>
        </p:nvSpPr>
        <p:spPr>
          <a:xfrm>
            <a:off x="10159582" y="6053557"/>
            <a:ext cx="2209800" cy="369312"/>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Lato" panose="020F0502020204030203" pitchFamily="34" charset="0"/>
                <a:cs typeface="Arial" pitchFamily="34" charset="0"/>
              </a:rPr>
              <a:t>&lt; 30 ($20k)</a:t>
            </a:r>
          </a:p>
        </p:txBody>
      </p:sp>
      <p:sp>
        <p:nvSpPr>
          <p:cNvPr id="28" name="TextBox 27">
            <a:extLst>
              <a:ext uri="{FF2B5EF4-FFF2-40B4-BE49-F238E27FC236}">
                <a16:creationId xmlns:a16="http://schemas.microsoft.com/office/drawing/2014/main" id="{82C038E2-85F9-43CF-B69E-9DC1339D13BB}"/>
              </a:ext>
            </a:extLst>
          </p:cNvPr>
          <p:cNvSpPr txBox="1"/>
          <p:nvPr/>
        </p:nvSpPr>
        <p:spPr>
          <a:xfrm>
            <a:off x="2751136" y="3658051"/>
            <a:ext cx="2085124" cy="668029"/>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t>Central District</a:t>
            </a:r>
          </a:p>
          <a:p>
            <a:pPr marL="0" marR="0" lvl="0" indent="0" algn="ctr" defTabSz="121746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t>$26K</a:t>
            </a:r>
          </a:p>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Lucida Sans" panose="020B0602030504020204" pitchFamily="34" charset="0"/>
              <a:ea typeface="Yu Gothic" panose="020B0400000000000000" pitchFamily="34" charset="-128"/>
              <a:cs typeface="Arial" pitchFamily="34" charset="0"/>
            </a:endParaRPr>
          </a:p>
        </p:txBody>
      </p:sp>
      <p:sp>
        <p:nvSpPr>
          <p:cNvPr id="32" name="TextBox 31">
            <a:extLst>
              <a:ext uri="{FF2B5EF4-FFF2-40B4-BE49-F238E27FC236}">
                <a16:creationId xmlns:a16="http://schemas.microsoft.com/office/drawing/2014/main" id="{4244CFA5-ADFD-4F27-9524-59C899E4B8B3}"/>
              </a:ext>
            </a:extLst>
          </p:cNvPr>
          <p:cNvSpPr txBox="1"/>
          <p:nvPr/>
        </p:nvSpPr>
        <p:spPr>
          <a:xfrm>
            <a:off x="1967332" y="1957358"/>
            <a:ext cx="2302109" cy="668029"/>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t>North Queen Anne</a:t>
            </a: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t>$44k</a:t>
            </a:r>
          </a:p>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Lucida Sans" panose="020B0602030504020204" pitchFamily="34" charset="0"/>
              <a:ea typeface="Yu Gothic" panose="020B0400000000000000" pitchFamily="34" charset="-128"/>
              <a:cs typeface="Arial" pitchFamily="34" charset="0"/>
            </a:endParaRPr>
          </a:p>
        </p:txBody>
      </p:sp>
      <p:sp>
        <p:nvSpPr>
          <p:cNvPr id="33" name="TextBox 32">
            <a:extLst>
              <a:ext uri="{FF2B5EF4-FFF2-40B4-BE49-F238E27FC236}">
                <a16:creationId xmlns:a16="http://schemas.microsoft.com/office/drawing/2014/main" id="{2E1A7C7D-CDA5-4F11-86C4-E128BB184610}"/>
              </a:ext>
            </a:extLst>
          </p:cNvPr>
          <p:cNvSpPr txBox="1"/>
          <p:nvPr/>
        </p:nvSpPr>
        <p:spPr>
          <a:xfrm>
            <a:off x="6610722" y="3064382"/>
            <a:ext cx="1910366" cy="668029"/>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t>Eastgate</a:t>
            </a: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t>$43k</a:t>
            </a:r>
          </a:p>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Lucida Sans" panose="020B0602030504020204" pitchFamily="34" charset="0"/>
              <a:ea typeface="Yu Gothic" panose="020B0400000000000000" pitchFamily="34" charset="-128"/>
              <a:cs typeface="Arial" pitchFamily="34" charset="0"/>
            </a:endParaRPr>
          </a:p>
        </p:txBody>
      </p:sp>
      <p:sp>
        <p:nvSpPr>
          <p:cNvPr id="31" name="TextBox 30"/>
          <p:cNvSpPr txBox="1"/>
          <p:nvPr/>
        </p:nvSpPr>
        <p:spPr>
          <a:xfrm>
            <a:off x="9751864" y="2247898"/>
            <a:ext cx="19534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Percentile Rank in Adulthood</a:t>
            </a:r>
          </a:p>
        </p:txBody>
      </p:sp>
    </p:spTree>
    <p:extLst>
      <p:ext uri="{BB962C8B-B14F-4D97-AF65-F5344CB8AC3E}">
        <p14:creationId xmlns:p14="http://schemas.microsoft.com/office/powerpoint/2010/main" val="2912447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5A7741-4145-463A-8861-96CDC165AA0F}"/>
              </a:ext>
            </a:extLst>
          </p:cNvPr>
          <p:cNvSpPr>
            <a:spLocks noChangeArrowheads="1"/>
          </p:cNvSpPr>
          <p:nvPr/>
        </p:nvSpPr>
        <p:spPr bwMode="auto">
          <a:xfrm>
            <a:off x="88192" y="150875"/>
            <a:ext cx="1227612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695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003366"/>
                </a:solidFill>
                <a:effectLst/>
                <a:uLnTx/>
                <a:uFillTx/>
                <a:latin typeface="Arial" pitchFamily="34" charset="0"/>
                <a:ea typeface="+mn-ea"/>
                <a:cs typeface="Arial" pitchFamily="34" charset="0"/>
              </a:rPr>
              <a:t>Most Common Locations of Families Receiving Housing Vouchers</a:t>
            </a:r>
          </a:p>
        </p:txBody>
      </p:sp>
      <p:sp>
        <p:nvSpPr>
          <p:cNvPr id="19" name="TextBox 18">
            <a:extLst>
              <a:ext uri="{FF2B5EF4-FFF2-40B4-BE49-F238E27FC236}">
                <a16:creationId xmlns:a16="http://schemas.microsoft.com/office/drawing/2014/main" id="{CF0C3AF5-2CEE-49CF-8F57-0D8D320DE591}"/>
              </a:ext>
            </a:extLst>
          </p:cNvPr>
          <p:cNvSpPr txBox="1"/>
          <p:nvPr/>
        </p:nvSpPr>
        <p:spPr>
          <a:xfrm>
            <a:off x="9526876" y="910427"/>
            <a:ext cx="2528950" cy="1200329"/>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 most common tracts where voucher holders lived before the CMTO experiment</a:t>
            </a:r>
          </a:p>
        </p:txBody>
      </p:sp>
      <p:sp>
        <p:nvSpPr>
          <p:cNvPr id="20" name="Oval 19">
            <a:extLst>
              <a:ext uri="{FF2B5EF4-FFF2-40B4-BE49-F238E27FC236}">
                <a16:creationId xmlns:a16="http://schemas.microsoft.com/office/drawing/2014/main" id="{1B0C5B0F-D0E5-4CFC-B397-09E2F38A85BF}"/>
              </a:ext>
            </a:extLst>
          </p:cNvPr>
          <p:cNvSpPr/>
          <p:nvPr/>
        </p:nvSpPr>
        <p:spPr>
          <a:xfrm>
            <a:off x="9279850" y="1032076"/>
            <a:ext cx="137160" cy="137160"/>
          </a:xfrm>
          <a:prstGeom prst="ellipse">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700" y="786581"/>
            <a:ext cx="6288147" cy="6056839"/>
          </a:xfrm>
          <a:prstGeom prst="rect">
            <a:avLst/>
          </a:prstGeom>
        </p:spPr>
      </p:pic>
      <p:pic>
        <p:nvPicPr>
          <p:cNvPr id="12" name="Picture 11">
            <a:extLst>
              <a:ext uri="{FF2B5EF4-FFF2-40B4-BE49-F238E27FC236}">
                <a16:creationId xmlns:a16="http://schemas.microsoft.com/office/drawing/2014/main" id="{53779709-30E0-4F3C-828D-C2036FD29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09087" y="2890975"/>
            <a:ext cx="414041" cy="3558656"/>
          </a:xfrm>
          <a:prstGeom prst="rect">
            <a:avLst/>
          </a:prstGeom>
        </p:spPr>
      </p:pic>
      <p:sp>
        <p:nvSpPr>
          <p:cNvPr id="13" name="TextBox 12">
            <a:extLst>
              <a:ext uri="{FF2B5EF4-FFF2-40B4-BE49-F238E27FC236}">
                <a16:creationId xmlns:a16="http://schemas.microsoft.com/office/drawing/2014/main" id="{FA70B348-DF5E-44F8-B554-0BB977C6DEBD}"/>
              </a:ext>
            </a:extLst>
          </p:cNvPr>
          <p:cNvSpPr txBox="1"/>
          <p:nvPr/>
        </p:nvSpPr>
        <p:spPr>
          <a:xfrm>
            <a:off x="10159582" y="2884551"/>
            <a:ext cx="2209800" cy="369312"/>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Lato" panose="020F0502020204030203" pitchFamily="34" charset="0"/>
                <a:cs typeface="Arial" pitchFamily="34" charset="0"/>
              </a:rPr>
              <a:t>&gt; 60 ($55k)</a:t>
            </a:r>
          </a:p>
        </p:txBody>
      </p:sp>
      <p:sp>
        <p:nvSpPr>
          <p:cNvPr id="21" name="TextBox 20">
            <a:extLst>
              <a:ext uri="{FF2B5EF4-FFF2-40B4-BE49-F238E27FC236}">
                <a16:creationId xmlns:a16="http://schemas.microsoft.com/office/drawing/2014/main" id="{546289AE-DC12-4AAD-ABFB-D77BE12D93DD}"/>
              </a:ext>
            </a:extLst>
          </p:cNvPr>
          <p:cNvSpPr txBox="1"/>
          <p:nvPr/>
        </p:nvSpPr>
        <p:spPr>
          <a:xfrm>
            <a:off x="10191355" y="4490191"/>
            <a:ext cx="2209800" cy="369312"/>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Lato" panose="020F0502020204030203" pitchFamily="34" charset="0"/>
                <a:cs typeface="Arial" pitchFamily="34" charset="0"/>
              </a:rPr>
              <a:t>48 ($39k)</a:t>
            </a:r>
          </a:p>
        </p:txBody>
      </p:sp>
      <p:sp>
        <p:nvSpPr>
          <p:cNvPr id="22" name="TextBox 21">
            <a:extLst>
              <a:ext uri="{FF2B5EF4-FFF2-40B4-BE49-F238E27FC236}">
                <a16:creationId xmlns:a16="http://schemas.microsoft.com/office/drawing/2014/main" id="{0FC0E4E3-6311-437A-B34D-80039F53236F}"/>
              </a:ext>
            </a:extLst>
          </p:cNvPr>
          <p:cNvSpPr txBox="1"/>
          <p:nvPr/>
        </p:nvSpPr>
        <p:spPr>
          <a:xfrm>
            <a:off x="10159582" y="6053557"/>
            <a:ext cx="2209800" cy="369312"/>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Lato" panose="020F0502020204030203" pitchFamily="34" charset="0"/>
                <a:cs typeface="Arial" pitchFamily="34" charset="0"/>
              </a:rPr>
              <a:t>&lt; 30 ($20k)</a:t>
            </a:r>
          </a:p>
        </p:txBody>
      </p:sp>
      <p:sp>
        <p:nvSpPr>
          <p:cNvPr id="23" name="TextBox 22"/>
          <p:cNvSpPr txBox="1"/>
          <p:nvPr/>
        </p:nvSpPr>
        <p:spPr>
          <a:xfrm>
            <a:off x="9751864" y="2257109"/>
            <a:ext cx="19534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Percentile Rank in Adulthood</a:t>
            </a:r>
          </a:p>
        </p:txBody>
      </p:sp>
    </p:spTree>
    <p:extLst>
      <p:ext uri="{BB962C8B-B14F-4D97-AF65-F5344CB8AC3E}">
        <p14:creationId xmlns:p14="http://schemas.microsoft.com/office/powerpoint/2010/main" val="960460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Group 4">
            <a:extLst>
              <a:ext uri="{FF2B5EF4-FFF2-40B4-BE49-F238E27FC236}">
                <a16:creationId xmlns:a16="http://schemas.microsoft.com/office/drawing/2014/main" id="{7B4B2BE1-31CE-4117-8CD2-1AD1A078EFAB}"/>
              </a:ext>
            </a:extLst>
          </p:cNvPr>
          <p:cNvGrpSpPr>
            <a:grpSpLocks noChangeAspect="1"/>
          </p:cNvGrpSpPr>
          <p:nvPr/>
        </p:nvGrpSpPr>
        <p:grpSpPr bwMode="auto">
          <a:xfrm>
            <a:off x="604838" y="-4763"/>
            <a:ext cx="11128375" cy="6867526"/>
            <a:chOff x="381" y="-3"/>
            <a:chExt cx="7010" cy="4326"/>
          </a:xfrm>
        </p:grpSpPr>
        <p:sp>
          <p:nvSpPr>
            <p:cNvPr id="317" name="AutoShape 3">
              <a:extLst>
                <a:ext uri="{FF2B5EF4-FFF2-40B4-BE49-F238E27FC236}">
                  <a16:creationId xmlns:a16="http://schemas.microsoft.com/office/drawing/2014/main" id="{113FAC0B-FAA4-4AEE-B6FF-9A7B74AE83D7}"/>
                </a:ext>
              </a:extLst>
            </p:cNvPr>
            <p:cNvSpPr>
              <a:spLocks noChangeAspect="1" noChangeArrowheads="1" noTextEdit="1"/>
            </p:cNvSpPr>
            <p:nvPr/>
          </p:nvSpPr>
          <p:spPr bwMode="auto">
            <a:xfrm>
              <a:off x="384" y="0"/>
              <a:ext cx="691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318" name="Group 205">
              <a:extLst>
                <a:ext uri="{FF2B5EF4-FFF2-40B4-BE49-F238E27FC236}">
                  <a16:creationId xmlns:a16="http://schemas.microsoft.com/office/drawing/2014/main" id="{D0AB7C08-B8CD-45C7-AB3E-D1EDBCB2F360}"/>
                </a:ext>
              </a:extLst>
            </p:cNvPr>
            <p:cNvGrpSpPr>
              <a:grpSpLocks/>
            </p:cNvGrpSpPr>
            <p:nvPr/>
          </p:nvGrpSpPr>
          <p:grpSpPr bwMode="auto">
            <a:xfrm>
              <a:off x="381" y="-3"/>
              <a:ext cx="6918" cy="4326"/>
              <a:chOff x="381" y="-3"/>
              <a:chExt cx="6918" cy="4326"/>
            </a:xfrm>
          </p:grpSpPr>
          <p:sp>
            <p:nvSpPr>
              <p:cNvPr id="502" name="Rectangle 5">
                <a:extLst>
                  <a:ext uri="{FF2B5EF4-FFF2-40B4-BE49-F238E27FC236}">
                    <a16:creationId xmlns:a16="http://schemas.microsoft.com/office/drawing/2014/main" id="{2B3F944C-36E0-4952-8329-85E55BE9BBBD}"/>
                  </a:ext>
                </a:extLst>
              </p:cNvPr>
              <p:cNvSpPr>
                <a:spLocks noChangeArrowheads="1"/>
              </p:cNvSpPr>
              <p:nvPr/>
            </p:nvSpPr>
            <p:spPr bwMode="auto">
              <a:xfrm>
                <a:off x="381" y="-3"/>
                <a:ext cx="6918" cy="43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03" name="Rectangle 6">
                <a:extLst>
                  <a:ext uri="{FF2B5EF4-FFF2-40B4-BE49-F238E27FC236}">
                    <a16:creationId xmlns:a16="http://schemas.microsoft.com/office/drawing/2014/main" id="{7A8D4D60-0F2D-414A-A92C-945C6B8231EF}"/>
                  </a:ext>
                </a:extLst>
              </p:cNvPr>
              <p:cNvSpPr>
                <a:spLocks noChangeArrowheads="1"/>
              </p:cNvSpPr>
              <p:nvPr/>
            </p:nvSpPr>
            <p:spPr bwMode="auto">
              <a:xfrm>
                <a:off x="384" y="0"/>
                <a:ext cx="6909" cy="4317"/>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04" name="Rectangle 7">
                <a:extLst>
                  <a:ext uri="{FF2B5EF4-FFF2-40B4-BE49-F238E27FC236}">
                    <a16:creationId xmlns:a16="http://schemas.microsoft.com/office/drawing/2014/main" id="{90F82369-C672-49B2-8BD2-ACA1F00D3303}"/>
                  </a:ext>
                </a:extLst>
              </p:cNvPr>
              <p:cNvSpPr>
                <a:spLocks noChangeArrowheads="1"/>
              </p:cNvSpPr>
              <p:nvPr/>
            </p:nvSpPr>
            <p:spPr bwMode="auto">
              <a:xfrm>
                <a:off x="1236" y="593"/>
                <a:ext cx="5971" cy="3010"/>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05" name="Oval 8">
                <a:extLst>
                  <a:ext uri="{FF2B5EF4-FFF2-40B4-BE49-F238E27FC236}">
                    <a16:creationId xmlns:a16="http://schemas.microsoft.com/office/drawing/2014/main" id="{91624F74-9147-4562-8D1D-A5EEEB307947}"/>
                  </a:ext>
                </a:extLst>
              </p:cNvPr>
              <p:cNvSpPr>
                <a:spLocks noChangeArrowheads="1"/>
              </p:cNvSpPr>
              <p:nvPr/>
            </p:nvSpPr>
            <p:spPr bwMode="auto">
              <a:xfrm>
                <a:off x="5545" y="3447"/>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06" name="Oval 9">
                <a:extLst>
                  <a:ext uri="{FF2B5EF4-FFF2-40B4-BE49-F238E27FC236}">
                    <a16:creationId xmlns:a16="http://schemas.microsoft.com/office/drawing/2014/main" id="{0759220F-EC5D-459A-A167-85E287B8E5EE}"/>
                  </a:ext>
                </a:extLst>
              </p:cNvPr>
              <p:cNvSpPr>
                <a:spLocks noChangeArrowheads="1"/>
              </p:cNvSpPr>
              <p:nvPr/>
            </p:nvSpPr>
            <p:spPr bwMode="auto">
              <a:xfrm>
                <a:off x="3748" y="320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07" name="Oval 10">
                <a:extLst>
                  <a:ext uri="{FF2B5EF4-FFF2-40B4-BE49-F238E27FC236}">
                    <a16:creationId xmlns:a16="http://schemas.microsoft.com/office/drawing/2014/main" id="{C93E2EBC-1B84-4E22-9705-3B84E8663778}"/>
                  </a:ext>
                </a:extLst>
              </p:cNvPr>
              <p:cNvSpPr>
                <a:spLocks noChangeArrowheads="1"/>
              </p:cNvSpPr>
              <p:nvPr/>
            </p:nvSpPr>
            <p:spPr bwMode="auto">
              <a:xfrm>
                <a:off x="3192" y="313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08" name="Oval 11">
                <a:extLst>
                  <a:ext uri="{FF2B5EF4-FFF2-40B4-BE49-F238E27FC236}">
                    <a16:creationId xmlns:a16="http://schemas.microsoft.com/office/drawing/2014/main" id="{76D0E0FA-12C1-47EA-94AF-4A3257C3D73A}"/>
                  </a:ext>
                </a:extLst>
              </p:cNvPr>
              <p:cNvSpPr>
                <a:spLocks noChangeArrowheads="1"/>
              </p:cNvSpPr>
              <p:nvPr/>
            </p:nvSpPr>
            <p:spPr bwMode="auto">
              <a:xfrm>
                <a:off x="4180" y="312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09" name="Oval 12">
                <a:extLst>
                  <a:ext uri="{FF2B5EF4-FFF2-40B4-BE49-F238E27FC236}">
                    <a16:creationId xmlns:a16="http://schemas.microsoft.com/office/drawing/2014/main" id="{91FF006D-7030-4DC9-BB5E-CFBB0F6FF07D}"/>
                  </a:ext>
                </a:extLst>
              </p:cNvPr>
              <p:cNvSpPr>
                <a:spLocks noChangeArrowheads="1"/>
              </p:cNvSpPr>
              <p:nvPr/>
            </p:nvSpPr>
            <p:spPr bwMode="auto">
              <a:xfrm>
                <a:off x="4779" y="310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0" name="Oval 13">
                <a:extLst>
                  <a:ext uri="{FF2B5EF4-FFF2-40B4-BE49-F238E27FC236}">
                    <a16:creationId xmlns:a16="http://schemas.microsoft.com/office/drawing/2014/main" id="{2D09A2E8-4F0F-49A6-BD69-A64D1EB721AA}"/>
                  </a:ext>
                </a:extLst>
              </p:cNvPr>
              <p:cNvSpPr>
                <a:spLocks noChangeArrowheads="1"/>
              </p:cNvSpPr>
              <p:nvPr/>
            </p:nvSpPr>
            <p:spPr bwMode="auto">
              <a:xfrm>
                <a:off x="4589" y="311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1" name="Oval 14">
                <a:extLst>
                  <a:ext uri="{FF2B5EF4-FFF2-40B4-BE49-F238E27FC236}">
                    <a16:creationId xmlns:a16="http://schemas.microsoft.com/office/drawing/2014/main" id="{77FC74FB-0FCC-4077-83F4-F95ABCAC5E0F}"/>
                  </a:ext>
                </a:extLst>
              </p:cNvPr>
              <p:cNvSpPr>
                <a:spLocks noChangeArrowheads="1"/>
              </p:cNvSpPr>
              <p:nvPr/>
            </p:nvSpPr>
            <p:spPr bwMode="auto">
              <a:xfrm>
                <a:off x="5052" y="3113"/>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2" name="Oval 15">
                <a:extLst>
                  <a:ext uri="{FF2B5EF4-FFF2-40B4-BE49-F238E27FC236}">
                    <a16:creationId xmlns:a16="http://schemas.microsoft.com/office/drawing/2014/main" id="{59BF871E-6AB8-4467-98C3-3F257F1E23FB}"/>
                  </a:ext>
                </a:extLst>
              </p:cNvPr>
              <p:cNvSpPr>
                <a:spLocks noChangeArrowheads="1"/>
              </p:cNvSpPr>
              <p:nvPr/>
            </p:nvSpPr>
            <p:spPr bwMode="auto">
              <a:xfrm>
                <a:off x="4543" y="3041"/>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3" name="Oval 16">
                <a:extLst>
                  <a:ext uri="{FF2B5EF4-FFF2-40B4-BE49-F238E27FC236}">
                    <a16:creationId xmlns:a16="http://schemas.microsoft.com/office/drawing/2014/main" id="{DF883C06-4EAB-4254-B7AA-9B8833A7DAD3}"/>
                  </a:ext>
                </a:extLst>
              </p:cNvPr>
              <p:cNvSpPr>
                <a:spLocks noChangeArrowheads="1"/>
              </p:cNvSpPr>
              <p:nvPr/>
            </p:nvSpPr>
            <p:spPr bwMode="auto">
              <a:xfrm>
                <a:off x="4197" y="3041"/>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4" name="Oval 17">
                <a:extLst>
                  <a:ext uri="{FF2B5EF4-FFF2-40B4-BE49-F238E27FC236}">
                    <a16:creationId xmlns:a16="http://schemas.microsoft.com/office/drawing/2014/main" id="{E238D3BE-A632-4CC6-A816-6D6AE2756DFC}"/>
                  </a:ext>
                </a:extLst>
              </p:cNvPr>
              <p:cNvSpPr>
                <a:spLocks noChangeArrowheads="1"/>
              </p:cNvSpPr>
              <p:nvPr/>
            </p:nvSpPr>
            <p:spPr bwMode="auto">
              <a:xfrm>
                <a:off x="4070" y="304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5" name="Oval 18">
                <a:extLst>
                  <a:ext uri="{FF2B5EF4-FFF2-40B4-BE49-F238E27FC236}">
                    <a16:creationId xmlns:a16="http://schemas.microsoft.com/office/drawing/2014/main" id="{05FC56F7-710D-4529-B9D8-4C8B1D1ED57E}"/>
                  </a:ext>
                </a:extLst>
              </p:cNvPr>
              <p:cNvSpPr>
                <a:spLocks noChangeArrowheads="1"/>
              </p:cNvSpPr>
              <p:nvPr/>
            </p:nvSpPr>
            <p:spPr bwMode="auto">
              <a:xfrm>
                <a:off x="6104" y="305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6" name="Oval 19">
                <a:extLst>
                  <a:ext uri="{FF2B5EF4-FFF2-40B4-BE49-F238E27FC236}">
                    <a16:creationId xmlns:a16="http://schemas.microsoft.com/office/drawing/2014/main" id="{E2D29385-3B6D-41B3-9423-5438965EADC3}"/>
                  </a:ext>
                </a:extLst>
              </p:cNvPr>
              <p:cNvSpPr>
                <a:spLocks noChangeArrowheads="1"/>
              </p:cNvSpPr>
              <p:nvPr/>
            </p:nvSpPr>
            <p:spPr bwMode="auto">
              <a:xfrm>
                <a:off x="4410" y="2995"/>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7" name="Oval 20">
                <a:extLst>
                  <a:ext uri="{FF2B5EF4-FFF2-40B4-BE49-F238E27FC236}">
                    <a16:creationId xmlns:a16="http://schemas.microsoft.com/office/drawing/2014/main" id="{8A31C0FA-C15D-4242-A67E-C60D42F73CDF}"/>
                  </a:ext>
                </a:extLst>
              </p:cNvPr>
              <p:cNvSpPr>
                <a:spLocks noChangeArrowheads="1"/>
              </p:cNvSpPr>
              <p:nvPr/>
            </p:nvSpPr>
            <p:spPr bwMode="auto">
              <a:xfrm>
                <a:off x="6634" y="3007"/>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8" name="Oval 21">
                <a:extLst>
                  <a:ext uri="{FF2B5EF4-FFF2-40B4-BE49-F238E27FC236}">
                    <a16:creationId xmlns:a16="http://schemas.microsoft.com/office/drawing/2014/main" id="{770EFA9F-BB6C-47AD-B176-2313A5B9574F}"/>
                  </a:ext>
                </a:extLst>
              </p:cNvPr>
              <p:cNvSpPr>
                <a:spLocks noChangeArrowheads="1"/>
              </p:cNvSpPr>
              <p:nvPr/>
            </p:nvSpPr>
            <p:spPr bwMode="auto">
              <a:xfrm>
                <a:off x="3399" y="2917"/>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19" name="Oval 22">
                <a:extLst>
                  <a:ext uri="{FF2B5EF4-FFF2-40B4-BE49-F238E27FC236}">
                    <a16:creationId xmlns:a16="http://schemas.microsoft.com/office/drawing/2014/main" id="{D6651DF4-0338-4A8F-AA9E-9740D5BD925D}"/>
                  </a:ext>
                </a:extLst>
              </p:cNvPr>
              <p:cNvSpPr>
                <a:spLocks noChangeArrowheads="1"/>
              </p:cNvSpPr>
              <p:nvPr/>
            </p:nvSpPr>
            <p:spPr bwMode="auto">
              <a:xfrm>
                <a:off x="3137" y="2880"/>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0" name="Oval 23">
                <a:extLst>
                  <a:ext uri="{FF2B5EF4-FFF2-40B4-BE49-F238E27FC236}">
                    <a16:creationId xmlns:a16="http://schemas.microsoft.com/office/drawing/2014/main" id="{BC402E5B-1EF5-4706-A3B8-7B477AC3B840}"/>
                  </a:ext>
                </a:extLst>
              </p:cNvPr>
              <p:cNvSpPr>
                <a:spLocks noChangeArrowheads="1"/>
              </p:cNvSpPr>
              <p:nvPr/>
            </p:nvSpPr>
            <p:spPr bwMode="auto">
              <a:xfrm>
                <a:off x="4520" y="283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1" name="Oval 24">
                <a:extLst>
                  <a:ext uri="{FF2B5EF4-FFF2-40B4-BE49-F238E27FC236}">
                    <a16:creationId xmlns:a16="http://schemas.microsoft.com/office/drawing/2014/main" id="{37AA12CF-FBA7-4032-86CD-A233FCA6BAB1}"/>
                  </a:ext>
                </a:extLst>
              </p:cNvPr>
              <p:cNvSpPr>
                <a:spLocks noChangeArrowheads="1"/>
              </p:cNvSpPr>
              <p:nvPr/>
            </p:nvSpPr>
            <p:spPr bwMode="auto">
              <a:xfrm>
                <a:off x="3270" y="283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2" name="Oval 25">
                <a:extLst>
                  <a:ext uri="{FF2B5EF4-FFF2-40B4-BE49-F238E27FC236}">
                    <a16:creationId xmlns:a16="http://schemas.microsoft.com/office/drawing/2014/main" id="{13949D7F-E35A-4E33-BE70-9FFA40B8BBD4}"/>
                  </a:ext>
                </a:extLst>
              </p:cNvPr>
              <p:cNvSpPr>
                <a:spLocks noChangeArrowheads="1"/>
              </p:cNvSpPr>
              <p:nvPr/>
            </p:nvSpPr>
            <p:spPr bwMode="auto">
              <a:xfrm>
                <a:off x="3085" y="283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3" name="Oval 26">
                <a:extLst>
                  <a:ext uri="{FF2B5EF4-FFF2-40B4-BE49-F238E27FC236}">
                    <a16:creationId xmlns:a16="http://schemas.microsoft.com/office/drawing/2014/main" id="{CDCB0B98-DA86-4B94-A80A-9E44CA0B8B03}"/>
                  </a:ext>
                </a:extLst>
              </p:cNvPr>
              <p:cNvSpPr>
                <a:spLocks noChangeArrowheads="1"/>
              </p:cNvSpPr>
              <p:nvPr/>
            </p:nvSpPr>
            <p:spPr bwMode="auto">
              <a:xfrm>
                <a:off x="4675" y="2868"/>
                <a:ext cx="17"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4" name="Oval 27">
                <a:extLst>
                  <a:ext uri="{FF2B5EF4-FFF2-40B4-BE49-F238E27FC236}">
                    <a16:creationId xmlns:a16="http://schemas.microsoft.com/office/drawing/2014/main" id="{B872BD7A-14AC-4FA7-8DD9-5134C1EC13BF}"/>
                  </a:ext>
                </a:extLst>
              </p:cNvPr>
              <p:cNvSpPr>
                <a:spLocks noChangeArrowheads="1"/>
              </p:cNvSpPr>
              <p:nvPr/>
            </p:nvSpPr>
            <p:spPr bwMode="auto">
              <a:xfrm>
                <a:off x="3494" y="2825"/>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5" name="Oval 28">
                <a:extLst>
                  <a:ext uri="{FF2B5EF4-FFF2-40B4-BE49-F238E27FC236}">
                    <a16:creationId xmlns:a16="http://schemas.microsoft.com/office/drawing/2014/main" id="{C2DA5388-C23B-41D0-B9D4-2A8235D5F341}"/>
                  </a:ext>
                </a:extLst>
              </p:cNvPr>
              <p:cNvSpPr>
                <a:spLocks noChangeArrowheads="1"/>
              </p:cNvSpPr>
              <p:nvPr/>
            </p:nvSpPr>
            <p:spPr bwMode="auto">
              <a:xfrm>
                <a:off x="3483" y="286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6" name="Oval 29">
                <a:extLst>
                  <a:ext uri="{FF2B5EF4-FFF2-40B4-BE49-F238E27FC236}">
                    <a16:creationId xmlns:a16="http://schemas.microsoft.com/office/drawing/2014/main" id="{F21B7B05-A615-419E-8BFA-D8A3F3132444}"/>
                  </a:ext>
                </a:extLst>
              </p:cNvPr>
              <p:cNvSpPr>
                <a:spLocks noChangeArrowheads="1"/>
              </p:cNvSpPr>
              <p:nvPr/>
            </p:nvSpPr>
            <p:spPr bwMode="auto">
              <a:xfrm>
                <a:off x="4488" y="285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7" name="Oval 30">
                <a:extLst>
                  <a:ext uri="{FF2B5EF4-FFF2-40B4-BE49-F238E27FC236}">
                    <a16:creationId xmlns:a16="http://schemas.microsoft.com/office/drawing/2014/main" id="{9F9BC46D-193B-4D8B-B5D4-AFB6EBE2B99D}"/>
                  </a:ext>
                </a:extLst>
              </p:cNvPr>
              <p:cNvSpPr>
                <a:spLocks noChangeArrowheads="1"/>
              </p:cNvSpPr>
              <p:nvPr/>
            </p:nvSpPr>
            <p:spPr bwMode="auto">
              <a:xfrm>
                <a:off x="2887" y="2814"/>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8" name="Oval 31">
                <a:extLst>
                  <a:ext uri="{FF2B5EF4-FFF2-40B4-BE49-F238E27FC236}">
                    <a16:creationId xmlns:a16="http://schemas.microsoft.com/office/drawing/2014/main" id="{0EB44772-1481-4A6A-9021-844D9398F73B}"/>
                  </a:ext>
                </a:extLst>
              </p:cNvPr>
              <p:cNvSpPr>
                <a:spLocks noChangeArrowheads="1"/>
              </p:cNvSpPr>
              <p:nvPr/>
            </p:nvSpPr>
            <p:spPr bwMode="auto">
              <a:xfrm>
                <a:off x="2728" y="2837"/>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29" name="Oval 32">
                <a:extLst>
                  <a:ext uri="{FF2B5EF4-FFF2-40B4-BE49-F238E27FC236}">
                    <a16:creationId xmlns:a16="http://schemas.microsoft.com/office/drawing/2014/main" id="{AE917B1B-0A8F-48CB-8452-2D652FA1D4B1}"/>
                  </a:ext>
                </a:extLst>
              </p:cNvPr>
              <p:cNvSpPr>
                <a:spLocks noChangeArrowheads="1"/>
              </p:cNvSpPr>
              <p:nvPr/>
            </p:nvSpPr>
            <p:spPr bwMode="auto">
              <a:xfrm>
                <a:off x="4350" y="2730"/>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0" name="Oval 33">
                <a:extLst>
                  <a:ext uri="{FF2B5EF4-FFF2-40B4-BE49-F238E27FC236}">
                    <a16:creationId xmlns:a16="http://schemas.microsoft.com/office/drawing/2014/main" id="{29AEBC96-14CD-478C-8594-E616A5855AE8}"/>
                  </a:ext>
                </a:extLst>
              </p:cNvPr>
              <p:cNvSpPr>
                <a:spLocks noChangeArrowheads="1"/>
              </p:cNvSpPr>
              <p:nvPr/>
            </p:nvSpPr>
            <p:spPr bwMode="auto">
              <a:xfrm>
                <a:off x="3765" y="276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1" name="Oval 34">
                <a:extLst>
                  <a:ext uri="{FF2B5EF4-FFF2-40B4-BE49-F238E27FC236}">
                    <a16:creationId xmlns:a16="http://schemas.microsoft.com/office/drawing/2014/main" id="{38EA0EFF-7702-4A00-B32C-DFA46ED0EC7B}"/>
                  </a:ext>
                </a:extLst>
              </p:cNvPr>
              <p:cNvSpPr>
                <a:spLocks noChangeArrowheads="1"/>
              </p:cNvSpPr>
              <p:nvPr/>
            </p:nvSpPr>
            <p:spPr bwMode="auto">
              <a:xfrm>
                <a:off x="3097" y="273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2" name="Oval 35">
                <a:extLst>
                  <a:ext uri="{FF2B5EF4-FFF2-40B4-BE49-F238E27FC236}">
                    <a16:creationId xmlns:a16="http://schemas.microsoft.com/office/drawing/2014/main" id="{0D86CC7D-89BF-404C-9EEB-42D202A7BBE5}"/>
                  </a:ext>
                </a:extLst>
              </p:cNvPr>
              <p:cNvSpPr>
                <a:spLocks noChangeArrowheads="1"/>
              </p:cNvSpPr>
              <p:nvPr/>
            </p:nvSpPr>
            <p:spPr bwMode="auto">
              <a:xfrm>
                <a:off x="4076" y="2678"/>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3" name="Oval 36">
                <a:extLst>
                  <a:ext uri="{FF2B5EF4-FFF2-40B4-BE49-F238E27FC236}">
                    <a16:creationId xmlns:a16="http://schemas.microsoft.com/office/drawing/2014/main" id="{BD51E5E2-F65C-44C1-9193-ADAA62BB8E7D}"/>
                  </a:ext>
                </a:extLst>
              </p:cNvPr>
              <p:cNvSpPr>
                <a:spLocks noChangeArrowheads="1"/>
              </p:cNvSpPr>
              <p:nvPr/>
            </p:nvSpPr>
            <p:spPr bwMode="auto">
              <a:xfrm>
                <a:off x="2388" y="2710"/>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4" name="Oval 37">
                <a:extLst>
                  <a:ext uri="{FF2B5EF4-FFF2-40B4-BE49-F238E27FC236}">
                    <a16:creationId xmlns:a16="http://schemas.microsoft.com/office/drawing/2014/main" id="{B84DC360-FDBF-4FE0-A743-4B81D6578B43}"/>
                  </a:ext>
                </a:extLst>
              </p:cNvPr>
              <p:cNvSpPr>
                <a:spLocks noChangeArrowheads="1"/>
              </p:cNvSpPr>
              <p:nvPr/>
            </p:nvSpPr>
            <p:spPr bwMode="auto">
              <a:xfrm>
                <a:off x="3984" y="2678"/>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5" name="Oval 38">
                <a:extLst>
                  <a:ext uri="{FF2B5EF4-FFF2-40B4-BE49-F238E27FC236}">
                    <a16:creationId xmlns:a16="http://schemas.microsoft.com/office/drawing/2014/main" id="{EE13E3A7-F17B-449B-90A7-AA7611D6A032}"/>
                  </a:ext>
                </a:extLst>
              </p:cNvPr>
              <p:cNvSpPr>
                <a:spLocks noChangeArrowheads="1"/>
              </p:cNvSpPr>
              <p:nvPr/>
            </p:nvSpPr>
            <p:spPr bwMode="auto">
              <a:xfrm>
                <a:off x="2846" y="2661"/>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6" name="Oval 39">
                <a:extLst>
                  <a:ext uri="{FF2B5EF4-FFF2-40B4-BE49-F238E27FC236}">
                    <a16:creationId xmlns:a16="http://schemas.microsoft.com/office/drawing/2014/main" id="{288DD60C-8BE4-4771-A69E-391D92C92FFB}"/>
                  </a:ext>
                </a:extLst>
              </p:cNvPr>
              <p:cNvSpPr>
                <a:spLocks noChangeArrowheads="1"/>
              </p:cNvSpPr>
              <p:nvPr/>
            </p:nvSpPr>
            <p:spPr bwMode="auto">
              <a:xfrm>
                <a:off x="3359" y="267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7" name="Oval 40">
                <a:extLst>
                  <a:ext uri="{FF2B5EF4-FFF2-40B4-BE49-F238E27FC236}">
                    <a16:creationId xmlns:a16="http://schemas.microsoft.com/office/drawing/2014/main" id="{95ED5471-3A65-4C34-BEC9-B14C88751BBD}"/>
                  </a:ext>
                </a:extLst>
              </p:cNvPr>
              <p:cNvSpPr>
                <a:spLocks noChangeArrowheads="1"/>
              </p:cNvSpPr>
              <p:nvPr/>
            </p:nvSpPr>
            <p:spPr bwMode="auto">
              <a:xfrm>
                <a:off x="3448" y="270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8" name="Oval 41">
                <a:extLst>
                  <a:ext uri="{FF2B5EF4-FFF2-40B4-BE49-F238E27FC236}">
                    <a16:creationId xmlns:a16="http://schemas.microsoft.com/office/drawing/2014/main" id="{AEF48936-0E2D-4F9C-ACD0-B0D1DB3F1F57}"/>
                  </a:ext>
                </a:extLst>
              </p:cNvPr>
              <p:cNvSpPr>
                <a:spLocks noChangeArrowheads="1"/>
              </p:cNvSpPr>
              <p:nvPr/>
            </p:nvSpPr>
            <p:spPr bwMode="auto">
              <a:xfrm>
                <a:off x="3062" y="2661"/>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39" name="Oval 42">
                <a:extLst>
                  <a:ext uri="{FF2B5EF4-FFF2-40B4-BE49-F238E27FC236}">
                    <a16:creationId xmlns:a16="http://schemas.microsoft.com/office/drawing/2014/main" id="{4D84C0D8-3459-42DA-8A38-6F492414AF58}"/>
                  </a:ext>
                </a:extLst>
              </p:cNvPr>
              <p:cNvSpPr>
                <a:spLocks noChangeArrowheads="1"/>
              </p:cNvSpPr>
              <p:nvPr/>
            </p:nvSpPr>
            <p:spPr bwMode="auto">
              <a:xfrm>
                <a:off x="3022" y="268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0" name="Oval 43">
                <a:extLst>
                  <a:ext uri="{FF2B5EF4-FFF2-40B4-BE49-F238E27FC236}">
                    <a16:creationId xmlns:a16="http://schemas.microsoft.com/office/drawing/2014/main" id="{B5F7F503-FFB3-437B-A08C-5B9629EAE0CB}"/>
                  </a:ext>
                </a:extLst>
              </p:cNvPr>
              <p:cNvSpPr>
                <a:spLocks noChangeArrowheads="1"/>
              </p:cNvSpPr>
              <p:nvPr/>
            </p:nvSpPr>
            <p:spPr bwMode="auto">
              <a:xfrm>
                <a:off x="2452" y="269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1" name="Oval 44">
                <a:extLst>
                  <a:ext uri="{FF2B5EF4-FFF2-40B4-BE49-F238E27FC236}">
                    <a16:creationId xmlns:a16="http://schemas.microsoft.com/office/drawing/2014/main" id="{3B2EA843-100D-4000-B7E1-3D884802441B}"/>
                  </a:ext>
                </a:extLst>
              </p:cNvPr>
              <p:cNvSpPr>
                <a:spLocks noChangeArrowheads="1"/>
              </p:cNvSpPr>
              <p:nvPr/>
            </p:nvSpPr>
            <p:spPr bwMode="auto">
              <a:xfrm>
                <a:off x="2944" y="2635"/>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2" name="Oval 45">
                <a:extLst>
                  <a:ext uri="{FF2B5EF4-FFF2-40B4-BE49-F238E27FC236}">
                    <a16:creationId xmlns:a16="http://schemas.microsoft.com/office/drawing/2014/main" id="{F5D05C2F-321B-43E1-BF76-BC3BD421699D}"/>
                  </a:ext>
                </a:extLst>
              </p:cNvPr>
              <p:cNvSpPr>
                <a:spLocks noChangeArrowheads="1"/>
              </p:cNvSpPr>
              <p:nvPr/>
            </p:nvSpPr>
            <p:spPr bwMode="auto">
              <a:xfrm>
                <a:off x="4811" y="261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3" name="Oval 46">
                <a:extLst>
                  <a:ext uri="{FF2B5EF4-FFF2-40B4-BE49-F238E27FC236}">
                    <a16:creationId xmlns:a16="http://schemas.microsoft.com/office/drawing/2014/main" id="{267116D4-926A-47BE-B258-9E856710AE84}"/>
                  </a:ext>
                </a:extLst>
              </p:cNvPr>
              <p:cNvSpPr>
                <a:spLocks noChangeArrowheads="1"/>
              </p:cNvSpPr>
              <p:nvPr/>
            </p:nvSpPr>
            <p:spPr bwMode="auto">
              <a:xfrm>
                <a:off x="2967" y="2632"/>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4" name="Oval 47">
                <a:extLst>
                  <a:ext uri="{FF2B5EF4-FFF2-40B4-BE49-F238E27FC236}">
                    <a16:creationId xmlns:a16="http://schemas.microsoft.com/office/drawing/2014/main" id="{F5AF25AA-6295-4B75-AB55-1CAAB52716A0}"/>
                  </a:ext>
                </a:extLst>
              </p:cNvPr>
              <p:cNvSpPr>
                <a:spLocks noChangeArrowheads="1"/>
              </p:cNvSpPr>
              <p:nvPr/>
            </p:nvSpPr>
            <p:spPr bwMode="auto">
              <a:xfrm>
                <a:off x="4874" y="260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5" name="Oval 48">
                <a:extLst>
                  <a:ext uri="{FF2B5EF4-FFF2-40B4-BE49-F238E27FC236}">
                    <a16:creationId xmlns:a16="http://schemas.microsoft.com/office/drawing/2014/main" id="{91A982A7-0A08-4EB1-B8F2-8E7BA8C59271}"/>
                  </a:ext>
                </a:extLst>
              </p:cNvPr>
              <p:cNvSpPr>
                <a:spLocks noChangeArrowheads="1"/>
              </p:cNvSpPr>
              <p:nvPr/>
            </p:nvSpPr>
            <p:spPr bwMode="auto">
              <a:xfrm>
                <a:off x="2740" y="2580"/>
                <a:ext cx="20"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6" name="Oval 49">
                <a:extLst>
                  <a:ext uri="{FF2B5EF4-FFF2-40B4-BE49-F238E27FC236}">
                    <a16:creationId xmlns:a16="http://schemas.microsoft.com/office/drawing/2014/main" id="{EEE8E634-11A3-4C9A-9A5A-363CC1DD8D0D}"/>
                  </a:ext>
                </a:extLst>
              </p:cNvPr>
              <p:cNvSpPr>
                <a:spLocks noChangeArrowheads="1"/>
              </p:cNvSpPr>
              <p:nvPr/>
            </p:nvSpPr>
            <p:spPr bwMode="auto">
              <a:xfrm>
                <a:off x="3771" y="258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7" name="Oval 50">
                <a:extLst>
                  <a:ext uri="{FF2B5EF4-FFF2-40B4-BE49-F238E27FC236}">
                    <a16:creationId xmlns:a16="http://schemas.microsoft.com/office/drawing/2014/main" id="{6827FFE7-9E0C-4BF5-8A93-08E2502E93B5}"/>
                  </a:ext>
                </a:extLst>
              </p:cNvPr>
              <p:cNvSpPr>
                <a:spLocks noChangeArrowheads="1"/>
              </p:cNvSpPr>
              <p:nvPr/>
            </p:nvSpPr>
            <p:spPr bwMode="auto">
              <a:xfrm>
                <a:off x="3581" y="2644"/>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8" name="Oval 51">
                <a:extLst>
                  <a:ext uri="{FF2B5EF4-FFF2-40B4-BE49-F238E27FC236}">
                    <a16:creationId xmlns:a16="http://schemas.microsoft.com/office/drawing/2014/main" id="{48547E13-FB8F-4A56-B042-2E1366E92E5B}"/>
                  </a:ext>
                </a:extLst>
              </p:cNvPr>
              <p:cNvSpPr>
                <a:spLocks noChangeArrowheads="1"/>
              </p:cNvSpPr>
              <p:nvPr/>
            </p:nvSpPr>
            <p:spPr bwMode="auto">
              <a:xfrm>
                <a:off x="2570" y="261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49" name="Oval 52">
                <a:extLst>
                  <a:ext uri="{FF2B5EF4-FFF2-40B4-BE49-F238E27FC236}">
                    <a16:creationId xmlns:a16="http://schemas.microsoft.com/office/drawing/2014/main" id="{667EDBBC-C333-466C-B5E5-26601EE95081}"/>
                  </a:ext>
                </a:extLst>
              </p:cNvPr>
              <p:cNvSpPr>
                <a:spLocks noChangeArrowheads="1"/>
              </p:cNvSpPr>
              <p:nvPr/>
            </p:nvSpPr>
            <p:spPr bwMode="auto">
              <a:xfrm>
                <a:off x="2676" y="2641"/>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0" name="Oval 53">
                <a:extLst>
                  <a:ext uri="{FF2B5EF4-FFF2-40B4-BE49-F238E27FC236}">
                    <a16:creationId xmlns:a16="http://schemas.microsoft.com/office/drawing/2014/main" id="{29BE0E76-CA37-4A4D-98CC-5304F615C64E}"/>
                  </a:ext>
                </a:extLst>
              </p:cNvPr>
              <p:cNvSpPr>
                <a:spLocks noChangeArrowheads="1"/>
              </p:cNvSpPr>
              <p:nvPr/>
            </p:nvSpPr>
            <p:spPr bwMode="auto">
              <a:xfrm>
                <a:off x="4010" y="259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1" name="Oval 54">
                <a:extLst>
                  <a:ext uri="{FF2B5EF4-FFF2-40B4-BE49-F238E27FC236}">
                    <a16:creationId xmlns:a16="http://schemas.microsoft.com/office/drawing/2014/main" id="{5D7A4BD0-4530-43A9-88D8-DAAE6C1C0937}"/>
                  </a:ext>
                </a:extLst>
              </p:cNvPr>
              <p:cNvSpPr>
                <a:spLocks noChangeArrowheads="1"/>
              </p:cNvSpPr>
              <p:nvPr/>
            </p:nvSpPr>
            <p:spPr bwMode="auto">
              <a:xfrm>
                <a:off x="2936" y="2609"/>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2" name="Oval 55">
                <a:extLst>
                  <a:ext uri="{FF2B5EF4-FFF2-40B4-BE49-F238E27FC236}">
                    <a16:creationId xmlns:a16="http://schemas.microsoft.com/office/drawing/2014/main" id="{ED26DAEC-CF9A-4922-ADEF-FD5F099DC29E}"/>
                  </a:ext>
                </a:extLst>
              </p:cNvPr>
              <p:cNvSpPr>
                <a:spLocks noChangeArrowheads="1"/>
              </p:cNvSpPr>
              <p:nvPr/>
            </p:nvSpPr>
            <p:spPr bwMode="auto">
              <a:xfrm>
                <a:off x="2841" y="2624"/>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3" name="Oval 56">
                <a:extLst>
                  <a:ext uri="{FF2B5EF4-FFF2-40B4-BE49-F238E27FC236}">
                    <a16:creationId xmlns:a16="http://schemas.microsoft.com/office/drawing/2014/main" id="{06C91F64-463B-41D4-9544-AC3365F43FE7}"/>
                  </a:ext>
                </a:extLst>
              </p:cNvPr>
              <p:cNvSpPr>
                <a:spLocks noChangeArrowheads="1"/>
              </p:cNvSpPr>
              <p:nvPr/>
            </p:nvSpPr>
            <p:spPr bwMode="auto">
              <a:xfrm>
                <a:off x="2700" y="261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4" name="Oval 57">
                <a:extLst>
                  <a:ext uri="{FF2B5EF4-FFF2-40B4-BE49-F238E27FC236}">
                    <a16:creationId xmlns:a16="http://schemas.microsoft.com/office/drawing/2014/main" id="{53EB4B6A-AA07-4CA0-928C-6DD0C814DEDC}"/>
                  </a:ext>
                </a:extLst>
              </p:cNvPr>
              <p:cNvSpPr>
                <a:spLocks noChangeArrowheads="1"/>
              </p:cNvSpPr>
              <p:nvPr/>
            </p:nvSpPr>
            <p:spPr bwMode="auto">
              <a:xfrm>
                <a:off x="1418" y="260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5" name="Oval 58">
                <a:extLst>
                  <a:ext uri="{FF2B5EF4-FFF2-40B4-BE49-F238E27FC236}">
                    <a16:creationId xmlns:a16="http://schemas.microsoft.com/office/drawing/2014/main" id="{E7100743-A80F-4010-A258-9AD53D46CF15}"/>
                  </a:ext>
                </a:extLst>
              </p:cNvPr>
              <p:cNvSpPr>
                <a:spLocks noChangeArrowheads="1"/>
              </p:cNvSpPr>
              <p:nvPr/>
            </p:nvSpPr>
            <p:spPr bwMode="auto">
              <a:xfrm>
                <a:off x="2941" y="2580"/>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6" name="Oval 59">
                <a:extLst>
                  <a:ext uri="{FF2B5EF4-FFF2-40B4-BE49-F238E27FC236}">
                    <a16:creationId xmlns:a16="http://schemas.microsoft.com/office/drawing/2014/main" id="{7ED5DE36-C014-4352-A3D9-2E5862FC104E}"/>
                  </a:ext>
                </a:extLst>
              </p:cNvPr>
              <p:cNvSpPr>
                <a:spLocks noChangeArrowheads="1"/>
              </p:cNvSpPr>
              <p:nvPr/>
            </p:nvSpPr>
            <p:spPr bwMode="auto">
              <a:xfrm>
                <a:off x="5438" y="2644"/>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7" name="Oval 60">
                <a:extLst>
                  <a:ext uri="{FF2B5EF4-FFF2-40B4-BE49-F238E27FC236}">
                    <a16:creationId xmlns:a16="http://schemas.microsoft.com/office/drawing/2014/main" id="{B200EEB7-79EE-406A-85F3-D0A18FF27715}"/>
                  </a:ext>
                </a:extLst>
              </p:cNvPr>
              <p:cNvSpPr>
                <a:spLocks noChangeArrowheads="1"/>
              </p:cNvSpPr>
              <p:nvPr/>
            </p:nvSpPr>
            <p:spPr bwMode="auto">
              <a:xfrm>
                <a:off x="3002" y="262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8" name="Oval 61">
                <a:extLst>
                  <a:ext uri="{FF2B5EF4-FFF2-40B4-BE49-F238E27FC236}">
                    <a16:creationId xmlns:a16="http://schemas.microsoft.com/office/drawing/2014/main" id="{20FF6489-EB57-462B-8C90-960FC59839DA}"/>
                  </a:ext>
                </a:extLst>
              </p:cNvPr>
              <p:cNvSpPr>
                <a:spLocks noChangeArrowheads="1"/>
              </p:cNvSpPr>
              <p:nvPr/>
            </p:nvSpPr>
            <p:spPr bwMode="auto">
              <a:xfrm>
                <a:off x="5009" y="258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59" name="Oval 62">
                <a:extLst>
                  <a:ext uri="{FF2B5EF4-FFF2-40B4-BE49-F238E27FC236}">
                    <a16:creationId xmlns:a16="http://schemas.microsoft.com/office/drawing/2014/main" id="{FBFF9168-FB8B-4B7C-AD2C-24046FD66E90}"/>
                  </a:ext>
                </a:extLst>
              </p:cNvPr>
              <p:cNvSpPr>
                <a:spLocks noChangeArrowheads="1"/>
              </p:cNvSpPr>
              <p:nvPr/>
            </p:nvSpPr>
            <p:spPr bwMode="auto">
              <a:xfrm>
                <a:off x="3705" y="250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0" name="Oval 63">
                <a:extLst>
                  <a:ext uri="{FF2B5EF4-FFF2-40B4-BE49-F238E27FC236}">
                    <a16:creationId xmlns:a16="http://schemas.microsoft.com/office/drawing/2014/main" id="{09A46305-F714-4F20-BB31-F9D4C9A09C65}"/>
                  </a:ext>
                </a:extLst>
              </p:cNvPr>
              <p:cNvSpPr>
                <a:spLocks noChangeArrowheads="1"/>
              </p:cNvSpPr>
              <p:nvPr/>
            </p:nvSpPr>
            <p:spPr bwMode="auto">
              <a:xfrm>
                <a:off x="2887" y="2566"/>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1" name="Oval 64">
                <a:extLst>
                  <a:ext uri="{FF2B5EF4-FFF2-40B4-BE49-F238E27FC236}">
                    <a16:creationId xmlns:a16="http://schemas.microsoft.com/office/drawing/2014/main" id="{EFE20EAA-B288-47CF-B25B-9DEAE059E0EB}"/>
                  </a:ext>
                </a:extLst>
              </p:cNvPr>
              <p:cNvSpPr>
                <a:spLocks noChangeArrowheads="1"/>
              </p:cNvSpPr>
              <p:nvPr/>
            </p:nvSpPr>
            <p:spPr bwMode="auto">
              <a:xfrm>
                <a:off x="3178" y="256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2" name="Oval 65">
                <a:extLst>
                  <a:ext uri="{FF2B5EF4-FFF2-40B4-BE49-F238E27FC236}">
                    <a16:creationId xmlns:a16="http://schemas.microsoft.com/office/drawing/2014/main" id="{E4776E73-BC91-4E49-B355-853A5E7A283A}"/>
                  </a:ext>
                </a:extLst>
              </p:cNvPr>
              <p:cNvSpPr>
                <a:spLocks noChangeArrowheads="1"/>
              </p:cNvSpPr>
              <p:nvPr/>
            </p:nvSpPr>
            <p:spPr bwMode="auto">
              <a:xfrm>
                <a:off x="2964" y="2514"/>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3" name="Oval 66">
                <a:extLst>
                  <a:ext uri="{FF2B5EF4-FFF2-40B4-BE49-F238E27FC236}">
                    <a16:creationId xmlns:a16="http://schemas.microsoft.com/office/drawing/2014/main" id="{62A59473-A1C0-4FD4-B7E4-05E9316645C2}"/>
                  </a:ext>
                </a:extLst>
              </p:cNvPr>
              <p:cNvSpPr>
                <a:spLocks noChangeArrowheads="1"/>
              </p:cNvSpPr>
              <p:nvPr/>
            </p:nvSpPr>
            <p:spPr bwMode="auto">
              <a:xfrm>
                <a:off x="3114" y="254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4" name="Oval 67">
                <a:extLst>
                  <a:ext uri="{FF2B5EF4-FFF2-40B4-BE49-F238E27FC236}">
                    <a16:creationId xmlns:a16="http://schemas.microsoft.com/office/drawing/2014/main" id="{EFFE9B2D-09B2-41ED-85A8-36AD35C15179}"/>
                  </a:ext>
                </a:extLst>
              </p:cNvPr>
              <p:cNvSpPr>
                <a:spLocks noChangeArrowheads="1"/>
              </p:cNvSpPr>
              <p:nvPr/>
            </p:nvSpPr>
            <p:spPr bwMode="auto">
              <a:xfrm>
                <a:off x="4462" y="25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5" name="Oval 68">
                <a:extLst>
                  <a:ext uri="{FF2B5EF4-FFF2-40B4-BE49-F238E27FC236}">
                    <a16:creationId xmlns:a16="http://schemas.microsoft.com/office/drawing/2014/main" id="{1130F6A2-6418-4E3E-83B5-C8523C970215}"/>
                  </a:ext>
                </a:extLst>
              </p:cNvPr>
              <p:cNvSpPr>
                <a:spLocks noChangeArrowheads="1"/>
              </p:cNvSpPr>
              <p:nvPr/>
            </p:nvSpPr>
            <p:spPr bwMode="auto">
              <a:xfrm>
                <a:off x="3722" y="2532"/>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6" name="Oval 69">
                <a:extLst>
                  <a:ext uri="{FF2B5EF4-FFF2-40B4-BE49-F238E27FC236}">
                    <a16:creationId xmlns:a16="http://schemas.microsoft.com/office/drawing/2014/main" id="{1E942C94-9E2D-41FE-80F8-C87AA22DD6BC}"/>
                  </a:ext>
                </a:extLst>
              </p:cNvPr>
              <p:cNvSpPr>
                <a:spLocks noChangeArrowheads="1"/>
              </p:cNvSpPr>
              <p:nvPr/>
            </p:nvSpPr>
            <p:spPr bwMode="auto">
              <a:xfrm>
                <a:off x="2691" y="251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7" name="Oval 70">
                <a:extLst>
                  <a:ext uri="{FF2B5EF4-FFF2-40B4-BE49-F238E27FC236}">
                    <a16:creationId xmlns:a16="http://schemas.microsoft.com/office/drawing/2014/main" id="{9C80B051-904A-46EB-BE54-C958DB9CD60D}"/>
                  </a:ext>
                </a:extLst>
              </p:cNvPr>
              <p:cNvSpPr>
                <a:spLocks noChangeArrowheads="1"/>
              </p:cNvSpPr>
              <p:nvPr/>
            </p:nvSpPr>
            <p:spPr bwMode="auto">
              <a:xfrm>
                <a:off x="2901" y="2494"/>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8" name="Oval 71">
                <a:extLst>
                  <a:ext uri="{FF2B5EF4-FFF2-40B4-BE49-F238E27FC236}">
                    <a16:creationId xmlns:a16="http://schemas.microsoft.com/office/drawing/2014/main" id="{B5FC1ABB-3954-4DCE-BD63-1A2E179FE052}"/>
                  </a:ext>
                </a:extLst>
              </p:cNvPr>
              <p:cNvSpPr>
                <a:spLocks noChangeArrowheads="1"/>
              </p:cNvSpPr>
              <p:nvPr/>
            </p:nvSpPr>
            <p:spPr bwMode="auto">
              <a:xfrm>
                <a:off x="2714" y="252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69" name="Oval 72">
                <a:extLst>
                  <a:ext uri="{FF2B5EF4-FFF2-40B4-BE49-F238E27FC236}">
                    <a16:creationId xmlns:a16="http://schemas.microsoft.com/office/drawing/2014/main" id="{BC62B515-9872-44AB-8A1F-CF2F304A4D96}"/>
                  </a:ext>
                </a:extLst>
              </p:cNvPr>
              <p:cNvSpPr>
                <a:spLocks noChangeArrowheads="1"/>
              </p:cNvSpPr>
              <p:nvPr/>
            </p:nvSpPr>
            <p:spPr bwMode="auto">
              <a:xfrm>
                <a:off x="3745" y="256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0" name="Oval 73">
                <a:extLst>
                  <a:ext uri="{FF2B5EF4-FFF2-40B4-BE49-F238E27FC236}">
                    <a16:creationId xmlns:a16="http://schemas.microsoft.com/office/drawing/2014/main" id="{D0C7AA55-6FCE-4D41-85E5-028CA99F8EAE}"/>
                  </a:ext>
                </a:extLst>
              </p:cNvPr>
              <p:cNvSpPr>
                <a:spLocks noChangeArrowheads="1"/>
              </p:cNvSpPr>
              <p:nvPr/>
            </p:nvSpPr>
            <p:spPr bwMode="auto">
              <a:xfrm>
                <a:off x="2967" y="254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1" name="Oval 74">
                <a:extLst>
                  <a:ext uri="{FF2B5EF4-FFF2-40B4-BE49-F238E27FC236}">
                    <a16:creationId xmlns:a16="http://schemas.microsoft.com/office/drawing/2014/main" id="{CAFD7549-86FC-4FF2-9C33-B28B3475F95A}"/>
                  </a:ext>
                </a:extLst>
              </p:cNvPr>
              <p:cNvSpPr>
                <a:spLocks noChangeArrowheads="1"/>
              </p:cNvSpPr>
              <p:nvPr/>
            </p:nvSpPr>
            <p:spPr bwMode="auto">
              <a:xfrm>
                <a:off x="3244" y="250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2" name="Oval 75">
                <a:extLst>
                  <a:ext uri="{FF2B5EF4-FFF2-40B4-BE49-F238E27FC236}">
                    <a16:creationId xmlns:a16="http://schemas.microsoft.com/office/drawing/2014/main" id="{34309E76-A05E-48CE-A5DB-7C6659D353E7}"/>
                  </a:ext>
                </a:extLst>
              </p:cNvPr>
              <p:cNvSpPr>
                <a:spLocks noChangeArrowheads="1"/>
              </p:cNvSpPr>
              <p:nvPr/>
            </p:nvSpPr>
            <p:spPr bwMode="auto">
              <a:xfrm>
                <a:off x="4036" y="249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3" name="Oval 76">
                <a:extLst>
                  <a:ext uri="{FF2B5EF4-FFF2-40B4-BE49-F238E27FC236}">
                    <a16:creationId xmlns:a16="http://schemas.microsoft.com/office/drawing/2014/main" id="{14DF9EBF-FE1C-46EE-9705-8F25F019AD7C}"/>
                  </a:ext>
                </a:extLst>
              </p:cNvPr>
              <p:cNvSpPr>
                <a:spLocks noChangeArrowheads="1"/>
              </p:cNvSpPr>
              <p:nvPr/>
            </p:nvSpPr>
            <p:spPr bwMode="auto">
              <a:xfrm>
                <a:off x="3411" y="254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4" name="Oval 77">
                <a:extLst>
                  <a:ext uri="{FF2B5EF4-FFF2-40B4-BE49-F238E27FC236}">
                    <a16:creationId xmlns:a16="http://schemas.microsoft.com/office/drawing/2014/main" id="{DF844E2D-1828-414E-B4A4-EE357B69E2AA}"/>
                  </a:ext>
                </a:extLst>
              </p:cNvPr>
              <p:cNvSpPr>
                <a:spLocks noChangeArrowheads="1"/>
              </p:cNvSpPr>
              <p:nvPr/>
            </p:nvSpPr>
            <p:spPr bwMode="auto">
              <a:xfrm>
                <a:off x="4318" y="250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5" name="Oval 78">
                <a:extLst>
                  <a:ext uri="{FF2B5EF4-FFF2-40B4-BE49-F238E27FC236}">
                    <a16:creationId xmlns:a16="http://schemas.microsoft.com/office/drawing/2014/main" id="{3796D79B-E96E-4EAE-BB79-8AAC3D5DBDE9}"/>
                  </a:ext>
                </a:extLst>
              </p:cNvPr>
              <p:cNvSpPr>
                <a:spLocks noChangeArrowheads="1"/>
              </p:cNvSpPr>
              <p:nvPr/>
            </p:nvSpPr>
            <p:spPr bwMode="auto">
              <a:xfrm>
                <a:off x="2671" y="255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6" name="Oval 79">
                <a:extLst>
                  <a:ext uri="{FF2B5EF4-FFF2-40B4-BE49-F238E27FC236}">
                    <a16:creationId xmlns:a16="http://schemas.microsoft.com/office/drawing/2014/main" id="{6E13D38E-8EBB-43E0-BCEC-34FFCB073959}"/>
                  </a:ext>
                </a:extLst>
              </p:cNvPr>
              <p:cNvSpPr>
                <a:spLocks noChangeArrowheads="1"/>
              </p:cNvSpPr>
              <p:nvPr/>
            </p:nvSpPr>
            <p:spPr bwMode="auto">
              <a:xfrm>
                <a:off x="3108" y="2485"/>
                <a:ext cx="18"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7" name="Oval 80">
                <a:extLst>
                  <a:ext uri="{FF2B5EF4-FFF2-40B4-BE49-F238E27FC236}">
                    <a16:creationId xmlns:a16="http://schemas.microsoft.com/office/drawing/2014/main" id="{A76145F4-A836-4A8F-8860-3E73ED3A8EE1}"/>
                  </a:ext>
                </a:extLst>
              </p:cNvPr>
              <p:cNvSpPr>
                <a:spLocks noChangeArrowheads="1"/>
              </p:cNvSpPr>
              <p:nvPr/>
            </p:nvSpPr>
            <p:spPr bwMode="auto">
              <a:xfrm>
                <a:off x="4350" y="2422"/>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8" name="Oval 81">
                <a:extLst>
                  <a:ext uri="{FF2B5EF4-FFF2-40B4-BE49-F238E27FC236}">
                    <a16:creationId xmlns:a16="http://schemas.microsoft.com/office/drawing/2014/main" id="{56D8050D-AF21-4BF7-8593-02C8AEF5D157}"/>
                  </a:ext>
                </a:extLst>
              </p:cNvPr>
              <p:cNvSpPr>
                <a:spLocks noChangeArrowheads="1"/>
              </p:cNvSpPr>
              <p:nvPr/>
            </p:nvSpPr>
            <p:spPr bwMode="auto">
              <a:xfrm>
                <a:off x="3578" y="2460"/>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79" name="Oval 82">
                <a:extLst>
                  <a:ext uri="{FF2B5EF4-FFF2-40B4-BE49-F238E27FC236}">
                    <a16:creationId xmlns:a16="http://schemas.microsoft.com/office/drawing/2014/main" id="{23383CAF-858D-4881-AAD4-0DDA743BB218}"/>
                  </a:ext>
                </a:extLst>
              </p:cNvPr>
              <p:cNvSpPr>
                <a:spLocks noChangeArrowheads="1"/>
              </p:cNvSpPr>
              <p:nvPr/>
            </p:nvSpPr>
            <p:spPr bwMode="auto">
              <a:xfrm>
                <a:off x="2406" y="2462"/>
                <a:ext cx="17"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0" name="Oval 83">
                <a:extLst>
                  <a:ext uri="{FF2B5EF4-FFF2-40B4-BE49-F238E27FC236}">
                    <a16:creationId xmlns:a16="http://schemas.microsoft.com/office/drawing/2014/main" id="{76EA82BE-9F40-4612-A3CC-12AAA1298025}"/>
                  </a:ext>
                </a:extLst>
              </p:cNvPr>
              <p:cNvSpPr>
                <a:spLocks noChangeArrowheads="1"/>
              </p:cNvSpPr>
              <p:nvPr/>
            </p:nvSpPr>
            <p:spPr bwMode="auto">
              <a:xfrm>
                <a:off x="3837" y="24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1" name="Oval 84">
                <a:extLst>
                  <a:ext uri="{FF2B5EF4-FFF2-40B4-BE49-F238E27FC236}">
                    <a16:creationId xmlns:a16="http://schemas.microsoft.com/office/drawing/2014/main" id="{52E3A2B7-D182-4957-9705-847317490895}"/>
                  </a:ext>
                </a:extLst>
              </p:cNvPr>
              <p:cNvSpPr>
                <a:spLocks noChangeArrowheads="1"/>
              </p:cNvSpPr>
              <p:nvPr/>
            </p:nvSpPr>
            <p:spPr bwMode="auto">
              <a:xfrm>
                <a:off x="4260" y="2422"/>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2" name="Oval 85">
                <a:extLst>
                  <a:ext uri="{FF2B5EF4-FFF2-40B4-BE49-F238E27FC236}">
                    <a16:creationId xmlns:a16="http://schemas.microsoft.com/office/drawing/2014/main" id="{3C6AFB5F-53EA-4740-BB28-6F2F81951535}"/>
                  </a:ext>
                </a:extLst>
              </p:cNvPr>
              <p:cNvSpPr>
                <a:spLocks noChangeArrowheads="1"/>
              </p:cNvSpPr>
              <p:nvPr/>
            </p:nvSpPr>
            <p:spPr bwMode="auto">
              <a:xfrm>
                <a:off x="4635" y="245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3" name="Oval 86">
                <a:extLst>
                  <a:ext uri="{FF2B5EF4-FFF2-40B4-BE49-F238E27FC236}">
                    <a16:creationId xmlns:a16="http://schemas.microsoft.com/office/drawing/2014/main" id="{9540008D-8D70-431F-8F73-816CE54559A9}"/>
                  </a:ext>
                </a:extLst>
              </p:cNvPr>
              <p:cNvSpPr>
                <a:spLocks noChangeArrowheads="1"/>
              </p:cNvSpPr>
              <p:nvPr/>
            </p:nvSpPr>
            <p:spPr bwMode="auto">
              <a:xfrm>
                <a:off x="3682" y="244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4" name="Oval 87">
                <a:extLst>
                  <a:ext uri="{FF2B5EF4-FFF2-40B4-BE49-F238E27FC236}">
                    <a16:creationId xmlns:a16="http://schemas.microsoft.com/office/drawing/2014/main" id="{E68BD01C-2D80-4359-8BBC-B34FA45BBF15}"/>
                  </a:ext>
                </a:extLst>
              </p:cNvPr>
              <p:cNvSpPr>
                <a:spLocks noChangeArrowheads="1"/>
              </p:cNvSpPr>
              <p:nvPr/>
            </p:nvSpPr>
            <p:spPr bwMode="auto">
              <a:xfrm>
                <a:off x="3477" y="245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5" name="Oval 88">
                <a:extLst>
                  <a:ext uri="{FF2B5EF4-FFF2-40B4-BE49-F238E27FC236}">
                    <a16:creationId xmlns:a16="http://schemas.microsoft.com/office/drawing/2014/main" id="{8CA8EC54-3A1A-4127-AE4D-8D7412901D69}"/>
                  </a:ext>
                </a:extLst>
              </p:cNvPr>
              <p:cNvSpPr>
                <a:spLocks noChangeArrowheads="1"/>
              </p:cNvSpPr>
              <p:nvPr/>
            </p:nvSpPr>
            <p:spPr bwMode="auto">
              <a:xfrm>
                <a:off x="3506" y="2436"/>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6" name="Oval 89">
                <a:extLst>
                  <a:ext uri="{FF2B5EF4-FFF2-40B4-BE49-F238E27FC236}">
                    <a16:creationId xmlns:a16="http://schemas.microsoft.com/office/drawing/2014/main" id="{654E5943-423C-40A7-AF79-CF75E8D11827}"/>
                  </a:ext>
                </a:extLst>
              </p:cNvPr>
              <p:cNvSpPr>
                <a:spLocks noChangeArrowheads="1"/>
              </p:cNvSpPr>
              <p:nvPr/>
            </p:nvSpPr>
            <p:spPr bwMode="auto">
              <a:xfrm>
                <a:off x="4494" y="241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7" name="Oval 90">
                <a:extLst>
                  <a:ext uri="{FF2B5EF4-FFF2-40B4-BE49-F238E27FC236}">
                    <a16:creationId xmlns:a16="http://schemas.microsoft.com/office/drawing/2014/main" id="{9D737C1D-2BDC-4A04-8A97-CBB2E3D6E04D}"/>
                  </a:ext>
                </a:extLst>
              </p:cNvPr>
              <p:cNvSpPr>
                <a:spLocks noChangeArrowheads="1"/>
              </p:cNvSpPr>
              <p:nvPr/>
            </p:nvSpPr>
            <p:spPr bwMode="auto">
              <a:xfrm>
                <a:off x="2616" y="247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8" name="Oval 91">
                <a:extLst>
                  <a:ext uri="{FF2B5EF4-FFF2-40B4-BE49-F238E27FC236}">
                    <a16:creationId xmlns:a16="http://schemas.microsoft.com/office/drawing/2014/main" id="{9367ABA9-5389-4F9D-A5E1-42A8F1484B0B}"/>
                  </a:ext>
                </a:extLst>
              </p:cNvPr>
              <p:cNvSpPr>
                <a:spLocks noChangeArrowheads="1"/>
              </p:cNvSpPr>
              <p:nvPr/>
            </p:nvSpPr>
            <p:spPr bwMode="auto">
              <a:xfrm>
                <a:off x="3932" y="243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9" name="Oval 92">
                <a:extLst>
                  <a:ext uri="{FF2B5EF4-FFF2-40B4-BE49-F238E27FC236}">
                    <a16:creationId xmlns:a16="http://schemas.microsoft.com/office/drawing/2014/main" id="{9FA95E2F-A10D-4BBD-AE0F-9BAF01FABDD4}"/>
                  </a:ext>
                </a:extLst>
              </p:cNvPr>
              <p:cNvSpPr>
                <a:spLocks noChangeArrowheads="1"/>
              </p:cNvSpPr>
              <p:nvPr/>
            </p:nvSpPr>
            <p:spPr bwMode="auto">
              <a:xfrm>
                <a:off x="4131" y="242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0" name="Oval 93">
                <a:extLst>
                  <a:ext uri="{FF2B5EF4-FFF2-40B4-BE49-F238E27FC236}">
                    <a16:creationId xmlns:a16="http://schemas.microsoft.com/office/drawing/2014/main" id="{3D3DE638-208C-468C-B0CF-4CEBE6CF246E}"/>
                  </a:ext>
                </a:extLst>
              </p:cNvPr>
              <p:cNvSpPr>
                <a:spLocks noChangeArrowheads="1"/>
              </p:cNvSpPr>
              <p:nvPr/>
            </p:nvSpPr>
            <p:spPr bwMode="auto">
              <a:xfrm>
                <a:off x="3324" y="245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1" name="Oval 94">
                <a:extLst>
                  <a:ext uri="{FF2B5EF4-FFF2-40B4-BE49-F238E27FC236}">
                    <a16:creationId xmlns:a16="http://schemas.microsoft.com/office/drawing/2014/main" id="{77862663-6DD1-47B4-A43F-E37B211C2A64}"/>
                  </a:ext>
                </a:extLst>
              </p:cNvPr>
              <p:cNvSpPr>
                <a:spLocks noChangeArrowheads="1"/>
              </p:cNvSpPr>
              <p:nvPr/>
            </p:nvSpPr>
            <p:spPr bwMode="auto">
              <a:xfrm>
                <a:off x="2789" y="2485"/>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2" name="Oval 95">
                <a:extLst>
                  <a:ext uri="{FF2B5EF4-FFF2-40B4-BE49-F238E27FC236}">
                    <a16:creationId xmlns:a16="http://schemas.microsoft.com/office/drawing/2014/main" id="{C5ED9E19-A001-4889-8EA7-673CD333D96F}"/>
                  </a:ext>
                </a:extLst>
              </p:cNvPr>
              <p:cNvSpPr>
                <a:spLocks noChangeArrowheads="1"/>
              </p:cNvSpPr>
              <p:nvPr/>
            </p:nvSpPr>
            <p:spPr bwMode="auto">
              <a:xfrm>
                <a:off x="3209" y="245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3" name="Oval 96">
                <a:extLst>
                  <a:ext uri="{FF2B5EF4-FFF2-40B4-BE49-F238E27FC236}">
                    <a16:creationId xmlns:a16="http://schemas.microsoft.com/office/drawing/2014/main" id="{C32B4A4C-57B9-43E7-9BA7-F935167C85A3}"/>
                  </a:ext>
                </a:extLst>
              </p:cNvPr>
              <p:cNvSpPr>
                <a:spLocks noChangeArrowheads="1"/>
              </p:cNvSpPr>
              <p:nvPr/>
            </p:nvSpPr>
            <p:spPr bwMode="auto">
              <a:xfrm>
                <a:off x="4338" y="247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4" name="Oval 97">
                <a:extLst>
                  <a:ext uri="{FF2B5EF4-FFF2-40B4-BE49-F238E27FC236}">
                    <a16:creationId xmlns:a16="http://schemas.microsoft.com/office/drawing/2014/main" id="{09F07683-B904-4348-A832-E9AEA658770E}"/>
                  </a:ext>
                </a:extLst>
              </p:cNvPr>
              <p:cNvSpPr>
                <a:spLocks noChangeArrowheads="1"/>
              </p:cNvSpPr>
              <p:nvPr/>
            </p:nvSpPr>
            <p:spPr bwMode="auto">
              <a:xfrm>
                <a:off x="3212" y="249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5" name="Oval 98">
                <a:extLst>
                  <a:ext uri="{FF2B5EF4-FFF2-40B4-BE49-F238E27FC236}">
                    <a16:creationId xmlns:a16="http://schemas.microsoft.com/office/drawing/2014/main" id="{98379BD5-0225-491E-B19A-AC563D8833F9}"/>
                  </a:ext>
                </a:extLst>
              </p:cNvPr>
              <p:cNvSpPr>
                <a:spLocks noChangeArrowheads="1"/>
              </p:cNvSpPr>
              <p:nvPr/>
            </p:nvSpPr>
            <p:spPr bwMode="auto">
              <a:xfrm>
                <a:off x="3258" y="242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6" name="Oval 99">
                <a:extLst>
                  <a:ext uri="{FF2B5EF4-FFF2-40B4-BE49-F238E27FC236}">
                    <a16:creationId xmlns:a16="http://schemas.microsoft.com/office/drawing/2014/main" id="{12A8D322-A41E-4CCB-BF56-DE578EB117CD}"/>
                  </a:ext>
                </a:extLst>
              </p:cNvPr>
              <p:cNvSpPr>
                <a:spLocks noChangeArrowheads="1"/>
              </p:cNvSpPr>
              <p:nvPr/>
            </p:nvSpPr>
            <p:spPr bwMode="auto">
              <a:xfrm>
                <a:off x="4223" y="241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7" name="Oval 100">
                <a:extLst>
                  <a:ext uri="{FF2B5EF4-FFF2-40B4-BE49-F238E27FC236}">
                    <a16:creationId xmlns:a16="http://schemas.microsoft.com/office/drawing/2014/main" id="{B3B43AAD-5C13-4789-8BC6-454806A4E415}"/>
                  </a:ext>
                </a:extLst>
              </p:cNvPr>
              <p:cNvSpPr>
                <a:spLocks noChangeArrowheads="1"/>
              </p:cNvSpPr>
              <p:nvPr/>
            </p:nvSpPr>
            <p:spPr bwMode="auto">
              <a:xfrm>
                <a:off x="2898" y="2422"/>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8" name="Oval 101">
                <a:extLst>
                  <a:ext uri="{FF2B5EF4-FFF2-40B4-BE49-F238E27FC236}">
                    <a16:creationId xmlns:a16="http://schemas.microsoft.com/office/drawing/2014/main" id="{18EBA821-26DB-43D3-B37E-5EE846E36E0B}"/>
                  </a:ext>
                </a:extLst>
              </p:cNvPr>
              <p:cNvSpPr>
                <a:spLocks noChangeArrowheads="1"/>
              </p:cNvSpPr>
              <p:nvPr/>
            </p:nvSpPr>
            <p:spPr bwMode="auto">
              <a:xfrm>
                <a:off x="3592" y="2445"/>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99" name="Oval 102">
                <a:extLst>
                  <a:ext uri="{FF2B5EF4-FFF2-40B4-BE49-F238E27FC236}">
                    <a16:creationId xmlns:a16="http://schemas.microsoft.com/office/drawing/2014/main" id="{81A95B56-6D3E-4AC6-80A5-FDE03684E883}"/>
                  </a:ext>
                </a:extLst>
              </p:cNvPr>
              <p:cNvSpPr>
                <a:spLocks noChangeArrowheads="1"/>
              </p:cNvSpPr>
              <p:nvPr/>
            </p:nvSpPr>
            <p:spPr bwMode="auto">
              <a:xfrm>
                <a:off x="3457" y="247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0" name="Oval 103">
                <a:extLst>
                  <a:ext uri="{FF2B5EF4-FFF2-40B4-BE49-F238E27FC236}">
                    <a16:creationId xmlns:a16="http://schemas.microsoft.com/office/drawing/2014/main" id="{5D2CB439-4AC4-49F4-99D2-96C61FD03465}"/>
                  </a:ext>
                </a:extLst>
              </p:cNvPr>
              <p:cNvSpPr>
                <a:spLocks noChangeArrowheads="1"/>
              </p:cNvSpPr>
              <p:nvPr/>
            </p:nvSpPr>
            <p:spPr bwMode="auto">
              <a:xfrm>
                <a:off x="2458" y="247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1" name="Oval 104">
                <a:extLst>
                  <a:ext uri="{FF2B5EF4-FFF2-40B4-BE49-F238E27FC236}">
                    <a16:creationId xmlns:a16="http://schemas.microsoft.com/office/drawing/2014/main" id="{63ECF1D9-5E18-48CE-ABDA-206B859AC00E}"/>
                  </a:ext>
                </a:extLst>
              </p:cNvPr>
              <p:cNvSpPr>
                <a:spLocks noChangeArrowheads="1"/>
              </p:cNvSpPr>
              <p:nvPr/>
            </p:nvSpPr>
            <p:spPr bwMode="auto">
              <a:xfrm>
                <a:off x="3840" y="242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2" name="Oval 105">
                <a:extLst>
                  <a:ext uri="{FF2B5EF4-FFF2-40B4-BE49-F238E27FC236}">
                    <a16:creationId xmlns:a16="http://schemas.microsoft.com/office/drawing/2014/main" id="{A399371A-0F11-4150-B953-B7EBB18CB344}"/>
                  </a:ext>
                </a:extLst>
              </p:cNvPr>
              <p:cNvSpPr>
                <a:spLocks noChangeArrowheads="1"/>
              </p:cNvSpPr>
              <p:nvPr/>
            </p:nvSpPr>
            <p:spPr bwMode="auto">
              <a:xfrm>
                <a:off x="2962" y="248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3" name="Oval 106">
                <a:extLst>
                  <a:ext uri="{FF2B5EF4-FFF2-40B4-BE49-F238E27FC236}">
                    <a16:creationId xmlns:a16="http://schemas.microsoft.com/office/drawing/2014/main" id="{3E565D74-0385-4864-96C3-94A0A218D565}"/>
                  </a:ext>
                </a:extLst>
              </p:cNvPr>
              <p:cNvSpPr>
                <a:spLocks noChangeArrowheads="1"/>
              </p:cNvSpPr>
              <p:nvPr/>
            </p:nvSpPr>
            <p:spPr bwMode="auto">
              <a:xfrm>
                <a:off x="2921" y="243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4" name="Oval 107">
                <a:extLst>
                  <a:ext uri="{FF2B5EF4-FFF2-40B4-BE49-F238E27FC236}">
                    <a16:creationId xmlns:a16="http://schemas.microsoft.com/office/drawing/2014/main" id="{FDD1568D-F8ED-4B76-81B3-66F58A56C0EC}"/>
                  </a:ext>
                </a:extLst>
              </p:cNvPr>
              <p:cNvSpPr>
                <a:spLocks noChangeArrowheads="1"/>
              </p:cNvSpPr>
              <p:nvPr/>
            </p:nvSpPr>
            <p:spPr bwMode="auto">
              <a:xfrm>
                <a:off x="3016" y="241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5" name="Oval 108">
                <a:extLst>
                  <a:ext uri="{FF2B5EF4-FFF2-40B4-BE49-F238E27FC236}">
                    <a16:creationId xmlns:a16="http://schemas.microsoft.com/office/drawing/2014/main" id="{EF01014C-16AE-4315-9776-D70DB94AA8DF}"/>
                  </a:ext>
                </a:extLst>
              </p:cNvPr>
              <p:cNvSpPr>
                <a:spLocks noChangeArrowheads="1"/>
              </p:cNvSpPr>
              <p:nvPr/>
            </p:nvSpPr>
            <p:spPr bwMode="auto">
              <a:xfrm>
                <a:off x="2806" y="241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6" name="Oval 109">
                <a:extLst>
                  <a:ext uri="{FF2B5EF4-FFF2-40B4-BE49-F238E27FC236}">
                    <a16:creationId xmlns:a16="http://schemas.microsoft.com/office/drawing/2014/main" id="{B1051ADB-9447-4C68-A2EB-5DA6F3CD57BB}"/>
                  </a:ext>
                </a:extLst>
              </p:cNvPr>
              <p:cNvSpPr>
                <a:spLocks noChangeArrowheads="1"/>
              </p:cNvSpPr>
              <p:nvPr/>
            </p:nvSpPr>
            <p:spPr bwMode="auto">
              <a:xfrm>
                <a:off x="2648" y="241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7" name="Oval 110">
                <a:extLst>
                  <a:ext uri="{FF2B5EF4-FFF2-40B4-BE49-F238E27FC236}">
                    <a16:creationId xmlns:a16="http://schemas.microsoft.com/office/drawing/2014/main" id="{448485BA-1D63-455C-B96C-168BC41CE7D4}"/>
                  </a:ext>
                </a:extLst>
              </p:cNvPr>
              <p:cNvSpPr>
                <a:spLocks noChangeArrowheads="1"/>
              </p:cNvSpPr>
              <p:nvPr/>
            </p:nvSpPr>
            <p:spPr bwMode="auto">
              <a:xfrm>
                <a:off x="4174" y="237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8" name="Oval 111">
                <a:extLst>
                  <a:ext uri="{FF2B5EF4-FFF2-40B4-BE49-F238E27FC236}">
                    <a16:creationId xmlns:a16="http://schemas.microsoft.com/office/drawing/2014/main" id="{7D0C3C3E-8F87-4421-B6D9-FE224F5D6A6C}"/>
                  </a:ext>
                </a:extLst>
              </p:cNvPr>
              <p:cNvSpPr>
                <a:spLocks noChangeArrowheads="1"/>
              </p:cNvSpPr>
              <p:nvPr/>
            </p:nvSpPr>
            <p:spPr bwMode="auto">
              <a:xfrm>
                <a:off x="3002" y="239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09" name="Oval 112">
                <a:extLst>
                  <a:ext uri="{FF2B5EF4-FFF2-40B4-BE49-F238E27FC236}">
                    <a16:creationId xmlns:a16="http://schemas.microsoft.com/office/drawing/2014/main" id="{6FB92E58-8B87-4F3E-950C-8509B6F37633}"/>
                  </a:ext>
                </a:extLst>
              </p:cNvPr>
              <p:cNvSpPr>
                <a:spLocks noChangeArrowheads="1"/>
              </p:cNvSpPr>
              <p:nvPr/>
            </p:nvSpPr>
            <p:spPr bwMode="auto">
              <a:xfrm>
                <a:off x="3376" y="240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0" name="Oval 113">
                <a:extLst>
                  <a:ext uri="{FF2B5EF4-FFF2-40B4-BE49-F238E27FC236}">
                    <a16:creationId xmlns:a16="http://schemas.microsoft.com/office/drawing/2014/main" id="{0858D442-28C6-4E23-B0C8-2BBD3CDE35D5}"/>
                  </a:ext>
                </a:extLst>
              </p:cNvPr>
              <p:cNvSpPr>
                <a:spLocks noChangeArrowheads="1"/>
              </p:cNvSpPr>
              <p:nvPr/>
            </p:nvSpPr>
            <p:spPr bwMode="auto">
              <a:xfrm>
                <a:off x="6521" y="239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1" name="Oval 114">
                <a:extLst>
                  <a:ext uri="{FF2B5EF4-FFF2-40B4-BE49-F238E27FC236}">
                    <a16:creationId xmlns:a16="http://schemas.microsoft.com/office/drawing/2014/main" id="{349405BD-7DC5-4A27-B577-8AC1EE4612BC}"/>
                  </a:ext>
                </a:extLst>
              </p:cNvPr>
              <p:cNvSpPr>
                <a:spLocks noChangeArrowheads="1"/>
              </p:cNvSpPr>
              <p:nvPr/>
            </p:nvSpPr>
            <p:spPr bwMode="auto">
              <a:xfrm>
                <a:off x="3057" y="239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2" name="Oval 115">
                <a:extLst>
                  <a:ext uri="{FF2B5EF4-FFF2-40B4-BE49-F238E27FC236}">
                    <a16:creationId xmlns:a16="http://schemas.microsoft.com/office/drawing/2014/main" id="{E73B19AC-E314-444C-A6D7-5DB325C92F0C}"/>
                  </a:ext>
                </a:extLst>
              </p:cNvPr>
              <p:cNvSpPr>
                <a:spLocks noChangeArrowheads="1"/>
              </p:cNvSpPr>
              <p:nvPr/>
            </p:nvSpPr>
            <p:spPr bwMode="auto">
              <a:xfrm>
                <a:off x="4419" y="2353"/>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3" name="Oval 116">
                <a:extLst>
                  <a:ext uri="{FF2B5EF4-FFF2-40B4-BE49-F238E27FC236}">
                    <a16:creationId xmlns:a16="http://schemas.microsoft.com/office/drawing/2014/main" id="{9E3B8DD0-49DD-4CED-9C75-3F3C4352FA6F}"/>
                  </a:ext>
                </a:extLst>
              </p:cNvPr>
              <p:cNvSpPr>
                <a:spLocks noChangeArrowheads="1"/>
              </p:cNvSpPr>
              <p:nvPr/>
            </p:nvSpPr>
            <p:spPr bwMode="auto">
              <a:xfrm>
                <a:off x="3088" y="2370"/>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4" name="Oval 117">
                <a:extLst>
                  <a:ext uri="{FF2B5EF4-FFF2-40B4-BE49-F238E27FC236}">
                    <a16:creationId xmlns:a16="http://schemas.microsoft.com/office/drawing/2014/main" id="{8DDDCA9F-4A1E-40DC-9298-D0B0EAEE8CCA}"/>
                  </a:ext>
                </a:extLst>
              </p:cNvPr>
              <p:cNvSpPr>
                <a:spLocks noChangeArrowheads="1"/>
              </p:cNvSpPr>
              <p:nvPr/>
            </p:nvSpPr>
            <p:spPr bwMode="auto">
              <a:xfrm>
                <a:off x="3175" y="241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5" name="Oval 118">
                <a:extLst>
                  <a:ext uri="{FF2B5EF4-FFF2-40B4-BE49-F238E27FC236}">
                    <a16:creationId xmlns:a16="http://schemas.microsoft.com/office/drawing/2014/main" id="{D7203EDE-AA55-4190-AF06-FEF88B3D73C2}"/>
                  </a:ext>
                </a:extLst>
              </p:cNvPr>
              <p:cNvSpPr>
                <a:spLocks noChangeArrowheads="1"/>
              </p:cNvSpPr>
              <p:nvPr/>
            </p:nvSpPr>
            <p:spPr bwMode="auto">
              <a:xfrm>
                <a:off x="2898" y="2367"/>
                <a:ext cx="20"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6" name="Oval 119">
                <a:extLst>
                  <a:ext uri="{FF2B5EF4-FFF2-40B4-BE49-F238E27FC236}">
                    <a16:creationId xmlns:a16="http://schemas.microsoft.com/office/drawing/2014/main" id="{0E79D5E2-0C78-482C-B376-9E7B71ABEDD3}"/>
                  </a:ext>
                </a:extLst>
              </p:cNvPr>
              <p:cNvSpPr>
                <a:spLocks noChangeArrowheads="1"/>
              </p:cNvSpPr>
              <p:nvPr/>
            </p:nvSpPr>
            <p:spPr bwMode="auto">
              <a:xfrm>
                <a:off x="2501" y="238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7" name="Oval 120">
                <a:extLst>
                  <a:ext uri="{FF2B5EF4-FFF2-40B4-BE49-F238E27FC236}">
                    <a16:creationId xmlns:a16="http://schemas.microsoft.com/office/drawing/2014/main" id="{4762D32D-FE54-43B3-8ACA-D9CD6B73976D}"/>
                  </a:ext>
                </a:extLst>
              </p:cNvPr>
              <p:cNvSpPr>
                <a:spLocks noChangeArrowheads="1"/>
              </p:cNvSpPr>
              <p:nvPr/>
            </p:nvSpPr>
            <p:spPr bwMode="auto">
              <a:xfrm>
                <a:off x="3157" y="238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8" name="Oval 121">
                <a:extLst>
                  <a:ext uri="{FF2B5EF4-FFF2-40B4-BE49-F238E27FC236}">
                    <a16:creationId xmlns:a16="http://schemas.microsoft.com/office/drawing/2014/main" id="{70E1661C-35F8-4D61-95CB-72D03D7A1C6E}"/>
                  </a:ext>
                </a:extLst>
              </p:cNvPr>
              <p:cNvSpPr>
                <a:spLocks noChangeArrowheads="1"/>
              </p:cNvSpPr>
              <p:nvPr/>
            </p:nvSpPr>
            <p:spPr bwMode="auto">
              <a:xfrm>
                <a:off x="3129" y="238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19" name="Oval 122">
                <a:extLst>
                  <a:ext uri="{FF2B5EF4-FFF2-40B4-BE49-F238E27FC236}">
                    <a16:creationId xmlns:a16="http://schemas.microsoft.com/office/drawing/2014/main" id="{1F32F8F3-41CF-431D-8FA0-F492C15F83C4}"/>
                  </a:ext>
                </a:extLst>
              </p:cNvPr>
              <p:cNvSpPr>
                <a:spLocks noChangeArrowheads="1"/>
              </p:cNvSpPr>
              <p:nvPr/>
            </p:nvSpPr>
            <p:spPr bwMode="auto">
              <a:xfrm>
                <a:off x="4476" y="2367"/>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0" name="Oval 123">
                <a:extLst>
                  <a:ext uri="{FF2B5EF4-FFF2-40B4-BE49-F238E27FC236}">
                    <a16:creationId xmlns:a16="http://schemas.microsoft.com/office/drawing/2014/main" id="{913B78A4-A3A5-407C-B530-060AE584501B}"/>
                  </a:ext>
                </a:extLst>
              </p:cNvPr>
              <p:cNvSpPr>
                <a:spLocks noChangeArrowheads="1"/>
              </p:cNvSpPr>
              <p:nvPr/>
            </p:nvSpPr>
            <p:spPr bwMode="auto">
              <a:xfrm>
                <a:off x="2633" y="235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1" name="Oval 124">
                <a:extLst>
                  <a:ext uri="{FF2B5EF4-FFF2-40B4-BE49-F238E27FC236}">
                    <a16:creationId xmlns:a16="http://schemas.microsoft.com/office/drawing/2014/main" id="{9B2E949C-F75D-4AE0-AF5A-AC3876FB9128}"/>
                  </a:ext>
                </a:extLst>
              </p:cNvPr>
              <p:cNvSpPr>
                <a:spLocks noChangeArrowheads="1"/>
              </p:cNvSpPr>
              <p:nvPr/>
            </p:nvSpPr>
            <p:spPr bwMode="auto">
              <a:xfrm>
                <a:off x="3129" y="238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2" name="Oval 125">
                <a:extLst>
                  <a:ext uri="{FF2B5EF4-FFF2-40B4-BE49-F238E27FC236}">
                    <a16:creationId xmlns:a16="http://schemas.microsoft.com/office/drawing/2014/main" id="{EC1A3AF4-5AD2-4E36-864B-450100333EA3}"/>
                  </a:ext>
                </a:extLst>
              </p:cNvPr>
              <p:cNvSpPr>
                <a:spLocks noChangeArrowheads="1"/>
              </p:cNvSpPr>
              <p:nvPr/>
            </p:nvSpPr>
            <p:spPr bwMode="auto">
              <a:xfrm>
                <a:off x="1988" y="2376"/>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3" name="Oval 126">
                <a:extLst>
                  <a:ext uri="{FF2B5EF4-FFF2-40B4-BE49-F238E27FC236}">
                    <a16:creationId xmlns:a16="http://schemas.microsoft.com/office/drawing/2014/main" id="{76ECF841-C7B2-4512-850B-AB1F0DAD5D92}"/>
                  </a:ext>
                </a:extLst>
              </p:cNvPr>
              <p:cNvSpPr>
                <a:spLocks noChangeArrowheads="1"/>
              </p:cNvSpPr>
              <p:nvPr/>
            </p:nvSpPr>
            <p:spPr bwMode="auto">
              <a:xfrm>
                <a:off x="3036" y="2388"/>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4" name="Oval 127">
                <a:extLst>
                  <a:ext uri="{FF2B5EF4-FFF2-40B4-BE49-F238E27FC236}">
                    <a16:creationId xmlns:a16="http://schemas.microsoft.com/office/drawing/2014/main" id="{1700E928-F860-4EC4-8142-22F2AE292B46}"/>
                  </a:ext>
                </a:extLst>
              </p:cNvPr>
              <p:cNvSpPr>
                <a:spLocks noChangeArrowheads="1"/>
              </p:cNvSpPr>
              <p:nvPr/>
            </p:nvSpPr>
            <p:spPr bwMode="auto">
              <a:xfrm>
                <a:off x="3912" y="2269"/>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5" name="Oval 128">
                <a:extLst>
                  <a:ext uri="{FF2B5EF4-FFF2-40B4-BE49-F238E27FC236}">
                    <a16:creationId xmlns:a16="http://schemas.microsoft.com/office/drawing/2014/main" id="{15965795-E0F7-4D5F-90F2-A7428EF4F34A}"/>
                  </a:ext>
                </a:extLst>
              </p:cNvPr>
              <p:cNvSpPr>
                <a:spLocks noChangeArrowheads="1"/>
              </p:cNvSpPr>
              <p:nvPr/>
            </p:nvSpPr>
            <p:spPr bwMode="auto">
              <a:xfrm>
                <a:off x="2656" y="2298"/>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6" name="Oval 129">
                <a:extLst>
                  <a:ext uri="{FF2B5EF4-FFF2-40B4-BE49-F238E27FC236}">
                    <a16:creationId xmlns:a16="http://schemas.microsoft.com/office/drawing/2014/main" id="{797230FA-CF8E-4D12-8A35-BA1CC222EDA0}"/>
                  </a:ext>
                </a:extLst>
              </p:cNvPr>
              <p:cNvSpPr>
                <a:spLocks noChangeArrowheads="1"/>
              </p:cNvSpPr>
              <p:nvPr/>
            </p:nvSpPr>
            <p:spPr bwMode="auto">
              <a:xfrm>
                <a:off x="3330" y="2272"/>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7" name="Oval 130">
                <a:extLst>
                  <a:ext uri="{FF2B5EF4-FFF2-40B4-BE49-F238E27FC236}">
                    <a16:creationId xmlns:a16="http://schemas.microsoft.com/office/drawing/2014/main" id="{497B0075-6E30-4199-B7F2-7898F85D6DC1}"/>
                  </a:ext>
                </a:extLst>
              </p:cNvPr>
              <p:cNvSpPr>
                <a:spLocks noChangeArrowheads="1"/>
              </p:cNvSpPr>
              <p:nvPr/>
            </p:nvSpPr>
            <p:spPr bwMode="auto">
              <a:xfrm>
                <a:off x="3036" y="233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8" name="Oval 131">
                <a:extLst>
                  <a:ext uri="{FF2B5EF4-FFF2-40B4-BE49-F238E27FC236}">
                    <a16:creationId xmlns:a16="http://schemas.microsoft.com/office/drawing/2014/main" id="{73A7C68C-E497-49AE-88FC-908B891BC3D0}"/>
                  </a:ext>
                </a:extLst>
              </p:cNvPr>
              <p:cNvSpPr>
                <a:spLocks noChangeArrowheads="1"/>
              </p:cNvSpPr>
              <p:nvPr/>
            </p:nvSpPr>
            <p:spPr bwMode="auto">
              <a:xfrm>
                <a:off x="2633" y="226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29" name="Oval 132">
                <a:extLst>
                  <a:ext uri="{FF2B5EF4-FFF2-40B4-BE49-F238E27FC236}">
                    <a16:creationId xmlns:a16="http://schemas.microsoft.com/office/drawing/2014/main" id="{E3FAFDB3-FEE8-4863-878D-451EF8445AD1}"/>
                  </a:ext>
                </a:extLst>
              </p:cNvPr>
              <p:cNvSpPr>
                <a:spLocks noChangeArrowheads="1"/>
              </p:cNvSpPr>
              <p:nvPr/>
            </p:nvSpPr>
            <p:spPr bwMode="auto">
              <a:xfrm>
                <a:off x="3057" y="225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0" name="Oval 133">
                <a:extLst>
                  <a:ext uri="{FF2B5EF4-FFF2-40B4-BE49-F238E27FC236}">
                    <a16:creationId xmlns:a16="http://schemas.microsoft.com/office/drawing/2014/main" id="{2039ED09-2846-478E-BA95-0CF5051CDCA0}"/>
                  </a:ext>
                </a:extLst>
              </p:cNvPr>
              <p:cNvSpPr>
                <a:spLocks noChangeArrowheads="1"/>
              </p:cNvSpPr>
              <p:nvPr/>
            </p:nvSpPr>
            <p:spPr bwMode="auto">
              <a:xfrm>
                <a:off x="4062" y="230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1" name="Oval 134">
                <a:extLst>
                  <a:ext uri="{FF2B5EF4-FFF2-40B4-BE49-F238E27FC236}">
                    <a16:creationId xmlns:a16="http://schemas.microsoft.com/office/drawing/2014/main" id="{AAAE827A-9038-4803-8D6F-E81C45242B8F}"/>
                  </a:ext>
                </a:extLst>
              </p:cNvPr>
              <p:cNvSpPr>
                <a:spLocks noChangeArrowheads="1"/>
              </p:cNvSpPr>
              <p:nvPr/>
            </p:nvSpPr>
            <p:spPr bwMode="auto">
              <a:xfrm>
                <a:off x="2651" y="229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2" name="Oval 135">
                <a:extLst>
                  <a:ext uri="{FF2B5EF4-FFF2-40B4-BE49-F238E27FC236}">
                    <a16:creationId xmlns:a16="http://schemas.microsoft.com/office/drawing/2014/main" id="{A3E279D9-1A15-4D06-98C7-CDAD848E1573}"/>
                  </a:ext>
                </a:extLst>
              </p:cNvPr>
              <p:cNvSpPr>
                <a:spLocks noChangeArrowheads="1"/>
              </p:cNvSpPr>
              <p:nvPr/>
            </p:nvSpPr>
            <p:spPr bwMode="auto">
              <a:xfrm>
                <a:off x="4615" y="230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3" name="Oval 136">
                <a:extLst>
                  <a:ext uri="{FF2B5EF4-FFF2-40B4-BE49-F238E27FC236}">
                    <a16:creationId xmlns:a16="http://schemas.microsoft.com/office/drawing/2014/main" id="{AB331D03-3D5F-41E2-916A-A8654F082739}"/>
                  </a:ext>
                </a:extLst>
              </p:cNvPr>
              <p:cNvSpPr>
                <a:spLocks noChangeArrowheads="1"/>
              </p:cNvSpPr>
              <p:nvPr/>
            </p:nvSpPr>
            <p:spPr bwMode="auto">
              <a:xfrm>
                <a:off x="3463" y="233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4" name="Oval 137">
                <a:extLst>
                  <a:ext uri="{FF2B5EF4-FFF2-40B4-BE49-F238E27FC236}">
                    <a16:creationId xmlns:a16="http://schemas.microsoft.com/office/drawing/2014/main" id="{8CABA94C-D3D1-4593-AC27-3C4A6F8A301C}"/>
                  </a:ext>
                </a:extLst>
              </p:cNvPr>
              <p:cNvSpPr>
                <a:spLocks noChangeArrowheads="1"/>
              </p:cNvSpPr>
              <p:nvPr/>
            </p:nvSpPr>
            <p:spPr bwMode="auto">
              <a:xfrm>
                <a:off x="6354" y="2269"/>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5" name="Oval 138">
                <a:extLst>
                  <a:ext uri="{FF2B5EF4-FFF2-40B4-BE49-F238E27FC236}">
                    <a16:creationId xmlns:a16="http://schemas.microsoft.com/office/drawing/2014/main" id="{E682E5C0-D4C4-4470-B145-604296E04F58}"/>
                  </a:ext>
                </a:extLst>
              </p:cNvPr>
              <p:cNvSpPr>
                <a:spLocks noChangeArrowheads="1"/>
              </p:cNvSpPr>
              <p:nvPr/>
            </p:nvSpPr>
            <p:spPr bwMode="auto">
              <a:xfrm>
                <a:off x="2878" y="2321"/>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6" name="Oval 139">
                <a:extLst>
                  <a:ext uri="{FF2B5EF4-FFF2-40B4-BE49-F238E27FC236}">
                    <a16:creationId xmlns:a16="http://schemas.microsoft.com/office/drawing/2014/main" id="{2DF15426-05D2-487A-814C-4966B3ED2E29}"/>
                  </a:ext>
                </a:extLst>
              </p:cNvPr>
              <p:cNvSpPr>
                <a:spLocks noChangeArrowheads="1"/>
              </p:cNvSpPr>
              <p:nvPr/>
            </p:nvSpPr>
            <p:spPr bwMode="auto">
              <a:xfrm>
                <a:off x="2622" y="230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7" name="Oval 140">
                <a:extLst>
                  <a:ext uri="{FF2B5EF4-FFF2-40B4-BE49-F238E27FC236}">
                    <a16:creationId xmlns:a16="http://schemas.microsoft.com/office/drawing/2014/main" id="{DCC6A324-DDD2-4480-BB21-B70CD931BB4D}"/>
                  </a:ext>
                </a:extLst>
              </p:cNvPr>
              <p:cNvSpPr>
                <a:spLocks noChangeArrowheads="1"/>
              </p:cNvSpPr>
              <p:nvPr/>
            </p:nvSpPr>
            <p:spPr bwMode="auto">
              <a:xfrm>
                <a:off x="3057" y="226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8" name="Oval 141">
                <a:extLst>
                  <a:ext uri="{FF2B5EF4-FFF2-40B4-BE49-F238E27FC236}">
                    <a16:creationId xmlns:a16="http://schemas.microsoft.com/office/drawing/2014/main" id="{1D1355EB-5D17-4E8B-8D1D-0A6828F48C42}"/>
                  </a:ext>
                </a:extLst>
              </p:cNvPr>
              <p:cNvSpPr>
                <a:spLocks noChangeArrowheads="1"/>
              </p:cNvSpPr>
              <p:nvPr/>
            </p:nvSpPr>
            <p:spPr bwMode="auto">
              <a:xfrm>
                <a:off x="6553" y="226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9" name="Oval 142">
                <a:extLst>
                  <a:ext uri="{FF2B5EF4-FFF2-40B4-BE49-F238E27FC236}">
                    <a16:creationId xmlns:a16="http://schemas.microsoft.com/office/drawing/2014/main" id="{B58FCF39-B546-49AA-874E-6D0F1F960D3E}"/>
                  </a:ext>
                </a:extLst>
              </p:cNvPr>
              <p:cNvSpPr>
                <a:spLocks noChangeArrowheads="1"/>
              </p:cNvSpPr>
              <p:nvPr/>
            </p:nvSpPr>
            <p:spPr bwMode="auto">
              <a:xfrm>
                <a:off x="3408" y="230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0" name="Oval 143">
                <a:extLst>
                  <a:ext uri="{FF2B5EF4-FFF2-40B4-BE49-F238E27FC236}">
                    <a16:creationId xmlns:a16="http://schemas.microsoft.com/office/drawing/2014/main" id="{B62B3213-66B5-46E3-A770-C7F99A205E13}"/>
                  </a:ext>
                </a:extLst>
              </p:cNvPr>
              <p:cNvSpPr>
                <a:spLocks noChangeArrowheads="1"/>
              </p:cNvSpPr>
              <p:nvPr/>
            </p:nvSpPr>
            <p:spPr bwMode="auto">
              <a:xfrm>
                <a:off x="3330" y="2321"/>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1" name="Oval 144">
                <a:extLst>
                  <a:ext uri="{FF2B5EF4-FFF2-40B4-BE49-F238E27FC236}">
                    <a16:creationId xmlns:a16="http://schemas.microsoft.com/office/drawing/2014/main" id="{CA642CF8-CC58-4170-ABB3-6015069CE85F}"/>
                  </a:ext>
                </a:extLst>
              </p:cNvPr>
              <p:cNvSpPr>
                <a:spLocks noChangeArrowheads="1"/>
              </p:cNvSpPr>
              <p:nvPr/>
            </p:nvSpPr>
            <p:spPr bwMode="auto">
              <a:xfrm>
                <a:off x="4770" y="2281"/>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2" name="Oval 145">
                <a:extLst>
                  <a:ext uri="{FF2B5EF4-FFF2-40B4-BE49-F238E27FC236}">
                    <a16:creationId xmlns:a16="http://schemas.microsoft.com/office/drawing/2014/main" id="{52A17FD3-6CBD-4E2D-BB73-79F4718D60EA}"/>
                  </a:ext>
                </a:extLst>
              </p:cNvPr>
              <p:cNvSpPr>
                <a:spLocks noChangeArrowheads="1"/>
              </p:cNvSpPr>
              <p:nvPr/>
            </p:nvSpPr>
            <p:spPr bwMode="auto">
              <a:xfrm>
                <a:off x="4044" y="218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3" name="Oval 146">
                <a:extLst>
                  <a:ext uri="{FF2B5EF4-FFF2-40B4-BE49-F238E27FC236}">
                    <a16:creationId xmlns:a16="http://schemas.microsoft.com/office/drawing/2014/main" id="{053AF436-E998-4D24-A28E-642ECDBFF0A4}"/>
                  </a:ext>
                </a:extLst>
              </p:cNvPr>
              <p:cNvSpPr>
                <a:spLocks noChangeArrowheads="1"/>
              </p:cNvSpPr>
              <p:nvPr/>
            </p:nvSpPr>
            <p:spPr bwMode="auto">
              <a:xfrm>
                <a:off x="3117" y="218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4" name="Oval 147">
                <a:extLst>
                  <a:ext uri="{FF2B5EF4-FFF2-40B4-BE49-F238E27FC236}">
                    <a16:creationId xmlns:a16="http://schemas.microsoft.com/office/drawing/2014/main" id="{3331E218-29F4-491B-B405-F8683E2F2ACF}"/>
                  </a:ext>
                </a:extLst>
              </p:cNvPr>
              <p:cNvSpPr>
                <a:spLocks noChangeArrowheads="1"/>
              </p:cNvSpPr>
              <p:nvPr/>
            </p:nvSpPr>
            <p:spPr bwMode="auto">
              <a:xfrm>
                <a:off x="4232" y="224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5" name="Oval 148">
                <a:extLst>
                  <a:ext uri="{FF2B5EF4-FFF2-40B4-BE49-F238E27FC236}">
                    <a16:creationId xmlns:a16="http://schemas.microsoft.com/office/drawing/2014/main" id="{7B1F53A8-561E-400D-B3EE-2786F6141E0F}"/>
                  </a:ext>
                </a:extLst>
              </p:cNvPr>
              <p:cNvSpPr>
                <a:spLocks noChangeArrowheads="1"/>
              </p:cNvSpPr>
              <p:nvPr/>
            </p:nvSpPr>
            <p:spPr bwMode="auto">
              <a:xfrm>
                <a:off x="3624" y="2197"/>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6" name="Oval 149">
                <a:extLst>
                  <a:ext uri="{FF2B5EF4-FFF2-40B4-BE49-F238E27FC236}">
                    <a16:creationId xmlns:a16="http://schemas.microsoft.com/office/drawing/2014/main" id="{C245BDF5-FAA3-4025-86E5-2D6DDDC77870}"/>
                  </a:ext>
                </a:extLst>
              </p:cNvPr>
              <p:cNvSpPr>
                <a:spLocks noChangeArrowheads="1"/>
              </p:cNvSpPr>
              <p:nvPr/>
            </p:nvSpPr>
            <p:spPr bwMode="auto">
              <a:xfrm>
                <a:off x="6795" y="2209"/>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7" name="Oval 150">
                <a:extLst>
                  <a:ext uri="{FF2B5EF4-FFF2-40B4-BE49-F238E27FC236}">
                    <a16:creationId xmlns:a16="http://schemas.microsoft.com/office/drawing/2014/main" id="{0274A739-80AA-404C-B200-DA9DA31DA643}"/>
                  </a:ext>
                </a:extLst>
              </p:cNvPr>
              <p:cNvSpPr>
                <a:spLocks noChangeArrowheads="1"/>
              </p:cNvSpPr>
              <p:nvPr/>
            </p:nvSpPr>
            <p:spPr bwMode="auto">
              <a:xfrm>
                <a:off x="3440" y="2229"/>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8" name="Oval 151">
                <a:extLst>
                  <a:ext uri="{FF2B5EF4-FFF2-40B4-BE49-F238E27FC236}">
                    <a16:creationId xmlns:a16="http://schemas.microsoft.com/office/drawing/2014/main" id="{05FCB38D-679D-4C93-B14C-EC24BB14D001}"/>
                  </a:ext>
                </a:extLst>
              </p:cNvPr>
              <p:cNvSpPr>
                <a:spLocks noChangeArrowheads="1"/>
              </p:cNvSpPr>
              <p:nvPr/>
            </p:nvSpPr>
            <p:spPr bwMode="auto">
              <a:xfrm>
                <a:off x="2881" y="221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49" name="Oval 152">
                <a:extLst>
                  <a:ext uri="{FF2B5EF4-FFF2-40B4-BE49-F238E27FC236}">
                    <a16:creationId xmlns:a16="http://schemas.microsoft.com/office/drawing/2014/main" id="{BBD24095-058D-4588-BEE8-BA591EDC420A}"/>
                  </a:ext>
                </a:extLst>
              </p:cNvPr>
              <p:cNvSpPr>
                <a:spLocks noChangeArrowheads="1"/>
              </p:cNvSpPr>
              <p:nvPr/>
            </p:nvSpPr>
            <p:spPr bwMode="auto">
              <a:xfrm>
                <a:off x="4229" y="2197"/>
                <a:ext cx="17"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0" name="Oval 153">
                <a:extLst>
                  <a:ext uri="{FF2B5EF4-FFF2-40B4-BE49-F238E27FC236}">
                    <a16:creationId xmlns:a16="http://schemas.microsoft.com/office/drawing/2014/main" id="{163A634A-C917-4609-BD5D-81954A3377BF}"/>
                  </a:ext>
                </a:extLst>
              </p:cNvPr>
              <p:cNvSpPr>
                <a:spLocks noChangeArrowheads="1"/>
              </p:cNvSpPr>
              <p:nvPr/>
            </p:nvSpPr>
            <p:spPr bwMode="auto">
              <a:xfrm>
                <a:off x="2973" y="223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1" name="Oval 154">
                <a:extLst>
                  <a:ext uri="{FF2B5EF4-FFF2-40B4-BE49-F238E27FC236}">
                    <a16:creationId xmlns:a16="http://schemas.microsoft.com/office/drawing/2014/main" id="{81164455-B8A3-4EF7-B100-1F717213A7CF}"/>
                  </a:ext>
                </a:extLst>
              </p:cNvPr>
              <p:cNvSpPr>
                <a:spLocks noChangeArrowheads="1"/>
              </p:cNvSpPr>
              <p:nvPr/>
            </p:nvSpPr>
            <p:spPr bwMode="auto">
              <a:xfrm>
                <a:off x="4569" y="218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2" name="Oval 155">
                <a:extLst>
                  <a:ext uri="{FF2B5EF4-FFF2-40B4-BE49-F238E27FC236}">
                    <a16:creationId xmlns:a16="http://schemas.microsoft.com/office/drawing/2014/main" id="{008E1A34-AF5E-4646-A350-406902CD1D5D}"/>
                  </a:ext>
                </a:extLst>
              </p:cNvPr>
              <p:cNvSpPr>
                <a:spLocks noChangeArrowheads="1"/>
              </p:cNvSpPr>
              <p:nvPr/>
            </p:nvSpPr>
            <p:spPr bwMode="auto">
              <a:xfrm>
                <a:off x="2956" y="221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3" name="Oval 156">
                <a:extLst>
                  <a:ext uri="{FF2B5EF4-FFF2-40B4-BE49-F238E27FC236}">
                    <a16:creationId xmlns:a16="http://schemas.microsoft.com/office/drawing/2014/main" id="{B3CA34B2-526B-4254-AC15-510590BB0364}"/>
                  </a:ext>
                </a:extLst>
              </p:cNvPr>
              <p:cNvSpPr>
                <a:spLocks noChangeArrowheads="1"/>
              </p:cNvSpPr>
              <p:nvPr/>
            </p:nvSpPr>
            <p:spPr bwMode="auto">
              <a:xfrm>
                <a:off x="3463" y="221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4" name="Oval 157">
                <a:extLst>
                  <a:ext uri="{FF2B5EF4-FFF2-40B4-BE49-F238E27FC236}">
                    <a16:creationId xmlns:a16="http://schemas.microsoft.com/office/drawing/2014/main" id="{D1EAA6EF-2AD7-4279-8960-A79B69499107}"/>
                  </a:ext>
                </a:extLst>
              </p:cNvPr>
              <p:cNvSpPr>
                <a:spLocks noChangeArrowheads="1"/>
              </p:cNvSpPr>
              <p:nvPr/>
            </p:nvSpPr>
            <p:spPr bwMode="auto">
              <a:xfrm>
                <a:off x="3860" y="225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5" name="Oval 158">
                <a:extLst>
                  <a:ext uri="{FF2B5EF4-FFF2-40B4-BE49-F238E27FC236}">
                    <a16:creationId xmlns:a16="http://schemas.microsoft.com/office/drawing/2014/main" id="{BA1834F2-8AFE-47BA-8AED-C1F81A20DF5F}"/>
                  </a:ext>
                </a:extLst>
              </p:cNvPr>
              <p:cNvSpPr>
                <a:spLocks noChangeArrowheads="1"/>
              </p:cNvSpPr>
              <p:nvPr/>
            </p:nvSpPr>
            <p:spPr bwMode="auto">
              <a:xfrm>
                <a:off x="3756" y="221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6" name="Oval 159">
                <a:extLst>
                  <a:ext uri="{FF2B5EF4-FFF2-40B4-BE49-F238E27FC236}">
                    <a16:creationId xmlns:a16="http://schemas.microsoft.com/office/drawing/2014/main" id="{37F15999-9270-4ED9-B904-E2BE045F2C9E}"/>
                  </a:ext>
                </a:extLst>
              </p:cNvPr>
              <p:cNvSpPr>
                <a:spLocks noChangeArrowheads="1"/>
              </p:cNvSpPr>
              <p:nvPr/>
            </p:nvSpPr>
            <p:spPr bwMode="auto">
              <a:xfrm>
                <a:off x="2777" y="2177"/>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7" name="Oval 160">
                <a:extLst>
                  <a:ext uri="{FF2B5EF4-FFF2-40B4-BE49-F238E27FC236}">
                    <a16:creationId xmlns:a16="http://schemas.microsoft.com/office/drawing/2014/main" id="{8B408F90-333E-41A7-9D5D-8967F05558BC}"/>
                  </a:ext>
                </a:extLst>
              </p:cNvPr>
              <p:cNvSpPr>
                <a:spLocks noChangeArrowheads="1"/>
              </p:cNvSpPr>
              <p:nvPr/>
            </p:nvSpPr>
            <p:spPr bwMode="auto">
              <a:xfrm>
                <a:off x="3800" y="219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8" name="Oval 161">
                <a:extLst>
                  <a:ext uri="{FF2B5EF4-FFF2-40B4-BE49-F238E27FC236}">
                    <a16:creationId xmlns:a16="http://schemas.microsoft.com/office/drawing/2014/main" id="{71103539-8566-44AC-8988-CD930ACECDF9}"/>
                  </a:ext>
                </a:extLst>
              </p:cNvPr>
              <p:cNvSpPr>
                <a:spLocks noChangeArrowheads="1"/>
              </p:cNvSpPr>
              <p:nvPr/>
            </p:nvSpPr>
            <p:spPr bwMode="auto">
              <a:xfrm>
                <a:off x="3828" y="2229"/>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59" name="Oval 162">
                <a:extLst>
                  <a:ext uri="{FF2B5EF4-FFF2-40B4-BE49-F238E27FC236}">
                    <a16:creationId xmlns:a16="http://schemas.microsoft.com/office/drawing/2014/main" id="{3FA696D3-898F-40C5-8EE8-17D6EE330FA6}"/>
                  </a:ext>
                </a:extLst>
              </p:cNvPr>
              <p:cNvSpPr>
                <a:spLocks noChangeArrowheads="1"/>
              </p:cNvSpPr>
              <p:nvPr/>
            </p:nvSpPr>
            <p:spPr bwMode="auto">
              <a:xfrm>
                <a:off x="3114" y="2238"/>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0" name="Oval 163">
                <a:extLst>
                  <a:ext uri="{FF2B5EF4-FFF2-40B4-BE49-F238E27FC236}">
                    <a16:creationId xmlns:a16="http://schemas.microsoft.com/office/drawing/2014/main" id="{301DA8C2-924B-49A6-9218-2A9F5F7DDA94}"/>
                  </a:ext>
                </a:extLst>
              </p:cNvPr>
              <p:cNvSpPr>
                <a:spLocks noChangeArrowheads="1"/>
              </p:cNvSpPr>
              <p:nvPr/>
            </p:nvSpPr>
            <p:spPr bwMode="auto">
              <a:xfrm>
                <a:off x="3826" y="225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1" name="Oval 164">
                <a:extLst>
                  <a:ext uri="{FF2B5EF4-FFF2-40B4-BE49-F238E27FC236}">
                    <a16:creationId xmlns:a16="http://schemas.microsoft.com/office/drawing/2014/main" id="{A9112184-594C-4180-8B49-BE987B4E47E5}"/>
                  </a:ext>
                </a:extLst>
              </p:cNvPr>
              <p:cNvSpPr>
                <a:spLocks noChangeArrowheads="1"/>
              </p:cNvSpPr>
              <p:nvPr/>
            </p:nvSpPr>
            <p:spPr bwMode="auto">
              <a:xfrm>
                <a:off x="3189" y="224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2" name="Oval 165">
                <a:extLst>
                  <a:ext uri="{FF2B5EF4-FFF2-40B4-BE49-F238E27FC236}">
                    <a16:creationId xmlns:a16="http://schemas.microsoft.com/office/drawing/2014/main" id="{A3F8A4BB-0719-4E61-8128-2C34F90DD6DB}"/>
                  </a:ext>
                </a:extLst>
              </p:cNvPr>
              <p:cNvSpPr>
                <a:spLocks noChangeArrowheads="1"/>
              </p:cNvSpPr>
              <p:nvPr/>
            </p:nvSpPr>
            <p:spPr bwMode="auto">
              <a:xfrm>
                <a:off x="2417" y="225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3" name="Oval 166">
                <a:extLst>
                  <a:ext uri="{FF2B5EF4-FFF2-40B4-BE49-F238E27FC236}">
                    <a16:creationId xmlns:a16="http://schemas.microsoft.com/office/drawing/2014/main" id="{70A7B7E2-378A-4983-8726-F46D199FCDD8}"/>
                  </a:ext>
                </a:extLst>
              </p:cNvPr>
              <p:cNvSpPr>
                <a:spLocks noChangeArrowheads="1"/>
              </p:cNvSpPr>
              <p:nvPr/>
            </p:nvSpPr>
            <p:spPr bwMode="auto">
              <a:xfrm>
                <a:off x="3149" y="220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4" name="Oval 167">
                <a:extLst>
                  <a:ext uri="{FF2B5EF4-FFF2-40B4-BE49-F238E27FC236}">
                    <a16:creationId xmlns:a16="http://schemas.microsoft.com/office/drawing/2014/main" id="{1C1B5858-AEBE-4B56-935B-0DA274597B49}"/>
                  </a:ext>
                </a:extLst>
              </p:cNvPr>
              <p:cNvSpPr>
                <a:spLocks noChangeArrowheads="1"/>
              </p:cNvSpPr>
              <p:nvPr/>
            </p:nvSpPr>
            <p:spPr bwMode="auto">
              <a:xfrm>
                <a:off x="3316" y="219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5" name="Oval 168">
                <a:extLst>
                  <a:ext uri="{FF2B5EF4-FFF2-40B4-BE49-F238E27FC236}">
                    <a16:creationId xmlns:a16="http://schemas.microsoft.com/office/drawing/2014/main" id="{ED162127-2CC3-467B-8E9C-B1914ED9ABDF}"/>
                  </a:ext>
                </a:extLst>
              </p:cNvPr>
              <p:cNvSpPr>
                <a:spLocks noChangeArrowheads="1"/>
              </p:cNvSpPr>
              <p:nvPr/>
            </p:nvSpPr>
            <p:spPr bwMode="auto">
              <a:xfrm>
                <a:off x="2596" y="216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6" name="Oval 169">
                <a:extLst>
                  <a:ext uri="{FF2B5EF4-FFF2-40B4-BE49-F238E27FC236}">
                    <a16:creationId xmlns:a16="http://schemas.microsoft.com/office/drawing/2014/main" id="{9E46AAB6-4D6D-4F29-AF69-F3BC2DAF9601}"/>
                  </a:ext>
                </a:extLst>
              </p:cNvPr>
              <p:cNvSpPr>
                <a:spLocks noChangeArrowheads="1"/>
              </p:cNvSpPr>
              <p:nvPr/>
            </p:nvSpPr>
            <p:spPr bwMode="auto">
              <a:xfrm>
                <a:off x="4629" y="215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7" name="Oval 170">
                <a:extLst>
                  <a:ext uri="{FF2B5EF4-FFF2-40B4-BE49-F238E27FC236}">
                    <a16:creationId xmlns:a16="http://schemas.microsoft.com/office/drawing/2014/main" id="{B6D5FC5B-518E-4234-A9CA-2CF644B7B385}"/>
                  </a:ext>
                </a:extLst>
              </p:cNvPr>
              <p:cNvSpPr>
                <a:spLocks noChangeArrowheads="1"/>
              </p:cNvSpPr>
              <p:nvPr/>
            </p:nvSpPr>
            <p:spPr bwMode="auto">
              <a:xfrm>
                <a:off x="3817" y="210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8" name="Oval 171">
                <a:extLst>
                  <a:ext uri="{FF2B5EF4-FFF2-40B4-BE49-F238E27FC236}">
                    <a16:creationId xmlns:a16="http://schemas.microsoft.com/office/drawing/2014/main" id="{B30EC745-5C76-480B-B507-E74D9CBC3891}"/>
                  </a:ext>
                </a:extLst>
              </p:cNvPr>
              <p:cNvSpPr>
                <a:spLocks noChangeArrowheads="1"/>
              </p:cNvSpPr>
              <p:nvPr/>
            </p:nvSpPr>
            <p:spPr bwMode="auto">
              <a:xfrm>
                <a:off x="3296" y="211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69" name="Oval 172">
                <a:extLst>
                  <a:ext uri="{FF2B5EF4-FFF2-40B4-BE49-F238E27FC236}">
                    <a16:creationId xmlns:a16="http://schemas.microsoft.com/office/drawing/2014/main" id="{96C12ACB-B988-41F9-8C50-B26F133E8FDB}"/>
                  </a:ext>
                </a:extLst>
              </p:cNvPr>
              <p:cNvSpPr>
                <a:spLocks noChangeArrowheads="1"/>
              </p:cNvSpPr>
              <p:nvPr/>
            </p:nvSpPr>
            <p:spPr bwMode="auto">
              <a:xfrm>
                <a:off x="4393" y="211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0" name="Oval 173">
                <a:extLst>
                  <a:ext uri="{FF2B5EF4-FFF2-40B4-BE49-F238E27FC236}">
                    <a16:creationId xmlns:a16="http://schemas.microsoft.com/office/drawing/2014/main" id="{DD02C2DB-2F56-41FE-B251-E1BFCD47DDD1}"/>
                  </a:ext>
                </a:extLst>
              </p:cNvPr>
              <p:cNvSpPr>
                <a:spLocks noChangeArrowheads="1"/>
              </p:cNvSpPr>
              <p:nvPr/>
            </p:nvSpPr>
            <p:spPr bwMode="auto">
              <a:xfrm>
                <a:off x="3229" y="213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1" name="Oval 174">
                <a:extLst>
                  <a:ext uri="{FF2B5EF4-FFF2-40B4-BE49-F238E27FC236}">
                    <a16:creationId xmlns:a16="http://schemas.microsoft.com/office/drawing/2014/main" id="{E8E89E3C-8670-46EC-93C8-F7BD15D5F8E2}"/>
                  </a:ext>
                </a:extLst>
              </p:cNvPr>
              <p:cNvSpPr>
                <a:spLocks noChangeArrowheads="1"/>
              </p:cNvSpPr>
              <p:nvPr/>
            </p:nvSpPr>
            <p:spPr bwMode="auto">
              <a:xfrm>
                <a:off x="4200" y="217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2" name="Oval 175">
                <a:extLst>
                  <a:ext uri="{FF2B5EF4-FFF2-40B4-BE49-F238E27FC236}">
                    <a16:creationId xmlns:a16="http://schemas.microsoft.com/office/drawing/2014/main" id="{00F11499-9325-4BC7-A195-227C4BF184B2}"/>
                  </a:ext>
                </a:extLst>
              </p:cNvPr>
              <p:cNvSpPr>
                <a:spLocks noChangeArrowheads="1"/>
              </p:cNvSpPr>
              <p:nvPr/>
            </p:nvSpPr>
            <p:spPr bwMode="auto">
              <a:xfrm>
                <a:off x="2518" y="215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3" name="Oval 176">
                <a:extLst>
                  <a:ext uri="{FF2B5EF4-FFF2-40B4-BE49-F238E27FC236}">
                    <a16:creationId xmlns:a16="http://schemas.microsoft.com/office/drawing/2014/main" id="{1888415B-9F1A-4FCC-8AD1-BDEFE5E473D7}"/>
                  </a:ext>
                </a:extLst>
              </p:cNvPr>
              <p:cNvSpPr>
                <a:spLocks noChangeArrowheads="1"/>
              </p:cNvSpPr>
              <p:nvPr/>
            </p:nvSpPr>
            <p:spPr bwMode="auto">
              <a:xfrm>
                <a:off x="3641" y="212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4" name="Oval 177">
                <a:extLst>
                  <a:ext uri="{FF2B5EF4-FFF2-40B4-BE49-F238E27FC236}">
                    <a16:creationId xmlns:a16="http://schemas.microsoft.com/office/drawing/2014/main" id="{A0B65F8C-79D6-4A58-BC54-E67DDFBA5847}"/>
                  </a:ext>
                </a:extLst>
              </p:cNvPr>
              <p:cNvSpPr>
                <a:spLocks noChangeArrowheads="1"/>
              </p:cNvSpPr>
              <p:nvPr/>
            </p:nvSpPr>
            <p:spPr bwMode="auto">
              <a:xfrm>
                <a:off x="3028" y="211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5" name="Oval 178">
                <a:extLst>
                  <a:ext uri="{FF2B5EF4-FFF2-40B4-BE49-F238E27FC236}">
                    <a16:creationId xmlns:a16="http://schemas.microsoft.com/office/drawing/2014/main" id="{3E76BEC0-8BE4-4B80-9C6B-233244A9D9C1}"/>
                  </a:ext>
                </a:extLst>
              </p:cNvPr>
              <p:cNvSpPr>
                <a:spLocks noChangeArrowheads="1"/>
              </p:cNvSpPr>
              <p:nvPr/>
            </p:nvSpPr>
            <p:spPr bwMode="auto">
              <a:xfrm>
                <a:off x="3935" y="21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6" name="Oval 179">
                <a:extLst>
                  <a:ext uri="{FF2B5EF4-FFF2-40B4-BE49-F238E27FC236}">
                    <a16:creationId xmlns:a16="http://schemas.microsoft.com/office/drawing/2014/main" id="{5DD48204-DB5B-4A2D-ADDF-2A0BA17948A6}"/>
                  </a:ext>
                </a:extLst>
              </p:cNvPr>
              <p:cNvSpPr>
                <a:spLocks noChangeArrowheads="1"/>
              </p:cNvSpPr>
              <p:nvPr/>
            </p:nvSpPr>
            <p:spPr bwMode="auto">
              <a:xfrm>
                <a:off x="4131" y="213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7" name="Oval 180">
                <a:extLst>
                  <a:ext uri="{FF2B5EF4-FFF2-40B4-BE49-F238E27FC236}">
                    <a16:creationId xmlns:a16="http://schemas.microsoft.com/office/drawing/2014/main" id="{467A7ED7-5396-4F3D-9F6A-427D257447C7}"/>
                  </a:ext>
                </a:extLst>
              </p:cNvPr>
              <p:cNvSpPr>
                <a:spLocks noChangeArrowheads="1"/>
              </p:cNvSpPr>
              <p:nvPr/>
            </p:nvSpPr>
            <p:spPr bwMode="auto">
              <a:xfrm>
                <a:off x="4335" y="2146"/>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8" name="Oval 181">
                <a:extLst>
                  <a:ext uri="{FF2B5EF4-FFF2-40B4-BE49-F238E27FC236}">
                    <a16:creationId xmlns:a16="http://schemas.microsoft.com/office/drawing/2014/main" id="{80E4507C-204A-41F0-83D1-434026276B1D}"/>
                  </a:ext>
                </a:extLst>
              </p:cNvPr>
              <p:cNvSpPr>
                <a:spLocks noChangeArrowheads="1"/>
              </p:cNvSpPr>
              <p:nvPr/>
            </p:nvSpPr>
            <p:spPr bwMode="auto">
              <a:xfrm>
                <a:off x="2933" y="210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79" name="Oval 182">
                <a:extLst>
                  <a:ext uri="{FF2B5EF4-FFF2-40B4-BE49-F238E27FC236}">
                    <a16:creationId xmlns:a16="http://schemas.microsoft.com/office/drawing/2014/main" id="{750FE56B-64C4-4933-BB6E-C3184A1129DE}"/>
                  </a:ext>
                </a:extLst>
              </p:cNvPr>
              <p:cNvSpPr>
                <a:spLocks noChangeArrowheads="1"/>
              </p:cNvSpPr>
              <p:nvPr/>
            </p:nvSpPr>
            <p:spPr bwMode="auto">
              <a:xfrm>
                <a:off x="4284" y="2125"/>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0" name="Oval 183">
                <a:extLst>
                  <a:ext uri="{FF2B5EF4-FFF2-40B4-BE49-F238E27FC236}">
                    <a16:creationId xmlns:a16="http://schemas.microsoft.com/office/drawing/2014/main" id="{5C42EDBA-67A1-4036-8A6D-4CC772C427A9}"/>
                  </a:ext>
                </a:extLst>
              </p:cNvPr>
              <p:cNvSpPr>
                <a:spLocks noChangeArrowheads="1"/>
              </p:cNvSpPr>
              <p:nvPr/>
            </p:nvSpPr>
            <p:spPr bwMode="auto">
              <a:xfrm>
                <a:off x="3255" y="203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1" name="Oval 184">
                <a:extLst>
                  <a:ext uri="{FF2B5EF4-FFF2-40B4-BE49-F238E27FC236}">
                    <a16:creationId xmlns:a16="http://schemas.microsoft.com/office/drawing/2014/main" id="{D8983959-7D5D-4141-B831-9D8CDE1F73A4}"/>
                  </a:ext>
                </a:extLst>
              </p:cNvPr>
              <p:cNvSpPr>
                <a:spLocks noChangeArrowheads="1"/>
              </p:cNvSpPr>
              <p:nvPr/>
            </p:nvSpPr>
            <p:spPr bwMode="auto">
              <a:xfrm>
                <a:off x="3411" y="207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2" name="Oval 185">
                <a:extLst>
                  <a:ext uri="{FF2B5EF4-FFF2-40B4-BE49-F238E27FC236}">
                    <a16:creationId xmlns:a16="http://schemas.microsoft.com/office/drawing/2014/main" id="{9422F493-6ACC-42B8-B66E-AF4E86858B63}"/>
                  </a:ext>
                </a:extLst>
              </p:cNvPr>
              <p:cNvSpPr>
                <a:spLocks noChangeArrowheads="1"/>
              </p:cNvSpPr>
              <p:nvPr/>
            </p:nvSpPr>
            <p:spPr bwMode="auto">
              <a:xfrm>
                <a:off x="4410" y="2033"/>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3" name="Oval 186">
                <a:extLst>
                  <a:ext uri="{FF2B5EF4-FFF2-40B4-BE49-F238E27FC236}">
                    <a16:creationId xmlns:a16="http://schemas.microsoft.com/office/drawing/2014/main" id="{BA1F58FA-DAED-43A4-B0B3-0DB7B9BB5295}"/>
                  </a:ext>
                </a:extLst>
              </p:cNvPr>
              <p:cNvSpPr>
                <a:spLocks noChangeArrowheads="1"/>
              </p:cNvSpPr>
              <p:nvPr/>
            </p:nvSpPr>
            <p:spPr bwMode="auto">
              <a:xfrm>
                <a:off x="3543" y="2068"/>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4" name="Oval 187">
                <a:extLst>
                  <a:ext uri="{FF2B5EF4-FFF2-40B4-BE49-F238E27FC236}">
                    <a16:creationId xmlns:a16="http://schemas.microsoft.com/office/drawing/2014/main" id="{B2541001-9504-4484-AC6F-6B788B419B59}"/>
                  </a:ext>
                </a:extLst>
              </p:cNvPr>
              <p:cNvSpPr>
                <a:spLocks noChangeArrowheads="1"/>
              </p:cNvSpPr>
              <p:nvPr/>
            </p:nvSpPr>
            <p:spPr bwMode="auto">
              <a:xfrm>
                <a:off x="3843" y="201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5" name="Oval 188">
                <a:extLst>
                  <a:ext uri="{FF2B5EF4-FFF2-40B4-BE49-F238E27FC236}">
                    <a16:creationId xmlns:a16="http://schemas.microsoft.com/office/drawing/2014/main" id="{4E959FD5-7599-418E-BD39-48F9326F4FD6}"/>
                  </a:ext>
                </a:extLst>
              </p:cNvPr>
              <p:cNvSpPr>
                <a:spLocks noChangeArrowheads="1"/>
              </p:cNvSpPr>
              <p:nvPr/>
            </p:nvSpPr>
            <p:spPr bwMode="auto">
              <a:xfrm>
                <a:off x="4407" y="2028"/>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6" name="Oval 189">
                <a:extLst>
                  <a:ext uri="{FF2B5EF4-FFF2-40B4-BE49-F238E27FC236}">
                    <a16:creationId xmlns:a16="http://schemas.microsoft.com/office/drawing/2014/main" id="{627B1F19-59E1-4DB5-8DAD-AE7313BFBAD6}"/>
                  </a:ext>
                </a:extLst>
              </p:cNvPr>
              <p:cNvSpPr>
                <a:spLocks noChangeArrowheads="1"/>
              </p:cNvSpPr>
              <p:nvPr/>
            </p:nvSpPr>
            <p:spPr bwMode="auto">
              <a:xfrm>
                <a:off x="3166" y="20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7" name="Oval 190">
                <a:extLst>
                  <a:ext uri="{FF2B5EF4-FFF2-40B4-BE49-F238E27FC236}">
                    <a16:creationId xmlns:a16="http://schemas.microsoft.com/office/drawing/2014/main" id="{9517831B-9D94-4305-A276-026054B77C18}"/>
                  </a:ext>
                </a:extLst>
              </p:cNvPr>
              <p:cNvSpPr>
                <a:spLocks noChangeArrowheads="1"/>
              </p:cNvSpPr>
              <p:nvPr/>
            </p:nvSpPr>
            <p:spPr bwMode="auto">
              <a:xfrm>
                <a:off x="4096" y="204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8" name="Oval 191">
                <a:extLst>
                  <a:ext uri="{FF2B5EF4-FFF2-40B4-BE49-F238E27FC236}">
                    <a16:creationId xmlns:a16="http://schemas.microsoft.com/office/drawing/2014/main" id="{541879A1-529E-4D27-B170-65C57AA91154}"/>
                  </a:ext>
                </a:extLst>
              </p:cNvPr>
              <p:cNvSpPr>
                <a:spLocks noChangeArrowheads="1"/>
              </p:cNvSpPr>
              <p:nvPr/>
            </p:nvSpPr>
            <p:spPr bwMode="auto">
              <a:xfrm>
                <a:off x="2763" y="206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89" name="Oval 192">
                <a:extLst>
                  <a:ext uri="{FF2B5EF4-FFF2-40B4-BE49-F238E27FC236}">
                    <a16:creationId xmlns:a16="http://schemas.microsoft.com/office/drawing/2014/main" id="{741E58E4-98CC-4190-85F5-395F61337699}"/>
                  </a:ext>
                </a:extLst>
              </p:cNvPr>
              <p:cNvSpPr>
                <a:spLocks noChangeArrowheads="1"/>
              </p:cNvSpPr>
              <p:nvPr/>
            </p:nvSpPr>
            <p:spPr bwMode="auto">
              <a:xfrm>
                <a:off x="3060" y="203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0" name="Oval 193">
                <a:extLst>
                  <a:ext uri="{FF2B5EF4-FFF2-40B4-BE49-F238E27FC236}">
                    <a16:creationId xmlns:a16="http://schemas.microsoft.com/office/drawing/2014/main" id="{3D11503F-8600-4241-8228-F0BC7C842F5D}"/>
                  </a:ext>
                </a:extLst>
              </p:cNvPr>
              <p:cNvSpPr>
                <a:spLocks noChangeArrowheads="1"/>
              </p:cNvSpPr>
              <p:nvPr/>
            </p:nvSpPr>
            <p:spPr bwMode="auto">
              <a:xfrm>
                <a:off x="2553" y="201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1" name="Oval 194">
                <a:extLst>
                  <a:ext uri="{FF2B5EF4-FFF2-40B4-BE49-F238E27FC236}">
                    <a16:creationId xmlns:a16="http://schemas.microsoft.com/office/drawing/2014/main" id="{0EBD2BA3-9BBD-4CE3-8235-3FA860AF26F3}"/>
                  </a:ext>
                </a:extLst>
              </p:cNvPr>
              <p:cNvSpPr>
                <a:spLocks noChangeArrowheads="1"/>
              </p:cNvSpPr>
              <p:nvPr/>
            </p:nvSpPr>
            <p:spPr bwMode="auto">
              <a:xfrm>
                <a:off x="4914" y="205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2" name="Oval 195">
                <a:extLst>
                  <a:ext uri="{FF2B5EF4-FFF2-40B4-BE49-F238E27FC236}">
                    <a16:creationId xmlns:a16="http://schemas.microsoft.com/office/drawing/2014/main" id="{F9FCE273-7D98-469B-A2AE-44849C7BDCE0}"/>
                  </a:ext>
                </a:extLst>
              </p:cNvPr>
              <p:cNvSpPr>
                <a:spLocks noChangeArrowheads="1"/>
              </p:cNvSpPr>
              <p:nvPr/>
            </p:nvSpPr>
            <p:spPr bwMode="auto">
              <a:xfrm>
                <a:off x="2751" y="2071"/>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3" name="Oval 196">
                <a:extLst>
                  <a:ext uri="{FF2B5EF4-FFF2-40B4-BE49-F238E27FC236}">
                    <a16:creationId xmlns:a16="http://schemas.microsoft.com/office/drawing/2014/main" id="{B321A3C6-F4A2-4A22-9640-ACBDFA7D575E}"/>
                  </a:ext>
                </a:extLst>
              </p:cNvPr>
              <p:cNvSpPr>
                <a:spLocks noChangeArrowheads="1"/>
              </p:cNvSpPr>
              <p:nvPr/>
            </p:nvSpPr>
            <p:spPr bwMode="auto">
              <a:xfrm>
                <a:off x="3172" y="2059"/>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4" name="Oval 197">
                <a:extLst>
                  <a:ext uri="{FF2B5EF4-FFF2-40B4-BE49-F238E27FC236}">
                    <a16:creationId xmlns:a16="http://schemas.microsoft.com/office/drawing/2014/main" id="{B94F44A8-D398-43C0-A9A6-898BC7E2F864}"/>
                  </a:ext>
                </a:extLst>
              </p:cNvPr>
              <p:cNvSpPr>
                <a:spLocks noChangeArrowheads="1"/>
              </p:cNvSpPr>
              <p:nvPr/>
            </p:nvSpPr>
            <p:spPr bwMode="auto">
              <a:xfrm>
                <a:off x="5058" y="2030"/>
                <a:ext cx="18"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5" name="Oval 198">
                <a:extLst>
                  <a:ext uri="{FF2B5EF4-FFF2-40B4-BE49-F238E27FC236}">
                    <a16:creationId xmlns:a16="http://schemas.microsoft.com/office/drawing/2014/main" id="{2C4D1BD2-DC1E-4390-A11E-4928E76BA937}"/>
                  </a:ext>
                </a:extLst>
              </p:cNvPr>
              <p:cNvSpPr>
                <a:spLocks noChangeArrowheads="1"/>
              </p:cNvSpPr>
              <p:nvPr/>
            </p:nvSpPr>
            <p:spPr bwMode="auto">
              <a:xfrm>
                <a:off x="3736" y="2079"/>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6" name="Oval 199">
                <a:extLst>
                  <a:ext uri="{FF2B5EF4-FFF2-40B4-BE49-F238E27FC236}">
                    <a16:creationId xmlns:a16="http://schemas.microsoft.com/office/drawing/2014/main" id="{A2A7E378-6F59-4D9B-A51B-0FD7D53A8143}"/>
                  </a:ext>
                </a:extLst>
              </p:cNvPr>
              <p:cNvSpPr>
                <a:spLocks noChangeArrowheads="1"/>
              </p:cNvSpPr>
              <p:nvPr/>
            </p:nvSpPr>
            <p:spPr bwMode="auto">
              <a:xfrm>
                <a:off x="3157" y="202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7" name="Oval 200">
                <a:extLst>
                  <a:ext uri="{FF2B5EF4-FFF2-40B4-BE49-F238E27FC236}">
                    <a16:creationId xmlns:a16="http://schemas.microsoft.com/office/drawing/2014/main" id="{A25D75DA-8C4B-4ED6-B73D-D550BC83703B}"/>
                  </a:ext>
                </a:extLst>
              </p:cNvPr>
              <p:cNvSpPr>
                <a:spLocks noChangeArrowheads="1"/>
              </p:cNvSpPr>
              <p:nvPr/>
            </p:nvSpPr>
            <p:spPr bwMode="auto">
              <a:xfrm>
                <a:off x="2979" y="209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8" name="Oval 201">
                <a:extLst>
                  <a:ext uri="{FF2B5EF4-FFF2-40B4-BE49-F238E27FC236}">
                    <a16:creationId xmlns:a16="http://schemas.microsoft.com/office/drawing/2014/main" id="{7F262B3C-F375-473E-8612-7B5B55F5864C}"/>
                  </a:ext>
                </a:extLst>
              </p:cNvPr>
              <p:cNvSpPr>
                <a:spLocks noChangeArrowheads="1"/>
              </p:cNvSpPr>
              <p:nvPr/>
            </p:nvSpPr>
            <p:spPr bwMode="auto">
              <a:xfrm>
                <a:off x="3241" y="203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99" name="Oval 202">
                <a:extLst>
                  <a:ext uri="{FF2B5EF4-FFF2-40B4-BE49-F238E27FC236}">
                    <a16:creationId xmlns:a16="http://schemas.microsoft.com/office/drawing/2014/main" id="{CE59BFAD-B79D-4D18-A2B3-7CF7E4B18E66}"/>
                  </a:ext>
                </a:extLst>
              </p:cNvPr>
              <p:cNvSpPr>
                <a:spLocks noChangeArrowheads="1"/>
              </p:cNvSpPr>
              <p:nvPr/>
            </p:nvSpPr>
            <p:spPr bwMode="auto">
              <a:xfrm>
                <a:off x="3152" y="205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00" name="Oval 203">
                <a:extLst>
                  <a:ext uri="{FF2B5EF4-FFF2-40B4-BE49-F238E27FC236}">
                    <a16:creationId xmlns:a16="http://schemas.microsoft.com/office/drawing/2014/main" id="{35BD81DC-ACA1-438F-A498-0B2449C982DD}"/>
                  </a:ext>
                </a:extLst>
              </p:cNvPr>
              <p:cNvSpPr>
                <a:spLocks noChangeArrowheads="1"/>
              </p:cNvSpPr>
              <p:nvPr/>
            </p:nvSpPr>
            <p:spPr bwMode="auto">
              <a:xfrm>
                <a:off x="3065" y="201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01" name="Oval 204">
                <a:extLst>
                  <a:ext uri="{FF2B5EF4-FFF2-40B4-BE49-F238E27FC236}">
                    <a16:creationId xmlns:a16="http://schemas.microsoft.com/office/drawing/2014/main" id="{C3832A28-D60B-4D03-9F61-D8041E7B60E6}"/>
                  </a:ext>
                </a:extLst>
              </p:cNvPr>
              <p:cNvSpPr>
                <a:spLocks noChangeArrowheads="1"/>
              </p:cNvSpPr>
              <p:nvPr/>
            </p:nvSpPr>
            <p:spPr bwMode="auto">
              <a:xfrm>
                <a:off x="3227" y="209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grpSp>
        <p:sp>
          <p:nvSpPr>
            <p:cNvPr id="319" name="Oval 206">
              <a:extLst>
                <a:ext uri="{FF2B5EF4-FFF2-40B4-BE49-F238E27FC236}">
                  <a16:creationId xmlns:a16="http://schemas.microsoft.com/office/drawing/2014/main" id="{0CC4F19D-06CD-4A8F-B254-AFBE2652A11C}"/>
                </a:ext>
              </a:extLst>
            </p:cNvPr>
            <p:cNvSpPr>
              <a:spLocks noChangeArrowheads="1"/>
            </p:cNvSpPr>
            <p:nvPr/>
          </p:nvSpPr>
          <p:spPr bwMode="auto">
            <a:xfrm>
              <a:off x="3664" y="2065"/>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22" name="Oval 207">
              <a:extLst>
                <a:ext uri="{FF2B5EF4-FFF2-40B4-BE49-F238E27FC236}">
                  <a16:creationId xmlns:a16="http://schemas.microsoft.com/office/drawing/2014/main" id="{F0B1A5DD-E2A8-45BC-994C-8DEE884F880C}"/>
                </a:ext>
              </a:extLst>
            </p:cNvPr>
            <p:cNvSpPr>
              <a:spLocks noChangeArrowheads="1"/>
            </p:cNvSpPr>
            <p:nvPr/>
          </p:nvSpPr>
          <p:spPr bwMode="auto">
            <a:xfrm>
              <a:off x="2800" y="2079"/>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58" name="Oval 208">
              <a:extLst>
                <a:ext uri="{FF2B5EF4-FFF2-40B4-BE49-F238E27FC236}">
                  <a16:creationId xmlns:a16="http://schemas.microsoft.com/office/drawing/2014/main" id="{3498E4DF-57FF-482F-AF88-52A0AA2824DF}"/>
                </a:ext>
              </a:extLst>
            </p:cNvPr>
            <p:cNvSpPr>
              <a:spLocks noChangeArrowheads="1"/>
            </p:cNvSpPr>
            <p:nvPr/>
          </p:nvSpPr>
          <p:spPr bwMode="auto">
            <a:xfrm>
              <a:off x="2956" y="20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59" name="Oval 209">
              <a:extLst>
                <a:ext uri="{FF2B5EF4-FFF2-40B4-BE49-F238E27FC236}">
                  <a16:creationId xmlns:a16="http://schemas.microsoft.com/office/drawing/2014/main" id="{F187995B-54AA-4922-BA55-AC6442D2B883}"/>
                </a:ext>
              </a:extLst>
            </p:cNvPr>
            <p:cNvSpPr>
              <a:spLocks noChangeArrowheads="1"/>
            </p:cNvSpPr>
            <p:nvPr/>
          </p:nvSpPr>
          <p:spPr bwMode="auto">
            <a:xfrm>
              <a:off x="4197" y="205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60" name="Oval 210">
              <a:extLst>
                <a:ext uri="{FF2B5EF4-FFF2-40B4-BE49-F238E27FC236}">
                  <a16:creationId xmlns:a16="http://schemas.microsoft.com/office/drawing/2014/main" id="{7FA39DBF-86A1-4A3A-AF0F-F28EB77846EF}"/>
                </a:ext>
              </a:extLst>
            </p:cNvPr>
            <p:cNvSpPr>
              <a:spLocks noChangeArrowheads="1"/>
            </p:cNvSpPr>
            <p:nvPr/>
          </p:nvSpPr>
          <p:spPr bwMode="auto">
            <a:xfrm>
              <a:off x="3860" y="206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61" name="Oval 211">
              <a:extLst>
                <a:ext uri="{FF2B5EF4-FFF2-40B4-BE49-F238E27FC236}">
                  <a16:creationId xmlns:a16="http://schemas.microsoft.com/office/drawing/2014/main" id="{21BE701D-4458-4ED9-BEED-9E7ADEDCEEC6}"/>
                </a:ext>
              </a:extLst>
            </p:cNvPr>
            <p:cNvSpPr>
              <a:spLocks noChangeArrowheads="1"/>
            </p:cNvSpPr>
            <p:nvPr/>
          </p:nvSpPr>
          <p:spPr bwMode="auto">
            <a:xfrm>
              <a:off x="2423" y="193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77" name="Oval 212">
              <a:extLst>
                <a:ext uri="{FF2B5EF4-FFF2-40B4-BE49-F238E27FC236}">
                  <a16:creationId xmlns:a16="http://schemas.microsoft.com/office/drawing/2014/main" id="{E250B0BD-3E5E-4E60-B06A-B69F4F694DCF}"/>
                </a:ext>
              </a:extLst>
            </p:cNvPr>
            <p:cNvSpPr>
              <a:spLocks noChangeArrowheads="1"/>
            </p:cNvSpPr>
            <p:nvPr/>
          </p:nvSpPr>
          <p:spPr bwMode="auto">
            <a:xfrm>
              <a:off x="3578" y="1956"/>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4" name="Oval 213">
              <a:extLst>
                <a:ext uri="{FF2B5EF4-FFF2-40B4-BE49-F238E27FC236}">
                  <a16:creationId xmlns:a16="http://schemas.microsoft.com/office/drawing/2014/main" id="{8BF91CB3-304E-4942-83E1-A39328C75D5C}"/>
                </a:ext>
              </a:extLst>
            </p:cNvPr>
            <p:cNvSpPr>
              <a:spLocks noChangeArrowheads="1"/>
            </p:cNvSpPr>
            <p:nvPr/>
          </p:nvSpPr>
          <p:spPr bwMode="auto">
            <a:xfrm>
              <a:off x="5934" y="199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5" name="Oval 214">
              <a:extLst>
                <a:ext uri="{FF2B5EF4-FFF2-40B4-BE49-F238E27FC236}">
                  <a16:creationId xmlns:a16="http://schemas.microsoft.com/office/drawing/2014/main" id="{A37AAE0F-B3D6-4904-A975-61ED2E0034C5}"/>
                </a:ext>
              </a:extLst>
            </p:cNvPr>
            <p:cNvSpPr>
              <a:spLocks noChangeArrowheads="1"/>
            </p:cNvSpPr>
            <p:nvPr/>
          </p:nvSpPr>
          <p:spPr bwMode="auto">
            <a:xfrm>
              <a:off x="3045" y="198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6" name="Oval 215">
              <a:extLst>
                <a:ext uri="{FF2B5EF4-FFF2-40B4-BE49-F238E27FC236}">
                  <a16:creationId xmlns:a16="http://schemas.microsoft.com/office/drawing/2014/main" id="{8A7AE6A1-964C-44A8-8895-6A993C99CCF4}"/>
                </a:ext>
              </a:extLst>
            </p:cNvPr>
            <p:cNvSpPr>
              <a:spLocks noChangeArrowheads="1"/>
            </p:cNvSpPr>
            <p:nvPr/>
          </p:nvSpPr>
          <p:spPr bwMode="auto">
            <a:xfrm>
              <a:off x="5392" y="196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7" name="Oval 216">
              <a:extLst>
                <a:ext uri="{FF2B5EF4-FFF2-40B4-BE49-F238E27FC236}">
                  <a16:creationId xmlns:a16="http://schemas.microsoft.com/office/drawing/2014/main" id="{62294E9B-FD01-49B0-A84A-A7F5C7918CE8}"/>
                </a:ext>
              </a:extLst>
            </p:cNvPr>
            <p:cNvSpPr>
              <a:spLocks noChangeArrowheads="1"/>
            </p:cNvSpPr>
            <p:nvPr/>
          </p:nvSpPr>
          <p:spPr bwMode="auto">
            <a:xfrm>
              <a:off x="2731" y="194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8" name="Oval 217">
              <a:extLst>
                <a:ext uri="{FF2B5EF4-FFF2-40B4-BE49-F238E27FC236}">
                  <a16:creationId xmlns:a16="http://schemas.microsoft.com/office/drawing/2014/main" id="{74EF6198-53DE-437D-A625-1FC4B0B51350}"/>
                </a:ext>
              </a:extLst>
            </p:cNvPr>
            <p:cNvSpPr>
              <a:spLocks noChangeArrowheads="1"/>
            </p:cNvSpPr>
            <p:nvPr/>
          </p:nvSpPr>
          <p:spPr bwMode="auto">
            <a:xfrm>
              <a:off x="3857" y="199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9" name="Oval 218">
              <a:extLst>
                <a:ext uri="{FF2B5EF4-FFF2-40B4-BE49-F238E27FC236}">
                  <a16:creationId xmlns:a16="http://schemas.microsoft.com/office/drawing/2014/main" id="{46E282B6-E172-4378-B2A1-BA2663FADE46}"/>
                </a:ext>
              </a:extLst>
            </p:cNvPr>
            <p:cNvSpPr>
              <a:spLocks noChangeArrowheads="1"/>
            </p:cNvSpPr>
            <p:nvPr/>
          </p:nvSpPr>
          <p:spPr bwMode="auto">
            <a:xfrm>
              <a:off x="2708" y="196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0" name="Oval 219">
              <a:extLst>
                <a:ext uri="{FF2B5EF4-FFF2-40B4-BE49-F238E27FC236}">
                  <a16:creationId xmlns:a16="http://schemas.microsoft.com/office/drawing/2014/main" id="{E3D8DE14-DE7B-44C6-91AA-D16B35DDBB69}"/>
                </a:ext>
              </a:extLst>
            </p:cNvPr>
            <p:cNvSpPr>
              <a:spLocks noChangeArrowheads="1"/>
            </p:cNvSpPr>
            <p:nvPr/>
          </p:nvSpPr>
          <p:spPr bwMode="auto">
            <a:xfrm>
              <a:off x="2700" y="2004"/>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1" name="Oval 220">
              <a:extLst>
                <a:ext uri="{FF2B5EF4-FFF2-40B4-BE49-F238E27FC236}">
                  <a16:creationId xmlns:a16="http://schemas.microsoft.com/office/drawing/2014/main" id="{48BEB97E-C490-473A-959C-DD28B0309982}"/>
                </a:ext>
              </a:extLst>
            </p:cNvPr>
            <p:cNvSpPr>
              <a:spLocks noChangeArrowheads="1"/>
            </p:cNvSpPr>
            <p:nvPr/>
          </p:nvSpPr>
          <p:spPr bwMode="auto">
            <a:xfrm>
              <a:off x="4704" y="199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2" name="Oval 221">
              <a:extLst>
                <a:ext uri="{FF2B5EF4-FFF2-40B4-BE49-F238E27FC236}">
                  <a16:creationId xmlns:a16="http://schemas.microsoft.com/office/drawing/2014/main" id="{C26040B5-FD94-4E35-A3EB-66B1A807A34F}"/>
                </a:ext>
              </a:extLst>
            </p:cNvPr>
            <p:cNvSpPr>
              <a:spLocks noChangeArrowheads="1"/>
            </p:cNvSpPr>
            <p:nvPr/>
          </p:nvSpPr>
          <p:spPr bwMode="auto">
            <a:xfrm>
              <a:off x="3394" y="1961"/>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3" name="Oval 222">
              <a:extLst>
                <a:ext uri="{FF2B5EF4-FFF2-40B4-BE49-F238E27FC236}">
                  <a16:creationId xmlns:a16="http://schemas.microsoft.com/office/drawing/2014/main" id="{47E56CFE-B9E2-482B-B34C-B21BF2016781}"/>
                </a:ext>
              </a:extLst>
            </p:cNvPr>
            <p:cNvSpPr>
              <a:spLocks noChangeArrowheads="1"/>
            </p:cNvSpPr>
            <p:nvPr/>
          </p:nvSpPr>
          <p:spPr bwMode="auto">
            <a:xfrm>
              <a:off x="4091" y="1935"/>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4" name="Oval 223">
              <a:extLst>
                <a:ext uri="{FF2B5EF4-FFF2-40B4-BE49-F238E27FC236}">
                  <a16:creationId xmlns:a16="http://schemas.microsoft.com/office/drawing/2014/main" id="{265DF6F5-6C05-4B61-9B53-58A79BAAB85E}"/>
                </a:ext>
              </a:extLst>
            </p:cNvPr>
            <p:cNvSpPr>
              <a:spLocks noChangeArrowheads="1"/>
            </p:cNvSpPr>
            <p:nvPr/>
          </p:nvSpPr>
          <p:spPr bwMode="auto">
            <a:xfrm>
              <a:off x="1844" y="195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5" name="Oval 224">
              <a:extLst>
                <a:ext uri="{FF2B5EF4-FFF2-40B4-BE49-F238E27FC236}">
                  <a16:creationId xmlns:a16="http://schemas.microsoft.com/office/drawing/2014/main" id="{D767CD6B-9308-4C0B-84F6-5F96EB51D47A}"/>
                </a:ext>
              </a:extLst>
            </p:cNvPr>
            <p:cNvSpPr>
              <a:spLocks noChangeArrowheads="1"/>
            </p:cNvSpPr>
            <p:nvPr/>
          </p:nvSpPr>
          <p:spPr bwMode="auto">
            <a:xfrm>
              <a:off x="2959" y="194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6" name="Oval 225">
              <a:extLst>
                <a:ext uri="{FF2B5EF4-FFF2-40B4-BE49-F238E27FC236}">
                  <a16:creationId xmlns:a16="http://schemas.microsoft.com/office/drawing/2014/main" id="{E7ACE4F6-B808-4EFE-B757-F519AE879EB1}"/>
                </a:ext>
              </a:extLst>
            </p:cNvPr>
            <p:cNvSpPr>
              <a:spLocks noChangeArrowheads="1"/>
            </p:cNvSpPr>
            <p:nvPr/>
          </p:nvSpPr>
          <p:spPr bwMode="auto">
            <a:xfrm>
              <a:off x="3929" y="1950"/>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7" name="Oval 226">
              <a:extLst>
                <a:ext uri="{FF2B5EF4-FFF2-40B4-BE49-F238E27FC236}">
                  <a16:creationId xmlns:a16="http://schemas.microsoft.com/office/drawing/2014/main" id="{A7EA4E8F-927B-4CF2-9764-0D0408D6A4AC}"/>
                </a:ext>
              </a:extLst>
            </p:cNvPr>
            <p:cNvSpPr>
              <a:spLocks noChangeArrowheads="1"/>
            </p:cNvSpPr>
            <p:nvPr/>
          </p:nvSpPr>
          <p:spPr bwMode="auto">
            <a:xfrm>
              <a:off x="2466" y="1958"/>
              <a:ext cx="18"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8" name="Oval 227">
              <a:extLst>
                <a:ext uri="{FF2B5EF4-FFF2-40B4-BE49-F238E27FC236}">
                  <a16:creationId xmlns:a16="http://schemas.microsoft.com/office/drawing/2014/main" id="{A442A3B5-63B8-4B7F-9B68-EF552963ACB3}"/>
                </a:ext>
              </a:extLst>
            </p:cNvPr>
            <p:cNvSpPr>
              <a:spLocks noChangeArrowheads="1"/>
            </p:cNvSpPr>
            <p:nvPr/>
          </p:nvSpPr>
          <p:spPr bwMode="auto">
            <a:xfrm>
              <a:off x="3728" y="1973"/>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99" name="Oval 228">
              <a:extLst>
                <a:ext uri="{FF2B5EF4-FFF2-40B4-BE49-F238E27FC236}">
                  <a16:creationId xmlns:a16="http://schemas.microsoft.com/office/drawing/2014/main" id="{5B26D4E2-CFE1-4B96-A8E9-3D931DB890DF}"/>
                </a:ext>
              </a:extLst>
            </p:cNvPr>
            <p:cNvSpPr>
              <a:spLocks noChangeArrowheads="1"/>
            </p:cNvSpPr>
            <p:nvPr/>
          </p:nvSpPr>
          <p:spPr bwMode="auto">
            <a:xfrm>
              <a:off x="3892" y="194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0" name="Oval 229">
              <a:extLst>
                <a:ext uri="{FF2B5EF4-FFF2-40B4-BE49-F238E27FC236}">
                  <a16:creationId xmlns:a16="http://schemas.microsoft.com/office/drawing/2014/main" id="{DB5FD0AB-2641-40F1-A064-A09D758FDCA2}"/>
                </a:ext>
              </a:extLst>
            </p:cNvPr>
            <p:cNvSpPr>
              <a:spLocks noChangeArrowheads="1"/>
            </p:cNvSpPr>
            <p:nvPr/>
          </p:nvSpPr>
          <p:spPr bwMode="auto">
            <a:xfrm>
              <a:off x="1738" y="195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1" name="Oval 230">
              <a:extLst>
                <a:ext uri="{FF2B5EF4-FFF2-40B4-BE49-F238E27FC236}">
                  <a16:creationId xmlns:a16="http://schemas.microsoft.com/office/drawing/2014/main" id="{744C0E09-01ED-4DAB-9E0A-02FB73394F54}"/>
                </a:ext>
              </a:extLst>
            </p:cNvPr>
            <p:cNvSpPr>
              <a:spLocks noChangeArrowheads="1"/>
            </p:cNvSpPr>
            <p:nvPr/>
          </p:nvSpPr>
          <p:spPr bwMode="auto">
            <a:xfrm>
              <a:off x="2950" y="199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2" name="Oval 231">
              <a:extLst>
                <a:ext uri="{FF2B5EF4-FFF2-40B4-BE49-F238E27FC236}">
                  <a16:creationId xmlns:a16="http://schemas.microsoft.com/office/drawing/2014/main" id="{EBD4FCA0-AA8A-464A-9DD2-B2B8CC3F1AAF}"/>
                </a:ext>
              </a:extLst>
            </p:cNvPr>
            <p:cNvSpPr>
              <a:spLocks noChangeArrowheads="1"/>
            </p:cNvSpPr>
            <p:nvPr/>
          </p:nvSpPr>
          <p:spPr bwMode="auto">
            <a:xfrm>
              <a:off x="3477" y="200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3" name="Oval 232">
              <a:extLst>
                <a:ext uri="{FF2B5EF4-FFF2-40B4-BE49-F238E27FC236}">
                  <a16:creationId xmlns:a16="http://schemas.microsoft.com/office/drawing/2014/main" id="{C9E5617A-8A99-4CDC-BFFC-DF496287B8F5}"/>
                </a:ext>
              </a:extLst>
            </p:cNvPr>
            <p:cNvSpPr>
              <a:spLocks noChangeArrowheads="1"/>
            </p:cNvSpPr>
            <p:nvPr/>
          </p:nvSpPr>
          <p:spPr bwMode="auto">
            <a:xfrm>
              <a:off x="4980" y="199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4" name="Oval 233">
              <a:extLst>
                <a:ext uri="{FF2B5EF4-FFF2-40B4-BE49-F238E27FC236}">
                  <a16:creationId xmlns:a16="http://schemas.microsoft.com/office/drawing/2014/main" id="{B3EBB7EC-34C4-47AE-8717-2A0E0D7A6001}"/>
                </a:ext>
              </a:extLst>
            </p:cNvPr>
            <p:cNvSpPr>
              <a:spLocks noChangeArrowheads="1"/>
            </p:cNvSpPr>
            <p:nvPr/>
          </p:nvSpPr>
          <p:spPr bwMode="auto">
            <a:xfrm>
              <a:off x="2507" y="187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5" name="Oval 234">
              <a:extLst>
                <a:ext uri="{FF2B5EF4-FFF2-40B4-BE49-F238E27FC236}">
                  <a16:creationId xmlns:a16="http://schemas.microsoft.com/office/drawing/2014/main" id="{F09BE8E6-55E3-4D87-818D-266D0F660B38}"/>
                </a:ext>
              </a:extLst>
            </p:cNvPr>
            <p:cNvSpPr>
              <a:spLocks noChangeArrowheads="1"/>
            </p:cNvSpPr>
            <p:nvPr/>
          </p:nvSpPr>
          <p:spPr bwMode="auto">
            <a:xfrm>
              <a:off x="4249" y="192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6" name="Oval 235">
              <a:extLst>
                <a:ext uri="{FF2B5EF4-FFF2-40B4-BE49-F238E27FC236}">
                  <a16:creationId xmlns:a16="http://schemas.microsoft.com/office/drawing/2014/main" id="{1E75C7E1-AAD0-4EB7-BB98-64F1CF2ADBFF}"/>
                </a:ext>
              </a:extLst>
            </p:cNvPr>
            <p:cNvSpPr>
              <a:spLocks noChangeArrowheads="1"/>
            </p:cNvSpPr>
            <p:nvPr/>
          </p:nvSpPr>
          <p:spPr bwMode="auto">
            <a:xfrm>
              <a:off x="4102" y="186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7" name="Oval 236">
              <a:extLst>
                <a:ext uri="{FF2B5EF4-FFF2-40B4-BE49-F238E27FC236}">
                  <a16:creationId xmlns:a16="http://schemas.microsoft.com/office/drawing/2014/main" id="{5DA9FB90-C669-422E-96D4-1094D49FB879}"/>
                </a:ext>
              </a:extLst>
            </p:cNvPr>
            <p:cNvSpPr>
              <a:spLocks noChangeArrowheads="1"/>
            </p:cNvSpPr>
            <p:nvPr/>
          </p:nvSpPr>
          <p:spPr bwMode="auto">
            <a:xfrm>
              <a:off x="4212" y="190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8" name="Oval 237">
              <a:extLst>
                <a:ext uri="{FF2B5EF4-FFF2-40B4-BE49-F238E27FC236}">
                  <a16:creationId xmlns:a16="http://schemas.microsoft.com/office/drawing/2014/main" id="{10ED4457-BC56-4C15-AC1B-8554555B5037}"/>
                </a:ext>
              </a:extLst>
            </p:cNvPr>
            <p:cNvSpPr>
              <a:spLocks noChangeArrowheads="1"/>
            </p:cNvSpPr>
            <p:nvPr/>
          </p:nvSpPr>
          <p:spPr bwMode="auto">
            <a:xfrm>
              <a:off x="4289" y="1918"/>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09" name="Oval 238">
              <a:extLst>
                <a:ext uri="{FF2B5EF4-FFF2-40B4-BE49-F238E27FC236}">
                  <a16:creationId xmlns:a16="http://schemas.microsoft.com/office/drawing/2014/main" id="{358235A1-8B8D-454F-A5E6-F7711F130029}"/>
                </a:ext>
              </a:extLst>
            </p:cNvPr>
            <p:cNvSpPr>
              <a:spLocks noChangeArrowheads="1"/>
            </p:cNvSpPr>
            <p:nvPr/>
          </p:nvSpPr>
          <p:spPr bwMode="auto">
            <a:xfrm>
              <a:off x="4448" y="1886"/>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0" name="Oval 239">
              <a:extLst>
                <a:ext uri="{FF2B5EF4-FFF2-40B4-BE49-F238E27FC236}">
                  <a16:creationId xmlns:a16="http://schemas.microsoft.com/office/drawing/2014/main" id="{72005AC9-D867-4B00-AC56-B5C8FCB68890}"/>
                </a:ext>
              </a:extLst>
            </p:cNvPr>
            <p:cNvSpPr>
              <a:spLocks noChangeArrowheads="1"/>
            </p:cNvSpPr>
            <p:nvPr/>
          </p:nvSpPr>
          <p:spPr bwMode="auto">
            <a:xfrm>
              <a:off x="3996" y="187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1" name="Oval 240">
              <a:extLst>
                <a:ext uri="{FF2B5EF4-FFF2-40B4-BE49-F238E27FC236}">
                  <a16:creationId xmlns:a16="http://schemas.microsoft.com/office/drawing/2014/main" id="{0C97B6A0-1DC2-40B8-A17E-5D8D3683BBEA}"/>
                </a:ext>
              </a:extLst>
            </p:cNvPr>
            <p:cNvSpPr>
              <a:spLocks noChangeArrowheads="1"/>
            </p:cNvSpPr>
            <p:nvPr/>
          </p:nvSpPr>
          <p:spPr bwMode="auto">
            <a:xfrm>
              <a:off x="4137" y="185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2" name="Oval 241">
              <a:extLst>
                <a:ext uri="{FF2B5EF4-FFF2-40B4-BE49-F238E27FC236}">
                  <a16:creationId xmlns:a16="http://schemas.microsoft.com/office/drawing/2014/main" id="{89C24FE6-D23A-4EA1-816D-BDF18E234F1F}"/>
                </a:ext>
              </a:extLst>
            </p:cNvPr>
            <p:cNvSpPr>
              <a:spLocks noChangeArrowheads="1"/>
            </p:cNvSpPr>
            <p:nvPr/>
          </p:nvSpPr>
          <p:spPr bwMode="auto">
            <a:xfrm>
              <a:off x="3808" y="188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3" name="Oval 242">
              <a:extLst>
                <a:ext uri="{FF2B5EF4-FFF2-40B4-BE49-F238E27FC236}">
                  <a16:creationId xmlns:a16="http://schemas.microsoft.com/office/drawing/2014/main" id="{0C48DCDF-4223-49BD-B384-86744EEF6025}"/>
                </a:ext>
              </a:extLst>
            </p:cNvPr>
            <p:cNvSpPr>
              <a:spLocks noChangeArrowheads="1"/>
            </p:cNvSpPr>
            <p:nvPr/>
          </p:nvSpPr>
          <p:spPr bwMode="auto">
            <a:xfrm>
              <a:off x="3932" y="187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4" name="Oval 243">
              <a:extLst>
                <a:ext uri="{FF2B5EF4-FFF2-40B4-BE49-F238E27FC236}">
                  <a16:creationId xmlns:a16="http://schemas.microsoft.com/office/drawing/2014/main" id="{60FA360A-5648-4A20-ADF0-EC9C11B618FD}"/>
                </a:ext>
              </a:extLst>
            </p:cNvPr>
            <p:cNvSpPr>
              <a:spLocks noChangeArrowheads="1"/>
            </p:cNvSpPr>
            <p:nvPr/>
          </p:nvSpPr>
          <p:spPr bwMode="auto">
            <a:xfrm>
              <a:off x="3900" y="1904"/>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5" name="Oval 244">
              <a:extLst>
                <a:ext uri="{FF2B5EF4-FFF2-40B4-BE49-F238E27FC236}">
                  <a16:creationId xmlns:a16="http://schemas.microsoft.com/office/drawing/2014/main" id="{885BBBCC-0D64-458B-B7D6-F55D512709D3}"/>
                </a:ext>
              </a:extLst>
            </p:cNvPr>
            <p:cNvSpPr>
              <a:spLocks noChangeArrowheads="1"/>
            </p:cNvSpPr>
            <p:nvPr/>
          </p:nvSpPr>
          <p:spPr bwMode="auto">
            <a:xfrm>
              <a:off x="4315" y="190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6" name="Oval 245">
              <a:extLst>
                <a:ext uri="{FF2B5EF4-FFF2-40B4-BE49-F238E27FC236}">
                  <a16:creationId xmlns:a16="http://schemas.microsoft.com/office/drawing/2014/main" id="{E60EBC3F-B5FD-4A44-80AE-E0D0BB637597}"/>
                </a:ext>
              </a:extLst>
            </p:cNvPr>
            <p:cNvSpPr>
              <a:spLocks noChangeArrowheads="1"/>
            </p:cNvSpPr>
            <p:nvPr/>
          </p:nvSpPr>
          <p:spPr bwMode="auto">
            <a:xfrm>
              <a:off x="4759" y="190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7" name="Oval 246">
              <a:extLst>
                <a:ext uri="{FF2B5EF4-FFF2-40B4-BE49-F238E27FC236}">
                  <a16:creationId xmlns:a16="http://schemas.microsoft.com/office/drawing/2014/main" id="{3478AF56-7125-487C-9602-C1379470347D}"/>
                </a:ext>
              </a:extLst>
            </p:cNvPr>
            <p:cNvSpPr>
              <a:spLocks noChangeArrowheads="1"/>
            </p:cNvSpPr>
            <p:nvPr/>
          </p:nvSpPr>
          <p:spPr bwMode="auto">
            <a:xfrm>
              <a:off x="4574" y="189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8" name="Oval 247">
              <a:extLst>
                <a:ext uri="{FF2B5EF4-FFF2-40B4-BE49-F238E27FC236}">
                  <a16:creationId xmlns:a16="http://schemas.microsoft.com/office/drawing/2014/main" id="{A05A2A99-C6E1-40E4-ABAB-C788CF9CCC16}"/>
                </a:ext>
              </a:extLst>
            </p:cNvPr>
            <p:cNvSpPr>
              <a:spLocks noChangeArrowheads="1"/>
            </p:cNvSpPr>
            <p:nvPr/>
          </p:nvSpPr>
          <p:spPr bwMode="auto">
            <a:xfrm>
              <a:off x="3886" y="184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9" name="Oval 248">
              <a:extLst>
                <a:ext uri="{FF2B5EF4-FFF2-40B4-BE49-F238E27FC236}">
                  <a16:creationId xmlns:a16="http://schemas.microsoft.com/office/drawing/2014/main" id="{4436C8AD-5AE7-4B52-80B6-BDCE4217AF14}"/>
                </a:ext>
              </a:extLst>
            </p:cNvPr>
            <p:cNvSpPr>
              <a:spLocks noChangeArrowheads="1"/>
            </p:cNvSpPr>
            <p:nvPr/>
          </p:nvSpPr>
          <p:spPr bwMode="auto">
            <a:xfrm>
              <a:off x="4983" y="1878"/>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0" name="Oval 249">
              <a:extLst>
                <a:ext uri="{FF2B5EF4-FFF2-40B4-BE49-F238E27FC236}">
                  <a16:creationId xmlns:a16="http://schemas.microsoft.com/office/drawing/2014/main" id="{454B2DD1-E297-4198-83B5-A73EA1FC9D50}"/>
                </a:ext>
              </a:extLst>
            </p:cNvPr>
            <p:cNvSpPr>
              <a:spLocks noChangeArrowheads="1"/>
            </p:cNvSpPr>
            <p:nvPr/>
          </p:nvSpPr>
          <p:spPr bwMode="auto">
            <a:xfrm>
              <a:off x="3281" y="1791"/>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1" name="Oval 250">
              <a:extLst>
                <a:ext uri="{FF2B5EF4-FFF2-40B4-BE49-F238E27FC236}">
                  <a16:creationId xmlns:a16="http://schemas.microsoft.com/office/drawing/2014/main" id="{F739D5C6-B200-4E75-B5A9-8700B66A2716}"/>
                </a:ext>
              </a:extLst>
            </p:cNvPr>
            <p:cNvSpPr>
              <a:spLocks noChangeArrowheads="1"/>
            </p:cNvSpPr>
            <p:nvPr/>
          </p:nvSpPr>
          <p:spPr bwMode="auto">
            <a:xfrm>
              <a:off x="4315" y="1826"/>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2" name="Oval 251">
              <a:extLst>
                <a:ext uri="{FF2B5EF4-FFF2-40B4-BE49-F238E27FC236}">
                  <a16:creationId xmlns:a16="http://schemas.microsoft.com/office/drawing/2014/main" id="{DA2FF335-B5CF-4519-932A-853CADC21A04}"/>
                </a:ext>
              </a:extLst>
            </p:cNvPr>
            <p:cNvSpPr>
              <a:spLocks noChangeArrowheads="1"/>
            </p:cNvSpPr>
            <p:nvPr/>
          </p:nvSpPr>
          <p:spPr bwMode="auto">
            <a:xfrm>
              <a:off x="4148" y="180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3" name="Oval 252">
              <a:extLst>
                <a:ext uri="{FF2B5EF4-FFF2-40B4-BE49-F238E27FC236}">
                  <a16:creationId xmlns:a16="http://schemas.microsoft.com/office/drawing/2014/main" id="{661629E9-CE86-4839-8FF5-C6015320A3F4}"/>
                </a:ext>
              </a:extLst>
            </p:cNvPr>
            <p:cNvSpPr>
              <a:spLocks noChangeArrowheads="1"/>
            </p:cNvSpPr>
            <p:nvPr/>
          </p:nvSpPr>
          <p:spPr bwMode="auto">
            <a:xfrm>
              <a:off x="3638" y="1774"/>
              <a:ext cx="21"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4" name="Oval 253">
              <a:extLst>
                <a:ext uri="{FF2B5EF4-FFF2-40B4-BE49-F238E27FC236}">
                  <a16:creationId xmlns:a16="http://schemas.microsoft.com/office/drawing/2014/main" id="{AE45D64D-AA77-403A-A36A-0C7A1ADC4E9D}"/>
                </a:ext>
              </a:extLst>
            </p:cNvPr>
            <p:cNvSpPr>
              <a:spLocks noChangeArrowheads="1"/>
            </p:cNvSpPr>
            <p:nvPr/>
          </p:nvSpPr>
          <p:spPr bwMode="auto">
            <a:xfrm>
              <a:off x="3385" y="18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5" name="Oval 254">
              <a:extLst>
                <a:ext uri="{FF2B5EF4-FFF2-40B4-BE49-F238E27FC236}">
                  <a16:creationId xmlns:a16="http://schemas.microsoft.com/office/drawing/2014/main" id="{F8B30915-A617-434F-8349-C6FED5DC3807}"/>
                </a:ext>
              </a:extLst>
            </p:cNvPr>
            <p:cNvSpPr>
              <a:spLocks noChangeArrowheads="1"/>
            </p:cNvSpPr>
            <p:nvPr/>
          </p:nvSpPr>
          <p:spPr bwMode="auto">
            <a:xfrm>
              <a:off x="4249" y="175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6" name="Oval 255">
              <a:extLst>
                <a:ext uri="{FF2B5EF4-FFF2-40B4-BE49-F238E27FC236}">
                  <a16:creationId xmlns:a16="http://schemas.microsoft.com/office/drawing/2014/main" id="{6F695A09-A36B-4826-9498-3079D0496836}"/>
                </a:ext>
              </a:extLst>
            </p:cNvPr>
            <p:cNvSpPr>
              <a:spLocks noChangeArrowheads="1"/>
            </p:cNvSpPr>
            <p:nvPr/>
          </p:nvSpPr>
          <p:spPr bwMode="auto">
            <a:xfrm>
              <a:off x="3990" y="1809"/>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7" name="Oval 256">
              <a:extLst>
                <a:ext uri="{FF2B5EF4-FFF2-40B4-BE49-F238E27FC236}">
                  <a16:creationId xmlns:a16="http://schemas.microsoft.com/office/drawing/2014/main" id="{EB11D818-2BF9-4D1B-9B7C-014F8BDD76C4}"/>
                </a:ext>
              </a:extLst>
            </p:cNvPr>
            <p:cNvSpPr>
              <a:spLocks noChangeArrowheads="1"/>
            </p:cNvSpPr>
            <p:nvPr/>
          </p:nvSpPr>
          <p:spPr bwMode="auto">
            <a:xfrm>
              <a:off x="3921" y="178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8" name="Oval 257">
              <a:extLst>
                <a:ext uri="{FF2B5EF4-FFF2-40B4-BE49-F238E27FC236}">
                  <a16:creationId xmlns:a16="http://schemas.microsoft.com/office/drawing/2014/main" id="{5CB20E36-419C-46B2-899F-406223D2C349}"/>
                </a:ext>
              </a:extLst>
            </p:cNvPr>
            <p:cNvSpPr>
              <a:spLocks noChangeArrowheads="1"/>
            </p:cNvSpPr>
            <p:nvPr/>
          </p:nvSpPr>
          <p:spPr bwMode="auto">
            <a:xfrm>
              <a:off x="4131" y="175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29" name="Oval 258">
              <a:extLst>
                <a:ext uri="{FF2B5EF4-FFF2-40B4-BE49-F238E27FC236}">
                  <a16:creationId xmlns:a16="http://schemas.microsoft.com/office/drawing/2014/main" id="{B49CC84A-6BD0-4ED7-88F2-376E51A8D238}"/>
                </a:ext>
              </a:extLst>
            </p:cNvPr>
            <p:cNvSpPr>
              <a:spLocks noChangeArrowheads="1"/>
            </p:cNvSpPr>
            <p:nvPr/>
          </p:nvSpPr>
          <p:spPr bwMode="auto">
            <a:xfrm>
              <a:off x="3817" y="178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0" name="Oval 259">
              <a:extLst>
                <a:ext uri="{FF2B5EF4-FFF2-40B4-BE49-F238E27FC236}">
                  <a16:creationId xmlns:a16="http://schemas.microsoft.com/office/drawing/2014/main" id="{9A43624D-A55A-4C2A-9F2B-7605780E5883}"/>
                </a:ext>
              </a:extLst>
            </p:cNvPr>
            <p:cNvSpPr>
              <a:spLocks noChangeArrowheads="1"/>
            </p:cNvSpPr>
            <p:nvPr/>
          </p:nvSpPr>
          <p:spPr bwMode="auto">
            <a:xfrm>
              <a:off x="4021" y="1794"/>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1" name="Oval 260">
              <a:extLst>
                <a:ext uri="{FF2B5EF4-FFF2-40B4-BE49-F238E27FC236}">
                  <a16:creationId xmlns:a16="http://schemas.microsoft.com/office/drawing/2014/main" id="{3E260F0D-BE8F-4D8B-93EE-4E2AC8CA9E21}"/>
                </a:ext>
              </a:extLst>
            </p:cNvPr>
            <p:cNvSpPr>
              <a:spLocks noChangeArrowheads="1"/>
            </p:cNvSpPr>
            <p:nvPr/>
          </p:nvSpPr>
          <p:spPr bwMode="auto">
            <a:xfrm>
              <a:off x="3852" y="18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2" name="Oval 261">
              <a:extLst>
                <a:ext uri="{FF2B5EF4-FFF2-40B4-BE49-F238E27FC236}">
                  <a16:creationId xmlns:a16="http://schemas.microsoft.com/office/drawing/2014/main" id="{DCF5062A-0322-431D-8C91-628CECC84A1D}"/>
                </a:ext>
              </a:extLst>
            </p:cNvPr>
            <p:cNvSpPr>
              <a:spLocks noChangeArrowheads="1"/>
            </p:cNvSpPr>
            <p:nvPr/>
          </p:nvSpPr>
          <p:spPr bwMode="auto">
            <a:xfrm>
              <a:off x="3094" y="1783"/>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3" name="Oval 262">
              <a:extLst>
                <a:ext uri="{FF2B5EF4-FFF2-40B4-BE49-F238E27FC236}">
                  <a16:creationId xmlns:a16="http://schemas.microsoft.com/office/drawing/2014/main" id="{A1CE8DAB-D053-4952-8B12-6536BEC0F417}"/>
                </a:ext>
              </a:extLst>
            </p:cNvPr>
            <p:cNvSpPr>
              <a:spLocks noChangeArrowheads="1"/>
            </p:cNvSpPr>
            <p:nvPr/>
          </p:nvSpPr>
          <p:spPr bwMode="auto">
            <a:xfrm>
              <a:off x="4384" y="1786"/>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4" name="Oval 263">
              <a:extLst>
                <a:ext uri="{FF2B5EF4-FFF2-40B4-BE49-F238E27FC236}">
                  <a16:creationId xmlns:a16="http://schemas.microsoft.com/office/drawing/2014/main" id="{BAE93904-14A9-4F35-97D4-55F655F380D2}"/>
                </a:ext>
              </a:extLst>
            </p:cNvPr>
            <p:cNvSpPr>
              <a:spLocks noChangeArrowheads="1"/>
            </p:cNvSpPr>
            <p:nvPr/>
          </p:nvSpPr>
          <p:spPr bwMode="auto">
            <a:xfrm>
              <a:off x="4289" y="176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5" name="Oval 264">
              <a:extLst>
                <a:ext uri="{FF2B5EF4-FFF2-40B4-BE49-F238E27FC236}">
                  <a16:creationId xmlns:a16="http://schemas.microsoft.com/office/drawing/2014/main" id="{5C8CB115-E97D-417E-99CE-EF3DB631C74D}"/>
                </a:ext>
              </a:extLst>
            </p:cNvPr>
            <p:cNvSpPr>
              <a:spLocks noChangeArrowheads="1"/>
            </p:cNvSpPr>
            <p:nvPr/>
          </p:nvSpPr>
          <p:spPr bwMode="auto">
            <a:xfrm>
              <a:off x="3402" y="182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6" name="Oval 265">
              <a:extLst>
                <a:ext uri="{FF2B5EF4-FFF2-40B4-BE49-F238E27FC236}">
                  <a16:creationId xmlns:a16="http://schemas.microsoft.com/office/drawing/2014/main" id="{B3B60B25-9CD4-41CF-993D-8C78935E15BC}"/>
                </a:ext>
              </a:extLst>
            </p:cNvPr>
            <p:cNvSpPr>
              <a:spLocks noChangeArrowheads="1"/>
            </p:cNvSpPr>
            <p:nvPr/>
          </p:nvSpPr>
          <p:spPr bwMode="auto">
            <a:xfrm>
              <a:off x="4255" y="166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7" name="Oval 266">
              <a:extLst>
                <a:ext uri="{FF2B5EF4-FFF2-40B4-BE49-F238E27FC236}">
                  <a16:creationId xmlns:a16="http://schemas.microsoft.com/office/drawing/2014/main" id="{F3ED4C0D-8973-4F5A-A896-C6930199C881}"/>
                </a:ext>
              </a:extLst>
            </p:cNvPr>
            <p:cNvSpPr>
              <a:spLocks noChangeArrowheads="1"/>
            </p:cNvSpPr>
            <p:nvPr/>
          </p:nvSpPr>
          <p:spPr bwMode="auto">
            <a:xfrm>
              <a:off x="4857" y="17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8" name="Oval 267">
              <a:extLst>
                <a:ext uri="{FF2B5EF4-FFF2-40B4-BE49-F238E27FC236}">
                  <a16:creationId xmlns:a16="http://schemas.microsoft.com/office/drawing/2014/main" id="{EFA9BBCC-3285-48F1-A4F0-8C06C6A91A65}"/>
                </a:ext>
              </a:extLst>
            </p:cNvPr>
            <p:cNvSpPr>
              <a:spLocks noChangeArrowheads="1"/>
            </p:cNvSpPr>
            <p:nvPr/>
          </p:nvSpPr>
          <p:spPr bwMode="auto">
            <a:xfrm>
              <a:off x="4796" y="174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9" name="Oval 268">
              <a:extLst>
                <a:ext uri="{FF2B5EF4-FFF2-40B4-BE49-F238E27FC236}">
                  <a16:creationId xmlns:a16="http://schemas.microsoft.com/office/drawing/2014/main" id="{9ABC6677-9356-41A8-AD46-398581E38C8C}"/>
                </a:ext>
              </a:extLst>
            </p:cNvPr>
            <p:cNvSpPr>
              <a:spLocks noChangeArrowheads="1"/>
            </p:cNvSpPr>
            <p:nvPr/>
          </p:nvSpPr>
          <p:spPr bwMode="auto">
            <a:xfrm>
              <a:off x="4030" y="168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0" name="Oval 269">
              <a:extLst>
                <a:ext uri="{FF2B5EF4-FFF2-40B4-BE49-F238E27FC236}">
                  <a16:creationId xmlns:a16="http://schemas.microsoft.com/office/drawing/2014/main" id="{B88C4F5E-C3B2-429B-AD0E-38CBD3B1E787}"/>
                </a:ext>
              </a:extLst>
            </p:cNvPr>
            <p:cNvSpPr>
              <a:spLocks noChangeArrowheads="1"/>
            </p:cNvSpPr>
            <p:nvPr/>
          </p:nvSpPr>
          <p:spPr bwMode="auto">
            <a:xfrm>
              <a:off x="4926" y="1682"/>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1" name="Oval 270">
              <a:extLst>
                <a:ext uri="{FF2B5EF4-FFF2-40B4-BE49-F238E27FC236}">
                  <a16:creationId xmlns:a16="http://schemas.microsoft.com/office/drawing/2014/main" id="{91E5F917-8EE3-4065-A250-20EDAC9CF733}"/>
                </a:ext>
              </a:extLst>
            </p:cNvPr>
            <p:cNvSpPr>
              <a:spLocks noChangeArrowheads="1"/>
            </p:cNvSpPr>
            <p:nvPr/>
          </p:nvSpPr>
          <p:spPr bwMode="auto">
            <a:xfrm>
              <a:off x="4940" y="169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2" name="Oval 271">
              <a:extLst>
                <a:ext uri="{FF2B5EF4-FFF2-40B4-BE49-F238E27FC236}">
                  <a16:creationId xmlns:a16="http://schemas.microsoft.com/office/drawing/2014/main" id="{1A39D3B0-020B-409E-BDC1-09FC455E10D5}"/>
                </a:ext>
              </a:extLst>
            </p:cNvPr>
            <p:cNvSpPr>
              <a:spLocks noChangeArrowheads="1"/>
            </p:cNvSpPr>
            <p:nvPr/>
          </p:nvSpPr>
          <p:spPr bwMode="auto">
            <a:xfrm>
              <a:off x="4946" y="174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3" name="Oval 272">
              <a:extLst>
                <a:ext uri="{FF2B5EF4-FFF2-40B4-BE49-F238E27FC236}">
                  <a16:creationId xmlns:a16="http://schemas.microsoft.com/office/drawing/2014/main" id="{0F3FAA3D-7A1E-40E8-BC2B-EED34A8ACDBB}"/>
                </a:ext>
              </a:extLst>
            </p:cNvPr>
            <p:cNvSpPr>
              <a:spLocks noChangeArrowheads="1"/>
            </p:cNvSpPr>
            <p:nvPr/>
          </p:nvSpPr>
          <p:spPr bwMode="auto">
            <a:xfrm>
              <a:off x="4050" y="1728"/>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4" name="Oval 273">
              <a:extLst>
                <a:ext uri="{FF2B5EF4-FFF2-40B4-BE49-F238E27FC236}">
                  <a16:creationId xmlns:a16="http://schemas.microsoft.com/office/drawing/2014/main" id="{C9C61745-29F6-4E89-AD99-A62DC0A92A72}"/>
                </a:ext>
              </a:extLst>
            </p:cNvPr>
            <p:cNvSpPr>
              <a:spLocks noChangeArrowheads="1"/>
            </p:cNvSpPr>
            <p:nvPr/>
          </p:nvSpPr>
          <p:spPr bwMode="auto">
            <a:xfrm>
              <a:off x="4039" y="173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5" name="Oval 274">
              <a:extLst>
                <a:ext uri="{FF2B5EF4-FFF2-40B4-BE49-F238E27FC236}">
                  <a16:creationId xmlns:a16="http://schemas.microsoft.com/office/drawing/2014/main" id="{2A9E240E-EFA7-40A9-8A0C-7BFE267C093D}"/>
                </a:ext>
              </a:extLst>
            </p:cNvPr>
            <p:cNvSpPr>
              <a:spLocks noChangeArrowheads="1"/>
            </p:cNvSpPr>
            <p:nvPr/>
          </p:nvSpPr>
          <p:spPr bwMode="auto">
            <a:xfrm>
              <a:off x="2748" y="1630"/>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6" name="Oval 275">
              <a:extLst>
                <a:ext uri="{FF2B5EF4-FFF2-40B4-BE49-F238E27FC236}">
                  <a16:creationId xmlns:a16="http://schemas.microsoft.com/office/drawing/2014/main" id="{2CB0D43A-3650-493D-9625-9E5389FE080A}"/>
                </a:ext>
              </a:extLst>
            </p:cNvPr>
            <p:cNvSpPr>
              <a:spLocks noChangeArrowheads="1"/>
            </p:cNvSpPr>
            <p:nvPr/>
          </p:nvSpPr>
          <p:spPr bwMode="auto">
            <a:xfrm>
              <a:off x="4001" y="161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7" name="Oval 276">
              <a:extLst>
                <a:ext uri="{FF2B5EF4-FFF2-40B4-BE49-F238E27FC236}">
                  <a16:creationId xmlns:a16="http://schemas.microsoft.com/office/drawing/2014/main" id="{4504224D-F794-4831-BAFF-0EEC9C931EBC}"/>
                </a:ext>
              </a:extLst>
            </p:cNvPr>
            <p:cNvSpPr>
              <a:spLocks noChangeArrowheads="1"/>
            </p:cNvSpPr>
            <p:nvPr/>
          </p:nvSpPr>
          <p:spPr bwMode="auto">
            <a:xfrm>
              <a:off x="1729" y="157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8" name="Oval 277">
              <a:extLst>
                <a:ext uri="{FF2B5EF4-FFF2-40B4-BE49-F238E27FC236}">
                  <a16:creationId xmlns:a16="http://schemas.microsoft.com/office/drawing/2014/main" id="{AF793A82-8010-455D-B85F-48B5725624CE}"/>
                </a:ext>
              </a:extLst>
            </p:cNvPr>
            <p:cNvSpPr>
              <a:spLocks noChangeArrowheads="1"/>
            </p:cNvSpPr>
            <p:nvPr/>
          </p:nvSpPr>
          <p:spPr bwMode="auto">
            <a:xfrm>
              <a:off x="3572" y="1630"/>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49" name="Oval 278">
              <a:extLst>
                <a:ext uri="{FF2B5EF4-FFF2-40B4-BE49-F238E27FC236}">
                  <a16:creationId xmlns:a16="http://schemas.microsoft.com/office/drawing/2014/main" id="{2FA761EF-69D2-46C3-8ED1-A2E80406F88F}"/>
                </a:ext>
              </a:extLst>
            </p:cNvPr>
            <p:cNvSpPr>
              <a:spLocks noChangeArrowheads="1"/>
            </p:cNvSpPr>
            <p:nvPr/>
          </p:nvSpPr>
          <p:spPr bwMode="auto">
            <a:xfrm>
              <a:off x="4240" y="165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0" name="Oval 279">
              <a:extLst>
                <a:ext uri="{FF2B5EF4-FFF2-40B4-BE49-F238E27FC236}">
                  <a16:creationId xmlns:a16="http://schemas.microsoft.com/office/drawing/2014/main" id="{B9DF61D5-6A96-4FAC-B832-137133E80F07}"/>
                </a:ext>
              </a:extLst>
            </p:cNvPr>
            <p:cNvSpPr>
              <a:spLocks noChangeArrowheads="1"/>
            </p:cNvSpPr>
            <p:nvPr/>
          </p:nvSpPr>
          <p:spPr bwMode="auto">
            <a:xfrm>
              <a:off x="3123" y="158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1" name="Oval 280">
              <a:extLst>
                <a:ext uri="{FF2B5EF4-FFF2-40B4-BE49-F238E27FC236}">
                  <a16:creationId xmlns:a16="http://schemas.microsoft.com/office/drawing/2014/main" id="{10BB5FC9-19F2-4597-8161-1A88A39EC608}"/>
                </a:ext>
              </a:extLst>
            </p:cNvPr>
            <p:cNvSpPr>
              <a:spLocks noChangeArrowheads="1"/>
            </p:cNvSpPr>
            <p:nvPr/>
          </p:nvSpPr>
          <p:spPr bwMode="auto">
            <a:xfrm>
              <a:off x="2823" y="1590"/>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2" name="Oval 281">
              <a:extLst>
                <a:ext uri="{FF2B5EF4-FFF2-40B4-BE49-F238E27FC236}">
                  <a16:creationId xmlns:a16="http://schemas.microsoft.com/office/drawing/2014/main" id="{274DA704-4382-4083-ACFA-D28B0E579089}"/>
                </a:ext>
              </a:extLst>
            </p:cNvPr>
            <p:cNvSpPr>
              <a:spLocks noChangeArrowheads="1"/>
            </p:cNvSpPr>
            <p:nvPr/>
          </p:nvSpPr>
          <p:spPr bwMode="auto">
            <a:xfrm>
              <a:off x="4318" y="1636"/>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3" name="Oval 282">
              <a:extLst>
                <a:ext uri="{FF2B5EF4-FFF2-40B4-BE49-F238E27FC236}">
                  <a16:creationId xmlns:a16="http://schemas.microsoft.com/office/drawing/2014/main" id="{006F0098-032F-4010-8D19-A5C7369BED6F}"/>
                </a:ext>
              </a:extLst>
            </p:cNvPr>
            <p:cNvSpPr>
              <a:spLocks noChangeArrowheads="1"/>
            </p:cNvSpPr>
            <p:nvPr/>
          </p:nvSpPr>
          <p:spPr bwMode="auto">
            <a:xfrm>
              <a:off x="4165" y="1500"/>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4" name="Oval 283">
              <a:extLst>
                <a:ext uri="{FF2B5EF4-FFF2-40B4-BE49-F238E27FC236}">
                  <a16:creationId xmlns:a16="http://schemas.microsoft.com/office/drawing/2014/main" id="{4040C630-D5E1-4DDC-82A0-F8FEF216D382}"/>
                </a:ext>
              </a:extLst>
            </p:cNvPr>
            <p:cNvSpPr>
              <a:spLocks noChangeArrowheads="1"/>
            </p:cNvSpPr>
            <p:nvPr/>
          </p:nvSpPr>
          <p:spPr bwMode="auto">
            <a:xfrm>
              <a:off x="3765" y="147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5" name="Oval 284">
              <a:extLst>
                <a:ext uri="{FF2B5EF4-FFF2-40B4-BE49-F238E27FC236}">
                  <a16:creationId xmlns:a16="http://schemas.microsoft.com/office/drawing/2014/main" id="{BF747A7B-2067-48C5-9B8F-5143406D6B6C}"/>
                </a:ext>
              </a:extLst>
            </p:cNvPr>
            <p:cNvSpPr>
              <a:spLocks noChangeArrowheads="1"/>
            </p:cNvSpPr>
            <p:nvPr/>
          </p:nvSpPr>
          <p:spPr bwMode="auto">
            <a:xfrm>
              <a:off x="4808" y="151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6" name="Oval 285">
              <a:extLst>
                <a:ext uri="{FF2B5EF4-FFF2-40B4-BE49-F238E27FC236}">
                  <a16:creationId xmlns:a16="http://schemas.microsoft.com/office/drawing/2014/main" id="{BA7923B6-5C82-4BB5-993E-6180E09AB362}"/>
                </a:ext>
              </a:extLst>
            </p:cNvPr>
            <p:cNvSpPr>
              <a:spLocks noChangeArrowheads="1"/>
            </p:cNvSpPr>
            <p:nvPr/>
          </p:nvSpPr>
          <p:spPr bwMode="auto">
            <a:xfrm>
              <a:off x="2429" y="1549"/>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7" name="Oval 286">
              <a:extLst>
                <a:ext uri="{FF2B5EF4-FFF2-40B4-BE49-F238E27FC236}">
                  <a16:creationId xmlns:a16="http://schemas.microsoft.com/office/drawing/2014/main" id="{49614ECB-ACB3-4D1A-9711-C6EE244A0EAC}"/>
                </a:ext>
              </a:extLst>
            </p:cNvPr>
            <p:cNvSpPr>
              <a:spLocks noChangeArrowheads="1"/>
            </p:cNvSpPr>
            <p:nvPr/>
          </p:nvSpPr>
          <p:spPr bwMode="auto">
            <a:xfrm>
              <a:off x="4592" y="153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8" name="Oval 287">
              <a:extLst>
                <a:ext uri="{FF2B5EF4-FFF2-40B4-BE49-F238E27FC236}">
                  <a16:creationId xmlns:a16="http://schemas.microsoft.com/office/drawing/2014/main" id="{E6F4F3C3-8CBB-4751-8D01-6E0EFDCB83A5}"/>
                </a:ext>
              </a:extLst>
            </p:cNvPr>
            <p:cNvSpPr>
              <a:spLocks noChangeArrowheads="1"/>
            </p:cNvSpPr>
            <p:nvPr/>
          </p:nvSpPr>
          <p:spPr bwMode="auto">
            <a:xfrm>
              <a:off x="4695" y="156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9" name="Oval 288">
              <a:extLst>
                <a:ext uri="{FF2B5EF4-FFF2-40B4-BE49-F238E27FC236}">
                  <a16:creationId xmlns:a16="http://schemas.microsoft.com/office/drawing/2014/main" id="{463C1A22-FE77-47B4-B957-FC0EEB2CE1B5}"/>
                </a:ext>
              </a:extLst>
            </p:cNvPr>
            <p:cNvSpPr>
              <a:spLocks noChangeArrowheads="1"/>
            </p:cNvSpPr>
            <p:nvPr/>
          </p:nvSpPr>
          <p:spPr bwMode="auto">
            <a:xfrm>
              <a:off x="4453" y="1541"/>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0" name="Oval 289">
              <a:extLst>
                <a:ext uri="{FF2B5EF4-FFF2-40B4-BE49-F238E27FC236}">
                  <a16:creationId xmlns:a16="http://schemas.microsoft.com/office/drawing/2014/main" id="{3AC8BC0F-7518-475A-A448-8BCD2FEE9F7A}"/>
                </a:ext>
              </a:extLst>
            </p:cNvPr>
            <p:cNvSpPr>
              <a:spLocks noChangeArrowheads="1"/>
            </p:cNvSpPr>
            <p:nvPr/>
          </p:nvSpPr>
          <p:spPr bwMode="auto">
            <a:xfrm>
              <a:off x="3998" y="1408"/>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1" name="Oval 290">
              <a:extLst>
                <a:ext uri="{FF2B5EF4-FFF2-40B4-BE49-F238E27FC236}">
                  <a16:creationId xmlns:a16="http://schemas.microsoft.com/office/drawing/2014/main" id="{1903C4CD-D59C-497A-91AF-D42B08FB99BB}"/>
                </a:ext>
              </a:extLst>
            </p:cNvPr>
            <p:cNvSpPr>
              <a:spLocks noChangeArrowheads="1"/>
            </p:cNvSpPr>
            <p:nvPr/>
          </p:nvSpPr>
          <p:spPr bwMode="auto">
            <a:xfrm>
              <a:off x="4188" y="1426"/>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2" name="Oval 291">
              <a:extLst>
                <a:ext uri="{FF2B5EF4-FFF2-40B4-BE49-F238E27FC236}">
                  <a16:creationId xmlns:a16="http://schemas.microsoft.com/office/drawing/2014/main" id="{591B7CF4-7D99-4663-A57D-074F5FD3CFF4}"/>
                </a:ext>
              </a:extLst>
            </p:cNvPr>
            <p:cNvSpPr>
              <a:spLocks noChangeArrowheads="1"/>
            </p:cNvSpPr>
            <p:nvPr/>
          </p:nvSpPr>
          <p:spPr bwMode="auto">
            <a:xfrm>
              <a:off x="4186" y="145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3" name="Oval 292">
              <a:extLst>
                <a:ext uri="{FF2B5EF4-FFF2-40B4-BE49-F238E27FC236}">
                  <a16:creationId xmlns:a16="http://schemas.microsoft.com/office/drawing/2014/main" id="{1D6AC390-C19C-407E-9EFD-52C8602921AD}"/>
                </a:ext>
              </a:extLst>
            </p:cNvPr>
            <p:cNvSpPr>
              <a:spLocks noChangeArrowheads="1"/>
            </p:cNvSpPr>
            <p:nvPr/>
          </p:nvSpPr>
          <p:spPr bwMode="auto">
            <a:xfrm>
              <a:off x="6950" y="1397"/>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4" name="Oval 293">
              <a:extLst>
                <a:ext uri="{FF2B5EF4-FFF2-40B4-BE49-F238E27FC236}">
                  <a16:creationId xmlns:a16="http://schemas.microsoft.com/office/drawing/2014/main" id="{975714CF-869B-4B1D-937A-98E397B756A2}"/>
                </a:ext>
              </a:extLst>
            </p:cNvPr>
            <p:cNvSpPr>
              <a:spLocks noChangeArrowheads="1"/>
            </p:cNvSpPr>
            <p:nvPr/>
          </p:nvSpPr>
          <p:spPr bwMode="auto">
            <a:xfrm>
              <a:off x="4335" y="1460"/>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5" name="Oval 294">
              <a:extLst>
                <a:ext uri="{FF2B5EF4-FFF2-40B4-BE49-F238E27FC236}">
                  <a16:creationId xmlns:a16="http://schemas.microsoft.com/office/drawing/2014/main" id="{51C8C2D3-765A-43F0-A62A-9C9901FF6459}"/>
                </a:ext>
              </a:extLst>
            </p:cNvPr>
            <p:cNvSpPr>
              <a:spLocks noChangeArrowheads="1"/>
            </p:cNvSpPr>
            <p:nvPr/>
          </p:nvSpPr>
          <p:spPr bwMode="auto">
            <a:xfrm>
              <a:off x="4465" y="1405"/>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6" name="Oval 295">
              <a:extLst>
                <a:ext uri="{FF2B5EF4-FFF2-40B4-BE49-F238E27FC236}">
                  <a16:creationId xmlns:a16="http://schemas.microsoft.com/office/drawing/2014/main" id="{9AD3C4A9-1103-4A89-AE9E-381685B0FF6D}"/>
                </a:ext>
              </a:extLst>
            </p:cNvPr>
            <p:cNvSpPr>
              <a:spLocks noChangeArrowheads="1"/>
            </p:cNvSpPr>
            <p:nvPr/>
          </p:nvSpPr>
          <p:spPr bwMode="auto">
            <a:xfrm>
              <a:off x="4451" y="138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7" name="Oval 296">
              <a:extLst>
                <a:ext uri="{FF2B5EF4-FFF2-40B4-BE49-F238E27FC236}">
                  <a16:creationId xmlns:a16="http://schemas.microsoft.com/office/drawing/2014/main" id="{793477FB-F117-44BD-8D86-F76932E5DC42}"/>
                </a:ext>
              </a:extLst>
            </p:cNvPr>
            <p:cNvSpPr>
              <a:spLocks noChangeArrowheads="1"/>
            </p:cNvSpPr>
            <p:nvPr/>
          </p:nvSpPr>
          <p:spPr bwMode="auto">
            <a:xfrm>
              <a:off x="5214" y="1408"/>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8" name="Oval 297">
              <a:extLst>
                <a:ext uri="{FF2B5EF4-FFF2-40B4-BE49-F238E27FC236}">
                  <a16:creationId xmlns:a16="http://schemas.microsoft.com/office/drawing/2014/main" id="{00723738-0526-4F8A-BFC6-CE6E8F2F9B1B}"/>
                </a:ext>
              </a:extLst>
            </p:cNvPr>
            <p:cNvSpPr>
              <a:spLocks noChangeArrowheads="1"/>
            </p:cNvSpPr>
            <p:nvPr/>
          </p:nvSpPr>
          <p:spPr bwMode="auto">
            <a:xfrm>
              <a:off x="4364" y="1305"/>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69" name="Oval 298">
              <a:extLst>
                <a:ext uri="{FF2B5EF4-FFF2-40B4-BE49-F238E27FC236}">
                  <a16:creationId xmlns:a16="http://schemas.microsoft.com/office/drawing/2014/main" id="{D9821BBA-A581-41C3-B542-165D641226C0}"/>
                </a:ext>
              </a:extLst>
            </p:cNvPr>
            <p:cNvSpPr>
              <a:spLocks noChangeArrowheads="1"/>
            </p:cNvSpPr>
            <p:nvPr/>
          </p:nvSpPr>
          <p:spPr bwMode="auto">
            <a:xfrm>
              <a:off x="5041" y="119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70" name="Oval 299">
              <a:extLst>
                <a:ext uri="{FF2B5EF4-FFF2-40B4-BE49-F238E27FC236}">
                  <a16:creationId xmlns:a16="http://schemas.microsoft.com/office/drawing/2014/main" id="{80C26F6E-89C7-4530-B73A-CEA1098059ED}"/>
                </a:ext>
              </a:extLst>
            </p:cNvPr>
            <p:cNvSpPr>
              <a:spLocks noChangeArrowheads="1"/>
            </p:cNvSpPr>
            <p:nvPr/>
          </p:nvSpPr>
          <p:spPr bwMode="auto">
            <a:xfrm>
              <a:off x="3889" y="858"/>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71" name="Freeform 300">
              <a:extLst>
                <a:ext uri="{FF2B5EF4-FFF2-40B4-BE49-F238E27FC236}">
                  <a16:creationId xmlns:a16="http://schemas.microsoft.com/office/drawing/2014/main" id="{D50EA209-AA30-488E-ACF0-C2A8C4B7C60F}"/>
                </a:ext>
              </a:extLst>
            </p:cNvPr>
            <p:cNvSpPr>
              <a:spLocks/>
            </p:cNvSpPr>
            <p:nvPr/>
          </p:nvSpPr>
          <p:spPr bwMode="auto">
            <a:xfrm>
              <a:off x="1427" y="1829"/>
              <a:ext cx="5532" cy="720"/>
            </a:xfrm>
            <a:custGeom>
              <a:avLst/>
              <a:gdLst>
                <a:gd name="T0" fmla="*/ 0 w 1921"/>
                <a:gd name="T1" fmla="*/ 250 h 250"/>
                <a:gd name="T2" fmla="*/ 960 w 1921"/>
                <a:gd name="T3" fmla="*/ 125 h 250"/>
                <a:gd name="T4" fmla="*/ 1921 w 1921"/>
                <a:gd name="T5" fmla="*/ 0 h 250"/>
              </a:gdLst>
              <a:ahLst/>
              <a:cxnLst>
                <a:cxn ang="0">
                  <a:pos x="T0" y="T1"/>
                </a:cxn>
                <a:cxn ang="0">
                  <a:pos x="T2" y="T3"/>
                </a:cxn>
                <a:cxn ang="0">
                  <a:pos x="T4" y="T5"/>
                </a:cxn>
              </a:cxnLst>
              <a:rect l="0" t="0" r="r" b="b"/>
              <a:pathLst>
                <a:path w="1921" h="250">
                  <a:moveTo>
                    <a:pt x="0" y="250"/>
                  </a:moveTo>
                  <a:lnTo>
                    <a:pt x="960" y="125"/>
                  </a:lnTo>
                  <a:lnTo>
                    <a:pt x="1921" y="0"/>
                  </a:lnTo>
                </a:path>
              </a:pathLst>
            </a:custGeom>
            <a:noFill/>
            <a:ln w="317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76" name="Line 305">
              <a:extLst>
                <a:ext uri="{FF2B5EF4-FFF2-40B4-BE49-F238E27FC236}">
                  <a16:creationId xmlns:a16="http://schemas.microsoft.com/office/drawing/2014/main" id="{2E265710-B160-4697-BB39-138822A84E93}"/>
                </a:ext>
              </a:extLst>
            </p:cNvPr>
            <p:cNvSpPr>
              <a:spLocks noChangeShapeType="1"/>
            </p:cNvSpPr>
            <p:nvPr/>
          </p:nvSpPr>
          <p:spPr bwMode="auto">
            <a:xfrm flipV="1">
              <a:off x="1236" y="593"/>
              <a:ext cx="0" cy="301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77" name="Line 306">
              <a:extLst>
                <a:ext uri="{FF2B5EF4-FFF2-40B4-BE49-F238E27FC236}">
                  <a16:creationId xmlns:a16="http://schemas.microsoft.com/office/drawing/2014/main" id="{0AB19381-269C-45BD-96E1-C18DCB97FDDB}"/>
                </a:ext>
              </a:extLst>
            </p:cNvPr>
            <p:cNvSpPr>
              <a:spLocks noChangeShapeType="1"/>
            </p:cNvSpPr>
            <p:nvPr/>
          </p:nvSpPr>
          <p:spPr bwMode="auto">
            <a:xfrm flipH="1">
              <a:off x="1176" y="3508"/>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78" name="Rectangle 307">
              <a:extLst>
                <a:ext uri="{FF2B5EF4-FFF2-40B4-BE49-F238E27FC236}">
                  <a16:creationId xmlns:a16="http://schemas.microsoft.com/office/drawing/2014/main" id="{88D625FC-9BD1-460F-8DA6-1C7799A88765}"/>
                </a:ext>
              </a:extLst>
            </p:cNvPr>
            <p:cNvSpPr>
              <a:spLocks noChangeArrowheads="1"/>
            </p:cNvSpPr>
            <p:nvPr/>
          </p:nvSpPr>
          <p:spPr bwMode="auto">
            <a:xfrm>
              <a:off x="943" y="3424"/>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20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9" name="Line 308">
              <a:extLst>
                <a:ext uri="{FF2B5EF4-FFF2-40B4-BE49-F238E27FC236}">
                  <a16:creationId xmlns:a16="http://schemas.microsoft.com/office/drawing/2014/main" id="{DC83920A-E6E7-410C-9438-C1879C12ED50}"/>
                </a:ext>
              </a:extLst>
            </p:cNvPr>
            <p:cNvSpPr>
              <a:spLocks noChangeShapeType="1"/>
            </p:cNvSpPr>
            <p:nvPr/>
          </p:nvSpPr>
          <p:spPr bwMode="auto">
            <a:xfrm flipH="1">
              <a:off x="1176" y="2802"/>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80" name="Rectangle 309">
              <a:extLst>
                <a:ext uri="{FF2B5EF4-FFF2-40B4-BE49-F238E27FC236}">
                  <a16:creationId xmlns:a16="http://schemas.microsoft.com/office/drawing/2014/main" id="{7B919A17-263A-4163-96AF-E70C6AEB6F0E}"/>
                </a:ext>
              </a:extLst>
            </p:cNvPr>
            <p:cNvSpPr>
              <a:spLocks noChangeArrowheads="1"/>
            </p:cNvSpPr>
            <p:nvPr/>
          </p:nvSpPr>
          <p:spPr bwMode="auto">
            <a:xfrm>
              <a:off x="943" y="2719"/>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30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 name="Line 310">
              <a:extLst>
                <a:ext uri="{FF2B5EF4-FFF2-40B4-BE49-F238E27FC236}">
                  <a16:creationId xmlns:a16="http://schemas.microsoft.com/office/drawing/2014/main" id="{E88EBBE8-2DD4-4CF7-9407-5C85D080F28A}"/>
                </a:ext>
              </a:extLst>
            </p:cNvPr>
            <p:cNvSpPr>
              <a:spLocks noChangeShapeType="1"/>
            </p:cNvSpPr>
            <p:nvPr/>
          </p:nvSpPr>
          <p:spPr bwMode="auto">
            <a:xfrm flipH="1">
              <a:off x="1176" y="2097"/>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82" name="Rectangle 311">
              <a:extLst>
                <a:ext uri="{FF2B5EF4-FFF2-40B4-BE49-F238E27FC236}">
                  <a16:creationId xmlns:a16="http://schemas.microsoft.com/office/drawing/2014/main" id="{F3C37529-CF92-4C3D-AF83-D754B254AD6E}"/>
                </a:ext>
              </a:extLst>
            </p:cNvPr>
            <p:cNvSpPr>
              <a:spLocks noChangeArrowheads="1"/>
            </p:cNvSpPr>
            <p:nvPr/>
          </p:nvSpPr>
          <p:spPr bwMode="auto">
            <a:xfrm>
              <a:off x="943" y="2013"/>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40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3" name="Line 312">
              <a:extLst>
                <a:ext uri="{FF2B5EF4-FFF2-40B4-BE49-F238E27FC236}">
                  <a16:creationId xmlns:a16="http://schemas.microsoft.com/office/drawing/2014/main" id="{65CEC39D-C7B1-4BDA-9584-1577624D9FC8}"/>
                </a:ext>
              </a:extLst>
            </p:cNvPr>
            <p:cNvSpPr>
              <a:spLocks noChangeShapeType="1"/>
            </p:cNvSpPr>
            <p:nvPr/>
          </p:nvSpPr>
          <p:spPr bwMode="auto">
            <a:xfrm flipH="1">
              <a:off x="1176" y="1394"/>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84" name="Rectangle 313">
              <a:extLst>
                <a:ext uri="{FF2B5EF4-FFF2-40B4-BE49-F238E27FC236}">
                  <a16:creationId xmlns:a16="http://schemas.microsoft.com/office/drawing/2014/main" id="{B2D49EF0-8A3C-4741-8F78-A3C555E92246}"/>
                </a:ext>
              </a:extLst>
            </p:cNvPr>
            <p:cNvSpPr>
              <a:spLocks noChangeArrowheads="1"/>
            </p:cNvSpPr>
            <p:nvPr/>
          </p:nvSpPr>
          <p:spPr bwMode="auto">
            <a:xfrm>
              <a:off x="943" y="1310"/>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50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5" name="Line 314">
              <a:extLst>
                <a:ext uri="{FF2B5EF4-FFF2-40B4-BE49-F238E27FC236}">
                  <a16:creationId xmlns:a16="http://schemas.microsoft.com/office/drawing/2014/main" id="{0C4A1EF0-5CF7-4DB4-BCB8-90683404C376}"/>
                </a:ext>
              </a:extLst>
            </p:cNvPr>
            <p:cNvSpPr>
              <a:spLocks noChangeShapeType="1"/>
            </p:cNvSpPr>
            <p:nvPr/>
          </p:nvSpPr>
          <p:spPr bwMode="auto">
            <a:xfrm flipH="1">
              <a:off x="1176" y="688"/>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86" name="Rectangle 315">
              <a:extLst>
                <a:ext uri="{FF2B5EF4-FFF2-40B4-BE49-F238E27FC236}">
                  <a16:creationId xmlns:a16="http://schemas.microsoft.com/office/drawing/2014/main" id="{0561AE76-C8A1-4104-84EE-92795A631F43}"/>
                </a:ext>
              </a:extLst>
            </p:cNvPr>
            <p:cNvSpPr>
              <a:spLocks noChangeArrowheads="1"/>
            </p:cNvSpPr>
            <p:nvPr/>
          </p:nvSpPr>
          <p:spPr bwMode="auto">
            <a:xfrm>
              <a:off x="943" y="605"/>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60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7" name="Rectangle 316">
              <a:extLst>
                <a:ext uri="{FF2B5EF4-FFF2-40B4-BE49-F238E27FC236}">
                  <a16:creationId xmlns:a16="http://schemas.microsoft.com/office/drawing/2014/main" id="{3BCB2044-ED55-416D-8069-6E4AC5E4276A}"/>
                </a:ext>
              </a:extLst>
            </p:cNvPr>
            <p:cNvSpPr>
              <a:spLocks noChangeArrowheads="1"/>
            </p:cNvSpPr>
            <p:nvPr/>
          </p:nvSpPr>
          <p:spPr bwMode="auto">
            <a:xfrm rot="16200000">
              <a:off x="-572" y="1945"/>
              <a:ext cx="230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Average Incomes of Children</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8" name="Rectangle 317">
              <a:extLst>
                <a:ext uri="{FF2B5EF4-FFF2-40B4-BE49-F238E27FC236}">
                  <a16:creationId xmlns:a16="http://schemas.microsoft.com/office/drawing/2014/main" id="{6FEDB35A-D547-4983-A445-3954EFE7BA64}"/>
                </a:ext>
              </a:extLst>
            </p:cNvPr>
            <p:cNvSpPr>
              <a:spLocks noChangeArrowheads="1"/>
            </p:cNvSpPr>
            <p:nvPr/>
          </p:nvSpPr>
          <p:spPr bwMode="auto">
            <a:xfrm rot="16200000">
              <a:off x="-595" y="1936"/>
              <a:ext cx="2667"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with Low-Income Parents ($1000)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9" name="Line 318">
              <a:extLst>
                <a:ext uri="{FF2B5EF4-FFF2-40B4-BE49-F238E27FC236}">
                  <a16:creationId xmlns:a16="http://schemas.microsoft.com/office/drawing/2014/main" id="{16A9F9C1-2C35-462E-BB31-215F44292DEC}"/>
                </a:ext>
              </a:extLst>
            </p:cNvPr>
            <p:cNvSpPr>
              <a:spLocks noChangeShapeType="1"/>
            </p:cNvSpPr>
            <p:nvPr/>
          </p:nvSpPr>
          <p:spPr bwMode="auto">
            <a:xfrm>
              <a:off x="1236" y="3603"/>
              <a:ext cx="597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90" name="Line 319">
              <a:extLst>
                <a:ext uri="{FF2B5EF4-FFF2-40B4-BE49-F238E27FC236}">
                  <a16:creationId xmlns:a16="http://schemas.microsoft.com/office/drawing/2014/main" id="{438BA800-DDE6-4B81-9DC8-0C7056BC98BB}"/>
                </a:ext>
              </a:extLst>
            </p:cNvPr>
            <p:cNvSpPr>
              <a:spLocks noChangeShapeType="1"/>
            </p:cNvSpPr>
            <p:nvPr/>
          </p:nvSpPr>
          <p:spPr bwMode="auto">
            <a:xfrm>
              <a:off x="1332"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91" name="Rectangle 320">
              <a:extLst>
                <a:ext uri="{FF2B5EF4-FFF2-40B4-BE49-F238E27FC236}">
                  <a16:creationId xmlns:a16="http://schemas.microsoft.com/office/drawing/2014/main" id="{8040C977-820E-4CE7-97A8-775A4D180A52}"/>
                </a:ext>
              </a:extLst>
            </p:cNvPr>
            <p:cNvSpPr>
              <a:spLocks noChangeArrowheads="1"/>
            </p:cNvSpPr>
            <p:nvPr/>
          </p:nvSpPr>
          <p:spPr bwMode="auto">
            <a:xfrm>
              <a:off x="1179" y="3692"/>
              <a:ext cx="38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500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2" name="Line 321">
              <a:extLst>
                <a:ext uri="{FF2B5EF4-FFF2-40B4-BE49-F238E27FC236}">
                  <a16:creationId xmlns:a16="http://schemas.microsoft.com/office/drawing/2014/main" id="{72DDE079-7392-452A-9E89-72D7B8DEAC22}"/>
                </a:ext>
              </a:extLst>
            </p:cNvPr>
            <p:cNvSpPr>
              <a:spLocks noChangeShapeType="1"/>
            </p:cNvSpPr>
            <p:nvPr/>
          </p:nvSpPr>
          <p:spPr bwMode="auto">
            <a:xfrm>
              <a:off x="2777"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93" name="Rectangle 322">
              <a:extLst>
                <a:ext uri="{FF2B5EF4-FFF2-40B4-BE49-F238E27FC236}">
                  <a16:creationId xmlns:a16="http://schemas.microsoft.com/office/drawing/2014/main" id="{0C5D8524-092C-4F04-B8F8-D60E7C439520}"/>
                </a:ext>
              </a:extLst>
            </p:cNvPr>
            <p:cNvSpPr>
              <a:spLocks noChangeArrowheads="1"/>
            </p:cNvSpPr>
            <p:nvPr/>
          </p:nvSpPr>
          <p:spPr bwMode="auto">
            <a:xfrm>
              <a:off x="2576"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1000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4" name="Line 323">
              <a:extLst>
                <a:ext uri="{FF2B5EF4-FFF2-40B4-BE49-F238E27FC236}">
                  <a16:creationId xmlns:a16="http://schemas.microsoft.com/office/drawing/2014/main" id="{0164D84A-2418-45FE-A75B-34F27F291B00}"/>
                </a:ext>
              </a:extLst>
            </p:cNvPr>
            <p:cNvSpPr>
              <a:spLocks noChangeShapeType="1"/>
            </p:cNvSpPr>
            <p:nvPr/>
          </p:nvSpPr>
          <p:spPr bwMode="auto">
            <a:xfrm>
              <a:off x="4220"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95" name="Rectangle 324">
              <a:extLst>
                <a:ext uri="{FF2B5EF4-FFF2-40B4-BE49-F238E27FC236}">
                  <a16:creationId xmlns:a16="http://schemas.microsoft.com/office/drawing/2014/main" id="{DDD203FE-2FEA-4167-8A4E-DC33208D53A1}"/>
                </a:ext>
              </a:extLst>
            </p:cNvPr>
            <p:cNvSpPr>
              <a:spLocks noChangeArrowheads="1"/>
            </p:cNvSpPr>
            <p:nvPr/>
          </p:nvSpPr>
          <p:spPr bwMode="auto">
            <a:xfrm>
              <a:off x="4019"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1500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6" name="Line 325">
              <a:extLst>
                <a:ext uri="{FF2B5EF4-FFF2-40B4-BE49-F238E27FC236}">
                  <a16:creationId xmlns:a16="http://schemas.microsoft.com/office/drawing/2014/main" id="{C35DBEB0-D0EC-42D1-8E3D-5B54BC05519F}"/>
                </a:ext>
              </a:extLst>
            </p:cNvPr>
            <p:cNvSpPr>
              <a:spLocks noChangeShapeType="1"/>
            </p:cNvSpPr>
            <p:nvPr/>
          </p:nvSpPr>
          <p:spPr bwMode="auto">
            <a:xfrm>
              <a:off x="5666"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97" name="Rectangle 326">
              <a:extLst>
                <a:ext uri="{FF2B5EF4-FFF2-40B4-BE49-F238E27FC236}">
                  <a16:creationId xmlns:a16="http://schemas.microsoft.com/office/drawing/2014/main" id="{F4FBF066-20A3-4CA1-BD3E-EF937586E033}"/>
                </a:ext>
              </a:extLst>
            </p:cNvPr>
            <p:cNvSpPr>
              <a:spLocks noChangeArrowheads="1"/>
            </p:cNvSpPr>
            <p:nvPr/>
          </p:nvSpPr>
          <p:spPr bwMode="auto">
            <a:xfrm>
              <a:off x="5464"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2000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8" name="Line 327">
              <a:extLst>
                <a:ext uri="{FF2B5EF4-FFF2-40B4-BE49-F238E27FC236}">
                  <a16:creationId xmlns:a16="http://schemas.microsoft.com/office/drawing/2014/main" id="{408D69C6-3D67-496B-AE6E-927049054877}"/>
                </a:ext>
              </a:extLst>
            </p:cNvPr>
            <p:cNvSpPr>
              <a:spLocks noChangeShapeType="1"/>
            </p:cNvSpPr>
            <p:nvPr/>
          </p:nvSpPr>
          <p:spPr bwMode="auto">
            <a:xfrm>
              <a:off x="7112"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99" name="Rectangle 328">
              <a:extLst>
                <a:ext uri="{FF2B5EF4-FFF2-40B4-BE49-F238E27FC236}">
                  <a16:creationId xmlns:a16="http://schemas.microsoft.com/office/drawing/2014/main" id="{A1EFB1E8-FEE1-4F05-9514-00C085F1539A}"/>
                </a:ext>
              </a:extLst>
            </p:cNvPr>
            <p:cNvSpPr>
              <a:spLocks noChangeArrowheads="1"/>
            </p:cNvSpPr>
            <p:nvPr/>
          </p:nvSpPr>
          <p:spPr bwMode="auto">
            <a:xfrm>
              <a:off x="6910"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2500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0" name="Rectangle 329">
              <a:extLst>
                <a:ext uri="{FF2B5EF4-FFF2-40B4-BE49-F238E27FC236}">
                  <a16:creationId xmlns:a16="http://schemas.microsoft.com/office/drawing/2014/main" id="{E7ECD6E8-224A-49B7-8D03-A832ABD893AB}"/>
                </a:ext>
              </a:extLst>
            </p:cNvPr>
            <p:cNvSpPr>
              <a:spLocks noChangeArrowheads="1"/>
            </p:cNvSpPr>
            <p:nvPr/>
          </p:nvSpPr>
          <p:spPr bwMode="auto">
            <a:xfrm>
              <a:off x="2985" y="3893"/>
              <a:ext cx="257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Median 2-Bedroom Rent in 2015</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1" name="Rectangle 330">
              <a:extLst>
                <a:ext uri="{FF2B5EF4-FFF2-40B4-BE49-F238E27FC236}">
                  <a16:creationId xmlns:a16="http://schemas.microsoft.com/office/drawing/2014/main" id="{DD3CCA5D-AC01-4819-BFF0-ABA90612E441}"/>
                </a:ext>
              </a:extLst>
            </p:cNvPr>
            <p:cNvSpPr>
              <a:spLocks noChangeArrowheads="1"/>
            </p:cNvSpPr>
            <p:nvPr/>
          </p:nvSpPr>
          <p:spPr bwMode="auto">
            <a:xfrm>
              <a:off x="4183" y="296"/>
              <a:ext cx="193"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 name="AutoShape 3"/>
          <p:cNvSpPr>
            <a:spLocks noChangeAspect="1" noChangeArrowheads="1" noTextEdit="1"/>
          </p:cNvSpPr>
          <p:nvPr/>
        </p:nvSpPr>
        <p:spPr bwMode="auto">
          <a:xfrm>
            <a:off x="609602" y="-1"/>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15" name="Rectangle 314">
            <a:extLst>
              <a:ext uri="{FF2B5EF4-FFF2-40B4-BE49-F238E27FC236}">
                <a16:creationId xmlns:a16="http://schemas.microsoft.com/office/drawing/2014/main" id="{4CD0C1A9-C247-4503-887C-882C21426E15}"/>
              </a:ext>
            </a:extLst>
          </p:cNvPr>
          <p:cNvSpPr>
            <a:spLocks noChangeArrowheads="1"/>
          </p:cNvSpPr>
          <p:nvPr/>
        </p:nvSpPr>
        <p:spPr bwMode="auto">
          <a:xfrm>
            <a:off x="657701" y="128141"/>
            <a:ext cx="11112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Arial" pitchFamily="34" charset="0"/>
                <a:ea typeface="+mn-ea"/>
                <a:cs typeface="Arial" pitchFamily="34" charset="0"/>
              </a:rPr>
              <a:t>The Price of Opportunity in Seattle and King County</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62626">
                    <a:lumMod val="50000"/>
                    <a:lumOff val="50000"/>
                  </a:srgbClr>
                </a:solidFill>
                <a:effectLst/>
                <a:uLnTx/>
                <a:uFillTx/>
                <a:latin typeface="Arial" pitchFamily="34" charset="0"/>
                <a:ea typeface="+mn-ea"/>
                <a:cs typeface="Arial" pitchFamily="34" charset="0"/>
              </a:rPr>
              <a:t>Upward Mobility versus Median Rent by Neighborhood</a:t>
            </a:r>
            <a:endParaRPr kumimoji="0" lang="en-US" sz="2800" b="1" i="0" u="none" strike="noStrike" kern="1200" cap="none" spc="0" normalizeH="0" baseline="0" noProof="0" dirty="0">
              <a:ln>
                <a:noFill/>
              </a:ln>
              <a:solidFill>
                <a:srgbClr val="26262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79879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4" name="Group 4">
            <a:extLst>
              <a:ext uri="{FF2B5EF4-FFF2-40B4-BE49-F238E27FC236}">
                <a16:creationId xmlns:a16="http://schemas.microsoft.com/office/drawing/2014/main" id="{4774E2F1-92D8-4FEF-A7DE-6F0E93F57AEC}"/>
              </a:ext>
            </a:extLst>
          </p:cNvPr>
          <p:cNvGrpSpPr>
            <a:grpSpLocks noChangeAspect="1"/>
          </p:cNvGrpSpPr>
          <p:nvPr/>
        </p:nvGrpSpPr>
        <p:grpSpPr bwMode="auto">
          <a:xfrm>
            <a:off x="604838" y="-4763"/>
            <a:ext cx="10982325" cy="6867526"/>
            <a:chOff x="381" y="-3"/>
            <a:chExt cx="6918" cy="4326"/>
          </a:xfrm>
        </p:grpSpPr>
        <p:sp>
          <p:nvSpPr>
            <p:cNvPr id="2785" name="AutoShape 3">
              <a:extLst>
                <a:ext uri="{FF2B5EF4-FFF2-40B4-BE49-F238E27FC236}">
                  <a16:creationId xmlns:a16="http://schemas.microsoft.com/office/drawing/2014/main" id="{B46BB065-269C-4DB8-9B4E-50A78FDB2371}"/>
                </a:ext>
              </a:extLst>
            </p:cNvPr>
            <p:cNvSpPr>
              <a:spLocks noChangeAspect="1" noChangeArrowheads="1" noTextEdit="1"/>
            </p:cNvSpPr>
            <p:nvPr/>
          </p:nvSpPr>
          <p:spPr bwMode="auto">
            <a:xfrm>
              <a:off x="384" y="0"/>
              <a:ext cx="691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2786" name="Group 205">
              <a:extLst>
                <a:ext uri="{FF2B5EF4-FFF2-40B4-BE49-F238E27FC236}">
                  <a16:creationId xmlns:a16="http://schemas.microsoft.com/office/drawing/2014/main" id="{CF3AB68F-9F87-4579-ACB2-FB50FD8223B2}"/>
                </a:ext>
              </a:extLst>
            </p:cNvPr>
            <p:cNvGrpSpPr>
              <a:grpSpLocks/>
            </p:cNvGrpSpPr>
            <p:nvPr/>
          </p:nvGrpSpPr>
          <p:grpSpPr bwMode="auto">
            <a:xfrm>
              <a:off x="381" y="-3"/>
              <a:ext cx="6918" cy="4326"/>
              <a:chOff x="381" y="-3"/>
              <a:chExt cx="6918" cy="4326"/>
            </a:xfrm>
          </p:grpSpPr>
          <p:sp>
            <p:nvSpPr>
              <p:cNvPr id="2342" name="Rectangle 5">
                <a:extLst>
                  <a:ext uri="{FF2B5EF4-FFF2-40B4-BE49-F238E27FC236}">
                    <a16:creationId xmlns:a16="http://schemas.microsoft.com/office/drawing/2014/main" id="{DE96861C-039D-4CDF-8432-567B9C844822}"/>
                  </a:ext>
                </a:extLst>
              </p:cNvPr>
              <p:cNvSpPr>
                <a:spLocks noChangeArrowheads="1"/>
              </p:cNvSpPr>
              <p:nvPr/>
            </p:nvSpPr>
            <p:spPr bwMode="auto">
              <a:xfrm>
                <a:off x="381" y="-3"/>
                <a:ext cx="6918" cy="43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43" name="Rectangle 6">
                <a:extLst>
                  <a:ext uri="{FF2B5EF4-FFF2-40B4-BE49-F238E27FC236}">
                    <a16:creationId xmlns:a16="http://schemas.microsoft.com/office/drawing/2014/main" id="{A9366902-BDFF-4E02-8337-FD5BA7BB06A1}"/>
                  </a:ext>
                </a:extLst>
              </p:cNvPr>
              <p:cNvSpPr>
                <a:spLocks noChangeArrowheads="1"/>
              </p:cNvSpPr>
              <p:nvPr/>
            </p:nvSpPr>
            <p:spPr bwMode="auto">
              <a:xfrm>
                <a:off x="384" y="0"/>
                <a:ext cx="6909" cy="4317"/>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44" name="Rectangle 7">
                <a:extLst>
                  <a:ext uri="{FF2B5EF4-FFF2-40B4-BE49-F238E27FC236}">
                    <a16:creationId xmlns:a16="http://schemas.microsoft.com/office/drawing/2014/main" id="{0CB206A2-2EA6-4F72-8916-3A4310DCB695}"/>
                  </a:ext>
                </a:extLst>
              </p:cNvPr>
              <p:cNvSpPr>
                <a:spLocks noChangeArrowheads="1"/>
              </p:cNvSpPr>
              <p:nvPr/>
            </p:nvSpPr>
            <p:spPr bwMode="auto">
              <a:xfrm>
                <a:off x="1236" y="593"/>
                <a:ext cx="5971" cy="3010"/>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45" name="Oval 8">
                <a:extLst>
                  <a:ext uri="{FF2B5EF4-FFF2-40B4-BE49-F238E27FC236}">
                    <a16:creationId xmlns:a16="http://schemas.microsoft.com/office/drawing/2014/main" id="{C0C360EE-D92A-43ED-8184-A9D1AFFA1361}"/>
                  </a:ext>
                </a:extLst>
              </p:cNvPr>
              <p:cNvSpPr>
                <a:spLocks noChangeArrowheads="1"/>
              </p:cNvSpPr>
              <p:nvPr/>
            </p:nvSpPr>
            <p:spPr bwMode="auto">
              <a:xfrm>
                <a:off x="5545" y="3447"/>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46" name="Oval 9">
                <a:extLst>
                  <a:ext uri="{FF2B5EF4-FFF2-40B4-BE49-F238E27FC236}">
                    <a16:creationId xmlns:a16="http://schemas.microsoft.com/office/drawing/2014/main" id="{501A2B37-24AA-45A9-B114-E753996329AB}"/>
                  </a:ext>
                </a:extLst>
              </p:cNvPr>
              <p:cNvSpPr>
                <a:spLocks noChangeArrowheads="1"/>
              </p:cNvSpPr>
              <p:nvPr/>
            </p:nvSpPr>
            <p:spPr bwMode="auto">
              <a:xfrm>
                <a:off x="3748" y="320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47" name="Oval 10">
                <a:extLst>
                  <a:ext uri="{FF2B5EF4-FFF2-40B4-BE49-F238E27FC236}">
                    <a16:creationId xmlns:a16="http://schemas.microsoft.com/office/drawing/2014/main" id="{C7BCF6F0-614C-4EE6-9D47-1ED96068F838}"/>
                  </a:ext>
                </a:extLst>
              </p:cNvPr>
              <p:cNvSpPr>
                <a:spLocks noChangeArrowheads="1"/>
              </p:cNvSpPr>
              <p:nvPr/>
            </p:nvSpPr>
            <p:spPr bwMode="auto">
              <a:xfrm>
                <a:off x="5052" y="3113"/>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48" name="Oval 11">
                <a:extLst>
                  <a:ext uri="{FF2B5EF4-FFF2-40B4-BE49-F238E27FC236}">
                    <a16:creationId xmlns:a16="http://schemas.microsoft.com/office/drawing/2014/main" id="{30DE6A45-370D-468D-A661-60BF8834DECF}"/>
                  </a:ext>
                </a:extLst>
              </p:cNvPr>
              <p:cNvSpPr>
                <a:spLocks noChangeArrowheads="1"/>
              </p:cNvSpPr>
              <p:nvPr/>
            </p:nvSpPr>
            <p:spPr bwMode="auto">
              <a:xfrm>
                <a:off x="4180" y="312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49" name="Oval 12">
                <a:extLst>
                  <a:ext uri="{FF2B5EF4-FFF2-40B4-BE49-F238E27FC236}">
                    <a16:creationId xmlns:a16="http://schemas.microsoft.com/office/drawing/2014/main" id="{131968D8-0014-442F-BD99-F0AE2FA1E8A6}"/>
                  </a:ext>
                </a:extLst>
              </p:cNvPr>
              <p:cNvSpPr>
                <a:spLocks noChangeArrowheads="1"/>
              </p:cNvSpPr>
              <p:nvPr/>
            </p:nvSpPr>
            <p:spPr bwMode="auto">
              <a:xfrm>
                <a:off x="4589" y="311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7" name="Oval 13">
                <a:extLst>
                  <a:ext uri="{FF2B5EF4-FFF2-40B4-BE49-F238E27FC236}">
                    <a16:creationId xmlns:a16="http://schemas.microsoft.com/office/drawing/2014/main" id="{10634C7A-4045-4EEF-A1CE-2D3C6ED5B2C9}"/>
                  </a:ext>
                </a:extLst>
              </p:cNvPr>
              <p:cNvSpPr>
                <a:spLocks noChangeArrowheads="1"/>
              </p:cNvSpPr>
              <p:nvPr/>
            </p:nvSpPr>
            <p:spPr bwMode="auto">
              <a:xfrm>
                <a:off x="3192" y="313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639" name="Oval 14">
                <a:extLst>
                  <a:ext uri="{FF2B5EF4-FFF2-40B4-BE49-F238E27FC236}">
                    <a16:creationId xmlns:a16="http://schemas.microsoft.com/office/drawing/2014/main" id="{4F6CE59A-9A2E-43C1-A317-AE6C6B6916BC}"/>
                  </a:ext>
                </a:extLst>
              </p:cNvPr>
              <p:cNvSpPr>
                <a:spLocks noChangeArrowheads="1"/>
              </p:cNvSpPr>
              <p:nvPr/>
            </p:nvSpPr>
            <p:spPr bwMode="auto">
              <a:xfrm>
                <a:off x="4779" y="310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555" name="Oval 15">
                <a:extLst>
                  <a:ext uri="{FF2B5EF4-FFF2-40B4-BE49-F238E27FC236}">
                    <a16:creationId xmlns:a16="http://schemas.microsoft.com/office/drawing/2014/main" id="{50A99AC7-4F69-4E00-9EB9-45255734CDA3}"/>
                  </a:ext>
                </a:extLst>
              </p:cNvPr>
              <p:cNvSpPr>
                <a:spLocks noChangeArrowheads="1"/>
              </p:cNvSpPr>
              <p:nvPr/>
            </p:nvSpPr>
            <p:spPr bwMode="auto">
              <a:xfrm>
                <a:off x="4543" y="3041"/>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556" name="Oval 16">
                <a:extLst>
                  <a:ext uri="{FF2B5EF4-FFF2-40B4-BE49-F238E27FC236}">
                    <a16:creationId xmlns:a16="http://schemas.microsoft.com/office/drawing/2014/main" id="{49907F70-7CD8-4752-BA4E-28CF619A8BD4}"/>
                  </a:ext>
                </a:extLst>
              </p:cNvPr>
              <p:cNvSpPr>
                <a:spLocks noChangeArrowheads="1"/>
              </p:cNvSpPr>
              <p:nvPr/>
            </p:nvSpPr>
            <p:spPr bwMode="auto">
              <a:xfrm>
                <a:off x="6104" y="305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557" name="Oval 17">
                <a:extLst>
                  <a:ext uri="{FF2B5EF4-FFF2-40B4-BE49-F238E27FC236}">
                    <a16:creationId xmlns:a16="http://schemas.microsoft.com/office/drawing/2014/main" id="{347F3DD7-0610-4E2F-B6B9-3683867EAB7F}"/>
                  </a:ext>
                </a:extLst>
              </p:cNvPr>
              <p:cNvSpPr>
                <a:spLocks noChangeArrowheads="1"/>
              </p:cNvSpPr>
              <p:nvPr/>
            </p:nvSpPr>
            <p:spPr bwMode="auto">
              <a:xfrm>
                <a:off x="4070" y="304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558" name="Oval 18">
                <a:extLst>
                  <a:ext uri="{FF2B5EF4-FFF2-40B4-BE49-F238E27FC236}">
                    <a16:creationId xmlns:a16="http://schemas.microsoft.com/office/drawing/2014/main" id="{DD349753-D79D-471D-A0B0-2984B28D26DF}"/>
                  </a:ext>
                </a:extLst>
              </p:cNvPr>
              <p:cNvSpPr>
                <a:spLocks noChangeArrowheads="1"/>
              </p:cNvSpPr>
              <p:nvPr/>
            </p:nvSpPr>
            <p:spPr bwMode="auto">
              <a:xfrm>
                <a:off x="4197" y="3041"/>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559" name="Oval 19">
                <a:extLst>
                  <a:ext uri="{FF2B5EF4-FFF2-40B4-BE49-F238E27FC236}">
                    <a16:creationId xmlns:a16="http://schemas.microsoft.com/office/drawing/2014/main" id="{F79DD282-A48F-4970-BF36-DD35BAB9DF98}"/>
                  </a:ext>
                </a:extLst>
              </p:cNvPr>
              <p:cNvSpPr>
                <a:spLocks noChangeArrowheads="1"/>
              </p:cNvSpPr>
              <p:nvPr/>
            </p:nvSpPr>
            <p:spPr bwMode="auto">
              <a:xfrm>
                <a:off x="6634" y="3007"/>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6" name="Oval 20">
                <a:extLst>
                  <a:ext uri="{FF2B5EF4-FFF2-40B4-BE49-F238E27FC236}">
                    <a16:creationId xmlns:a16="http://schemas.microsoft.com/office/drawing/2014/main" id="{893BD9D2-18B8-43E1-BCBE-A163DA390AD2}"/>
                  </a:ext>
                </a:extLst>
              </p:cNvPr>
              <p:cNvSpPr>
                <a:spLocks noChangeArrowheads="1"/>
              </p:cNvSpPr>
              <p:nvPr/>
            </p:nvSpPr>
            <p:spPr bwMode="auto">
              <a:xfrm>
                <a:off x="4410" y="2995"/>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7" name="Oval 21">
                <a:extLst>
                  <a:ext uri="{FF2B5EF4-FFF2-40B4-BE49-F238E27FC236}">
                    <a16:creationId xmlns:a16="http://schemas.microsoft.com/office/drawing/2014/main" id="{E3844D88-C7AE-4095-927D-04BAB8EB1586}"/>
                  </a:ext>
                </a:extLst>
              </p:cNvPr>
              <p:cNvSpPr>
                <a:spLocks noChangeArrowheads="1"/>
              </p:cNvSpPr>
              <p:nvPr/>
            </p:nvSpPr>
            <p:spPr bwMode="auto">
              <a:xfrm>
                <a:off x="3399" y="2917"/>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8" name="Oval 22">
                <a:extLst>
                  <a:ext uri="{FF2B5EF4-FFF2-40B4-BE49-F238E27FC236}">
                    <a16:creationId xmlns:a16="http://schemas.microsoft.com/office/drawing/2014/main" id="{D003366E-EE5A-44C6-81E2-EEDE180EDEA3}"/>
                  </a:ext>
                </a:extLst>
              </p:cNvPr>
              <p:cNvSpPr>
                <a:spLocks noChangeArrowheads="1"/>
              </p:cNvSpPr>
              <p:nvPr/>
            </p:nvSpPr>
            <p:spPr bwMode="auto">
              <a:xfrm>
                <a:off x="3137" y="2880"/>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9" name="Oval 23">
                <a:extLst>
                  <a:ext uri="{FF2B5EF4-FFF2-40B4-BE49-F238E27FC236}">
                    <a16:creationId xmlns:a16="http://schemas.microsoft.com/office/drawing/2014/main" id="{412932B8-22EB-4F31-972F-EEB1377264D3}"/>
                  </a:ext>
                </a:extLst>
              </p:cNvPr>
              <p:cNvSpPr>
                <a:spLocks noChangeArrowheads="1"/>
              </p:cNvSpPr>
              <p:nvPr/>
            </p:nvSpPr>
            <p:spPr bwMode="auto">
              <a:xfrm>
                <a:off x="3483" y="286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0" name="Oval 24">
                <a:extLst>
                  <a:ext uri="{FF2B5EF4-FFF2-40B4-BE49-F238E27FC236}">
                    <a16:creationId xmlns:a16="http://schemas.microsoft.com/office/drawing/2014/main" id="{34EE9FA9-9437-42B9-BEB7-B6BFA236B821}"/>
                  </a:ext>
                </a:extLst>
              </p:cNvPr>
              <p:cNvSpPr>
                <a:spLocks noChangeArrowheads="1"/>
              </p:cNvSpPr>
              <p:nvPr/>
            </p:nvSpPr>
            <p:spPr bwMode="auto">
              <a:xfrm>
                <a:off x="2887" y="2814"/>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1" name="Oval 25">
                <a:extLst>
                  <a:ext uri="{FF2B5EF4-FFF2-40B4-BE49-F238E27FC236}">
                    <a16:creationId xmlns:a16="http://schemas.microsoft.com/office/drawing/2014/main" id="{2572FF43-EE0B-41FB-85BB-824BD31C2C99}"/>
                  </a:ext>
                </a:extLst>
              </p:cNvPr>
              <p:cNvSpPr>
                <a:spLocks noChangeArrowheads="1"/>
              </p:cNvSpPr>
              <p:nvPr/>
            </p:nvSpPr>
            <p:spPr bwMode="auto">
              <a:xfrm>
                <a:off x="3494" y="2825"/>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2" name="Oval 26">
                <a:extLst>
                  <a:ext uri="{FF2B5EF4-FFF2-40B4-BE49-F238E27FC236}">
                    <a16:creationId xmlns:a16="http://schemas.microsoft.com/office/drawing/2014/main" id="{0894442E-1122-4CF6-97FD-99E2DA91FB80}"/>
                  </a:ext>
                </a:extLst>
              </p:cNvPr>
              <p:cNvSpPr>
                <a:spLocks noChangeArrowheads="1"/>
              </p:cNvSpPr>
              <p:nvPr/>
            </p:nvSpPr>
            <p:spPr bwMode="auto">
              <a:xfrm>
                <a:off x="4675" y="2868"/>
                <a:ext cx="17"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3" name="Oval 27">
                <a:extLst>
                  <a:ext uri="{FF2B5EF4-FFF2-40B4-BE49-F238E27FC236}">
                    <a16:creationId xmlns:a16="http://schemas.microsoft.com/office/drawing/2014/main" id="{DBCC09AE-4347-4DD7-8123-A8059BF90918}"/>
                  </a:ext>
                </a:extLst>
              </p:cNvPr>
              <p:cNvSpPr>
                <a:spLocks noChangeArrowheads="1"/>
              </p:cNvSpPr>
              <p:nvPr/>
            </p:nvSpPr>
            <p:spPr bwMode="auto">
              <a:xfrm>
                <a:off x="4520" y="283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4" name="Oval 28">
                <a:extLst>
                  <a:ext uri="{FF2B5EF4-FFF2-40B4-BE49-F238E27FC236}">
                    <a16:creationId xmlns:a16="http://schemas.microsoft.com/office/drawing/2014/main" id="{BB843ED4-CD80-4586-8A34-118CFCC2AD0D}"/>
                  </a:ext>
                </a:extLst>
              </p:cNvPr>
              <p:cNvSpPr>
                <a:spLocks noChangeArrowheads="1"/>
              </p:cNvSpPr>
              <p:nvPr/>
            </p:nvSpPr>
            <p:spPr bwMode="auto">
              <a:xfrm>
                <a:off x="3270" y="283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5" name="Oval 29">
                <a:extLst>
                  <a:ext uri="{FF2B5EF4-FFF2-40B4-BE49-F238E27FC236}">
                    <a16:creationId xmlns:a16="http://schemas.microsoft.com/office/drawing/2014/main" id="{E46AC6FC-A1EC-42DE-9AB8-56D96DAB2735}"/>
                  </a:ext>
                </a:extLst>
              </p:cNvPr>
              <p:cNvSpPr>
                <a:spLocks noChangeArrowheads="1"/>
              </p:cNvSpPr>
              <p:nvPr/>
            </p:nvSpPr>
            <p:spPr bwMode="auto">
              <a:xfrm>
                <a:off x="2728" y="2837"/>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6" name="Oval 30">
                <a:extLst>
                  <a:ext uri="{FF2B5EF4-FFF2-40B4-BE49-F238E27FC236}">
                    <a16:creationId xmlns:a16="http://schemas.microsoft.com/office/drawing/2014/main" id="{D221CC68-4EC9-4498-B7BD-645641DD6EDD}"/>
                  </a:ext>
                </a:extLst>
              </p:cNvPr>
              <p:cNvSpPr>
                <a:spLocks noChangeArrowheads="1"/>
              </p:cNvSpPr>
              <p:nvPr/>
            </p:nvSpPr>
            <p:spPr bwMode="auto">
              <a:xfrm>
                <a:off x="4488" y="285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7" name="Oval 31">
                <a:extLst>
                  <a:ext uri="{FF2B5EF4-FFF2-40B4-BE49-F238E27FC236}">
                    <a16:creationId xmlns:a16="http://schemas.microsoft.com/office/drawing/2014/main" id="{541E318D-B4D9-4214-8898-66A59FE8C75D}"/>
                  </a:ext>
                </a:extLst>
              </p:cNvPr>
              <p:cNvSpPr>
                <a:spLocks noChangeArrowheads="1"/>
              </p:cNvSpPr>
              <p:nvPr/>
            </p:nvSpPr>
            <p:spPr bwMode="auto">
              <a:xfrm>
                <a:off x="3085" y="283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8" name="Oval 32">
                <a:extLst>
                  <a:ext uri="{FF2B5EF4-FFF2-40B4-BE49-F238E27FC236}">
                    <a16:creationId xmlns:a16="http://schemas.microsoft.com/office/drawing/2014/main" id="{D509D5F4-3B87-40FE-BD8E-3F8424FCC77C}"/>
                  </a:ext>
                </a:extLst>
              </p:cNvPr>
              <p:cNvSpPr>
                <a:spLocks noChangeArrowheads="1"/>
              </p:cNvSpPr>
              <p:nvPr/>
            </p:nvSpPr>
            <p:spPr bwMode="auto">
              <a:xfrm>
                <a:off x="3765" y="276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89" name="Oval 33">
                <a:extLst>
                  <a:ext uri="{FF2B5EF4-FFF2-40B4-BE49-F238E27FC236}">
                    <a16:creationId xmlns:a16="http://schemas.microsoft.com/office/drawing/2014/main" id="{182BEEDE-7A32-4D9A-9F06-9177BBF0E2C9}"/>
                  </a:ext>
                </a:extLst>
              </p:cNvPr>
              <p:cNvSpPr>
                <a:spLocks noChangeArrowheads="1"/>
              </p:cNvSpPr>
              <p:nvPr/>
            </p:nvSpPr>
            <p:spPr bwMode="auto">
              <a:xfrm>
                <a:off x="4350" y="2730"/>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0" name="Oval 34">
                <a:extLst>
                  <a:ext uri="{FF2B5EF4-FFF2-40B4-BE49-F238E27FC236}">
                    <a16:creationId xmlns:a16="http://schemas.microsoft.com/office/drawing/2014/main" id="{E195234C-D9FE-4C02-8887-A8CD8372C166}"/>
                  </a:ext>
                </a:extLst>
              </p:cNvPr>
              <p:cNvSpPr>
                <a:spLocks noChangeArrowheads="1"/>
              </p:cNvSpPr>
              <p:nvPr/>
            </p:nvSpPr>
            <p:spPr bwMode="auto">
              <a:xfrm>
                <a:off x="3097" y="273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1" name="Oval 35">
                <a:extLst>
                  <a:ext uri="{FF2B5EF4-FFF2-40B4-BE49-F238E27FC236}">
                    <a16:creationId xmlns:a16="http://schemas.microsoft.com/office/drawing/2014/main" id="{A2EC0CDF-0FFF-4837-B6DB-80B4778B56EF}"/>
                  </a:ext>
                </a:extLst>
              </p:cNvPr>
              <p:cNvSpPr>
                <a:spLocks noChangeArrowheads="1"/>
              </p:cNvSpPr>
              <p:nvPr/>
            </p:nvSpPr>
            <p:spPr bwMode="auto">
              <a:xfrm>
                <a:off x="2452" y="269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2" name="Oval 36">
                <a:extLst>
                  <a:ext uri="{FF2B5EF4-FFF2-40B4-BE49-F238E27FC236}">
                    <a16:creationId xmlns:a16="http://schemas.microsoft.com/office/drawing/2014/main" id="{89FDD7C8-BE55-462F-BF66-0C312F3334E2}"/>
                  </a:ext>
                </a:extLst>
              </p:cNvPr>
              <p:cNvSpPr>
                <a:spLocks noChangeArrowheads="1"/>
              </p:cNvSpPr>
              <p:nvPr/>
            </p:nvSpPr>
            <p:spPr bwMode="auto">
              <a:xfrm>
                <a:off x="3448" y="270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3" name="Oval 37">
                <a:extLst>
                  <a:ext uri="{FF2B5EF4-FFF2-40B4-BE49-F238E27FC236}">
                    <a16:creationId xmlns:a16="http://schemas.microsoft.com/office/drawing/2014/main" id="{C324FCFA-926C-4BA1-929B-8925A1A146D9}"/>
                  </a:ext>
                </a:extLst>
              </p:cNvPr>
              <p:cNvSpPr>
                <a:spLocks noChangeArrowheads="1"/>
              </p:cNvSpPr>
              <p:nvPr/>
            </p:nvSpPr>
            <p:spPr bwMode="auto">
              <a:xfrm>
                <a:off x="3022" y="268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4" name="Oval 38">
                <a:extLst>
                  <a:ext uri="{FF2B5EF4-FFF2-40B4-BE49-F238E27FC236}">
                    <a16:creationId xmlns:a16="http://schemas.microsoft.com/office/drawing/2014/main" id="{8E568D41-0E85-4E4B-BEDD-DE4B71FA9677}"/>
                  </a:ext>
                </a:extLst>
              </p:cNvPr>
              <p:cNvSpPr>
                <a:spLocks noChangeArrowheads="1"/>
              </p:cNvSpPr>
              <p:nvPr/>
            </p:nvSpPr>
            <p:spPr bwMode="auto">
              <a:xfrm>
                <a:off x="2388" y="2710"/>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5" name="Oval 39">
                <a:extLst>
                  <a:ext uri="{FF2B5EF4-FFF2-40B4-BE49-F238E27FC236}">
                    <a16:creationId xmlns:a16="http://schemas.microsoft.com/office/drawing/2014/main" id="{9497FC14-D33D-4F11-8503-986BDFA9C87D}"/>
                  </a:ext>
                </a:extLst>
              </p:cNvPr>
              <p:cNvSpPr>
                <a:spLocks noChangeArrowheads="1"/>
              </p:cNvSpPr>
              <p:nvPr/>
            </p:nvSpPr>
            <p:spPr bwMode="auto">
              <a:xfrm>
                <a:off x="3062" y="2661"/>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6" name="Oval 40">
                <a:extLst>
                  <a:ext uri="{FF2B5EF4-FFF2-40B4-BE49-F238E27FC236}">
                    <a16:creationId xmlns:a16="http://schemas.microsoft.com/office/drawing/2014/main" id="{7B0FB0BC-F821-48C0-B799-3BEA6F8DB107}"/>
                  </a:ext>
                </a:extLst>
              </p:cNvPr>
              <p:cNvSpPr>
                <a:spLocks noChangeArrowheads="1"/>
              </p:cNvSpPr>
              <p:nvPr/>
            </p:nvSpPr>
            <p:spPr bwMode="auto">
              <a:xfrm>
                <a:off x="4076" y="2678"/>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7" name="Oval 41">
                <a:extLst>
                  <a:ext uri="{FF2B5EF4-FFF2-40B4-BE49-F238E27FC236}">
                    <a16:creationId xmlns:a16="http://schemas.microsoft.com/office/drawing/2014/main" id="{9B2F75E9-B2A0-42D3-8FC4-9A664BC3DA37}"/>
                  </a:ext>
                </a:extLst>
              </p:cNvPr>
              <p:cNvSpPr>
                <a:spLocks noChangeArrowheads="1"/>
              </p:cNvSpPr>
              <p:nvPr/>
            </p:nvSpPr>
            <p:spPr bwMode="auto">
              <a:xfrm>
                <a:off x="3984" y="2678"/>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8" name="Oval 42">
                <a:extLst>
                  <a:ext uri="{FF2B5EF4-FFF2-40B4-BE49-F238E27FC236}">
                    <a16:creationId xmlns:a16="http://schemas.microsoft.com/office/drawing/2014/main" id="{0724A2E8-411C-4C6A-BCA4-C27737B0F633}"/>
                  </a:ext>
                </a:extLst>
              </p:cNvPr>
              <p:cNvSpPr>
                <a:spLocks noChangeArrowheads="1"/>
              </p:cNvSpPr>
              <p:nvPr/>
            </p:nvSpPr>
            <p:spPr bwMode="auto">
              <a:xfrm>
                <a:off x="3359" y="267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99" name="Oval 43">
                <a:extLst>
                  <a:ext uri="{FF2B5EF4-FFF2-40B4-BE49-F238E27FC236}">
                    <a16:creationId xmlns:a16="http://schemas.microsoft.com/office/drawing/2014/main" id="{571AC76E-E23C-417A-8199-2D091473B6D4}"/>
                  </a:ext>
                </a:extLst>
              </p:cNvPr>
              <p:cNvSpPr>
                <a:spLocks noChangeArrowheads="1"/>
              </p:cNvSpPr>
              <p:nvPr/>
            </p:nvSpPr>
            <p:spPr bwMode="auto">
              <a:xfrm>
                <a:off x="2846" y="2661"/>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0" name="Oval 44">
                <a:extLst>
                  <a:ext uri="{FF2B5EF4-FFF2-40B4-BE49-F238E27FC236}">
                    <a16:creationId xmlns:a16="http://schemas.microsoft.com/office/drawing/2014/main" id="{6C8B1645-7D61-487D-9AE4-2FAB281BE48D}"/>
                  </a:ext>
                </a:extLst>
              </p:cNvPr>
              <p:cNvSpPr>
                <a:spLocks noChangeArrowheads="1"/>
              </p:cNvSpPr>
              <p:nvPr/>
            </p:nvSpPr>
            <p:spPr bwMode="auto">
              <a:xfrm>
                <a:off x="2740" y="2580"/>
                <a:ext cx="20"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1" name="Oval 45">
                <a:extLst>
                  <a:ext uri="{FF2B5EF4-FFF2-40B4-BE49-F238E27FC236}">
                    <a16:creationId xmlns:a16="http://schemas.microsoft.com/office/drawing/2014/main" id="{20E1D77D-0135-48A3-887F-835274D458B7}"/>
                  </a:ext>
                </a:extLst>
              </p:cNvPr>
              <p:cNvSpPr>
                <a:spLocks noChangeArrowheads="1"/>
              </p:cNvSpPr>
              <p:nvPr/>
            </p:nvSpPr>
            <p:spPr bwMode="auto">
              <a:xfrm>
                <a:off x="2570" y="261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2" name="Oval 46">
                <a:extLst>
                  <a:ext uri="{FF2B5EF4-FFF2-40B4-BE49-F238E27FC236}">
                    <a16:creationId xmlns:a16="http://schemas.microsoft.com/office/drawing/2014/main" id="{603D863F-C009-42F7-9162-B7BA6DBCA86A}"/>
                  </a:ext>
                </a:extLst>
              </p:cNvPr>
              <p:cNvSpPr>
                <a:spLocks noChangeArrowheads="1"/>
              </p:cNvSpPr>
              <p:nvPr/>
            </p:nvSpPr>
            <p:spPr bwMode="auto">
              <a:xfrm>
                <a:off x="3581" y="2644"/>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3" name="Oval 47">
                <a:extLst>
                  <a:ext uri="{FF2B5EF4-FFF2-40B4-BE49-F238E27FC236}">
                    <a16:creationId xmlns:a16="http://schemas.microsoft.com/office/drawing/2014/main" id="{D17AF389-3FE1-4C0A-81B1-98C4D4743CB2}"/>
                  </a:ext>
                </a:extLst>
              </p:cNvPr>
              <p:cNvSpPr>
                <a:spLocks noChangeArrowheads="1"/>
              </p:cNvSpPr>
              <p:nvPr/>
            </p:nvSpPr>
            <p:spPr bwMode="auto">
              <a:xfrm>
                <a:off x="4874" y="260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4" name="Oval 48">
                <a:extLst>
                  <a:ext uri="{FF2B5EF4-FFF2-40B4-BE49-F238E27FC236}">
                    <a16:creationId xmlns:a16="http://schemas.microsoft.com/office/drawing/2014/main" id="{87B0D547-A238-4AC1-B127-97129C01C64E}"/>
                  </a:ext>
                </a:extLst>
              </p:cNvPr>
              <p:cNvSpPr>
                <a:spLocks noChangeArrowheads="1"/>
              </p:cNvSpPr>
              <p:nvPr/>
            </p:nvSpPr>
            <p:spPr bwMode="auto">
              <a:xfrm>
                <a:off x="3771" y="258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5" name="Oval 49">
                <a:extLst>
                  <a:ext uri="{FF2B5EF4-FFF2-40B4-BE49-F238E27FC236}">
                    <a16:creationId xmlns:a16="http://schemas.microsoft.com/office/drawing/2014/main" id="{FA9498D5-F15A-467B-A3DA-2CB3339C3895}"/>
                  </a:ext>
                </a:extLst>
              </p:cNvPr>
              <p:cNvSpPr>
                <a:spLocks noChangeArrowheads="1"/>
              </p:cNvSpPr>
              <p:nvPr/>
            </p:nvSpPr>
            <p:spPr bwMode="auto">
              <a:xfrm>
                <a:off x="2700" y="261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6" name="Oval 50">
                <a:extLst>
                  <a:ext uri="{FF2B5EF4-FFF2-40B4-BE49-F238E27FC236}">
                    <a16:creationId xmlns:a16="http://schemas.microsoft.com/office/drawing/2014/main" id="{30621DA6-E908-404F-9D9E-B9F8C5FF0A5A}"/>
                  </a:ext>
                </a:extLst>
              </p:cNvPr>
              <p:cNvSpPr>
                <a:spLocks noChangeArrowheads="1"/>
              </p:cNvSpPr>
              <p:nvPr/>
            </p:nvSpPr>
            <p:spPr bwMode="auto">
              <a:xfrm>
                <a:off x="1418" y="260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7" name="Oval 51">
                <a:extLst>
                  <a:ext uri="{FF2B5EF4-FFF2-40B4-BE49-F238E27FC236}">
                    <a16:creationId xmlns:a16="http://schemas.microsoft.com/office/drawing/2014/main" id="{BD95049A-658F-43A4-A992-6998689BBF69}"/>
                  </a:ext>
                </a:extLst>
              </p:cNvPr>
              <p:cNvSpPr>
                <a:spLocks noChangeArrowheads="1"/>
              </p:cNvSpPr>
              <p:nvPr/>
            </p:nvSpPr>
            <p:spPr bwMode="auto">
              <a:xfrm>
                <a:off x="2941" y="2580"/>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8" name="Oval 52">
                <a:extLst>
                  <a:ext uri="{FF2B5EF4-FFF2-40B4-BE49-F238E27FC236}">
                    <a16:creationId xmlns:a16="http://schemas.microsoft.com/office/drawing/2014/main" id="{825A99F1-0EE0-4551-B9B1-5FCA17B74099}"/>
                  </a:ext>
                </a:extLst>
              </p:cNvPr>
              <p:cNvSpPr>
                <a:spLocks noChangeArrowheads="1"/>
              </p:cNvSpPr>
              <p:nvPr/>
            </p:nvSpPr>
            <p:spPr bwMode="auto">
              <a:xfrm>
                <a:off x="4010" y="259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09" name="Oval 53">
                <a:extLst>
                  <a:ext uri="{FF2B5EF4-FFF2-40B4-BE49-F238E27FC236}">
                    <a16:creationId xmlns:a16="http://schemas.microsoft.com/office/drawing/2014/main" id="{AAA59657-9AF7-4FF5-8CB0-D0125E021BAE}"/>
                  </a:ext>
                </a:extLst>
              </p:cNvPr>
              <p:cNvSpPr>
                <a:spLocks noChangeArrowheads="1"/>
              </p:cNvSpPr>
              <p:nvPr/>
            </p:nvSpPr>
            <p:spPr bwMode="auto">
              <a:xfrm>
                <a:off x="5009" y="258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0" name="Oval 54">
                <a:extLst>
                  <a:ext uri="{FF2B5EF4-FFF2-40B4-BE49-F238E27FC236}">
                    <a16:creationId xmlns:a16="http://schemas.microsoft.com/office/drawing/2014/main" id="{75E5FB98-337B-4255-B7B6-F73E188EF370}"/>
                  </a:ext>
                </a:extLst>
              </p:cNvPr>
              <p:cNvSpPr>
                <a:spLocks noChangeArrowheads="1"/>
              </p:cNvSpPr>
              <p:nvPr/>
            </p:nvSpPr>
            <p:spPr bwMode="auto">
              <a:xfrm>
                <a:off x="3002" y="262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1" name="Oval 55">
                <a:extLst>
                  <a:ext uri="{FF2B5EF4-FFF2-40B4-BE49-F238E27FC236}">
                    <a16:creationId xmlns:a16="http://schemas.microsoft.com/office/drawing/2014/main" id="{AA3DE923-550F-4DD2-93DF-3A52AD288CDD}"/>
                  </a:ext>
                </a:extLst>
              </p:cNvPr>
              <p:cNvSpPr>
                <a:spLocks noChangeArrowheads="1"/>
              </p:cNvSpPr>
              <p:nvPr/>
            </p:nvSpPr>
            <p:spPr bwMode="auto">
              <a:xfrm>
                <a:off x="2944" y="2635"/>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2" name="Oval 56">
                <a:extLst>
                  <a:ext uri="{FF2B5EF4-FFF2-40B4-BE49-F238E27FC236}">
                    <a16:creationId xmlns:a16="http://schemas.microsoft.com/office/drawing/2014/main" id="{991D6CE7-F8E6-4C0D-A75C-54D3E2D93C7D}"/>
                  </a:ext>
                </a:extLst>
              </p:cNvPr>
              <p:cNvSpPr>
                <a:spLocks noChangeArrowheads="1"/>
              </p:cNvSpPr>
              <p:nvPr/>
            </p:nvSpPr>
            <p:spPr bwMode="auto">
              <a:xfrm>
                <a:off x="2936" y="2609"/>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3" name="Oval 57">
                <a:extLst>
                  <a:ext uri="{FF2B5EF4-FFF2-40B4-BE49-F238E27FC236}">
                    <a16:creationId xmlns:a16="http://schemas.microsoft.com/office/drawing/2014/main" id="{2F44A0EC-BB0D-4434-ADA7-586F6D011B10}"/>
                  </a:ext>
                </a:extLst>
              </p:cNvPr>
              <p:cNvSpPr>
                <a:spLocks noChangeArrowheads="1"/>
              </p:cNvSpPr>
              <p:nvPr/>
            </p:nvSpPr>
            <p:spPr bwMode="auto">
              <a:xfrm>
                <a:off x="2841" y="2624"/>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4" name="Oval 58">
                <a:extLst>
                  <a:ext uri="{FF2B5EF4-FFF2-40B4-BE49-F238E27FC236}">
                    <a16:creationId xmlns:a16="http://schemas.microsoft.com/office/drawing/2014/main" id="{D1B63A15-B6C0-4256-8325-A2172671E374}"/>
                  </a:ext>
                </a:extLst>
              </p:cNvPr>
              <p:cNvSpPr>
                <a:spLocks noChangeArrowheads="1"/>
              </p:cNvSpPr>
              <p:nvPr/>
            </p:nvSpPr>
            <p:spPr bwMode="auto">
              <a:xfrm>
                <a:off x="2676" y="2641"/>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5" name="Oval 59">
                <a:extLst>
                  <a:ext uri="{FF2B5EF4-FFF2-40B4-BE49-F238E27FC236}">
                    <a16:creationId xmlns:a16="http://schemas.microsoft.com/office/drawing/2014/main" id="{F0A30954-BF85-4180-9CBD-B1186F7B4542}"/>
                  </a:ext>
                </a:extLst>
              </p:cNvPr>
              <p:cNvSpPr>
                <a:spLocks noChangeArrowheads="1"/>
              </p:cNvSpPr>
              <p:nvPr/>
            </p:nvSpPr>
            <p:spPr bwMode="auto">
              <a:xfrm>
                <a:off x="2967" y="2632"/>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6" name="Oval 60">
                <a:extLst>
                  <a:ext uri="{FF2B5EF4-FFF2-40B4-BE49-F238E27FC236}">
                    <a16:creationId xmlns:a16="http://schemas.microsoft.com/office/drawing/2014/main" id="{3149F6AE-3B0A-44B0-AB66-681B25B6E188}"/>
                  </a:ext>
                </a:extLst>
              </p:cNvPr>
              <p:cNvSpPr>
                <a:spLocks noChangeArrowheads="1"/>
              </p:cNvSpPr>
              <p:nvPr/>
            </p:nvSpPr>
            <p:spPr bwMode="auto">
              <a:xfrm>
                <a:off x="4811" y="261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7" name="Oval 61">
                <a:extLst>
                  <a:ext uri="{FF2B5EF4-FFF2-40B4-BE49-F238E27FC236}">
                    <a16:creationId xmlns:a16="http://schemas.microsoft.com/office/drawing/2014/main" id="{F24E5029-11F8-4DC6-8A63-307AE25ECBEA}"/>
                  </a:ext>
                </a:extLst>
              </p:cNvPr>
              <p:cNvSpPr>
                <a:spLocks noChangeArrowheads="1"/>
              </p:cNvSpPr>
              <p:nvPr/>
            </p:nvSpPr>
            <p:spPr bwMode="auto">
              <a:xfrm>
                <a:off x="5438" y="2644"/>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8" name="Oval 62">
                <a:extLst>
                  <a:ext uri="{FF2B5EF4-FFF2-40B4-BE49-F238E27FC236}">
                    <a16:creationId xmlns:a16="http://schemas.microsoft.com/office/drawing/2014/main" id="{4E44D67B-C006-4340-884B-C2240B45A39F}"/>
                  </a:ext>
                </a:extLst>
              </p:cNvPr>
              <p:cNvSpPr>
                <a:spLocks noChangeArrowheads="1"/>
              </p:cNvSpPr>
              <p:nvPr/>
            </p:nvSpPr>
            <p:spPr bwMode="auto">
              <a:xfrm>
                <a:off x="3244" y="250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19" name="Oval 63">
                <a:extLst>
                  <a:ext uri="{FF2B5EF4-FFF2-40B4-BE49-F238E27FC236}">
                    <a16:creationId xmlns:a16="http://schemas.microsoft.com/office/drawing/2014/main" id="{497DAD4C-6C26-44FF-AAEB-939298FC5AC0}"/>
                  </a:ext>
                </a:extLst>
              </p:cNvPr>
              <p:cNvSpPr>
                <a:spLocks noChangeArrowheads="1"/>
              </p:cNvSpPr>
              <p:nvPr/>
            </p:nvSpPr>
            <p:spPr bwMode="auto">
              <a:xfrm>
                <a:off x="2671" y="255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0" name="Oval 64">
                <a:extLst>
                  <a:ext uri="{FF2B5EF4-FFF2-40B4-BE49-F238E27FC236}">
                    <a16:creationId xmlns:a16="http://schemas.microsoft.com/office/drawing/2014/main" id="{B7269FDD-5BBF-4097-851D-89543718954E}"/>
                  </a:ext>
                </a:extLst>
              </p:cNvPr>
              <p:cNvSpPr>
                <a:spLocks noChangeArrowheads="1"/>
              </p:cNvSpPr>
              <p:nvPr/>
            </p:nvSpPr>
            <p:spPr bwMode="auto">
              <a:xfrm>
                <a:off x="2967" y="254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1" name="Oval 65">
                <a:extLst>
                  <a:ext uri="{FF2B5EF4-FFF2-40B4-BE49-F238E27FC236}">
                    <a16:creationId xmlns:a16="http://schemas.microsoft.com/office/drawing/2014/main" id="{C534968D-304C-460B-856A-2DBE4412AFB8}"/>
                  </a:ext>
                </a:extLst>
              </p:cNvPr>
              <p:cNvSpPr>
                <a:spLocks noChangeArrowheads="1"/>
              </p:cNvSpPr>
              <p:nvPr/>
            </p:nvSpPr>
            <p:spPr bwMode="auto">
              <a:xfrm>
                <a:off x="3178" y="256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2" name="Oval 66">
                <a:extLst>
                  <a:ext uri="{FF2B5EF4-FFF2-40B4-BE49-F238E27FC236}">
                    <a16:creationId xmlns:a16="http://schemas.microsoft.com/office/drawing/2014/main" id="{BF5078C9-AB58-4CD6-A56C-856610AE7197}"/>
                  </a:ext>
                </a:extLst>
              </p:cNvPr>
              <p:cNvSpPr>
                <a:spLocks noChangeArrowheads="1"/>
              </p:cNvSpPr>
              <p:nvPr/>
            </p:nvSpPr>
            <p:spPr bwMode="auto">
              <a:xfrm>
                <a:off x="4036" y="249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3" name="Oval 67">
                <a:extLst>
                  <a:ext uri="{FF2B5EF4-FFF2-40B4-BE49-F238E27FC236}">
                    <a16:creationId xmlns:a16="http://schemas.microsoft.com/office/drawing/2014/main" id="{48EEF555-A57B-4A09-9E9E-C096F4B37BCC}"/>
                  </a:ext>
                </a:extLst>
              </p:cNvPr>
              <p:cNvSpPr>
                <a:spLocks noChangeArrowheads="1"/>
              </p:cNvSpPr>
              <p:nvPr/>
            </p:nvSpPr>
            <p:spPr bwMode="auto">
              <a:xfrm>
                <a:off x="2901" y="2494"/>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4" name="Oval 68">
                <a:extLst>
                  <a:ext uri="{FF2B5EF4-FFF2-40B4-BE49-F238E27FC236}">
                    <a16:creationId xmlns:a16="http://schemas.microsoft.com/office/drawing/2014/main" id="{A665FB35-8410-47A3-A04C-240CA81B1133}"/>
                  </a:ext>
                </a:extLst>
              </p:cNvPr>
              <p:cNvSpPr>
                <a:spLocks noChangeArrowheads="1"/>
              </p:cNvSpPr>
              <p:nvPr/>
            </p:nvSpPr>
            <p:spPr bwMode="auto">
              <a:xfrm>
                <a:off x="3722" y="2532"/>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5" name="Oval 69">
                <a:extLst>
                  <a:ext uri="{FF2B5EF4-FFF2-40B4-BE49-F238E27FC236}">
                    <a16:creationId xmlns:a16="http://schemas.microsoft.com/office/drawing/2014/main" id="{F6108F6E-339B-4D61-9BD0-4E071C185665}"/>
                  </a:ext>
                </a:extLst>
              </p:cNvPr>
              <p:cNvSpPr>
                <a:spLocks noChangeArrowheads="1"/>
              </p:cNvSpPr>
              <p:nvPr/>
            </p:nvSpPr>
            <p:spPr bwMode="auto">
              <a:xfrm>
                <a:off x="3411" y="254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6" name="Oval 70">
                <a:extLst>
                  <a:ext uri="{FF2B5EF4-FFF2-40B4-BE49-F238E27FC236}">
                    <a16:creationId xmlns:a16="http://schemas.microsoft.com/office/drawing/2014/main" id="{7D0A71B7-1DA2-4A3B-A928-681861B1DD01}"/>
                  </a:ext>
                </a:extLst>
              </p:cNvPr>
              <p:cNvSpPr>
                <a:spLocks noChangeArrowheads="1"/>
              </p:cNvSpPr>
              <p:nvPr/>
            </p:nvSpPr>
            <p:spPr bwMode="auto">
              <a:xfrm>
                <a:off x="4318" y="250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7" name="Oval 71">
                <a:extLst>
                  <a:ext uri="{FF2B5EF4-FFF2-40B4-BE49-F238E27FC236}">
                    <a16:creationId xmlns:a16="http://schemas.microsoft.com/office/drawing/2014/main" id="{F6C76EA5-931C-40DC-B2E8-4D88C66450C3}"/>
                  </a:ext>
                </a:extLst>
              </p:cNvPr>
              <p:cNvSpPr>
                <a:spLocks noChangeArrowheads="1"/>
              </p:cNvSpPr>
              <p:nvPr/>
            </p:nvSpPr>
            <p:spPr bwMode="auto">
              <a:xfrm>
                <a:off x="2887" y="2566"/>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8" name="Oval 72">
                <a:extLst>
                  <a:ext uri="{FF2B5EF4-FFF2-40B4-BE49-F238E27FC236}">
                    <a16:creationId xmlns:a16="http://schemas.microsoft.com/office/drawing/2014/main" id="{2698AF03-9AA4-4AD4-B615-0F33AC3B19B7}"/>
                  </a:ext>
                </a:extLst>
              </p:cNvPr>
              <p:cNvSpPr>
                <a:spLocks noChangeArrowheads="1"/>
              </p:cNvSpPr>
              <p:nvPr/>
            </p:nvSpPr>
            <p:spPr bwMode="auto">
              <a:xfrm>
                <a:off x="3705" y="250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29" name="Oval 73">
                <a:extLst>
                  <a:ext uri="{FF2B5EF4-FFF2-40B4-BE49-F238E27FC236}">
                    <a16:creationId xmlns:a16="http://schemas.microsoft.com/office/drawing/2014/main" id="{D428C51E-49A1-4976-87DE-F02F666DACC3}"/>
                  </a:ext>
                </a:extLst>
              </p:cNvPr>
              <p:cNvSpPr>
                <a:spLocks noChangeArrowheads="1"/>
              </p:cNvSpPr>
              <p:nvPr/>
            </p:nvSpPr>
            <p:spPr bwMode="auto">
              <a:xfrm>
                <a:off x="2691" y="251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0" name="Oval 74">
                <a:extLst>
                  <a:ext uri="{FF2B5EF4-FFF2-40B4-BE49-F238E27FC236}">
                    <a16:creationId xmlns:a16="http://schemas.microsoft.com/office/drawing/2014/main" id="{3738CAFB-D45D-4DEA-8BEE-71C8C8A38E8B}"/>
                  </a:ext>
                </a:extLst>
              </p:cNvPr>
              <p:cNvSpPr>
                <a:spLocks noChangeArrowheads="1"/>
              </p:cNvSpPr>
              <p:nvPr/>
            </p:nvSpPr>
            <p:spPr bwMode="auto">
              <a:xfrm>
                <a:off x="2964" y="2514"/>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1" name="Oval 75">
                <a:extLst>
                  <a:ext uri="{FF2B5EF4-FFF2-40B4-BE49-F238E27FC236}">
                    <a16:creationId xmlns:a16="http://schemas.microsoft.com/office/drawing/2014/main" id="{796E0229-21C2-40EA-A65E-1F6CCFACFA7C}"/>
                  </a:ext>
                </a:extLst>
              </p:cNvPr>
              <p:cNvSpPr>
                <a:spLocks noChangeArrowheads="1"/>
              </p:cNvSpPr>
              <p:nvPr/>
            </p:nvSpPr>
            <p:spPr bwMode="auto">
              <a:xfrm>
                <a:off x="3114" y="254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2" name="Oval 76">
                <a:extLst>
                  <a:ext uri="{FF2B5EF4-FFF2-40B4-BE49-F238E27FC236}">
                    <a16:creationId xmlns:a16="http://schemas.microsoft.com/office/drawing/2014/main" id="{DB6D1010-0A99-492D-A475-5651523A5715}"/>
                  </a:ext>
                </a:extLst>
              </p:cNvPr>
              <p:cNvSpPr>
                <a:spLocks noChangeArrowheads="1"/>
              </p:cNvSpPr>
              <p:nvPr/>
            </p:nvSpPr>
            <p:spPr bwMode="auto">
              <a:xfrm>
                <a:off x="2714" y="252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3" name="Oval 77">
                <a:extLst>
                  <a:ext uri="{FF2B5EF4-FFF2-40B4-BE49-F238E27FC236}">
                    <a16:creationId xmlns:a16="http://schemas.microsoft.com/office/drawing/2014/main" id="{9B80E933-D49E-4134-8D3D-12ED5E60963D}"/>
                  </a:ext>
                </a:extLst>
              </p:cNvPr>
              <p:cNvSpPr>
                <a:spLocks noChangeArrowheads="1"/>
              </p:cNvSpPr>
              <p:nvPr/>
            </p:nvSpPr>
            <p:spPr bwMode="auto">
              <a:xfrm>
                <a:off x="3745" y="256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4" name="Oval 78">
                <a:extLst>
                  <a:ext uri="{FF2B5EF4-FFF2-40B4-BE49-F238E27FC236}">
                    <a16:creationId xmlns:a16="http://schemas.microsoft.com/office/drawing/2014/main" id="{5B42A26C-91F5-44A5-998E-B431D92F71C8}"/>
                  </a:ext>
                </a:extLst>
              </p:cNvPr>
              <p:cNvSpPr>
                <a:spLocks noChangeArrowheads="1"/>
              </p:cNvSpPr>
              <p:nvPr/>
            </p:nvSpPr>
            <p:spPr bwMode="auto">
              <a:xfrm>
                <a:off x="4462" y="25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5" name="Oval 79">
                <a:extLst>
                  <a:ext uri="{FF2B5EF4-FFF2-40B4-BE49-F238E27FC236}">
                    <a16:creationId xmlns:a16="http://schemas.microsoft.com/office/drawing/2014/main" id="{BE5CA03C-5742-4402-94D9-BBC098023AD9}"/>
                  </a:ext>
                </a:extLst>
              </p:cNvPr>
              <p:cNvSpPr>
                <a:spLocks noChangeArrowheads="1"/>
              </p:cNvSpPr>
              <p:nvPr/>
            </p:nvSpPr>
            <p:spPr bwMode="auto">
              <a:xfrm>
                <a:off x="4494" y="241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6" name="Oval 80">
                <a:extLst>
                  <a:ext uri="{FF2B5EF4-FFF2-40B4-BE49-F238E27FC236}">
                    <a16:creationId xmlns:a16="http://schemas.microsoft.com/office/drawing/2014/main" id="{F5BE0B46-D47E-41CA-A308-99674F7C84D6}"/>
                  </a:ext>
                </a:extLst>
              </p:cNvPr>
              <p:cNvSpPr>
                <a:spLocks noChangeArrowheads="1"/>
              </p:cNvSpPr>
              <p:nvPr/>
            </p:nvSpPr>
            <p:spPr bwMode="auto">
              <a:xfrm>
                <a:off x="2921" y="243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7" name="Oval 81">
                <a:extLst>
                  <a:ext uri="{FF2B5EF4-FFF2-40B4-BE49-F238E27FC236}">
                    <a16:creationId xmlns:a16="http://schemas.microsoft.com/office/drawing/2014/main" id="{C97D9915-27AA-46B9-B1ED-B34612BD40A8}"/>
                  </a:ext>
                </a:extLst>
              </p:cNvPr>
              <p:cNvSpPr>
                <a:spLocks noChangeArrowheads="1"/>
              </p:cNvSpPr>
              <p:nvPr/>
            </p:nvSpPr>
            <p:spPr bwMode="auto">
              <a:xfrm>
                <a:off x="2458" y="247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8" name="Oval 82">
                <a:extLst>
                  <a:ext uri="{FF2B5EF4-FFF2-40B4-BE49-F238E27FC236}">
                    <a16:creationId xmlns:a16="http://schemas.microsoft.com/office/drawing/2014/main" id="{DB85B35E-C95F-4B4C-8C4F-2F3E6E7320BE}"/>
                  </a:ext>
                </a:extLst>
              </p:cNvPr>
              <p:cNvSpPr>
                <a:spLocks noChangeArrowheads="1"/>
              </p:cNvSpPr>
              <p:nvPr/>
            </p:nvSpPr>
            <p:spPr bwMode="auto">
              <a:xfrm>
                <a:off x="3258" y="242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39" name="Oval 83">
                <a:extLst>
                  <a:ext uri="{FF2B5EF4-FFF2-40B4-BE49-F238E27FC236}">
                    <a16:creationId xmlns:a16="http://schemas.microsoft.com/office/drawing/2014/main" id="{CE393B66-4512-4A75-905E-9511C5610865}"/>
                  </a:ext>
                </a:extLst>
              </p:cNvPr>
              <p:cNvSpPr>
                <a:spLocks noChangeArrowheads="1"/>
              </p:cNvSpPr>
              <p:nvPr/>
            </p:nvSpPr>
            <p:spPr bwMode="auto">
              <a:xfrm>
                <a:off x="3578" y="2460"/>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0" name="Oval 84">
                <a:extLst>
                  <a:ext uri="{FF2B5EF4-FFF2-40B4-BE49-F238E27FC236}">
                    <a16:creationId xmlns:a16="http://schemas.microsoft.com/office/drawing/2014/main" id="{F5755FB4-3CD3-405C-AE49-26E00893720A}"/>
                  </a:ext>
                </a:extLst>
              </p:cNvPr>
              <p:cNvSpPr>
                <a:spLocks noChangeArrowheads="1"/>
              </p:cNvSpPr>
              <p:nvPr/>
            </p:nvSpPr>
            <p:spPr bwMode="auto">
              <a:xfrm>
                <a:off x="3682" y="244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1" name="Oval 85">
                <a:extLst>
                  <a:ext uri="{FF2B5EF4-FFF2-40B4-BE49-F238E27FC236}">
                    <a16:creationId xmlns:a16="http://schemas.microsoft.com/office/drawing/2014/main" id="{4675E9E3-1092-421C-80FF-43FB3ACE9EDE}"/>
                  </a:ext>
                </a:extLst>
              </p:cNvPr>
              <p:cNvSpPr>
                <a:spLocks noChangeArrowheads="1"/>
              </p:cNvSpPr>
              <p:nvPr/>
            </p:nvSpPr>
            <p:spPr bwMode="auto">
              <a:xfrm>
                <a:off x="3932" y="243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2" name="Oval 86">
                <a:extLst>
                  <a:ext uri="{FF2B5EF4-FFF2-40B4-BE49-F238E27FC236}">
                    <a16:creationId xmlns:a16="http://schemas.microsoft.com/office/drawing/2014/main" id="{A55E5D06-B726-44A7-A2F7-014B2FCE910E}"/>
                  </a:ext>
                </a:extLst>
              </p:cNvPr>
              <p:cNvSpPr>
                <a:spLocks noChangeArrowheads="1"/>
              </p:cNvSpPr>
              <p:nvPr/>
            </p:nvSpPr>
            <p:spPr bwMode="auto">
              <a:xfrm>
                <a:off x="4338" y="247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3" name="Oval 87">
                <a:extLst>
                  <a:ext uri="{FF2B5EF4-FFF2-40B4-BE49-F238E27FC236}">
                    <a16:creationId xmlns:a16="http://schemas.microsoft.com/office/drawing/2014/main" id="{87A87D7C-0BE8-4D05-B67B-5E06EF9BAD42}"/>
                  </a:ext>
                </a:extLst>
              </p:cNvPr>
              <p:cNvSpPr>
                <a:spLocks noChangeArrowheads="1"/>
              </p:cNvSpPr>
              <p:nvPr/>
            </p:nvSpPr>
            <p:spPr bwMode="auto">
              <a:xfrm>
                <a:off x="3592" y="2445"/>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4" name="Oval 88">
                <a:extLst>
                  <a:ext uri="{FF2B5EF4-FFF2-40B4-BE49-F238E27FC236}">
                    <a16:creationId xmlns:a16="http://schemas.microsoft.com/office/drawing/2014/main" id="{F9E08885-C80D-429D-B0A8-65CF901C6C89}"/>
                  </a:ext>
                </a:extLst>
              </p:cNvPr>
              <p:cNvSpPr>
                <a:spLocks noChangeArrowheads="1"/>
              </p:cNvSpPr>
              <p:nvPr/>
            </p:nvSpPr>
            <p:spPr bwMode="auto">
              <a:xfrm>
                <a:off x="2898" y="2422"/>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5" name="Oval 89">
                <a:extLst>
                  <a:ext uri="{FF2B5EF4-FFF2-40B4-BE49-F238E27FC236}">
                    <a16:creationId xmlns:a16="http://schemas.microsoft.com/office/drawing/2014/main" id="{9DBB5D58-9470-4E21-9093-5271AA10FC19}"/>
                  </a:ext>
                </a:extLst>
              </p:cNvPr>
              <p:cNvSpPr>
                <a:spLocks noChangeArrowheads="1"/>
              </p:cNvSpPr>
              <p:nvPr/>
            </p:nvSpPr>
            <p:spPr bwMode="auto">
              <a:xfrm>
                <a:off x="3324" y="245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6" name="Oval 90">
                <a:extLst>
                  <a:ext uri="{FF2B5EF4-FFF2-40B4-BE49-F238E27FC236}">
                    <a16:creationId xmlns:a16="http://schemas.microsoft.com/office/drawing/2014/main" id="{C297A5CB-CF08-4F94-9EAC-EE9C3D1C955F}"/>
                  </a:ext>
                </a:extLst>
              </p:cNvPr>
              <p:cNvSpPr>
                <a:spLocks noChangeArrowheads="1"/>
              </p:cNvSpPr>
              <p:nvPr/>
            </p:nvSpPr>
            <p:spPr bwMode="auto">
              <a:xfrm>
                <a:off x="3477" y="245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7" name="Oval 91">
                <a:extLst>
                  <a:ext uri="{FF2B5EF4-FFF2-40B4-BE49-F238E27FC236}">
                    <a16:creationId xmlns:a16="http://schemas.microsoft.com/office/drawing/2014/main" id="{2591482A-5CC2-44DF-97B6-2691C05C7F76}"/>
                  </a:ext>
                </a:extLst>
              </p:cNvPr>
              <p:cNvSpPr>
                <a:spLocks noChangeArrowheads="1"/>
              </p:cNvSpPr>
              <p:nvPr/>
            </p:nvSpPr>
            <p:spPr bwMode="auto">
              <a:xfrm>
                <a:off x="3840" y="242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8" name="Oval 92">
                <a:extLst>
                  <a:ext uri="{FF2B5EF4-FFF2-40B4-BE49-F238E27FC236}">
                    <a16:creationId xmlns:a16="http://schemas.microsoft.com/office/drawing/2014/main" id="{AB0C5554-7019-47E6-B69A-E30FE2D25F0D}"/>
                  </a:ext>
                </a:extLst>
              </p:cNvPr>
              <p:cNvSpPr>
                <a:spLocks noChangeArrowheads="1"/>
              </p:cNvSpPr>
              <p:nvPr/>
            </p:nvSpPr>
            <p:spPr bwMode="auto">
              <a:xfrm>
                <a:off x="3209" y="245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49" name="Oval 93">
                <a:extLst>
                  <a:ext uri="{FF2B5EF4-FFF2-40B4-BE49-F238E27FC236}">
                    <a16:creationId xmlns:a16="http://schemas.microsoft.com/office/drawing/2014/main" id="{3CB9E7D9-670F-4AD5-BDCC-E15BDE188F9B}"/>
                  </a:ext>
                </a:extLst>
              </p:cNvPr>
              <p:cNvSpPr>
                <a:spLocks noChangeArrowheads="1"/>
              </p:cNvSpPr>
              <p:nvPr/>
            </p:nvSpPr>
            <p:spPr bwMode="auto">
              <a:xfrm>
                <a:off x="4260" y="2422"/>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0" name="Oval 94">
                <a:extLst>
                  <a:ext uri="{FF2B5EF4-FFF2-40B4-BE49-F238E27FC236}">
                    <a16:creationId xmlns:a16="http://schemas.microsoft.com/office/drawing/2014/main" id="{5DF02F54-A45A-444D-A81C-A82ACA565A3D}"/>
                  </a:ext>
                </a:extLst>
              </p:cNvPr>
              <p:cNvSpPr>
                <a:spLocks noChangeArrowheads="1"/>
              </p:cNvSpPr>
              <p:nvPr/>
            </p:nvSpPr>
            <p:spPr bwMode="auto">
              <a:xfrm>
                <a:off x="4223" y="241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1" name="Oval 95">
                <a:extLst>
                  <a:ext uri="{FF2B5EF4-FFF2-40B4-BE49-F238E27FC236}">
                    <a16:creationId xmlns:a16="http://schemas.microsoft.com/office/drawing/2014/main" id="{DF47DB46-0AB4-4A86-B6B3-BC47C09C364D}"/>
                  </a:ext>
                </a:extLst>
              </p:cNvPr>
              <p:cNvSpPr>
                <a:spLocks noChangeArrowheads="1"/>
              </p:cNvSpPr>
              <p:nvPr/>
            </p:nvSpPr>
            <p:spPr bwMode="auto">
              <a:xfrm>
                <a:off x="3212" y="249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2" name="Oval 96">
                <a:extLst>
                  <a:ext uri="{FF2B5EF4-FFF2-40B4-BE49-F238E27FC236}">
                    <a16:creationId xmlns:a16="http://schemas.microsoft.com/office/drawing/2014/main" id="{BA05269D-1553-43EC-B1EC-7208FE96524A}"/>
                  </a:ext>
                </a:extLst>
              </p:cNvPr>
              <p:cNvSpPr>
                <a:spLocks noChangeArrowheads="1"/>
              </p:cNvSpPr>
              <p:nvPr/>
            </p:nvSpPr>
            <p:spPr bwMode="auto">
              <a:xfrm>
                <a:off x="4131" y="242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3" name="Oval 97">
                <a:extLst>
                  <a:ext uri="{FF2B5EF4-FFF2-40B4-BE49-F238E27FC236}">
                    <a16:creationId xmlns:a16="http://schemas.microsoft.com/office/drawing/2014/main" id="{A6BC05C5-03F8-4977-A85E-D5D46F55A491}"/>
                  </a:ext>
                </a:extLst>
              </p:cNvPr>
              <p:cNvSpPr>
                <a:spLocks noChangeArrowheads="1"/>
              </p:cNvSpPr>
              <p:nvPr/>
            </p:nvSpPr>
            <p:spPr bwMode="auto">
              <a:xfrm>
                <a:off x="3108" y="2485"/>
                <a:ext cx="18"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4" name="Oval 98">
                <a:extLst>
                  <a:ext uri="{FF2B5EF4-FFF2-40B4-BE49-F238E27FC236}">
                    <a16:creationId xmlns:a16="http://schemas.microsoft.com/office/drawing/2014/main" id="{DC6E18B3-7369-4C9E-8E15-333AD60DA880}"/>
                  </a:ext>
                </a:extLst>
              </p:cNvPr>
              <p:cNvSpPr>
                <a:spLocks noChangeArrowheads="1"/>
              </p:cNvSpPr>
              <p:nvPr/>
            </p:nvSpPr>
            <p:spPr bwMode="auto">
              <a:xfrm>
                <a:off x="3506" y="2436"/>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5" name="Oval 99">
                <a:extLst>
                  <a:ext uri="{FF2B5EF4-FFF2-40B4-BE49-F238E27FC236}">
                    <a16:creationId xmlns:a16="http://schemas.microsoft.com/office/drawing/2014/main" id="{DC99C784-B4FD-41EC-805B-A49F0F3ECAF7}"/>
                  </a:ext>
                </a:extLst>
              </p:cNvPr>
              <p:cNvSpPr>
                <a:spLocks noChangeArrowheads="1"/>
              </p:cNvSpPr>
              <p:nvPr/>
            </p:nvSpPr>
            <p:spPr bwMode="auto">
              <a:xfrm>
                <a:off x="4635" y="245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6" name="Oval 100">
                <a:extLst>
                  <a:ext uri="{FF2B5EF4-FFF2-40B4-BE49-F238E27FC236}">
                    <a16:creationId xmlns:a16="http://schemas.microsoft.com/office/drawing/2014/main" id="{A6C5AD15-3196-4F4B-8A11-C9CCC8B1DC59}"/>
                  </a:ext>
                </a:extLst>
              </p:cNvPr>
              <p:cNvSpPr>
                <a:spLocks noChangeArrowheads="1"/>
              </p:cNvSpPr>
              <p:nvPr/>
            </p:nvSpPr>
            <p:spPr bwMode="auto">
              <a:xfrm>
                <a:off x="3457" y="247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7" name="Oval 101">
                <a:extLst>
                  <a:ext uri="{FF2B5EF4-FFF2-40B4-BE49-F238E27FC236}">
                    <a16:creationId xmlns:a16="http://schemas.microsoft.com/office/drawing/2014/main" id="{64C1A88A-96F0-4355-B1F9-466E432D03EE}"/>
                  </a:ext>
                </a:extLst>
              </p:cNvPr>
              <p:cNvSpPr>
                <a:spLocks noChangeArrowheads="1"/>
              </p:cNvSpPr>
              <p:nvPr/>
            </p:nvSpPr>
            <p:spPr bwMode="auto">
              <a:xfrm>
                <a:off x="3837" y="24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8" name="Oval 102">
                <a:extLst>
                  <a:ext uri="{FF2B5EF4-FFF2-40B4-BE49-F238E27FC236}">
                    <a16:creationId xmlns:a16="http://schemas.microsoft.com/office/drawing/2014/main" id="{8E5908AD-7992-4F0A-B775-C2C1426F29CD}"/>
                  </a:ext>
                </a:extLst>
              </p:cNvPr>
              <p:cNvSpPr>
                <a:spLocks noChangeArrowheads="1"/>
              </p:cNvSpPr>
              <p:nvPr/>
            </p:nvSpPr>
            <p:spPr bwMode="auto">
              <a:xfrm>
                <a:off x="2789" y="2485"/>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59" name="Oval 103">
                <a:extLst>
                  <a:ext uri="{FF2B5EF4-FFF2-40B4-BE49-F238E27FC236}">
                    <a16:creationId xmlns:a16="http://schemas.microsoft.com/office/drawing/2014/main" id="{D3EB5DD6-64F9-471F-9F2B-6D83D328E10B}"/>
                  </a:ext>
                </a:extLst>
              </p:cNvPr>
              <p:cNvSpPr>
                <a:spLocks noChangeArrowheads="1"/>
              </p:cNvSpPr>
              <p:nvPr/>
            </p:nvSpPr>
            <p:spPr bwMode="auto">
              <a:xfrm>
                <a:off x="2616" y="247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0" name="Oval 104">
                <a:extLst>
                  <a:ext uri="{FF2B5EF4-FFF2-40B4-BE49-F238E27FC236}">
                    <a16:creationId xmlns:a16="http://schemas.microsoft.com/office/drawing/2014/main" id="{09F99056-A5FD-491D-A3B1-1D5374274D30}"/>
                  </a:ext>
                </a:extLst>
              </p:cNvPr>
              <p:cNvSpPr>
                <a:spLocks noChangeArrowheads="1"/>
              </p:cNvSpPr>
              <p:nvPr/>
            </p:nvSpPr>
            <p:spPr bwMode="auto">
              <a:xfrm>
                <a:off x="2406" y="2462"/>
                <a:ext cx="17"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1" name="Oval 105">
                <a:extLst>
                  <a:ext uri="{FF2B5EF4-FFF2-40B4-BE49-F238E27FC236}">
                    <a16:creationId xmlns:a16="http://schemas.microsoft.com/office/drawing/2014/main" id="{45238DEE-92AD-4B11-9CD8-6804C0E913B5}"/>
                  </a:ext>
                </a:extLst>
              </p:cNvPr>
              <p:cNvSpPr>
                <a:spLocks noChangeArrowheads="1"/>
              </p:cNvSpPr>
              <p:nvPr/>
            </p:nvSpPr>
            <p:spPr bwMode="auto">
              <a:xfrm>
                <a:off x="4350" y="2422"/>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2" name="Oval 106">
                <a:extLst>
                  <a:ext uri="{FF2B5EF4-FFF2-40B4-BE49-F238E27FC236}">
                    <a16:creationId xmlns:a16="http://schemas.microsoft.com/office/drawing/2014/main" id="{B869AEE9-1F74-4B12-85F6-398691FBE9F3}"/>
                  </a:ext>
                </a:extLst>
              </p:cNvPr>
              <p:cNvSpPr>
                <a:spLocks noChangeArrowheads="1"/>
              </p:cNvSpPr>
              <p:nvPr/>
            </p:nvSpPr>
            <p:spPr bwMode="auto">
              <a:xfrm>
                <a:off x="2962" y="248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3" name="Oval 107">
                <a:extLst>
                  <a:ext uri="{FF2B5EF4-FFF2-40B4-BE49-F238E27FC236}">
                    <a16:creationId xmlns:a16="http://schemas.microsoft.com/office/drawing/2014/main" id="{8D4B88CB-960B-48EC-8AE6-2CB4316E57AF}"/>
                  </a:ext>
                </a:extLst>
              </p:cNvPr>
              <p:cNvSpPr>
                <a:spLocks noChangeArrowheads="1"/>
              </p:cNvSpPr>
              <p:nvPr/>
            </p:nvSpPr>
            <p:spPr bwMode="auto">
              <a:xfrm>
                <a:off x="3129" y="238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4" name="Oval 108">
                <a:extLst>
                  <a:ext uri="{FF2B5EF4-FFF2-40B4-BE49-F238E27FC236}">
                    <a16:creationId xmlns:a16="http://schemas.microsoft.com/office/drawing/2014/main" id="{3B5019C9-0EB3-4945-A440-4DD735A23BD7}"/>
                  </a:ext>
                </a:extLst>
              </p:cNvPr>
              <p:cNvSpPr>
                <a:spLocks noChangeArrowheads="1"/>
              </p:cNvSpPr>
              <p:nvPr/>
            </p:nvSpPr>
            <p:spPr bwMode="auto">
              <a:xfrm>
                <a:off x="3088" y="2370"/>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5" name="Oval 109">
                <a:extLst>
                  <a:ext uri="{FF2B5EF4-FFF2-40B4-BE49-F238E27FC236}">
                    <a16:creationId xmlns:a16="http://schemas.microsoft.com/office/drawing/2014/main" id="{A4B55C71-94C9-48EA-B053-E72B5830F361}"/>
                  </a:ext>
                </a:extLst>
              </p:cNvPr>
              <p:cNvSpPr>
                <a:spLocks noChangeArrowheads="1"/>
              </p:cNvSpPr>
              <p:nvPr/>
            </p:nvSpPr>
            <p:spPr bwMode="auto">
              <a:xfrm>
                <a:off x="3016" y="241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6" name="Oval 110">
                <a:extLst>
                  <a:ext uri="{FF2B5EF4-FFF2-40B4-BE49-F238E27FC236}">
                    <a16:creationId xmlns:a16="http://schemas.microsoft.com/office/drawing/2014/main" id="{CBE5495D-4990-4093-AE45-CD8ABBB62C33}"/>
                  </a:ext>
                </a:extLst>
              </p:cNvPr>
              <p:cNvSpPr>
                <a:spLocks noChangeArrowheads="1"/>
              </p:cNvSpPr>
              <p:nvPr/>
            </p:nvSpPr>
            <p:spPr bwMode="auto">
              <a:xfrm>
                <a:off x="3175" y="241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7" name="Oval 111">
                <a:extLst>
                  <a:ext uri="{FF2B5EF4-FFF2-40B4-BE49-F238E27FC236}">
                    <a16:creationId xmlns:a16="http://schemas.microsoft.com/office/drawing/2014/main" id="{7BF4B995-5372-435A-88FF-9000D22C7DA8}"/>
                  </a:ext>
                </a:extLst>
              </p:cNvPr>
              <p:cNvSpPr>
                <a:spLocks noChangeArrowheads="1"/>
              </p:cNvSpPr>
              <p:nvPr/>
            </p:nvSpPr>
            <p:spPr bwMode="auto">
              <a:xfrm>
                <a:off x="4174" y="237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8" name="Oval 112">
                <a:extLst>
                  <a:ext uri="{FF2B5EF4-FFF2-40B4-BE49-F238E27FC236}">
                    <a16:creationId xmlns:a16="http://schemas.microsoft.com/office/drawing/2014/main" id="{44B342DA-0A12-4BDF-98CC-7D275A0780B5}"/>
                  </a:ext>
                </a:extLst>
              </p:cNvPr>
              <p:cNvSpPr>
                <a:spLocks noChangeArrowheads="1"/>
              </p:cNvSpPr>
              <p:nvPr/>
            </p:nvSpPr>
            <p:spPr bwMode="auto">
              <a:xfrm>
                <a:off x="3129" y="238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69" name="Oval 113">
                <a:extLst>
                  <a:ext uri="{FF2B5EF4-FFF2-40B4-BE49-F238E27FC236}">
                    <a16:creationId xmlns:a16="http://schemas.microsoft.com/office/drawing/2014/main" id="{41B16249-E25E-42A7-982C-C1EF94F5AACD}"/>
                  </a:ext>
                </a:extLst>
              </p:cNvPr>
              <p:cNvSpPr>
                <a:spLocks noChangeArrowheads="1"/>
              </p:cNvSpPr>
              <p:nvPr/>
            </p:nvSpPr>
            <p:spPr bwMode="auto">
              <a:xfrm>
                <a:off x="2633" y="235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0" name="Oval 114">
                <a:extLst>
                  <a:ext uri="{FF2B5EF4-FFF2-40B4-BE49-F238E27FC236}">
                    <a16:creationId xmlns:a16="http://schemas.microsoft.com/office/drawing/2014/main" id="{B35AF4C0-8DC0-45A8-B366-147A22C77531}"/>
                  </a:ext>
                </a:extLst>
              </p:cNvPr>
              <p:cNvSpPr>
                <a:spLocks noChangeArrowheads="1"/>
              </p:cNvSpPr>
              <p:nvPr/>
            </p:nvSpPr>
            <p:spPr bwMode="auto">
              <a:xfrm>
                <a:off x="2898" y="2367"/>
                <a:ext cx="20"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1" name="Oval 115">
                <a:extLst>
                  <a:ext uri="{FF2B5EF4-FFF2-40B4-BE49-F238E27FC236}">
                    <a16:creationId xmlns:a16="http://schemas.microsoft.com/office/drawing/2014/main" id="{0E5064DB-FCF1-48FD-BBC4-52793E239C5E}"/>
                  </a:ext>
                </a:extLst>
              </p:cNvPr>
              <p:cNvSpPr>
                <a:spLocks noChangeArrowheads="1"/>
              </p:cNvSpPr>
              <p:nvPr/>
            </p:nvSpPr>
            <p:spPr bwMode="auto">
              <a:xfrm>
                <a:off x="2501" y="238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2" name="Oval 116">
                <a:extLst>
                  <a:ext uri="{FF2B5EF4-FFF2-40B4-BE49-F238E27FC236}">
                    <a16:creationId xmlns:a16="http://schemas.microsoft.com/office/drawing/2014/main" id="{1B866A38-C24E-42AA-9C10-7BDE442DEC41}"/>
                  </a:ext>
                </a:extLst>
              </p:cNvPr>
              <p:cNvSpPr>
                <a:spLocks noChangeArrowheads="1"/>
              </p:cNvSpPr>
              <p:nvPr/>
            </p:nvSpPr>
            <p:spPr bwMode="auto">
              <a:xfrm>
                <a:off x="4419" y="2353"/>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3" name="Oval 117">
                <a:extLst>
                  <a:ext uri="{FF2B5EF4-FFF2-40B4-BE49-F238E27FC236}">
                    <a16:creationId xmlns:a16="http://schemas.microsoft.com/office/drawing/2014/main" id="{91EA49BF-3C7D-4361-8BE5-0A2D90E1BE2A}"/>
                  </a:ext>
                </a:extLst>
              </p:cNvPr>
              <p:cNvSpPr>
                <a:spLocks noChangeArrowheads="1"/>
              </p:cNvSpPr>
              <p:nvPr/>
            </p:nvSpPr>
            <p:spPr bwMode="auto">
              <a:xfrm>
                <a:off x="3036" y="2388"/>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4" name="Oval 118">
                <a:extLst>
                  <a:ext uri="{FF2B5EF4-FFF2-40B4-BE49-F238E27FC236}">
                    <a16:creationId xmlns:a16="http://schemas.microsoft.com/office/drawing/2014/main" id="{93980BEF-0248-499E-A9FD-D268842E65D1}"/>
                  </a:ext>
                </a:extLst>
              </p:cNvPr>
              <p:cNvSpPr>
                <a:spLocks noChangeArrowheads="1"/>
              </p:cNvSpPr>
              <p:nvPr/>
            </p:nvSpPr>
            <p:spPr bwMode="auto">
              <a:xfrm>
                <a:off x="2648" y="241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5" name="Oval 119">
                <a:extLst>
                  <a:ext uri="{FF2B5EF4-FFF2-40B4-BE49-F238E27FC236}">
                    <a16:creationId xmlns:a16="http://schemas.microsoft.com/office/drawing/2014/main" id="{F0542C53-96A5-442F-A224-FBC6C1E67A89}"/>
                  </a:ext>
                </a:extLst>
              </p:cNvPr>
              <p:cNvSpPr>
                <a:spLocks noChangeArrowheads="1"/>
              </p:cNvSpPr>
              <p:nvPr/>
            </p:nvSpPr>
            <p:spPr bwMode="auto">
              <a:xfrm>
                <a:off x="3376" y="240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6" name="Oval 120">
                <a:extLst>
                  <a:ext uri="{FF2B5EF4-FFF2-40B4-BE49-F238E27FC236}">
                    <a16:creationId xmlns:a16="http://schemas.microsoft.com/office/drawing/2014/main" id="{241D369B-2860-4CF6-8AF3-DC54FED5EC8C}"/>
                  </a:ext>
                </a:extLst>
              </p:cNvPr>
              <p:cNvSpPr>
                <a:spLocks noChangeArrowheads="1"/>
              </p:cNvSpPr>
              <p:nvPr/>
            </p:nvSpPr>
            <p:spPr bwMode="auto">
              <a:xfrm>
                <a:off x="3002" y="239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7" name="Oval 121">
                <a:extLst>
                  <a:ext uri="{FF2B5EF4-FFF2-40B4-BE49-F238E27FC236}">
                    <a16:creationId xmlns:a16="http://schemas.microsoft.com/office/drawing/2014/main" id="{9EDF3669-BAC8-44A6-AAB8-7233A0DCB32E}"/>
                  </a:ext>
                </a:extLst>
              </p:cNvPr>
              <p:cNvSpPr>
                <a:spLocks noChangeArrowheads="1"/>
              </p:cNvSpPr>
              <p:nvPr/>
            </p:nvSpPr>
            <p:spPr bwMode="auto">
              <a:xfrm>
                <a:off x="4476" y="2367"/>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8" name="Oval 122">
                <a:extLst>
                  <a:ext uri="{FF2B5EF4-FFF2-40B4-BE49-F238E27FC236}">
                    <a16:creationId xmlns:a16="http://schemas.microsoft.com/office/drawing/2014/main" id="{1C002E01-E172-4B23-8F27-DE149D6611B4}"/>
                  </a:ext>
                </a:extLst>
              </p:cNvPr>
              <p:cNvSpPr>
                <a:spLocks noChangeArrowheads="1"/>
              </p:cNvSpPr>
              <p:nvPr/>
            </p:nvSpPr>
            <p:spPr bwMode="auto">
              <a:xfrm>
                <a:off x="1988" y="2376"/>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79" name="Oval 123">
                <a:extLst>
                  <a:ext uri="{FF2B5EF4-FFF2-40B4-BE49-F238E27FC236}">
                    <a16:creationId xmlns:a16="http://schemas.microsoft.com/office/drawing/2014/main" id="{C32C1C5C-6A45-4CE1-B99A-0848C442A2E3}"/>
                  </a:ext>
                </a:extLst>
              </p:cNvPr>
              <p:cNvSpPr>
                <a:spLocks noChangeArrowheads="1"/>
              </p:cNvSpPr>
              <p:nvPr/>
            </p:nvSpPr>
            <p:spPr bwMode="auto">
              <a:xfrm>
                <a:off x="3057" y="239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0" name="Oval 124">
                <a:extLst>
                  <a:ext uri="{FF2B5EF4-FFF2-40B4-BE49-F238E27FC236}">
                    <a16:creationId xmlns:a16="http://schemas.microsoft.com/office/drawing/2014/main" id="{A4B4A3B0-CD26-4C70-BF30-097B565315AE}"/>
                  </a:ext>
                </a:extLst>
              </p:cNvPr>
              <p:cNvSpPr>
                <a:spLocks noChangeArrowheads="1"/>
              </p:cNvSpPr>
              <p:nvPr/>
            </p:nvSpPr>
            <p:spPr bwMode="auto">
              <a:xfrm>
                <a:off x="2806" y="241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1" name="Oval 125">
                <a:extLst>
                  <a:ext uri="{FF2B5EF4-FFF2-40B4-BE49-F238E27FC236}">
                    <a16:creationId xmlns:a16="http://schemas.microsoft.com/office/drawing/2014/main" id="{36862D9C-0EA6-4AB5-B127-10CAFCA251F4}"/>
                  </a:ext>
                </a:extLst>
              </p:cNvPr>
              <p:cNvSpPr>
                <a:spLocks noChangeArrowheads="1"/>
              </p:cNvSpPr>
              <p:nvPr/>
            </p:nvSpPr>
            <p:spPr bwMode="auto">
              <a:xfrm>
                <a:off x="3157" y="238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2" name="Oval 126">
                <a:extLst>
                  <a:ext uri="{FF2B5EF4-FFF2-40B4-BE49-F238E27FC236}">
                    <a16:creationId xmlns:a16="http://schemas.microsoft.com/office/drawing/2014/main" id="{B82D34FA-8705-438B-A3C8-F208F1201F0B}"/>
                  </a:ext>
                </a:extLst>
              </p:cNvPr>
              <p:cNvSpPr>
                <a:spLocks noChangeArrowheads="1"/>
              </p:cNvSpPr>
              <p:nvPr/>
            </p:nvSpPr>
            <p:spPr bwMode="auto">
              <a:xfrm>
                <a:off x="6521" y="239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3" name="Oval 127">
                <a:extLst>
                  <a:ext uri="{FF2B5EF4-FFF2-40B4-BE49-F238E27FC236}">
                    <a16:creationId xmlns:a16="http://schemas.microsoft.com/office/drawing/2014/main" id="{87E5230B-4099-487C-AE94-9954F65C4625}"/>
                  </a:ext>
                </a:extLst>
              </p:cNvPr>
              <p:cNvSpPr>
                <a:spLocks noChangeArrowheads="1"/>
              </p:cNvSpPr>
              <p:nvPr/>
            </p:nvSpPr>
            <p:spPr bwMode="auto">
              <a:xfrm>
                <a:off x="3057" y="226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4" name="Oval 128">
                <a:extLst>
                  <a:ext uri="{FF2B5EF4-FFF2-40B4-BE49-F238E27FC236}">
                    <a16:creationId xmlns:a16="http://schemas.microsoft.com/office/drawing/2014/main" id="{91A82BBC-D363-4EF1-BFDC-E2039AED5714}"/>
                  </a:ext>
                </a:extLst>
              </p:cNvPr>
              <p:cNvSpPr>
                <a:spLocks noChangeArrowheads="1"/>
              </p:cNvSpPr>
              <p:nvPr/>
            </p:nvSpPr>
            <p:spPr bwMode="auto">
              <a:xfrm>
                <a:off x="3463" y="233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5" name="Oval 129">
                <a:extLst>
                  <a:ext uri="{FF2B5EF4-FFF2-40B4-BE49-F238E27FC236}">
                    <a16:creationId xmlns:a16="http://schemas.microsoft.com/office/drawing/2014/main" id="{90522C25-58B7-4BFD-B22A-E4FD2632E598}"/>
                  </a:ext>
                </a:extLst>
              </p:cNvPr>
              <p:cNvSpPr>
                <a:spLocks noChangeArrowheads="1"/>
              </p:cNvSpPr>
              <p:nvPr/>
            </p:nvSpPr>
            <p:spPr bwMode="auto">
              <a:xfrm>
                <a:off x="3036" y="233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6" name="Oval 130">
                <a:extLst>
                  <a:ext uri="{FF2B5EF4-FFF2-40B4-BE49-F238E27FC236}">
                    <a16:creationId xmlns:a16="http://schemas.microsoft.com/office/drawing/2014/main" id="{77BF605A-68FE-49BE-9841-13E0CEA4A9B1}"/>
                  </a:ext>
                </a:extLst>
              </p:cNvPr>
              <p:cNvSpPr>
                <a:spLocks noChangeArrowheads="1"/>
              </p:cNvSpPr>
              <p:nvPr/>
            </p:nvSpPr>
            <p:spPr bwMode="auto">
              <a:xfrm>
                <a:off x="3912" y="2269"/>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7" name="Oval 131">
                <a:extLst>
                  <a:ext uri="{FF2B5EF4-FFF2-40B4-BE49-F238E27FC236}">
                    <a16:creationId xmlns:a16="http://schemas.microsoft.com/office/drawing/2014/main" id="{F7212B90-E294-4712-B84A-E023A585F6A8}"/>
                  </a:ext>
                </a:extLst>
              </p:cNvPr>
              <p:cNvSpPr>
                <a:spLocks noChangeArrowheads="1"/>
              </p:cNvSpPr>
              <p:nvPr/>
            </p:nvSpPr>
            <p:spPr bwMode="auto">
              <a:xfrm>
                <a:off x="2622" y="230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8" name="Oval 132">
                <a:extLst>
                  <a:ext uri="{FF2B5EF4-FFF2-40B4-BE49-F238E27FC236}">
                    <a16:creationId xmlns:a16="http://schemas.microsoft.com/office/drawing/2014/main" id="{25A70129-04DE-431E-B953-29C7280F082E}"/>
                  </a:ext>
                </a:extLst>
              </p:cNvPr>
              <p:cNvSpPr>
                <a:spLocks noChangeArrowheads="1"/>
              </p:cNvSpPr>
              <p:nvPr/>
            </p:nvSpPr>
            <p:spPr bwMode="auto">
              <a:xfrm>
                <a:off x="6354" y="2269"/>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89" name="Oval 133">
                <a:extLst>
                  <a:ext uri="{FF2B5EF4-FFF2-40B4-BE49-F238E27FC236}">
                    <a16:creationId xmlns:a16="http://schemas.microsoft.com/office/drawing/2014/main" id="{71195B80-9801-4372-A6CD-A3031D3B6C8E}"/>
                  </a:ext>
                </a:extLst>
              </p:cNvPr>
              <p:cNvSpPr>
                <a:spLocks noChangeArrowheads="1"/>
              </p:cNvSpPr>
              <p:nvPr/>
            </p:nvSpPr>
            <p:spPr bwMode="auto">
              <a:xfrm>
                <a:off x="2878" y="2321"/>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0" name="Oval 134">
                <a:extLst>
                  <a:ext uri="{FF2B5EF4-FFF2-40B4-BE49-F238E27FC236}">
                    <a16:creationId xmlns:a16="http://schemas.microsoft.com/office/drawing/2014/main" id="{098686DD-301A-49E2-9174-6EE8CC64CB47}"/>
                  </a:ext>
                </a:extLst>
              </p:cNvPr>
              <p:cNvSpPr>
                <a:spLocks noChangeArrowheads="1"/>
              </p:cNvSpPr>
              <p:nvPr/>
            </p:nvSpPr>
            <p:spPr bwMode="auto">
              <a:xfrm>
                <a:off x="6553" y="226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1" name="Oval 135">
                <a:extLst>
                  <a:ext uri="{FF2B5EF4-FFF2-40B4-BE49-F238E27FC236}">
                    <a16:creationId xmlns:a16="http://schemas.microsoft.com/office/drawing/2014/main" id="{B6297C87-02FC-406B-A3F9-A0B6DFF00821}"/>
                  </a:ext>
                </a:extLst>
              </p:cNvPr>
              <p:cNvSpPr>
                <a:spLocks noChangeArrowheads="1"/>
              </p:cNvSpPr>
              <p:nvPr/>
            </p:nvSpPr>
            <p:spPr bwMode="auto">
              <a:xfrm>
                <a:off x="3330" y="2321"/>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2" name="Oval 136">
                <a:extLst>
                  <a:ext uri="{FF2B5EF4-FFF2-40B4-BE49-F238E27FC236}">
                    <a16:creationId xmlns:a16="http://schemas.microsoft.com/office/drawing/2014/main" id="{AFA51905-0D20-43DC-BCFE-F234CB2667D8}"/>
                  </a:ext>
                </a:extLst>
              </p:cNvPr>
              <p:cNvSpPr>
                <a:spLocks noChangeArrowheads="1"/>
              </p:cNvSpPr>
              <p:nvPr/>
            </p:nvSpPr>
            <p:spPr bwMode="auto">
              <a:xfrm>
                <a:off x="3330" y="2272"/>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3" name="Oval 137">
                <a:extLst>
                  <a:ext uri="{FF2B5EF4-FFF2-40B4-BE49-F238E27FC236}">
                    <a16:creationId xmlns:a16="http://schemas.microsoft.com/office/drawing/2014/main" id="{8603A1CC-2D1B-4D2F-915A-068DE25A2424}"/>
                  </a:ext>
                </a:extLst>
              </p:cNvPr>
              <p:cNvSpPr>
                <a:spLocks noChangeArrowheads="1"/>
              </p:cNvSpPr>
              <p:nvPr/>
            </p:nvSpPr>
            <p:spPr bwMode="auto">
              <a:xfrm>
                <a:off x="2633" y="226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4" name="Oval 138">
                <a:extLst>
                  <a:ext uri="{FF2B5EF4-FFF2-40B4-BE49-F238E27FC236}">
                    <a16:creationId xmlns:a16="http://schemas.microsoft.com/office/drawing/2014/main" id="{F3159001-1A2D-4A5F-89AC-657C4F100013}"/>
                  </a:ext>
                </a:extLst>
              </p:cNvPr>
              <p:cNvSpPr>
                <a:spLocks noChangeArrowheads="1"/>
              </p:cNvSpPr>
              <p:nvPr/>
            </p:nvSpPr>
            <p:spPr bwMode="auto">
              <a:xfrm>
                <a:off x="4062" y="230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5" name="Oval 139">
                <a:extLst>
                  <a:ext uri="{FF2B5EF4-FFF2-40B4-BE49-F238E27FC236}">
                    <a16:creationId xmlns:a16="http://schemas.microsoft.com/office/drawing/2014/main" id="{D68BD157-E44B-4071-924F-029AB37DEB69}"/>
                  </a:ext>
                </a:extLst>
              </p:cNvPr>
              <p:cNvSpPr>
                <a:spLocks noChangeArrowheads="1"/>
              </p:cNvSpPr>
              <p:nvPr/>
            </p:nvSpPr>
            <p:spPr bwMode="auto">
              <a:xfrm>
                <a:off x="4770" y="2281"/>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6" name="Oval 140">
                <a:extLst>
                  <a:ext uri="{FF2B5EF4-FFF2-40B4-BE49-F238E27FC236}">
                    <a16:creationId xmlns:a16="http://schemas.microsoft.com/office/drawing/2014/main" id="{E8EAB0F2-14EE-4B5E-8BC2-60E3E824015B}"/>
                  </a:ext>
                </a:extLst>
              </p:cNvPr>
              <p:cNvSpPr>
                <a:spLocks noChangeArrowheads="1"/>
              </p:cNvSpPr>
              <p:nvPr/>
            </p:nvSpPr>
            <p:spPr bwMode="auto">
              <a:xfrm>
                <a:off x="3408" y="230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7" name="Oval 141">
                <a:extLst>
                  <a:ext uri="{FF2B5EF4-FFF2-40B4-BE49-F238E27FC236}">
                    <a16:creationId xmlns:a16="http://schemas.microsoft.com/office/drawing/2014/main" id="{2FC06EDB-1EF4-4B66-85AC-1BC69E343C00}"/>
                  </a:ext>
                </a:extLst>
              </p:cNvPr>
              <p:cNvSpPr>
                <a:spLocks noChangeArrowheads="1"/>
              </p:cNvSpPr>
              <p:nvPr/>
            </p:nvSpPr>
            <p:spPr bwMode="auto">
              <a:xfrm>
                <a:off x="2651" y="229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8" name="Oval 142">
                <a:extLst>
                  <a:ext uri="{FF2B5EF4-FFF2-40B4-BE49-F238E27FC236}">
                    <a16:creationId xmlns:a16="http://schemas.microsoft.com/office/drawing/2014/main" id="{0E1D3F85-D3D7-464C-9AB2-DFCA1626E719}"/>
                  </a:ext>
                </a:extLst>
              </p:cNvPr>
              <p:cNvSpPr>
                <a:spLocks noChangeArrowheads="1"/>
              </p:cNvSpPr>
              <p:nvPr/>
            </p:nvSpPr>
            <p:spPr bwMode="auto">
              <a:xfrm>
                <a:off x="4615" y="230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99" name="Oval 143">
                <a:extLst>
                  <a:ext uri="{FF2B5EF4-FFF2-40B4-BE49-F238E27FC236}">
                    <a16:creationId xmlns:a16="http://schemas.microsoft.com/office/drawing/2014/main" id="{4D4FC89A-09AB-4426-BF36-0FEF862A9C1A}"/>
                  </a:ext>
                </a:extLst>
              </p:cNvPr>
              <p:cNvSpPr>
                <a:spLocks noChangeArrowheads="1"/>
              </p:cNvSpPr>
              <p:nvPr/>
            </p:nvSpPr>
            <p:spPr bwMode="auto">
              <a:xfrm>
                <a:off x="3057" y="225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0" name="Oval 144">
                <a:extLst>
                  <a:ext uri="{FF2B5EF4-FFF2-40B4-BE49-F238E27FC236}">
                    <a16:creationId xmlns:a16="http://schemas.microsoft.com/office/drawing/2014/main" id="{E5E72C85-8F3F-46B1-8CAD-FC27EE801E65}"/>
                  </a:ext>
                </a:extLst>
              </p:cNvPr>
              <p:cNvSpPr>
                <a:spLocks noChangeArrowheads="1"/>
              </p:cNvSpPr>
              <p:nvPr/>
            </p:nvSpPr>
            <p:spPr bwMode="auto">
              <a:xfrm>
                <a:off x="2656" y="2298"/>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1" name="Oval 145">
                <a:extLst>
                  <a:ext uri="{FF2B5EF4-FFF2-40B4-BE49-F238E27FC236}">
                    <a16:creationId xmlns:a16="http://schemas.microsoft.com/office/drawing/2014/main" id="{D1CD5C5F-5220-41DF-9D42-4EE9D931B75B}"/>
                  </a:ext>
                </a:extLst>
              </p:cNvPr>
              <p:cNvSpPr>
                <a:spLocks noChangeArrowheads="1"/>
              </p:cNvSpPr>
              <p:nvPr/>
            </p:nvSpPr>
            <p:spPr bwMode="auto">
              <a:xfrm>
                <a:off x="3800" y="219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2" name="Oval 146">
                <a:extLst>
                  <a:ext uri="{FF2B5EF4-FFF2-40B4-BE49-F238E27FC236}">
                    <a16:creationId xmlns:a16="http://schemas.microsoft.com/office/drawing/2014/main" id="{0C7D4567-5756-4485-97C1-947E48530754}"/>
                  </a:ext>
                </a:extLst>
              </p:cNvPr>
              <p:cNvSpPr>
                <a:spLocks noChangeArrowheads="1"/>
              </p:cNvSpPr>
              <p:nvPr/>
            </p:nvSpPr>
            <p:spPr bwMode="auto">
              <a:xfrm>
                <a:off x="3860" y="225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3" name="Oval 147">
                <a:extLst>
                  <a:ext uri="{FF2B5EF4-FFF2-40B4-BE49-F238E27FC236}">
                    <a16:creationId xmlns:a16="http://schemas.microsoft.com/office/drawing/2014/main" id="{6F2726C3-EE6C-45CA-9A2E-32E9811D89E7}"/>
                  </a:ext>
                </a:extLst>
              </p:cNvPr>
              <p:cNvSpPr>
                <a:spLocks noChangeArrowheads="1"/>
              </p:cNvSpPr>
              <p:nvPr/>
            </p:nvSpPr>
            <p:spPr bwMode="auto">
              <a:xfrm>
                <a:off x="3463" y="221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4" name="Oval 148">
                <a:extLst>
                  <a:ext uri="{FF2B5EF4-FFF2-40B4-BE49-F238E27FC236}">
                    <a16:creationId xmlns:a16="http://schemas.microsoft.com/office/drawing/2014/main" id="{EEF0360B-857A-4742-915D-D57BB71DD4BE}"/>
                  </a:ext>
                </a:extLst>
              </p:cNvPr>
              <p:cNvSpPr>
                <a:spLocks noChangeArrowheads="1"/>
              </p:cNvSpPr>
              <p:nvPr/>
            </p:nvSpPr>
            <p:spPr bwMode="auto">
              <a:xfrm>
                <a:off x="2881" y="221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5" name="Oval 149">
                <a:extLst>
                  <a:ext uri="{FF2B5EF4-FFF2-40B4-BE49-F238E27FC236}">
                    <a16:creationId xmlns:a16="http://schemas.microsoft.com/office/drawing/2014/main" id="{334E361A-E6F6-45B8-9909-624E439B2371}"/>
                  </a:ext>
                </a:extLst>
              </p:cNvPr>
              <p:cNvSpPr>
                <a:spLocks noChangeArrowheads="1"/>
              </p:cNvSpPr>
              <p:nvPr/>
            </p:nvSpPr>
            <p:spPr bwMode="auto">
              <a:xfrm>
                <a:off x="3189" y="224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6" name="Oval 150">
                <a:extLst>
                  <a:ext uri="{FF2B5EF4-FFF2-40B4-BE49-F238E27FC236}">
                    <a16:creationId xmlns:a16="http://schemas.microsoft.com/office/drawing/2014/main" id="{E203CE2A-6D45-458D-866F-AF44343C01B0}"/>
                  </a:ext>
                </a:extLst>
              </p:cNvPr>
              <p:cNvSpPr>
                <a:spLocks noChangeArrowheads="1"/>
              </p:cNvSpPr>
              <p:nvPr/>
            </p:nvSpPr>
            <p:spPr bwMode="auto">
              <a:xfrm>
                <a:off x="4232" y="224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7" name="Oval 151">
                <a:extLst>
                  <a:ext uri="{FF2B5EF4-FFF2-40B4-BE49-F238E27FC236}">
                    <a16:creationId xmlns:a16="http://schemas.microsoft.com/office/drawing/2014/main" id="{59A110BB-0D50-4C1B-88BA-6F9D5A8A1482}"/>
                  </a:ext>
                </a:extLst>
              </p:cNvPr>
              <p:cNvSpPr>
                <a:spLocks noChangeArrowheads="1"/>
              </p:cNvSpPr>
              <p:nvPr/>
            </p:nvSpPr>
            <p:spPr bwMode="auto">
              <a:xfrm>
                <a:off x="3114" y="2238"/>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8" name="Oval 152">
                <a:extLst>
                  <a:ext uri="{FF2B5EF4-FFF2-40B4-BE49-F238E27FC236}">
                    <a16:creationId xmlns:a16="http://schemas.microsoft.com/office/drawing/2014/main" id="{5DBDC6BF-2C6D-4561-8D53-AAE1D4BBCDFC}"/>
                  </a:ext>
                </a:extLst>
              </p:cNvPr>
              <p:cNvSpPr>
                <a:spLocks noChangeArrowheads="1"/>
              </p:cNvSpPr>
              <p:nvPr/>
            </p:nvSpPr>
            <p:spPr bwMode="auto">
              <a:xfrm>
                <a:off x="6795" y="2209"/>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09" name="Oval 153">
                <a:extLst>
                  <a:ext uri="{FF2B5EF4-FFF2-40B4-BE49-F238E27FC236}">
                    <a16:creationId xmlns:a16="http://schemas.microsoft.com/office/drawing/2014/main" id="{4F17351A-BB67-4931-8AA1-CC5BB047CB96}"/>
                  </a:ext>
                </a:extLst>
              </p:cNvPr>
              <p:cNvSpPr>
                <a:spLocks noChangeArrowheads="1"/>
              </p:cNvSpPr>
              <p:nvPr/>
            </p:nvSpPr>
            <p:spPr bwMode="auto">
              <a:xfrm>
                <a:off x="4229" y="2197"/>
                <a:ext cx="17"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0" name="Oval 154">
                <a:extLst>
                  <a:ext uri="{FF2B5EF4-FFF2-40B4-BE49-F238E27FC236}">
                    <a16:creationId xmlns:a16="http://schemas.microsoft.com/office/drawing/2014/main" id="{2CDC5960-AC71-4CCA-8648-9D6D20394E7F}"/>
                  </a:ext>
                </a:extLst>
              </p:cNvPr>
              <p:cNvSpPr>
                <a:spLocks noChangeArrowheads="1"/>
              </p:cNvSpPr>
              <p:nvPr/>
            </p:nvSpPr>
            <p:spPr bwMode="auto">
              <a:xfrm>
                <a:off x="3826" y="225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1" name="Oval 155">
                <a:extLst>
                  <a:ext uri="{FF2B5EF4-FFF2-40B4-BE49-F238E27FC236}">
                    <a16:creationId xmlns:a16="http://schemas.microsoft.com/office/drawing/2014/main" id="{C1A29D24-46A6-4CBB-8E5D-E53B05DA378E}"/>
                  </a:ext>
                </a:extLst>
              </p:cNvPr>
              <p:cNvSpPr>
                <a:spLocks noChangeArrowheads="1"/>
              </p:cNvSpPr>
              <p:nvPr/>
            </p:nvSpPr>
            <p:spPr bwMode="auto">
              <a:xfrm>
                <a:off x="2417" y="225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2" name="Oval 156">
                <a:extLst>
                  <a:ext uri="{FF2B5EF4-FFF2-40B4-BE49-F238E27FC236}">
                    <a16:creationId xmlns:a16="http://schemas.microsoft.com/office/drawing/2014/main" id="{BA0C458B-01EB-4F4A-9584-9731B2DA00E4}"/>
                  </a:ext>
                </a:extLst>
              </p:cNvPr>
              <p:cNvSpPr>
                <a:spLocks noChangeArrowheads="1"/>
              </p:cNvSpPr>
              <p:nvPr/>
            </p:nvSpPr>
            <p:spPr bwMode="auto">
              <a:xfrm>
                <a:off x="3440" y="2229"/>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3" name="Oval 157">
                <a:extLst>
                  <a:ext uri="{FF2B5EF4-FFF2-40B4-BE49-F238E27FC236}">
                    <a16:creationId xmlns:a16="http://schemas.microsoft.com/office/drawing/2014/main" id="{C8D0AA89-C461-4F3A-B73F-278024D321DB}"/>
                  </a:ext>
                </a:extLst>
              </p:cNvPr>
              <p:cNvSpPr>
                <a:spLocks noChangeArrowheads="1"/>
              </p:cNvSpPr>
              <p:nvPr/>
            </p:nvSpPr>
            <p:spPr bwMode="auto">
              <a:xfrm>
                <a:off x="3316" y="219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4" name="Oval 158">
                <a:extLst>
                  <a:ext uri="{FF2B5EF4-FFF2-40B4-BE49-F238E27FC236}">
                    <a16:creationId xmlns:a16="http://schemas.microsoft.com/office/drawing/2014/main" id="{722B9A65-015F-4E56-AF0E-9F418A1E7994}"/>
                  </a:ext>
                </a:extLst>
              </p:cNvPr>
              <p:cNvSpPr>
                <a:spLocks noChangeArrowheads="1"/>
              </p:cNvSpPr>
              <p:nvPr/>
            </p:nvSpPr>
            <p:spPr bwMode="auto">
              <a:xfrm>
                <a:off x="2973" y="223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5" name="Oval 159">
                <a:extLst>
                  <a:ext uri="{FF2B5EF4-FFF2-40B4-BE49-F238E27FC236}">
                    <a16:creationId xmlns:a16="http://schemas.microsoft.com/office/drawing/2014/main" id="{8854B77E-F36D-477D-928F-802594C1AF69}"/>
                  </a:ext>
                </a:extLst>
              </p:cNvPr>
              <p:cNvSpPr>
                <a:spLocks noChangeArrowheads="1"/>
              </p:cNvSpPr>
              <p:nvPr/>
            </p:nvSpPr>
            <p:spPr bwMode="auto">
              <a:xfrm>
                <a:off x="2956" y="221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6" name="Oval 160">
                <a:extLst>
                  <a:ext uri="{FF2B5EF4-FFF2-40B4-BE49-F238E27FC236}">
                    <a16:creationId xmlns:a16="http://schemas.microsoft.com/office/drawing/2014/main" id="{51B0C1F5-3F96-4B50-988A-DBD6F5953194}"/>
                  </a:ext>
                </a:extLst>
              </p:cNvPr>
              <p:cNvSpPr>
                <a:spLocks noChangeArrowheads="1"/>
              </p:cNvSpPr>
              <p:nvPr/>
            </p:nvSpPr>
            <p:spPr bwMode="auto">
              <a:xfrm>
                <a:off x="2777" y="2177"/>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7" name="Oval 161">
                <a:extLst>
                  <a:ext uri="{FF2B5EF4-FFF2-40B4-BE49-F238E27FC236}">
                    <a16:creationId xmlns:a16="http://schemas.microsoft.com/office/drawing/2014/main" id="{4F716572-AD1A-4F10-8C2E-C3F5D29F9C4E}"/>
                  </a:ext>
                </a:extLst>
              </p:cNvPr>
              <p:cNvSpPr>
                <a:spLocks noChangeArrowheads="1"/>
              </p:cNvSpPr>
              <p:nvPr/>
            </p:nvSpPr>
            <p:spPr bwMode="auto">
              <a:xfrm>
                <a:off x="4044" y="218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8" name="Oval 162">
                <a:extLst>
                  <a:ext uri="{FF2B5EF4-FFF2-40B4-BE49-F238E27FC236}">
                    <a16:creationId xmlns:a16="http://schemas.microsoft.com/office/drawing/2014/main" id="{A8A0CFC1-E14D-4148-B9A8-F1A509CFFF6D}"/>
                  </a:ext>
                </a:extLst>
              </p:cNvPr>
              <p:cNvSpPr>
                <a:spLocks noChangeArrowheads="1"/>
              </p:cNvSpPr>
              <p:nvPr/>
            </p:nvSpPr>
            <p:spPr bwMode="auto">
              <a:xfrm>
                <a:off x="4569" y="218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19" name="Oval 163">
                <a:extLst>
                  <a:ext uri="{FF2B5EF4-FFF2-40B4-BE49-F238E27FC236}">
                    <a16:creationId xmlns:a16="http://schemas.microsoft.com/office/drawing/2014/main" id="{7735F82C-DBC9-4C7F-8B84-B8FAAD05200F}"/>
                  </a:ext>
                </a:extLst>
              </p:cNvPr>
              <p:cNvSpPr>
                <a:spLocks noChangeArrowheads="1"/>
              </p:cNvSpPr>
              <p:nvPr/>
            </p:nvSpPr>
            <p:spPr bwMode="auto">
              <a:xfrm>
                <a:off x="3756" y="221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0" name="Oval 164">
                <a:extLst>
                  <a:ext uri="{FF2B5EF4-FFF2-40B4-BE49-F238E27FC236}">
                    <a16:creationId xmlns:a16="http://schemas.microsoft.com/office/drawing/2014/main" id="{ED6B6CC6-CF6F-48F9-AE37-1933E4590F1A}"/>
                  </a:ext>
                </a:extLst>
              </p:cNvPr>
              <p:cNvSpPr>
                <a:spLocks noChangeArrowheads="1"/>
              </p:cNvSpPr>
              <p:nvPr/>
            </p:nvSpPr>
            <p:spPr bwMode="auto">
              <a:xfrm>
                <a:off x="3828" y="2229"/>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1" name="Oval 165">
                <a:extLst>
                  <a:ext uri="{FF2B5EF4-FFF2-40B4-BE49-F238E27FC236}">
                    <a16:creationId xmlns:a16="http://schemas.microsoft.com/office/drawing/2014/main" id="{A45A352B-AD28-4D8C-B070-C7E381CA64AF}"/>
                  </a:ext>
                </a:extLst>
              </p:cNvPr>
              <p:cNvSpPr>
                <a:spLocks noChangeArrowheads="1"/>
              </p:cNvSpPr>
              <p:nvPr/>
            </p:nvSpPr>
            <p:spPr bwMode="auto">
              <a:xfrm>
                <a:off x="3149" y="220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2" name="Oval 166">
                <a:extLst>
                  <a:ext uri="{FF2B5EF4-FFF2-40B4-BE49-F238E27FC236}">
                    <a16:creationId xmlns:a16="http://schemas.microsoft.com/office/drawing/2014/main" id="{5B81D003-3C56-4CC6-ADC9-231520E0CF84}"/>
                  </a:ext>
                </a:extLst>
              </p:cNvPr>
              <p:cNvSpPr>
                <a:spLocks noChangeArrowheads="1"/>
              </p:cNvSpPr>
              <p:nvPr/>
            </p:nvSpPr>
            <p:spPr bwMode="auto">
              <a:xfrm>
                <a:off x="3117" y="218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3" name="Oval 167">
                <a:extLst>
                  <a:ext uri="{FF2B5EF4-FFF2-40B4-BE49-F238E27FC236}">
                    <a16:creationId xmlns:a16="http://schemas.microsoft.com/office/drawing/2014/main" id="{8603261B-BB92-4698-BEFB-74747E7670B8}"/>
                  </a:ext>
                </a:extLst>
              </p:cNvPr>
              <p:cNvSpPr>
                <a:spLocks noChangeArrowheads="1"/>
              </p:cNvSpPr>
              <p:nvPr/>
            </p:nvSpPr>
            <p:spPr bwMode="auto">
              <a:xfrm>
                <a:off x="3624" y="2197"/>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4" name="Oval 168">
                <a:extLst>
                  <a:ext uri="{FF2B5EF4-FFF2-40B4-BE49-F238E27FC236}">
                    <a16:creationId xmlns:a16="http://schemas.microsoft.com/office/drawing/2014/main" id="{6A43E2BE-133E-402F-801F-459A586F99F3}"/>
                  </a:ext>
                </a:extLst>
              </p:cNvPr>
              <p:cNvSpPr>
                <a:spLocks noChangeArrowheads="1"/>
              </p:cNvSpPr>
              <p:nvPr/>
            </p:nvSpPr>
            <p:spPr bwMode="auto">
              <a:xfrm>
                <a:off x="4629" y="215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5" name="Oval 169">
                <a:extLst>
                  <a:ext uri="{FF2B5EF4-FFF2-40B4-BE49-F238E27FC236}">
                    <a16:creationId xmlns:a16="http://schemas.microsoft.com/office/drawing/2014/main" id="{37A8F029-51EE-4230-9DDA-8339987757D6}"/>
                  </a:ext>
                </a:extLst>
              </p:cNvPr>
              <p:cNvSpPr>
                <a:spLocks noChangeArrowheads="1"/>
              </p:cNvSpPr>
              <p:nvPr/>
            </p:nvSpPr>
            <p:spPr bwMode="auto">
              <a:xfrm>
                <a:off x="2518" y="215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6" name="Oval 170">
                <a:extLst>
                  <a:ext uri="{FF2B5EF4-FFF2-40B4-BE49-F238E27FC236}">
                    <a16:creationId xmlns:a16="http://schemas.microsoft.com/office/drawing/2014/main" id="{3F2E2B97-3411-4B16-AC08-41903ED86482}"/>
                  </a:ext>
                </a:extLst>
              </p:cNvPr>
              <p:cNvSpPr>
                <a:spLocks noChangeArrowheads="1"/>
              </p:cNvSpPr>
              <p:nvPr/>
            </p:nvSpPr>
            <p:spPr bwMode="auto">
              <a:xfrm>
                <a:off x="4284" y="2125"/>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7" name="Oval 171">
                <a:extLst>
                  <a:ext uri="{FF2B5EF4-FFF2-40B4-BE49-F238E27FC236}">
                    <a16:creationId xmlns:a16="http://schemas.microsoft.com/office/drawing/2014/main" id="{A8E2B492-D38D-4CF6-B595-F89F9AE9974E}"/>
                  </a:ext>
                </a:extLst>
              </p:cNvPr>
              <p:cNvSpPr>
                <a:spLocks noChangeArrowheads="1"/>
              </p:cNvSpPr>
              <p:nvPr/>
            </p:nvSpPr>
            <p:spPr bwMode="auto">
              <a:xfrm>
                <a:off x="4200" y="217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8" name="Oval 172">
                <a:extLst>
                  <a:ext uri="{FF2B5EF4-FFF2-40B4-BE49-F238E27FC236}">
                    <a16:creationId xmlns:a16="http://schemas.microsoft.com/office/drawing/2014/main" id="{E8C09592-0D44-495D-A5C8-F6FCE9518BEB}"/>
                  </a:ext>
                </a:extLst>
              </p:cNvPr>
              <p:cNvSpPr>
                <a:spLocks noChangeArrowheads="1"/>
              </p:cNvSpPr>
              <p:nvPr/>
            </p:nvSpPr>
            <p:spPr bwMode="auto">
              <a:xfrm>
                <a:off x="4335" y="2146"/>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29" name="Oval 173">
                <a:extLst>
                  <a:ext uri="{FF2B5EF4-FFF2-40B4-BE49-F238E27FC236}">
                    <a16:creationId xmlns:a16="http://schemas.microsoft.com/office/drawing/2014/main" id="{3E3B8434-4C8C-4C5A-B482-B2B177127040}"/>
                  </a:ext>
                </a:extLst>
              </p:cNvPr>
              <p:cNvSpPr>
                <a:spLocks noChangeArrowheads="1"/>
              </p:cNvSpPr>
              <p:nvPr/>
            </p:nvSpPr>
            <p:spPr bwMode="auto">
              <a:xfrm>
                <a:off x="4131" y="213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0" name="Oval 174">
                <a:extLst>
                  <a:ext uri="{FF2B5EF4-FFF2-40B4-BE49-F238E27FC236}">
                    <a16:creationId xmlns:a16="http://schemas.microsoft.com/office/drawing/2014/main" id="{25DB7F19-265A-4A5C-9470-C858270B2C6C}"/>
                  </a:ext>
                </a:extLst>
              </p:cNvPr>
              <p:cNvSpPr>
                <a:spLocks noChangeArrowheads="1"/>
              </p:cNvSpPr>
              <p:nvPr/>
            </p:nvSpPr>
            <p:spPr bwMode="auto">
              <a:xfrm>
                <a:off x="2933" y="210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1" name="Oval 175">
                <a:extLst>
                  <a:ext uri="{FF2B5EF4-FFF2-40B4-BE49-F238E27FC236}">
                    <a16:creationId xmlns:a16="http://schemas.microsoft.com/office/drawing/2014/main" id="{8E2D741A-B01E-4D17-A6D1-35A7064F6D1E}"/>
                  </a:ext>
                </a:extLst>
              </p:cNvPr>
              <p:cNvSpPr>
                <a:spLocks noChangeArrowheads="1"/>
              </p:cNvSpPr>
              <p:nvPr/>
            </p:nvSpPr>
            <p:spPr bwMode="auto">
              <a:xfrm>
                <a:off x="3028" y="211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2" name="Oval 176">
                <a:extLst>
                  <a:ext uri="{FF2B5EF4-FFF2-40B4-BE49-F238E27FC236}">
                    <a16:creationId xmlns:a16="http://schemas.microsoft.com/office/drawing/2014/main" id="{53092F96-E154-46FB-BDE6-D72FEBC92EEC}"/>
                  </a:ext>
                </a:extLst>
              </p:cNvPr>
              <p:cNvSpPr>
                <a:spLocks noChangeArrowheads="1"/>
              </p:cNvSpPr>
              <p:nvPr/>
            </p:nvSpPr>
            <p:spPr bwMode="auto">
              <a:xfrm>
                <a:off x="2596" y="216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3" name="Oval 177">
                <a:extLst>
                  <a:ext uri="{FF2B5EF4-FFF2-40B4-BE49-F238E27FC236}">
                    <a16:creationId xmlns:a16="http://schemas.microsoft.com/office/drawing/2014/main" id="{E37EE3D6-5E36-4656-BF06-7084B8C60B93}"/>
                  </a:ext>
                </a:extLst>
              </p:cNvPr>
              <p:cNvSpPr>
                <a:spLocks noChangeArrowheads="1"/>
              </p:cNvSpPr>
              <p:nvPr/>
            </p:nvSpPr>
            <p:spPr bwMode="auto">
              <a:xfrm>
                <a:off x="3296" y="2117"/>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4" name="Oval 178">
                <a:extLst>
                  <a:ext uri="{FF2B5EF4-FFF2-40B4-BE49-F238E27FC236}">
                    <a16:creationId xmlns:a16="http://schemas.microsoft.com/office/drawing/2014/main" id="{5B443E57-0D8B-4C5C-A92F-CB3545D022A1}"/>
                  </a:ext>
                </a:extLst>
              </p:cNvPr>
              <p:cNvSpPr>
                <a:spLocks noChangeArrowheads="1"/>
              </p:cNvSpPr>
              <p:nvPr/>
            </p:nvSpPr>
            <p:spPr bwMode="auto">
              <a:xfrm>
                <a:off x="3935" y="21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5" name="Oval 179">
                <a:extLst>
                  <a:ext uri="{FF2B5EF4-FFF2-40B4-BE49-F238E27FC236}">
                    <a16:creationId xmlns:a16="http://schemas.microsoft.com/office/drawing/2014/main" id="{0423F656-E85D-4CE6-8AB9-21C019882E85}"/>
                  </a:ext>
                </a:extLst>
              </p:cNvPr>
              <p:cNvSpPr>
                <a:spLocks noChangeArrowheads="1"/>
              </p:cNvSpPr>
              <p:nvPr/>
            </p:nvSpPr>
            <p:spPr bwMode="auto">
              <a:xfrm>
                <a:off x="3229" y="213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6" name="Oval 180">
                <a:extLst>
                  <a:ext uri="{FF2B5EF4-FFF2-40B4-BE49-F238E27FC236}">
                    <a16:creationId xmlns:a16="http://schemas.microsoft.com/office/drawing/2014/main" id="{01FE3F96-D69B-41C6-BE9D-F5117D17E8BD}"/>
                  </a:ext>
                </a:extLst>
              </p:cNvPr>
              <p:cNvSpPr>
                <a:spLocks noChangeArrowheads="1"/>
              </p:cNvSpPr>
              <p:nvPr/>
            </p:nvSpPr>
            <p:spPr bwMode="auto">
              <a:xfrm>
                <a:off x="3817" y="2108"/>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7" name="Oval 181">
                <a:extLst>
                  <a:ext uri="{FF2B5EF4-FFF2-40B4-BE49-F238E27FC236}">
                    <a16:creationId xmlns:a16="http://schemas.microsoft.com/office/drawing/2014/main" id="{C82DDDDF-2E8F-4211-9D8D-77F026BED1A3}"/>
                  </a:ext>
                </a:extLst>
              </p:cNvPr>
              <p:cNvSpPr>
                <a:spLocks noChangeArrowheads="1"/>
              </p:cNvSpPr>
              <p:nvPr/>
            </p:nvSpPr>
            <p:spPr bwMode="auto">
              <a:xfrm>
                <a:off x="3641" y="212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8" name="Oval 182">
                <a:extLst>
                  <a:ext uri="{FF2B5EF4-FFF2-40B4-BE49-F238E27FC236}">
                    <a16:creationId xmlns:a16="http://schemas.microsoft.com/office/drawing/2014/main" id="{5613C084-63B9-434F-90B6-2A6C49FA10B3}"/>
                  </a:ext>
                </a:extLst>
              </p:cNvPr>
              <p:cNvSpPr>
                <a:spLocks noChangeArrowheads="1"/>
              </p:cNvSpPr>
              <p:nvPr/>
            </p:nvSpPr>
            <p:spPr bwMode="auto">
              <a:xfrm>
                <a:off x="4393" y="211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39" name="Oval 183">
                <a:extLst>
                  <a:ext uri="{FF2B5EF4-FFF2-40B4-BE49-F238E27FC236}">
                    <a16:creationId xmlns:a16="http://schemas.microsoft.com/office/drawing/2014/main" id="{02F19785-2843-49AF-B6D6-D1BB3EE8B70B}"/>
                  </a:ext>
                </a:extLst>
              </p:cNvPr>
              <p:cNvSpPr>
                <a:spLocks noChangeArrowheads="1"/>
              </p:cNvSpPr>
              <p:nvPr/>
            </p:nvSpPr>
            <p:spPr bwMode="auto">
              <a:xfrm>
                <a:off x="3227" y="209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0" name="Oval 184">
                <a:extLst>
                  <a:ext uri="{FF2B5EF4-FFF2-40B4-BE49-F238E27FC236}">
                    <a16:creationId xmlns:a16="http://schemas.microsoft.com/office/drawing/2014/main" id="{2084FFD3-2D81-44F9-8B8C-91A6368CF3D9}"/>
                  </a:ext>
                </a:extLst>
              </p:cNvPr>
              <p:cNvSpPr>
                <a:spLocks noChangeArrowheads="1"/>
              </p:cNvSpPr>
              <p:nvPr/>
            </p:nvSpPr>
            <p:spPr bwMode="auto">
              <a:xfrm>
                <a:off x="3860" y="206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1" name="Oval 185">
                <a:extLst>
                  <a:ext uri="{FF2B5EF4-FFF2-40B4-BE49-F238E27FC236}">
                    <a16:creationId xmlns:a16="http://schemas.microsoft.com/office/drawing/2014/main" id="{F0E770A6-6BAB-489D-A3BA-2FDC1B626220}"/>
                  </a:ext>
                </a:extLst>
              </p:cNvPr>
              <p:cNvSpPr>
                <a:spLocks noChangeArrowheads="1"/>
              </p:cNvSpPr>
              <p:nvPr/>
            </p:nvSpPr>
            <p:spPr bwMode="auto">
              <a:xfrm>
                <a:off x="4197" y="205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2" name="Oval 186">
                <a:extLst>
                  <a:ext uri="{FF2B5EF4-FFF2-40B4-BE49-F238E27FC236}">
                    <a16:creationId xmlns:a16="http://schemas.microsoft.com/office/drawing/2014/main" id="{594318B6-B7AF-45DF-AF76-C005D1B18950}"/>
                  </a:ext>
                </a:extLst>
              </p:cNvPr>
              <p:cNvSpPr>
                <a:spLocks noChangeArrowheads="1"/>
              </p:cNvSpPr>
              <p:nvPr/>
            </p:nvSpPr>
            <p:spPr bwMode="auto">
              <a:xfrm>
                <a:off x="3060" y="203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3" name="Oval 187">
                <a:extLst>
                  <a:ext uri="{FF2B5EF4-FFF2-40B4-BE49-F238E27FC236}">
                    <a16:creationId xmlns:a16="http://schemas.microsoft.com/office/drawing/2014/main" id="{5785C229-B2DA-467C-A9DA-23F8175E88DE}"/>
                  </a:ext>
                </a:extLst>
              </p:cNvPr>
              <p:cNvSpPr>
                <a:spLocks noChangeArrowheads="1"/>
              </p:cNvSpPr>
              <p:nvPr/>
            </p:nvSpPr>
            <p:spPr bwMode="auto">
              <a:xfrm>
                <a:off x="3152" y="205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4" name="Oval 188">
                <a:extLst>
                  <a:ext uri="{FF2B5EF4-FFF2-40B4-BE49-F238E27FC236}">
                    <a16:creationId xmlns:a16="http://schemas.microsoft.com/office/drawing/2014/main" id="{4E0F0C14-BFC9-4469-BACD-1724D7A3EFD8}"/>
                  </a:ext>
                </a:extLst>
              </p:cNvPr>
              <p:cNvSpPr>
                <a:spLocks noChangeArrowheads="1"/>
              </p:cNvSpPr>
              <p:nvPr/>
            </p:nvSpPr>
            <p:spPr bwMode="auto">
              <a:xfrm>
                <a:off x="3172" y="2059"/>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5" name="Oval 189">
                <a:extLst>
                  <a:ext uri="{FF2B5EF4-FFF2-40B4-BE49-F238E27FC236}">
                    <a16:creationId xmlns:a16="http://schemas.microsoft.com/office/drawing/2014/main" id="{23E9180D-F603-43A6-B365-F07CDA06F9E5}"/>
                  </a:ext>
                </a:extLst>
              </p:cNvPr>
              <p:cNvSpPr>
                <a:spLocks noChangeArrowheads="1"/>
              </p:cNvSpPr>
              <p:nvPr/>
            </p:nvSpPr>
            <p:spPr bwMode="auto">
              <a:xfrm>
                <a:off x="3543" y="2068"/>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6" name="Oval 190">
                <a:extLst>
                  <a:ext uri="{FF2B5EF4-FFF2-40B4-BE49-F238E27FC236}">
                    <a16:creationId xmlns:a16="http://schemas.microsoft.com/office/drawing/2014/main" id="{01B06788-6841-4E3D-8A0A-4F32A343BFCA}"/>
                  </a:ext>
                </a:extLst>
              </p:cNvPr>
              <p:cNvSpPr>
                <a:spLocks noChangeArrowheads="1"/>
              </p:cNvSpPr>
              <p:nvPr/>
            </p:nvSpPr>
            <p:spPr bwMode="auto">
              <a:xfrm>
                <a:off x="3736" y="2079"/>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7" name="Oval 191">
                <a:extLst>
                  <a:ext uri="{FF2B5EF4-FFF2-40B4-BE49-F238E27FC236}">
                    <a16:creationId xmlns:a16="http://schemas.microsoft.com/office/drawing/2014/main" id="{A4AEE227-D8DE-4B73-8FA0-27669E05D707}"/>
                  </a:ext>
                </a:extLst>
              </p:cNvPr>
              <p:cNvSpPr>
                <a:spLocks noChangeArrowheads="1"/>
              </p:cNvSpPr>
              <p:nvPr/>
            </p:nvSpPr>
            <p:spPr bwMode="auto">
              <a:xfrm>
                <a:off x="2800" y="2079"/>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8" name="Oval 192">
                <a:extLst>
                  <a:ext uri="{FF2B5EF4-FFF2-40B4-BE49-F238E27FC236}">
                    <a16:creationId xmlns:a16="http://schemas.microsoft.com/office/drawing/2014/main" id="{78612260-B677-41AA-9326-7DAD9C144D7E}"/>
                  </a:ext>
                </a:extLst>
              </p:cNvPr>
              <p:cNvSpPr>
                <a:spLocks noChangeArrowheads="1"/>
              </p:cNvSpPr>
              <p:nvPr/>
            </p:nvSpPr>
            <p:spPr bwMode="auto">
              <a:xfrm>
                <a:off x="3664" y="2065"/>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49" name="Oval 193">
                <a:extLst>
                  <a:ext uri="{FF2B5EF4-FFF2-40B4-BE49-F238E27FC236}">
                    <a16:creationId xmlns:a16="http://schemas.microsoft.com/office/drawing/2014/main" id="{FD63054F-659A-4E81-80C0-7FF350E0DFE6}"/>
                  </a:ext>
                </a:extLst>
              </p:cNvPr>
              <p:cNvSpPr>
                <a:spLocks noChangeArrowheads="1"/>
              </p:cNvSpPr>
              <p:nvPr/>
            </p:nvSpPr>
            <p:spPr bwMode="auto">
              <a:xfrm>
                <a:off x="3255" y="203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0" name="Oval 194">
                <a:extLst>
                  <a:ext uri="{FF2B5EF4-FFF2-40B4-BE49-F238E27FC236}">
                    <a16:creationId xmlns:a16="http://schemas.microsoft.com/office/drawing/2014/main" id="{9A64218F-72CE-4C7F-A81C-88C06A94A3FE}"/>
                  </a:ext>
                </a:extLst>
              </p:cNvPr>
              <p:cNvSpPr>
                <a:spLocks noChangeArrowheads="1"/>
              </p:cNvSpPr>
              <p:nvPr/>
            </p:nvSpPr>
            <p:spPr bwMode="auto">
              <a:xfrm>
                <a:off x="5058" y="2030"/>
                <a:ext cx="18"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1" name="Oval 195">
                <a:extLst>
                  <a:ext uri="{FF2B5EF4-FFF2-40B4-BE49-F238E27FC236}">
                    <a16:creationId xmlns:a16="http://schemas.microsoft.com/office/drawing/2014/main" id="{B622CBE6-5A4D-4E8F-848A-BB150E7D1C1C}"/>
                  </a:ext>
                </a:extLst>
              </p:cNvPr>
              <p:cNvSpPr>
                <a:spLocks noChangeArrowheads="1"/>
              </p:cNvSpPr>
              <p:nvPr/>
            </p:nvSpPr>
            <p:spPr bwMode="auto">
              <a:xfrm>
                <a:off x="4407" y="2028"/>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2" name="Oval 196">
                <a:extLst>
                  <a:ext uri="{FF2B5EF4-FFF2-40B4-BE49-F238E27FC236}">
                    <a16:creationId xmlns:a16="http://schemas.microsoft.com/office/drawing/2014/main" id="{FD7CC79F-9CFA-4F08-B7FB-208D788D0FB7}"/>
                  </a:ext>
                </a:extLst>
              </p:cNvPr>
              <p:cNvSpPr>
                <a:spLocks noChangeArrowheads="1"/>
              </p:cNvSpPr>
              <p:nvPr/>
            </p:nvSpPr>
            <p:spPr bwMode="auto">
              <a:xfrm>
                <a:off x="4410" y="2033"/>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3" name="Oval 197">
                <a:extLst>
                  <a:ext uri="{FF2B5EF4-FFF2-40B4-BE49-F238E27FC236}">
                    <a16:creationId xmlns:a16="http://schemas.microsoft.com/office/drawing/2014/main" id="{B7AC2AA5-09DA-40C8-9198-A7366E40F7E6}"/>
                  </a:ext>
                </a:extLst>
              </p:cNvPr>
              <p:cNvSpPr>
                <a:spLocks noChangeArrowheads="1"/>
              </p:cNvSpPr>
              <p:nvPr/>
            </p:nvSpPr>
            <p:spPr bwMode="auto">
              <a:xfrm>
                <a:off x="4914" y="205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4" name="Oval 198">
                <a:extLst>
                  <a:ext uri="{FF2B5EF4-FFF2-40B4-BE49-F238E27FC236}">
                    <a16:creationId xmlns:a16="http://schemas.microsoft.com/office/drawing/2014/main" id="{35708565-6743-4F4E-B947-81C612C36CB8}"/>
                  </a:ext>
                </a:extLst>
              </p:cNvPr>
              <p:cNvSpPr>
                <a:spLocks noChangeArrowheads="1"/>
              </p:cNvSpPr>
              <p:nvPr/>
            </p:nvSpPr>
            <p:spPr bwMode="auto">
              <a:xfrm>
                <a:off x="2979" y="209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5" name="Oval 199">
                <a:extLst>
                  <a:ext uri="{FF2B5EF4-FFF2-40B4-BE49-F238E27FC236}">
                    <a16:creationId xmlns:a16="http://schemas.microsoft.com/office/drawing/2014/main" id="{636D1B86-5F83-4585-95B4-5462470891C8}"/>
                  </a:ext>
                </a:extLst>
              </p:cNvPr>
              <p:cNvSpPr>
                <a:spLocks noChangeArrowheads="1"/>
              </p:cNvSpPr>
              <p:nvPr/>
            </p:nvSpPr>
            <p:spPr bwMode="auto">
              <a:xfrm>
                <a:off x="3241" y="2036"/>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6" name="Oval 200">
                <a:extLst>
                  <a:ext uri="{FF2B5EF4-FFF2-40B4-BE49-F238E27FC236}">
                    <a16:creationId xmlns:a16="http://schemas.microsoft.com/office/drawing/2014/main" id="{01720E6D-26A2-4345-AEAD-13A2DA667517}"/>
                  </a:ext>
                </a:extLst>
              </p:cNvPr>
              <p:cNvSpPr>
                <a:spLocks noChangeArrowheads="1"/>
              </p:cNvSpPr>
              <p:nvPr/>
            </p:nvSpPr>
            <p:spPr bwMode="auto">
              <a:xfrm>
                <a:off x="3843" y="201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7" name="Oval 201">
                <a:extLst>
                  <a:ext uri="{FF2B5EF4-FFF2-40B4-BE49-F238E27FC236}">
                    <a16:creationId xmlns:a16="http://schemas.microsoft.com/office/drawing/2014/main" id="{4BBF4871-6409-4DEC-AD61-6298ADA9898D}"/>
                  </a:ext>
                </a:extLst>
              </p:cNvPr>
              <p:cNvSpPr>
                <a:spLocks noChangeArrowheads="1"/>
              </p:cNvSpPr>
              <p:nvPr/>
            </p:nvSpPr>
            <p:spPr bwMode="auto">
              <a:xfrm>
                <a:off x="3166" y="20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8" name="Oval 202">
                <a:extLst>
                  <a:ext uri="{FF2B5EF4-FFF2-40B4-BE49-F238E27FC236}">
                    <a16:creationId xmlns:a16="http://schemas.microsoft.com/office/drawing/2014/main" id="{2CCBCD96-134A-48A9-BC27-0020D7343164}"/>
                  </a:ext>
                </a:extLst>
              </p:cNvPr>
              <p:cNvSpPr>
                <a:spLocks noChangeArrowheads="1"/>
              </p:cNvSpPr>
              <p:nvPr/>
            </p:nvSpPr>
            <p:spPr bwMode="auto">
              <a:xfrm>
                <a:off x="3157" y="202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59" name="Oval 203">
                <a:extLst>
                  <a:ext uri="{FF2B5EF4-FFF2-40B4-BE49-F238E27FC236}">
                    <a16:creationId xmlns:a16="http://schemas.microsoft.com/office/drawing/2014/main" id="{6F7C6A4C-EF02-4013-A0C4-0E5A7294F9BE}"/>
                  </a:ext>
                </a:extLst>
              </p:cNvPr>
              <p:cNvSpPr>
                <a:spLocks noChangeArrowheads="1"/>
              </p:cNvSpPr>
              <p:nvPr/>
            </p:nvSpPr>
            <p:spPr bwMode="auto">
              <a:xfrm>
                <a:off x="3065" y="201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160" name="Oval 204">
                <a:extLst>
                  <a:ext uri="{FF2B5EF4-FFF2-40B4-BE49-F238E27FC236}">
                    <a16:creationId xmlns:a16="http://schemas.microsoft.com/office/drawing/2014/main" id="{3440F309-1B25-4D39-B283-38F5BB876EA7}"/>
                  </a:ext>
                </a:extLst>
              </p:cNvPr>
              <p:cNvSpPr>
                <a:spLocks noChangeArrowheads="1"/>
              </p:cNvSpPr>
              <p:nvPr/>
            </p:nvSpPr>
            <p:spPr bwMode="auto">
              <a:xfrm>
                <a:off x="2553" y="201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grpSp>
        <p:sp>
          <p:nvSpPr>
            <p:cNvPr id="2787" name="Oval 206">
              <a:extLst>
                <a:ext uri="{FF2B5EF4-FFF2-40B4-BE49-F238E27FC236}">
                  <a16:creationId xmlns:a16="http://schemas.microsoft.com/office/drawing/2014/main" id="{88666F68-E961-4425-963E-066A6AAD08DD}"/>
                </a:ext>
              </a:extLst>
            </p:cNvPr>
            <p:cNvSpPr>
              <a:spLocks noChangeArrowheads="1"/>
            </p:cNvSpPr>
            <p:nvPr/>
          </p:nvSpPr>
          <p:spPr bwMode="auto">
            <a:xfrm>
              <a:off x="2956" y="20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88" name="Oval 207">
              <a:extLst>
                <a:ext uri="{FF2B5EF4-FFF2-40B4-BE49-F238E27FC236}">
                  <a16:creationId xmlns:a16="http://schemas.microsoft.com/office/drawing/2014/main" id="{877058CD-1467-4411-8266-7ADF1BFF9F24}"/>
                </a:ext>
              </a:extLst>
            </p:cNvPr>
            <p:cNvSpPr>
              <a:spLocks noChangeArrowheads="1"/>
            </p:cNvSpPr>
            <p:nvPr/>
          </p:nvSpPr>
          <p:spPr bwMode="auto">
            <a:xfrm>
              <a:off x="3411" y="2076"/>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89" name="Oval 208">
              <a:extLst>
                <a:ext uri="{FF2B5EF4-FFF2-40B4-BE49-F238E27FC236}">
                  <a16:creationId xmlns:a16="http://schemas.microsoft.com/office/drawing/2014/main" id="{351B9A46-EA8D-44A9-89A9-063F9627DD3D}"/>
                </a:ext>
              </a:extLst>
            </p:cNvPr>
            <p:cNvSpPr>
              <a:spLocks noChangeArrowheads="1"/>
            </p:cNvSpPr>
            <p:nvPr/>
          </p:nvSpPr>
          <p:spPr bwMode="auto">
            <a:xfrm>
              <a:off x="4096" y="204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0" name="Oval 209">
              <a:extLst>
                <a:ext uri="{FF2B5EF4-FFF2-40B4-BE49-F238E27FC236}">
                  <a16:creationId xmlns:a16="http://schemas.microsoft.com/office/drawing/2014/main" id="{DCB6CE7B-D668-43BC-99E7-3CBC8C5961A8}"/>
                </a:ext>
              </a:extLst>
            </p:cNvPr>
            <p:cNvSpPr>
              <a:spLocks noChangeArrowheads="1"/>
            </p:cNvSpPr>
            <p:nvPr/>
          </p:nvSpPr>
          <p:spPr bwMode="auto">
            <a:xfrm>
              <a:off x="2763" y="206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1" name="Oval 210">
              <a:extLst>
                <a:ext uri="{FF2B5EF4-FFF2-40B4-BE49-F238E27FC236}">
                  <a16:creationId xmlns:a16="http://schemas.microsoft.com/office/drawing/2014/main" id="{BEE38853-9C10-42D9-B31F-528C4766B010}"/>
                </a:ext>
              </a:extLst>
            </p:cNvPr>
            <p:cNvSpPr>
              <a:spLocks noChangeArrowheads="1"/>
            </p:cNvSpPr>
            <p:nvPr/>
          </p:nvSpPr>
          <p:spPr bwMode="auto">
            <a:xfrm>
              <a:off x="2751" y="2071"/>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2" name="Oval 211">
              <a:extLst>
                <a:ext uri="{FF2B5EF4-FFF2-40B4-BE49-F238E27FC236}">
                  <a16:creationId xmlns:a16="http://schemas.microsoft.com/office/drawing/2014/main" id="{677BB029-BA17-4C03-B0AF-918B2614711A}"/>
                </a:ext>
              </a:extLst>
            </p:cNvPr>
            <p:cNvSpPr>
              <a:spLocks noChangeArrowheads="1"/>
            </p:cNvSpPr>
            <p:nvPr/>
          </p:nvSpPr>
          <p:spPr bwMode="auto">
            <a:xfrm>
              <a:off x="3394" y="1961"/>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3" name="Oval 212">
              <a:extLst>
                <a:ext uri="{FF2B5EF4-FFF2-40B4-BE49-F238E27FC236}">
                  <a16:creationId xmlns:a16="http://schemas.microsoft.com/office/drawing/2014/main" id="{602CDEA1-DCA9-4F92-85B2-0AB849A32C5E}"/>
                </a:ext>
              </a:extLst>
            </p:cNvPr>
            <p:cNvSpPr>
              <a:spLocks noChangeArrowheads="1"/>
            </p:cNvSpPr>
            <p:nvPr/>
          </p:nvSpPr>
          <p:spPr bwMode="auto">
            <a:xfrm>
              <a:off x="5392" y="196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4" name="Oval 213">
              <a:extLst>
                <a:ext uri="{FF2B5EF4-FFF2-40B4-BE49-F238E27FC236}">
                  <a16:creationId xmlns:a16="http://schemas.microsoft.com/office/drawing/2014/main" id="{4967EADA-2894-4117-B1E5-B2F0CE55DEB4}"/>
                </a:ext>
              </a:extLst>
            </p:cNvPr>
            <p:cNvSpPr>
              <a:spLocks noChangeArrowheads="1"/>
            </p:cNvSpPr>
            <p:nvPr/>
          </p:nvSpPr>
          <p:spPr bwMode="auto">
            <a:xfrm>
              <a:off x="2423" y="193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5" name="Oval 214">
              <a:extLst>
                <a:ext uri="{FF2B5EF4-FFF2-40B4-BE49-F238E27FC236}">
                  <a16:creationId xmlns:a16="http://schemas.microsoft.com/office/drawing/2014/main" id="{64F7232E-4690-45DD-914C-7C3DFEF2D97E}"/>
                </a:ext>
              </a:extLst>
            </p:cNvPr>
            <p:cNvSpPr>
              <a:spLocks noChangeArrowheads="1"/>
            </p:cNvSpPr>
            <p:nvPr/>
          </p:nvSpPr>
          <p:spPr bwMode="auto">
            <a:xfrm>
              <a:off x="3728" y="1973"/>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6" name="Oval 215">
              <a:extLst>
                <a:ext uri="{FF2B5EF4-FFF2-40B4-BE49-F238E27FC236}">
                  <a16:creationId xmlns:a16="http://schemas.microsoft.com/office/drawing/2014/main" id="{5168DA91-BA16-4EAD-A440-F29551278933}"/>
                </a:ext>
              </a:extLst>
            </p:cNvPr>
            <p:cNvSpPr>
              <a:spLocks noChangeArrowheads="1"/>
            </p:cNvSpPr>
            <p:nvPr/>
          </p:nvSpPr>
          <p:spPr bwMode="auto">
            <a:xfrm>
              <a:off x="3578" y="1956"/>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7" name="Oval 216">
              <a:extLst>
                <a:ext uri="{FF2B5EF4-FFF2-40B4-BE49-F238E27FC236}">
                  <a16:creationId xmlns:a16="http://schemas.microsoft.com/office/drawing/2014/main" id="{7D7496EF-E9D5-4C46-B18A-BB5BECC125BB}"/>
                </a:ext>
              </a:extLst>
            </p:cNvPr>
            <p:cNvSpPr>
              <a:spLocks noChangeArrowheads="1"/>
            </p:cNvSpPr>
            <p:nvPr/>
          </p:nvSpPr>
          <p:spPr bwMode="auto">
            <a:xfrm>
              <a:off x="4091" y="1935"/>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8" name="Oval 217">
              <a:extLst>
                <a:ext uri="{FF2B5EF4-FFF2-40B4-BE49-F238E27FC236}">
                  <a16:creationId xmlns:a16="http://schemas.microsoft.com/office/drawing/2014/main" id="{4AF6ECAA-CBDE-44D3-A888-02B986610C02}"/>
                </a:ext>
              </a:extLst>
            </p:cNvPr>
            <p:cNvSpPr>
              <a:spLocks noChangeArrowheads="1"/>
            </p:cNvSpPr>
            <p:nvPr/>
          </p:nvSpPr>
          <p:spPr bwMode="auto">
            <a:xfrm>
              <a:off x="1738" y="195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799" name="Oval 218">
              <a:extLst>
                <a:ext uri="{FF2B5EF4-FFF2-40B4-BE49-F238E27FC236}">
                  <a16:creationId xmlns:a16="http://schemas.microsoft.com/office/drawing/2014/main" id="{85EF062A-EB94-4A48-81CB-B207F6AA507B}"/>
                </a:ext>
              </a:extLst>
            </p:cNvPr>
            <p:cNvSpPr>
              <a:spLocks noChangeArrowheads="1"/>
            </p:cNvSpPr>
            <p:nvPr/>
          </p:nvSpPr>
          <p:spPr bwMode="auto">
            <a:xfrm>
              <a:off x="1844" y="195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0" name="Oval 219">
              <a:extLst>
                <a:ext uri="{FF2B5EF4-FFF2-40B4-BE49-F238E27FC236}">
                  <a16:creationId xmlns:a16="http://schemas.microsoft.com/office/drawing/2014/main" id="{03416445-6B03-4F23-A5FD-1AA8445833E0}"/>
                </a:ext>
              </a:extLst>
            </p:cNvPr>
            <p:cNvSpPr>
              <a:spLocks noChangeArrowheads="1"/>
            </p:cNvSpPr>
            <p:nvPr/>
          </p:nvSpPr>
          <p:spPr bwMode="auto">
            <a:xfrm>
              <a:off x="3892" y="194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1" name="Oval 220">
              <a:extLst>
                <a:ext uri="{FF2B5EF4-FFF2-40B4-BE49-F238E27FC236}">
                  <a16:creationId xmlns:a16="http://schemas.microsoft.com/office/drawing/2014/main" id="{E2DA5B30-4C54-4A1E-9B6E-74BE2B16F4DC}"/>
                </a:ext>
              </a:extLst>
            </p:cNvPr>
            <p:cNvSpPr>
              <a:spLocks noChangeArrowheads="1"/>
            </p:cNvSpPr>
            <p:nvPr/>
          </p:nvSpPr>
          <p:spPr bwMode="auto">
            <a:xfrm>
              <a:off x="2708" y="196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2" name="Oval 221">
              <a:extLst>
                <a:ext uri="{FF2B5EF4-FFF2-40B4-BE49-F238E27FC236}">
                  <a16:creationId xmlns:a16="http://schemas.microsoft.com/office/drawing/2014/main" id="{C99D4494-E1AB-4FFB-8F90-E9DD1E8A5C6B}"/>
                </a:ext>
              </a:extLst>
            </p:cNvPr>
            <p:cNvSpPr>
              <a:spLocks noChangeArrowheads="1"/>
            </p:cNvSpPr>
            <p:nvPr/>
          </p:nvSpPr>
          <p:spPr bwMode="auto">
            <a:xfrm>
              <a:off x="2959" y="194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3" name="Oval 222">
              <a:extLst>
                <a:ext uri="{FF2B5EF4-FFF2-40B4-BE49-F238E27FC236}">
                  <a16:creationId xmlns:a16="http://schemas.microsoft.com/office/drawing/2014/main" id="{DC4FF387-9635-46E5-8442-EEFE078DF28D}"/>
                </a:ext>
              </a:extLst>
            </p:cNvPr>
            <p:cNvSpPr>
              <a:spLocks noChangeArrowheads="1"/>
            </p:cNvSpPr>
            <p:nvPr/>
          </p:nvSpPr>
          <p:spPr bwMode="auto">
            <a:xfrm>
              <a:off x="2466" y="1958"/>
              <a:ext cx="18" cy="21"/>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4" name="Oval 223">
              <a:extLst>
                <a:ext uri="{FF2B5EF4-FFF2-40B4-BE49-F238E27FC236}">
                  <a16:creationId xmlns:a16="http://schemas.microsoft.com/office/drawing/2014/main" id="{8DEE7E0C-ED59-40C8-BB9C-98AB06F35277}"/>
                </a:ext>
              </a:extLst>
            </p:cNvPr>
            <p:cNvSpPr>
              <a:spLocks noChangeArrowheads="1"/>
            </p:cNvSpPr>
            <p:nvPr/>
          </p:nvSpPr>
          <p:spPr bwMode="auto">
            <a:xfrm>
              <a:off x="3929" y="1950"/>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5" name="Oval 224">
              <a:extLst>
                <a:ext uri="{FF2B5EF4-FFF2-40B4-BE49-F238E27FC236}">
                  <a16:creationId xmlns:a16="http://schemas.microsoft.com/office/drawing/2014/main" id="{555287B2-C68F-4A54-B038-A56DDD79B7FC}"/>
                </a:ext>
              </a:extLst>
            </p:cNvPr>
            <p:cNvSpPr>
              <a:spLocks noChangeArrowheads="1"/>
            </p:cNvSpPr>
            <p:nvPr/>
          </p:nvSpPr>
          <p:spPr bwMode="auto">
            <a:xfrm>
              <a:off x="3857" y="199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6" name="Oval 225">
              <a:extLst>
                <a:ext uri="{FF2B5EF4-FFF2-40B4-BE49-F238E27FC236}">
                  <a16:creationId xmlns:a16="http://schemas.microsoft.com/office/drawing/2014/main" id="{CCCED6A6-0D5F-4A67-9C28-C787B041C2A8}"/>
                </a:ext>
              </a:extLst>
            </p:cNvPr>
            <p:cNvSpPr>
              <a:spLocks noChangeArrowheads="1"/>
            </p:cNvSpPr>
            <p:nvPr/>
          </p:nvSpPr>
          <p:spPr bwMode="auto">
            <a:xfrm>
              <a:off x="2731" y="194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7" name="Oval 226">
              <a:extLst>
                <a:ext uri="{FF2B5EF4-FFF2-40B4-BE49-F238E27FC236}">
                  <a16:creationId xmlns:a16="http://schemas.microsoft.com/office/drawing/2014/main" id="{0AAD5C69-1375-42E4-84EB-40C7DD7CBC67}"/>
                </a:ext>
              </a:extLst>
            </p:cNvPr>
            <p:cNvSpPr>
              <a:spLocks noChangeArrowheads="1"/>
            </p:cNvSpPr>
            <p:nvPr/>
          </p:nvSpPr>
          <p:spPr bwMode="auto">
            <a:xfrm>
              <a:off x="2950" y="1996"/>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8" name="Oval 227">
              <a:extLst>
                <a:ext uri="{FF2B5EF4-FFF2-40B4-BE49-F238E27FC236}">
                  <a16:creationId xmlns:a16="http://schemas.microsoft.com/office/drawing/2014/main" id="{446C7DFE-C66E-48B7-AE91-B97FE95FEEEA}"/>
                </a:ext>
              </a:extLst>
            </p:cNvPr>
            <p:cNvSpPr>
              <a:spLocks noChangeArrowheads="1"/>
            </p:cNvSpPr>
            <p:nvPr/>
          </p:nvSpPr>
          <p:spPr bwMode="auto">
            <a:xfrm>
              <a:off x="5934" y="199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09" name="Oval 228">
              <a:extLst>
                <a:ext uri="{FF2B5EF4-FFF2-40B4-BE49-F238E27FC236}">
                  <a16:creationId xmlns:a16="http://schemas.microsoft.com/office/drawing/2014/main" id="{A7AA4F01-70D7-41EE-956B-ECCDD7CFF0B4}"/>
                </a:ext>
              </a:extLst>
            </p:cNvPr>
            <p:cNvSpPr>
              <a:spLocks noChangeArrowheads="1"/>
            </p:cNvSpPr>
            <p:nvPr/>
          </p:nvSpPr>
          <p:spPr bwMode="auto">
            <a:xfrm>
              <a:off x="4704" y="199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10" name="Oval 229">
              <a:extLst>
                <a:ext uri="{FF2B5EF4-FFF2-40B4-BE49-F238E27FC236}">
                  <a16:creationId xmlns:a16="http://schemas.microsoft.com/office/drawing/2014/main" id="{65EE8FA8-9A99-4DC9-A407-44BFA862C307}"/>
                </a:ext>
              </a:extLst>
            </p:cNvPr>
            <p:cNvSpPr>
              <a:spLocks noChangeArrowheads="1"/>
            </p:cNvSpPr>
            <p:nvPr/>
          </p:nvSpPr>
          <p:spPr bwMode="auto">
            <a:xfrm>
              <a:off x="2700" y="2004"/>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11" name="Oval 230">
              <a:extLst>
                <a:ext uri="{FF2B5EF4-FFF2-40B4-BE49-F238E27FC236}">
                  <a16:creationId xmlns:a16="http://schemas.microsoft.com/office/drawing/2014/main" id="{D65BDC92-C63D-45BA-B309-217298605607}"/>
                </a:ext>
              </a:extLst>
            </p:cNvPr>
            <p:cNvSpPr>
              <a:spLocks noChangeArrowheads="1"/>
            </p:cNvSpPr>
            <p:nvPr/>
          </p:nvSpPr>
          <p:spPr bwMode="auto">
            <a:xfrm>
              <a:off x="4980" y="199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12" name="Oval 231">
              <a:extLst>
                <a:ext uri="{FF2B5EF4-FFF2-40B4-BE49-F238E27FC236}">
                  <a16:creationId xmlns:a16="http://schemas.microsoft.com/office/drawing/2014/main" id="{FA8EDF10-B95C-4AF4-BE0F-0C81BEEBB048}"/>
                </a:ext>
              </a:extLst>
            </p:cNvPr>
            <p:cNvSpPr>
              <a:spLocks noChangeArrowheads="1"/>
            </p:cNvSpPr>
            <p:nvPr/>
          </p:nvSpPr>
          <p:spPr bwMode="auto">
            <a:xfrm>
              <a:off x="3477" y="200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0" name="Oval 232">
              <a:extLst>
                <a:ext uri="{FF2B5EF4-FFF2-40B4-BE49-F238E27FC236}">
                  <a16:creationId xmlns:a16="http://schemas.microsoft.com/office/drawing/2014/main" id="{50392C34-E95D-4B3C-B712-F88A3B3F7572}"/>
                </a:ext>
              </a:extLst>
            </p:cNvPr>
            <p:cNvSpPr>
              <a:spLocks noChangeArrowheads="1"/>
            </p:cNvSpPr>
            <p:nvPr/>
          </p:nvSpPr>
          <p:spPr bwMode="auto">
            <a:xfrm>
              <a:off x="3045" y="198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1" name="Oval 233">
              <a:extLst>
                <a:ext uri="{FF2B5EF4-FFF2-40B4-BE49-F238E27FC236}">
                  <a16:creationId xmlns:a16="http://schemas.microsoft.com/office/drawing/2014/main" id="{804170D5-0E30-4EE8-A3C6-13BA9DA87549}"/>
                </a:ext>
              </a:extLst>
            </p:cNvPr>
            <p:cNvSpPr>
              <a:spLocks noChangeArrowheads="1"/>
            </p:cNvSpPr>
            <p:nvPr/>
          </p:nvSpPr>
          <p:spPr bwMode="auto">
            <a:xfrm>
              <a:off x="4212" y="1901"/>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2" name="Oval 234">
              <a:extLst>
                <a:ext uri="{FF2B5EF4-FFF2-40B4-BE49-F238E27FC236}">
                  <a16:creationId xmlns:a16="http://schemas.microsoft.com/office/drawing/2014/main" id="{CB268209-3170-4B3B-B77A-9C82B6079E5D}"/>
                </a:ext>
              </a:extLst>
            </p:cNvPr>
            <p:cNvSpPr>
              <a:spLocks noChangeArrowheads="1"/>
            </p:cNvSpPr>
            <p:nvPr/>
          </p:nvSpPr>
          <p:spPr bwMode="auto">
            <a:xfrm>
              <a:off x="3808" y="1886"/>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3" name="Oval 235">
              <a:extLst>
                <a:ext uri="{FF2B5EF4-FFF2-40B4-BE49-F238E27FC236}">
                  <a16:creationId xmlns:a16="http://schemas.microsoft.com/office/drawing/2014/main" id="{562C4279-8DF8-4F5D-9836-248D4834D741}"/>
                </a:ext>
              </a:extLst>
            </p:cNvPr>
            <p:cNvSpPr>
              <a:spLocks noChangeArrowheads="1"/>
            </p:cNvSpPr>
            <p:nvPr/>
          </p:nvSpPr>
          <p:spPr bwMode="auto">
            <a:xfrm>
              <a:off x="4137" y="185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4" name="Oval 236">
              <a:extLst>
                <a:ext uri="{FF2B5EF4-FFF2-40B4-BE49-F238E27FC236}">
                  <a16:creationId xmlns:a16="http://schemas.microsoft.com/office/drawing/2014/main" id="{FA007C13-D0B9-45E5-96B9-CFBBEB173C5B}"/>
                </a:ext>
              </a:extLst>
            </p:cNvPr>
            <p:cNvSpPr>
              <a:spLocks noChangeArrowheads="1"/>
            </p:cNvSpPr>
            <p:nvPr/>
          </p:nvSpPr>
          <p:spPr bwMode="auto">
            <a:xfrm>
              <a:off x="4289" y="1918"/>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5" name="Oval 237">
              <a:extLst>
                <a:ext uri="{FF2B5EF4-FFF2-40B4-BE49-F238E27FC236}">
                  <a16:creationId xmlns:a16="http://schemas.microsoft.com/office/drawing/2014/main" id="{5077B4AD-67BC-47FE-A22D-FD22BDE98170}"/>
                </a:ext>
              </a:extLst>
            </p:cNvPr>
            <p:cNvSpPr>
              <a:spLocks noChangeArrowheads="1"/>
            </p:cNvSpPr>
            <p:nvPr/>
          </p:nvSpPr>
          <p:spPr bwMode="auto">
            <a:xfrm>
              <a:off x="4574" y="1892"/>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6" name="Oval 238">
              <a:extLst>
                <a:ext uri="{FF2B5EF4-FFF2-40B4-BE49-F238E27FC236}">
                  <a16:creationId xmlns:a16="http://schemas.microsoft.com/office/drawing/2014/main" id="{FBEFA070-C786-45AC-B3C6-579448A09552}"/>
                </a:ext>
              </a:extLst>
            </p:cNvPr>
            <p:cNvSpPr>
              <a:spLocks noChangeArrowheads="1"/>
            </p:cNvSpPr>
            <p:nvPr/>
          </p:nvSpPr>
          <p:spPr bwMode="auto">
            <a:xfrm>
              <a:off x="4249" y="192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7" name="Oval 239">
              <a:extLst>
                <a:ext uri="{FF2B5EF4-FFF2-40B4-BE49-F238E27FC236}">
                  <a16:creationId xmlns:a16="http://schemas.microsoft.com/office/drawing/2014/main" id="{946ED4DB-441D-4B27-8954-31F406800E43}"/>
                </a:ext>
              </a:extLst>
            </p:cNvPr>
            <p:cNvSpPr>
              <a:spLocks noChangeArrowheads="1"/>
            </p:cNvSpPr>
            <p:nvPr/>
          </p:nvSpPr>
          <p:spPr bwMode="auto">
            <a:xfrm>
              <a:off x="4315" y="1901"/>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8" name="Oval 240">
              <a:extLst>
                <a:ext uri="{FF2B5EF4-FFF2-40B4-BE49-F238E27FC236}">
                  <a16:creationId xmlns:a16="http://schemas.microsoft.com/office/drawing/2014/main" id="{79A4F980-8957-4DA7-BA34-A02909A1EB10}"/>
                </a:ext>
              </a:extLst>
            </p:cNvPr>
            <p:cNvSpPr>
              <a:spLocks noChangeArrowheads="1"/>
            </p:cNvSpPr>
            <p:nvPr/>
          </p:nvSpPr>
          <p:spPr bwMode="auto">
            <a:xfrm>
              <a:off x="3900" y="1904"/>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69" name="Oval 241">
              <a:extLst>
                <a:ext uri="{FF2B5EF4-FFF2-40B4-BE49-F238E27FC236}">
                  <a16:creationId xmlns:a16="http://schemas.microsoft.com/office/drawing/2014/main" id="{98AA683C-048C-4FE3-AEE4-692C58D7541D}"/>
                </a:ext>
              </a:extLst>
            </p:cNvPr>
            <p:cNvSpPr>
              <a:spLocks noChangeArrowheads="1"/>
            </p:cNvSpPr>
            <p:nvPr/>
          </p:nvSpPr>
          <p:spPr bwMode="auto">
            <a:xfrm>
              <a:off x="4759" y="190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0" name="Oval 242">
              <a:extLst>
                <a:ext uri="{FF2B5EF4-FFF2-40B4-BE49-F238E27FC236}">
                  <a16:creationId xmlns:a16="http://schemas.microsoft.com/office/drawing/2014/main" id="{9B502AF7-C396-4E2D-A34F-830B99E618E6}"/>
                </a:ext>
              </a:extLst>
            </p:cNvPr>
            <p:cNvSpPr>
              <a:spLocks noChangeArrowheads="1"/>
            </p:cNvSpPr>
            <p:nvPr/>
          </p:nvSpPr>
          <p:spPr bwMode="auto">
            <a:xfrm>
              <a:off x="3996" y="187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1" name="Oval 243">
              <a:extLst>
                <a:ext uri="{FF2B5EF4-FFF2-40B4-BE49-F238E27FC236}">
                  <a16:creationId xmlns:a16="http://schemas.microsoft.com/office/drawing/2014/main" id="{1F106E12-0634-4B54-BF8A-474963BEEA04}"/>
                </a:ext>
              </a:extLst>
            </p:cNvPr>
            <p:cNvSpPr>
              <a:spLocks noChangeArrowheads="1"/>
            </p:cNvSpPr>
            <p:nvPr/>
          </p:nvSpPr>
          <p:spPr bwMode="auto">
            <a:xfrm>
              <a:off x="4983" y="1878"/>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2" name="Oval 244">
              <a:extLst>
                <a:ext uri="{FF2B5EF4-FFF2-40B4-BE49-F238E27FC236}">
                  <a16:creationId xmlns:a16="http://schemas.microsoft.com/office/drawing/2014/main" id="{DC93BD5E-AA1B-4B0E-AC4A-56589F5B99CB}"/>
                </a:ext>
              </a:extLst>
            </p:cNvPr>
            <p:cNvSpPr>
              <a:spLocks noChangeArrowheads="1"/>
            </p:cNvSpPr>
            <p:nvPr/>
          </p:nvSpPr>
          <p:spPr bwMode="auto">
            <a:xfrm>
              <a:off x="3886" y="184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3" name="Oval 245">
              <a:extLst>
                <a:ext uri="{FF2B5EF4-FFF2-40B4-BE49-F238E27FC236}">
                  <a16:creationId xmlns:a16="http://schemas.microsoft.com/office/drawing/2014/main" id="{6733E5F0-F656-4A00-9D69-5AB294BB087F}"/>
                </a:ext>
              </a:extLst>
            </p:cNvPr>
            <p:cNvSpPr>
              <a:spLocks noChangeArrowheads="1"/>
            </p:cNvSpPr>
            <p:nvPr/>
          </p:nvSpPr>
          <p:spPr bwMode="auto">
            <a:xfrm>
              <a:off x="3932" y="187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4" name="Oval 246">
              <a:extLst>
                <a:ext uri="{FF2B5EF4-FFF2-40B4-BE49-F238E27FC236}">
                  <a16:creationId xmlns:a16="http://schemas.microsoft.com/office/drawing/2014/main" id="{8B508EFD-DF4C-4DA5-8A19-DCB3B516253C}"/>
                </a:ext>
              </a:extLst>
            </p:cNvPr>
            <p:cNvSpPr>
              <a:spLocks noChangeArrowheads="1"/>
            </p:cNvSpPr>
            <p:nvPr/>
          </p:nvSpPr>
          <p:spPr bwMode="auto">
            <a:xfrm>
              <a:off x="4102" y="1860"/>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5" name="Oval 247">
              <a:extLst>
                <a:ext uri="{FF2B5EF4-FFF2-40B4-BE49-F238E27FC236}">
                  <a16:creationId xmlns:a16="http://schemas.microsoft.com/office/drawing/2014/main" id="{9E038F5D-B313-4CE2-8F30-1F3089542123}"/>
                </a:ext>
              </a:extLst>
            </p:cNvPr>
            <p:cNvSpPr>
              <a:spLocks noChangeArrowheads="1"/>
            </p:cNvSpPr>
            <p:nvPr/>
          </p:nvSpPr>
          <p:spPr bwMode="auto">
            <a:xfrm>
              <a:off x="2507" y="187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6" name="Oval 248">
              <a:extLst>
                <a:ext uri="{FF2B5EF4-FFF2-40B4-BE49-F238E27FC236}">
                  <a16:creationId xmlns:a16="http://schemas.microsoft.com/office/drawing/2014/main" id="{0EE53859-3288-4616-85F0-6F7971B1A2CD}"/>
                </a:ext>
              </a:extLst>
            </p:cNvPr>
            <p:cNvSpPr>
              <a:spLocks noChangeArrowheads="1"/>
            </p:cNvSpPr>
            <p:nvPr/>
          </p:nvSpPr>
          <p:spPr bwMode="auto">
            <a:xfrm>
              <a:off x="4448" y="1886"/>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7" name="Oval 249">
              <a:extLst>
                <a:ext uri="{FF2B5EF4-FFF2-40B4-BE49-F238E27FC236}">
                  <a16:creationId xmlns:a16="http://schemas.microsoft.com/office/drawing/2014/main" id="{DE13B7F5-40CE-41C4-955D-940848B14F71}"/>
                </a:ext>
              </a:extLst>
            </p:cNvPr>
            <p:cNvSpPr>
              <a:spLocks noChangeArrowheads="1"/>
            </p:cNvSpPr>
            <p:nvPr/>
          </p:nvSpPr>
          <p:spPr bwMode="auto">
            <a:xfrm>
              <a:off x="3385" y="18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8" name="Oval 250">
              <a:extLst>
                <a:ext uri="{FF2B5EF4-FFF2-40B4-BE49-F238E27FC236}">
                  <a16:creationId xmlns:a16="http://schemas.microsoft.com/office/drawing/2014/main" id="{C1619626-6E79-4052-B71D-1DAF7B1BE725}"/>
                </a:ext>
              </a:extLst>
            </p:cNvPr>
            <p:cNvSpPr>
              <a:spLocks noChangeArrowheads="1"/>
            </p:cNvSpPr>
            <p:nvPr/>
          </p:nvSpPr>
          <p:spPr bwMode="auto">
            <a:xfrm>
              <a:off x="4315" y="1826"/>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79" name="Oval 251">
              <a:extLst>
                <a:ext uri="{FF2B5EF4-FFF2-40B4-BE49-F238E27FC236}">
                  <a16:creationId xmlns:a16="http://schemas.microsoft.com/office/drawing/2014/main" id="{44D39586-35AC-4E45-AF41-51ACB184D2E0}"/>
                </a:ext>
              </a:extLst>
            </p:cNvPr>
            <p:cNvSpPr>
              <a:spLocks noChangeArrowheads="1"/>
            </p:cNvSpPr>
            <p:nvPr/>
          </p:nvSpPr>
          <p:spPr bwMode="auto">
            <a:xfrm>
              <a:off x="4021" y="1794"/>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80" name="Oval 252">
              <a:extLst>
                <a:ext uri="{FF2B5EF4-FFF2-40B4-BE49-F238E27FC236}">
                  <a16:creationId xmlns:a16="http://schemas.microsoft.com/office/drawing/2014/main" id="{BD151D46-25DA-481E-8005-90C7BF3A5E49}"/>
                </a:ext>
              </a:extLst>
            </p:cNvPr>
            <p:cNvSpPr>
              <a:spLocks noChangeArrowheads="1"/>
            </p:cNvSpPr>
            <p:nvPr/>
          </p:nvSpPr>
          <p:spPr bwMode="auto">
            <a:xfrm>
              <a:off x="3402" y="1826"/>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81" name="Oval 253">
              <a:extLst>
                <a:ext uri="{FF2B5EF4-FFF2-40B4-BE49-F238E27FC236}">
                  <a16:creationId xmlns:a16="http://schemas.microsoft.com/office/drawing/2014/main" id="{AC0F2E2A-836E-418D-A00D-3156AB50483B}"/>
                </a:ext>
              </a:extLst>
            </p:cNvPr>
            <p:cNvSpPr>
              <a:spLocks noChangeArrowheads="1"/>
            </p:cNvSpPr>
            <p:nvPr/>
          </p:nvSpPr>
          <p:spPr bwMode="auto">
            <a:xfrm>
              <a:off x="3094" y="1783"/>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82" name="Oval 254">
              <a:extLst>
                <a:ext uri="{FF2B5EF4-FFF2-40B4-BE49-F238E27FC236}">
                  <a16:creationId xmlns:a16="http://schemas.microsoft.com/office/drawing/2014/main" id="{37C3815B-1405-4D60-8519-0AFB4DA05DDF}"/>
                </a:ext>
              </a:extLst>
            </p:cNvPr>
            <p:cNvSpPr>
              <a:spLocks noChangeArrowheads="1"/>
            </p:cNvSpPr>
            <p:nvPr/>
          </p:nvSpPr>
          <p:spPr bwMode="auto">
            <a:xfrm>
              <a:off x="4148" y="180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83" name="Oval 255">
              <a:extLst>
                <a:ext uri="{FF2B5EF4-FFF2-40B4-BE49-F238E27FC236}">
                  <a16:creationId xmlns:a16="http://schemas.microsoft.com/office/drawing/2014/main" id="{B53C94F4-4DF2-47EC-9448-F091186B429C}"/>
                </a:ext>
              </a:extLst>
            </p:cNvPr>
            <p:cNvSpPr>
              <a:spLocks noChangeArrowheads="1"/>
            </p:cNvSpPr>
            <p:nvPr/>
          </p:nvSpPr>
          <p:spPr bwMode="auto">
            <a:xfrm>
              <a:off x="3990" y="1809"/>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84" name="Oval 256">
              <a:extLst>
                <a:ext uri="{FF2B5EF4-FFF2-40B4-BE49-F238E27FC236}">
                  <a16:creationId xmlns:a16="http://schemas.microsoft.com/office/drawing/2014/main" id="{0F488355-E4C9-4023-B4CE-D2DC653566D5}"/>
                </a:ext>
              </a:extLst>
            </p:cNvPr>
            <p:cNvSpPr>
              <a:spLocks noChangeArrowheads="1"/>
            </p:cNvSpPr>
            <p:nvPr/>
          </p:nvSpPr>
          <p:spPr bwMode="auto">
            <a:xfrm>
              <a:off x="3852" y="182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85" name="Oval 257">
              <a:extLst>
                <a:ext uri="{FF2B5EF4-FFF2-40B4-BE49-F238E27FC236}">
                  <a16:creationId xmlns:a16="http://schemas.microsoft.com/office/drawing/2014/main" id="{CDBFC454-23F0-4E15-B42C-9D970B4741EB}"/>
                </a:ext>
              </a:extLst>
            </p:cNvPr>
            <p:cNvSpPr>
              <a:spLocks noChangeArrowheads="1"/>
            </p:cNvSpPr>
            <p:nvPr/>
          </p:nvSpPr>
          <p:spPr bwMode="auto">
            <a:xfrm>
              <a:off x="3638" y="1774"/>
              <a:ext cx="21"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89" name="Oval 258">
              <a:extLst>
                <a:ext uri="{FF2B5EF4-FFF2-40B4-BE49-F238E27FC236}">
                  <a16:creationId xmlns:a16="http://schemas.microsoft.com/office/drawing/2014/main" id="{F265BA1E-5F07-421A-B32D-70FF2ACAD927}"/>
                </a:ext>
              </a:extLst>
            </p:cNvPr>
            <p:cNvSpPr>
              <a:spLocks noChangeArrowheads="1"/>
            </p:cNvSpPr>
            <p:nvPr/>
          </p:nvSpPr>
          <p:spPr bwMode="auto">
            <a:xfrm>
              <a:off x="4289" y="1763"/>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90" name="Oval 259">
              <a:extLst>
                <a:ext uri="{FF2B5EF4-FFF2-40B4-BE49-F238E27FC236}">
                  <a16:creationId xmlns:a16="http://schemas.microsoft.com/office/drawing/2014/main" id="{13AB1ED2-2CF5-4C13-BFBD-2BF60ABF5FE3}"/>
                </a:ext>
              </a:extLst>
            </p:cNvPr>
            <p:cNvSpPr>
              <a:spLocks noChangeArrowheads="1"/>
            </p:cNvSpPr>
            <p:nvPr/>
          </p:nvSpPr>
          <p:spPr bwMode="auto">
            <a:xfrm>
              <a:off x="3921" y="178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991" name="Oval 260">
              <a:extLst>
                <a:ext uri="{FF2B5EF4-FFF2-40B4-BE49-F238E27FC236}">
                  <a16:creationId xmlns:a16="http://schemas.microsoft.com/office/drawing/2014/main" id="{DE249C4E-CF49-4A3B-9483-9F1DF16E8850}"/>
                </a:ext>
              </a:extLst>
            </p:cNvPr>
            <p:cNvSpPr>
              <a:spLocks noChangeArrowheads="1"/>
            </p:cNvSpPr>
            <p:nvPr/>
          </p:nvSpPr>
          <p:spPr bwMode="auto">
            <a:xfrm>
              <a:off x="4384" y="1786"/>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35" name="Oval 261">
              <a:extLst>
                <a:ext uri="{FF2B5EF4-FFF2-40B4-BE49-F238E27FC236}">
                  <a16:creationId xmlns:a16="http://schemas.microsoft.com/office/drawing/2014/main" id="{B671D08E-2F96-4110-AD3F-73A362E76BF6}"/>
                </a:ext>
              </a:extLst>
            </p:cNvPr>
            <p:cNvSpPr>
              <a:spLocks noChangeArrowheads="1"/>
            </p:cNvSpPr>
            <p:nvPr/>
          </p:nvSpPr>
          <p:spPr bwMode="auto">
            <a:xfrm>
              <a:off x="4131" y="1757"/>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36" name="Oval 262">
              <a:extLst>
                <a:ext uri="{FF2B5EF4-FFF2-40B4-BE49-F238E27FC236}">
                  <a16:creationId xmlns:a16="http://schemas.microsoft.com/office/drawing/2014/main" id="{819A8736-299C-4CA5-AE45-17E91789D7D9}"/>
                </a:ext>
              </a:extLst>
            </p:cNvPr>
            <p:cNvSpPr>
              <a:spLocks noChangeArrowheads="1"/>
            </p:cNvSpPr>
            <p:nvPr/>
          </p:nvSpPr>
          <p:spPr bwMode="auto">
            <a:xfrm>
              <a:off x="4249" y="1754"/>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37" name="Oval 263">
              <a:extLst>
                <a:ext uri="{FF2B5EF4-FFF2-40B4-BE49-F238E27FC236}">
                  <a16:creationId xmlns:a16="http://schemas.microsoft.com/office/drawing/2014/main" id="{8D893286-E752-4053-9BE8-0B0343D3800E}"/>
                </a:ext>
              </a:extLst>
            </p:cNvPr>
            <p:cNvSpPr>
              <a:spLocks noChangeArrowheads="1"/>
            </p:cNvSpPr>
            <p:nvPr/>
          </p:nvSpPr>
          <p:spPr bwMode="auto">
            <a:xfrm>
              <a:off x="3281" y="1791"/>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38" name="Oval 264">
              <a:extLst>
                <a:ext uri="{FF2B5EF4-FFF2-40B4-BE49-F238E27FC236}">
                  <a16:creationId xmlns:a16="http://schemas.microsoft.com/office/drawing/2014/main" id="{9CEB4766-7348-443F-AF28-92900A8896C8}"/>
                </a:ext>
              </a:extLst>
            </p:cNvPr>
            <p:cNvSpPr>
              <a:spLocks noChangeArrowheads="1"/>
            </p:cNvSpPr>
            <p:nvPr/>
          </p:nvSpPr>
          <p:spPr bwMode="auto">
            <a:xfrm>
              <a:off x="3817" y="1783"/>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39" name="Oval 265">
              <a:extLst>
                <a:ext uri="{FF2B5EF4-FFF2-40B4-BE49-F238E27FC236}">
                  <a16:creationId xmlns:a16="http://schemas.microsoft.com/office/drawing/2014/main" id="{E83F69F4-9593-46F1-B867-8BE852DD65F8}"/>
                </a:ext>
              </a:extLst>
            </p:cNvPr>
            <p:cNvSpPr>
              <a:spLocks noChangeArrowheads="1"/>
            </p:cNvSpPr>
            <p:nvPr/>
          </p:nvSpPr>
          <p:spPr bwMode="auto">
            <a:xfrm>
              <a:off x="4050" y="1728"/>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0" name="Oval 266">
              <a:extLst>
                <a:ext uri="{FF2B5EF4-FFF2-40B4-BE49-F238E27FC236}">
                  <a16:creationId xmlns:a16="http://schemas.microsoft.com/office/drawing/2014/main" id="{C59C2CD0-F32E-44D8-85C0-4D6F0D95536A}"/>
                </a:ext>
              </a:extLst>
            </p:cNvPr>
            <p:cNvSpPr>
              <a:spLocks noChangeArrowheads="1"/>
            </p:cNvSpPr>
            <p:nvPr/>
          </p:nvSpPr>
          <p:spPr bwMode="auto">
            <a:xfrm>
              <a:off x="4857" y="174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1" name="Oval 267">
              <a:extLst>
                <a:ext uri="{FF2B5EF4-FFF2-40B4-BE49-F238E27FC236}">
                  <a16:creationId xmlns:a16="http://schemas.microsoft.com/office/drawing/2014/main" id="{4EDF1C88-0B99-498E-8C1B-4218BD5E220A}"/>
                </a:ext>
              </a:extLst>
            </p:cNvPr>
            <p:cNvSpPr>
              <a:spLocks noChangeArrowheads="1"/>
            </p:cNvSpPr>
            <p:nvPr/>
          </p:nvSpPr>
          <p:spPr bwMode="auto">
            <a:xfrm>
              <a:off x="4255" y="166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2" name="Oval 268">
              <a:extLst>
                <a:ext uri="{FF2B5EF4-FFF2-40B4-BE49-F238E27FC236}">
                  <a16:creationId xmlns:a16="http://schemas.microsoft.com/office/drawing/2014/main" id="{70C6C489-8166-46C0-92F9-D061EB26C147}"/>
                </a:ext>
              </a:extLst>
            </p:cNvPr>
            <p:cNvSpPr>
              <a:spLocks noChangeArrowheads="1"/>
            </p:cNvSpPr>
            <p:nvPr/>
          </p:nvSpPr>
          <p:spPr bwMode="auto">
            <a:xfrm>
              <a:off x="4926" y="1682"/>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3" name="Oval 269">
              <a:extLst>
                <a:ext uri="{FF2B5EF4-FFF2-40B4-BE49-F238E27FC236}">
                  <a16:creationId xmlns:a16="http://schemas.microsoft.com/office/drawing/2014/main" id="{C67E8558-6748-4B78-86CD-2FFF161E581D}"/>
                </a:ext>
              </a:extLst>
            </p:cNvPr>
            <p:cNvSpPr>
              <a:spLocks noChangeArrowheads="1"/>
            </p:cNvSpPr>
            <p:nvPr/>
          </p:nvSpPr>
          <p:spPr bwMode="auto">
            <a:xfrm>
              <a:off x="4796" y="1740"/>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4" name="Oval 270">
              <a:extLst>
                <a:ext uri="{FF2B5EF4-FFF2-40B4-BE49-F238E27FC236}">
                  <a16:creationId xmlns:a16="http://schemas.microsoft.com/office/drawing/2014/main" id="{C482B873-F932-41E7-9571-9AD7A335ACD7}"/>
                </a:ext>
              </a:extLst>
            </p:cNvPr>
            <p:cNvSpPr>
              <a:spLocks noChangeArrowheads="1"/>
            </p:cNvSpPr>
            <p:nvPr/>
          </p:nvSpPr>
          <p:spPr bwMode="auto">
            <a:xfrm>
              <a:off x="4030" y="1685"/>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5" name="Oval 271">
              <a:extLst>
                <a:ext uri="{FF2B5EF4-FFF2-40B4-BE49-F238E27FC236}">
                  <a16:creationId xmlns:a16="http://schemas.microsoft.com/office/drawing/2014/main" id="{6482BBA3-7383-4B39-9E7F-C866EE749A55}"/>
                </a:ext>
              </a:extLst>
            </p:cNvPr>
            <p:cNvSpPr>
              <a:spLocks noChangeArrowheads="1"/>
            </p:cNvSpPr>
            <p:nvPr/>
          </p:nvSpPr>
          <p:spPr bwMode="auto">
            <a:xfrm>
              <a:off x="4039" y="1734"/>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6" name="Oval 272">
              <a:extLst>
                <a:ext uri="{FF2B5EF4-FFF2-40B4-BE49-F238E27FC236}">
                  <a16:creationId xmlns:a16="http://schemas.microsoft.com/office/drawing/2014/main" id="{84B83D46-617B-4EFF-8B4C-CB1C68DCEED0}"/>
                </a:ext>
              </a:extLst>
            </p:cNvPr>
            <p:cNvSpPr>
              <a:spLocks noChangeArrowheads="1"/>
            </p:cNvSpPr>
            <p:nvPr/>
          </p:nvSpPr>
          <p:spPr bwMode="auto">
            <a:xfrm>
              <a:off x="4946" y="1742"/>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047" name="Oval 273">
              <a:extLst>
                <a:ext uri="{FF2B5EF4-FFF2-40B4-BE49-F238E27FC236}">
                  <a16:creationId xmlns:a16="http://schemas.microsoft.com/office/drawing/2014/main" id="{DB2034CA-D956-4712-913A-1B1E122CCA13}"/>
                </a:ext>
              </a:extLst>
            </p:cNvPr>
            <p:cNvSpPr>
              <a:spLocks noChangeArrowheads="1"/>
            </p:cNvSpPr>
            <p:nvPr/>
          </p:nvSpPr>
          <p:spPr bwMode="auto">
            <a:xfrm>
              <a:off x="4940" y="1699"/>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57" name="Oval 274">
              <a:extLst>
                <a:ext uri="{FF2B5EF4-FFF2-40B4-BE49-F238E27FC236}">
                  <a16:creationId xmlns:a16="http://schemas.microsoft.com/office/drawing/2014/main" id="{4F7D721A-0EAF-471E-8DC5-22D088354F62}"/>
                </a:ext>
              </a:extLst>
            </p:cNvPr>
            <p:cNvSpPr>
              <a:spLocks noChangeArrowheads="1"/>
            </p:cNvSpPr>
            <p:nvPr/>
          </p:nvSpPr>
          <p:spPr bwMode="auto">
            <a:xfrm>
              <a:off x="2748" y="1630"/>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58" name="Oval 275">
              <a:extLst>
                <a:ext uri="{FF2B5EF4-FFF2-40B4-BE49-F238E27FC236}">
                  <a16:creationId xmlns:a16="http://schemas.microsoft.com/office/drawing/2014/main" id="{5075A836-C43E-407E-B05B-29D9BD45F8C0}"/>
                </a:ext>
              </a:extLst>
            </p:cNvPr>
            <p:cNvSpPr>
              <a:spLocks noChangeArrowheads="1"/>
            </p:cNvSpPr>
            <p:nvPr/>
          </p:nvSpPr>
          <p:spPr bwMode="auto">
            <a:xfrm>
              <a:off x="4240" y="1659"/>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59" name="Oval 276">
              <a:extLst>
                <a:ext uri="{FF2B5EF4-FFF2-40B4-BE49-F238E27FC236}">
                  <a16:creationId xmlns:a16="http://schemas.microsoft.com/office/drawing/2014/main" id="{E85859B4-7FC5-446A-8DA8-632F159B7C6E}"/>
                </a:ext>
              </a:extLst>
            </p:cNvPr>
            <p:cNvSpPr>
              <a:spLocks noChangeArrowheads="1"/>
            </p:cNvSpPr>
            <p:nvPr/>
          </p:nvSpPr>
          <p:spPr bwMode="auto">
            <a:xfrm>
              <a:off x="2823" y="1590"/>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0" name="Oval 277">
              <a:extLst>
                <a:ext uri="{FF2B5EF4-FFF2-40B4-BE49-F238E27FC236}">
                  <a16:creationId xmlns:a16="http://schemas.microsoft.com/office/drawing/2014/main" id="{378184AA-9AA2-4B44-B95C-3C439C9E0B6C}"/>
                </a:ext>
              </a:extLst>
            </p:cNvPr>
            <p:cNvSpPr>
              <a:spLocks noChangeArrowheads="1"/>
            </p:cNvSpPr>
            <p:nvPr/>
          </p:nvSpPr>
          <p:spPr bwMode="auto">
            <a:xfrm>
              <a:off x="4318" y="1636"/>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1" name="Oval 278">
              <a:extLst>
                <a:ext uri="{FF2B5EF4-FFF2-40B4-BE49-F238E27FC236}">
                  <a16:creationId xmlns:a16="http://schemas.microsoft.com/office/drawing/2014/main" id="{98D83FAE-A551-4880-8959-1AF62682DC94}"/>
                </a:ext>
              </a:extLst>
            </p:cNvPr>
            <p:cNvSpPr>
              <a:spLocks noChangeArrowheads="1"/>
            </p:cNvSpPr>
            <p:nvPr/>
          </p:nvSpPr>
          <p:spPr bwMode="auto">
            <a:xfrm>
              <a:off x="3572" y="1630"/>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2" name="Oval 279">
              <a:extLst>
                <a:ext uri="{FF2B5EF4-FFF2-40B4-BE49-F238E27FC236}">
                  <a16:creationId xmlns:a16="http://schemas.microsoft.com/office/drawing/2014/main" id="{527E6019-DCB8-46C1-86CC-C6BD24FB2B76}"/>
                </a:ext>
              </a:extLst>
            </p:cNvPr>
            <p:cNvSpPr>
              <a:spLocks noChangeArrowheads="1"/>
            </p:cNvSpPr>
            <p:nvPr/>
          </p:nvSpPr>
          <p:spPr bwMode="auto">
            <a:xfrm>
              <a:off x="4001" y="1613"/>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3" name="Oval 280">
              <a:extLst>
                <a:ext uri="{FF2B5EF4-FFF2-40B4-BE49-F238E27FC236}">
                  <a16:creationId xmlns:a16="http://schemas.microsoft.com/office/drawing/2014/main" id="{506B4E69-A795-4E8A-870D-9DA560DE4EBF}"/>
                </a:ext>
              </a:extLst>
            </p:cNvPr>
            <p:cNvSpPr>
              <a:spLocks noChangeArrowheads="1"/>
            </p:cNvSpPr>
            <p:nvPr/>
          </p:nvSpPr>
          <p:spPr bwMode="auto">
            <a:xfrm>
              <a:off x="3123" y="1581"/>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4" name="Oval 281">
              <a:extLst>
                <a:ext uri="{FF2B5EF4-FFF2-40B4-BE49-F238E27FC236}">
                  <a16:creationId xmlns:a16="http://schemas.microsoft.com/office/drawing/2014/main" id="{BCE81583-7265-4D79-8168-55C44E733FED}"/>
                </a:ext>
              </a:extLst>
            </p:cNvPr>
            <p:cNvSpPr>
              <a:spLocks noChangeArrowheads="1"/>
            </p:cNvSpPr>
            <p:nvPr/>
          </p:nvSpPr>
          <p:spPr bwMode="auto">
            <a:xfrm>
              <a:off x="1729" y="1570"/>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5" name="Oval 282">
              <a:extLst>
                <a:ext uri="{FF2B5EF4-FFF2-40B4-BE49-F238E27FC236}">
                  <a16:creationId xmlns:a16="http://schemas.microsoft.com/office/drawing/2014/main" id="{7338D6D3-66D5-4FAC-BA03-649B74A6FC21}"/>
                </a:ext>
              </a:extLst>
            </p:cNvPr>
            <p:cNvSpPr>
              <a:spLocks noChangeArrowheads="1"/>
            </p:cNvSpPr>
            <p:nvPr/>
          </p:nvSpPr>
          <p:spPr bwMode="auto">
            <a:xfrm>
              <a:off x="2429" y="1549"/>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6" name="Oval 283">
              <a:extLst>
                <a:ext uri="{FF2B5EF4-FFF2-40B4-BE49-F238E27FC236}">
                  <a16:creationId xmlns:a16="http://schemas.microsoft.com/office/drawing/2014/main" id="{9877E248-9DC3-4E64-A7FC-6CC122356B9F}"/>
                </a:ext>
              </a:extLst>
            </p:cNvPr>
            <p:cNvSpPr>
              <a:spLocks noChangeArrowheads="1"/>
            </p:cNvSpPr>
            <p:nvPr/>
          </p:nvSpPr>
          <p:spPr bwMode="auto">
            <a:xfrm>
              <a:off x="4453" y="1541"/>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7" name="Oval 284">
              <a:extLst>
                <a:ext uri="{FF2B5EF4-FFF2-40B4-BE49-F238E27FC236}">
                  <a16:creationId xmlns:a16="http://schemas.microsoft.com/office/drawing/2014/main" id="{4320E018-3EB7-4827-BDBF-1B05CAB06A55}"/>
                </a:ext>
              </a:extLst>
            </p:cNvPr>
            <p:cNvSpPr>
              <a:spLocks noChangeArrowheads="1"/>
            </p:cNvSpPr>
            <p:nvPr/>
          </p:nvSpPr>
          <p:spPr bwMode="auto">
            <a:xfrm>
              <a:off x="4592" y="153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8" name="Oval 285">
              <a:extLst>
                <a:ext uri="{FF2B5EF4-FFF2-40B4-BE49-F238E27FC236}">
                  <a16:creationId xmlns:a16="http://schemas.microsoft.com/office/drawing/2014/main" id="{7CFC65B5-864B-4B6A-A7CC-02E42351EEB1}"/>
                </a:ext>
              </a:extLst>
            </p:cNvPr>
            <p:cNvSpPr>
              <a:spLocks noChangeArrowheads="1"/>
            </p:cNvSpPr>
            <p:nvPr/>
          </p:nvSpPr>
          <p:spPr bwMode="auto">
            <a:xfrm>
              <a:off x="4808" y="151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69" name="Oval 286">
              <a:extLst>
                <a:ext uri="{FF2B5EF4-FFF2-40B4-BE49-F238E27FC236}">
                  <a16:creationId xmlns:a16="http://schemas.microsoft.com/office/drawing/2014/main" id="{280BC959-B881-432D-B703-66E91323675F}"/>
                </a:ext>
              </a:extLst>
            </p:cNvPr>
            <p:cNvSpPr>
              <a:spLocks noChangeArrowheads="1"/>
            </p:cNvSpPr>
            <p:nvPr/>
          </p:nvSpPr>
          <p:spPr bwMode="auto">
            <a:xfrm>
              <a:off x="3765" y="1475"/>
              <a:ext cx="17"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0" name="Oval 287">
              <a:extLst>
                <a:ext uri="{FF2B5EF4-FFF2-40B4-BE49-F238E27FC236}">
                  <a16:creationId xmlns:a16="http://schemas.microsoft.com/office/drawing/2014/main" id="{BA97441A-2B57-4171-9B76-202BEC20DD33}"/>
                </a:ext>
              </a:extLst>
            </p:cNvPr>
            <p:cNvSpPr>
              <a:spLocks noChangeArrowheads="1"/>
            </p:cNvSpPr>
            <p:nvPr/>
          </p:nvSpPr>
          <p:spPr bwMode="auto">
            <a:xfrm>
              <a:off x="4165" y="1500"/>
              <a:ext cx="18"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1" name="Oval 288">
              <a:extLst>
                <a:ext uri="{FF2B5EF4-FFF2-40B4-BE49-F238E27FC236}">
                  <a16:creationId xmlns:a16="http://schemas.microsoft.com/office/drawing/2014/main" id="{A0D17DF9-5ADE-4526-B3A4-A7B8E3E9C88C}"/>
                </a:ext>
              </a:extLst>
            </p:cNvPr>
            <p:cNvSpPr>
              <a:spLocks noChangeArrowheads="1"/>
            </p:cNvSpPr>
            <p:nvPr/>
          </p:nvSpPr>
          <p:spPr bwMode="auto">
            <a:xfrm>
              <a:off x="4695" y="1567"/>
              <a:ext cx="18"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2" name="Oval 289">
              <a:extLst>
                <a:ext uri="{FF2B5EF4-FFF2-40B4-BE49-F238E27FC236}">
                  <a16:creationId xmlns:a16="http://schemas.microsoft.com/office/drawing/2014/main" id="{C669E19C-1F7A-4675-B202-54A794D2121B}"/>
                </a:ext>
              </a:extLst>
            </p:cNvPr>
            <p:cNvSpPr>
              <a:spLocks noChangeArrowheads="1"/>
            </p:cNvSpPr>
            <p:nvPr/>
          </p:nvSpPr>
          <p:spPr bwMode="auto">
            <a:xfrm>
              <a:off x="3998" y="1408"/>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3" name="Oval 290">
              <a:extLst>
                <a:ext uri="{FF2B5EF4-FFF2-40B4-BE49-F238E27FC236}">
                  <a16:creationId xmlns:a16="http://schemas.microsoft.com/office/drawing/2014/main" id="{8E78E36A-C6BB-4D1C-98E9-2248C1BD0B0D}"/>
                </a:ext>
              </a:extLst>
            </p:cNvPr>
            <p:cNvSpPr>
              <a:spLocks noChangeArrowheads="1"/>
            </p:cNvSpPr>
            <p:nvPr/>
          </p:nvSpPr>
          <p:spPr bwMode="auto">
            <a:xfrm>
              <a:off x="4335" y="1460"/>
              <a:ext cx="21"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4" name="Oval 291">
              <a:extLst>
                <a:ext uri="{FF2B5EF4-FFF2-40B4-BE49-F238E27FC236}">
                  <a16:creationId xmlns:a16="http://schemas.microsoft.com/office/drawing/2014/main" id="{F6FDF23D-EC59-41B0-9AF9-DA0994F06C54}"/>
                </a:ext>
              </a:extLst>
            </p:cNvPr>
            <p:cNvSpPr>
              <a:spLocks noChangeArrowheads="1"/>
            </p:cNvSpPr>
            <p:nvPr/>
          </p:nvSpPr>
          <p:spPr bwMode="auto">
            <a:xfrm>
              <a:off x="4188" y="1426"/>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75" name="Oval 292">
              <a:extLst>
                <a:ext uri="{FF2B5EF4-FFF2-40B4-BE49-F238E27FC236}">
                  <a16:creationId xmlns:a16="http://schemas.microsoft.com/office/drawing/2014/main" id="{1AF4FC98-BB2F-4F3E-B67B-019CD05C4189}"/>
                </a:ext>
              </a:extLst>
            </p:cNvPr>
            <p:cNvSpPr>
              <a:spLocks noChangeArrowheads="1"/>
            </p:cNvSpPr>
            <p:nvPr/>
          </p:nvSpPr>
          <p:spPr bwMode="auto">
            <a:xfrm>
              <a:off x="6950" y="1397"/>
              <a:ext cx="18"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2" name="Oval 293">
              <a:extLst>
                <a:ext uri="{FF2B5EF4-FFF2-40B4-BE49-F238E27FC236}">
                  <a16:creationId xmlns:a16="http://schemas.microsoft.com/office/drawing/2014/main" id="{F339EA2B-BBB9-4193-AFA2-94083025484F}"/>
                </a:ext>
              </a:extLst>
            </p:cNvPr>
            <p:cNvSpPr>
              <a:spLocks noChangeArrowheads="1"/>
            </p:cNvSpPr>
            <p:nvPr/>
          </p:nvSpPr>
          <p:spPr bwMode="auto">
            <a:xfrm>
              <a:off x="4465" y="1405"/>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3" name="Oval 294">
              <a:extLst>
                <a:ext uri="{FF2B5EF4-FFF2-40B4-BE49-F238E27FC236}">
                  <a16:creationId xmlns:a16="http://schemas.microsoft.com/office/drawing/2014/main" id="{B7F9F6D9-656A-4E29-9522-4A9AD0AB704A}"/>
                </a:ext>
              </a:extLst>
            </p:cNvPr>
            <p:cNvSpPr>
              <a:spLocks noChangeArrowheads="1"/>
            </p:cNvSpPr>
            <p:nvPr/>
          </p:nvSpPr>
          <p:spPr bwMode="auto">
            <a:xfrm>
              <a:off x="5214" y="1408"/>
              <a:ext cx="20"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4" name="Oval 295">
              <a:extLst>
                <a:ext uri="{FF2B5EF4-FFF2-40B4-BE49-F238E27FC236}">
                  <a16:creationId xmlns:a16="http://schemas.microsoft.com/office/drawing/2014/main" id="{60E612AA-17F1-48CD-83B9-493B37829294}"/>
                </a:ext>
              </a:extLst>
            </p:cNvPr>
            <p:cNvSpPr>
              <a:spLocks noChangeArrowheads="1"/>
            </p:cNvSpPr>
            <p:nvPr/>
          </p:nvSpPr>
          <p:spPr bwMode="auto">
            <a:xfrm>
              <a:off x="4186" y="1452"/>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5" name="Oval 296">
              <a:extLst>
                <a:ext uri="{FF2B5EF4-FFF2-40B4-BE49-F238E27FC236}">
                  <a16:creationId xmlns:a16="http://schemas.microsoft.com/office/drawing/2014/main" id="{51449DFC-94EC-4C7B-8698-A6C47F1150C5}"/>
                </a:ext>
              </a:extLst>
            </p:cNvPr>
            <p:cNvSpPr>
              <a:spLocks noChangeArrowheads="1"/>
            </p:cNvSpPr>
            <p:nvPr/>
          </p:nvSpPr>
          <p:spPr bwMode="auto">
            <a:xfrm>
              <a:off x="4451" y="1388"/>
              <a:ext cx="20"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6" name="Oval 297">
              <a:extLst>
                <a:ext uri="{FF2B5EF4-FFF2-40B4-BE49-F238E27FC236}">
                  <a16:creationId xmlns:a16="http://schemas.microsoft.com/office/drawing/2014/main" id="{C1A70A3D-AC73-4726-8B27-CF39368E5F11}"/>
                </a:ext>
              </a:extLst>
            </p:cNvPr>
            <p:cNvSpPr>
              <a:spLocks noChangeArrowheads="1"/>
            </p:cNvSpPr>
            <p:nvPr/>
          </p:nvSpPr>
          <p:spPr bwMode="auto">
            <a:xfrm>
              <a:off x="4364" y="1305"/>
              <a:ext cx="20" cy="20"/>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7" name="Oval 298">
              <a:extLst>
                <a:ext uri="{FF2B5EF4-FFF2-40B4-BE49-F238E27FC236}">
                  <a16:creationId xmlns:a16="http://schemas.microsoft.com/office/drawing/2014/main" id="{EAEA02B1-D11D-41C8-909E-4420CDA1ADCA}"/>
                </a:ext>
              </a:extLst>
            </p:cNvPr>
            <p:cNvSpPr>
              <a:spLocks noChangeArrowheads="1"/>
            </p:cNvSpPr>
            <p:nvPr/>
          </p:nvSpPr>
          <p:spPr bwMode="auto">
            <a:xfrm>
              <a:off x="5041" y="1198"/>
              <a:ext cx="17" cy="17"/>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8" name="Oval 299">
              <a:extLst>
                <a:ext uri="{FF2B5EF4-FFF2-40B4-BE49-F238E27FC236}">
                  <a16:creationId xmlns:a16="http://schemas.microsoft.com/office/drawing/2014/main" id="{838F6CAD-4D9E-4424-BD6E-FE483FA0CD2D}"/>
                </a:ext>
              </a:extLst>
            </p:cNvPr>
            <p:cNvSpPr>
              <a:spLocks noChangeArrowheads="1"/>
            </p:cNvSpPr>
            <p:nvPr/>
          </p:nvSpPr>
          <p:spPr bwMode="auto">
            <a:xfrm>
              <a:off x="3889" y="858"/>
              <a:ext cx="17" cy="18"/>
            </a:xfrm>
            <a:prstGeom prst="ellipse">
              <a:avLst/>
            </a:prstGeom>
            <a:solidFill>
              <a:srgbClr val="808080"/>
            </a:solidFill>
            <a:ln w="317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19" name="Freeform 300">
              <a:extLst>
                <a:ext uri="{FF2B5EF4-FFF2-40B4-BE49-F238E27FC236}">
                  <a16:creationId xmlns:a16="http://schemas.microsoft.com/office/drawing/2014/main" id="{FEDACFA0-9A8D-4D14-AE52-B4E566105652}"/>
                </a:ext>
              </a:extLst>
            </p:cNvPr>
            <p:cNvSpPr>
              <a:spLocks/>
            </p:cNvSpPr>
            <p:nvPr/>
          </p:nvSpPr>
          <p:spPr bwMode="auto">
            <a:xfrm>
              <a:off x="1427" y="1829"/>
              <a:ext cx="5532" cy="720"/>
            </a:xfrm>
            <a:custGeom>
              <a:avLst/>
              <a:gdLst>
                <a:gd name="T0" fmla="*/ 0 w 1921"/>
                <a:gd name="T1" fmla="*/ 250 h 250"/>
                <a:gd name="T2" fmla="*/ 960 w 1921"/>
                <a:gd name="T3" fmla="*/ 125 h 250"/>
                <a:gd name="T4" fmla="*/ 1921 w 1921"/>
                <a:gd name="T5" fmla="*/ 0 h 250"/>
              </a:gdLst>
              <a:ahLst/>
              <a:cxnLst>
                <a:cxn ang="0">
                  <a:pos x="T0" y="T1"/>
                </a:cxn>
                <a:cxn ang="0">
                  <a:pos x="T2" y="T3"/>
                </a:cxn>
                <a:cxn ang="0">
                  <a:pos x="T4" y="T5"/>
                </a:cxn>
              </a:cxnLst>
              <a:rect l="0" t="0" r="r" b="b"/>
              <a:pathLst>
                <a:path w="1921" h="250">
                  <a:moveTo>
                    <a:pt x="0" y="250"/>
                  </a:moveTo>
                  <a:lnTo>
                    <a:pt x="960" y="125"/>
                  </a:lnTo>
                  <a:lnTo>
                    <a:pt x="1921" y="0"/>
                  </a:lnTo>
                </a:path>
              </a:pathLst>
            </a:custGeom>
            <a:noFill/>
            <a:ln w="317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24" name="Oval 301">
              <a:extLst>
                <a:ext uri="{FF2B5EF4-FFF2-40B4-BE49-F238E27FC236}">
                  <a16:creationId xmlns:a16="http://schemas.microsoft.com/office/drawing/2014/main" id="{0BEC9672-D239-4180-92F9-7010D3A68B68}"/>
                </a:ext>
              </a:extLst>
            </p:cNvPr>
            <p:cNvSpPr>
              <a:spLocks noChangeArrowheads="1"/>
            </p:cNvSpPr>
            <p:nvPr/>
          </p:nvSpPr>
          <p:spPr bwMode="auto">
            <a:xfrm>
              <a:off x="4154" y="2995"/>
              <a:ext cx="106" cy="110"/>
            </a:xfrm>
            <a:prstGeom prst="ellipse">
              <a:avLst/>
            </a:prstGeom>
            <a:solidFill>
              <a:srgbClr val="29B6A4"/>
            </a:solidFill>
            <a:ln w="31750">
              <a:solidFill>
                <a:srgbClr val="29B6A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25" name="Rectangle 302">
              <a:extLst>
                <a:ext uri="{FF2B5EF4-FFF2-40B4-BE49-F238E27FC236}">
                  <a16:creationId xmlns:a16="http://schemas.microsoft.com/office/drawing/2014/main" id="{47CA44A6-D67C-475C-8775-0B6104FA50BA}"/>
                </a:ext>
              </a:extLst>
            </p:cNvPr>
            <p:cNvSpPr>
              <a:spLocks noChangeArrowheads="1"/>
            </p:cNvSpPr>
            <p:nvPr/>
          </p:nvSpPr>
          <p:spPr bwMode="auto">
            <a:xfrm>
              <a:off x="4289" y="2966"/>
              <a:ext cx="141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29B6A4"/>
                  </a:solidFill>
                  <a:effectLst/>
                  <a:uLnTx/>
                  <a:uFillTx/>
                  <a:latin typeface="Lucida Sans" panose="020B0602030504020204" pitchFamily="34" charset="0"/>
                  <a:ea typeface="+mn-ea"/>
                  <a:cs typeface="+mn-cs"/>
                </a:rPr>
                <a:t>Central District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26" name="Oval 303">
              <a:extLst>
                <a:ext uri="{FF2B5EF4-FFF2-40B4-BE49-F238E27FC236}">
                  <a16:creationId xmlns:a16="http://schemas.microsoft.com/office/drawing/2014/main" id="{36A03783-6411-49F7-A337-6D0389CC98FD}"/>
                </a:ext>
              </a:extLst>
            </p:cNvPr>
            <p:cNvSpPr>
              <a:spLocks noChangeArrowheads="1"/>
            </p:cNvSpPr>
            <p:nvPr/>
          </p:nvSpPr>
          <p:spPr bwMode="auto">
            <a:xfrm>
              <a:off x="4105" y="1760"/>
              <a:ext cx="107" cy="106"/>
            </a:xfrm>
            <a:prstGeom prst="ellipse">
              <a:avLst/>
            </a:prstGeom>
            <a:solidFill>
              <a:srgbClr val="29B6A4"/>
            </a:solidFill>
            <a:ln w="31750">
              <a:solidFill>
                <a:srgbClr val="29B6A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27" name="Rectangle 304">
              <a:extLst>
                <a:ext uri="{FF2B5EF4-FFF2-40B4-BE49-F238E27FC236}">
                  <a16:creationId xmlns:a16="http://schemas.microsoft.com/office/drawing/2014/main" id="{A3460C57-5C08-46E0-8164-B8E7EF7B704C}"/>
                </a:ext>
              </a:extLst>
            </p:cNvPr>
            <p:cNvSpPr>
              <a:spLocks noChangeArrowheads="1"/>
            </p:cNvSpPr>
            <p:nvPr/>
          </p:nvSpPr>
          <p:spPr bwMode="auto">
            <a:xfrm>
              <a:off x="4240" y="1728"/>
              <a:ext cx="1679"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29B6A4"/>
                  </a:solidFill>
                  <a:effectLst/>
                  <a:uLnTx/>
                  <a:uFillTx/>
                  <a:latin typeface="Lucida Sans" panose="020B0602030504020204" pitchFamily="34" charset="0"/>
                  <a:ea typeface="+mn-ea"/>
                  <a:cs typeface="+mn-cs"/>
                </a:rPr>
                <a:t>North Queen Anne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28" name="Line 305">
              <a:extLst>
                <a:ext uri="{FF2B5EF4-FFF2-40B4-BE49-F238E27FC236}">
                  <a16:creationId xmlns:a16="http://schemas.microsoft.com/office/drawing/2014/main" id="{42F0B45B-AB37-4E82-89E7-A4709781EB80}"/>
                </a:ext>
              </a:extLst>
            </p:cNvPr>
            <p:cNvSpPr>
              <a:spLocks noChangeShapeType="1"/>
            </p:cNvSpPr>
            <p:nvPr/>
          </p:nvSpPr>
          <p:spPr bwMode="auto">
            <a:xfrm flipV="1">
              <a:off x="1236" y="593"/>
              <a:ext cx="0" cy="301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29" name="Line 306">
              <a:extLst>
                <a:ext uri="{FF2B5EF4-FFF2-40B4-BE49-F238E27FC236}">
                  <a16:creationId xmlns:a16="http://schemas.microsoft.com/office/drawing/2014/main" id="{41504D63-1F6D-4879-81CD-8F1A2A3CFB85}"/>
                </a:ext>
              </a:extLst>
            </p:cNvPr>
            <p:cNvSpPr>
              <a:spLocks noChangeShapeType="1"/>
            </p:cNvSpPr>
            <p:nvPr/>
          </p:nvSpPr>
          <p:spPr bwMode="auto">
            <a:xfrm flipH="1">
              <a:off x="1176" y="3508"/>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30" name="Rectangle 307">
              <a:extLst>
                <a:ext uri="{FF2B5EF4-FFF2-40B4-BE49-F238E27FC236}">
                  <a16:creationId xmlns:a16="http://schemas.microsoft.com/office/drawing/2014/main" id="{BF7189AB-58BD-4D59-A82C-728B39F188AC}"/>
                </a:ext>
              </a:extLst>
            </p:cNvPr>
            <p:cNvSpPr>
              <a:spLocks noChangeArrowheads="1"/>
            </p:cNvSpPr>
            <p:nvPr/>
          </p:nvSpPr>
          <p:spPr bwMode="auto">
            <a:xfrm>
              <a:off x="943" y="3424"/>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20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1" name="Line 308">
              <a:extLst>
                <a:ext uri="{FF2B5EF4-FFF2-40B4-BE49-F238E27FC236}">
                  <a16:creationId xmlns:a16="http://schemas.microsoft.com/office/drawing/2014/main" id="{4A451767-DEA1-4C92-A1AC-C243D596510B}"/>
                </a:ext>
              </a:extLst>
            </p:cNvPr>
            <p:cNvSpPr>
              <a:spLocks noChangeShapeType="1"/>
            </p:cNvSpPr>
            <p:nvPr/>
          </p:nvSpPr>
          <p:spPr bwMode="auto">
            <a:xfrm flipH="1">
              <a:off x="1176" y="2802"/>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32" name="Rectangle 309">
              <a:extLst>
                <a:ext uri="{FF2B5EF4-FFF2-40B4-BE49-F238E27FC236}">
                  <a16:creationId xmlns:a16="http://schemas.microsoft.com/office/drawing/2014/main" id="{20D13880-1587-4301-90EF-4D5A6DB51E49}"/>
                </a:ext>
              </a:extLst>
            </p:cNvPr>
            <p:cNvSpPr>
              <a:spLocks noChangeArrowheads="1"/>
            </p:cNvSpPr>
            <p:nvPr/>
          </p:nvSpPr>
          <p:spPr bwMode="auto">
            <a:xfrm>
              <a:off x="943" y="2719"/>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30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3" name="Line 310">
              <a:extLst>
                <a:ext uri="{FF2B5EF4-FFF2-40B4-BE49-F238E27FC236}">
                  <a16:creationId xmlns:a16="http://schemas.microsoft.com/office/drawing/2014/main" id="{93D13E53-4869-43F1-9270-F6D00FB97E9D}"/>
                </a:ext>
              </a:extLst>
            </p:cNvPr>
            <p:cNvSpPr>
              <a:spLocks noChangeShapeType="1"/>
            </p:cNvSpPr>
            <p:nvPr/>
          </p:nvSpPr>
          <p:spPr bwMode="auto">
            <a:xfrm flipH="1">
              <a:off x="1176" y="2097"/>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34" name="Rectangle 311">
              <a:extLst>
                <a:ext uri="{FF2B5EF4-FFF2-40B4-BE49-F238E27FC236}">
                  <a16:creationId xmlns:a16="http://schemas.microsoft.com/office/drawing/2014/main" id="{4259FB6D-9A1C-43AE-8BFC-B102E258A149}"/>
                </a:ext>
              </a:extLst>
            </p:cNvPr>
            <p:cNvSpPr>
              <a:spLocks noChangeArrowheads="1"/>
            </p:cNvSpPr>
            <p:nvPr/>
          </p:nvSpPr>
          <p:spPr bwMode="auto">
            <a:xfrm>
              <a:off x="943" y="2013"/>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40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5" name="Line 312">
              <a:extLst>
                <a:ext uri="{FF2B5EF4-FFF2-40B4-BE49-F238E27FC236}">
                  <a16:creationId xmlns:a16="http://schemas.microsoft.com/office/drawing/2014/main" id="{1732DDA7-69BC-463C-96BE-D0257ADFFD10}"/>
                </a:ext>
              </a:extLst>
            </p:cNvPr>
            <p:cNvSpPr>
              <a:spLocks noChangeShapeType="1"/>
            </p:cNvSpPr>
            <p:nvPr/>
          </p:nvSpPr>
          <p:spPr bwMode="auto">
            <a:xfrm flipH="1">
              <a:off x="1176" y="1394"/>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36" name="Rectangle 313">
              <a:extLst>
                <a:ext uri="{FF2B5EF4-FFF2-40B4-BE49-F238E27FC236}">
                  <a16:creationId xmlns:a16="http://schemas.microsoft.com/office/drawing/2014/main" id="{8DAE94E0-FAD6-4B77-B719-F32FC093530F}"/>
                </a:ext>
              </a:extLst>
            </p:cNvPr>
            <p:cNvSpPr>
              <a:spLocks noChangeArrowheads="1"/>
            </p:cNvSpPr>
            <p:nvPr/>
          </p:nvSpPr>
          <p:spPr bwMode="auto">
            <a:xfrm>
              <a:off x="943" y="1310"/>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50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7" name="Line 314">
              <a:extLst>
                <a:ext uri="{FF2B5EF4-FFF2-40B4-BE49-F238E27FC236}">
                  <a16:creationId xmlns:a16="http://schemas.microsoft.com/office/drawing/2014/main" id="{E4723CF9-2D10-4818-976B-7BDD4F317C11}"/>
                </a:ext>
              </a:extLst>
            </p:cNvPr>
            <p:cNvSpPr>
              <a:spLocks noChangeShapeType="1"/>
            </p:cNvSpPr>
            <p:nvPr/>
          </p:nvSpPr>
          <p:spPr bwMode="auto">
            <a:xfrm flipH="1">
              <a:off x="1176" y="688"/>
              <a:ext cx="6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38" name="Rectangle 315">
              <a:extLst>
                <a:ext uri="{FF2B5EF4-FFF2-40B4-BE49-F238E27FC236}">
                  <a16:creationId xmlns:a16="http://schemas.microsoft.com/office/drawing/2014/main" id="{FD019CDA-1618-43F1-A93A-A40D5C358B64}"/>
                </a:ext>
              </a:extLst>
            </p:cNvPr>
            <p:cNvSpPr>
              <a:spLocks noChangeArrowheads="1"/>
            </p:cNvSpPr>
            <p:nvPr/>
          </p:nvSpPr>
          <p:spPr bwMode="auto">
            <a:xfrm>
              <a:off x="943" y="605"/>
              <a:ext cx="2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60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9" name="Rectangle 316">
              <a:extLst>
                <a:ext uri="{FF2B5EF4-FFF2-40B4-BE49-F238E27FC236}">
                  <a16:creationId xmlns:a16="http://schemas.microsoft.com/office/drawing/2014/main" id="{352393C1-7340-4DDF-88D6-D055AFB1A0C5}"/>
                </a:ext>
              </a:extLst>
            </p:cNvPr>
            <p:cNvSpPr>
              <a:spLocks noChangeArrowheads="1"/>
            </p:cNvSpPr>
            <p:nvPr/>
          </p:nvSpPr>
          <p:spPr bwMode="auto">
            <a:xfrm rot="16200000">
              <a:off x="-572" y="1945"/>
              <a:ext cx="230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Average Incomes of Children</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 name="Rectangle 317">
              <a:extLst>
                <a:ext uri="{FF2B5EF4-FFF2-40B4-BE49-F238E27FC236}">
                  <a16:creationId xmlns:a16="http://schemas.microsoft.com/office/drawing/2014/main" id="{7DB34293-CCC4-4984-B62E-CC4EE74DDC07}"/>
                </a:ext>
              </a:extLst>
            </p:cNvPr>
            <p:cNvSpPr>
              <a:spLocks noChangeArrowheads="1"/>
            </p:cNvSpPr>
            <p:nvPr/>
          </p:nvSpPr>
          <p:spPr bwMode="auto">
            <a:xfrm rot="16200000">
              <a:off x="-595" y="1936"/>
              <a:ext cx="2667"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with Low-Income Parents ($1000)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1" name="Line 318">
              <a:extLst>
                <a:ext uri="{FF2B5EF4-FFF2-40B4-BE49-F238E27FC236}">
                  <a16:creationId xmlns:a16="http://schemas.microsoft.com/office/drawing/2014/main" id="{CDCDB2E9-F00E-4C36-B875-291CBCE75898}"/>
                </a:ext>
              </a:extLst>
            </p:cNvPr>
            <p:cNvSpPr>
              <a:spLocks noChangeShapeType="1"/>
            </p:cNvSpPr>
            <p:nvPr/>
          </p:nvSpPr>
          <p:spPr bwMode="auto">
            <a:xfrm>
              <a:off x="1236" y="3603"/>
              <a:ext cx="597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42" name="Line 319">
              <a:extLst>
                <a:ext uri="{FF2B5EF4-FFF2-40B4-BE49-F238E27FC236}">
                  <a16:creationId xmlns:a16="http://schemas.microsoft.com/office/drawing/2014/main" id="{92685C7C-E8E6-4AB5-8BD7-C1174E42F49F}"/>
                </a:ext>
              </a:extLst>
            </p:cNvPr>
            <p:cNvSpPr>
              <a:spLocks noChangeShapeType="1"/>
            </p:cNvSpPr>
            <p:nvPr/>
          </p:nvSpPr>
          <p:spPr bwMode="auto">
            <a:xfrm>
              <a:off x="1332"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143" name="Rectangle 320">
              <a:extLst>
                <a:ext uri="{FF2B5EF4-FFF2-40B4-BE49-F238E27FC236}">
                  <a16:creationId xmlns:a16="http://schemas.microsoft.com/office/drawing/2014/main" id="{984B2C70-E34A-4155-B927-725667208196}"/>
                </a:ext>
              </a:extLst>
            </p:cNvPr>
            <p:cNvSpPr>
              <a:spLocks noChangeArrowheads="1"/>
            </p:cNvSpPr>
            <p:nvPr/>
          </p:nvSpPr>
          <p:spPr bwMode="auto">
            <a:xfrm>
              <a:off x="1179" y="3692"/>
              <a:ext cx="38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500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4" name="Line 321">
              <a:extLst>
                <a:ext uri="{FF2B5EF4-FFF2-40B4-BE49-F238E27FC236}">
                  <a16:creationId xmlns:a16="http://schemas.microsoft.com/office/drawing/2014/main" id="{BCB3A565-50AB-4A0C-B384-E18BEC4D9D0E}"/>
                </a:ext>
              </a:extLst>
            </p:cNvPr>
            <p:cNvSpPr>
              <a:spLocks noChangeShapeType="1"/>
            </p:cNvSpPr>
            <p:nvPr/>
          </p:nvSpPr>
          <p:spPr bwMode="auto">
            <a:xfrm>
              <a:off x="2777"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60" name="Rectangle 322">
              <a:extLst>
                <a:ext uri="{FF2B5EF4-FFF2-40B4-BE49-F238E27FC236}">
                  <a16:creationId xmlns:a16="http://schemas.microsoft.com/office/drawing/2014/main" id="{E0EE44ED-9396-4FC0-957B-D4172153380E}"/>
                </a:ext>
              </a:extLst>
            </p:cNvPr>
            <p:cNvSpPr>
              <a:spLocks noChangeArrowheads="1"/>
            </p:cNvSpPr>
            <p:nvPr/>
          </p:nvSpPr>
          <p:spPr bwMode="auto">
            <a:xfrm>
              <a:off x="2576"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1000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1" name="Line 323">
              <a:extLst>
                <a:ext uri="{FF2B5EF4-FFF2-40B4-BE49-F238E27FC236}">
                  <a16:creationId xmlns:a16="http://schemas.microsoft.com/office/drawing/2014/main" id="{DBF88677-2A56-451A-880F-1FE21D0B19E5}"/>
                </a:ext>
              </a:extLst>
            </p:cNvPr>
            <p:cNvSpPr>
              <a:spLocks noChangeShapeType="1"/>
            </p:cNvSpPr>
            <p:nvPr/>
          </p:nvSpPr>
          <p:spPr bwMode="auto">
            <a:xfrm>
              <a:off x="4220"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77" name="Rectangle 324">
              <a:extLst>
                <a:ext uri="{FF2B5EF4-FFF2-40B4-BE49-F238E27FC236}">
                  <a16:creationId xmlns:a16="http://schemas.microsoft.com/office/drawing/2014/main" id="{3815A6D7-DF94-43FD-AB68-86053ED1C01A}"/>
                </a:ext>
              </a:extLst>
            </p:cNvPr>
            <p:cNvSpPr>
              <a:spLocks noChangeArrowheads="1"/>
            </p:cNvSpPr>
            <p:nvPr/>
          </p:nvSpPr>
          <p:spPr bwMode="auto">
            <a:xfrm>
              <a:off x="4019"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1500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36" name="Line 325">
              <a:extLst>
                <a:ext uri="{FF2B5EF4-FFF2-40B4-BE49-F238E27FC236}">
                  <a16:creationId xmlns:a16="http://schemas.microsoft.com/office/drawing/2014/main" id="{955CD41B-FB61-4150-8819-4748C33389E4}"/>
                </a:ext>
              </a:extLst>
            </p:cNvPr>
            <p:cNvSpPr>
              <a:spLocks noChangeShapeType="1"/>
            </p:cNvSpPr>
            <p:nvPr/>
          </p:nvSpPr>
          <p:spPr bwMode="auto">
            <a:xfrm>
              <a:off x="5666"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37" name="Rectangle 326">
              <a:extLst>
                <a:ext uri="{FF2B5EF4-FFF2-40B4-BE49-F238E27FC236}">
                  <a16:creationId xmlns:a16="http://schemas.microsoft.com/office/drawing/2014/main" id="{13D7D2C2-0141-4FD9-B9E8-E75BE709821C}"/>
                </a:ext>
              </a:extLst>
            </p:cNvPr>
            <p:cNvSpPr>
              <a:spLocks noChangeArrowheads="1"/>
            </p:cNvSpPr>
            <p:nvPr/>
          </p:nvSpPr>
          <p:spPr bwMode="auto">
            <a:xfrm>
              <a:off x="5464"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2000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38" name="Line 327">
              <a:extLst>
                <a:ext uri="{FF2B5EF4-FFF2-40B4-BE49-F238E27FC236}">
                  <a16:creationId xmlns:a16="http://schemas.microsoft.com/office/drawing/2014/main" id="{D2994869-E2B6-4C03-A988-87D8FBE46ABA}"/>
                </a:ext>
              </a:extLst>
            </p:cNvPr>
            <p:cNvSpPr>
              <a:spLocks noChangeShapeType="1"/>
            </p:cNvSpPr>
            <p:nvPr/>
          </p:nvSpPr>
          <p:spPr bwMode="auto">
            <a:xfrm>
              <a:off x="7112"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339" name="Rectangle 328">
              <a:extLst>
                <a:ext uri="{FF2B5EF4-FFF2-40B4-BE49-F238E27FC236}">
                  <a16:creationId xmlns:a16="http://schemas.microsoft.com/office/drawing/2014/main" id="{19F06A6F-4F03-4340-AC4B-660A457251F6}"/>
                </a:ext>
              </a:extLst>
            </p:cNvPr>
            <p:cNvSpPr>
              <a:spLocks noChangeArrowheads="1"/>
            </p:cNvSpPr>
            <p:nvPr/>
          </p:nvSpPr>
          <p:spPr bwMode="auto">
            <a:xfrm>
              <a:off x="6910" y="3692"/>
              <a:ext cx="48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2500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40" name="Rectangle 329">
              <a:extLst>
                <a:ext uri="{FF2B5EF4-FFF2-40B4-BE49-F238E27FC236}">
                  <a16:creationId xmlns:a16="http://schemas.microsoft.com/office/drawing/2014/main" id="{B0EC460D-979B-43AD-8468-5ED380ACFBE1}"/>
                </a:ext>
              </a:extLst>
            </p:cNvPr>
            <p:cNvSpPr>
              <a:spLocks noChangeArrowheads="1"/>
            </p:cNvSpPr>
            <p:nvPr/>
          </p:nvSpPr>
          <p:spPr bwMode="auto">
            <a:xfrm>
              <a:off x="2985" y="3893"/>
              <a:ext cx="257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Lucida Sans" panose="020B0602030504020204" pitchFamily="34" charset="0"/>
                  <a:ea typeface="+mn-ea"/>
                  <a:cs typeface="+mn-cs"/>
                </a:rPr>
                <a:t>Median 2-Bedroom Rent in 2015</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41" name="Rectangle 330">
              <a:extLst>
                <a:ext uri="{FF2B5EF4-FFF2-40B4-BE49-F238E27FC236}">
                  <a16:creationId xmlns:a16="http://schemas.microsoft.com/office/drawing/2014/main" id="{8CECA50E-6B7F-42E8-A638-710E239C8DDB}"/>
                </a:ext>
              </a:extLst>
            </p:cNvPr>
            <p:cNvSpPr>
              <a:spLocks noChangeArrowheads="1"/>
            </p:cNvSpPr>
            <p:nvPr/>
          </p:nvSpPr>
          <p:spPr bwMode="auto">
            <a:xfrm>
              <a:off x="4183" y="296"/>
              <a:ext cx="193"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034" name="AutoShape 3"/>
          <p:cNvSpPr>
            <a:spLocks noChangeAspect="1" noChangeArrowheads="1" noTextEdit="1"/>
          </p:cNvSpPr>
          <p:nvPr/>
        </p:nvSpPr>
        <p:spPr bwMode="auto">
          <a:xfrm>
            <a:off x="609602" y="-1"/>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23" name="Rectangle 322">
            <a:extLst>
              <a:ext uri="{FF2B5EF4-FFF2-40B4-BE49-F238E27FC236}">
                <a16:creationId xmlns:a16="http://schemas.microsoft.com/office/drawing/2014/main" id="{E7E6562C-7323-45CA-8E48-82539EC11798}"/>
              </a:ext>
            </a:extLst>
          </p:cNvPr>
          <p:cNvSpPr>
            <a:spLocks noChangeArrowheads="1"/>
          </p:cNvSpPr>
          <p:nvPr/>
        </p:nvSpPr>
        <p:spPr bwMode="auto">
          <a:xfrm>
            <a:off x="657701" y="128141"/>
            <a:ext cx="11112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Arial" pitchFamily="34" charset="0"/>
                <a:ea typeface="+mn-ea"/>
                <a:cs typeface="Arial" pitchFamily="34" charset="0"/>
              </a:rPr>
              <a:t>The Price of Opportunity in Seattle and King County</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62626">
                    <a:lumMod val="50000"/>
                    <a:lumOff val="50000"/>
                  </a:srgbClr>
                </a:solidFill>
                <a:effectLst/>
                <a:uLnTx/>
                <a:uFillTx/>
                <a:latin typeface="Arial" pitchFamily="34" charset="0"/>
                <a:ea typeface="+mn-ea"/>
                <a:cs typeface="Arial" pitchFamily="34" charset="0"/>
              </a:rPr>
              <a:t>Upward Mobility versus Median Rent by Neighborhood</a:t>
            </a:r>
            <a:endParaRPr kumimoji="0" lang="en-US" sz="2800" b="1" i="0" u="none" strike="noStrike" kern="1200" cap="none" spc="0" normalizeH="0" baseline="0" noProof="0" dirty="0">
              <a:ln>
                <a:noFill/>
              </a:ln>
              <a:solidFill>
                <a:srgbClr val="262626"/>
              </a:solidFill>
              <a:effectLst/>
              <a:uLnTx/>
              <a:uFillTx/>
              <a:latin typeface="Arial" pitchFamily="34" charset="0"/>
              <a:ea typeface="+mn-ea"/>
              <a:cs typeface="Arial" pitchFamily="34" charset="0"/>
            </a:endParaRPr>
          </a:p>
        </p:txBody>
      </p:sp>
      <p:sp>
        <p:nvSpPr>
          <p:cNvPr id="986" name="TextBox 985">
            <a:extLst>
              <a:ext uri="{FF2B5EF4-FFF2-40B4-BE49-F238E27FC236}">
                <a16:creationId xmlns:a16="http://schemas.microsoft.com/office/drawing/2014/main" id="{A65AF552-913F-4652-A047-370F31A525BE}"/>
              </a:ext>
            </a:extLst>
          </p:cNvPr>
          <p:cNvSpPr txBox="1"/>
          <p:nvPr/>
        </p:nvSpPr>
        <p:spPr>
          <a:xfrm>
            <a:off x="3686688" y="1610461"/>
            <a:ext cx="3021173" cy="400108"/>
          </a:xfrm>
          <a:prstGeom prst="rect">
            <a:avLst/>
          </a:prstGeom>
          <a:noFill/>
        </p:spPr>
        <p:txBody>
          <a:bodyPr wrap="none" lIns="91040" tIns="45719" rIns="91040" bIns="45719"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15B5A"/>
                </a:solidFill>
                <a:effectLst/>
                <a:uLnTx/>
                <a:uFillTx/>
                <a:latin typeface="Lucida Sans" panose="020B0602030504020204" pitchFamily="34" charset="0"/>
                <a:ea typeface="+mn-ea"/>
                <a:cs typeface="Arial" pitchFamily="34" charset="0"/>
              </a:rPr>
              <a:t>Opportunity Bargains</a:t>
            </a:r>
          </a:p>
        </p:txBody>
      </p:sp>
      <p:sp>
        <p:nvSpPr>
          <p:cNvPr id="987" name="Oval 986">
            <a:extLst>
              <a:ext uri="{FF2B5EF4-FFF2-40B4-BE49-F238E27FC236}">
                <a16:creationId xmlns:a16="http://schemas.microsoft.com/office/drawing/2014/main" id="{20625948-59C7-4C76-95CC-F65516F39D3B}"/>
              </a:ext>
            </a:extLst>
          </p:cNvPr>
          <p:cNvSpPr/>
          <p:nvPr/>
        </p:nvSpPr>
        <p:spPr>
          <a:xfrm rot="21165323">
            <a:off x="3834747" y="2041878"/>
            <a:ext cx="3095857" cy="1551778"/>
          </a:xfrm>
          <a:prstGeom prst="ellipse">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40" tIns="45719" rIns="91040" bIns="45719"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endParaRPr>
          </a:p>
        </p:txBody>
      </p:sp>
      <p:cxnSp>
        <p:nvCxnSpPr>
          <p:cNvPr id="988" name="Straight Arrow Connector 987">
            <a:extLst>
              <a:ext uri="{FF2B5EF4-FFF2-40B4-BE49-F238E27FC236}">
                <a16:creationId xmlns:a16="http://schemas.microsoft.com/office/drawing/2014/main" id="{8D38A9AE-5F1E-482C-A5EE-5ED6C9B90BE8}"/>
              </a:ext>
            </a:extLst>
          </p:cNvPr>
          <p:cNvCxnSpPr>
            <a:cxnSpLocks/>
          </p:cNvCxnSpPr>
          <p:nvPr/>
        </p:nvCxnSpPr>
        <p:spPr>
          <a:xfrm flipH="1" flipV="1">
            <a:off x="6668625" y="3148882"/>
            <a:ext cx="8204" cy="1532656"/>
          </a:xfrm>
          <a:prstGeom prst="straightConnector1">
            <a:avLst/>
          </a:prstGeom>
          <a:ln w="57150">
            <a:solidFill>
              <a:srgbClr val="29B6A4"/>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862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577" y="1122873"/>
            <a:ext cx="10207256" cy="5361054"/>
          </a:xfrm>
        </p:spPr>
        <p:txBody>
          <a:bodyPr>
            <a:noAutofit/>
          </a:bodyPr>
          <a:lstStyle/>
          <a:p>
            <a:pPr marL="342900" lvl="0" indent="-342900" defTabSz="914400">
              <a:lnSpc>
                <a:spcPct val="100000"/>
              </a:lnSpc>
              <a:spcBef>
                <a:spcPct val="20000"/>
              </a:spcBef>
              <a:buClr>
                <a:srgbClr val="1F497D"/>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Two classes of explanations:</a:t>
            </a:r>
          </a:p>
          <a:p>
            <a:pPr marL="342900" lvl="0" indent="-342900" defTabSz="914400">
              <a:lnSpc>
                <a:spcPct val="100000"/>
              </a:lnSpc>
              <a:spcBef>
                <a:spcPct val="20000"/>
              </a:spcBef>
              <a:buClr>
                <a:srgbClr val="1F497D"/>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marL="800100" lvl="1" indent="-457200" defTabSz="914400">
              <a:lnSpc>
                <a:spcPct val="100000"/>
              </a:lnSpc>
              <a:spcBef>
                <a:spcPct val="20000"/>
              </a:spcBef>
              <a:buClr>
                <a:srgbClr val="1F497D"/>
              </a:buClr>
              <a:buFont typeface="+mj-lt"/>
              <a:buAutoNum type="arabicPeriod"/>
            </a:pPr>
            <a:r>
              <a:rPr lang="en-US" sz="2200" b="1" dirty="0">
                <a:solidFill>
                  <a:srgbClr val="000000"/>
                </a:solidFill>
                <a:latin typeface="Arial" panose="020B0604020202020204" pitchFamily="34" charset="0"/>
                <a:cs typeface="Arial" panose="020B0604020202020204" pitchFamily="34" charset="0"/>
              </a:rPr>
              <a:t>Preferences</a:t>
            </a:r>
            <a:r>
              <a:rPr lang="en-US" sz="2200" dirty="0">
                <a:solidFill>
                  <a:srgbClr val="000000"/>
                </a:solidFill>
                <a:latin typeface="Arial" panose="020B0604020202020204" pitchFamily="34" charset="0"/>
                <a:cs typeface="Arial" panose="020B0604020202020204" pitchFamily="34" charset="0"/>
              </a:rPr>
              <a:t>: families may prefer to stay in current neighborhoods because of other amenities (e.g., commute time, proximity to family) </a:t>
            </a:r>
          </a:p>
          <a:p>
            <a:pPr marL="800100" lvl="1" indent="-457200" defTabSz="914400">
              <a:lnSpc>
                <a:spcPct val="100000"/>
              </a:lnSpc>
              <a:spcBef>
                <a:spcPct val="20000"/>
              </a:spcBef>
              <a:buClr>
                <a:srgbClr val="1F497D"/>
              </a:buClr>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800100" lvl="1" indent="-457200" defTabSz="914400">
              <a:lnSpc>
                <a:spcPct val="100000"/>
              </a:lnSpc>
              <a:spcBef>
                <a:spcPct val="20000"/>
              </a:spcBef>
              <a:buClr>
                <a:srgbClr val="1F497D"/>
              </a:buClr>
              <a:buFont typeface="+mj-lt"/>
              <a:buAutoNum type="arabicPeriod"/>
            </a:pPr>
            <a:r>
              <a:rPr lang="en-US" sz="2200" b="1" dirty="0">
                <a:solidFill>
                  <a:srgbClr val="000000"/>
                </a:solidFill>
                <a:latin typeface="Arial" panose="020B0604020202020204" pitchFamily="34" charset="0"/>
                <a:cs typeface="Arial" panose="020B0604020202020204" pitchFamily="34" charset="0"/>
              </a:rPr>
              <a:t>Barriers</a:t>
            </a:r>
            <a:r>
              <a:rPr lang="en-US" sz="2200" dirty="0">
                <a:solidFill>
                  <a:srgbClr val="000000"/>
                </a:solidFill>
                <a:latin typeface="Arial" panose="020B0604020202020204" pitchFamily="34" charset="0"/>
                <a:cs typeface="Arial" panose="020B0604020202020204" pitchFamily="34" charset="0"/>
              </a:rPr>
              <a:t>: families may be unable to find housing in high-opportunity areas because of lack of information, search frictions, or landlords’ tastes</a:t>
            </a:r>
          </a:p>
          <a:p>
            <a:pPr marL="800100" lvl="1" indent="-457200" defTabSz="914400">
              <a:lnSpc>
                <a:spcPct val="100000"/>
              </a:lnSpc>
              <a:spcBef>
                <a:spcPct val="20000"/>
              </a:spcBef>
              <a:buClr>
                <a:srgbClr val="1F497D"/>
              </a:buClr>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800100" lvl="1" indent="-457200" defTabSz="914400">
              <a:lnSpc>
                <a:spcPct val="100000"/>
              </a:lnSpc>
              <a:spcBef>
                <a:spcPct val="20000"/>
              </a:spcBef>
              <a:buClr>
                <a:srgbClr val="1F497D"/>
              </a:buClr>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342900" lvl="0" indent="-342900" defTabSz="914400">
              <a:lnSpc>
                <a:spcPct val="100000"/>
              </a:lnSpc>
              <a:spcBef>
                <a:spcPct val="20000"/>
              </a:spcBef>
              <a:buClr>
                <a:srgbClr val="1F497D"/>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If barriers are what is driving segregation, can we reduce them through changes in affordable housing policy?</a:t>
            </a:r>
          </a:p>
          <a:p>
            <a:pPr marL="0" lvl="0" indent="0" defTabSz="914400">
              <a:lnSpc>
                <a:spcPct val="100000"/>
              </a:lnSpc>
              <a:spcBef>
                <a:spcPct val="20000"/>
              </a:spcBef>
              <a:buClr>
                <a:srgbClr val="1F497D"/>
              </a:buClr>
              <a:buNone/>
            </a:pPr>
            <a:endParaRPr lang="en-US" sz="2200" dirty="0">
              <a:solidFill>
                <a:srgbClr val="000000"/>
              </a:solidFill>
              <a:latin typeface="Arial" panose="020B0604020202020204" pitchFamily="34" charset="0"/>
              <a:cs typeface="Arial" panose="020B0604020202020204" pitchFamily="34" charset="0"/>
            </a:endParaRPr>
          </a:p>
          <a:p>
            <a:pPr marL="0" lvl="0" indent="0" defTabSz="914400">
              <a:lnSpc>
                <a:spcPct val="100000"/>
              </a:lnSpc>
              <a:spcBef>
                <a:spcPct val="20000"/>
              </a:spcBef>
              <a:buClr>
                <a:srgbClr val="1F497D"/>
              </a:buClr>
              <a:buNone/>
            </a:pPr>
            <a:endParaRPr lang="en-US" sz="2200" dirty="0">
              <a:solidFill>
                <a:srgbClr val="000000"/>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228600"/>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j-ea"/>
                <a:cs typeface="Arial"/>
              </a:rPr>
              <a:t>Question: Why Don’t Low-Income Families Move to Opportunity?</a:t>
            </a:r>
          </a:p>
        </p:txBody>
      </p:sp>
    </p:spTree>
    <p:extLst>
      <p:ext uri="{BB962C8B-B14F-4D97-AF65-F5344CB8AC3E}">
        <p14:creationId xmlns:p14="http://schemas.microsoft.com/office/powerpoint/2010/main" val="4184300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seattle cmto">
            <a:extLst>
              <a:ext uri="{FF2B5EF4-FFF2-40B4-BE49-F238E27FC236}">
                <a16:creationId xmlns:a16="http://schemas.microsoft.com/office/drawing/2014/main" id="{D4C19011-0818-4A99-8AF1-FD7F754D86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29" r="14554" b="46340"/>
          <a:stretch/>
        </p:blipFill>
        <p:spPr bwMode="auto">
          <a:xfrm>
            <a:off x="7203700" y="1060846"/>
            <a:ext cx="4899949" cy="34702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853C57E-983C-4706-93CD-499F02A802FF}"/>
              </a:ext>
            </a:extLst>
          </p:cNvPr>
          <p:cNvSpPr/>
          <p:nvPr/>
        </p:nvSpPr>
        <p:spPr>
          <a:xfrm>
            <a:off x="1" y="0"/>
            <a:ext cx="6944811" cy="6858000"/>
          </a:xfrm>
          <a:prstGeom prst="rect">
            <a:avLst/>
          </a:prstGeom>
          <a:solidFill>
            <a:srgbClr val="29B6A4"/>
          </a:solidFill>
          <a:ln>
            <a:noFill/>
          </a:ln>
        </p:spPr>
        <p:style>
          <a:lnRef idx="2">
            <a:schemeClr val="accent1">
              <a:shade val="50000"/>
            </a:schemeClr>
          </a:lnRef>
          <a:fillRef idx="1">
            <a:schemeClr val="accent1"/>
          </a:fillRef>
          <a:effectRef idx="0">
            <a:schemeClr val="accent1"/>
          </a:effectRef>
          <a:fontRef idx="minor">
            <a:schemeClr val="lt1"/>
          </a:fontRef>
        </p:style>
        <p:txBody>
          <a:bodyPr lIns="91174" tIns="45718" rIns="91174" bIns="45718" rtlCol="0" anchor="ctr"/>
          <a:lstStyle/>
          <a:p>
            <a:pPr marL="0" marR="0" lvl="0" indent="0" algn="ctr" defTabSz="9111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type="body" sz="quarter" idx="13"/>
          </p:nvPr>
        </p:nvSpPr>
        <p:spPr>
          <a:xfrm>
            <a:off x="296240" y="2415168"/>
            <a:ext cx="6539440" cy="3871197"/>
          </a:xfrm>
        </p:spPr>
        <p:txBody>
          <a:bodyPr vert="horz" lIns="91152" tIns="45718" rIns="91152" bIns="45718" rtlCol="0">
            <a:noAutofit/>
          </a:bodyPr>
          <a:lstStyle/>
          <a:p>
            <a:pPr marL="0" indent="0">
              <a:buNone/>
            </a:pPr>
            <a:endParaRPr lang="en-US" i="1" dirty="0">
              <a:solidFill>
                <a:schemeClr val="bg1"/>
              </a:solidFill>
              <a:latin typeface="Lucida Sans" panose="020B0602030504020204" pitchFamily="34" charset="0"/>
              <a:cs typeface="Arial" panose="020B0604020202020204" pitchFamily="34" charset="0"/>
            </a:endParaRPr>
          </a:p>
          <a:p>
            <a:pPr marL="0" indent="0">
              <a:buNone/>
            </a:pPr>
            <a:r>
              <a:rPr lang="en-US" sz="2200" b="1" dirty="0">
                <a:solidFill>
                  <a:schemeClr val="bg1"/>
                </a:solidFill>
                <a:latin typeface="Lucida Sans" panose="020B0602030504020204" pitchFamily="34" charset="0"/>
                <a:cs typeface="Arial" panose="020B0604020202020204" pitchFamily="34" charset="0"/>
              </a:rPr>
              <a:t>Randomized trial </a:t>
            </a:r>
            <a:r>
              <a:rPr lang="en-US" sz="2200" dirty="0">
                <a:solidFill>
                  <a:schemeClr val="bg1"/>
                </a:solidFill>
                <a:latin typeface="Lucida Sans" panose="020B0602030504020204" pitchFamily="34" charset="0"/>
                <a:cs typeface="Arial" panose="020B0604020202020204" pitchFamily="34" charset="0"/>
              </a:rPr>
              <a:t>to develop and test policy-scalable strategies to reduce barriers housing choice voucher recipients face in moving to high-opportunity areas in Seattle and King County</a:t>
            </a:r>
            <a:endParaRPr lang="en-US" i="1" dirty="0">
              <a:solidFill>
                <a:schemeClr val="bg1"/>
              </a:solidFill>
              <a:latin typeface="Lucida Sans" panose="020B0602030504020204" pitchFamily="34" charset="0"/>
              <a:cs typeface="Arial" panose="020B0604020202020204" pitchFamily="34" charset="0"/>
            </a:endParaRPr>
          </a:p>
        </p:txBody>
      </p:sp>
      <p:sp>
        <p:nvSpPr>
          <p:cNvPr id="9" name="Title 1"/>
          <p:cNvSpPr txBox="1">
            <a:spLocks/>
          </p:cNvSpPr>
          <p:nvPr/>
        </p:nvSpPr>
        <p:spPr>
          <a:xfrm>
            <a:off x="296239" y="478755"/>
            <a:ext cx="6226812" cy="1810364"/>
          </a:xfrm>
          <a:prstGeom prst="rect">
            <a:avLst/>
          </a:prstGeom>
          <a:noFill/>
          <a:ln w="19050">
            <a:solidFill>
              <a:schemeClr val="bg1"/>
            </a:solidFill>
          </a:ln>
        </p:spPr>
        <p:txBody>
          <a:bodyPr vert="horz" wrap="square" lIns="91152" tIns="45718" rIns="91152"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037" rtl="0" eaLnBrk="1" fontAlgn="auto" latinLnBrk="0" hangingPunct="1">
              <a:lnSpc>
                <a:spcPct val="90000"/>
              </a:lnSpc>
              <a:spcBef>
                <a:spcPct val="0"/>
              </a:spcBef>
              <a:spcAft>
                <a:spcPts val="60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Lucida Sans" panose="020B0602030504020204" pitchFamily="34" charset="0"/>
                <a:ea typeface="+mj-ea"/>
                <a:cs typeface="Arial" panose="020B0604020202020204" pitchFamily="34" charset="0"/>
              </a:rPr>
              <a:t>Creating Moves </a:t>
            </a:r>
          </a:p>
          <a:p>
            <a:pPr marL="0" marR="0" lvl="0" indent="0" algn="ctr" defTabSz="914037" rtl="0" eaLnBrk="1" fontAlgn="auto" latinLnBrk="0" hangingPunct="1">
              <a:lnSpc>
                <a:spcPct val="90000"/>
              </a:lnSpc>
              <a:spcBef>
                <a:spcPct val="0"/>
              </a:spcBef>
              <a:spcAft>
                <a:spcPts val="60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Lucida Sans" panose="020B0602030504020204" pitchFamily="34" charset="0"/>
                <a:ea typeface="+mj-ea"/>
                <a:cs typeface="Arial" panose="020B0604020202020204" pitchFamily="34" charset="0"/>
              </a:rPr>
              <a:t>to Opportunity in Seattle and King County</a:t>
            </a:r>
          </a:p>
        </p:txBody>
      </p:sp>
      <p:pic>
        <p:nvPicPr>
          <p:cNvPr id="9218" name="Picture 2" descr="Image result for seattle housing authority logo">
            <a:extLst>
              <a:ext uri="{FF2B5EF4-FFF2-40B4-BE49-F238E27FC236}">
                <a16:creationId xmlns:a16="http://schemas.microsoft.com/office/drawing/2014/main" id="{43BF457E-E49B-4D19-B06A-9BEF022C4D0B}"/>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2720" t="6771" r="31429" b="27460"/>
          <a:stretch/>
        </p:blipFill>
        <p:spPr bwMode="auto">
          <a:xfrm>
            <a:off x="7241051" y="5041761"/>
            <a:ext cx="1936671" cy="17763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king county housing authority logo">
            <a:extLst>
              <a:ext uri="{FF2B5EF4-FFF2-40B4-BE49-F238E27FC236}">
                <a16:creationId xmlns:a16="http://schemas.microsoft.com/office/drawing/2014/main" id="{BE419FDF-21D5-4624-B8A0-C456C97583EB}"/>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18901" b="23370"/>
          <a:stretch/>
        </p:blipFill>
        <p:spPr bwMode="auto">
          <a:xfrm>
            <a:off x="9406701" y="5754574"/>
            <a:ext cx="2763554" cy="106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42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91" y="1145925"/>
            <a:ext cx="10926033" cy="5483475"/>
          </a:xfrm>
        </p:spPr>
        <p:txBody>
          <a:bodyPr>
            <a:normAutofit/>
          </a:bodyPr>
          <a:lstStyle/>
          <a:p>
            <a:pPr marL="342900" lvl="0" indent="-342900" defTabSz="914400">
              <a:lnSpc>
                <a:spcPct val="100000"/>
              </a:lnSpc>
              <a:spcBef>
                <a:spcPct val="20000"/>
              </a:spcBef>
              <a:buClr>
                <a:srgbClr val="1F497D"/>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Intervention focuses on families with young children (1+ child below age 15)</a:t>
            </a:r>
          </a:p>
          <a:p>
            <a:pPr marL="342900" lvl="0" indent="-342900" defTabSz="914400">
              <a:lnSpc>
                <a:spcPct val="100000"/>
              </a:lnSpc>
              <a:spcBef>
                <a:spcPct val="20000"/>
              </a:spcBef>
              <a:buClr>
                <a:srgbClr val="1F497D"/>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marL="342900" lvl="0" indent="-342900" defTabSz="914400">
              <a:lnSpc>
                <a:spcPct val="100000"/>
              </a:lnSpc>
              <a:spcBef>
                <a:spcPct val="20000"/>
              </a:spcBef>
              <a:buClr>
                <a:srgbClr val="1F497D"/>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Therefore, use Opportunity Atlas to define “opportunity areas” as places where historically children from low income families have had the highest upward mobility</a:t>
            </a:r>
          </a:p>
          <a:p>
            <a:pPr marL="342900" lvl="0" indent="-342900" defTabSz="914400">
              <a:lnSpc>
                <a:spcPct val="100000"/>
              </a:lnSpc>
              <a:spcBef>
                <a:spcPct val="20000"/>
              </a:spcBef>
              <a:buClr>
                <a:srgbClr val="1F497D"/>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marL="342900" lvl="0" indent="-342900" defTabSz="914400">
              <a:lnSpc>
                <a:spcPct val="100000"/>
              </a:lnSpc>
              <a:spcBef>
                <a:spcPct val="20000"/>
              </a:spcBef>
              <a:buClr>
                <a:srgbClr val="1F497D"/>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Starting point: Census tracts in top third of distribution within Seattle (SHA) and King County (KCHA)</a:t>
            </a:r>
          </a:p>
          <a:p>
            <a:pPr marL="0" lvl="0" indent="0" defTabSz="914400">
              <a:lnSpc>
                <a:spcPct val="100000"/>
              </a:lnSpc>
              <a:spcBef>
                <a:spcPct val="20000"/>
              </a:spcBef>
              <a:buClr>
                <a:srgbClr val="1F497D"/>
              </a:buClr>
              <a:buNone/>
            </a:pPr>
            <a:endParaRPr lang="en-US" sz="2200" dirty="0">
              <a:solidFill>
                <a:srgbClr val="000000"/>
              </a:solidFill>
              <a:latin typeface="Arial" panose="020B0604020202020204" pitchFamily="34" charset="0"/>
              <a:cs typeface="Arial" panose="020B0604020202020204" pitchFamily="34" charset="0"/>
            </a:endParaRPr>
          </a:p>
          <a:p>
            <a:pPr marL="342900" lvl="0" indent="-342900" defTabSz="914400">
              <a:lnSpc>
                <a:spcPct val="100000"/>
              </a:lnSpc>
              <a:spcBef>
                <a:spcPct val="20000"/>
              </a:spcBef>
              <a:buClr>
                <a:srgbClr val="1F497D"/>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Adjust definitions in collaboration with housing authorities to account for two issues:</a:t>
            </a:r>
          </a:p>
          <a:p>
            <a:pPr marL="342900" lvl="0" indent="-342900" defTabSz="914400">
              <a:lnSpc>
                <a:spcPct val="100000"/>
              </a:lnSpc>
              <a:spcBef>
                <a:spcPct val="20000"/>
              </a:spcBef>
              <a:buClr>
                <a:srgbClr val="1F497D"/>
              </a:buClr>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pPr marL="685800" lvl="1" indent="-342900" defTabSz="914400">
              <a:lnSpc>
                <a:spcPct val="100000"/>
              </a:lnSpc>
              <a:spcBef>
                <a:spcPct val="20000"/>
              </a:spcBef>
              <a:buClr>
                <a:srgbClr val="1F497D"/>
              </a:buClr>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Neighborhood change (using test score data to assess stability)</a:t>
            </a:r>
          </a:p>
          <a:p>
            <a:pPr marL="685800" lvl="1" indent="-342900" defTabSz="914400">
              <a:lnSpc>
                <a:spcPct val="100000"/>
              </a:lnSpc>
              <a:spcBef>
                <a:spcPct val="20000"/>
              </a:spcBef>
              <a:buClr>
                <a:srgbClr val="1F497D"/>
              </a:buClr>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pPr marL="685800" lvl="1" indent="-342900" defTabSz="914400">
              <a:lnSpc>
                <a:spcPct val="100000"/>
              </a:lnSpc>
              <a:spcBef>
                <a:spcPct val="20000"/>
              </a:spcBef>
              <a:buClr>
                <a:srgbClr val="1F497D"/>
              </a:buClr>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Creating contiguous areas</a:t>
            </a:r>
            <a:endParaRPr lang="en-US" sz="2200" dirty="0">
              <a:solidFill>
                <a:srgbClr val="000000"/>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228600"/>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j-ea"/>
                <a:cs typeface="Arial"/>
              </a:rPr>
              <a:t>Definition of Opportunity Areas</a:t>
            </a:r>
          </a:p>
        </p:txBody>
      </p:sp>
    </p:spTree>
    <p:extLst>
      <p:ext uri="{BB962C8B-B14F-4D97-AF65-F5344CB8AC3E}">
        <p14:creationId xmlns:p14="http://schemas.microsoft.com/office/powerpoint/2010/main" val="184434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4560C54-0A5E-44C0-9217-9E5DB3955B7A}"/>
              </a:ext>
            </a:extLst>
          </p:cNvPr>
          <p:cNvGrpSpPr/>
          <p:nvPr/>
        </p:nvGrpSpPr>
        <p:grpSpPr>
          <a:xfrm>
            <a:off x="1374492" y="436429"/>
            <a:ext cx="7608104" cy="6124074"/>
            <a:chOff x="652943" y="0"/>
            <a:chExt cx="8246956" cy="6858000"/>
          </a:xfrm>
        </p:grpSpPr>
        <p:pic>
          <p:nvPicPr>
            <p:cNvPr id="44" name="Picture 43">
              <a:extLst>
                <a:ext uri="{FF2B5EF4-FFF2-40B4-BE49-F238E27FC236}">
                  <a16:creationId xmlns:a16="http://schemas.microsoft.com/office/drawing/2014/main" id="{340DAEB0-76A0-4AAC-8AAA-651E77CF4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94" y="0"/>
              <a:ext cx="7424105" cy="6858000"/>
            </a:xfrm>
            <a:prstGeom prst="rect">
              <a:avLst/>
            </a:prstGeom>
          </p:spPr>
        </p:pic>
        <p:grpSp>
          <p:nvGrpSpPr>
            <p:cNvPr id="49" name="Group 48">
              <a:extLst>
                <a:ext uri="{FF2B5EF4-FFF2-40B4-BE49-F238E27FC236}">
                  <a16:creationId xmlns:a16="http://schemas.microsoft.com/office/drawing/2014/main" id="{3BA0224D-AE1D-4614-9EB5-19AFBA61FE8E}"/>
                </a:ext>
              </a:extLst>
            </p:cNvPr>
            <p:cNvGrpSpPr/>
            <p:nvPr/>
          </p:nvGrpSpPr>
          <p:grpSpPr>
            <a:xfrm>
              <a:off x="2475931" y="631554"/>
              <a:ext cx="2191049" cy="2623034"/>
              <a:chOff x="2749464" y="1133475"/>
              <a:chExt cx="1981353" cy="2400368"/>
            </a:xfrm>
          </p:grpSpPr>
          <p:sp>
            <p:nvSpPr>
              <p:cNvPr id="92" name="Freeform 98">
                <a:extLst>
                  <a:ext uri="{FF2B5EF4-FFF2-40B4-BE49-F238E27FC236}">
                    <a16:creationId xmlns:a16="http://schemas.microsoft.com/office/drawing/2014/main" id="{9615AFEE-3A4D-488B-B6B6-71FC020F0917}"/>
                  </a:ext>
                </a:extLst>
              </p:cNvPr>
              <p:cNvSpPr/>
              <p:nvPr/>
            </p:nvSpPr>
            <p:spPr>
              <a:xfrm>
                <a:off x="3378200" y="1133475"/>
                <a:ext cx="1271725" cy="1686061"/>
              </a:xfrm>
              <a:custGeom>
                <a:avLst/>
                <a:gdLst>
                  <a:gd name="connsiteX0" fmla="*/ 0 w 1271725"/>
                  <a:gd name="connsiteY0" fmla="*/ 3175 h 1686061"/>
                  <a:gd name="connsiteX1" fmla="*/ 206375 w 1271725"/>
                  <a:gd name="connsiteY1" fmla="*/ 3175 h 1686061"/>
                  <a:gd name="connsiteX2" fmla="*/ 482600 w 1271725"/>
                  <a:gd name="connsiteY2" fmla="*/ 0 h 1686061"/>
                  <a:gd name="connsiteX3" fmla="*/ 711200 w 1271725"/>
                  <a:gd name="connsiteY3" fmla="*/ 6350 h 1686061"/>
                  <a:gd name="connsiteX4" fmla="*/ 879475 w 1271725"/>
                  <a:gd name="connsiteY4" fmla="*/ 12700 h 1686061"/>
                  <a:gd name="connsiteX5" fmla="*/ 901700 w 1271725"/>
                  <a:gd name="connsiteY5" fmla="*/ 12700 h 1686061"/>
                  <a:gd name="connsiteX6" fmla="*/ 920750 w 1271725"/>
                  <a:gd name="connsiteY6" fmla="*/ 41275 h 1686061"/>
                  <a:gd name="connsiteX7" fmla="*/ 920750 w 1271725"/>
                  <a:gd name="connsiteY7" fmla="*/ 60325 h 1686061"/>
                  <a:gd name="connsiteX8" fmla="*/ 920750 w 1271725"/>
                  <a:gd name="connsiteY8" fmla="*/ 120650 h 1686061"/>
                  <a:gd name="connsiteX9" fmla="*/ 933450 w 1271725"/>
                  <a:gd name="connsiteY9" fmla="*/ 146050 h 1686061"/>
                  <a:gd name="connsiteX10" fmla="*/ 949325 w 1271725"/>
                  <a:gd name="connsiteY10" fmla="*/ 177800 h 1686061"/>
                  <a:gd name="connsiteX11" fmla="*/ 962025 w 1271725"/>
                  <a:gd name="connsiteY11" fmla="*/ 222250 h 1686061"/>
                  <a:gd name="connsiteX12" fmla="*/ 1009650 w 1271725"/>
                  <a:gd name="connsiteY12" fmla="*/ 361950 h 1686061"/>
                  <a:gd name="connsiteX13" fmla="*/ 1025525 w 1271725"/>
                  <a:gd name="connsiteY13" fmla="*/ 412750 h 1686061"/>
                  <a:gd name="connsiteX14" fmla="*/ 1073150 w 1271725"/>
                  <a:gd name="connsiteY14" fmla="*/ 447675 h 1686061"/>
                  <a:gd name="connsiteX15" fmla="*/ 1098550 w 1271725"/>
                  <a:gd name="connsiteY15" fmla="*/ 463550 h 1686061"/>
                  <a:gd name="connsiteX16" fmla="*/ 1136650 w 1271725"/>
                  <a:gd name="connsiteY16" fmla="*/ 463550 h 1686061"/>
                  <a:gd name="connsiteX17" fmla="*/ 1187450 w 1271725"/>
                  <a:gd name="connsiteY17" fmla="*/ 460375 h 1686061"/>
                  <a:gd name="connsiteX18" fmla="*/ 1228725 w 1271725"/>
                  <a:gd name="connsiteY18" fmla="*/ 476250 h 1686061"/>
                  <a:gd name="connsiteX19" fmla="*/ 1260475 w 1271725"/>
                  <a:gd name="connsiteY19" fmla="*/ 498475 h 1686061"/>
                  <a:gd name="connsiteX20" fmla="*/ 1270000 w 1271725"/>
                  <a:gd name="connsiteY20" fmla="*/ 523875 h 1686061"/>
                  <a:gd name="connsiteX21" fmla="*/ 1228725 w 1271725"/>
                  <a:gd name="connsiteY21" fmla="*/ 568325 h 1686061"/>
                  <a:gd name="connsiteX22" fmla="*/ 1203325 w 1271725"/>
                  <a:gd name="connsiteY22" fmla="*/ 628650 h 1686061"/>
                  <a:gd name="connsiteX23" fmla="*/ 1152525 w 1271725"/>
                  <a:gd name="connsiteY23" fmla="*/ 654050 h 1686061"/>
                  <a:gd name="connsiteX24" fmla="*/ 1117600 w 1271725"/>
                  <a:gd name="connsiteY24" fmla="*/ 676275 h 1686061"/>
                  <a:gd name="connsiteX25" fmla="*/ 1060450 w 1271725"/>
                  <a:gd name="connsiteY25" fmla="*/ 692150 h 1686061"/>
                  <a:gd name="connsiteX26" fmla="*/ 1047750 w 1271725"/>
                  <a:gd name="connsiteY26" fmla="*/ 698500 h 1686061"/>
                  <a:gd name="connsiteX27" fmla="*/ 1050925 w 1271725"/>
                  <a:gd name="connsiteY27" fmla="*/ 730250 h 1686061"/>
                  <a:gd name="connsiteX28" fmla="*/ 1041400 w 1271725"/>
                  <a:gd name="connsiteY28" fmla="*/ 771525 h 1686061"/>
                  <a:gd name="connsiteX29" fmla="*/ 1006475 w 1271725"/>
                  <a:gd name="connsiteY29" fmla="*/ 777875 h 1686061"/>
                  <a:gd name="connsiteX30" fmla="*/ 984250 w 1271725"/>
                  <a:gd name="connsiteY30" fmla="*/ 790575 h 1686061"/>
                  <a:gd name="connsiteX31" fmla="*/ 968375 w 1271725"/>
                  <a:gd name="connsiteY31" fmla="*/ 803275 h 1686061"/>
                  <a:gd name="connsiteX32" fmla="*/ 962025 w 1271725"/>
                  <a:gd name="connsiteY32" fmla="*/ 812800 h 1686061"/>
                  <a:gd name="connsiteX33" fmla="*/ 968375 w 1271725"/>
                  <a:gd name="connsiteY33" fmla="*/ 828675 h 1686061"/>
                  <a:gd name="connsiteX34" fmla="*/ 984250 w 1271725"/>
                  <a:gd name="connsiteY34" fmla="*/ 844550 h 1686061"/>
                  <a:gd name="connsiteX35" fmla="*/ 965200 w 1271725"/>
                  <a:gd name="connsiteY35" fmla="*/ 857250 h 1686061"/>
                  <a:gd name="connsiteX36" fmla="*/ 942975 w 1271725"/>
                  <a:gd name="connsiteY36" fmla="*/ 847725 h 1686061"/>
                  <a:gd name="connsiteX37" fmla="*/ 914400 w 1271725"/>
                  <a:gd name="connsiteY37" fmla="*/ 828675 h 1686061"/>
                  <a:gd name="connsiteX38" fmla="*/ 898525 w 1271725"/>
                  <a:gd name="connsiteY38" fmla="*/ 800100 h 1686061"/>
                  <a:gd name="connsiteX39" fmla="*/ 860425 w 1271725"/>
                  <a:gd name="connsiteY39" fmla="*/ 784225 h 1686061"/>
                  <a:gd name="connsiteX40" fmla="*/ 841375 w 1271725"/>
                  <a:gd name="connsiteY40" fmla="*/ 781050 h 1686061"/>
                  <a:gd name="connsiteX41" fmla="*/ 784225 w 1271725"/>
                  <a:gd name="connsiteY41" fmla="*/ 793750 h 1686061"/>
                  <a:gd name="connsiteX42" fmla="*/ 749300 w 1271725"/>
                  <a:gd name="connsiteY42" fmla="*/ 806450 h 1686061"/>
                  <a:gd name="connsiteX43" fmla="*/ 736600 w 1271725"/>
                  <a:gd name="connsiteY43" fmla="*/ 844550 h 1686061"/>
                  <a:gd name="connsiteX44" fmla="*/ 752475 w 1271725"/>
                  <a:gd name="connsiteY44" fmla="*/ 901700 h 1686061"/>
                  <a:gd name="connsiteX45" fmla="*/ 774700 w 1271725"/>
                  <a:gd name="connsiteY45" fmla="*/ 911225 h 1686061"/>
                  <a:gd name="connsiteX46" fmla="*/ 800100 w 1271725"/>
                  <a:gd name="connsiteY46" fmla="*/ 901700 h 1686061"/>
                  <a:gd name="connsiteX47" fmla="*/ 841375 w 1271725"/>
                  <a:gd name="connsiteY47" fmla="*/ 895350 h 1686061"/>
                  <a:gd name="connsiteX48" fmla="*/ 835025 w 1271725"/>
                  <a:gd name="connsiteY48" fmla="*/ 914400 h 1686061"/>
                  <a:gd name="connsiteX49" fmla="*/ 952500 w 1271725"/>
                  <a:gd name="connsiteY49" fmla="*/ 908050 h 1686061"/>
                  <a:gd name="connsiteX50" fmla="*/ 955675 w 1271725"/>
                  <a:gd name="connsiteY50" fmla="*/ 911225 h 1686061"/>
                  <a:gd name="connsiteX51" fmla="*/ 971550 w 1271725"/>
                  <a:gd name="connsiteY51" fmla="*/ 952500 h 1686061"/>
                  <a:gd name="connsiteX52" fmla="*/ 971550 w 1271725"/>
                  <a:gd name="connsiteY52" fmla="*/ 984250 h 1686061"/>
                  <a:gd name="connsiteX53" fmla="*/ 971550 w 1271725"/>
                  <a:gd name="connsiteY53" fmla="*/ 1031875 h 1686061"/>
                  <a:gd name="connsiteX54" fmla="*/ 933450 w 1271725"/>
                  <a:gd name="connsiteY54" fmla="*/ 1060450 h 1686061"/>
                  <a:gd name="connsiteX55" fmla="*/ 898525 w 1271725"/>
                  <a:gd name="connsiteY55" fmla="*/ 1082675 h 1686061"/>
                  <a:gd name="connsiteX56" fmla="*/ 885825 w 1271725"/>
                  <a:gd name="connsiteY56" fmla="*/ 1095375 h 1686061"/>
                  <a:gd name="connsiteX57" fmla="*/ 904875 w 1271725"/>
                  <a:gd name="connsiteY57" fmla="*/ 1114425 h 1686061"/>
                  <a:gd name="connsiteX58" fmla="*/ 920750 w 1271725"/>
                  <a:gd name="connsiteY58" fmla="*/ 1127125 h 1686061"/>
                  <a:gd name="connsiteX59" fmla="*/ 923925 w 1271725"/>
                  <a:gd name="connsiteY59" fmla="*/ 1158875 h 1686061"/>
                  <a:gd name="connsiteX60" fmla="*/ 901700 w 1271725"/>
                  <a:gd name="connsiteY60" fmla="*/ 1212850 h 1686061"/>
                  <a:gd name="connsiteX61" fmla="*/ 895350 w 1271725"/>
                  <a:gd name="connsiteY61" fmla="*/ 1263650 h 1686061"/>
                  <a:gd name="connsiteX62" fmla="*/ 889000 w 1271725"/>
                  <a:gd name="connsiteY62" fmla="*/ 1311275 h 1686061"/>
                  <a:gd name="connsiteX63" fmla="*/ 863600 w 1271725"/>
                  <a:gd name="connsiteY63" fmla="*/ 1374775 h 1686061"/>
                  <a:gd name="connsiteX64" fmla="*/ 863600 w 1271725"/>
                  <a:gd name="connsiteY64" fmla="*/ 1409700 h 1686061"/>
                  <a:gd name="connsiteX65" fmla="*/ 854075 w 1271725"/>
                  <a:gd name="connsiteY65" fmla="*/ 1422400 h 1686061"/>
                  <a:gd name="connsiteX66" fmla="*/ 879475 w 1271725"/>
                  <a:gd name="connsiteY66" fmla="*/ 1444625 h 1686061"/>
                  <a:gd name="connsiteX67" fmla="*/ 873125 w 1271725"/>
                  <a:gd name="connsiteY67" fmla="*/ 1473200 h 1686061"/>
                  <a:gd name="connsiteX68" fmla="*/ 873125 w 1271725"/>
                  <a:gd name="connsiteY68" fmla="*/ 1492250 h 1686061"/>
                  <a:gd name="connsiteX69" fmla="*/ 854075 w 1271725"/>
                  <a:gd name="connsiteY69" fmla="*/ 1495425 h 1686061"/>
                  <a:gd name="connsiteX70" fmla="*/ 847725 w 1271725"/>
                  <a:gd name="connsiteY70" fmla="*/ 1504950 h 1686061"/>
                  <a:gd name="connsiteX71" fmla="*/ 873125 w 1271725"/>
                  <a:gd name="connsiteY71" fmla="*/ 1517650 h 1686061"/>
                  <a:gd name="connsiteX72" fmla="*/ 895350 w 1271725"/>
                  <a:gd name="connsiteY72" fmla="*/ 1539875 h 1686061"/>
                  <a:gd name="connsiteX73" fmla="*/ 908050 w 1271725"/>
                  <a:gd name="connsiteY73" fmla="*/ 1593850 h 1686061"/>
                  <a:gd name="connsiteX74" fmla="*/ 933450 w 1271725"/>
                  <a:gd name="connsiteY74" fmla="*/ 1647825 h 1686061"/>
                  <a:gd name="connsiteX75" fmla="*/ 955675 w 1271725"/>
                  <a:gd name="connsiteY75" fmla="*/ 1638300 h 1686061"/>
                  <a:gd name="connsiteX76" fmla="*/ 996950 w 1271725"/>
                  <a:gd name="connsiteY76" fmla="*/ 1647825 h 1686061"/>
                  <a:gd name="connsiteX77" fmla="*/ 1003300 w 1271725"/>
                  <a:gd name="connsiteY77" fmla="*/ 1663700 h 1686061"/>
                  <a:gd name="connsiteX78" fmla="*/ 1057275 w 1271725"/>
                  <a:gd name="connsiteY78" fmla="*/ 1682750 h 1686061"/>
                  <a:gd name="connsiteX79" fmla="*/ 1047750 w 1271725"/>
                  <a:gd name="connsiteY79" fmla="*/ 1685925 h 168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71725" h="1686061">
                    <a:moveTo>
                      <a:pt x="0" y="3175"/>
                    </a:moveTo>
                    <a:lnTo>
                      <a:pt x="206375" y="3175"/>
                    </a:lnTo>
                    <a:lnTo>
                      <a:pt x="482600" y="0"/>
                    </a:lnTo>
                    <a:cubicBezTo>
                      <a:pt x="566737" y="529"/>
                      <a:pt x="711200" y="6350"/>
                      <a:pt x="711200" y="6350"/>
                    </a:cubicBezTo>
                    <a:lnTo>
                      <a:pt x="879475" y="12700"/>
                    </a:lnTo>
                    <a:cubicBezTo>
                      <a:pt x="911225" y="13758"/>
                      <a:pt x="894821" y="7938"/>
                      <a:pt x="901700" y="12700"/>
                    </a:cubicBezTo>
                    <a:cubicBezTo>
                      <a:pt x="908579" y="17462"/>
                      <a:pt x="917575" y="33337"/>
                      <a:pt x="920750" y="41275"/>
                    </a:cubicBezTo>
                    <a:cubicBezTo>
                      <a:pt x="923925" y="49213"/>
                      <a:pt x="920750" y="60325"/>
                      <a:pt x="920750" y="60325"/>
                    </a:cubicBezTo>
                    <a:cubicBezTo>
                      <a:pt x="920750" y="73554"/>
                      <a:pt x="918633" y="106363"/>
                      <a:pt x="920750" y="120650"/>
                    </a:cubicBezTo>
                    <a:cubicBezTo>
                      <a:pt x="922867" y="134938"/>
                      <a:pt x="933450" y="146050"/>
                      <a:pt x="933450" y="146050"/>
                    </a:cubicBezTo>
                    <a:cubicBezTo>
                      <a:pt x="938213" y="155575"/>
                      <a:pt x="944562" y="165100"/>
                      <a:pt x="949325" y="177800"/>
                    </a:cubicBezTo>
                    <a:cubicBezTo>
                      <a:pt x="954088" y="190500"/>
                      <a:pt x="951971" y="191558"/>
                      <a:pt x="962025" y="222250"/>
                    </a:cubicBezTo>
                    <a:cubicBezTo>
                      <a:pt x="972079" y="252942"/>
                      <a:pt x="999067" y="330200"/>
                      <a:pt x="1009650" y="361950"/>
                    </a:cubicBezTo>
                    <a:cubicBezTo>
                      <a:pt x="1020233" y="393700"/>
                      <a:pt x="1014942" y="398463"/>
                      <a:pt x="1025525" y="412750"/>
                    </a:cubicBezTo>
                    <a:cubicBezTo>
                      <a:pt x="1036108" y="427038"/>
                      <a:pt x="1060979" y="439208"/>
                      <a:pt x="1073150" y="447675"/>
                    </a:cubicBezTo>
                    <a:cubicBezTo>
                      <a:pt x="1085321" y="456142"/>
                      <a:pt x="1087967" y="460904"/>
                      <a:pt x="1098550" y="463550"/>
                    </a:cubicBezTo>
                    <a:cubicBezTo>
                      <a:pt x="1109133" y="466196"/>
                      <a:pt x="1121833" y="464079"/>
                      <a:pt x="1136650" y="463550"/>
                    </a:cubicBezTo>
                    <a:cubicBezTo>
                      <a:pt x="1151467" y="463021"/>
                      <a:pt x="1172104" y="458258"/>
                      <a:pt x="1187450" y="460375"/>
                    </a:cubicBezTo>
                    <a:cubicBezTo>
                      <a:pt x="1202796" y="462492"/>
                      <a:pt x="1216554" y="469900"/>
                      <a:pt x="1228725" y="476250"/>
                    </a:cubicBezTo>
                    <a:cubicBezTo>
                      <a:pt x="1240896" y="482600"/>
                      <a:pt x="1253596" y="490537"/>
                      <a:pt x="1260475" y="498475"/>
                    </a:cubicBezTo>
                    <a:cubicBezTo>
                      <a:pt x="1267354" y="506413"/>
                      <a:pt x="1275292" y="512233"/>
                      <a:pt x="1270000" y="523875"/>
                    </a:cubicBezTo>
                    <a:cubicBezTo>
                      <a:pt x="1264708" y="535517"/>
                      <a:pt x="1239837" y="550863"/>
                      <a:pt x="1228725" y="568325"/>
                    </a:cubicBezTo>
                    <a:cubicBezTo>
                      <a:pt x="1217613" y="585787"/>
                      <a:pt x="1216025" y="614363"/>
                      <a:pt x="1203325" y="628650"/>
                    </a:cubicBezTo>
                    <a:cubicBezTo>
                      <a:pt x="1190625" y="642938"/>
                      <a:pt x="1166812" y="646113"/>
                      <a:pt x="1152525" y="654050"/>
                    </a:cubicBezTo>
                    <a:cubicBezTo>
                      <a:pt x="1138238" y="661987"/>
                      <a:pt x="1132946" y="669925"/>
                      <a:pt x="1117600" y="676275"/>
                    </a:cubicBezTo>
                    <a:cubicBezTo>
                      <a:pt x="1102254" y="682625"/>
                      <a:pt x="1072092" y="688446"/>
                      <a:pt x="1060450" y="692150"/>
                    </a:cubicBezTo>
                    <a:cubicBezTo>
                      <a:pt x="1048808" y="695854"/>
                      <a:pt x="1049338" y="692150"/>
                      <a:pt x="1047750" y="698500"/>
                    </a:cubicBezTo>
                    <a:cubicBezTo>
                      <a:pt x="1046163" y="704850"/>
                      <a:pt x="1051983" y="718079"/>
                      <a:pt x="1050925" y="730250"/>
                    </a:cubicBezTo>
                    <a:cubicBezTo>
                      <a:pt x="1049867" y="742421"/>
                      <a:pt x="1048808" y="763588"/>
                      <a:pt x="1041400" y="771525"/>
                    </a:cubicBezTo>
                    <a:cubicBezTo>
                      <a:pt x="1033992" y="779463"/>
                      <a:pt x="1016000" y="774700"/>
                      <a:pt x="1006475" y="777875"/>
                    </a:cubicBezTo>
                    <a:cubicBezTo>
                      <a:pt x="996950" y="781050"/>
                      <a:pt x="990600" y="786342"/>
                      <a:pt x="984250" y="790575"/>
                    </a:cubicBezTo>
                    <a:cubicBezTo>
                      <a:pt x="977900" y="794808"/>
                      <a:pt x="968375" y="803275"/>
                      <a:pt x="968375" y="803275"/>
                    </a:cubicBezTo>
                    <a:cubicBezTo>
                      <a:pt x="964671" y="806979"/>
                      <a:pt x="962025" y="808567"/>
                      <a:pt x="962025" y="812800"/>
                    </a:cubicBezTo>
                    <a:cubicBezTo>
                      <a:pt x="962025" y="817033"/>
                      <a:pt x="964671" y="823383"/>
                      <a:pt x="968375" y="828675"/>
                    </a:cubicBezTo>
                    <a:cubicBezTo>
                      <a:pt x="972079" y="833967"/>
                      <a:pt x="984779" y="839788"/>
                      <a:pt x="984250" y="844550"/>
                    </a:cubicBezTo>
                    <a:cubicBezTo>
                      <a:pt x="983721" y="849313"/>
                      <a:pt x="972079" y="856721"/>
                      <a:pt x="965200" y="857250"/>
                    </a:cubicBezTo>
                    <a:cubicBezTo>
                      <a:pt x="958321" y="857779"/>
                      <a:pt x="951442" y="852488"/>
                      <a:pt x="942975" y="847725"/>
                    </a:cubicBezTo>
                    <a:cubicBezTo>
                      <a:pt x="934508" y="842962"/>
                      <a:pt x="921808" y="836613"/>
                      <a:pt x="914400" y="828675"/>
                    </a:cubicBezTo>
                    <a:cubicBezTo>
                      <a:pt x="906992" y="820738"/>
                      <a:pt x="907521" y="807508"/>
                      <a:pt x="898525" y="800100"/>
                    </a:cubicBezTo>
                    <a:cubicBezTo>
                      <a:pt x="889529" y="792692"/>
                      <a:pt x="869950" y="787400"/>
                      <a:pt x="860425" y="784225"/>
                    </a:cubicBezTo>
                    <a:cubicBezTo>
                      <a:pt x="850900" y="781050"/>
                      <a:pt x="854075" y="779463"/>
                      <a:pt x="841375" y="781050"/>
                    </a:cubicBezTo>
                    <a:cubicBezTo>
                      <a:pt x="828675" y="782637"/>
                      <a:pt x="799571" y="789517"/>
                      <a:pt x="784225" y="793750"/>
                    </a:cubicBezTo>
                    <a:cubicBezTo>
                      <a:pt x="768879" y="797983"/>
                      <a:pt x="757238" y="797983"/>
                      <a:pt x="749300" y="806450"/>
                    </a:cubicBezTo>
                    <a:cubicBezTo>
                      <a:pt x="741363" y="814917"/>
                      <a:pt x="736071" y="828675"/>
                      <a:pt x="736600" y="844550"/>
                    </a:cubicBezTo>
                    <a:cubicBezTo>
                      <a:pt x="737129" y="860425"/>
                      <a:pt x="746125" y="890588"/>
                      <a:pt x="752475" y="901700"/>
                    </a:cubicBezTo>
                    <a:cubicBezTo>
                      <a:pt x="758825" y="912812"/>
                      <a:pt x="766763" y="911225"/>
                      <a:pt x="774700" y="911225"/>
                    </a:cubicBezTo>
                    <a:cubicBezTo>
                      <a:pt x="782637" y="911225"/>
                      <a:pt x="788987" y="904346"/>
                      <a:pt x="800100" y="901700"/>
                    </a:cubicBezTo>
                    <a:cubicBezTo>
                      <a:pt x="811213" y="899054"/>
                      <a:pt x="835554" y="893233"/>
                      <a:pt x="841375" y="895350"/>
                    </a:cubicBezTo>
                    <a:cubicBezTo>
                      <a:pt x="847196" y="897467"/>
                      <a:pt x="816504" y="912283"/>
                      <a:pt x="835025" y="914400"/>
                    </a:cubicBezTo>
                    <a:cubicBezTo>
                      <a:pt x="853546" y="916517"/>
                      <a:pt x="932392" y="908579"/>
                      <a:pt x="952500" y="908050"/>
                    </a:cubicBezTo>
                    <a:cubicBezTo>
                      <a:pt x="972608" y="907521"/>
                      <a:pt x="952500" y="903817"/>
                      <a:pt x="955675" y="911225"/>
                    </a:cubicBezTo>
                    <a:cubicBezTo>
                      <a:pt x="958850" y="918633"/>
                      <a:pt x="968904" y="940329"/>
                      <a:pt x="971550" y="952500"/>
                    </a:cubicBezTo>
                    <a:cubicBezTo>
                      <a:pt x="974196" y="964671"/>
                      <a:pt x="971550" y="984250"/>
                      <a:pt x="971550" y="984250"/>
                    </a:cubicBezTo>
                    <a:cubicBezTo>
                      <a:pt x="971550" y="997479"/>
                      <a:pt x="977900" y="1019175"/>
                      <a:pt x="971550" y="1031875"/>
                    </a:cubicBezTo>
                    <a:cubicBezTo>
                      <a:pt x="965200" y="1044575"/>
                      <a:pt x="945621" y="1051983"/>
                      <a:pt x="933450" y="1060450"/>
                    </a:cubicBezTo>
                    <a:cubicBezTo>
                      <a:pt x="921279" y="1068917"/>
                      <a:pt x="898525" y="1082675"/>
                      <a:pt x="898525" y="1082675"/>
                    </a:cubicBezTo>
                    <a:cubicBezTo>
                      <a:pt x="890588" y="1088496"/>
                      <a:pt x="884767" y="1090084"/>
                      <a:pt x="885825" y="1095375"/>
                    </a:cubicBezTo>
                    <a:cubicBezTo>
                      <a:pt x="886883" y="1100666"/>
                      <a:pt x="899054" y="1109133"/>
                      <a:pt x="904875" y="1114425"/>
                    </a:cubicBezTo>
                    <a:cubicBezTo>
                      <a:pt x="910696" y="1119717"/>
                      <a:pt x="917575" y="1119717"/>
                      <a:pt x="920750" y="1127125"/>
                    </a:cubicBezTo>
                    <a:cubicBezTo>
                      <a:pt x="923925" y="1134533"/>
                      <a:pt x="927100" y="1144588"/>
                      <a:pt x="923925" y="1158875"/>
                    </a:cubicBezTo>
                    <a:cubicBezTo>
                      <a:pt x="920750" y="1173162"/>
                      <a:pt x="906463" y="1195387"/>
                      <a:pt x="901700" y="1212850"/>
                    </a:cubicBezTo>
                    <a:cubicBezTo>
                      <a:pt x="896937" y="1230313"/>
                      <a:pt x="897467" y="1247246"/>
                      <a:pt x="895350" y="1263650"/>
                    </a:cubicBezTo>
                    <a:cubicBezTo>
                      <a:pt x="893233" y="1280054"/>
                      <a:pt x="894292" y="1292754"/>
                      <a:pt x="889000" y="1311275"/>
                    </a:cubicBezTo>
                    <a:cubicBezTo>
                      <a:pt x="883708" y="1329796"/>
                      <a:pt x="867833" y="1358371"/>
                      <a:pt x="863600" y="1374775"/>
                    </a:cubicBezTo>
                    <a:cubicBezTo>
                      <a:pt x="859367" y="1391179"/>
                      <a:pt x="865188" y="1401762"/>
                      <a:pt x="863600" y="1409700"/>
                    </a:cubicBezTo>
                    <a:cubicBezTo>
                      <a:pt x="862012" y="1417638"/>
                      <a:pt x="851429" y="1416579"/>
                      <a:pt x="854075" y="1422400"/>
                    </a:cubicBezTo>
                    <a:cubicBezTo>
                      <a:pt x="856721" y="1428221"/>
                      <a:pt x="876300" y="1436158"/>
                      <a:pt x="879475" y="1444625"/>
                    </a:cubicBezTo>
                    <a:cubicBezTo>
                      <a:pt x="882650" y="1453092"/>
                      <a:pt x="874183" y="1465263"/>
                      <a:pt x="873125" y="1473200"/>
                    </a:cubicBezTo>
                    <a:cubicBezTo>
                      <a:pt x="872067" y="1481137"/>
                      <a:pt x="876300" y="1488546"/>
                      <a:pt x="873125" y="1492250"/>
                    </a:cubicBezTo>
                    <a:cubicBezTo>
                      <a:pt x="869950" y="1495954"/>
                      <a:pt x="854075" y="1495425"/>
                      <a:pt x="854075" y="1495425"/>
                    </a:cubicBezTo>
                    <a:cubicBezTo>
                      <a:pt x="849842" y="1497542"/>
                      <a:pt x="844550" y="1501246"/>
                      <a:pt x="847725" y="1504950"/>
                    </a:cubicBezTo>
                    <a:cubicBezTo>
                      <a:pt x="850900" y="1508654"/>
                      <a:pt x="865188" y="1511829"/>
                      <a:pt x="873125" y="1517650"/>
                    </a:cubicBezTo>
                    <a:cubicBezTo>
                      <a:pt x="881062" y="1523471"/>
                      <a:pt x="889529" y="1527175"/>
                      <a:pt x="895350" y="1539875"/>
                    </a:cubicBezTo>
                    <a:cubicBezTo>
                      <a:pt x="901171" y="1552575"/>
                      <a:pt x="901700" y="1575858"/>
                      <a:pt x="908050" y="1593850"/>
                    </a:cubicBezTo>
                    <a:cubicBezTo>
                      <a:pt x="914400" y="1611842"/>
                      <a:pt x="925513" y="1640417"/>
                      <a:pt x="933450" y="1647825"/>
                    </a:cubicBezTo>
                    <a:cubicBezTo>
                      <a:pt x="941388" y="1655233"/>
                      <a:pt x="945092" y="1638300"/>
                      <a:pt x="955675" y="1638300"/>
                    </a:cubicBezTo>
                    <a:cubicBezTo>
                      <a:pt x="966258" y="1638300"/>
                      <a:pt x="989013" y="1643592"/>
                      <a:pt x="996950" y="1647825"/>
                    </a:cubicBezTo>
                    <a:cubicBezTo>
                      <a:pt x="1004887" y="1652058"/>
                      <a:pt x="993246" y="1657879"/>
                      <a:pt x="1003300" y="1663700"/>
                    </a:cubicBezTo>
                    <a:cubicBezTo>
                      <a:pt x="1013354" y="1669521"/>
                      <a:pt x="1049867" y="1679046"/>
                      <a:pt x="1057275" y="1682750"/>
                    </a:cubicBezTo>
                    <a:cubicBezTo>
                      <a:pt x="1064683" y="1686454"/>
                      <a:pt x="1056216" y="1686189"/>
                      <a:pt x="1047750" y="16859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99">
                <a:extLst>
                  <a:ext uri="{FF2B5EF4-FFF2-40B4-BE49-F238E27FC236}">
                    <a16:creationId xmlns:a16="http://schemas.microsoft.com/office/drawing/2014/main" id="{96930FDA-20D0-44FE-871C-FA965734E288}"/>
                  </a:ext>
                </a:extLst>
              </p:cNvPr>
              <p:cNvSpPr/>
              <p:nvPr/>
            </p:nvSpPr>
            <p:spPr>
              <a:xfrm>
                <a:off x="4431506" y="2821781"/>
                <a:ext cx="299311" cy="640557"/>
              </a:xfrm>
              <a:custGeom>
                <a:avLst/>
                <a:gdLst>
                  <a:gd name="connsiteX0" fmla="*/ 0 w 299311"/>
                  <a:gd name="connsiteY0" fmla="*/ 0 h 640557"/>
                  <a:gd name="connsiteX1" fmla="*/ 50007 w 299311"/>
                  <a:gd name="connsiteY1" fmla="*/ 59532 h 640557"/>
                  <a:gd name="connsiteX2" fmla="*/ 57150 w 299311"/>
                  <a:gd name="connsiteY2" fmla="*/ 85725 h 640557"/>
                  <a:gd name="connsiteX3" fmla="*/ 73819 w 299311"/>
                  <a:gd name="connsiteY3" fmla="*/ 128588 h 640557"/>
                  <a:gd name="connsiteX4" fmla="*/ 100013 w 299311"/>
                  <a:gd name="connsiteY4" fmla="*/ 138113 h 640557"/>
                  <a:gd name="connsiteX5" fmla="*/ 128588 w 299311"/>
                  <a:gd name="connsiteY5" fmla="*/ 126207 h 640557"/>
                  <a:gd name="connsiteX6" fmla="*/ 130969 w 299311"/>
                  <a:gd name="connsiteY6" fmla="*/ 102394 h 640557"/>
                  <a:gd name="connsiteX7" fmla="*/ 123825 w 299311"/>
                  <a:gd name="connsiteY7" fmla="*/ 78582 h 640557"/>
                  <a:gd name="connsiteX8" fmla="*/ 123825 w 299311"/>
                  <a:gd name="connsiteY8" fmla="*/ 59532 h 640557"/>
                  <a:gd name="connsiteX9" fmla="*/ 114300 w 299311"/>
                  <a:gd name="connsiteY9" fmla="*/ 52388 h 640557"/>
                  <a:gd name="connsiteX10" fmla="*/ 138113 w 299311"/>
                  <a:gd name="connsiteY10" fmla="*/ 30957 h 640557"/>
                  <a:gd name="connsiteX11" fmla="*/ 154782 w 299311"/>
                  <a:gd name="connsiteY11" fmla="*/ 26194 h 640557"/>
                  <a:gd name="connsiteX12" fmla="*/ 178594 w 299311"/>
                  <a:gd name="connsiteY12" fmla="*/ 28575 h 640557"/>
                  <a:gd name="connsiteX13" fmla="*/ 197644 w 299311"/>
                  <a:gd name="connsiteY13" fmla="*/ 80963 h 640557"/>
                  <a:gd name="connsiteX14" fmla="*/ 207169 w 299311"/>
                  <a:gd name="connsiteY14" fmla="*/ 109538 h 640557"/>
                  <a:gd name="connsiteX15" fmla="*/ 200025 w 299311"/>
                  <a:gd name="connsiteY15" fmla="*/ 138113 h 640557"/>
                  <a:gd name="connsiteX16" fmla="*/ 178594 w 299311"/>
                  <a:gd name="connsiteY16" fmla="*/ 159544 h 640557"/>
                  <a:gd name="connsiteX17" fmla="*/ 135732 w 299311"/>
                  <a:gd name="connsiteY17" fmla="*/ 171450 h 640557"/>
                  <a:gd name="connsiteX18" fmla="*/ 102394 w 299311"/>
                  <a:gd name="connsiteY18" fmla="*/ 166688 h 640557"/>
                  <a:gd name="connsiteX19" fmla="*/ 80963 w 299311"/>
                  <a:gd name="connsiteY19" fmla="*/ 166688 h 640557"/>
                  <a:gd name="connsiteX20" fmla="*/ 102394 w 299311"/>
                  <a:gd name="connsiteY20" fmla="*/ 185738 h 640557"/>
                  <a:gd name="connsiteX21" fmla="*/ 92869 w 299311"/>
                  <a:gd name="connsiteY21" fmla="*/ 209550 h 640557"/>
                  <a:gd name="connsiteX22" fmla="*/ 71438 w 299311"/>
                  <a:gd name="connsiteY22" fmla="*/ 242888 h 640557"/>
                  <a:gd name="connsiteX23" fmla="*/ 50007 w 299311"/>
                  <a:gd name="connsiteY23" fmla="*/ 250032 h 640557"/>
                  <a:gd name="connsiteX24" fmla="*/ 50007 w 299311"/>
                  <a:gd name="connsiteY24" fmla="*/ 269082 h 640557"/>
                  <a:gd name="connsiteX25" fmla="*/ 40482 w 299311"/>
                  <a:gd name="connsiteY25" fmla="*/ 302419 h 640557"/>
                  <a:gd name="connsiteX26" fmla="*/ 33338 w 299311"/>
                  <a:gd name="connsiteY26" fmla="*/ 304800 h 640557"/>
                  <a:gd name="connsiteX27" fmla="*/ 35719 w 299311"/>
                  <a:gd name="connsiteY27" fmla="*/ 319088 h 640557"/>
                  <a:gd name="connsiteX28" fmla="*/ 42863 w 299311"/>
                  <a:gd name="connsiteY28" fmla="*/ 338138 h 640557"/>
                  <a:gd name="connsiteX29" fmla="*/ 47625 w 299311"/>
                  <a:gd name="connsiteY29" fmla="*/ 347663 h 640557"/>
                  <a:gd name="connsiteX30" fmla="*/ 52388 w 299311"/>
                  <a:gd name="connsiteY30" fmla="*/ 357188 h 640557"/>
                  <a:gd name="connsiteX31" fmla="*/ 50007 w 299311"/>
                  <a:gd name="connsiteY31" fmla="*/ 357188 h 640557"/>
                  <a:gd name="connsiteX32" fmla="*/ 85725 w 299311"/>
                  <a:gd name="connsiteY32" fmla="*/ 381000 h 640557"/>
                  <a:gd name="connsiteX33" fmla="*/ 76200 w 299311"/>
                  <a:gd name="connsiteY33" fmla="*/ 402432 h 640557"/>
                  <a:gd name="connsiteX34" fmla="*/ 52388 w 299311"/>
                  <a:gd name="connsiteY34" fmla="*/ 419100 h 640557"/>
                  <a:gd name="connsiteX35" fmla="*/ 33338 w 299311"/>
                  <a:gd name="connsiteY35" fmla="*/ 419100 h 640557"/>
                  <a:gd name="connsiteX36" fmla="*/ 47625 w 299311"/>
                  <a:gd name="connsiteY36" fmla="*/ 435769 h 640557"/>
                  <a:gd name="connsiteX37" fmla="*/ 88107 w 299311"/>
                  <a:gd name="connsiteY37" fmla="*/ 445294 h 640557"/>
                  <a:gd name="connsiteX38" fmla="*/ 130969 w 299311"/>
                  <a:gd name="connsiteY38" fmla="*/ 485775 h 640557"/>
                  <a:gd name="connsiteX39" fmla="*/ 157163 w 299311"/>
                  <a:gd name="connsiteY39" fmla="*/ 502444 h 640557"/>
                  <a:gd name="connsiteX40" fmla="*/ 164307 w 299311"/>
                  <a:gd name="connsiteY40" fmla="*/ 521494 h 640557"/>
                  <a:gd name="connsiteX41" fmla="*/ 283369 w 299311"/>
                  <a:gd name="connsiteY41" fmla="*/ 528638 h 640557"/>
                  <a:gd name="connsiteX42" fmla="*/ 297657 w 299311"/>
                  <a:gd name="connsiteY42" fmla="*/ 559594 h 640557"/>
                  <a:gd name="connsiteX43" fmla="*/ 295275 w 299311"/>
                  <a:gd name="connsiteY43" fmla="*/ 569119 h 640557"/>
                  <a:gd name="connsiteX44" fmla="*/ 264319 w 299311"/>
                  <a:gd name="connsiteY44" fmla="*/ 559594 h 640557"/>
                  <a:gd name="connsiteX45" fmla="*/ 242888 w 299311"/>
                  <a:gd name="connsiteY45" fmla="*/ 554832 h 640557"/>
                  <a:gd name="connsiteX46" fmla="*/ 214313 w 299311"/>
                  <a:gd name="connsiteY46" fmla="*/ 554832 h 640557"/>
                  <a:gd name="connsiteX47" fmla="*/ 207169 w 299311"/>
                  <a:gd name="connsiteY47" fmla="*/ 571500 h 640557"/>
                  <a:gd name="connsiteX48" fmla="*/ 219075 w 299311"/>
                  <a:gd name="connsiteY48" fmla="*/ 600075 h 640557"/>
                  <a:gd name="connsiteX49" fmla="*/ 223838 w 299311"/>
                  <a:gd name="connsiteY49" fmla="*/ 623888 h 640557"/>
                  <a:gd name="connsiteX50" fmla="*/ 245269 w 299311"/>
                  <a:gd name="connsiteY50" fmla="*/ 631032 h 640557"/>
                  <a:gd name="connsiteX51" fmla="*/ 271463 w 299311"/>
                  <a:gd name="connsiteY51" fmla="*/ 633413 h 640557"/>
                  <a:gd name="connsiteX52" fmla="*/ 273844 w 299311"/>
                  <a:gd name="connsiteY52" fmla="*/ 640557 h 64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9311" h="640557">
                    <a:moveTo>
                      <a:pt x="0" y="0"/>
                    </a:moveTo>
                    <a:cubicBezTo>
                      <a:pt x="20241" y="22622"/>
                      <a:pt x="40482" y="45245"/>
                      <a:pt x="50007" y="59532"/>
                    </a:cubicBezTo>
                    <a:cubicBezTo>
                      <a:pt x="59532" y="73819"/>
                      <a:pt x="53181" y="74216"/>
                      <a:pt x="57150" y="85725"/>
                    </a:cubicBezTo>
                    <a:cubicBezTo>
                      <a:pt x="61119" y="97234"/>
                      <a:pt x="66675" y="119857"/>
                      <a:pt x="73819" y="128588"/>
                    </a:cubicBezTo>
                    <a:cubicBezTo>
                      <a:pt x="80963" y="137319"/>
                      <a:pt x="90885" y="138510"/>
                      <a:pt x="100013" y="138113"/>
                    </a:cubicBezTo>
                    <a:cubicBezTo>
                      <a:pt x="109141" y="137716"/>
                      <a:pt x="123429" y="132160"/>
                      <a:pt x="128588" y="126207"/>
                    </a:cubicBezTo>
                    <a:cubicBezTo>
                      <a:pt x="133747" y="120254"/>
                      <a:pt x="131763" y="110331"/>
                      <a:pt x="130969" y="102394"/>
                    </a:cubicBezTo>
                    <a:cubicBezTo>
                      <a:pt x="130175" y="94457"/>
                      <a:pt x="125016" y="85726"/>
                      <a:pt x="123825" y="78582"/>
                    </a:cubicBezTo>
                    <a:cubicBezTo>
                      <a:pt x="122634" y="71438"/>
                      <a:pt x="123825" y="59532"/>
                      <a:pt x="123825" y="59532"/>
                    </a:cubicBezTo>
                    <a:cubicBezTo>
                      <a:pt x="122238" y="55166"/>
                      <a:pt x="111919" y="57150"/>
                      <a:pt x="114300" y="52388"/>
                    </a:cubicBezTo>
                    <a:cubicBezTo>
                      <a:pt x="116681" y="47626"/>
                      <a:pt x="131366" y="35323"/>
                      <a:pt x="138113" y="30957"/>
                    </a:cubicBezTo>
                    <a:cubicBezTo>
                      <a:pt x="144860" y="26591"/>
                      <a:pt x="148035" y="26591"/>
                      <a:pt x="154782" y="26194"/>
                    </a:cubicBezTo>
                    <a:cubicBezTo>
                      <a:pt x="161529" y="25797"/>
                      <a:pt x="171450" y="19447"/>
                      <a:pt x="178594" y="28575"/>
                    </a:cubicBezTo>
                    <a:cubicBezTo>
                      <a:pt x="185738" y="37703"/>
                      <a:pt x="192882" y="67469"/>
                      <a:pt x="197644" y="80963"/>
                    </a:cubicBezTo>
                    <a:cubicBezTo>
                      <a:pt x="202406" y="94457"/>
                      <a:pt x="206772" y="100013"/>
                      <a:pt x="207169" y="109538"/>
                    </a:cubicBezTo>
                    <a:cubicBezTo>
                      <a:pt x="207566" y="119063"/>
                      <a:pt x="204787" y="129779"/>
                      <a:pt x="200025" y="138113"/>
                    </a:cubicBezTo>
                    <a:cubicBezTo>
                      <a:pt x="195263" y="146447"/>
                      <a:pt x="189309" y="153988"/>
                      <a:pt x="178594" y="159544"/>
                    </a:cubicBezTo>
                    <a:cubicBezTo>
                      <a:pt x="167879" y="165100"/>
                      <a:pt x="148432" y="170259"/>
                      <a:pt x="135732" y="171450"/>
                    </a:cubicBezTo>
                    <a:cubicBezTo>
                      <a:pt x="123032" y="172641"/>
                      <a:pt x="111522" y="167482"/>
                      <a:pt x="102394" y="166688"/>
                    </a:cubicBezTo>
                    <a:cubicBezTo>
                      <a:pt x="93266" y="165894"/>
                      <a:pt x="80963" y="163513"/>
                      <a:pt x="80963" y="166688"/>
                    </a:cubicBezTo>
                    <a:cubicBezTo>
                      <a:pt x="80963" y="169863"/>
                      <a:pt x="100410" y="178594"/>
                      <a:pt x="102394" y="185738"/>
                    </a:cubicBezTo>
                    <a:cubicBezTo>
                      <a:pt x="104378" y="192882"/>
                      <a:pt x="98028" y="200025"/>
                      <a:pt x="92869" y="209550"/>
                    </a:cubicBezTo>
                    <a:cubicBezTo>
                      <a:pt x="87710" y="219075"/>
                      <a:pt x="78582" y="236141"/>
                      <a:pt x="71438" y="242888"/>
                    </a:cubicBezTo>
                    <a:cubicBezTo>
                      <a:pt x="64294" y="249635"/>
                      <a:pt x="53579" y="245667"/>
                      <a:pt x="50007" y="250032"/>
                    </a:cubicBezTo>
                    <a:cubicBezTo>
                      <a:pt x="46435" y="254397"/>
                      <a:pt x="51595" y="260351"/>
                      <a:pt x="50007" y="269082"/>
                    </a:cubicBezTo>
                    <a:cubicBezTo>
                      <a:pt x="48419" y="277813"/>
                      <a:pt x="40482" y="302419"/>
                      <a:pt x="40482" y="302419"/>
                    </a:cubicBezTo>
                    <a:cubicBezTo>
                      <a:pt x="37704" y="308372"/>
                      <a:pt x="34132" y="302022"/>
                      <a:pt x="33338" y="304800"/>
                    </a:cubicBezTo>
                    <a:cubicBezTo>
                      <a:pt x="32544" y="307578"/>
                      <a:pt x="34132" y="313532"/>
                      <a:pt x="35719" y="319088"/>
                    </a:cubicBezTo>
                    <a:cubicBezTo>
                      <a:pt x="37306" y="324644"/>
                      <a:pt x="40879" y="333376"/>
                      <a:pt x="42863" y="338138"/>
                    </a:cubicBezTo>
                    <a:cubicBezTo>
                      <a:pt x="44847" y="342901"/>
                      <a:pt x="47625" y="347663"/>
                      <a:pt x="47625" y="347663"/>
                    </a:cubicBezTo>
                    <a:lnTo>
                      <a:pt x="52388" y="357188"/>
                    </a:lnTo>
                    <a:cubicBezTo>
                      <a:pt x="52785" y="358776"/>
                      <a:pt x="44451" y="353219"/>
                      <a:pt x="50007" y="357188"/>
                    </a:cubicBezTo>
                    <a:cubicBezTo>
                      <a:pt x="55563" y="361157"/>
                      <a:pt x="81360" y="373459"/>
                      <a:pt x="85725" y="381000"/>
                    </a:cubicBezTo>
                    <a:cubicBezTo>
                      <a:pt x="90090" y="388541"/>
                      <a:pt x="81756" y="396082"/>
                      <a:pt x="76200" y="402432"/>
                    </a:cubicBezTo>
                    <a:cubicBezTo>
                      <a:pt x="70644" y="408782"/>
                      <a:pt x="59532" y="416322"/>
                      <a:pt x="52388" y="419100"/>
                    </a:cubicBezTo>
                    <a:cubicBezTo>
                      <a:pt x="45244" y="421878"/>
                      <a:pt x="34132" y="416322"/>
                      <a:pt x="33338" y="419100"/>
                    </a:cubicBezTo>
                    <a:cubicBezTo>
                      <a:pt x="32544" y="421878"/>
                      <a:pt x="38497" y="431403"/>
                      <a:pt x="47625" y="435769"/>
                    </a:cubicBezTo>
                    <a:cubicBezTo>
                      <a:pt x="56753" y="440135"/>
                      <a:pt x="74216" y="436960"/>
                      <a:pt x="88107" y="445294"/>
                    </a:cubicBezTo>
                    <a:cubicBezTo>
                      <a:pt x="101998" y="453628"/>
                      <a:pt x="119460" y="476250"/>
                      <a:pt x="130969" y="485775"/>
                    </a:cubicBezTo>
                    <a:cubicBezTo>
                      <a:pt x="142478" y="495300"/>
                      <a:pt x="151607" y="496491"/>
                      <a:pt x="157163" y="502444"/>
                    </a:cubicBezTo>
                    <a:cubicBezTo>
                      <a:pt x="162719" y="508397"/>
                      <a:pt x="143273" y="517128"/>
                      <a:pt x="164307" y="521494"/>
                    </a:cubicBezTo>
                    <a:cubicBezTo>
                      <a:pt x="185341" y="525860"/>
                      <a:pt x="261144" y="522288"/>
                      <a:pt x="283369" y="528638"/>
                    </a:cubicBezTo>
                    <a:cubicBezTo>
                      <a:pt x="305594" y="534988"/>
                      <a:pt x="297657" y="559594"/>
                      <a:pt x="297657" y="559594"/>
                    </a:cubicBezTo>
                    <a:cubicBezTo>
                      <a:pt x="299641" y="566341"/>
                      <a:pt x="300831" y="569119"/>
                      <a:pt x="295275" y="569119"/>
                    </a:cubicBezTo>
                    <a:cubicBezTo>
                      <a:pt x="289719" y="569119"/>
                      <a:pt x="273050" y="561975"/>
                      <a:pt x="264319" y="559594"/>
                    </a:cubicBezTo>
                    <a:cubicBezTo>
                      <a:pt x="255588" y="557213"/>
                      <a:pt x="251222" y="555626"/>
                      <a:pt x="242888" y="554832"/>
                    </a:cubicBezTo>
                    <a:cubicBezTo>
                      <a:pt x="234554" y="554038"/>
                      <a:pt x="220266" y="552054"/>
                      <a:pt x="214313" y="554832"/>
                    </a:cubicBezTo>
                    <a:cubicBezTo>
                      <a:pt x="208360" y="557610"/>
                      <a:pt x="206375" y="563960"/>
                      <a:pt x="207169" y="571500"/>
                    </a:cubicBezTo>
                    <a:cubicBezTo>
                      <a:pt x="207963" y="579040"/>
                      <a:pt x="216297" y="591344"/>
                      <a:pt x="219075" y="600075"/>
                    </a:cubicBezTo>
                    <a:cubicBezTo>
                      <a:pt x="221853" y="608806"/>
                      <a:pt x="219472" y="618729"/>
                      <a:pt x="223838" y="623888"/>
                    </a:cubicBezTo>
                    <a:cubicBezTo>
                      <a:pt x="228204" y="629048"/>
                      <a:pt x="237331" y="629444"/>
                      <a:pt x="245269" y="631032"/>
                    </a:cubicBezTo>
                    <a:cubicBezTo>
                      <a:pt x="253207" y="632620"/>
                      <a:pt x="266701" y="631826"/>
                      <a:pt x="271463" y="633413"/>
                    </a:cubicBezTo>
                    <a:cubicBezTo>
                      <a:pt x="276225" y="635000"/>
                      <a:pt x="275034" y="637778"/>
                      <a:pt x="273844" y="6405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reeform 100">
                <a:extLst>
                  <a:ext uri="{FF2B5EF4-FFF2-40B4-BE49-F238E27FC236}">
                    <a16:creationId xmlns:a16="http://schemas.microsoft.com/office/drawing/2014/main" id="{E19076AD-711B-4D32-8A3C-C931D097A730}"/>
                  </a:ext>
                </a:extLst>
              </p:cNvPr>
              <p:cNvSpPr/>
              <p:nvPr/>
            </p:nvSpPr>
            <p:spPr>
              <a:xfrm>
                <a:off x="4224338" y="3372728"/>
                <a:ext cx="481012" cy="161115"/>
              </a:xfrm>
              <a:custGeom>
                <a:avLst/>
                <a:gdLst>
                  <a:gd name="connsiteX0" fmla="*/ 481012 w 481012"/>
                  <a:gd name="connsiteY0" fmla="*/ 89610 h 161115"/>
                  <a:gd name="connsiteX1" fmla="*/ 411956 w 481012"/>
                  <a:gd name="connsiteY1" fmla="*/ 108660 h 161115"/>
                  <a:gd name="connsiteX2" fmla="*/ 395287 w 481012"/>
                  <a:gd name="connsiteY2" fmla="*/ 103897 h 161115"/>
                  <a:gd name="connsiteX3" fmla="*/ 376237 w 481012"/>
                  <a:gd name="connsiteY3" fmla="*/ 87228 h 161115"/>
                  <a:gd name="connsiteX4" fmla="*/ 369093 w 481012"/>
                  <a:gd name="connsiteY4" fmla="*/ 72941 h 161115"/>
                  <a:gd name="connsiteX5" fmla="*/ 352425 w 481012"/>
                  <a:gd name="connsiteY5" fmla="*/ 68178 h 161115"/>
                  <a:gd name="connsiteX6" fmla="*/ 321468 w 481012"/>
                  <a:gd name="connsiteY6" fmla="*/ 70560 h 161115"/>
                  <a:gd name="connsiteX7" fmla="*/ 300037 w 481012"/>
                  <a:gd name="connsiteY7" fmla="*/ 75322 h 161115"/>
                  <a:gd name="connsiteX8" fmla="*/ 292893 w 481012"/>
                  <a:gd name="connsiteY8" fmla="*/ 80085 h 161115"/>
                  <a:gd name="connsiteX9" fmla="*/ 292893 w 481012"/>
                  <a:gd name="connsiteY9" fmla="*/ 122947 h 161115"/>
                  <a:gd name="connsiteX10" fmla="*/ 292893 w 481012"/>
                  <a:gd name="connsiteY10" fmla="*/ 139616 h 161115"/>
                  <a:gd name="connsiteX11" fmla="*/ 295275 w 481012"/>
                  <a:gd name="connsiteY11" fmla="*/ 149141 h 161115"/>
                  <a:gd name="connsiteX12" fmla="*/ 264318 w 481012"/>
                  <a:gd name="connsiteY12" fmla="*/ 161047 h 161115"/>
                  <a:gd name="connsiteX13" fmla="*/ 216693 w 481012"/>
                  <a:gd name="connsiteY13" fmla="*/ 153903 h 161115"/>
                  <a:gd name="connsiteX14" fmla="*/ 178593 w 481012"/>
                  <a:gd name="connsiteY14" fmla="*/ 151522 h 161115"/>
                  <a:gd name="connsiteX15" fmla="*/ 176212 w 481012"/>
                  <a:gd name="connsiteY15" fmla="*/ 149141 h 161115"/>
                  <a:gd name="connsiteX16" fmla="*/ 176212 w 481012"/>
                  <a:gd name="connsiteY16" fmla="*/ 91991 h 161115"/>
                  <a:gd name="connsiteX17" fmla="*/ 180975 w 481012"/>
                  <a:gd name="connsiteY17" fmla="*/ 20553 h 161115"/>
                  <a:gd name="connsiteX18" fmla="*/ 169068 w 481012"/>
                  <a:gd name="connsiteY18" fmla="*/ 1503 h 161115"/>
                  <a:gd name="connsiteX19" fmla="*/ 145256 w 481012"/>
                  <a:gd name="connsiteY19" fmla="*/ 1503 h 161115"/>
                  <a:gd name="connsiteX20" fmla="*/ 130968 w 481012"/>
                  <a:gd name="connsiteY20" fmla="*/ 3885 h 161115"/>
                  <a:gd name="connsiteX21" fmla="*/ 128587 w 481012"/>
                  <a:gd name="connsiteY21" fmla="*/ 27697 h 161115"/>
                  <a:gd name="connsiteX22" fmla="*/ 100012 w 481012"/>
                  <a:gd name="connsiteY22" fmla="*/ 27697 h 161115"/>
                  <a:gd name="connsiteX23" fmla="*/ 90487 w 481012"/>
                  <a:gd name="connsiteY23" fmla="*/ 8647 h 161115"/>
                  <a:gd name="connsiteX24" fmla="*/ 80962 w 481012"/>
                  <a:gd name="connsiteY24" fmla="*/ 8647 h 161115"/>
                  <a:gd name="connsiteX25" fmla="*/ 50006 w 481012"/>
                  <a:gd name="connsiteY25" fmla="*/ 6266 h 161115"/>
                  <a:gd name="connsiteX26" fmla="*/ 0 w 481012"/>
                  <a:gd name="connsiteY26" fmla="*/ 6266 h 16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012" h="161115">
                    <a:moveTo>
                      <a:pt x="481012" y="89610"/>
                    </a:moveTo>
                    <a:cubicBezTo>
                      <a:pt x="453627" y="97944"/>
                      <a:pt x="426243" y="106279"/>
                      <a:pt x="411956" y="108660"/>
                    </a:cubicBezTo>
                    <a:cubicBezTo>
                      <a:pt x="397668" y="111041"/>
                      <a:pt x="401240" y="107469"/>
                      <a:pt x="395287" y="103897"/>
                    </a:cubicBezTo>
                    <a:cubicBezTo>
                      <a:pt x="389334" y="100325"/>
                      <a:pt x="380603" y="92387"/>
                      <a:pt x="376237" y="87228"/>
                    </a:cubicBezTo>
                    <a:cubicBezTo>
                      <a:pt x="371871" y="82069"/>
                      <a:pt x="373062" y="76116"/>
                      <a:pt x="369093" y="72941"/>
                    </a:cubicBezTo>
                    <a:cubicBezTo>
                      <a:pt x="365124" y="69766"/>
                      <a:pt x="360362" y="68575"/>
                      <a:pt x="352425" y="68178"/>
                    </a:cubicBezTo>
                    <a:cubicBezTo>
                      <a:pt x="344488" y="67781"/>
                      <a:pt x="330199" y="69369"/>
                      <a:pt x="321468" y="70560"/>
                    </a:cubicBezTo>
                    <a:cubicBezTo>
                      <a:pt x="312737" y="71751"/>
                      <a:pt x="300037" y="75322"/>
                      <a:pt x="300037" y="75322"/>
                    </a:cubicBezTo>
                    <a:cubicBezTo>
                      <a:pt x="295275" y="76909"/>
                      <a:pt x="294084" y="72147"/>
                      <a:pt x="292893" y="80085"/>
                    </a:cubicBezTo>
                    <a:cubicBezTo>
                      <a:pt x="291702" y="88023"/>
                      <a:pt x="292893" y="122947"/>
                      <a:pt x="292893" y="122947"/>
                    </a:cubicBezTo>
                    <a:lnTo>
                      <a:pt x="292893" y="139616"/>
                    </a:lnTo>
                    <a:cubicBezTo>
                      <a:pt x="293290" y="143982"/>
                      <a:pt x="300037" y="145569"/>
                      <a:pt x="295275" y="149141"/>
                    </a:cubicBezTo>
                    <a:cubicBezTo>
                      <a:pt x="290513" y="152713"/>
                      <a:pt x="277415" y="160253"/>
                      <a:pt x="264318" y="161047"/>
                    </a:cubicBezTo>
                    <a:cubicBezTo>
                      <a:pt x="251221" y="161841"/>
                      <a:pt x="230980" y="155490"/>
                      <a:pt x="216693" y="153903"/>
                    </a:cubicBezTo>
                    <a:cubicBezTo>
                      <a:pt x="202406" y="152316"/>
                      <a:pt x="178593" y="151522"/>
                      <a:pt x="178593" y="151522"/>
                    </a:cubicBezTo>
                    <a:cubicBezTo>
                      <a:pt x="171846" y="150728"/>
                      <a:pt x="176609" y="159063"/>
                      <a:pt x="176212" y="149141"/>
                    </a:cubicBezTo>
                    <a:cubicBezTo>
                      <a:pt x="175815" y="139219"/>
                      <a:pt x="175418" y="113422"/>
                      <a:pt x="176212" y="91991"/>
                    </a:cubicBezTo>
                    <a:cubicBezTo>
                      <a:pt x="177006" y="70560"/>
                      <a:pt x="182166" y="35634"/>
                      <a:pt x="180975" y="20553"/>
                    </a:cubicBezTo>
                    <a:cubicBezTo>
                      <a:pt x="179784" y="5472"/>
                      <a:pt x="175021" y="4678"/>
                      <a:pt x="169068" y="1503"/>
                    </a:cubicBezTo>
                    <a:cubicBezTo>
                      <a:pt x="163115" y="-1672"/>
                      <a:pt x="151606" y="1106"/>
                      <a:pt x="145256" y="1503"/>
                    </a:cubicBezTo>
                    <a:cubicBezTo>
                      <a:pt x="138906" y="1900"/>
                      <a:pt x="133746" y="-481"/>
                      <a:pt x="130968" y="3885"/>
                    </a:cubicBezTo>
                    <a:cubicBezTo>
                      <a:pt x="128190" y="8251"/>
                      <a:pt x="133746" y="23728"/>
                      <a:pt x="128587" y="27697"/>
                    </a:cubicBezTo>
                    <a:cubicBezTo>
                      <a:pt x="123428" y="31666"/>
                      <a:pt x="106362" y="30872"/>
                      <a:pt x="100012" y="27697"/>
                    </a:cubicBezTo>
                    <a:cubicBezTo>
                      <a:pt x="93662" y="24522"/>
                      <a:pt x="90487" y="8647"/>
                      <a:pt x="90487" y="8647"/>
                    </a:cubicBezTo>
                    <a:cubicBezTo>
                      <a:pt x="87312" y="5472"/>
                      <a:pt x="87709" y="9044"/>
                      <a:pt x="80962" y="8647"/>
                    </a:cubicBezTo>
                    <a:cubicBezTo>
                      <a:pt x="74215" y="8250"/>
                      <a:pt x="63500" y="6663"/>
                      <a:pt x="50006" y="6266"/>
                    </a:cubicBezTo>
                    <a:cubicBezTo>
                      <a:pt x="36512" y="5869"/>
                      <a:pt x="18256" y="6067"/>
                      <a:pt x="0" y="626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reeform 101">
                <a:extLst>
                  <a:ext uri="{FF2B5EF4-FFF2-40B4-BE49-F238E27FC236}">
                    <a16:creationId xmlns:a16="http://schemas.microsoft.com/office/drawing/2014/main" id="{7E51023C-F8BE-4D2C-A061-E33E6B6D7184}"/>
                  </a:ext>
                </a:extLst>
              </p:cNvPr>
              <p:cNvSpPr/>
              <p:nvPr/>
            </p:nvSpPr>
            <p:spPr>
              <a:xfrm>
                <a:off x="2892249" y="2171681"/>
                <a:ext cx="1341614" cy="1348552"/>
              </a:xfrm>
              <a:custGeom>
                <a:avLst/>
                <a:gdLst>
                  <a:gd name="connsiteX0" fmla="*/ 1341614 w 1341614"/>
                  <a:gd name="connsiteY0" fmla="*/ 1204932 h 1348552"/>
                  <a:gd name="connsiteX1" fmla="*/ 1289226 w 1341614"/>
                  <a:gd name="connsiteY1" fmla="*/ 1204932 h 1348552"/>
                  <a:gd name="connsiteX2" fmla="*/ 1305895 w 1341614"/>
                  <a:gd name="connsiteY2" fmla="*/ 1159688 h 1348552"/>
                  <a:gd name="connsiteX3" fmla="*/ 1313039 w 1341614"/>
                  <a:gd name="connsiteY3" fmla="*/ 1135875 h 1348552"/>
                  <a:gd name="connsiteX4" fmla="*/ 1308276 w 1341614"/>
                  <a:gd name="connsiteY4" fmla="*/ 1085869 h 1348552"/>
                  <a:gd name="connsiteX5" fmla="*/ 1308276 w 1341614"/>
                  <a:gd name="connsiteY5" fmla="*/ 1057294 h 1348552"/>
                  <a:gd name="connsiteX6" fmla="*/ 1279701 w 1341614"/>
                  <a:gd name="connsiteY6" fmla="*/ 1057294 h 1348552"/>
                  <a:gd name="connsiteX7" fmla="*/ 1241601 w 1341614"/>
                  <a:gd name="connsiteY7" fmla="*/ 1057294 h 1348552"/>
                  <a:gd name="connsiteX8" fmla="*/ 1215407 w 1341614"/>
                  <a:gd name="connsiteY8" fmla="*/ 1054913 h 1348552"/>
                  <a:gd name="connsiteX9" fmla="*/ 1179689 w 1341614"/>
                  <a:gd name="connsiteY9" fmla="*/ 1054913 h 1348552"/>
                  <a:gd name="connsiteX10" fmla="*/ 1215407 w 1341614"/>
                  <a:gd name="connsiteY10" fmla="*/ 1035863 h 1348552"/>
                  <a:gd name="connsiteX11" fmla="*/ 1198739 w 1341614"/>
                  <a:gd name="connsiteY11" fmla="*/ 1012050 h 1348552"/>
                  <a:gd name="connsiteX12" fmla="*/ 1174926 w 1341614"/>
                  <a:gd name="connsiteY12" fmla="*/ 1002525 h 1348552"/>
                  <a:gd name="connsiteX13" fmla="*/ 1143970 w 1341614"/>
                  <a:gd name="connsiteY13" fmla="*/ 988238 h 1348552"/>
                  <a:gd name="connsiteX14" fmla="*/ 1098726 w 1341614"/>
                  <a:gd name="connsiteY14" fmla="*/ 985857 h 1348552"/>
                  <a:gd name="connsiteX15" fmla="*/ 1055864 w 1341614"/>
                  <a:gd name="connsiteY15" fmla="*/ 985857 h 1348552"/>
                  <a:gd name="connsiteX16" fmla="*/ 1053482 w 1341614"/>
                  <a:gd name="connsiteY16" fmla="*/ 1035863 h 1348552"/>
                  <a:gd name="connsiteX17" fmla="*/ 1093964 w 1341614"/>
                  <a:gd name="connsiteY17" fmla="*/ 1043007 h 1348552"/>
                  <a:gd name="connsiteX18" fmla="*/ 1124920 w 1341614"/>
                  <a:gd name="connsiteY18" fmla="*/ 1085869 h 1348552"/>
                  <a:gd name="connsiteX19" fmla="*/ 1141589 w 1341614"/>
                  <a:gd name="connsiteY19" fmla="*/ 1126350 h 1348552"/>
                  <a:gd name="connsiteX20" fmla="*/ 1158257 w 1341614"/>
                  <a:gd name="connsiteY20" fmla="*/ 1164450 h 1348552"/>
                  <a:gd name="connsiteX21" fmla="*/ 1186832 w 1341614"/>
                  <a:gd name="connsiteY21" fmla="*/ 1190644 h 1348552"/>
                  <a:gd name="connsiteX22" fmla="*/ 1246364 w 1341614"/>
                  <a:gd name="connsiteY22" fmla="*/ 1195407 h 1348552"/>
                  <a:gd name="connsiteX23" fmla="*/ 1282082 w 1341614"/>
                  <a:gd name="connsiteY23" fmla="*/ 1231125 h 1348552"/>
                  <a:gd name="connsiteX24" fmla="*/ 1260651 w 1341614"/>
                  <a:gd name="connsiteY24" fmla="*/ 1247794 h 1348552"/>
                  <a:gd name="connsiteX25" fmla="*/ 1236839 w 1341614"/>
                  <a:gd name="connsiteY25" fmla="*/ 1257319 h 1348552"/>
                  <a:gd name="connsiteX26" fmla="*/ 1232076 w 1341614"/>
                  <a:gd name="connsiteY26" fmla="*/ 1285894 h 1348552"/>
                  <a:gd name="connsiteX27" fmla="*/ 1265414 w 1341614"/>
                  <a:gd name="connsiteY27" fmla="*/ 1300182 h 1348552"/>
                  <a:gd name="connsiteX28" fmla="*/ 1277320 w 1341614"/>
                  <a:gd name="connsiteY28" fmla="*/ 1314469 h 1348552"/>
                  <a:gd name="connsiteX29" fmla="*/ 1260651 w 1341614"/>
                  <a:gd name="connsiteY29" fmla="*/ 1340663 h 1348552"/>
                  <a:gd name="connsiteX30" fmla="*/ 1239220 w 1341614"/>
                  <a:gd name="connsiteY30" fmla="*/ 1326375 h 1348552"/>
                  <a:gd name="connsiteX31" fmla="*/ 1222551 w 1341614"/>
                  <a:gd name="connsiteY31" fmla="*/ 1309707 h 1348552"/>
                  <a:gd name="connsiteX32" fmla="*/ 1205882 w 1341614"/>
                  <a:gd name="connsiteY32" fmla="*/ 1304944 h 1348552"/>
                  <a:gd name="connsiteX33" fmla="*/ 1184451 w 1341614"/>
                  <a:gd name="connsiteY33" fmla="*/ 1300182 h 1348552"/>
                  <a:gd name="connsiteX34" fmla="*/ 1163020 w 1341614"/>
                  <a:gd name="connsiteY34" fmla="*/ 1300182 h 1348552"/>
                  <a:gd name="connsiteX35" fmla="*/ 1191595 w 1341614"/>
                  <a:gd name="connsiteY35" fmla="*/ 1343044 h 1348552"/>
                  <a:gd name="connsiteX36" fmla="*/ 1186832 w 1341614"/>
                  <a:gd name="connsiteY36" fmla="*/ 1347807 h 1348552"/>
                  <a:gd name="connsiteX37" fmla="*/ 1177307 w 1341614"/>
                  <a:gd name="connsiteY37" fmla="*/ 1347807 h 1348552"/>
                  <a:gd name="connsiteX38" fmla="*/ 1143970 w 1341614"/>
                  <a:gd name="connsiteY38" fmla="*/ 1347807 h 1348552"/>
                  <a:gd name="connsiteX39" fmla="*/ 1120157 w 1341614"/>
                  <a:gd name="connsiteY39" fmla="*/ 1347807 h 1348552"/>
                  <a:gd name="connsiteX40" fmla="*/ 1103489 w 1341614"/>
                  <a:gd name="connsiteY40" fmla="*/ 1343044 h 1348552"/>
                  <a:gd name="connsiteX41" fmla="*/ 1084439 w 1341614"/>
                  <a:gd name="connsiteY41" fmla="*/ 1293038 h 1348552"/>
                  <a:gd name="connsiteX42" fmla="*/ 1074914 w 1341614"/>
                  <a:gd name="connsiteY42" fmla="*/ 1273988 h 1348552"/>
                  <a:gd name="connsiteX43" fmla="*/ 1013001 w 1341614"/>
                  <a:gd name="connsiteY43" fmla="*/ 1269225 h 1348552"/>
                  <a:gd name="connsiteX44" fmla="*/ 977282 w 1341614"/>
                  <a:gd name="connsiteY44" fmla="*/ 1269225 h 1348552"/>
                  <a:gd name="connsiteX45" fmla="*/ 955851 w 1341614"/>
                  <a:gd name="connsiteY45" fmla="*/ 1271607 h 1348552"/>
                  <a:gd name="connsiteX46" fmla="*/ 939182 w 1341614"/>
                  <a:gd name="connsiteY46" fmla="*/ 1278750 h 1348552"/>
                  <a:gd name="connsiteX47" fmla="*/ 932039 w 1341614"/>
                  <a:gd name="connsiteY47" fmla="*/ 1273988 h 1348552"/>
                  <a:gd name="connsiteX48" fmla="*/ 891557 w 1341614"/>
                  <a:gd name="connsiteY48" fmla="*/ 1271607 h 1348552"/>
                  <a:gd name="connsiteX49" fmla="*/ 877270 w 1341614"/>
                  <a:gd name="connsiteY49" fmla="*/ 1271607 h 1348552"/>
                  <a:gd name="connsiteX50" fmla="*/ 874889 w 1341614"/>
                  <a:gd name="connsiteY50" fmla="*/ 1271607 h 1348552"/>
                  <a:gd name="connsiteX51" fmla="*/ 882032 w 1341614"/>
                  <a:gd name="connsiteY51" fmla="*/ 1209694 h 1348552"/>
                  <a:gd name="connsiteX52" fmla="*/ 882032 w 1341614"/>
                  <a:gd name="connsiteY52" fmla="*/ 1195407 h 1348552"/>
                  <a:gd name="connsiteX53" fmla="*/ 882032 w 1341614"/>
                  <a:gd name="connsiteY53" fmla="*/ 1181119 h 1348552"/>
                  <a:gd name="connsiteX54" fmla="*/ 860601 w 1341614"/>
                  <a:gd name="connsiteY54" fmla="*/ 1181119 h 1348552"/>
                  <a:gd name="connsiteX55" fmla="*/ 822501 w 1341614"/>
                  <a:gd name="connsiteY55" fmla="*/ 1181119 h 1348552"/>
                  <a:gd name="connsiteX56" fmla="*/ 746301 w 1341614"/>
                  <a:gd name="connsiteY56" fmla="*/ 1181119 h 1348552"/>
                  <a:gd name="connsiteX57" fmla="*/ 693914 w 1341614"/>
                  <a:gd name="connsiteY57" fmla="*/ 1183500 h 1348552"/>
                  <a:gd name="connsiteX58" fmla="*/ 672482 w 1341614"/>
                  <a:gd name="connsiteY58" fmla="*/ 1183500 h 1348552"/>
                  <a:gd name="connsiteX59" fmla="*/ 665339 w 1341614"/>
                  <a:gd name="connsiteY59" fmla="*/ 1183500 h 1348552"/>
                  <a:gd name="connsiteX60" fmla="*/ 670101 w 1341614"/>
                  <a:gd name="connsiteY60" fmla="*/ 1154925 h 1348552"/>
                  <a:gd name="connsiteX61" fmla="*/ 670101 w 1341614"/>
                  <a:gd name="connsiteY61" fmla="*/ 1123969 h 1348552"/>
                  <a:gd name="connsiteX62" fmla="*/ 670101 w 1341614"/>
                  <a:gd name="connsiteY62" fmla="*/ 1121588 h 1348552"/>
                  <a:gd name="connsiteX63" fmla="*/ 655814 w 1341614"/>
                  <a:gd name="connsiteY63" fmla="*/ 1121588 h 1348552"/>
                  <a:gd name="connsiteX64" fmla="*/ 646289 w 1341614"/>
                  <a:gd name="connsiteY64" fmla="*/ 1121588 h 1348552"/>
                  <a:gd name="connsiteX65" fmla="*/ 634382 w 1341614"/>
                  <a:gd name="connsiteY65" fmla="*/ 1121588 h 1348552"/>
                  <a:gd name="connsiteX66" fmla="*/ 627239 w 1341614"/>
                  <a:gd name="connsiteY66" fmla="*/ 1121588 h 1348552"/>
                  <a:gd name="connsiteX67" fmla="*/ 629620 w 1341614"/>
                  <a:gd name="connsiteY67" fmla="*/ 1138257 h 1348552"/>
                  <a:gd name="connsiteX68" fmla="*/ 624857 w 1341614"/>
                  <a:gd name="connsiteY68" fmla="*/ 1154925 h 1348552"/>
                  <a:gd name="connsiteX69" fmla="*/ 610570 w 1341614"/>
                  <a:gd name="connsiteY69" fmla="*/ 1154925 h 1348552"/>
                  <a:gd name="connsiteX70" fmla="*/ 610570 w 1341614"/>
                  <a:gd name="connsiteY70" fmla="*/ 1143019 h 1348552"/>
                  <a:gd name="connsiteX71" fmla="*/ 610570 w 1341614"/>
                  <a:gd name="connsiteY71" fmla="*/ 1126350 h 1348552"/>
                  <a:gd name="connsiteX72" fmla="*/ 605807 w 1341614"/>
                  <a:gd name="connsiteY72" fmla="*/ 1123969 h 1348552"/>
                  <a:gd name="connsiteX73" fmla="*/ 584376 w 1341614"/>
                  <a:gd name="connsiteY73" fmla="*/ 1123969 h 1348552"/>
                  <a:gd name="connsiteX74" fmla="*/ 551039 w 1341614"/>
                  <a:gd name="connsiteY74" fmla="*/ 1128732 h 1348552"/>
                  <a:gd name="connsiteX75" fmla="*/ 524845 w 1341614"/>
                  <a:gd name="connsiteY75" fmla="*/ 1128732 h 1348552"/>
                  <a:gd name="connsiteX76" fmla="*/ 508176 w 1341614"/>
                  <a:gd name="connsiteY76" fmla="*/ 1128732 h 1348552"/>
                  <a:gd name="connsiteX77" fmla="*/ 508176 w 1341614"/>
                  <a:gd name="connsiteY77" fmla="*/ 1147782 h 1348552"/>
                  <a:gd name="connsiteX78" fmla="*/ 515320 w 1341614"/>
                  <a:gd name="connsiteY78" fmla="*/ 1221600 h 1348552"/>
                  <a:gd name="connsiteX79" fmla="*/ 520082 w 1341614"/>
                  <a:gd name="connsiteY79" fmla="*/ 1247794 h 1348552"/>
                  <a:gd name="connsiteX80" fmla="*/ 524845 w 1341614"/>
                  <a:gd name="connsiteY80" fmla="*/ 1262082 h 1348552"/>
                  <a:gd name="connsiteX81" fmla="*/ 510557 w 1341614"/>
                  <a:gd name="connsiteY81" fmla="*/ 1285894 h 1348552"/>
                  <a:gd name="connsiteX82" fmla="*/ 484364 w 1341614"/>
                  <a:gd name="connsiteY82" fmla="*/ 1300182 h 1348552"/>
                  <a:gd name="connsiteX83" fmla="*/ 467695 w 1341614"/>
                  <a:gd name="connsiteY83" fmla="*/ 1331138 h 1348552"/>
                  <a:gd name="connsiteX84" fmla="*/ 462932 w 1341614"/>
                  <a:gd name="connsiteY84" fmla="*/ 1340663 h 1348552"/>
                  <a:gd name="connsiteX85" fmla="*/ 379589 w 1341614"/>
                  <a:gd name="connsiteY85" fmla="*/ 1283513 h 1348552"/>
                  <a:gd name="connsiteX86" fmla="*/ 343870 w 1341614"/>
                  <a:gd name="connsiteY86" fmla="*/ 1262082 h 1348552"/>
                  <a:gd name="connsiteX87" fmla="*/ 310532 w 1341614"/>
                  <a:gd name="connsiteY87" fmla="*/ 1226363 h 1348552"/>
                  <a:gd name="connsiteX88" fmla="*/ 286720 w 1341614"/>
                  <a:gd name="connsiteY88" fmla="*/ 1193025 h 1348552"/>
                  <a:gd name="connsiteX89" fmla="*/ 265289 w 1341614"/>
                  <a:gd name="connsiteY89" fmla="*/ 1159688 h 1348552"/>
                  <a:gd name="connsiteX90" fmla="*/ 251001 w 1341614"/>
                  <a:gd name="connsiteY90" fmla="*/ 1138257 h 1348552"/>
                  <a:gd name="connsiteX91" fmla="*/ 239095 w 1341614"/>
                  <a:gd name="connsiteY91" fmla="*/ 1128732 h 1348552"/>
                  <a:gd name="connsiteX92" fmla="*/ 236714 w 1341614"/>
                  <a:gd name="connsiteY92" fmla="*/ 1121588 h 1348552"/>
                  <a:gd name="connsiteX93" fmla="*/ 248620 w 1341614"/>
                  <a:gd name="connsiteY93" fmla="*/ 1109682 h 1348552"/>
                  <a:gd name="connsiteX94" fmla="*/ 267670 w 1341614"/>
                  <a:gd name="connsiteY94" fmla="*/ 1097775 h 1348552"/>
                  <a:gd name="connsiteX95" fmla="*/ 281957 w 1341614"/>
                  <a:gd name="connsiteY95" fmla="*/ 1073963 h 1348552"/>
                  <a:gd name="connsiteX96" fmla="*/ 291482 w 1341614"/>
                  <a:gd name="connsiteY96" fmla="*/ 1054913 h 1348552"/>
                  <a:gd name="connsiteX97" fmla="*/ 265289 w 1341614"/>
                  <a:gd name="connsiteY97" fmla="*/ 1045388 h 1348552"/>
                  <a:gd name="connsiteX98" fmla="*/ 243857 w 1341614"/>
                  <a:gd name="connsiteY98" fmla="*/ 1023957 h 1348552"/>
                  <a:gd name="connsiteX99" fmla="*/ 220045 w 1341614"/>
                  <a:gd name="connsiteY99" fmla="*/ 1007288 h 1348552"/>
                  <a:gd name="connsiteX100" fmla="*/ 210520 w 1341614"/>
                  <a:gd name="connsiteY100" fmla="*/ 1000144 h 1348552"/>
                  <a:gd name="connsiteX101" fmla="*/ 220045 w 1341614"/>
                  <a:gd name="connsiteY101" fmla="*/ 981094 h 1348552"/>
                  <a:gd name="connsiteX102" fmla="*/ 255764 w 1341614"/>
                  <a:gd name="connsiteY102" fmla="*/ 959663 h 1348552"/>
                  <a:gd name="connsiteX103" fmla="*/ 270051 w 1341614"/>
                  <a:gd name="connsiteY103" fmla="*/ 950138 h 1348552"/>
                  <a:gd name="connsiteX104" fmla="*/ 253382 w 1341614"/>
                  <a:gd name="connsiteY104" fmla="*/ 926325 h 1348552"/>
                  <a:gd name="connsiteX105" fmla="*/ 243857 w 1341614"/>
                  <a:gd name="connsiteY105" fmla="*/ 892988 h 1348552"/>
                  <a:gd name="connsiteX106" fmla="*/ 227189 w 1341614"/>
                  <a:gd name="connsiteY106" fmla="*/ 847744 h 1348552"/>
                  <a:gd name="connsiteX107" fmla="*/ 227189 w 1341614"/>
                  <a:gd name="connsiteY107" fmla="*/ 816788 h 1348552"/>
                  <a:gd name="connsiteX108" fmla="*/ 231951 w 1341614"/>
                  <a:gd name="connsiteY108" fmla="*/ 797738 h 1348552"/>
                  <a:gd name="connsiteX109" fmla="*/ 239095 w 1341614"/>
                  <a:gd name="connsiteY109" fmla="*/ 776307 h 1348552"/>
                  <a:gd name="connsiteX110" fmla="*/ 210520 w 1341614"/>
                  <a:gd name="connsiteY110" fmla="*/ 752494 h 1348552"/>
                  <a:gd name="connsiteX111" fmla="*/ 150989 w 1341614"/>
                  <a:gd name="connsiteY111" fmla="*/ 657244 h 1348552"/>
                  <a:gd name="connsiteX112" fmla="*/ 129557 w 1341614"/>
                  <a:gd name="connsiteY112" fmla="*/ 638194 h 1348552"/>
                  <a:gd name="connsiteX113" fmla="*/ 127176 w 1341614"/>
                  <a:gd name="connsiteY113" fmla="*/ 614382 h 1348552"/>
                  <a:gd name="connsiteX114" fmla="*/ 112889 w 1341614"/>
                  <a:gd name="connsiteY114" fmla="*/ 590569 h 1348552"/>
                  <a:gd name="connsiteX115" fmla="*/ 77170 w 1341614"/>
                  <a:gd name="connsiteY115" fmla="*/ 578663 h 1348552"/>
                  <a:gd name="connsiteX116" fmla="*/ 50976 w 1341614"/>
                  <a:gd name="connsiteY116" fmla="*/ 569138 h 1348552"/>
                  <a:gd name="connsiteX117" fmla="*/ 17639 w 1341614"/>
                  <a:gd name="connsiteY117" fmla="*/ 547707 h 1348552"/>
                  <a:gd name="connsiteX118" fmla="*/ 12876 w 1341614"/>
                  <a:gd name="connsiteY118" fmla="*/ 540563 h 1348552"/>
                  <a:gd name="connsiteX119" fmla="*/ 189089 w 1341614"/>
                  <a:gd name="connsiteY119" fmla="*/ 483413 h 1348552"/>
                  <a:gd name="connsiteX120" fmla="*/ 258145 w 1341614"/>
                  <a:gd name="connsiteY120" fmla="*/ 428644 h 1348552"/>
                  <a:gd name="connsiteX121" fmla="*/ 312914 w 1341614"/>
                  <a:gd name="connsiteY121" fmla="*/ 388163 h 1348552"/>
                  <a:gd name="connsiteX122" fmla="*/ 360539 w 1341614"/>
                  <a:gd name="connsiteY122" fmla="*/ 359588 h 1348552"/>
                  <a:gd name="connsiteX123" fmla="*/ 381970 w 1341614"/>
                  <a:gd name="connsiteY123" fmla="*/ 352444 h 1348552"/>
                  <a:gd name="connsiteX124" fmla="*/ 429595 w 1341614"/>
                  <a:gd name="connsiteY124" fmla="*/ 428644 h 1348552"/>
                  <a:gd name="connsiteX125" fmla="*/ 508176 w 1341614"/>
                  <a:gd name="connsiteY125" fmla="*/ 481032 h 1348552"/>
                  <a:gd name="connsiteX126" fmla="*/ 522464 w 1341614"/>
                  <a:gd name="connsiteY126" fmla="*/ 483413 h 1348552"/>
                  <a:gd name="connsiteX127" fmla="*/ 541514 w 1341614"/>
                  <a:gd name="connsiteY127" fmla="*/ 457219 h 1348552"/>
                  <a:gd name="connsiteX128" fmla="*/ 572470 w 1341614"/>
                  <a:gd name="connsiteY128" fmla="*/ 459600 h 1348552"/>
                  <a:gd name="connsiteX129" fmla="*/ 598664 w 1341614"/>
                  <a:gd name="connsiteY129" fmla="*/ 471507 h 1348552"/>
                  <a:gd name="connsiteX130" fmla="*/ 701057 w 1341614"/>
                  <a:gd name="connsiteY130" fmla="*/ 411975 h 1348552"/>
                  <a:gd name="connsiteX131" fmla="*/ 746301 w 1341614"/>
                  <a:gd name="connsiteY131" fmla="*/ 407213 h 1348552"/>
                  <a:gd name="connsiteX132" fmla="*/ 796307 w 1341614"/>
                  <a:gd name="connsiteY132" fmla="*/ 381019 h 1348552"/>
                  <a:gd name="connsiteX133" fmla="*/ 810595 w 1341614"/>
                  <a:gd name="connsiteY133" fmla="*/ 335775 h 1348552"/>
                  <a:gd name="connsiteX134" fmla="*/ 827264 w 1341614"/>
                  <a:gd name="connsiteY134" fmla="*/ 307200 h 1348552"/>
                  <a:gd name="connsiteX135" fmla="*/ 824882 w 1341614"/>
                  <a:gd name="connsiteY135" fmla="*/ 278625 h 1348552"/>
                  <a:gd name="connsiteX136" fmla="*/ 784401 w 1341614"/>
                  <a:gd name="connsiteY136" fmla="*/ 247669 h 1348552"/>
                  <a:gd name="connsiteX137" fmla="*/ 767732 w 1341614"/>
                  <a:gd name="connsiteY137" fmla="*/ 207188 h 1348552"/>
                  <a:gd name="connsiteX138" fmla="*/ 736776 w 1341614"/>
                  <a:gd name="connsiteY138" fmla="*/ 188138 h 1348552"/>
                  <a:gd name="connsiteX139" fmla="*/ 674864 w 1341614"/>
                  <a:gd name="connsiteY139" fmla="*/ 159563 h 1348552"/>
                  <a:gd name="connsiteX140" fmla="*/ 634382 w 1341614"/>
                  <a:gd name="connsiteY140" fmla="*/ 140513 h 1348552"/>
                  <a:gd name="connsiteX141" fmla="*/ 584376 w 1341614"/>
                  <a:gd name="connsiteY141" fmla="*/ 95269 h 1348552"/>
                  <a:gd name="connsiteX142" fmla="*/ 531989 w 1341614"/>
                  <a:gd name="connsiteY142" fmla="*/ 64313 h 1348552"/>
                  <a:gd name="connsiteX143" fmla="*/ 491507 w 1341614"/>
                  <a:gd name="connsiteY143" fmla="*/ 45263 h 1348552"/>
                  <a:gd name="connsiteX144" fmla="*/ 458170 w 1341614"/>
                  <a:gd name="connsiteY144" fmla="*/ 42882 h 1348552"/>
                  <a:gd name="connsiteX145" fmla="*/ 417689 w 1341614"/>
                  <a:gd name="connsiteY145" fmla="*/ 40500 h 1348552"/>
                  <a:gd name="connsiteX146" fmla="*/ 391495 w 1341614"/>
                  <a:gd name="connsiteY146" fmla="*/ 38119 h 1348552"/>
                  <a:gd name="connsiteX147" fmla="*/ 381970 w 1341614"/>
                  <a:gd name="connsiteY147" fmla="*/ 16688 h 1348552"/>
                  <a:gd name="connsiteX148" fmla="*/ 379589 w 1341614"/>
                  <a:gd name="connsiteY148" fmla="*/ 2400 h 1348552"/>
                  <a:gd name="connsiteX149" fmla="*/ 312914 w 1341614"/>
                  <a:gd name="connsiteY149" fmla="*/ 19 h 1348552"/>
                  <a:gd name="connsiteX150" fmla="*/ 312914 w 1341614"/>
                  <a:gd name="connsiteY150" fmla="*/ 2400 h 13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341614" h="1348552">
                    <a:moveTo>
                      <a:pt x="1341614" y="1204932"/>
                    </a:moveTo>
                    <a:cubicBezTo>
                      <a:pt x="1318396" y="1208702"/>
                      <a:pt x="1295179" y="1212473"/>
                      <a:pt x="1289226" y="1204932"/>
                    </a:cubicBezTo>
                    <a:cubicBezTo>
                      <a:pt x="1283273" y="1197391"/>
                      <a:pt x="1301926" y="1171197"/>
                      <a:pt x="1305895" y="1159688"/>
                    </a:cubicBezTo>
                    <a:cubicBezTo>
                      <a:pt x="1309864" y="1148179"/>
                      <a:pt x="1312642" y="1148178"/>
                      <a:pt x="1313039" y="1135875"/>
                    </a:cubicBezTo>
                    <a:cubicBezTo>
                      <a:pt x="1313436" y="1123572"/>
                      <a:pt x="1309070" y="1098966"/>
                      <a:pt x="1308276" y="1085869"/>
                    </a:cubicBezTo>
                    <a:cubicBezTo>
                      <a:pt x="1307482" y="1072772"/>
                      <a:pt x="1313038" y="1062056"/>
                      <a:pt x="1308276" y="1057294"/>
                    </a:cubicBezTo>
                    <a:cubicBezTo>
                      <a:pt x="1303514" y="1052532"/>
                      <a:pt x="1279701" y="1057294"/>
                      <a:pt x="1279701" y="1057294"/>
                    </a:cubicBezTo>
                    <a:cubicBezTo>
                      <a:pt x="1268589" y="1057294"/>
                      <a:pt x="1252317" y="1057691"/>
                      <a:pt x="1241601" y="1057294"/>
                    </a:cubicBezTo>
                    <a:cubicBezTo>
                      <a:pt x="1230885" y="1056897"/>
                      <a:pt x="1225726" y="1055310"/>
                      <a:pt x="1215407" y="1054913"/>
                    </a:cubicBezTo>
                    <a:cubicBezTo>
                      <a:pt x="1205088" y="1054516"/>
                      <a:pt x="1179689" y="1058088"/>
                      <a:pt x="1179689" y="1054913"/>
                    </a:cubicBezTo>
                    <a:cubicBezTo>
                      <a:pt x="1179689" y="1051738"/>
                      <a:pt x="1212232" y="1043007"/>
                      <a:pt x="1215407" y="1035863"/>
                    </a:cubicBezTo>
                    <a:cubicBezTo>
                      <a:pt x="1218582" y="1028719"/>
                      <a:pt x="1205486" y="1017606"/>
                      <a:pt x="1198739" y="1012050"/>
                    </a:cubicBezTo>
                    <a:cubicBezTo>
                      <a:pt x="1191992" y="1006494"/>
                      <a:pt x="1184054" y="1006494"/>
                      <a:pt x="1174926" y="1002525"/>
                    </a:cubicBezTo>
                    <a:cubicBezTo>
                      <a:pt x="1165798" y="998556"/>
                      <a:pt x="1156670" y="991016"/>
                      <a:pt x="1143970" y="988238"/>
                    </a:cubicBezTo>
                    <a:cubicBezTo>
                      <a:pt x="1131270" y="985460"/>
                      <a:pt x="1113410" y="986254"/>
                      <a:pt x="1098726" y="985857"/>
                    </a:cubicBezTo>
                    <a:cubicBezTo>
                      <a:pt x="1084042" y="985460"/>
                      <a:pt x="1063405" y="977523"/>
                      <a:pt x="1055864" y="985857"/>
                    </a:cubicBezTo>
                    <a:cubicBezTo>
                      <a:pt x="1048323" y="994191"/>
                      <a:pt x="1047132" y="1026338"/>
                      <a:pt x="1053482" y="1035863"/>
                    </a:cubicBezTo>
                    <a:cubicBezTo>
                      <a:pt x="1059832" y="1045388"/>
                      <a:pt x="1082058" y="1034673"/>
                      <a:pt x="1093964" y="1043007"/>
                    </a:cubicBezTo>
                    <a:cubicBezTo>
                      <a:pt x="1105870" y="1051341"/>
                      <a:pt x="1116983" y="1071979"/>
                      <a:pt x="1124920" y="1085869"/>
                    </a:cubicBezTo>
                    <a:cubicBezTo>
                      <a:pt x="1132857" y="1099759"/>
                      <a:pt x="1136033" y="1113253"/>
                      <a:pt x="1141589" y="1126350"/>
                    </a:cubicBezTo>
                    <a:cubicBezTo>
                      <a:pt x="1147145" y="1139447"/>
                      <a:pt x="1150717" y="1153734"/>
                      <a:pt x="1158257" y="1164450"/>
                    </a:cubicBezTo>
                    <a:cubicBezTo>
                      <a:pt x="1165797" y="1175166"/>
                      <a:pt x="1172147" y="1185484"/>
                      <a:pt x="1186832" y="1190644"/>
                    </a:cubicBezTo>
                    <a:cubicBezTo>
                      <a:pt x="1201517" y="1195804"/>
                      <a:pt x="1230489" y="1188660"/>
                      <a:pt x="1246364" y="1195407"/>
                    </a:cubicBezTo>
                    <a:cubicBezTo>
                      <a:pt x="1262239" y="1202154"/>
                      <a:pt x="1279701" y="1222394"/>
                      <a:pt x="1282082" y="1231125"/>
                    </a:cubicBezTo>
                    <a:cubicBezTo>
                      <a:pt x="1284463" y="1239856"/>
                      <a:pt x="1268191" y="1243428"/>
                      <a:pt x="1260651" y="1247794"/>
                    </a:cubicBezTo>
                    <a:cubicBezTo>
                      <a:pt x="1253110" y="1252160"/>
                      <a:pt x="1241601" y="1250969"/>
                      <a:pt x="1236839" y="1257319"/>
                    </a:cubicBezTo>
                    <a:cubicBezTo>
                      <a:pt x="1232077" y="1263669"/>
                      <a:pt x="1227314" y="1278750"/>
                      <a:pt x="1232076" y="1285894"/>
                    </a:cubicBezTo>
                    <a:cubicBezTo>
                      <a:pt x="1236838" y="1293038"/>
                      <a:pt x="1257873" y="1295420"/>
                      <a:pt x="1265414" y="1300182"/>
                    </a:cubicBezTo>
                    <a:cubicBezTo>
                      <a:pt x="1272955" y="1304944"/>
                      <a:pt x="1278114" y="1307722"/>
                      <a:pt x="1277320" y="1314469"/>
                    </a:cubicBezTo>
                    <a:cubicBezTo>
                      <a:pt x="1276526" y="1321216"/>
                      <a:pt x="1267001" y="1338679"/>
                      <a:pt x="1260651" y="1340663"/>
                    </a:cubicBezTo>
                    <a:cubicBezTo>
                      <a:pt x="1254301" y="1342647"/>
                      <a:pt x="1245570" y="1331534"/>
                      <a:pt x="1239220" y="1326375"/>
                    </a:cubicBezTo>
                    <a:cubicBezTo>
                      <a:pt x="1232870" y="1321216"/>
                      <a:pt x="1228107" y="1313279"/>
                      <a:pt x="1222551" y="1309707"/>
                    </a:cubicBezTo>
                    <a:cubicBezTo>
                      <a:pt x="1216995" y="1306135"/>
                      <a:pt x="1212232" y="1306532"/>
                      <a:pt x="1205882" y="1304944"/>
                    </a:cubicBezTo>
                    <a:cubicBezTo>
                      <a:pt x="1199532" y="1303357"/>
                      <a:pt x="1191595" y="1300976"/>
                      <a:pt x="1184451" y="1300182"/>
                    </a:cubicBezTo>
                    <a:cubicBezTo>
                      <a:pt x="1177307" y="1299388"/>
                      <a:pt x="1161829" y="1293038"/>
                      <a:pt x="1163020" y="1300182"/>
                    </a:cubicBezTo>
                    <a:cubicBezTo>
                      <a:pt x="1164211" y="1307326"/>
                      <a:pt x="1191595" y="1343044"/>
                      <a:pt x="1191595" y="1343044"/>
                    </a:cubicBezTo>
                    <a:cubicBezTo>
                      <a:pt x="1195564" y="1350981"/>
                      <a:pt x="1189213" y="1347013"/>
                      <a:pt x="1186832" y="1347807"/>
                    </a:cubicBezTo>
                    <a:cubicBezTo>
                      <a:pt x="1184451" y="1348601"/>
                      <a:pt x="1177307" y="1347807"/>
                      <a:pt x="1177307" y="1347807"/>
                    </a:cubicBezTo>
                    <a:lnTo>
                      <a:pt x="1143970" y="1347807"/>
                    </a:lnTo>
                    <a:cubicBezTo>
                      <a:pt x="1134445" y="1347807"/>
                      <a:pt x="1126904" y="1348601"/>
                      <a:pt x="1120157" y="1347807"/>
                    </a:cubicBezTo>
                    <a:cubicBezTo>
                      <a:pt x="1113410" y="1347013"/>
                      <a:pt x="1109442" y="1352172"/>
                      <a:pt x="1103489" y="1343044"/>
                    </a:cubicBezTo>
                    <a:cubicBezTo>
                      <a:pt x="1097536" y="1333916"/>
                      <a:pt x="1089202" y="1304547"/>
                      <a:pt x="1084439" y="1293038"/>
                    </a:cubicBezTo>
                    <a:cubicBezTo>
                      <a:pt x="1079676" y="1281529"/>
                      <a:pt x="1086820" y="1277957"/>
                      <a:pt x="1074914" y="1273988"/>
                    </a:cubicBezTo>
                    <a:cubicBezTo>
                      <a:pt x="1063008" y="1270019"/>
                      <a:pt x="1029273" y="1270019"/>
                      <a:pt x="1013001" y="1269225"/>
                    </a:cubicBezTo>
                    <a:cubicBezTo>
                      <a:pt x="996729" y="1268431"/>
                      <a:pt x="986807" y="1268828"/>
                      <a:pt x="977282" y="1269225"/>
                    </a:cubicBezTo>
                    <a:cubicBezTo>
                      <a:pt x="967757" y="1269622"/>
                      <a:pt x="962201" y="1270020"/>
                      <a:pt x="955851" y="1271607"/>
                    </a:cubicBezTo>
                    <a:cubicBezTo>
                      <a:pt x="949501" y="1273195"/>
                      <a:pt x="939182" y="1278750"/>
                      <a:pt x="939182" y="1278750"/>
                    </a:cubicBezTo>
                    <a:cubicBezTo>
                      <a:pt x="935213" y="1279147"/>
                      <a:pt x="939976" y="1275178"/>
                      <a:pt x="932039" y="1273988"/>
                    </a:cubicBezTo>
                    <a:cubicBezTo>
                      <a:pt x="924102" y="1272798"/>
                      <a:pt x="900685" y="1272004"/>
                      <a:pt x="891557" y="1271607"/>
                    </a:cubicBezTo>
                    <a:cubicBezTo>
                      <a:pt x="882429" y="1271210"/>
                      <a:pt x="877270" y="1271607"/>
                      <a:pt x="877270" y="1271607"/>
                    </a:cubicBezTo>
                    <a:cubicBezTo>
                      <a:pt x="874492" y="1271607"/>
                      <a:pt x="874095" y="1281926"/>
                      <a:pt x="874889" y="1271607"/>
                    </a:cubicBezTo>
                    <a:cubicBezTo>
                      <a:pt x="875683" y="1261288"/>
                      <a:pt x="880842" y="1222394"/>
                      <a:pt x="882032" y="1209694"/>
                    </a:cubicBezTo>
                    <a:cubicBezTo>
                      <a:pt x="883222" y="1196994"/>
                      <a:pt x="882032" y="1195407"/>
                      <a:pt x="882032" y="1195407"/>
                    </a:cubicBezTo>
                    <a:cubicBezTo>
                      <a:pt x="882032" y="1190645"/>
                      <a:pt x="885604" y="1183500"/>
                      <a:pt x="882032" y="1181119"/>
                    </a:cubicBezTo>
                    <a:cubicBezTo>
                      <a:pt x="878460" y="1178738"/>
                      <a:pt x="860601" y="1181119"/>
                      <a:pt x="860601" y="1181119"/>
                    </a:cubicBezTo>
                    <a:lnTo>
                      <a:pt x="822501" y="1181119"/>
                    </a:lnTo>
                    <a:lnTo>
                      <a:pt x="746301" y="1181119"/>
                    </a:lnTo>
                    <a:cubicBezTo>
                      <a:pt x="724870" y="1181516"/>
                      <a:pt x="706217" y="1183103"/>
                      <a:pt x="693914" y="1183500"/>
                    </a:cubicBezTo>
                    <a:cubicBezTo>
                      <a:pt x="681611" y="1183897"/>
                      <a:pt x="672482" y="1183500"/>
                      <a:pt x="672482" y="1183500"/>
                    </a:cubicBezTo>
                    <a:cubicBezTo>
                      <a:pt x="667720" y="1183500"/>
                      <a:pt x="665736" y="1188262"/>
                      <a:pt x="665339" y="1183500"/>
                    </a:cubicBezTo>
                    <a:cubicBezTo>
                      <a:pt x="664942" y="1178738"/>
                      <a:pt x="669307" y="1164847"/>
                      <a:pt x="670101" y="1154925"/>
                    </a:cubicBezTo>
                    <a:cubicBezTo>
                      <a:pt x="670895" y="1145003"/>
                      <a:pt x="670101" y="1123969"/>
                      <a:pt x="670101" y="1123969"/>
                    </a:cubicBezTo>
                    <a:cubicBezTo>
                      <a:pt x="670101" y="1118413"/>
                      <a:pt x="672482" y="1121985"/>
                      <a:pt x="670101" y="1121588"/>
                    </a:cubicBezTo>
                    <a:cubicBezTo>
                      <a:pt x="667720" y="1121191"/>
                      <a:pt x="655814" y="1121588"/>
                      <a:pt x="655814" y="1121588"/>
                    </a:cubicBezTo>
                    <a:lnTo>
                      <a:pt x="646289" y="1121588"/>
                    </a:lnTo>
                    <a:lnTo>
                      <a:pt x="634382" y="1121588"/>
                    </a:lnTo>
                    <a:cubicBezTo>
                      <a:pt x="631207" y="1121588"/>
                      <a:pt x="628033" y="1118810"/>
                      <a:pt x="627239" y="1121588"/>
                    </a:cubicBezTo>
                    <a:cubicBezTo>
                      <a:pt x="626445" y="1124366"/>
                      <a:pt x="630017" y="1132701"/>
                      <a:pt x="629620" y="1138257"/>
                    </a:cubicBezTo>
                    <a:cubicBezTo>
                      <a:pt x="629223" y="1143813"/>
                      <a:pt x="628032" y="1152147"/>
                      <a:pt x="624857" y="1154925"/>
                    </a:cubicBezTo>
                    <a:cubicBezTo>
                      <a:pt x="621682" y="1157703"/>
                      <a:pt x="612951" y="1156909"/>
                      <a:pt x="610570" y="1154925"/>
                    </a:cubicBezTo>
                    <a:cubicBezTo>
                      <a:pt x="608189" y="1152941"/>
                      <a:pt x="610570" y="1143019"/>
                      <a:pt x="610570" y="1143019"/>
                    </a:cubicBezTo>
                    <a:lnTo>
                      <a:pt x="610570" y="1126350"/>
                    </a:lnTo>
                    <a:cubicBezTo>
                      <a:pt x="609776" y="1123175"/>
                      <a:pt x="610173" y="1124366"/>
                      <a:pt x="605807" y="1123969"/>
                    </a:cubicBezTo>
                    <a:cubicBezTo>
                      <a:pt x="601441" y="1123572"/>
                      <a:pt x="593504" y="1123175"/>
                      <a:pt x="584376" y="1123969"/>
                    </a:cubicBezTo>
                    <a:cubicBezTo>
                      <a:pt x="575248" y="1124763"/>
                      <a:pt x="560961" y="1127938"/>
                      <a:pt x="551039" y="1128732"/>
                    </a:cubicBezTo>
                    <a:cubicBezTo>
                      <a:pt x="541117" y="1129526"/>
                      <a:pt x="524845" y="1128732"/>
                      <a:pt x="524845" y="1128732"/>
                    </a:cubicBezTo>
                    <a:cubicBezTo>
                      <a:pt x="517701" y="1128732"/>
                      <a:pt x="510954" y="1125557"/>
                      <a:pt x="508176" y="1128732"/>
                    </a:cubicBezTo>
                    <a:cubicBezTo>
                      <a:pt x="505398" y="1131907"/>
                      <a:pt x="506985" y="1132304"/>
                      <a:pt x="508176" y="1147782"/>
                    </a:cubicBezTo>
                    <a:cubicBezTo>
                      <a:pt x="509367" y="1163260"/>
                      <a:pt x="513336" y="1204931"/>
                      <a:pt x="515320" y="1221600"/>
                    </a:cubicBezTo>
                    <a:cubicBezTo>
                      <a:pt x="517304" y="1238269"/>
                      <a:pt x="518494" y="1241047"/>
                      <a:pt x="520082" y="1247794"/>
                    </a:cubicBezTo>
                    <a:cubicBezTo>
                      <a:pt x="521669" y="1254541"/>
                      <a:pt x="526432" y="1255732"/>
                      <a:pt x="524845" y="1262082"/>
                    </a:cubicBezTo>
                    <a:cubicBezTo>
                      <a:pt x="523257" y="1268432"/>
                      <a:pt x="517304" y="1279544"/>
                      <a:pt x="510557" y="1285894"/>
                    </a:cubicBezTo>
                    <a:cubicBezTo>
                      <a:pt x="503810" y="1292244"/>
                      <a:pt x="491508" y="1292641"/>
                      <a:pt x="484364" y="1300182"/>
                    </a:cubicBezTo>
                    <a:cubicBezTo>
                      <a:pt x="477220" y="1307723"/>
                      <a:pt x="467695" y="1331138"/>
                      <a:pt x="467695" y="1331138"/>
                    </a:cubicBezTo>
                    <a:cubicBezTo>
                      <a:pt x="464123" y="1337885"/>
                      <a:pt x="477616" y="1348601"/>
                      <a:pt x="462932" y="1340663"/>
                    </a:cubicBezTo>
                    <a:cubicBezTo>
                      <a:pt x="448248" y="1332726"/>
                      <a:pt x="399433" y="1296610"/>
                      <a:pt x="379589" y="1283513"/>
                    </a:cubicBezTo>
                    <a:cubicBezTo>
                      <a:pt x="359745" y="1270416"/>
                      <a:pt x="355380" y="1271607"/>
                      <a:pt x="343870" y="1262082"/>
                    </a:cubicBezTo>
                    <a:cubicBezTo>
                      <a:pt x="332360" y="1252557"/>
                      <a:pt x="320057" y="1237873"/>
                      <a:pt x="310532" y="1226363"/>
                    </a:cubicBezTo>
                    <a:cubicBezTo>
                      <a:pt x="301007" y="1214853"/>
                      <a:pt x="294260" y="1204137"/>
                      <a:pt x="286720" y="1193025"/>
                    </a:cubicBezTo>
                    <a:cubicBezTo>
                      <a:pt x="279180" y="1181913"/>
                      <a:pt x="271242" y="1168816"/>
                      <a:pt x="265289" y="1159688"/>
                    </a:cubicBezTo>
                    <a:cubicBezTo>
                      <a:pt x="259336" y="1150560"/>
                      <a:pt x="255367" y="1143416"/>
                      <a:pt x="251001" y="1138257"/>
                    </a:cubicBezTo>
                    <a:cubicBezTo>
                      <a:pt x="246635" y="1133098"/>
                      <a:pt x="239095" y="1128732"/>
                      <a:pt x="239095" y="1128732"/>
                    </a:cubicBezTo>
                    <a:cubicBezTo>
                      <a:pt x="236714" y="1125954"/>
                      <a:pt x="235127" y="1124763"/>
                      <a:pt x="236714" y="1121588"/>
                    </a:cubicBezTo>
                    <a:cubicBezTo>
                      <a:pt x="238301" y="1118413"/>
                      <a:pt x="243461" y="1113651"/>
                      <a:pt x="248620" y="1109682"/>
                    </a:cubicBezTo>
                    <a:cubicBezTo>
                      <a:pt x="253779" y="1105713"/>
                      <a:pt x="262114" y="1103728"/>
                      <a:pt x="267670" y="1097775"/>
                    </a:cubicBezTo>
                    <a:cubicBezTo>
                      <a:pt x="273226" y="1091822"/>
                      <a:pt x="277988" y="1081107"/>
                      <a:pt x="281957" y="1073963"/>
                    </a:cubicBezTo>
                    <a:cubicBezTo>
                      <a:pt x="285926" y="1066819"/>
                      <a:pt x="294260" y="1059675"/>
                      <a:pt x="291482" y="1054913"/>
                    </a:cubicBezTo>
                    <a:cubicBezTo>
                      <a:pt x="288704" y="1050151"/>
                      <a:pt x="273226" y="1050547"/>
                      <a:pt x="265289" y="1045388"/>
                    </a:cubicBezTo>
                    <a:cubicBezTo>
                      <a:pt x="257351" y="1040229"/>
                      <a:pt x="251398" y="1030307"/>
                      <a:pt x="243857" y="1023957"/>
                    </a:cubicBezTo>
                    <a:cubicBezTo>
                      <a:pt x="236316" y="1017607"/>
                      <a:pt x="220045" y="1007288"/>
                      <a:pt x="220045" y="1007288"/>
                    </a:cubicBezTo>
                    <a:cubicBezTo>
                      <a:pt x="214489" y="1003319"/>
                      <a:pt x="210520" y="1004510"/>
                      <a:pt x="210520" y="1000144"/>
                    </a:cubicBezTo>
                    <a:cubicBezTo>
                      <a:pt x="210520" y="995778"/>
                      <a:pt x="212504" y="987841"/>
                      <a:pt x="220045" y="981094"/>
                    </a:cubicBezTo>
                    <a:cubicBezTo>
                      <a:pt x="227586" y="974347"/>
                      <a:pt x="247430" y="964822"/>
                      <a:pt x="255764" y="959663"/>
                    </a:cubicBezTo>
                    <a:cubicBezTo>
                      <a:pt x="264098" y="954504"/>
                      <a:pt x="270448" y="955694"/>
                      <a:pt x="270051" y="950138"/>
                    </a:cubicBezTo>
                    <a:cubicBezTo>
                      <a:pt x="269654" y="944582"/>
                      <a:pt x="257748" y="935850"/>
                      <a:pt x="253382" y="926325"/>
                    </a:cubicBezTo>
                    <a:cubicBezTo>
                      <a:pt x="249016" y="916800"/>
                      <a:pt x="248222" y="906085"/>
                      <a:pt x="243857" y="892988"/>
                    </a:cubicBezTo>
                    <a:cubicBezTo>
                      <a:pt x="239492" y="879891"/>
                      <a:pt x="229967" y="860444"/>
                      <a:pt x="227189" y="847744"/>
                    </a:cubicBezTo>
                    <a:cubicBezTo>
                      <a:pt x="224411" y="835044"/>
                      <a:pt x="226395" y="825122"/>
                      <a:pt x="227189" y="816788"/>
                    </a:cubicBezTo>
                    <a:cubicBezTo>
                      <a:pt x="227983" y="808454"/>
                      <a:pt x="229967" y="804485"/>
                      <a:pt x="231951" y="797738"/>
                    </a:cubicBezTo>
                    <a:cubicBezTo>
                      <a:pt x="233935" y="790991"/>
                      <a:pt x="242667" y="783848"/>
                      <a:pt x="239095" y="776307"/>
                    </a:cubicBezTo>
                    <a:cubicBezTo>
                      <a:pt x="235523" y="768766"/>
                      <a:pt x="225204" y="772338"/>
                      <a:pt x="210520" y="752494"/>
                    </a:cubicBezTo>
                    <a:cubicBezTo>
                      <a:pt x="195836" y="732650"/>
                      <a:pt x="164483" y="676294"/>
                      <a:pt x="150989" y="657244"/>
                    </a:cubicBezTo>
                    <a:cubicBezTo>
                      <a:pt x="137495" y="638194"/>
                      <a:pt x="133526" y="645337"/>
                      <a:pt x="129557" y="638194"/>
                    </a:cubicBezTo>
                    <a:cubicBezTo>
                      <a:pt x="125588" y="631051"/>
                      <a:pt x="129954" y="622319"/>
                      <a:pt x="127176" y="614382"/>
                    </a:cubicBezTo>
                    <a:cubicBezTo>
                      <a:pt x="124398" y="606445"/>
                      <a:pt x="121223" y="596522"/>
                      <a:pt x="112889" y="590569"/>
                    </a:cubicBezTo>
                    <a:cubicBezTo>
                      <a:pt x="104555" y="584616"/>
                      <a:pt x="87489" y="582235"/>
                      <a:pt x="77170" y="578663"/>
                    </a:cubicBezTo>
                    <a:cubicBezTo>
                      <a:pt x="66851" y="575091"/>
                      <a:pt x="60898" y="574297"/>
                      <a:pt x="50976" y="569138"/>
                    </a:cubicBezTo>
                    <a:cubicBezTo>
                      <a:pt x="41054" y="563979"/>
                      <a:pt x="17639" y="547707"/>
                      <a:pt x="17639" y="547707"/>
                    </a:cubicBezTo>
                    <a:cubicBezTo>
                      <a:pt x="11289" y="542945"/>
                      <a:pt x="-15699" y="551279"/>
                      <a:pt x="12876" y="540563"/>
                    </a:cubicBezTo>
                    <a:cubicBezTo>
                      <a:pt x="41451" y="529847"/>
                      <a:pt x="148211" y="502066"/>
                      <a:pt x="189089" y="483413"/>
                    </a:cubicBezTo>
                    <a:cubicBezTo>
                      <a:pt x="229967" y="464760"/>
                      <a:pt x="237507" y="444519"/>
                      <a:pt x="258145" y="428644"/>
                    </a:cubicBezTo>
                    <a:cubicBezTo>
                      <a:pt x="278782" y="412769"/>
                      <a:pt x="295848" y="399672"/>
                      <a:pt x="312914" y="388163"/>
                    </a:cubicBezTo>
                    <a:cubicBezTo>
                      <a:pt x="329980" y="376654"/>
                      <a:pt x="349030" y="365541"/>
                      <a:pt x="360539" y="359588"/>
                    </a:cubicBezTo>
                    <a:cubicBezTo>
                      <a:pt x="372048" y="353635"/>
                      <a:pt x="370461" y="340935"/>
                      <a:pt x="381970" y="352444"/>
                    </a:cubicBezTo>
                    <a:cubicBezTo>
                      <a:pt x="393479" y="363953"/>
                      <a:pt x="408561" y="407213"/>
                      <a:pt x="429595" y="428644"/>
                    </a:cubicBezTo>
                    <a:cubicBezTo>
                      <a:pt x="450629" y="450075"/>
                      <a:pt x="492698" y="471904"/>
                      <a:pt x="508176" y="481032"/>
                    </a:cubicBezTo>
                    <a:cubicBezTo>
                      <a:pt x="523654" y="490160"/>
                      <a:pt x="516908" y="487382"/>
                      <a:pt x="522464" y="483413"/>
                    </a:cubicBezTo>
                    <a:cubicBezTo>
                      <a:pt x="528020" y="479444"/>
                      <a:pt x="533180" y="461188"/>
                      <a:pt x="541514" y="457219"/>
                    </a:cubicBezTo>
                    <a:cubicBezTo>
                      <a:pt x="549848" y="453250"/>
                      <a:pt x="562945" y="457219"/>
                      <a:pt x="572470" y="459600"/>
                    </a:cubicBezTo>
                    <a:cubicBezTo>
                      <a:pt x="581995" y="461981"/>
                      <a:pt x="577233" y="479444"/>
                      <a:pt x="598664" y="471507"/>
                    </a:cubicBezTo>
                    <a:cubicBezTo>
                      <a:pt x="620095" y="463570"/>
                      <a:pt x="676451" y="422691"/>
                      <a:pt x="701057" y="411975"/>
                    </a:cubicBezTo>
                    <a:cubicBezTo>
                      <a:pt x="725663" y="401259"/>
                      <a:pt x="730426" y="412372"/>
                      <a:pt x="746301" y="407213"/>
                    </a:cubicBezTo>
                    <a:cubicBezTo>
                      <a:pt x="762176" y="402054"/>
                      <a:pt x="785591" y="392925"/>
                      <a:pt x="796307" y="381019"/>
                    </a:cubicBezTo>
                    <a:cubicBezTo>
                      <a:pt x="807023" y="369113"/>
                      <a:pt x="805436" y="348078"/>
                      <a:pt x="810595" y="335775"/>
                    </a:cubicBezTo>
                    <a:cubicBezTo>
                      <a:pt x="815754" y="323472"/>
                      <a:pt x="824883" y="316725"/>
                      <a:pt x="827264" y="307200"/>
                    </a:cubicBezTo>
                    <a:cubicBezTo>
                      <a:pt x="829645" y="297675"/>
                      <a:pt x="832026" y="288547"/>
                      <a:pt x="824882" y="278625"/>
                    </a:cubicBezTo>
                    <a:cubicBezTo>
                      <a:pt x="817738" y="268703"/>
                      <a:pt x="793926" y="259575"/>
                      <a:pt x="784401" y="247669"/>
                    </a:cubicBezTo>
                    <a:cubicBezTo>
                      <a:pt x="774876" y="235763"/>
                      <a:pt x="775670" y="217110"/>
                      <a:pt x="767732" y="207188"/>
                    </a:cubicBezTo>
                    <a:cubicBezTo>
                      <a:pt x="759794" y="197266"/>
                      <a:pt x="752254" y="196075"/>
                      <a:pt x="736776" y="188138"/>
                    </a:cubicBezTo>
                    <a:cubicBezTo>
                      <a:pt x="721298" y="180201"/>
                      <a:pt x="674864" y="159563"/>
                      <a:pt x="674864" y="159563"/>
                    </a:cubicBezTo>
                    <a:cubicBezTo>
                      <a:pt x="657798" y="151626"/>
                      <a:pt x="649463" y="151229"/>
                      <a:pt x="634382" y="140513"/>
                    </a:cubicBezTo>
                    <a:cubicBezTo>
                      <a:pt x="619301" y="129797"/>
                      <a:pt x="601441" y="107969"/>
                      <a:pt x="584376" y="95269"/>
                    </a:cubicBezTo>
                    <a:cubicBezTo>
                      <a:pt x="567311" y="82569"/>
                      <a:pt x="547467" y="72647"/>
                      <a:pt x="531989" y="64313"/>
                    </a:cubicBezTo>
                    <a:cubicBezTo>
                      <a:pt x="516511" y="55979"/>
                      <a:pt x="503810" y="48835"/>
                      <a:pt x="491507" y="45263"/>
                    </a:cubicBezTo>
                    <a:cubicBezTo>
                      <a:pt x="479204" y="41691"/>
                      <a:pt x="458170" y="42882"/>
                      <a:pt x="458170" y="42882"/>
                    </a:cubicBezTo>
                    <a:lnTo>
                      <a:pt x="417689" y="40500"/>
                    </a:lnTo>
                    <a:cubicBezTo>
                      <a:pt x="406577" y="39706"/>
                      <a:pt x="397448" y="42088"/>
                      <a:pt x="391495" y="38119"/>
                    </a:cubicBezTo>
                    <a:cubicBezTo>
                      <a:pt x="385542" y="34150"/>
                      <a:pt x="383954" y="22641"/>
                      <a:pt x="381970" y="16688"/>
                    </a:cubicBezTo>
                    <a:cubicBezTo>
                      <a:pt x="379986" y="10735"/>
                      <a:pt x="391098" y="5178"/>
                      <a:pt x="379589" y="2400"/>
                    </a:cubicBezTo>
                    <a:cubicBezTo>
                      <a:pt x="368080" y="-378"/>
                      <a:pt x="312914" y="19"/>
                      <a:pt x="312914" y="19"/>
                    </a:cubicBezTo>
                    <a:cubicBezTo>
                      <a:pt x="301802" y="19"/>
                      <a:pt x="307358" y="1209"/>
                      <a:pt x="312914" y="24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102">
                <a:extLst>
                  <a:ext uri="{FF2B5EF4-FFF2-40B4-BE49-F238E27FC236}">
                    <a16:creationId xmlns:a16="http://schemas.microsoft.com/office/drawing/2014/main" id="{03A12B47-3333-49E7-B41C-5660A204FD57}"/>
                  </a:ext>
                </a:extLst>
              </p:cNvPr>
              <p:cNvSpPr/>
              <p:nvPr/>
            </p:nvSpPr>
            <p:spPr>
              <a:xfrm>
                <a:off x="2749464" y="1314450"/>
                <a:ext cx="598574" cy="857250"/>
              </a:xfrm>
              <a:custGeom>
                <a:avLst/>
                <a:gdLst>
                  <a:gd name="connsiteX0" fmla="*/ 443792 w 598574"/>
                  <a:gd name="connsiteY0" fmla="*/ 857250 h 857250"/>
                  <a:gd name="connsiteX1" fmla="*/ 358067 w 598574"/>
                  <a:gd name="connsiteY1" fmla="*/ 828675 h 857250"/>
                  <a:gd name="connsiteX2" fmla="*/ 289011 w 598574"/>
                  <a:gd name="connsiteY2" fmla="*/ 797719 h 857250"/>
                  <a:gd name="connsiteX3" fmla="*/ 229480 w 598574"/>
                  <a:gd name="connsiteY3" fmla="*/ 771525 h 857250"/>
                  <a:gd name="connsiteX4" fmla="*/ 196142 w 598574"/>
                  <a:gd name="connsiteY4" fmla="*/ 738188 h 857250"/>
                  <a:gd name="connsiteX5" fmla="*/ 179474 w 598574"/>
                  <a:gd name="connsiteY5" fmla="*/ 692944 h 857250"/>
                  <a:gd name="connsiteX6" fmla="*/ 177092 w 598574"/>
                  <a:gd name="connsiteY6" fmla="*/ 664369 h 857250"/>
                  <a:gd name="connsiteX7" fmla="*/ 167567 w 598574"/>
                  <a:gd name="connsiteY7" fmla="*/ 642938 h 857250"/>
                  <a:gd name="connsiteX8" fmla="*/ 146136 w 598574"/>
                  <a:gd name="connsiteY8" fmla="*/ 621506 h 857250"/>
                  <a:gd name="connsiteX9" fmla="*/ 105655 w 598574"/>
                  <a:gd name="connsiteY9" fmla="*/ 590550 h 857250"/>
                  <a:gd name="connsiteX10" fmla="*/ 77080 w 598574"/>
                  <a:gd name="connsiteY10" fmla="*/ 566738 h 857250"/>
                  <a:gd name="connsiteX11" fmla="*/ 27074 w 598574"/>
                  <a:gd name="connsiteY11" fmla="*/ 557213 h 857250"/>
                  <a:gd name="connsiteX12" fmla="*/ 880 w 598574"/>
                  <a:gd name="connsiteY12" fmla="*/ 542925 h 857250"/>
                  <a:gd name="connsiteX13" fmla="*/ 58030 w 598574"/>
                  <a:gd name="connsiteY13" fmla="*/ 523875 h 857250"/>
                  <a:gd name="connsiteX14" fmla="*/ 122324 w 598574"/>
                  <a:gd name="connsiteY14" fmla="*/ 507206 h 857250"/>
                  <a:gd name="connsiteX15" fmla="*/ 158042 w 598574"/>
                  <a:gd name="connsiteY15" fmla="*/ 483394 h 857250"/>
                  <a:gd name="connsiteX16" fmla="*/ 179474 w 598574"/>
                  <a:gd name="connsiteY16" fmla="*/ 466725 h 857250"/>
                  <a:gd name="connsiteX17" fmla="*/ 208049 w 598574"/>
                  <a:gd name="connsiteY17" fmla="*/ 461963 h 857250"/>
                  <a:gd name="connsiteX18" fmla="*/ 255674 w 598574"/>
                  <a:gd name="connsiteY18" fmla="*/ 445294 h 857250"/>
                  <a:gd name="connsiteX19" fmla="*/ 269961 w 598574"/>
                  <a:gd name="connsiteY19" fmla="*/ 390525 h 857250"/>
                  <a:gd name="connsiteX20" fmla="*/ 298536 w 598574"/>
                  <a:gd name="connsiteY20" fmla="*/ 361950 h 857250"/>
                  <a:gd name="connsiteX21" fmla="*/ 317586 w 598574"/>
                  <a:gd name="connsiteY21" fmla="*/ 335756 h 857250"/>
                  <a:gd name="connsiteX22" fmla="*/ 327111 w 598574"/>
                  <a:gd name="connsiteY22" fmla="*/ 319088 h 857250"/>
                  <a:gd name="connsiteX23" fmla="*/ 334255 w 598574"/>
                  <a:gd name="connsiteY23" fmla="*/ 297656 h 857250"/>
                  <a:gd name="connsiteX24" fmla="*/ 329492 w 598574"/>
                  <a:gd name="connsiteY24" fmla="*/ 266700 h 857250"/>
                  <a:gd name="connsiteX25" fmla="*/ 305680 w 598574"/>
                  <a:gd name="connsiteY25" fmla="*/ 252413 h 857250"/>
                  <a:gd name="connsiteX26" fmla="*/ 286630 w 598574"/>
                  <a:gd name="connsiteY26" fmla="*/ 230981 h 857250"/>
                  <a:gd name="connsiteX27" fmla="*/ 334255 w 598574"/>
                  <a:gd name="connsiteY27" fmla="*/ 188119 h 857250"/>
                  <a:gd name="connsiteX28" fmla="*/ 396167 w 598574"/>
                  <a:gd name="connsiteY28" fmla="*/ 157163 h 857250"/>
                  <a:gd name="connsiteX29" fmla="*/ 469986 w 598574"/>
                  <a:gd name="connsiteY29" fmla="*/ 140494 h 857250"/>
                  <a:gd name="connsiteX30" fmla="*/ 489036 w 598574"/>
                  <a:gd name="connsiteY30" fmla="*/ 121444 h 857250"/>
                  <a:gd name="connsiteX31" fmla="*/ 555711 w 598574"/>
                  <a:gd name="connsiteY31" fmla="*/ 71438 h 857250"/>
                  <a:gd name="connsiteX32" fmla="*/ 560474 w 598574"/>
                  <a:gd name="connsiteY32" fmla="*/ 64294 h 857250"/>
                  <a:gd name="connsiteX33" fmla="*/ 543805 w 598574"/>
                  <a:gd name="connsiteY33" fmla="*/ 38100 h 857250"/>
                  <a:gd name="connsiteX34" fmla="*/ 562855 w 598574"/>
                  <a:gd name="connsiteY34" fmla="*/ 30956 h 857250"/>
                  <a:gd name="connsiteX35" fmla="*/ 593811 w 598574"/>
                  <a:gd name="connsiteY35" fmla="*/ 19050 h 857250"/>
                  <a:gd name="connsiteX36" fmla="*/ 596192 w 598574"/>
                  <a:gd name="connsiteY36" fmla="*/ 7144 h 857250"/>
                  <a:gd name="connsiteX37" fmla="*/ 598574 w 598574"/>
                  <a:gd name="connsiteY37"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8574" h="857250">
                    <a:moveTo>
                      <a:pt x="443792" y="857250"/>
                    </a:moveTo>
                    <a:cubicBezTo>
                      <a:pt x="413828" y="847923"/>
                      <a:pt x="383864" y="838597"/>
                      <a:pt x="358067" y="828675"/>
                    </a:cubicBezTo>
                    <a:cubicBezTo>
                      <a:pt x="332270" y="818753"/>
                      <a:pt x="289011" y="797719"/>
                      <a:pt x="289011" y="797719"/>
                    </a:cubicBezTo>
                    <a:cubicBezTo>
                      <a:pt x="267580" y="788194"/>
                      <a:pt x="244958" y="781447"/>
                      <a:pt x="229480" y="771525"/>
                    </a:cubicBezTo>
                    <a:cubicBezTo>
                      <a:pt x="214002" y="761603"/>
                      <a:pt x="204476" y="751285"/>
                      <a:pt x="196142" y="738188"/>
                    </a:cubicBezTo>
                    <a:cubicBezTo>
                      <a:pt x="187808" y="725091"/>
                      <a:pt x="182649" y="705247"/>
                      <a:pt x="179474" y="692944"/>
                    </a:cubicBezTo>
                    <a:cubicBezTo>
                      <a:pt x="176299" y="680641"/>
                      <a:pt x="179076" y="672703"/>
                      <a:pt x="177092" y="664369"/>
                    </a:cubicBezTo>
                    <a:cubicBezTo>
                      <a:pt x="175108" y="656035"/>
                      <a:pt x="172726" y="650082"/>
                      <a:pt x="167567" y="642938"/>
                    </a:cubicBezTo>
                    <a:cubicBezTo>
                      <a:pt x="162408" y="635794"/>
                      <a:pt x="156455" y="630237"/>
                      <a:pt x="146136" y="621506"/>
                    </a:cubicBezTo>
                    <a:cubicBezTo>
                      <a:pt x="135817" y="612775"/>
                      <a:pt x="117164" y="599678"/>
                      <a:pt x="105655" y="590550"/>
                    </a:cubicBezTo>
                    <a:cubicBezTo>
                      <a:pt x="94146" y="581422"/>
                      <a:pt x="90177" y="572294"/>
                      <a:pt x="77080" y="566738"/>
                    </a:cubicBezTo>
                    <a:cubicBezTo>
                      <a:pt x="63983" y="561182"/>
                      <a:pt x="39774" y="561182"/>
                      <a:pt x="27074" y="557213"/>
                    </a:cubicBezTo>
                    <a:cubicBezTo>
                      <a:pt x="14374" y="553244"/>
                      <a:pt x="-4279" y="548481"/>
                      <a:pt x="880" y="542925"/>
                    </a:cubicBezTo>
                    <a:cubicBezTo>
                      <a:pt x="6039" y="537369"/>
                      <a:pt x="37789" y="529828"/>
                      <a:pt x="58030" y="523875"/>
                    </a:cubicBezTo>
                    <a:cubicBezTo>
                      <a:pt x="78271" y="517922"/>
                      <a:pt x="105655" y="513953"/>
                      <a:pt x="122324" y="507206"/>
                    </a:cubicBezTo>
                    <a:cubicBezTo>
                      <a:pt x="138993" y="500459"/>
                      <a:pt x="148517" y="490141"/>
                      <a:pt x="158042" y="483394"/>
                    </a:cubicBezTo>
                    <a:cubicBezTo>
                      <a:pt x="167567" y="476647"/>
                      <a:pt x="171139" y="470297"/>
                      <a:pt x="179474" y="466725"/>
                    </a:cubicBezTo>
                    <a:cubicBezTo>
                      <a:pt x="187808" y="463153"/>
                      <a:pt x="195349" y="465535"/>
                      <a:pt x="208049" y="461963"/>
                    </a:cubicBezTo>
                    <a:cubicBezTo>
                      <a:pt x="220749" y="458391"/>
                      <a:pt x="245355" y="457200"/>
                      <a:pt x="255674" y="445294"/>
                    </a:cubicBezTo>
                    <a:cubicBezTo>
                      <a:pt x="265993" y="433388"/>
                      <a:pt x="262817" y="404416"/>
                      <a:pt x="269961" y="390525"/>
                    </a:cubicBezTo>
                    <a:cubicBezTo>
                      <a:pt x="277105" y="376634"/>
                      <a:pt x="290598" y="371078"/>
                      <a:pt x="298536" y="361950"/>
                    </a:cubicBezTo>
                    <a:cubicBezTo>
                      <a:pt x="306474" y="352822"/>
                      <a:pt x="312824" y="342900"/>
                      <a:pt x="317586" y="335756"/>
                    </a:cubicBezTo>
                    <a:cubicBezTo>
                      <a:pt x="322348" y="328612"/>
                      <a:pt x="324333" y="325438"/>
                      <a:pt x="327111" y="319088"/>
                    </a:cubicBezTo>
                    <a:cubicBezTo>
                      <a:pt x="329889" y="312738"/>
                      <a:pt x="333858" y="306387"/>
                      <a:pt x="334255" y="297656"/>
                    </a:cubicBezTo>
                    <a:cubicBezTo>
                      <a:pt x="334652" y="288925"/>
                      <a:pt x="334254" y="274240"/>
                      <a:pt x="329492" y="266700"/>
                    </a:cubicBezTo>
                    <a:cubicBezTo>
                      <a:pt x="324729" y="259159"/>
                      <a:pt x="312824" y="258366"/>
                      <a:pt x="305680" y="252413"/>
                    </a:cubicBezTo>
                    <a:cubicBezTo>
                      <a:pt x="298536" y="246460"/>
                      <a:pt x="281868" y="241697"/>
                      <a:pt x="286630" y="230981"/>
                    </a:cubicBezTo>
                    <a:cubicBezTo>
                      <a:pt x="291392" y="220265"/>
                      <a:pt x="315999" y="200422"/>
                      <a:pt x="334255" y="188119"/>
                    </a:cubicBezTo>
                    <a:cubicBezTo>
                      <a:pt x="352511" y="175816"/>
                      <a:pt x="373545" y="165100"/>
                      <a:pt x="396167" y="157163"/>
                    </a:cubicBezTo>
                    <a:cubicBezTo>
                      <a:pt x="418789" y="149226"/>
                      <a:pt x="454508" y="146447"/>
                      <a:pt x="469986" y="140494"/>
                    </a:cubicBezTo>
                    <a:cubicBezTo>
                      <a:pt x="485464" y="134541"/>
                      <a:pt x="474749" y="132953"/>
                      <a:pt x="489036" y="121444"/>
                    </a:cubicBezTo>
                    <a:cubicBezTo>
                      <a:pt x="503323" y="109935"/>
                      <a:pt x="555711" y="71438"/>
                      <a:pt x="555711" y="71438"/>
                    </a:cubicBezTo>
                    <a:cubicBezTo>
                      <a:pt x="567617" y="61913"/>
                      <a:pt x="562458" y="69850"/>
                      <a:pt x="560474" y="64294"/>
                    </a:cubicBezTo>
                    <a:cubicBezTo>
                      <a:pt x="558490" y="58738"/>
                      <a:pt x="543408" y="43656"/>
                      <a:pt x="543805" y="38100"/>
                    </a:cubicBezTo>
                    <a:cubicBezTo>
                      <a:pt x="544202" y="32544"/>
                      <a:pt x="562855" y="30956"/>
                      <a:pt x="562855" y="30956"/>
                    </a:cubicBezTo>
                    <a:cubicBezTo>
                      <a:pt x="571189" y="27781"/>
                      <a:pt x="588255" y="23019"/>
                      <a:pt x="593811" y="19050"/>
                    </a:cubicBezTo>
                    <a:cubicBezTo>
                      <a:pt x="599367" y="15081"/>
                      <a:pt x="595398" y="10319"/>
                      <a:pt x="596192" y="7144"/>
                    </a:cubicBezTo>
                    <a:cubicBezTo>
                      <a:pt x="596986" y="3969"/>
                      <a:pt x="597780" y="1984"/>
                      <a:pt x="598574"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103">
                <a:extLst>
                  <a:ext uri="{FF2B5EF4-FFF2-40B4-BE49-F238E27FC236}">
                    <a16:creationId xmlns:a16="http://schemas.microsoft.com/office/drawing/2014/main" id="{B7ECE6AF-CD76-4161-B654-CE9EA1FEAE2B}"/>
                  </a:ext>
                </a:extLst>
              </p:cNvPr>
              <p:cNvSpPr/>
              <p:nvPr/>
            </p:nvSpPr>
            <p:spPr>
              <a:xfrm>
                <a:off x="3340261" y="1135856"/>
                <a:ext cx="41801" cy="176213"/>
              </a:xfrm>
              <a:custGeom>
                <a:avLst/>
                <a:gdLst>
                  <a:gd name="connsiteX0" fmla="*/ 7777 w 41801"/>
                  <a:gd name="connsiteY0" fmla="*/ 176213 h 176213"/>
                  <a:gd name="connsiteX1" fmla="*/ 633 w 41801"/>
                  <a:gd name="connsiteY1" fmla="*/ 104775 h 176213"/>
                  <a:gd name="connsiteX2" fmla="*/ 22064 w 41801"/>
                  <a:gd name="connsiteY2" fmla="*/ 83344 h 176213"/>
                  <a:gd name="connsiteX3" fmla="*/ 36352 w 41801"/>
                  <a:gd name="connsiteY3" fmla="*/ 50007 h 176213"/>
                  <a:gd name="connsiteX4" fmla="*/ 41114 w 41801"/>
                  <a:gd name="connsiteY4" fmla="*/ 23813 h 176213"/>
                  <a:gd name="connsiteX5" fmla="*/ 29208 w 41801"/>
                  <a:gd name="connsiteY5" fmla="*/ 16669 h 176213"/>
                  <a:gd name="connsiteX6" fmla="*/ 33970 w 41801"/>
                  <a:gd name="connsiteY6" fmla="*/ 4763 h 176213"/>
                  <a:gd name="connsiteX7" fmla="*/ 41114 w 41801"/>
                  <a:gd name="connsiteY7" fmla="*/ 2382 h 176213"/>
                  <a:gd name="connsiteX8" fmla="*/ 41114 w 41801"/>
                  <a:gd name="connsiteY8" fmla="*/ 0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01" h="176213">
                    <a:moveTo>
                      <a:pt x="7777" y="176213"/>
                    </a:moveTo>
                    <a:cubicBezTo>
                      <a:pt x="3014" y="148233"/>
                      <a:pt x="-1748" y="120253"/>
                      <a:pt x="633" y="104775"/>
                    </a:cubicBezTo>
                    <a:cubicBezTo>
                      <a:pt x="3014" y="89297"/>
                      <a:pt x="16111" y="92472"/>
                      <a:pt x="22064" y="83344"/>
                    </a:cubicBezTo>
                    <a:cubicBezTo>
                      <a:pt x="28017" y="74216"/>
                      <a:pt x="33177" y="59929"/>
                      <a:pt x="36352" y="50007"/>
                    </a:cubicBezTo>
                    <a:cubicBezTo>
                      <a:pt x="39527" y="40085"/>
                      <a:pt x="42305" y="29369"/>
                      <a:pt x="41114" y="23813"/>
                    </a:cubicBezTo>
                    <a:cubicBezTo>
                      <a:pt x="39923" y="18257"/>
                      <a:pt x="30399" y="19844"/>
                      <a:pt x="29208" y="16669"/>
                    </a:cubicBezTo>
                    <a:cubicBezTo>
                      <a:pt x="28017" y="13494"/>
                      <a:pt x="33970" y="4763"/>
                      <a:pt x="33970" y="4763"/>
                    </a:cubicBezTo>
                    <a:cubicBezTo>
                      <a:pt x="35954" y="2382"/>
                      <a:pt x="39923" y="3176"/>
                      <a:pt x="41114" y="2382"/>
                    </a:cubicBezTo>
                    <a:cubicBezTo>
                      <a:pt x="42305" y="1588"/>
                      <a:pt x="41709" y="794"/>
                      <a:pt x="41114"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82551407-B79F-4CF9-8943-0BF60191A586}"/>
                </a:ext>
              </a:extLst>
            </p:cNvPr>
            <p:cNvSpPr txBox="1"/>
            <p:nvPr/>
          </p:nvSpPr>
          <p:spPr>
            <a:xfrm>
              <a:off x="652943" y="852745"/>
              <a:ext cx="1455058" cy="646331"/>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Seattle City Boundary</a:t>
              </a:r>
            </a:p>
          </p:txBody>
        </p:sp>
        <p:sp>
          <p:nvSpPr>
            <p:cNvPr id="69" name="TextBox 68">
              <a:extLst>
                <a:ext uri="{FF2B5EF4-FFF2-40B4-BE49-F238E27FC236}">
                  <a16:creationId xmlns:a16="http://schemas.microsoft.com/office/drawing/2014/main" id="{5209BEF9-C800-47E8-A5ED-72382E522D16}"/>
                </a:ext>
              </a:extLst>
            </p:cNvPr>
            <p:cNvSpPr txBox="1"/>
            <p:nvPr/>
          </p:nvSpPr>
          <p:spPr>
            <a:xfrm>
              <a:off x="3408398" y="169233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Central District</a:t>
              </a:r>
            </a:p>
          </p:txBody>
        </p:sp>
        <p:sp>
          <p:nvSpPr>
            <p:cNvPr id="72" name="TextBox 71">
              <a:extLst>
                <a:ext uri="{FF2B5EF4-FFF2-40B4-BE49-F238E27FC236}">
                  <a16:creationId xmlns:a16="http://schemas.microsoft.com/office/drawing/2014/main" id="{7ADD4C1F-3C3D-4C70-9C49-36BABF1D3723}"/>
                </a:ext>
              </a:extLst>
            </p:cNvPr>
            <p:cNvSpPr txBox="1"/>
            <p:nvPr/>
          </p:nvSpPr>
          <p:spPr>
            <a:xfrm>
              <a:off x="2770531" y="2238487"/>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West Seattle</a:t>
              </a:r>
            </a:p>
          </p:txBody>
        </p:sp>
        <p:sp>
          <p:nvSpPr>
            <p:cNvPr id="73" name="TextBox 72">
              <a:extLst>
                <a:ext uri="{FF2B5EF4-FFF2-40B4-BE49-F238E27FC236}">
                  <a16:creationId xmlns:a16="http://schemas.microsoft.com/office/drawing/2014/main" id="{A9199233-AE65-46EB-B644-EA069DB5745F}"/>
                </a:ext>
              </a:extLst>
            </p:cNvPr>
            <p:cNvSpPr txBox="1"/>
            <p:nvPr/>
          </p:nvSpPr>
          <p:spPr>
            <a:xfrm>
              <a:off x="3680017" y="219295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Rainier</a:t>
              </a: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Valley</a:t>
              </a:r>
            </a:p>
          </p:txBody>
        </p:sp>
        <p:sp>
          <p:nvSpPr>
            <p:cNvPr id="74" name="TextBox 73">
              <a:extLst>
                <a:ext uri="{FF2B5EF4-FFF2-40B4-BE49-F238E27FC236}">
                  <a16:creationId xmlns:a16="http://schemas.microsoft.com/office/drawing/2014/main" id="{DE64236B-26AE-4C18-B9F3-23B69C536A7E}"/>
                </a:ext>
              </a:extLst>
            </p:cNvPr>
            <p:cNvSpPr txBox="1"/>
            <p:nvPr/>
          </p:nvSpPr>
          <p:spPr>
            <a:xfrm>
              <a:off x="3542312" y="4392124"/>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Des Moines</a:t>
              </a:r>
            </a:p>
          </p:txBody>
        </p:sp>
        <p:sp>
          <p:nvSpPr>
            <p:cNvPr id="75" name="TextBox 74">
              <a:extLst>
                <a:ext uri="{FF2B5EF4-FFF2-40B4-BE49-F238E27FC236}">
                  <a16:creationId xmlns:a16="http://schemas.microsoft.com/office/drawing/2014/main" id="{E5478BBE-A225-4CA9-ABAC-21FD739F8CDB}"/>
                </a:ext>
              </a:extLst>
            </p:cNvPr>
            <p:cNvSpPr txBox="1"/>
            <p:nvPr/>
          </p:nvSpPr>
          <p:spPr>
            <a:xfrm>
              <a:off x="2688670" y="1289606"/>
              <a:ext cx="961993"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Magnolia</a:t>
              </a:r>
            </a:p>
          </p:txBody>
        </p:sp>
        <p:sp>
          <p:nvSpPr>
            <p:cNvPr id="76" name="TextBox 75">
              <a:extLst>
                <a:ext uri="{FF2B5EF4-FFF2-40B4-BE49-F238E27FC236}">
                  <a16:creationId xmlns:a16="http://schemas.microsoft.com/office/drawing/2014/main" id="{38C8A1BC-9B81-4D3B-93D3-2054FF59EC38}"/>
                </a:ext>
              </a:extLst>
            </p:cNvPr>
            <p:cNvSpPr txBox="1"/>
            <p:nvPr/>
          </p:nvSpPr>
          <p:spPr>
            <a:xfrm>
              <a:off x="3021412" y="913920"/>
              <a:ext cx="1471416" cy="643027"/>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Northeast Seattle</a:t>
              </a:r>
            </a:p>
          </p:txBody>
        </p:sp>
        <p:sp>
          <p:nvSpPr>
            <p:cNvPr id="77" name="TextBox 76">
              <a:extLst>
                <a:ext uri="{FF2B5EF4-FFF2-40B4-BE49-F238E27FC236}">
                  <a16:creationId xmlns:a16="http://schemas.microsoft.com/office/drawing/2014/main" id="{9BC3A166-56A5-4A0C-BBC6-AD578318A2FA}"/>
                </a:ext>
              </a:extLst>
            </p:cNvPr>
            <p:cNvSpPr txBox="1"/>
            <p:nvPr/>
          </p:nvSpPr>
          <p:spPr>
            <a:xfrm>
              <a:off x="5047627" y="2545580"/>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Newport</a:t>
              </a:r>
            </a:p>
          </p:txBody>
        </p:sp>
        <p:sp>
          <p:nvSpPr>
            <p:cNvPr id="78" name="TextBox 77">
              <a:extLst>
                <a:ext uri="{FF2B5EF4-FFF2-40B4-BE49-F238E27FC236}">
                  <a16:creationId xmlns:a16="http://schemas.microsoft.com/office/drawing/2014/main" id="{FC0DF480-1FA6-44C5-B023-3202B47B49B8}"/>
                </a:ext>
              </a:extLst>
            </p:cNvPr>
            <p:cNvSpPr txBox="1"/>
            <p:nvPr/>
          </p:nvSpPr>
          <p:spPr>
            <a:xfrm>
              <a:off x="5839559" y="2416396"/>
              <a:ext cx="938639"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Cougar</a:t>
              </a: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Mountain</a:t>
              </a:r>
            </a:p>
          </p:txBody>
        </p:sp>
        <p:sp>
          <p:nvSpPr>
            <p:cNvPr id="79" name="TextBox 78">
              <a:extLst>
                <a:ext uri="{FF2B5EF4-FFF2-40B4-BE49-F238E27FC236}">
                  <a16:creationId xmlns:a16="http://schemas.microsoft.com/office/drawing/2014/main" id="{51A7D924-8892-4926-B54F-11AAE818881D}"/>
                </a:ext>
              </a:extLst>
            </p:cNvPr>
            <p:cNvSpPr txBox="1"/>
            <p:nvPr/>
          </p:nvSpPr>
          <p:spPr>
            <a:xfrm>
              <a:off x="5227493" y="486197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Lea Hill, Auburn</a:t>
              </a:r>
            </a:p>
          </p:txBody>
        </p:sp>
        <p:sp>
          <p:nvSpPr>
            <p:cNvPr id="80" name="TextBox 79">
              <a:extLst>
                <a:ext uri="{FF2B5EF4-FFF2-40B4-BE49-F238E27FC236}">
                  <a16:creationId xmlns:a16="http://schemas.microsoft.com/office/drawing/2014/main" id="{18F637F3-E3B6-4279-8921-FFE55B83D0FB}"/>
                </a:ext>
              </a:extLst>
            </p:cNvPr>
            <p:cNvSpPr txBox="1"/>
            <p:nvPr/>
          </p:nvSpPr>
          <p:spPr>
            <a:xfrm>
              <a:off x="5163503" y="3945509"/>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East Hill</a:t>
              </a:r>
            </a:p>
          </p:txBody>
        </p:sp>
        <p:sp>
          <p:nvSpPr>
            <p:cNvPr id="81" name="TextBox 80">
              <a:extLst>
                <a:ext uri="{FF2B5EF4-FFF2-40B4-BE49-F238E27FC236}">
                  <a16:creationId xmlns:a16="http://schemas.microsoft.com/office/drawing/2014/main" id="{D3650EA9-9805-45F9-BC69-D51DCC709579}"/>
                </a:ext>
              </a:extLst>
            </p:cNvPr>
            <p:cNvSpPr txBox="1"/>
            <p:nvPr/>
          </p:nvSpPr>
          <p:spPr>
            <a:xfrm>
              <a:off x="4726194" y="525551"/>
              <a:ext cx="1096451"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Inglewood</a:t>
              </a:r>
            </a:p>
          </p:txBody>
        </p:sp>
        <p:sp>
          <p:nvSpPr>
            <p:cNvPr id="82" name="TextBox 81">
              <a:extLst>
                <a:ext uri="{FF2B5EF4-FFF2-40B4-BE49-F238E27FC236}">
                  <a16:creationId xmlns:a16="http://schemas.microsoft.com/office/drawing/2014/main" id="{DB1D9A81-B345-497B-B99D-37AE112D4676}"/>
                </a:ext>
              </a:extLst>
            </p:cNvPr>
            <p:cNvSpPr txBox="1"/>
            <p:nvPr/>
          </p:nvSpPr>
          <p:spPr>
            <a:xfrm>
              <a:off x="5135971" y="1742206"/>
              <a:ext cx="1077620"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Bellevue</a:t>
              </a:r>
            </a:p>
          </p:txBody>
        </p:sp>
        <p:sp>
          <p:nvSpPr>
            <p:cNvPr id="83" name="TextBox 82">
              <a:extLst>
                <a:ext uri="{FF2B5EF4-FFF2-40B4-BE49-F238E27FC236}">
                  <a16:creationId xmlns:a16="http://schemas.microsoft.com/office/drawing/2014/main" id="{CE1B3BD3-9CD2-48F0-8D81-1DE0CFCC7BEF}"/>
                </a:ext>
              </a:extLst>
            </p:cNvPr>
            <p:cNvSpPr txBox="1"/>
            <p:nvPr/>
          </p:nvSpPr>
          <p:spPr>
            <a:xfrm>
              <a:off x="6934624" y="2532807"/>
              <a:ext cx="9386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Issaquah</a:t>
              </a:r>
            </a:p>
          </p:txBody>
        </p:sp>
        <p:sp>
          <p:nvSpPr>
            <p:cNvPr id="84" name="TextBox 83">
              <a:extLst>
                <a:ext uri="{FF2B5EF4-FFF2-40B4-BE49-F238E27FC236}">
                  <a16:creationId xmlns:a16="http://schemas.microsoft.com/office/drawing/2014/main" id="{2AF0B728-2F1E-4DF5-9899-F62982391343}"/>
                </a:ext>
              </a:extLst>
            </p:cNvPr>
            <p:cNvSpPr txBox="1"/>
            <p:nvPr/>
          </p:nvSpPr>
          <p:spPr>
            <a:xfrm>
              <a:off x="2900083" y="483464"/>
              <a:ext cx="1803935"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Lake City</a:t>
              </a:r>
            </a:p>
          </p:txBody>
        </p:sp>
        <p:sp>
          <p:nvSpPr>
            <p:cNvPr id="85" name="TextBox 84">
              <a:extLst>
                <a:ext uri="{FF2B5EF4-FFF2-40B4-BE49-F238E27FC236}">
                  <a16:creationId xmlns:a16="http://schemas.microsoft.com/office/drawing/2014/main" id="{EBF84F71-1D16-4019-93C9-61B2B62541E7}"/>
                </a:ext>
              </a:extLst>
            </p:cNvPr>
            <p:cNvSpPr txBox="1"/>
            <p:nvPr/>
          </p:nvSpPr>
          <p:spPr>
            <a:xfrm>
              <a:off x="4123532" y="4434628"/>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Kent</a:t>
              </a:r>
            </a:p>
          </p:txBody>
        </p:sp>
        <p:sp>
          <p:nvSpPr>
            <p:cNvPr id="86" name="TextBox 85">
              <a:extLst>
                <a:ext uri="{FF2B5EF4-FFF2-40B4-BE49-F238E27FC236}">
                  <a16:creationId xmlns:a16="http://schemas.microsoft.com/office/drawing/2014/main" id="{EE0F6FC9-0A3F-4A5A-ACDD-F7722E1205C2}"/>
                </a:ext>
              </a:extLst>
            </p:cNvPr>
            <p:cNvSpPr txBox="1"/>
            <p:nvPr/>
          </p:nvSpPr>
          <p:spPr>
            <a:xfrm>
              <a:off x="4396955" y="3631591"/>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Tukwila</a:t>
              </a:r>
            </a:p>
          </p:txBody>
        </p:sp>
        <p:sp>
          <p:nvSpPr>
            <p:cNvPr id="87" name="TextBox 86">
              <a:extLst>
                <a:ext uri="{FF2B5EF4-FFF2-40B4-BE49-F238E27FC236}">
                  <a16:creationId xmlns:a16="http://schemas.microsoft.com/office/drawing/2014/main" id="{0DC9AD69-EC54-46BC-BF11-19E81BAC48BC}"/>
                </a:ext>
              </a:extLst>
            </p:cNvPr>
            <p:cNvSpPr txBox="1"/>
            <p:nvPr/>
          </p:nvSpPr>
          <p:spPr>
            <a:xfrm>
              <a:off x="3207884" y="340199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Burien</a:t>
              </a:r>
            </a:p>
          </p:txBody>
        </p:sp>
        <p:sp>
          <p:nvSpPr>
            <p:cNvPr id="88" name="TextBox 87">
              <a:extLst>
                <a:ext uri="{FF2B5EF4-FFF2-40B4-BE49-F238E27FC236}">
                  <a16:creationId xmlns:a16="http://schemas.microsoft.com/office/drawing/2014/main" id="{62F7A4CE-F99E-43D9-8106-9835D74221C9}"/>
                </a:ext>
              </a:extLst>
            </p:cNvPr>
            <p:cNvSpPr txBox="1"/>
            <p:nvPr/>
          </p:nvSpPr>
          <p:spPr>
            <a:xfrm>
              <a:off x="5949136" y="1033018"/>
              <a:ext cx="1077620"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Redmond</a:t>
              </a:r>
            </a:p>
          </p:txBody>
        </p:sp>
        <p:sp>
          <p:nvSpPr>
            <p:cNvPr id="89" name="TextBox 88">
              <a:extLst>
                <a:ext uri="{FF2B5EF4-FFF2-40B4-BE49-F238E27FC236}">
                  <a16:creationId xmlns:a16="http://schemas.microsoft.com/office/drawing/2014/main" id="{84D9E0E7-B359-4E7F-894A-168A6BBC67BF}"/>
                </a:ext>
              </a:extLst>
            </p:cNvPr>
            <p:cNvSpPr txBox="1"/>
            <p:nvPr/>
          </p:nvSpPr>
          <p:spPr>
            <a:xfrm>
              <a:off x="6021193" y="217778"/>
              <a:ext cx="1077620"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Cottage Lake</a:t>
              </a:r>
            </a:p>
          </p:txBody>
        </p:sp>
        <p:sp>
          <p:nvSpPr>
            <p:cNvPr id="90" name="TextBox 89">
              <a:extLst>
                <a:ext uri="{FF2B5EF4-FFF2-40B4-BE49-F238E27FC236}">
                  <a16:creationId xmlns:a16="http://schemas.microsoft.com/office/drawing/2014/main" id="{8016FA26-10B0-40A6-9408-534DE2E4BD58}"/>
                </a:ext>
              </a:extLst>
            </p:cNvPr>
            <p:cNvSpPr txBox="1"/>
            <p:nvPr/>
          </p:nvSpPr>
          <p:spPr>
            <a:xfrm>
              <a:off x="3157639" y="98521"/>
              <a:ext cx="910883"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Shoreline</a:t>
              </a:r>
            </a:p>
          </p:txBody>
        </p:sp>
        <p:cxnSp>
          <p:nvCxnSpPr>
            <p:cNvPr id="91" name="Straight Arrow Connector 90">
              <a:extLst>
                <a:ext uri="{FF2B5EF4-FFF2-40B4-BE49-F238E27FC236}">
                  <a16:creationId xmlns:a16="http://schemas.microsoft.com/office/drawing/2014/main" id="{EE4253E8-4C52-4564-8CF0-22CD963C1AEC}"/>
                </a:ext>
              </a:extLst>
            </p:cNvPr>
            <p:cNvCxnSpPr/>
            <p:nvPr/>
          </p:nvCxnSpPr>
          <p:spPr>
            <a:xfrm flipV="1">
              <a:off x="1915124" y="1053556"/>
              <a:ext cx="822266" cy="14429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grpSp>
      <p:sp>
        <p:nvSpPr>
          <p:cNvPr id="32" name="TextBox 31"/>
          <p:cNvSpPr txBox="1"/>
          <p:nvPr/>
        </p:nvSpPr>
        <p:spPr>
          <a:xfrm>
            <a:off x="1630814" y="103378"/>
            <a:ext cx="914386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E2D53"/>
                </a:solidFill>
                <a:effectLst/>
                <a:uLnTx/>
                <a:uFillTx/>
                <a:latin typeface="Arial"/>
                <a:ea typeface="+mn-ea"/>
                <a:cs typeface="Arial"/>
              </a:rPr>
              <a:t>Designation of High-Opportunity Neighborhods</a:t>
            </a:r>
          </a:p>
        </p:txBody>
      </p:sp>
      <p:sp>
        <p:nvSpPr>
          <p:cNvPr id="37" name="TextBox 36">
            <a:extLst>
              <a:ext uri="{FF2B5EF4-FFF2-40B4-BE49-F238E27FC236}">
                <a16:creationId xmlns:a16="http://schemas.microsoft.com/office/drawing/2014/main" id="{328B51F2-E59F-437C-9E25-C030D3DF2636}"/>
              </a:ext>
            </a:extLst>
          </p:cNvPr>
          <p:cNvSpPr txBox="1"/>
          <p:nvPr/>
        </p:nvSpPr>
        <p:spPr>
          <a:xfrm>
            <a:off x="9845124" y="869342"/>
            <a:ext cx="2528950" cy="646331"/>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High-Opportunity </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Area</a:t>
            </a:r>
          </a:p>
        </p:txBody>
      </p:sp>
      <p:sp>
        <p:nvSpPr>
          <p:cNvPr id="38" name="Rectangle 37">
            <a:extLst>
              <a:ext uri="{FF2B5EF4-FFF2-40B4-BE49-F238E27FC236}">
                <a16:creationId xmlns:a16="http://schemas.microsoft.com/office/drawing/2014/main" id="{4A78C1FF-C286-43BC-A6DE-B16491F7D0CB}"/>
              </a:ext>
            </a:extLst>
          </p:cNvPr>
          <p:cNvSpPr/>
          <p:nvPr/>
        </p:nvSpPr>
        <p:spPr>
          <a:xfrm>
            <a:off x="9353073" y="965072"/>
            <a:ext cx="450127" cy="421675"/>
          </a:xfrm>
          <a:prstGeom prst="rect">
            <a:avLst/>
          </a:prstGeom>
          <a:pattFill prst="openDmnd">
            <a:fgClr>
              <a:schemeClr val="accent1"/>
            </a:fgClr>
            <a:bgClr>
              <a:schemeClr val="accent1">
                <a:lumMod val="20000"/>
                <a:lumOff val="80000"/>
              </a:schemeClr>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91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ChangeArrowheads="1"/>
          </p:cNvSpPr>
          <p:nvPr/>
        </p:nvSpPr>
        <p:spPr bwMode="auto">
          <a:xfrm>
            <a:off x="1511300" y="762001"/>
            <a:ext cx="8623300" cy="5109091"/>
          </a:xfrm>
          <a:prstGeom prst="rect">
            <a:avLst/>
          </a:prstGeom>
          <a:noFill/>
          <a:ln w="9525">
            <a:noFill/>
            <a:miter lim="800000"/>
            <a:headEnd/>
            <a:tailEnd/>
          </a:ln>
        </p:spPr>
        <p:txBody>
          <a:bodyPr wrap="square">
            <a:spAutoFit/>
          </a:bodyPr>
          <a:lstStyle/>
          <a:p>
            <a:pPr marL="609600" marR="0" lvl="0" indent="-376238"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a:p>
            <a:pPr marL="1066800" marR="0" lvl="1"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the variation in economic outcomes </a:t>
            </a:r>
            <a:r>
              <a:rPr lang="en-US" dirty="0">
                <a:solidFill>
                  <a:srgbClr val="000000"/>
                </a:solidFill>
                <a:latin typeface="Arial" panose="020B0604020202020204" pitchFamily="34" charset="0"/>
                <a:cs typeface="Arial" panose="020B0604020202020204" pitchFamily="34" charset="0"/>
              </a:rPr>
              <a:t>”people vs. places”?</a:t>
            </a: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A.k.a. Selection versus causal effect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Growing approach: Use people who move across places to infer causal effect of place</a:t>
            </a:r>
          </a:p>
          <a:p>
            <a:pPr marL="609600" marR="0" lvl="0" indent="-376238" algn="l" defTabSz="914400" rtl="0" eaLnBrk="0" fontAlgn="base" latinLnBrk="0" hangingPunct="0">
              <a:lnSpc>
                <a:spcPct val="100000"/>
              </a:lnSpc>
              <a:spcBef>
                <a:spcPct val="0"/>
              </a:spcBef>
              <a:spcAft>
                <a:spcPct val="0"/>
              </a:spcAft>
              <a:buClrTx/>
              <a:buSzPct val="80000"/>
              <a:buFontTx/>
              <a:buBlip>
                <a:blip r:embed="rId3"/>
              </a:buBlip>
              <a:tabLst/>
              <a:defRPr/>
            </a:pPr>
            <a:endParaRPr lang="en-US" dirty="0">
              <a:solidFill>
                <a:srgbClr val="000000"/>
              </a:solidFill>
              <a:latin typeface="Arial" panose="020B0604020202020204" pitchFamily="34" charset="0"/>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Healthcare utilization – Finkelstein, Gentzkow, Williams (QJE 2016)</a:t>
            </a:r>
          </a:p>
          <a:p>
            <a:pPr marL="1066800" lvl="1" indent="-376238" eaLnBrk="0" fontAlgn="base" hangingPunct="0">
              <a:spcBef>
                <a:spcPct val="0"/>
              </a:spcBef>
              <a:spcAft>
                <a:spcPct val="0"/>
              </a:spcAft>
              <a:buSzPct val="80000"/>
              <a:buBlip>
                <a:blip r:embed="rId3"/>
              </a:buBlip>
              <a:defRPr/>
            </a:pPr>
            <a:endParaRPr lang="en-US" dirty="0">
              <a:solidFill>
                <a:srgbClr val="000000"/>
              </a:solidFill>
              <a:latin typeface="Arial" panose="020B0604020202020204" pitchFamily="34" charset="0"/>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Mortality  - Finkelstein, Gentzkow, Williams (AER 2021)</a:t>
            </a:r>
          </a:p>
          <a:p>
            <a:pPr marL="1066800" lvl="1" indent="-376238" eaLnBrk="0" fontAlgn="base" hangingPunct="0">
              <a:spcBef>
                <a:spcPct val="0"/>
              </a:spcBef>
              <a:spcAft>
                <a:spcPct val="0"/>
              </a:spcAft>
              <a:buSzPct val="80000"/>
              <a:buBlip>
                <a:blip r:embed="rId3"/>
              </a:buBlip>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066800" lvl="1" indent="-376238" eaLnBrk="0" fontAlgn="base" hangingPunct="0">
              <a:spcBef>
                <a:spcPct val="0"/>
              </a:spcBef>
              <a:spcAft>
                <a:spcPct val="0"/>
              </a:spcAft>
              <a:buSzPct val="80000"/>
              <a:buBlip>
                <a:blip r:embed="rId3"/>
              </a:buBlip>
              <a:defRPr/>
            </a:pPr>
            <a:r>
              <a:rPr lang="en-US" b="1" dirty="0">
                <a:solidFill>
                  <a:srgbClr val="000000"/>
                </a:solidFill>
                <a:latin typeface="Arial" panose="020B0604020202020204" pitchFamily="34" charset="0"/>
                <a:cs typeface="Arial" panose="020B0604020202020204" pitchFamily="34" charset="0"/>
              </a:rPr>
              <a:t>Intergenerational Mobility – Chetty and Hendren (QJE 2018)</a:t>
            </a:r>
          </a:p>
          <a:p>
            <a:pPr marL="1066800" lvl="1" indent="-376238" eaLnBrk="0" fontAlgn="base" hangingPunct="0">
              <a:spcBef>
                <a:spcPct val="0"/>
              </a:spcBef>
              <a:spcAft>
                <a:spcPct val="0"/>
              </a:spcAft>
              <a:buSzPct val="80000"/>
              <a:buBlip>
                <a:blip r:embed="rId3"/>
              </a:buBlip>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524000" lvl="2" indent="-376238" eaLnBrk="0" fontAlgn="base" hangingPunct="0">
              <a:spcBef>
                <a:spcPct val="0"/>
              </a:spcBef>
              <a:spcAft>
                <a:spcPct val="0"/>
              </a:spcAft>
              <a:buSzPct val="80000"/>
              <a:buBlip>
                <a:blip r:embed="rId3"/>
              </a:buBlip>
              <a:defRPr/>
            </a:pPr>
            <a:r>
              <a:rPr lang="en-US" dirty="0">
                <a:solidFill>
                  <a:srgbClr val="000000"/>
                </a:solidFill>
                <a:latin typeface="Arial" panose="020B0604020202020204" pitchFamily="34" charset="0"/>
                <a:cs typeface="Arial" panose="020B0604020202020204" pitchFamily="34" charset="0"/>
              </a:rPr>
              <a:t>Use US tax records from 1996-2012 to study causal effect of childhood exposure to different areas of the US</a:t>
            </a:r>
            <a:endParaRPr kumimoji="0" lang="en-US"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8115" name="AutoShape 3"/>
          <p:cNvSpPr>
            <a:spLocks noChangeAspect="1" noChangeArrowheads="1" noTextEdit="1"/>
          </p:cNvSpPr>
          <p:nvPr/>
        </p:nvSpPr>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itchFamily="34" charset="0"/>
              <a:ea typeface="+mn-ea"/>
              <a:cs typeface="Arial"/>
            </a:endParaRPr>
          </a:p>
        </p:txBody>
      </p:sp>
      <p:sp>
        <p:nvSpPr>
          <p:cNvPr id="218116" name="Text Box 7"/>
          <p:cNvSpPr txBox="1">
            <a:spLocks noChangeArrowheads="1"/>
          </p:cNvSpPr>
          <p:nvPr/>
        </p:nvSpPr>
        <p:spPr bwMode="auto">
          <a:xfrm>
            <a:off x="1752600" y="76200"/>
            <a:ext cx="8915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09600" indent="-609600"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marL="609600" marR="0" lvl="0" indent="-60960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“People versus Place”</a:t>
            </a:r>
          </a:p>
        </p:txBody>
      </p:sp>
    </p:spTree>
    <p:extLst>
      <p:ext uri="{BB962C8B-B14F-4D97-AF65-F5344CB8AC3E}">
        <p14:creationId xmlns:p14="http://schemas.microsoft.com/office/powerpoint/2010/main" val="297134601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765893" y="1004677"/>
            <a:ext cx="2531799" cy="233019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a:ea typeface="+mn-ea"/>
                <a:cs typeface="+mn-cs"/>
              </a:rPr>
              <a:t>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a:ea typeface="+mn-ea"/>
                <a:cs typeface="+mn-cs"/>
              </a:rPr>
              <a:t>LANDLORD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a:ea typeface="+mn-ea"/>
                <a:cs typeface="+mn-cs"/>
              </a:rPr>
              <a:t>ENGAGEMENT</a:t>
            </a:r>
          </a:p>
        </p:txBody>
      </p:sp>
      <p:sp>
        <p:nvSpPr>
          <p:cNvPr id="8" name="Oval 7"/>
          <p:cNvSpPr/>
          <p:nvPr/>
        </p:nvSpPr>
        <p:spPr>
          <a:xfrm>
            <a:off x="8262130" y="1004676"/>
            <a:ext cx="2531800" cy="2330197"/>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a:ea typeface="+mn-ea"/>
                <a:cs typeface="+mn-cs"/>
              </a:rPr>
              <a:t>SHORT-TERM FINANCIAL ASSISTANCE</a:t>
            </a:r>
          </a:p>
        </p:txBody>
      </p:sp>
      <p:sp>
        <p:nvSpPr>
          <p:cNvPr id="6" name="Oval 5"/>
          <p:cNvSpPr/>
          <p:nvPr/>
        </p:nvSpPr>
        <p:spPr>
          <a:xfrm>
            <a:off x="1274877" y="1004677"/>
            <a:ext cx="2531797" cy="23301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a:ea typeface="+mn-ea"/>
                <a:cs typeface="+mn-cs"/>
              </a:rPr>
              <a:t>CUSTOMIZED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a:ea typeface="+mn-ea"/>
                <a:cs typeface="+mn-cs"/>
              </a:rPr>
              <a:t>SEARCH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a:ea typeface="+mn-ea"/>
                <a:cs typeface="+mn-cs"/>
              </a:rPr>
              <a:t>ASSISTANCE</a:t>
            </a:r>
          </a:p>
        </p:txBody>
      </p:sp>
      <p:sp>
        <p:nvSpPr>
          <p:cNvPr id="18" name="Title 1">
            <a:extLst>
              <a:ext uri="{FF2B5EF4-FFF2-40B4-BE49-F238E27FC236}">
                <a16:creationId xmlns:a16="http://schemas.microsoft.com/office/drawing/2014/main" id="{E3AB82CD-19EF-4C5E-BC74-8A14496788EE}"/>
              </a:ext>
            </a:extLst>
          </p:cNvPr>
          <p:cNvSpPr txBox="1">
            <a:spLocks/>
          </p:cNvSpPr>
          <p:nvPr/>
        </p:nvSpPr>
        <p:spPr>
          <a:xfrm>
            <a:off x="0" y="-17288"/>
            <a:ext cx="12192000" cy="6398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j-ea"/>
                <a:cs typeface="Arial"/>
              </a:rPr>
              <a:t>Treatment Interventions</a:t>
            </a:r>
          </a:p>
        </p:txBody>
      </p:sp>
      <p:sp>
        <p:nvSpPr>
          <p:cNvPr id="9" name="TextBox 8">
            <a:extLst>
              <a:ext uri="{FF2B5EF4-FFF2-40B4-BE49-F238E27FC236}">
                <a16:creationId xmlns:a16="http://schemas.microsoft.com/office/drawing/2014/main" id="{88DC628C-08DD-46FD-B07A-66767112A1FC}"/>
              </a:ext>
            </a:extLst>
          </p:cNvPr>
          <p:cNvSpPr txBox="1"/>
          <p:nvPr/>
        </p:nvSpPr>
        <p:spPr>
          <a:xfrm>
            <a:off x="1093589" y="3746224"/>
            <a:ext cx="283295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25"/>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average, non-profit staff spend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6.3 hours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each household</a:t>
            </a:r>
          </a:p>
        </p:txBody>
      </p:sp>
      <p:sp>
        <p:nvSpPr>
          <p:cNvPr id="10" name="TextBox 9">
            <a:extLst>
              <a:ext uri="{FF2B5EF4-FFF2-40B4-BE49-F238E27FC236}">
                <a16:creationId xmlns:a16="http://schemas.microsoft.com/office/drawing/2014/main" id="{A5D3C041-278E-44E2-8035-067F0285CB18}"/>
              </a:ext>
            </a:extLst>
          </p:cNvPr>
          <p:cNvSpPr txBox="1"/>
          <p:nvPr/>
        </p:nvSpPr>
        <p:spPr>
          <a:xfrm>
            <a:off x="4675249" y="3807779"/>
            <a:ext cx="271308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25"/>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rentals in high-opportunity areas made through links via non-profit staff</a:t>
            </a:r>
          </a:p>
        </p:txBody>
      </p:sp>
      <p:sp>
        <p:nvSpPr>
          <p:cNvPr id="11" name="TextBox 10">
            <a:extLst>
              <a:ext uri="{FF2B5EF4-FFF2-40B4-BE49-F238E27FC236}">
                <a16:creationId xmlns:a16="http://schemas.microsoft.com/office/drawing/2014/main" id="{407D7686-7224-4B6B-97F4-2D04C8F51DDA}"/>
              </a:ext>
            </a:extLst>
          </p:cNvPr>
          <p:cNvSpPr txBox="1"/>
          <p:nvPr/>
        </p:nvSpPr>
        <p:spPr>
          <a:xfrm>
            <a:off x="8200925" y="3752711"/>
            <a:ext cx="271308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Average financial assistance of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$1,100</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security deposits, application fees, etc.</a:t>
            </a:r>
          </a:p>
        </p:txBody>
      </p:sp>
      <p:sp>
        <p:nvSpPr>
          <p:cNvPr id="3" name="Left Brace 2">
            <a:extLst>
              <a:ext uri="{FF2B5EF4-FFF2-40B4-BE49-F238E27FC236}">
                <a16:creationId xmlns:a16="http://schemas.microsoft.com/office/drawing/2014/main" id="{374FC197-BB2C-4B3C-8EB6-80FD2B51B7A7}"/>
              </a:ext>
            </a:extLst>
          </p:cNvPr>
          <p:cNvSpPr/>
          <p:nvPr/>
        </p:nvSpPr>
        <p:spPr>
          <a:xfrm rot="16200000">
            <a:off x="5887387" y="567215"/>
            <a:ext cx="446918" cy="9671938"/>
          </a:xfrm>
          <a:prstGeom prst="leftBrace">
            <a:avLst/>
          </a:prstGeom>
          <a:solidFill>
            <a:schemeClr val="bg1"/>
          </a:solidFill>
          <a:ln w="38100">
            <a:solidFill>
              <a:srgbClr val="00B0F0"/>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209C5CE1-BD52-43D7-92FF-5C6482031127}"/>
              </a:ext>
            </a:extLst>
          </p:cNvPr>
          <p:cNvSpPr txBox="1"/>
          <p:nvPr/>
        </p:nvSpPr>
        <p:spPr>
          <a:xfrm>
            <a:off x="2749870" y="5750668"/>
            <a:ext cx="672278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25"/>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Program Cost: $2,600 per family issued a voucher</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 of average voucher payments over 7 years)</a:t>
            </a:r>
          </a:p>
        </p:txBody>
      </p:sp>
      <p:sp>
        <p:nvSpPr>
          <p:cNvPr id="12" name="TextBox 11">
            <a:extLst>
              <a:ext uri="{FF2B5EF4-FFF2-40B4-BE49-F238E27FC236}">
                <a16:creationId xmlns:a16="http://schemas.microsoft.com/office/drawing/2014/main" id="{9B44846F-C717-4C58-9F22-61644FEF78E7}"/>
              </a:ext>
            </a:extLst>
          </p:cNvPr>
          <p:cNvSpPr txBox="1"/>
          <p:nvPr/>
        </p:nvSpPr>
        <p:spPr>
          <a:xfrm>
            <a:off x="2692236" y="6488668"/>
            <a:ext cx="6837218"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Families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to move to high-opportunity areas</a:t>
            </a:r>
          </a:p>
        </p:txBody>
      </p:sp>
    </p:spTree>
    <p:extLst>
      <p:ext uri="{BB962C8B-B14F-4D97-AF65-F5344CB8AC3E}">
        <p14:creationId xmlns:p14="http://schemas.microsoft.com/office/powerpoint/2010/main" val="164319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P spid="9" grpId="0"/>
      <p:bldP spid="10" grpId="0"/>
      <p:bldP spid="11" grpId="0"/>
      <p:bldP spid="3" grpId="0" animBg="1"/>
      <p:bldP spid="3" grpId="1" animBg="1"/>
      <p:bldP spid="13" grpId="0"/>
      <p:bldP spid="13" grpId="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77">
            <a:extLst>
              <a:ext uri="{FF2B5EF4-FFF2-40B4-BE49-F238E27FC236}">
                <a16:creationId xmlns:a16="http://schemas.microsoft.com/office/drawing/2014/main" id="{85E84D46-0CEB-4269-9329-6E2DA35A0853}"/>
              </a:ext>
            </a:extLst>
          </p:cNvPr>
          <p:cNvSpPr>
            <a:spLocks noChangeArrowheads="1"/>
          </p:cNvSpPr>
          <p:nvPr/>
        </p:nvSpPr>
        <p:spPr bwMode="auto">
          <a:xfrm>
            <a:off x="6450013"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Title 1">
            <a:extLst>
              <a:ext uri="{FF2B5EF4-FFF2-40B4-BE49-F238E27FC236}">
                <a16:creationId xmlns:a16="http://schemas.microsoft.com/office/drawing/2014/main" id="{57170B76-9C70-40BA-8CD8-EF0905430BFA}"/>
              </a:ext>
            </a:extLst>
          </p:cNvPr>
          <p:cNvSpPr txBox="1">
            <a:spLocks/>
          </p:cNvSpPr>
          <p:nvPr/>
        </p:nvSpPr>
        <p:spPr>
          <a:xfrm>
            <a:off x="0" y="1"/>
            <a:ext cx="12192000" cy="811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Fraction of Families Who Leased Units in High Opportunity Areas</a:t>
            </a:r>
          </a:p>
        </p:txBody>
      </p:sp>
      <p:sp>
        <p:nvSpPr>
          <p:cNvPr id="121" name="Line 248">
            <a:extLst>
              <a:ext uri="{FF2B5EF4-FFF2-40B4-BE49-F238E27FC236}">
                <a16:creationId xmlns:a16="http://schemas.microsoft.com/office/drawing/2014/main" id="{BA3E8D61-CDE7-4A11-8900-52C86CE65FA1}"/>
              </a:ext>
            </a:extLst>
          </p:cNvPr>
          <p:cNvSpPr>
            <a:spLocks noChangeShapeType="1"/>
          </p:cNvSpPr>
          <p:nvPr/>
        </p:nvSpPr>
        <p:spPr bwMode="auto">
          <a:xfrm flipV="1">
            <a:off x="2541588" y="954088"/>
            <a:ext cx="0" cy="46069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249">
            <a:extLst>
              <a:ext uri="{FF2B5EF4-FFF2-40B4-BE49-F238E27FC236}">
                <a16:creationId xmlns:a16="http://schemas.microsoft.com/office/drawing/2014/main" id="{99085BDA-620A-444E-B24A-F561C546ECE1}"/>
              </a:ext>
            </a:extLst>
          </p:cNvPr>
          <p:cNvSpPr>
            <a:spLocks noChangeShapeType="1"/>
          </p:cNvSpPr>
          <p:nvPr/>
        </p:nvSpPr>
        <p:spPr bwMode="auto">
          <a:xfrm flipH="1">
            <a:off x="2444750" y="5411788"/>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250">
            <a:extLst>
              <a:ext uri="{FF2B5EF4-FFF2-40B4-BE49-F238E27FC236}">
                <a16:creationId xmlns:a16="http://schemas.microsoft.com/office/drawing/2014/main" id="{3E6E5690-079C-478A-B040-CE11CFD52CF5}"/>
              </a:ext>
            </a:extLst>
          </p:cNvPr>
          <p:cNvSpPr>
            <a:spLocks noChangeArrowheads="1"/>
          </p:cNvSpPr>
          <p:nvPr/>
        </p:nvSpPr>
        <p:spPr bwMode="auto">
          <a:xfrm rot="16200000">
            <a:off x="2114550" y="5157788"/>
            <a:ext cx="3032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Line 251">
            <a:extLst>
              <a:ext uri="{FF2B5EF4-FFF2-40B4-BE49-F238E27FC236}">
                <a16:creationId xmlns:a16="http://schemas.microsoft.com/office/drawing/2014/main" id="{89FE03F7-D11A-4F0B-9FEF-9F972B67CBCD}"/>
              </a:ext>
            </a:extLst>
          </p:cNvPr>
          <p:cNvSpPr>
            <a:spLocks noChangeShapeType="1"/>
          </p:cNvSpPr>
          <p:nvPr/>
        </p:nvSpPr>
        <p:spPr bwMode="auto">
          <a:xfrm flipH="1">
            <a:off x="2444750" y="46926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252">
            <a:extLst>
              <a:ext uri="{FF2B5EF4-FFF2-40B4-BE49-F238E27FC236}">
                <a16:creationId xmlns:a16="http://schemas.microsoft.com/office/drawing/2014/main" id="{F25CF648-1DED-4A46-9CA8-48B03DA02F15}"/>
              </a:ext>
            </a:extLst>
          </p:cNvPr>
          <p:cNvSpPr>
            <a:spLocks noChangeArrowheads="1"/>
          </p:cNvSpPr>
          <p:nvPr/>
        </p:nvSpPr>
        <p:spPr bwMode="auto">
          <a:xfrm rot="16200000">
            <a:off x="2028825" y="4435475"/>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Line 253">
            <a:extLst>
              <a:ext uri="{FF2B5EF4-FFF2-40B4-BE49-F238E27FC236}">
                <a16:creationId xmlns:a16="http://schemas.microsoft.com/office/drawing/2014/main" id="{B7215E37-1E5C-4A67-A7D0-6F22AA57F3E1}"/>
              </a:ext>
            </a:extLst>
          </p:cNvPr>
          <p:cNvSpPr>
            <a:spLocks noChangeShapeType="1"/>
          </p:cNvSpPr>
          <p:nvPr/>
        </p:nvSpPr>
        <p:spPr bwMode="auto">
          <a:xfrm flipH="1">
            <a:off x="2444750" y="39719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254">
            <a:extLst>
              <a:ext uri="{FF2B5EF4-FFF2-40B4-BE49-F238E27FC236}">
                <a16:creationId xmlns:a16="http://schemas.microsoft.com/office/drawing/2014/main" id="{02621488-8778-46B1-8A2F-56A3C68B4C44}"/>
              </a:ext>
            </a:extLst>
          </p:cNvPr>
          <p:cNvSpPr>
            <a:spLocks noChangeArrowheads="1"/>
          </p:cNvSpPr>
          <p:nvPr/>
        </p:nvSpPr>
        <p:spPr bwMode="auto">
          <a:xfrm rot="16200000">
            <a:off x="2028825" y="3714750"/>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Line 255">
            <a:extLst>
              <a:ext uri="{FF2B5EF4-FFF2-40B4-BE49-F238E27FC236}">
                <a16:creationId xmlns:a16="http://schemas.microsoft.com/office/drawing/2014/main" id="{C9629690-E419-4BE4-B50E-0D180DDA3EAF}"/>
              </a:ext>
            </a:extLst>
          </p:cNvPr>
          <p:cNvSpPr>
            <a:spLocks noChangeShapeType="1"/>
          </p:cNvSpPr>
          <p:nvPr/>
        </p:nvSpPr>
        <p:spPr bwMode="auto">
          <a:xfrm flipH="1">
            <a:off x="2444750" y="32575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256">
            <a:extLst>
              <a:ext uri="{FF2B5EF4-FFF2-40B4-BE49-F238E27FC236}">
                <a16:creationId xmlns:a16="http://schemas.microsoft.com/office/drawing/2014/main" id="{33884088-6A81-42F9-82BD-AF809E877E40}"/>
              </a:ext>
            </a:extLst>
          </p:cNvPr>
          <p:cNvSpPr>
            <a:spLocks noChangeArrowheads="1"/>
          </p:cNvSpPr>
          <p:nvPr/>
        </p:nvSpPr>
        <p:spPr bwMode="auto">
          <a:xfrm rot="16200000">
            <a:off x="2028825" y="30019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Line 257">
            <a:extLst>
              <a:ext uri="{FF2B5EF4-FFF2-40B4-BE49-F238E27FC236}">
                <a16:creationId xmlns:a16="http://schemas.microsoft.com/office/drawing/2014/main" id="{2BA2F03E-A8B8-4CB1-952A-FF36D68AEC1F}"/>
              </a:ext>
            </a:extLst>
          </p:cNvPr>
          <p:cNvSpPr>
            <a:spLocks noChangeShapeType="1"/>
          </p:cNvSpPr>
          <p:nvPr/>
        </p:nvSpPr>
        <p:spPr bwMode="auto">
          <a:xfrm flipH="1">
            <a:off x="2444750" y="25368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258">
            <a:extLst>
              <a:ext uri="{FF2B5EF4-FFF2-40B4-BE49-F238E27FC236}">
                <a16:creationId xmlns:a16="http://schemas.microsoft.com/office/drawing/2014/main" id="{9E0224F2-1D3E-4AAF-ADA9-C23C8DA6A328}"/>
              </a:ext>
            </a:extLst>
          </p:cNvPr>
          <p:cNvSpPr>
            <a:spLocks noChangeArrowheads="1"/>
          </p:cNvSpPr>
          <p:nvPr/>
        </p:nvSpPr>
        <p:spPr bwMode="auto">
          <a:xfrm rot="16200000">
            <a:off x="2028825" y="22812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Line 259">
            <a:extLst>
              <a:ext uri="{FF2B5EF4-FFF2-40B4-BE49-F238E27FC236}">
                <a16:creationId xmlns:a16="http://schemas.microsoft.com/office/drawing/2014/main" id="{02A32D08-C4C7-4F9B-B628-1C9CFEED2283}"/>
              </a:ext>
            </a:extLst>
          </p:cNvPr>
          <p:cNvSpPr>
            <a:spLocks noChangeShapeType="1"/>
          </p:cNvSpPr>
          <p:nvPr/>
        </p:nvSpPr>
        <p:spPr bwMode="auto">
          <a:xfrm flipH="1">
            <a:off x="2444750" y="18224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260">
            <a:extLst>
              <a:ext uri="{FF2B5EF4-FFF2-40B4-BE49-F238E27FC236}">
                <a16:creationId xmlns:a16="http://schemas.microsoft.com/office/drawing/2014/main" id="{029EBB41-EA77-47B6-AD5A-DF462F560B1B}"/>
              </a:ext>
            </a:extLst>
          </p:cNvPr>
          <p:cNvSpPr>
            <a:spLocks noChangeArrowheads="1"/>
          </p:cNvSpPr>
          <p:nvPr/>
        </p:nvSpPr>
        <p:spPr bwMode="auto">
          <a:xfrm rot="16200000">
            <a:off x="2028825" y="15668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50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Line 261">
            <a:extLst>
              <a:ext uri="{FF2B5EF4-FFF2-40B4-BE49-F238E27FC236}">
                <a16:creationId xmlns:a16="http://schemas.microsoft.com/office/drawing/2014/main" id="{243E0759-75F3-4915-BC1B-80A327C9AB78}"/>
              </a:ext>
            </a:extLst>
          </p:cNvPr>
          <p:cNvSpPr>
            <a:spLocks noChangeShapeType="1"/>
          </p:cNvSpPr>
          <p:nvPr/>
        </p:nvSpPr>
        <p:spPr bwMode="auto">
          <a:xfrm flipH="1">
            <a:off x="2444750" y="1103313"/>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262">
            <a:extLst>
              <a:ext uri="{FF2B5EF4-FFF2-40B4-BE49-F238E27FC236}">
                <a16:creationId xmlns:a16="http://schemas.microsoft.com/office/drawing/2014/main" id="{14BF2475-B0DD-49F7-BEC1-C8D144C6906F}"/>
              </a:ext>
            </a:extLst>
          </p:cNvPr>
          <p:cNvSpPr>
            <a:spLocks noChangeArrowheads="1"/>
          </p:cNvSpPr>
          <p:nvPr/>
        </p:nvSpPr>
        <p:spPr bwMode="auto">
          <a:xfrm rot="16200000">
            <a:off x="2028825" y="8461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Rectangle 263">
            <a:extLst>
              <a:ext uri="{FF2B5EF4-FFF2-40B4-BE49-F238E27FC236}">
                <a16:creationId xmlns:a16="http://schemas.microsoft.com/office/drawing/2014/main" id="{CC9928EE-E4EB-4065-89E4-2A76902A5BBA}"/>
              </a:ext>
            </a:extLst>
          </p:cNvPr>
          <p:cNvSpPr>
            <a:spLocks noChangeArrowheads="1"/>
          </p:cNvSpPr>
          <p:nvPr/>
        </p:nvSpPr>
        <p:spPr bwMode="auto">
          <a:xfrm rot="16200000">
            <a:off x="-608013" y="3036888"/>
            <a:ext cx="45608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Share of Households Who Have Moved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Rectangle 264">
            <a:extLst>
              <a:ext uri="{FF2B5EF4-FFF2-40B4-BE49-F238E27FC236}">
                <a16:creationId xmlns:a16="http://schemas.microsoft.com/office/drawing/2014/main" id="{6BD60D8E-9FFA-43B7-8469-EC728C219A85}"/>
              </a:ext>
            </a:extLst>
          </p:cNvPr>
          <p:cNvSpPr>
            <a:spLocks noChangeArrowheads="1"/>
          </p:cNvSpPr>
          <p:nvPr/>
        </p:nvSpPr>
        <p:spPr bwMode="auto">
          <a:xfrm rot="16200000">
            <a:off x="323850" y="3032125"/>
            <a:ext cx="3182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to High Opportunity Areas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Line 265">
            <a:extLst>
              <a:ext uri="{FF2B5EF4-FFF2-40B4-BE49-F238E27FC236}">
                <a16:creationId xmlns:a16="http://schemas.microsoft.com/office/drawing/2014/main" id="{AAEA31F0-4288-4363-8893-FD0DF7C2F8B1}"/>
              </a:ext>
            </a:extLst>
          </p:cNvPr>
          <p:cNvSpPr>
            <a:spLocks noChangeShapeType="1"/>
          </p:cNvSpPr>
          <p:nvPr/>
        </p:nvSpPr>
        <p:spPr bwMode="auto">
          <a:xfrm>
            <a:off x="2541588" y="5561013"/>
            <a:ext cx="80581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266">
            <a:extLst>
              <a:ext uri="{FF2B5EF4-FFF2-40B4-BE49-F238E27FC236}">
                <a16:creationId xmlns:a16="http://schemas.microsoft.com/office/drawing/2014/main" id="{4FE9705E-4503-4555-A080-C33A5F962927}"/>
              </a:ext>
            </a:extLst>
          </p:cNvPr>
          <p:cNvSpPr>
            <a:spLocks noChangeShapeType="1"/>
          </p:cNvSpPr>
          <p:nvPr/>
        </p:nvSpPr>
        <p:spPr bwMode="auto">
          <a:xfrm>
            <a:off x="4146550"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267">
            <a:extLst>
              <a:ext uri="{FF2B5EF4-FFF2-40B4-BE49-F238E27FC236}">
                <a16:creationId xmlns:a16="http://schemas.microsoft.com/office/drawing/2014/main" id="{DE756B3E-9DF5-4F13-B5D5-9B9199143928}"/>
              </a:ext>
            </a:extLst>
          </p:cNvPr>
          <p:cNvSpPr>
            <a:spLocks noChangeArrowheads="1"/>
          </p:cNvSpPr>
          <p:nvPr/>
        </p:nvSpPr>
        <p:spPr bwMode="auto">
          <a:xfrm>
            <a:off x="3667125" y="5703888"/>
            <a:ext cx="1120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Control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Line 268">
            <a:extLst>
              <a:ext uri="{FF2B5EF4-FFF2-40B4-BE49-F238E27FC236}">
                <a16:creationId xmlns:a16="http://schemas.microsoft.com/office/drawing/2014/main" id="{98BE8860-1FA8-4EF4-8630-82E42D774247}"/>
              </a:ext>
            </a:extLst>
          </p:cNvPr>
          <p:cNvSpPr>
            <a:spLocks noChangeShapeType="1"/>
          </p:cNvSpPr>
          <p:nvPr/>
        </p:nvSpPr>
        <p:spPr bwMode="auto">
          <a:xfrm>
            <a:off x="8993188"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Rectangle 269">
            <a:extLst>
              <a:ext uri="{FF2B5EF4-FFF2-40B4-BE49-F238E27FC236}">
                <a16:creationId xmlns:a16="http://schemas.microsoft.com/office/drawing/2014/main" id="{DF6C3A02-7848-44B9-896D-5602BABB0D31}"/>
              </a:ext>
            </a:extLst>
          </p:cNvPr>
          <p:cNvSpPr>
            <a:spLocks noChangeArrowheads="1"/>
          </p:cNvSpPr>
          <p:nvPr/>
        </p:nvSpPr>
        <p:spPr bwMode="auto">
          <a:xfrm>
            <a:off x="8318500" y="5703888"/>
            <a:ext cx="1497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Treatment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Rectangle 273">
            <a:extLst>
              <a:ext uri="{FF2B5EF4-FFF2-40B4-BE49-F238E27FC236}">
                <a16:creationId xmlns:a16="http://schemas.microsoft.com/office/drawing/2014/main" id="{35AFA2E4-CE35-4480-ABCE-B1AEA09E4BB8}"/>
              </a:ext>
            </a:extLst>
          </p:cNvPr>
          <p:cNvSpPr>
            <a:spLocks noChangeArrowheads="1"/>
          </p:cNvSpPr>
          <p:nvPr/>
        </p:nvSpPr>
        <p:spPr bwMode="auto">
          <a:xfrm>
            <a:off x="6461125"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6765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77">
            <a:extLst>
              <a:ext uri="{FF2B5EF4-FFF2-40B4-BE49-F238E27FC236}">
                <a16:creationId xmlns:a16="http://schemas.microsoft.com/office/drawing/2014/main" id="{85E84D46-0CEB-4269-9329-6E2DA35A0853}"/>
              </a:ext>
            </a:extLst>
          </p:cNvPr>
          <p:cNvSpPr>
            <a:spLocks noChangeArrowheads="1"/>
          </p:cNvSpPr>
          <p:nvPr/>
        </p:nvSpPr>
        <p:spPr bwMode="auto">
          <a:xfrm>
            <a:off x="6450013"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Title 1">
            <a:extLst>
              <a:ext uri="{FF2B5EF4-FFF2-40B4-BE49-F238E27FC236}">
                <a16:creationId xmlns:a16="http://schemas.microsoft.com/office/drawing/2014/main" id="{57170B76-9C70-40BA-8CD8-EF0905430BFA}"/>
              </a:ext>
            </a:extLst>
          </p:cNvPr>
          <p:cNvSpPr txBox="1">
            <a:spLocks/>
          </p:cNvSpPr>
          <p:nvPr/>
        </p:nvSpPr>
        <p:spPr>
          <a:xfrm>
            <a:off x="0" y="1"/>
            <a:ext cx="12192000" cy="811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Fraction of Families Who Leased Units in High Opportunity Areas</a:t>
            </a:r>
          </a:p>
        </p:txBody>
      </p:sp>
      <p:sp>
        <p:nvSpPr>
          <p:cNvPr id="121" name="Line 248">
            <a:extLst>
              <a:ext uri="{FF2B5EF4-FFF2-40B4-BE49-F238E27FC236}">
                <a16:creationId xmlns:a16="http://schemas.microsoft.com/office/drawing/2014/main" id="{BA3E8D61-CDE7-4A11-8900-52C86CE65FA1}"/>
              </a:ext>
            </a:extLst>
          </p:cNvPr>
          <p:cNvSpPr>
            <a:spLocks noChangeShapeType="1"/>
          </p:cNvSpPr>
          <p:nvPr/>
        </p:nvSpPr>
        <p:spPr bwMode="auto">
          <a:xfrm flipV="1">
            <a:off x="2541588" y="954088"/>
            <a:ext cx="0" cy="46069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249">
            <a:extLst>
              <a:ext uri="{FF2B5EF4-FFF2-40B4-BE49-F238E27FC236}">
                <a16:creationId xmlns:a16="http://schemas.microsoft.com/office/drawing/2014/main" id="{99085BDA-620A-444E-B24A-F561C546ECE1}"/>
              </a:ext>
            </a:extLst>
          </p:cNvPr>
          <p:cNvSpPr>
            <a:spLocks noChangeShapeType="1"/>
          </p:cNvSpPr>
          <p:nvPr/>
        </p:nvSpPr>
        <p:spPr bwMode="auto">
          <a:xfrm flipH="1">
            <a:off x="2444750" y="5411788"/>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250">
            <a:extLst>
              <a:ext uri="{FF2B5EF4-FFF2-40B4-BE49-F238E27FC236}">
                <a16:creationId xmlns:a16="http://schemas.microsoft.com/office/drawing/2014/main" id="{3E6E5690-079C-478A-B040-CE11CFD52CF5}"/>
              </a:ext>
            </a:extLst>
          </p:cNvPr>
          <p:cNvSpPr>
            <a:spLocks noChangeArrowheads="1"/>
          </p:cNvSpPr>
          <p:nvPr/>
        </p:nvSpPr>
        <p:spPr bwMode="auto">
          <a:xfrm rot="16200000">
            <a:off x="2114550" y="5157788"/>
            <a:ext cx="3032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Line 251">
            <a:extLst>
              <a:ext uri="{FF2B5EF4-FFF2-40B4-BE49-F238E27FC236}">
                <a16:creationId xmlns:a16="http://schemas.microsoft.com/office/drawing/2014/main" id="{89FE03F7-D11A-4F0B-9FEF-9F972B67CBCD}"/>
              </a:ext>
            </a:extLst>
          </p:cNvPr>
          <p:cNvSpPr>
            <a:spLocks noChangeShapeType="1"/>
          </p:cNvSpPr>
          <p:nvPr/>
        </p:nvSpPr>
        <p:spPr bwMode="auto">
          <a:xfrm flipH="1">
            <a:off x="2444750" y="46926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252">
            <a:extLst>
              <a:ext uri="{FF2B5EF4-FFF2-40B4-BE49-F238E27FC236}">
                <a16:creationId xmlns:a16="http://schemas.microsoft.com/office/drawing/2014/main" id="{F25CF648-1DED-4A46-9CA8-48B03DA02F15}"/>
              </a:ext>
            </a:extLst>
          </p:cNvPr>
          <p:cNvSpPr>
            <a:spLocks noChangeArrowheads="1"/>
          </p:cNvSpPr>
          <p:nvPr/>
        </p:nvSpPr>
        <p:spPr bwMode="auto">
          <a:xfrm rot="16200000">
            <a:off x="2028825" y="4435475"/>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Line 253">
            <a:extLst>
              <a:ext uri="{FF2B5EF4-FFF2-40B4-BE49-F238E27FC236}">
                <a16:creationId xmlns:a16="http://schemas.microsoft.com/office/drawing/2014/main" id="{B7215E37-1E5C-4A67-A7D0-6F22AA57F3E1}"/>
              </a:ext>
            </a:extLst>
          </p:cNvPr>
          <p:cNvSpPr>
            <a:spLocks noChangeShapeType="1"/>
          </p:cNvSpPr>
          <p:nvPr/>
        </p:nvSpPr>
        <p:spPr bwMode="auto">
          <a:xfrm flipH="1">
            <a:off x="2444750" y="39719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254">
            <a:extLst>
              <a:ext uri="{FF2B5EF4-FFF2-40B4-BE49-F238E27FC236}">
                <a16:creationId xmlns:a16="http://schemas.microsoft.com/office/drawing/2014/main" id="{02621488-8778-46B1-8A2F-56A3C68B4C44}"/>
              </a:ext>
            </a:extLst>
          </p:cNvPr>
          <p:cNvSpPr>
            <a:spLocks noChangeArrowheads="1"/>
          </p:cNvSpPr>
          <p:nvPr/>
        </p:nvSpPr>
        <p:spPr bwMode="auto">
          <a:xfrm rot="16200000">
            <a:off x="2028825" y="3714750"/>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Line 255">
            <a:extLst>
              <a:ext uri="{FF2B5EF4-FFF2-40B4-BE49-F238E27FC236}">
                <a16:creationId xmlns:a16="http://schemas.microsoft.com/office/drawing/2014/main" id="{C9629690-E419-4BE4-B50E-0D180DDA3EAF}"/>
              </a:ext>
            </a:extLst>
          </p:cNvPr>
          <p:cNvSpPr>
            <a:spLocks noChangeShapeType="1"/>
          </p:cNvSpPr>
          <p:nvPr/>
        </p:nvSpPr>
        <p:spPr bwMode="auto">
          <a:xfrm flipH="1">
            <a:off x="2444750" y="32575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256">
            <a:extLst>
              <a:ext uri="{FF2B5EF4-FFF2-40B4-BE49-F238E27FC236}">
                <a16:creationId xmlns:a16="http://schemas.microsoft.com/office/drawing/2014/main" id="{33884088-6A81-42F9-82BD-AF809E877E40}"/>
              </a:ext>
            </a:extLst>
          </p:cNvPr>
          <p:cNvSpPr>
            <a:spLocks noChangeArrowheads="1"/>
          </p:cNvSpPr>
          <p:nvPr/>
        </p:nvSpPr>
        <p:spPr bwMode="auto">
          <a:xfrm rot="16200000">
            <a:off x="2028825" y="30019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Line 257">
            <a:extLst>
              <a:ext uri="{FF2B5EF4-FFF2-40B4-BE49-F238E27FC236}">
                <a16:creationId xmlns:a16="http://schemas.microsoft.com/office/drawing/2014/main" id="{2BA2F03E-A8B8-4CB1-952A-FF36D68AEC1F}"/>
              </a:ext>
            </a:extLst>
          </p:cNvPr>
          <p:cNvSpPr>
            <a:spLocks noChangeShapeType="1"/>
          </p:cNvSpPr>
          <p:nvPr/>
        </p:nvSpPr>
        <p:spPr bwMode="auto">
          <a:xfrm flipH="1">
            <a:off x="2444750" y="25368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258">
            <a:extLst>
              <a:ext uri="{FF2B5EF4-FFF2-40B4-BE49-F238E27FC236}">
                <a16:creationId xmlns:a16="http://schemas.microsoft.com/office/drawing/2014/main" id="{9E0224F2-1D3E-4AAF-ADA9-C23C8DA6A328}"/>
              </a:ext>
            </a:extLst>
          </p:cNvPr>
          <p:cNvSpPr>
            <a:spLocks noChangeArrowheads="1"/>
          </p:cNvSpPr>
          <p:nvPr/>
        </p:nvSpPr>
        <p:spPr bwMode="auto">
          <a:xfrm rot="16200000">
            <a:off x="2028825" y="22812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Line 259">
            <a:extLst>
              <a:ext uri="{FF2B5EF4-FFF2-40B4-BE49-F238E27FC236}">
                <a16:creationId xmlns:a16="http://schemas.microsoft.com/office/drawing/2014/main" id="{02A32D08-C4C7-4F9B-B628-1C9CFEED2283}"/>
              </a:ext>
            </a:extLst>
          </p:cNvPr>
          <p:cNvSpPr>
            <a:spLocks noChangeShapeType="1"/>
          </p:cNvSpPr>
          <p:nvPr/>
        </p:nvSpPr>
        <p:spPr bwMode="auto">
          <a:xfrm flipH="1">
            <a:off x="2444750" y="18224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260">
            <a:extLst>
              <a:ext uri="{FF2B5EF4-FFF2-40B4-BE49-F238E27FC236}">
                <a16:creationId xmlns:a16="http://schemas.microsoft.com/office/drawing/2014/main" id="{029EBB41-EA77-47B6-AD5A-DF462F560B1B}"/>
              </a:ext>
            </a:extLst>
          </p:cNvPr>
          <p:cNvSpPr>
            <a:spLocks noChangeArrowheads="1"/>
          </p:cNvSpPr>
          <p:nvPr/>
        </p:nvSpPr>
        <p:spPr bwMode="auto">
          <a:xfrm rot="16200000">
            <a:off x="2028825" y="15668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50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Line 261">
            <a:extLst>
              <a:ext uri="{FF2B5EF4-FFF2-40B4-BE49-F238E27FC236}">
                <a16:creationId xmlns:a16="http://schemas.microsoft.com/office/drawing/2014/main" id="{243E0759-75F3-4915-BC1B-80A327C9AB78}"/>
              </a:ext>
            </a:extLst>
          </p:cNvPr>
          <p:cNvSpPr>
            <a:spLocks noChangeShapeType="1"/>
          </p:cNvSpPr>
          <p:nvPr/>
        </p:nvSpPr>
        <p:spPr bwMode="auto">
          <a:xfrm flipH="1">
            <a:off x="2444750" y="1103313"/>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262">
            <a:extLst>
              <a:ext uri="{FF2B5EF4-FFF2-40B4-BE49-F238E27FC236}">
                <a16:creationId xmlns:a16="http://schemas.microsoft.com/office/drawing/2014/main" id="{14BF2475-B0DD-49F7-BEC1-C8D144C6906F}"/>
              </a:ext>
            </a:extLst>
          </p:cNvPr>
          <p:cNvSpPr>
            <a:spLocks noChangeArrowheads="1"/>
          </p:cNvSpPr>
          <p:nvPr/>
        </p:nvSpPr>
        <p:spPr bwMode="auto">
          <a:xfrm rot="16200000">
            <a:off x="2028825" y="8461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Rectangle 263">
            <a:extLst>
              <a:ext uri="{FF2B5EF4-FFF2-40B4-BE49-F238E27FC236}">
                <a16:creationId xmlns:a16="http://schemas.microsoft.com/office/drawing/2014/main" id="{CC9928EE-E4EB-4065-89E4-2A76902A5BBA}"/>
              </a:ext>
            </a:extLst>
          </p:cNvPr>
          <p:cNvSpPr>
            <a:spLocks noChangeArrowheads="1"/>
          </p:cNvSpPr>
          <p:nvPr/>
        </p:nvSpPr>
        <p:spPr bwMode="auto">
          <a:xfrm rot="16200000">
            <a:off x="-608013" y="3036888"/>
            <a:ext cx="45608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Share of Households Who Have Moved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Rectangle 264">
            <a:extLst>
              <a:ext uri="{FF2B5EF4-FFF2-40B4-BE49-F238E27FC236}">
                <a16:creationId xmlns:a16="http://schemas.microsoft.com/office/drawing/2014/main" id="{6BD60D8E-9FFA-43B7-8469-EC728C219A85}"/>
              </a:ext>
            </a:extLst>
          </p:cNvPr>
          <p:cNvSpPr>
            <a:spLocks noChangeArrowheads="1"/>
          </p:cNvSpPr>
          <p:nvPr/>
        </p:nvSpPr>
        <p:spPr bwMode="auto">
          <a:xfrm rot="16200000">
            <a:off x="323850" y="3032125"/>
            <a:ext cx="3182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to High Opportunity Areas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Line 265">
            <a:extLst>
              <a:ext uri="{FF2B5EF4-FFF2-40B4-BE49-F238E27FC236}">
                <a16:creationId xmlns:a16="http://schemas.microsoft.com/office/drawing/2014/main" id="{AAEA31F0-4288-4363-8893-FD0DF7C2F8B1}"/>
              </a:ext>
            </a:extLst>
          </p:cNvPr>
          <p:cNvSpPr>
            <a:spLocks noChangeShapeType="1"/>
          </p:cNvSpPr>
          <p:nvPr/>
        </p:nvSpPr>
        <p:spPr bwMode="auto">
          <a:xfrm>
            <a:off x="2541588" y="5561013"/>
            <a:ext cx="80581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266">
            <a:extLst>
              <a:ext uri="{FF2B5EF4-FFF2-40B4-BE49-F238E27FC236}">
                <a16:creationId xmlns:a16="http://schemas.microsoft.com/office/drawing/2014/main" id="{4FE9705E-4503-4555-A080-C33A5F962927}"/>
              </a:ext>
            </a:extLst>
          </p:cNvPr>
          <p:cNvSpPr>
            <a:spLocks noChangeShapeType="1"/>
          </p:cNvSpPr>
          <p:nvPr/>
        </p:nvSpPr>
        <p:spPr bwMode="auto">
          <a:xfrm>
            <a:off x="4146550"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267">
            <a:extLst>
              <a:ext uri="{FF2B5EF4-FFF2-40B4-BE49-F238E27FC236}">
                <a16:creationId xmlns:a16="http://schemas.microsoft.com/office/drawing/2014/main" id="{DE756B3E-9DF5-4F13-B5D5-9B9199143928}"/>
              </a:ext>
            </a:extLst>
          </p:cNvPr>
          <p:cNvSpPr>
            <a:spLocks noChangeArrowheads="1"/>
          </p:cNvSpPr>
          <p:nvPr/>
        </p:nvSpPr>
        <p:spPr bwMode="auto">
          <a:xfrm>
            <a:off x="3667125" y="5703888"/>
            <a:ext cx="1120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Control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Line 268">
            <a:extLst>
              <a:ext uri="{FF2B5EF4-FFF2-40B4-BE49-F238E27FC236}">
                <a16:creationId xmlns:a16="http://schemas.microsoft.com/office/drawing/2014/main" id="{98BE8860-1FA8-4EF4-8630-82E42D774247}"/>
              </a:ext>
            </a:extLst>
          </p:cNvPr>
          <p:cNvSpPr>
            <a:spLocks noChangeShapeType="1"/>
          </p:cNvSpPr>
          <p:nvPr/>
        </p:nvSpPr>
        <p:spPr bwMode="auto">
          <a:xfrm>
            <a:off x="8993188"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Rectangle 269">
            <a:extLst>
              <a:ext uri="{FF2B5EF4-FFF2-40B4-BE49-F238E27FC236}">
                <a16:creationId xmlns:a16="http://schemas.microsoft.com/office/drawing/2014/main" id="{DF6C3A02-7848-44B9-896D-5602BABB0D31}"/>
              </a:ext>
            </a:extLst>
          </p:cNvPr>
          <p:cNvSpPr>
            <a:spLocks noChangeArrowheads="1"/>
          </p:cNvSpPr>
          <p:nvPr/>
        </p:nvSpPr>
        <p:spPr bwMode="auto">
          <a:xfrm>
            <a:off x="8318500" y="5703888"/>
            <a:ext cx="1497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Treatment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Rectangle 273">
            <a:extLst>
              <a:ext uri="{FF2B5EF4-FFF2-40B4-BE49-F238E27FC236}">
                <a16:creationId xmlns:a16="http://schemas.microsoft.com/office/drawing/2014/main" id="{35AFA2E4-CE35-4480-ABCE-B1AEA09E4BB8}"/>
              </a:ext>
            </a:extLst>
          </p:cNvPr>
          <p:cNvSpPr>
            <a:spLocks noChangeArrowheads="1"/>
          </p:cNvSpPr>
          <p:nvPr/>
        </p:nvSpPr>
        <p:spPr bwMode="auto">
          <a:xfrm>
            <a:off x="6461125"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Line 10">
            <a:extLst>
              <a:ext uri="{FF2B5EF4-FFF2-40B4-BE49-F238E27FC236}">
                <a16:creationId xmlns:a16="http://schemas.microsoft.com/office/drawing/2014/main" id="{19392DFB-A861-BF4E-92D4-EC19E173E898}"/>
              </a:ext>
            </a:extLst>
          </p:cNvPr>
          <p:cNvSpPr>
            <a:spLocks noChangeShapeType="1"/>
          </p:cNvSpPr>
          <p:nvPr/>
        </p:nvSpPr>
        <p:spPr bwMode="auto">
          <a:xfrm>
            <a:off x="31750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11">
            <a:extLst>
              <a:ext uri="{FF2B5EF4-FFF2-40B4-BE49-F238E27FC236}">
                <a16:creationId xmlns:a16="http://schemas.microsoft.com/office/drawing/2014/main" id="{A8EA7AED-2ADD-2C44-A1BE-A173489E303F}"/>
              </a:ext>
            </a:extLst>
          </p:cNvPr>
          <p:cNvSpPr>
            <a:spLocks noChangeShapeType="1"/>
          </p:cNvSpPr>
          <p:nvPr/>
        </p:nvSpPr>
        <p:spPr bwMode="auto">
          <a:xfrm>
            <a:off x="31988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12">
            <a:extLst>
              <a:ext uri="{FF2B5EF4-FFF2-40B4-BE49-F238E27FC236}">
                <a16:creationId xmlns:a16="http://schemas.microsoft.com/office/drawing/2014/main" id="{0286B97E-7633-D74D-AA56-8F7BDE9F7DCC}"/>
              </a:ext>
            </a:extLst>
          </p:cNvPr>
          <p:cNvSpPr>
            <a:spLocks noChangeShapeType="1"/>
          </p:cNvSpPr>
          <p:nvPr/>
        </p:nvSpPr>
        <p:spPr bwMode="auto">
          <a:xfrm>
            <a:off x="32210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13">
            <a:extLst>
              <a:ext uri="{FF2B5EF4-FFF2-40B4-BE49-F238E27FC236}">
                <a16:creationId xmlns:a16="http://schemas.microsoft.com/office/drawing/2014/main" id="{50BC6B94-05C1-C945-8846-F583638E0125}"/>
              </a:ext>
            </a:extLst>
          </p:cNvPr>
          <p:cNvSpPr>
            <a:spLocks noChangeShapeType="1"/>
          </p:cNvSpPr>
          <p:nvPr/>
        </p:nvSpPr>
        <p:spPr bwMode="auto">
          <a:xfrm>
            <a:off x="32448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14">
            <a:extLst>
              <a:ext uri="{FF2B5EF4-FFF2-40B4-BE49-F238E27FC236}">
                <a16:creationId xmlns:a16="http://schemas.microsoft.com/office/drawing/2014/main" id="{CFBA1F81-7FB3-7D4C-B4B6-9A54295F3504}"/>
              </a:ext>
            </a:extLst>
          </p:cNvPr>
          <p:cNvSpPr>
            <a:spLocks noChangeShapeType="1"/>
          </p:cNvSpPr>
          <p:nvPr/>
        </p:nvSpPr>
        <p:spPr bwMode="auto">
          <a:xfrm>
            <a:off x="3267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15">
            <a:extLst>
              <a:ext uri="{FF2B5EF4-FFF2-40B4-BE49-F238E27FC236}">
                <a16:creationId xmlns:a16="http://schemas.microsoft.com/office/drawing/2014/main" id="{26646C04-FF9D-1C4E-8B2F-B2BF2AFCE6EA}"/>
              </a:ext>
            </a:extLst>
          </p:cNvPr>
          <p:cNvSpPr>
            <a:spLocks noChangeShapeType="1"/>
          </p:cNvSpPr>
          <p:nvPr/>
        </p:nvSpPr>
        <p:spPr bwMode="auto">
          <a:xfrm>
            <a:off x="32893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16">
            <a:extLst>
              <a:ext uri="{FF2B5EF4-FFF2-40B4-BE49-F238E27FC236}">
                <a16:creationId xmlns:a16="http://schemas.microsoft.com/office/drawing/2014/main" id="{B78A712A-1744-F043-AF27-E38F1778EB08}"/>
              </a:ext>
            </a:extLst>
          </p:cNvPr>
          <p:cNvSpPr>
            <a:spLocks noChangeShapeType="1"/>
          </p:cNvSpPr>
          <p:nvPr/>
        </p:nvSpPr>
        <p:spPr bwMode="auto">
          <a:xfrm>
            <a:off x="3313113"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17">
            <a:extLst>
              <a:ext uri="{FF2B5EF4-FFF2-40B4-BE49-F238E27FC236}">
                <a16:creationId xmlns:a16="http://schemas.microsoft.com/office/drawing/2014/main" id="{A8E8EF68-00D7-EC4E-A23F-1110158D4C0F}"/>
              </a:ext>
            </a:extLst>
          </p:cNvPr>
          <p:cNvSpPr>
            <a:spLocks noChangeShapeType="1"/>
          </p:cNvSpPr>
          <p:nvPr/>
        </p:nvSpPr>
        <p:spPr bwMode="auto">
          <a:xfrm>
            <a:off x="33813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18">
            <a:extLst>
              <a:ext uri="{FF2B5EF4-FFF2-40B4-BE49-F238E27FC236}">
                <a16:creationId xmlns:a16="http://schemas.microsoft.com/office/drawing/2014/main" id="{47535718-389B-A342-AB8F-9438C2942540}"/>
              </a:ext>
            </a:extLst>
          </p:cNvPr>
          <p:cNvSpPr>
            <a:spLocks noChangeShapeType="1"/>
          </p:cNvSpPr>
          <p:nvPr/>
        </p:nvSpPr>
        <p:spPr bwMode="auto">
          <a:xfrm>
            <a:off x="34036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19">
            <a:extLst>
              <a:ext uri="{FF2B5EF4-FFF2-40B4-BE49-F238E27FC236}">
                <a16:creationId xmlns:a16="http://schemas.microsoft.com/office/drawing/2014/main" id="{ACDC8ABB-4845-3948-A0DB-ECC550304ABD}"/>
              </a:ext>
            </a:extLst>
          </p:cNvPr>
          <p:cNvSpPr>
            <a:spLocks noChangeShapeType="1"/>
          </p:cNvSpPr>
          <p:nvPr/>
        </p:nvSpPr>
        <p:spPr bwMode="auto">
          <a:xfrm>
            <a:off x="34274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20">
            <a:extLst>
              <a:ext uri="{FF2B5EF4-FFF2-40B4-BE49-F238E27FC236}">
                <a16:creationId xmlns:a16="http://schemas.microsoft.com/office/drawing/2014/main" id="{1FB7C544-5391-9540-B572-1FBFC644DBF4}"/>
              </a:ext>
            </a:extLst>
          </p:cNvPr>
          <p:cNvSpPr>
            <a:spLocks noChangeShapeType="1"/>
          </p:cNvSpPr>
          <p:nvPr/>
        </p:nvSpPr>
        <p:spPr bwMode="auto">
          <a:xfrm>
            <a:off x="34496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21">
            <a:extLst>
              <a:ext uri="{FF2B5EF4-FFF2-40B4-BE49-F238E27FC236}">
                <a16:creationId xmlns:a16="http://schemas.microsoft.com/office/drawing/2014/main" id="{68FCDADF-89D4-B74D-9C86-094907359191}"/>
              </a:ext>
            </a:extLst>
          </p:cNvPr>
          <p:cNvSpPr>
            <a:spLocks noChangeShapeType="1"/>
          </p:cNvSpPr>
          <p:nvPr/>
        </p:nvSpPr>
        <p:spPr bwMode="auto">
          <a:xfrm>
            <a:off x="34734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22">
            <a:extLst>
              <a:ext uri="{FF2B5EF4-FFF2-40B4-BE49-F238E27FC236}">
                <a16:creationId xmlns:a16="http://schemas.microsoft.com/office/drawing/2014/main" id="{FDECE52E-0732-0C4E-8AF0-A3AF7C3FBA56}"/>
              </a:ext>
            </a:extLst>
          </p:cNvPr>
          <p:cNvSpPr>
            <a:spLocks noChangeShapeType="1"/>
          </p:cNvSpPr>
          <p:nvPr/>
        </p:nvSpPr>
        <p:spPr bwMode="auto">
          <a:xfrm>
            <a:off x="3495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23">
            <a:extLst>
              <a:ext uri="{FF2B5EF4-FFF2-40B4-BE49-F238E27FC236}">
                <a16:creationId xmlns:a16="http://schemas.microsoft.com/office/drawing/2014/main" id="{F13434A6-E640-724E-99E5-111ED10A16E7}"/>
              </a:ext>
            </a:extLst>
          </p:cNvPr>
          <p:cNvSpPr>
            <a:spLocks noChangeShapeType="1"/>
          </p:cNvSpPr>
          <p:nvPr/>
        </p:nvSpPr>
        <p:spPr bwMode="auto">
          <a:xfrm>
            <a:off x="351790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24">
            <a:extLst>
              <a:ext uri="{FF2B5EF4-FFF2-40B4-BE49-F238E27FC236}">
                <a16:creationId xmlns:a16="http://schemas.microsoft.com/office/drawing/2014/main" id="{E3427C7D-E1C0-4B49-83D9-F88D9B0F00E2}"/>
              </a:ext>
            </a:extLst>
          </p:cNvPr>
          <p:cNvSpPr>
            <a:spLocks noChangeShapeType="1"/>
          </p:cNvSpPr>
          <p:nvPr/>
        </p:nvSpPr>
        <p:spPr bwMode="auto">
          <a:xfrm>
            <a:off x="35877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25">
            <a:extLst>
              <a:ext uri="{FF2B5EF4-FFF2-40B4-BE49-F238E27FC236}">
                <a16:creationId xmlns:a16="http://schemas.microsoft.com/office/drawing/2014/main" id="{6E85687B-354E-6E49-8395-D89B9DA45685}"/>
              </a:ext>
            </a:extLst>
          </p:cNvPr>
          <p:cNvSpPr>
            <a:spLocks noChangeShapeType="1"/>
          </p:cNvSpPr>
          <p:nvPr/>
        </p:nvSpPr>
        <p:spPr bwMode="auto">
          <a:xfrm>
            <a:off x="36099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26">
            <a:extLst>
              <a:ext uri="{FF2B5EF4-FFF2-40B4-BE49-F238E27FC236}">
                <a16:creationId xmlns:a16="http://schemas.microsoft.com/office/drawing/2014/main" id="{7D7CBED8-52EA-F345-9F1C-8150F3AB258C}"/>
              </a:ext>
            </a:extLst>
          </p:cNvPr>
          <p:cNvSpPr>
            <a:spLocks noChangeShapeType="1"/>
          </p:cNvSpPr>
          <p:nvPr/>
        </p:nvSpPr>
        <p:spPr bwMode="auto">
          <a:xfrm>
            <a:off x="36322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27">
            <a:extLst>
              <a:ext uri="{FF2B5EF4-FFF2-40B4-BE49-F238E27FC236}">
                <a16:creationId xmlns:a16="http://schemas.microsoft.com/office/drawing/2014/main" id="{18628EEB-70C4-6047-BD7B-ED920DDB3E4F}"/>
              </a:ext>
            </a:extLst>
          </p:cNvPr>
          <p:cNvSpPr>
            <a:spLocks noChangeShapeType="1"/>
          </p:cNvSpPr>
          <p:nvPr/>
        </p:nvSpPr>
        <p:spPr bwMode="auto">
          <a:xfrm>
            <a:off x="36560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28">
            <a:extLst>
              <a:ext uri="{FF2B5EF4-FFF2-40B4-BE49-F238E27FC236}">
                <a16:creationId xmlns:a16="http://schemas.microsoft.com/office/drawing/2014/main" id="{C4692068-E707-C04D-BDBA-7C97F07CDB01}"/>
              </a:ext>
            </a:extLst>
          </p:cNvPr>
          <p:cNvSpPr>
            <a:spLocks noChangeShapeType="1"/>
          </p:cNvSpPr>
          <p:nvPr/>
        </p:nvSpPr>
        <p:spPr bwMode="auto">
          <a:xfrm>
            <a:off x="36782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29">
            <a:extLst>
              <a:ext uri="{FF2B5EF4-FFF2-40B4-BE49-F238E27FC236}">
                <a16:creationId xmlns:a16="http://schemas.microsoft.com/office/drawing/2014/main" id="{694464F0-336E-C945-ABAA-73AF709BE332}"/>
              </a:ext>
            </a:extLst>
          </p:cNvPr>
          <p:cNvSpPr>
            <a:spLocks noChangeShapeType="1"/>
          </p:cNvSpPr>
          <p:nvPr/>
        </p:nvSpPr>
        <p:spPr bwMode="auto">
          <a:xfrm>
            <a:off x="3702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30">
            <a:extLst>
              <a:ext uri="{FF2B5EF4-FFF2-40B4-BE49-F238E27FC236}">
                <a16:creationId xmlns:a16="http://schemas.microsoft.com/office/drawing/2014/main" id="{D7CF1E7A-00F8-BC40-9751-13DB85CA2F5B}"/>
              </a:ext>
            </a:extLst>
          </p:cNvPr>
          <p:cNvSpPr>
            <a:spLocks noChangeShapeType="1"/>
          </p:cNvSpPr>
          <p:nvPr/>
        </p:nvSpPr>
        <p:spPr bwMode="auto">
          <a:xfrm>
            <a:off x="37242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31">
            <a:extLst>
              <a:ext uri="{FF2B5EF4-FFF2-40B4-BE49-F238E27FC236}">
                <a16:creationId xmlns:a16="http://schemas.microsoft.com/office/drawing/2014/main" id="{83B29E0E-B4F2-F44C-AE6D-E7696776982F}"/>
              </a:ext>
            </a:extLst>
          </p:cNvPr>
          <p:cNvSpPr>
            <a:spLocks noChangeShapeType="1"/>
          </p:cNvSpPr>
          <p:nvPr/>
        </p:nvSpPr>
        <p:spPr bwMode="auto">
          <a:xfrm>
            <a:off x="379253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32">
            <a:extLst>
              <a:ext uri="{FF2B5EF4-FFF2-40B4-BE49-F238E27FC236}">
                <a16:creationId xmlns:a16="http://schemas.microsoft.com/office/drawing/2014/main" id="{2B648555-311B-274B-BB8B-2AA59977FC5A}"/>
              </a:ext>
            </a:extLst>
          </p:cNvPr>
          <p:cNvSpPr>
            <a:spLocks noChangeShapeType="1"/>
          </p:cNvSpPr>
          <p:nvPr/>
        </p:nvSpPr>
        <p:spPr bwMode="auto">
          <a:xfrm>
            <a:off x="38100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33">
            <a:extLst>
              <a:ext uri="{FF2B5EF4-FFF2-40B4-BE49-F238E27FC236}">
                <a16:creationId xmlns:a16="http://schemas.microsoft.com/office/drawing/2014/main" id="{BFC6297E-5A9D-3740-ADB9-2AC8667463F5}"/>
              </a:ext>
            </a:extLst>
          </p:cNvPr>
          <p:cNvSpPr>
            <a:spLocks noChangeShapeType="1"/>
          </p:cNvSpPr>
          <p:nvPr/>
        </p:nvSpPr>
        <p:spPr bwMode="auto">
          <a:xfrm>
            <a:off x="38322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34">
            <a:extLst>
              <a:ext uri="{FF2B5EF4-FFF2-40B4-BE49-F238E27FC236}">
                <a16:creationId xmlns:a16="http://schemas.microsoft.com/office/drawing/2014/main" id="{A6899030-098B-6240-8E58-16409251486D}"/>
              </a:ext>
            </a:extLst>
          </p:cNvPr>
          <p:cNvSpPr>
            <a:spLocks noChangeShapeType="1"/>
          </p:cNvSpPr>
          <p:nvPr/>
        </p:nvSpPr>
        <p:spPr bwMode="auto">
          <a:xfrm>
            <a:off x="38560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35">
            <a:extLst>
              <a:ext uri="{FF2B5EF4-FFF2-40B4-BE49-F238E27FC236}">
                <a16:creationId xmlns:a16="http://schemas.microsoft.com/office/drawing/2014/main" id="{50F27B41-BEAF-624E-902D-6C3E19E6AE5D}"/>
              </a:ext>
            </a:extLst>
          </p:cNvPr>
          <p:cNvSpPr>
            <a:spLocks noChangeShapeType="1"/>
          </p:cNvSpPr>
          <p:nvPr/>
        </p:nvSpPr>
        <p:spPr bwMode="auto">
          <a:xfrm>
            <a:off x="38782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36">
            <a:extLst>
              <a:ext uri="{FF2B5EF4-FFF2-40B4-BE49-F238E27FC236}">
                <a16:creationId xmlns:a16="http://schemas.microsoft.com/office/drawing/2014/main" id="{3557C408-1986-B24E-A501-52B69F5F3463}"/>
              </a:ext>
            </a:extLst>
          </p:cNvPr>
          <p:cNvSpPr>
            <a:spLocks noChangeShapeType="1"/>
          </p:cNvSpPr>
          <p:nvPr/>
        </p:nvSpPr>
        <p:spPr bwMode="auto">
          <a:xfrm>
            <a:off x="3902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37">
            <a:extLst>
              <a:ext uri="{FF2B5EF4-FFF2-40B4-BE49-F238E27FC236}">
                <a16:creationId xmlns:a16="http://schemas.microsoft.com/office/drawing/2014/main" id="{034BC7C3-195B-FD47-AE13-697E2AB7C041}"/>
              </a:ext>
            </a:extLst>
          </p:cNvPr>
          <p:cNvSpPr>
            <a:spLocks noChangeShapeType="1"/>
          </p:cNvSpPr>
          <p:nvPr/>
        </p:nvSpPr>
        <p:spPr bwMode="auto">
          <a:xfrm>
            <a:off x="39243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38">
            <a:extLst>
              <a:ext uri="{FF2B5EF4-FFF2-40B4-BE49-F238E27FC236}">
                <a16:creationId xmlns:a16="http://schemas.microsoft.com/office/drawing/2014/main" id="{038F29C3-7E58-8C47-9247-DA30DD4FA6CA}"/>
              </a:ext>
            </a:extLst>
          </p:cNvPr>
          <p:cNvSpPr>
            <a:spLocks noChangeShapeType="1"/>
          </p:cNvSpPr>
          <p:nvPr/>
        </p:nvSpPr>
        <p:spPr bwMode="auto">
          <a:xfrm>
            <a:off x="39989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39">
            <a:extLst>
              <a:ext uri="{FF2B5EF4-FFF2-40B4-BE49-F238E27FC236}">
                <a16:creationId xmlns:a16="http://schemas.microsoft.com/office/drawing/2014/main" id="{689A2B40-2DE7-2B4F-ACF5-750B7D029A34}"/>
              </a:ext>
            </a:extLst>
          </p:cNvPr>
          <p:cNvSpPr>
            <a:spLocks noChangeShapeType="1"/>
          </p:cNvSpPr>
          <p:nvPr/>
        </p:nvSpPr>
        <p:spPr bwMode="auto">
          <a:xfrm>
            <a:off x="40163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40">
            <a:extLst>
              <a:ext uri="{FF2B5EF4-FFF2-40B4-BE49-F238E27FC236}">
                <a16:creationId xmlns:a16="http://schemas.microsoft.com/office/drawing/2014/main" id="{FD4AF438-FAEB-254D-B3ED-6B186F60A53B}"/>
              </a:ext>
            </a:extLst>
          </p:cNvPr>
          <p:cNvSpPr>
            <a:spLocks noChangeShapeType="1"/>
          </p:cNvSpPr>
          <p:nvPr/>
        </p:nvSpPr>
        <p:spPr bwMode="auto">
          <a:xfrm>
            <a:off x="40386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41">
            <a:extLst>
              <a:ext uri="{FF2B5EF4-FFF2-40B4-BE49-F238E27FC236}">
                <a16:creationId xmlns:a16="http://schemas.microsoft.com/office/drawing/2014/main" id="{288B1042-1ECD-3F42-830C-9B1A8D02E652}"/>
              </a:ext>
            </a:extLst>
          </p:cNvPr>
          <p:cNvSpPr>
            <a:spLocks noChangeShapeType="1"/>
          </p:cNvSpPr>
          <p:nvPr/>
        </p:nvSpPr>
        <p:spPr bwMode="auto">
          <a:xfrm>
            <a:off x="40608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ine 42">
            <a:extLst>
              <a:ext uri="{FF2B5EF4-FFF2-40B4-BE49-F238E27FC236}">
                <a16:creationId xmlns:a16="http://schemas.microsoft.com/office/drawing/2014/main" id="{08C169C0-8A0F-F749-99A5-A7283C3D47D8}"/>
              </a:ext>
            </a:extLst>
          </p:cNvPr>
          <p:cNvSpPr>
            <a:spLocks noChangeShapeType="1"/>
          </p:cNvSpPr>
          <p:nvPr/>
        </p:nvSpPr>
        <p:spPr bwMode="auto">
          <a:xfrm>
            <a:off x="40846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43">
            <a:extLst>
              <a:ext uri="{FF2B5EF4-FFF2-40B4-BE49-F238E27FC236}">
                <a16:creationId xmlns:a16="http://schemas.microsoft.com/office/drawing/2014/main" id="{9EDCF556-6E12-B940-B239-80CD8093732D}"/>
              </a:ext>
            </a:extLst>
          </p:cNvPr>
          <p:cNvSpPr>
            <a:spLocks noChangeShapeType="1"/>
          </p:cNvSpPr>
          <p:nvPr/>
        </p:nvSpPr>
        <p:spPr bwMode="auto">
          <a:xfrm>
            <a:off x="41068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44">
            <a:extLst>
              <a:ext uri="{FF2B5EF4-FFF2-40B4-BE49-F238E27FC236}">
                <a16:creationId xmlns:a16="http://schemas.microsoft.com/office/drawing/2014/main" id="{CFC69F44-2E23-C944-A8BA-DA38A37ECD8B}"/>
              </a:ext>
            </a:extLst>
          </p:cNvPr>
          <p:cNvSpPr>
            <a:spLocks noChangeShapeType="1"/>
          </p:cNvSpPr>
          <p:nvPr/>
        </p:nvSpPr>
        <p:spPr bwMode="auto">
          <a:xfrm>
            <a:off x="41306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45">
            <a:extLst>
              <a:ext uri="{FF2B5EF4-FFF2-40B4-BE49-F238E27FC236}">
                <a16:creationId xmlns:a16="http://schemas.microsoft.com/office/drawing/2014/main" id="{7EE9E569-4043-034A-AD1A-B1E9621A136E}"/>
              </a:ext>
            </a:extLst>
          </p:cNvPr>
          <p:cNvSpPr>
            <a:spLocks noChangeShapeType="1"/>
          </p:cNvSpPr>
          <p:nvPr/>
        </p:nvSpPr>
        <p:spPr bwMode="auto">
          <a:xfrm>
            <a:off x="42037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46">
            <a:extLst>
              <a:ext uri="{FF2B5EF4-FFF2-40B4-BE49-F238E27FC236}">
                <a16:creationId xmlns:a16="http://schemas.microsoft.com/office/drawing/2014/main" id="{FAB3671D-0C9F-BC4F-8CCE-5BA4DD9778A4}"/>
              </a:ext>
            </a:extLst>
          </p:cNvPr>
          <p:cNvSpPr>
            <a:spLocks noChangeShapeType="1"/>
          </p:cNvSpPr>
          <p:nvPr/>
        </p:nvSpPr>
        <p:spPr bwMode="auto">
          <a:xfrm>
            <a:off x="42211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47">
            <a:extLst>
              <a:ext uri="{FF2B5EF4-FFF2-40B4-BE49-F238E27FC236}">
                <a16:creationId xmlns:a16="http://schemas.microsoft.com/office/drawing/2014/main" id="{58A9418C-05ED-6F47-8B3D-2D1C5D7CF2BB}"/>
              </a:ext>
            </a:extLst>
          </p:cNvPr>
          <p:cNvSpPr>
            <a:spLocks noChangeShapeType="1"/>
          </p:cNvSpPr>
          <p:nvPr/>
        </p:nvSpPr>
        <p:spPr bwMode="auto">
          <a:xfrm>
            <a:off x="42449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48">
            <a:extLst>
              <a:ext uri="{FF2B5EF4-FFF2-40B4-BE49-F238E27FC236}">
                <a16:creationId xmlns:a16="http://schemas.microsoft.com/office/drawing/2014/main" id="{CD2E752C-B020-8148-9322-0187B4652377}"/>
              </a:ext>
            </a:extLst>
          </p:cNvPr>
          <p:cNvSpPr>
            <a:spLocks noChangeShapeType="1"/>
          </p:cNvSpPr>
          <p:nvPr/>
        </p:nvSpPr>
        <p:spPr bwMode="auto">
          <a:xfrm>
            <a:off x="4267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49">
            <a:extLst>
              <a:ext uri="{FF2B5EF4-FFF2-40B4-BE49-F238E27FC236}">
                <a16:creationId xmlns:a16="http://schemas.microsoft.com/office/drawing/2014/main" id="{63AC7D55-8F55-3A46-BD05-A70ABA1240CF}"/>
              </a:ext>
            </a:extLst>
          </p:cNvPr>
          <p:cNvSpPr>
            <a:spLocks noChangeShapeType="1"/>
          </p:cNvSpPr>
          <p:nvPr/>
        </p:nvSpPr>
        <p:spPr bwMode="auto">
          <a:xfrm>
            <a:off x="42894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Line 50">
            <a:extLst>
              <a:ext uri="{FF2B5EF4-FFF2-40B4-BE49-F238E27FC236}">
                <a16:creationId xmlns:a16="http://schemas.microsoft.com/office/drawing/2014/main" id="{CEF8E76F-278A-2242-A897-11D08AD1D4A4}"/>
              </a:ext>
            </a:extLst>
          </p:cNvPr>
          <p:cNvSpPr>
            <a:spLocks noChangeShapeType="1"/>
          </p:cNvSpPr>
          <p:nvPr/>
        </p:nvSpPr>
        <p:spPr bwMode="auto">
          <a:xfrm>
            <a:off x="43132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51">
            <a:extLst>
              <a:ext uri="{FF2B5EF4-FFF2-40B4-BE49-F238E27FC236}">
                <a16:creationId xmlns:a16="http://schemas.microsoft.com/office/drawing/2014/main" id="{CA83C290-B3A4-DE4E-AFBF-015DEE956988}"/>
              </a:ext>
            </a:extLst>
          </p:cNvPr>
          <p:cNvSpPr>
            <a:spLocks noChangeShapeType="1"/>
          </p:cNvSpPr>
          <p:nvPr/>
        </p:nvSpPr>
        <p:spPr bwMode="auto">
          <a:xfrm>
            <a:off x="4335463"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52">
            <a:extLst>
              <a:ext uri="{FF2B5EF4-FFF2-40B4-BE49-F238E27FC236}">
                <a16:creationId xmlns:a16="http://schemas.microsoft.com/office/drawing/2014/main" id="{3D5C5731-57F7-014A-B255-DC0CB6D5FDA1}"/>
              </a:ext>
            </a:extLst>
          </p:cNvPr>
          <p:cNvSpPr>
            <a:spLocks noChangeShapeType="1"/>
          </p:cNvSpPr>
          <p:nvPr/>
        </p:nvSpPr>
        <p:spPr bwMode="auto">
          <a:xfrm>
            <a:off x="44100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53">
            <a:extLst>
              <a:ext uri="{FF2B5EF4-FFF2-40B4-BE49-F238E27FC236}">
                <a16:creationId xmlns:a16="http://schemas.microsoft.com/office/drawing/2014/main" id="{70B95D5C-1F1B-CB4F-9C00-18074A3C92F2}"/>
              </a:ext>
            </a:extLst>
          </p:cNvPr>
          <p:cNvSpPr>
            <a:spLocks noChangeShapeType="1"/>
          </p:cNvSpPr>
          <p:nvPr/>
        </p:nvSpPr>
        <p:spPr bwMode="auto">
          <a:xfrm>
            <a:off x="44275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54">
            <a:extLst>
              <a:ext uri="{FF2B5EF4-FFF2-40B4-BE49-F238E27FC236}">
                <a16:creationId xmlns:a16="http://schemas.microsoft.com/office/drawing/2014/main" id="{5B1815A3-9558-8043-94C0-436CD0AFE20D}"/>
              </a:ext>
            </a:extLst>
          </p:cNvPr>
          <p:cNvSpPr>
            <a:spLocks noChangeShapeType="1"/>
          </p:cNvSpPr>
          <p:nvPr/>
        </p:nvSpPr>
        <p:spPr bwMode="auto">
          <a:xfrm>
            <a:off x="44497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55">
            <a:extLst>
              <a:ext uri="{FF2B5EF4-FFF2-40B4-BE49-F238E27FC236}">
                <a16:creationId xmlns:a16="http://schemas.microsoft.com/office/drawing/2014/main" id="{3C64EAD3-F518-5D42-80E3-2687B13D60D2}"/>
              </a:ext>
            </a:extLst>
          </p:cNvPr>
          <p:cNvSpPr>
            <a:spLocks noChangeShapeType="1"/>
          </p:cNvSpPr>
          <p:nvPr/>
        </p:nvSpPr>
        <p:spPr bwMode="auto">
          <a:xfrm>
            <a:off x="44735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Line 56">
            <a:extLst>
              <a:ext uri="{FF2B5EF4-FFF2-40B4-BE49-F238E27FC236}">
                <a16:creationId xmlns:a16="http://schemas.microsoft.com/office/drawing/2014/main" id="{5254A9E4-EC10-CC4B-9F99-3E2ACA33ED79}"/>
              </a:ext>
            </a:extLst>
          </p:cNvPr>
          <p:cNvSpPr>
            <a:spLocks noChangeShapeType="1"/>
          </p:cNvSpPr>
          <p:nvPr/>
        </p:nvSpPr>
        <p:spPr bwMode="auto">
          <a:xfrm>
            <a:off x="44958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Line 57">
            <a:extLst>
              <a:ext uri="{FF2B5EF4-FFF2-40B4-BE49-F238E27FC236}">
                <a16:creationId xmlns:a16="http://schemas.microsoft.com/office/drawing/2014/main" id="{7DB18031-DBAC-644A-A5BE-C8DB9BD5FE0E}"/>
              </a:ext>
            </a:extLst>
          </p:cNvPr>
          <p:cNvSpPr>
            <a:spLocks noChangeShapeType="1"/>
          </p:cNvSpPr>
          <p:nvPr/>
        </p:nvSpPr>
        <p:spPr bwMode="auto">
          <a:xfrm>
            <a:off x="45180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58">
            <a:extLst>
              <a:ext uri="{FF2B5EF4-FFF2-40B4-BE49-F238E27FC236}">
                <a16:creationId xmlns:a16="http://schemas.microsoft.com/office/drawing/2014/main" id="{B5C64952-2D0D-3B4F-8729-5D0534FE3E6E}"/>
              </a:ext>
            </a:extLst>
          </p:cNvPr>
          <p:cNvSpPr>
            <a:spLocks noChangeShapeType="1"/>
          </p:cNvSpPr>
          <p:nvPr/>
        </p:nvSpPr>
        <p:spPr bwMode="auto">
          <a:xfrm>
            <a:off x="45418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59">
            <a:extLst>
              <a:ext uri="{FF2B5EF4-FFF2-40B4-BE49-F238E27FC236}">
                <a16:creationId xmlns:a16="http://schemas.microsoft.com/office/drawing/2014/main" id="{AC5EFEFE-7184-7E45-903C-ECD121AC291C}"/>
              </a:ext>
            </a:extLst>
          </p:cNvPr>
          <p:cNvSpPr>
            <a:spLocks noChangeShapeType="1"/>
          </p:cNvSpPr>
          <p:nvPr/>
        </p:nvSpPr>
        <p:spPr bwMode="auto">
          <a:xfrm>
            <a:off x="461645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60">
            <a:extLst>
              <a:ext uri="{FF2B5EF4-FFF2-40B4-BE49-F238E27FC236}">
                <a16:creationId xmlns:a16="http://schemas.microsoft.com/office/drawing/2014/main" id="{F5911CE8-040D-D840-A229-A6BD0C78B393}"/>
              </a:ext>
            </a:extLst>
          </p:cNvPr>
          <p:cNvSpPr>
            <a:spLocks noChangeShapeType="1"/>
          </p:cNvSpPr>
          <p:nvPr/>
        </p:nvSpPr>
        <p:spPr bwMode="auto">
          <a:xfrm>
            <a:off x="46275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Line 61">
            <a:extLst>
              <a:ext uri="{FF2B5EF4-FFF2-40B4-BE49-F238E27FC236}">
                <a16:creationId xmlns:a16="http://schemas.microsoft.com/office/drawing/2014/main" id="{7960F771-AAE1-8946-A99F-6654548A2CC1}"/>
              </a:ext>
            </a:extLst>
          </p:cNvPr>
          <p:cNvSpPr>
            <a:spLocks noChangeShapeType="1"/>
          </p:cNvSpPr>
          <p:nvPr/>
        </p:nvSpPr>
        <p:spPr bwMode="auto">
          <a:xfrm>
            <a:off x="46497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Line 62">
            <a:extLst>
              <a:ext uri="{FF2B5EF4-FFF2-40B4-BE49-F238E27FC236}">
                <a16:creationId xmlns:a16="http://schemas.microsoft.com/office/drawing/2014/main" id="{0F9B9950-F2EA-F14C-9610-B526D6E6A8A5}"/>
              </a:ext>
            </a:extLst>
          </p:cNvPr>
          <p:cNvSpPr>
            <a:spLocks noChangeShapeType="1"/>
          </p:cNvSpPr>
          <p:nvPr/>
        </p:nvSpPr>
        <p:spPr bwMode="auto">
          <a:xfrm>
            <a:off x="46736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Line 63">
            <a:extLst>
              <a:ext uri="{FF2B5EF4-FFF2-40B4-BE49-F238E27FC236}">
                <a16:creationId xmlns:a16="http://schemas.microsoft.com/office/drawing/2014/main" id="{D73378B5-5D76-7240-ACC4-2C84AAC472DF}"/>
              </a:ext>
            </a:extLst>
          </p:cNvPr>
          <p:cNvSpPr>
            <a:spLocks noChangeShapeType="1"/>
          </p:cNvSpPr>
          <p:nvPr/>
        </p:nvSpPr>
        <p:spPr bwMode="auto">
          <a:xfrm>
            <a:off x="4695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64">
            <a:extLst>
              <a:ext uri="{FF2B5EF4-FFF2-40B4-BE49-F238E27FC236}">
                <a16:creationId xmlns:a16="http://schemas.microsoft.com/office/drawing/2014/main" id="{B73CD180-1864-5949-BC6D-26846AE6A35D}"/>
              </a:ext>
            </a:extLst>
          </p:cNvPr>
          <p:cNvSpPr>
            <a:spLocks noChangeShapeType="1"/>
          </p:cNvSpPr>
          <p:nvPr/>
        </p:nvSpPr>
        <p:spPr bwMode="auto">
          <a:xfrm>
            <a:off x="47180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65">
            <a:extLst>
              <a:ext uri="{FF2B5EF4-FFF2-40B4-BE49-F238E27FC236}">
                <a16:creationId xmlns:a16="http://schemas.microsoft.com/office/drawing/2014/main" id="{928DEC28-4C34-934F-B95B-F557D3382C51}"/>
              </a:ext>
            </a:extLst>
          </p:cNvPr>
          <p:cNvSpPr>
            <a:spLocks noChangeShapeType="1"/>
          </p:cNvSpPr>
          <p:nvPr/>
        </p:nvSpPr>
        <p:spPr bwMode="auto">
          <a:xfrm>
            <a:off x="47418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66">
            <a:extLst>
              <a:ext uri="{FF2B5EF4-FFF2-40B4-BE49-F238E27FC236}">
                <a16:creationId xmlns:a16="http://schemas.microsoft.com/office/drawing/2014/main" id="{36B60132-FB1E-7345-8872-F811B60AA5EA}"/>
              </a:ext>
            </a:extLst>
          </p:cNvPr>
          <p:cNvSpPr>
            <a:spLocks noChangeShapeType="1"/>
          </p:cNvSpPr>
          <p:nvPr/>
        </p:nvSpPr>
        <p:spPr bwMode="auto">
          <a:xfrm>
            <a:off x="482123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ine 67">
            <a:extLst>
              <a:ext uri="{FF2B5EF4-FFF2-40B4-BE49-F238E27FC236}">
                <a16:creationId xmlns:a16="http://schemas.microsoft.com/office/drawing/2014/main" id="{C26B9811-CFDE-D54A-8A56-FF680C7F9F99}"/>
              </a:ext>
            </a:extLst>
          </p:cNvPr>
          <p:cNvSpPr>
            <a:spLocks noChangeShapeType="1"/>
          </p:cNvSpPr>
          <p:nvPr/>
        </p:nvSpPr>
        <p:spPr bwMode="auto">
          <a:xfrm>
            <a:off x="48323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68">
            <a:extLst>
              <a:ext uri="{FF2B5EF4-FFF2-40B4-BE49-F238E27FC236}">
                <a16:creationId xmlns:a16="http://schemas.microsoft.com/office/drawing/2014/main" id="{531AC755-216E-A04B-8C61-B5CA2050D899}"/>
              </a:ext>
            </a:extLst>
          </p:cNvPr>
          <p:cNvSpPr>
            <a:spLocks noChangeShapeType="1"/>
          </p:cNvSpPr>
          <p:nvPr/>
        </p:nvSpPr>
        <p:spPr bwMode="auto">
          <a:xfrm>
            <a:off x="48561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69">
            <a:extLst>
              <a:ext uri="{FF2B5EF4-FFF2-40B4-BE49-F238E27FC236}">
                <a16:creationId xmlns:a16="http://schemas.microsoft.com/office/drawing/2014/main" id="{AD982F67-FE9F-CE4D-9E76-C127197793DD}"/>
              </a:ext>
            </a:extLst>
          </p:cNvPr>
          <p:cNvSpPr>
            <a:spLocks noChangeShapeType="1"/>
          </p:cNvSpPr>
          <p:nvPr/>
        </p:nvSpPr>
        <p:spPr bwMode="auto">
          <a:xfrm>
            <a:off x="48783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70">
            <a:extLst>
              <a:ext uri="{FF2B5EF4-FFF2-40B4-BE49-F238E27FC236}">
                <a16:creationId xmlns:a16="http://schemas.microsoft.com/office/drawing/2014/main" id="{351E6640-1F00-8E48-9341-80533A6EE6EA}"/>
              </a:ext>
            </a:extLst>
          </p:cNvPr>
          <p:cNvSpPr>
            <a:spLocks noChangeShapeType="1"/>
          </p:cNvSpPr>
          <p:nvPr/>
        </p:nvSpPr>
        <p:spPr bwMode="auto">
          <a:xfrm>
            <a:off x="4902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71">
            <a:extLst>
              <a:ext uri="{FF2B5EF4-FFF2-40B4-BE49-F238E27FC236}">
                <a16:creationId xmlns:a16="http://schemas.microsoft.com/office/drawing/2014/main" id="{3764CCC4-8FCB-3F44-BAD9-836D21FA298B}"/>
              </a:ext>
            </a:extLst>
          </p:cNvPr>
          <p:cNvSpPr>
            <a:spLocks noChangeShapeType="1"/>
          </p:cNvSpPr>
          <p:nvPr/>
        </p:nvSpPr>
        <p:spPr bwMode="auto">
          <a:xfrm>
            <a:off x="4924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Line 72">
            <a:extLst>
              <a:ext uri="{FF2B5EF4-FFF2-40B4-BE49-F238E27FC236}">
                <a16:creationId xmlns:a16="http://schemas.microsoft.com/office/drawing/2014/main" id="{58462056-8607-A04A-85A4-B9C00DB1E3EC}"/>
              </a:ext>
            </a:extLst>
          </p:cNvPr>
          <p:cNvSpPr>
            <a:spLocks noChangeShapeType="1"/>
          </p:cNvSpPr>
          <p:nvPr/>
        </p:nvSpPr>
        <p:spPr bwMode="auto">
          <a:xfrm>
            <a:off x="494665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Line 73">
            <a:extLst>
              <a:ext uri="{FF2B5EF4-FFF2-40B4-BE49-F238E27FC236}">
                <a16:creationId xmlns:a16="http://schemas.microsoft.com/office/drawing/2014/main" id="{9187B732-A815-0F4F-A2E1-79EAC7FBD759}"/>
              </a:ext>
            </a:extLst>
          </p:cNvPr>
          <p:cNvSpPr>
            <a:spLocks noChangeShapeType="1"/>
          </p:cNvSpPr>
          <p:nvPr/>
        </p:nvSpPr>
        <p:spPr bwMode="auto">
          <a:xfrm>
            <a:off x="502761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74">
            <a:extLst>
              <a:ext uri="{FF2B5EF4-FFF2-40B4-BE49-F238E27FC236}">
                <a16:creationId xmlns:a16="http://schemas.microsoft.com/office/drawing/2014/main" id="{81AC7818-D980-C84A-BAAF-29643563915F}"/>
              </a:ext>
            </a:extLst>
          </p:cNvPr>
          <p:cNvSpPr>
            <a:spLocks noChangeShapeType="1"/>
          </p:cNvSpPr>
          <p:nvPr/>
        </p:nvSpPr>
        <p:spPr bwMode="auto">
          <a:xfrm>
            <a:off x="50387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ine 75">
            <a:extLst>
              <a:ext uri="{FF2B5EF4-FFF2-40B4-BE49-F238E27FC236}">
                <a16:creationId xmlns:a16="http://schemas.microsoft.com/office/drawing/2014/main" id="{93615621-566D-8A4E-8AEB-823EB4A26470}"/>
              </a:ext>
            </a:extLst>
          </p:cNvPr>
          <p:cNvSpPr>
            <a:spLocks noChangeShapeType="1"/>
          </p:cNvSpPr>
          <p:nvPr/>
        </p:nvSpPr>
        <p:spPr bwMode="auto">
          <a:xfrm>
            <a:off x="50609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76">
            <a:extLst>
              <a:ext uri="{FF2B5EF4-FFF2-40B4-BE49-F238E27FC236}">
                <a16:creationId xmlns:a16="http://schemas.microsoft.com/office/drawing/2014/main" id="{CA08EBE4-2EB8-054D-9229-BD5F73BDADCD}"/>
              </a:ext>
            </a:extLst>
          </p:cNvPr>
          <p:cNvSpPr>
            <a:spLocks noChangeShapeType="1"/>
          </p:cNvSpPr>
          <p:nvPr/>
        </p:nvSpPr>
        <p:spPr bwMode="auto">
          <a:xfrm>
            <a:off x="50847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77">
            <a:extLst>
              <a:ext uri="{FF2B5EF4-FFF2-40B4-BE49-F238E27FC236}">
                <a16:creationId xmlns:a16="http://schemas.microsoft.com/office/drawing/2014/main" id="{7D6859CF-4023-0D4F-B046-27EA0B373DD3}"/>
              </a:ext>
            </a:extLst>
          </p:cNvPr>
          <p:cNvSpPr>
            <a:spLocks noChangeShapeType="1"/>
          </p:cNvSpPr>
          <p:nvPr/>
        </p:nvSpPr>
        <p:spPr bwMode="auto">
          <a:xfrm>
            <a:off x="51069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78">
            <a:extLst>
              <a:ext uri="{FF2B5EF4-FFF2-40B4-BE49-F238E27FC236}">
                <a16:creationId xmlns:a16="http://schemas.microsoft.com/office/drawing/2014/main" id="{85E1B1AC-21E1-0842-93A9-772F1679F194}"/>
              </a:ext>
            </a:extLst>
          </p:cNvPr>
          <p:cNvSpPr>
            <a:spLocks noChangeShapeType="1"/>
          </p:cNvSpPr>
          <p:nvPr/>
        </p:nvSpPr>
        <p:spPr bwMode="auto">
          <a:xfrm>
            <a:off x="51308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Line 79">
            <a:extLst>
              <a:ext uri="{FF2B5EF4-FFF2-40B4-BE49-F238E27FC236}">
                <a16:creationId xmlns:a16="http://schemas.microsoft.com/office/drawing/2014/main" id="{99BEF0AD-3FF0-894D-8960-286D03B01320}"/>
              </a:ext>
            </a:extLst>
          </p:cNvPr>
          <p:cNvSpPr>
            <a:spLocks noChangeShapeType="1"/>
          </p:cNvSpPr>
          <p:nvPr/>
        </p:nvSpPr>
        <p:spPr bwMode="auto">
          <a:xfrm>
            <a:off x="515302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80">
            <a:extLst>
              <a:ext uri="{FF2B5EF4-FFF2-40B4-BE49-F238E27FC236}">
                <a16:creationId xmlns:a16="http://schemas.microsoft.com/office/drawing/2014/main" id="{9297EC7B-FA0C-EB42-AE3D-D44AC1DE6075}"/>
              </a:ext>
            </a:extLst>
          </p:cNvPr>
          <p:cNvSpPr>
            <a:spLocks noChangeShapeType="1"/>
          </p:cNvSpPr>
          <p:nvPr/>
        </p:nvSpPr>
        <p:spPr bwMode="auto">
          <a:xfrm>
            <a:off x="523240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81">
            <a:extLst>
              <a:ext uri="{FF2B5EF4-FFF2-40B4-BE49-F238E27FC236}">
                <a16:creationId xmlns:a16="http://schemas.microsoft.com/office/drawing/2014/main" id="{2A7ACE73-2349-CA45-BFB3-35EA6FEB5347}"/>
              </a:ext>
            </a:extLst>
          </p:cNvPr>
          <p:cNvSpPr>
            <a:spLocks noChangeShapeType="1"/>
          </p:cNvSpPr>
          <p:nvPr/>
        </p:nvSpPr>
        <p:spPr bwMode="auto">
          <a:xfrm>
            <a:off x="52451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Line 82">
            <a:extLst>
              <a:ext uri="{FF2B5EF4-FFF2-40B4-BE49-F238E27FC236}">
                <a16:creationId xmlns:a16="http://schemas.microsoft.com/office/drawing/2014/main" id="{A2981AAA-0BAA-9848-8375-A8E7A80DB808}"/>
              </a:ext>
            </a:extLst>
          </p:cNvPr>
          <p:cNvSpPr>
            <a:spLocks noChangeShapeType="1"/>
          </p:cNvSpPr>
          <p:nvPr/>
        </p:nvSpPr>
        <p:spPr bwMode="auto">
          <a:xfrm>
            <a:off x="52673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83">
            <a:extLst>
              <a:ext uri="{FF2B5EF4-FFF2-40B4-BE49-F238E27FC236}">
                <a16:creationId xmlns:a16="http://schemas.microsoft.com/office/drawing/2014/main" id="{3586C4A1-D863-6847-BB7E-90087FDF75AC}"/>
              </a:ext>
            </a:extLst>
          </p:cNvPr>
          <p:cNvSpPr>
            <a:spLocks noChangeShapeType="1"/>
          </p:cNvSpPr>
          <p:nvPr/>
        </p:nvSpPr>
        <p:spPr bwMode="auto">
          <a:xfrm>
            <a:off x="52895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Line 84">
            <a:extLst>
              <a:ext uri="{FF2B5EF4-FFF2-40B4-BE49-F238E27FC236}">
                <a16:creationId xmlns:a16="http://schemas.microsoft.com/office/drawing/2014/main" id="{CE1D179A-68DD-3845-AC84-432811B92C0F}"/>
              </a:ext>
            </a:extLst>
          </p:cNvPr>
          <p:cNvSpPr>
            <a:spLocks noChangeShapeType="1"/>
          </p:cNvSpPr>
          <p:nvPr/>
        </p:nvSpPr>
        <p:spPr bwMode="auto">
          <a:xfrm>
            <a:off x="531336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Line 85">
            <a:extLst>
              <a:ext uri="{FF2B5EF4-FFF2-40B4-BE49-F238E27FC236}">
                <a16:creationId xmlns:a16="http://schemas.microsoft.com/office/drawing/2014/main" id="{BA127BE7-2807-B04E-A43C-A679CF11B68B}"/>
              </a:ext>
            </a:extLst>
          </p:cNvPr>
          <p:cNvSpPr>
            <a:spLocks noChangeShapeType="1"/>
          </p:cNvSpPr>
          <p:nvPr/>
        </p:nvSpPr>
        <p:spPr bwMode="auto">
          <a:xfrm>
            <a:off x="5330825" y="4572000"/>
            <a:ext cx="285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Line 86">
            <a:extLst>
              <a:ext uri="{FF2B5EF4-FFF2-40B4-BE49-F238E27FC236}">
                <a16:creationId xmlns:a16="http://schemas.microsoft.com/office/drawing/2014/main" id="{152C95F0-30BE-C046-8B7C-4042DC0C3BA4}"/>
              </a:ext>
            </a:extLst>
          </p:cNvPr>
          <p:cNvSpPr>
            <a:spLocks noChangeShapeType="1"/>
          </p:cNvSpPr>
          <p:nvPr/>
        </p:nvSpPr>
        <p:spPr bwMode="auto">
          <a:xfrm>
            <a:off x="535940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Line 87">
            <a:extLst>
              <a:ext uri="{FF2B5EF4-FFF2-40B4-BE49-F238E27FC236}">
                <a16:creationId xmlns:a16="http://schemas.microsoft.com/office/drawing/2014/main" id="{CBA3DBED-3CEF-134A-BCD7-E4B3642A0C0C}"/>
              </a:ext>
            </a:extLst>
          </p:cNvPr>
          <p:cNvSpPr>
            <a:spLocks noChangeShapeType="1"/>
          </p:cNvSpPr>
          <p:nvPr/>
        </p:nvSpPr>
        <p:spPr bwMode="auto">
          <a:xfrm>
            <a:off x="5438775"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Line 88">
            <a:extLst>
              <a:ext uri="{FF2B5EF4-FFF2-40B4-BE49-F238E27FC236}">
                <a16:creationId xmlns:a16="http://schemas.microsoft.com/office/drawing/2014/main" id="{6E232F0A-BEFD-F846-B06E-123DDE5EBE7F}"/>
              </a:ext>
            </a:extLst>
          </p:cNvPr>
          <p:cNvSpPr>
            <a:spLocks noChangeShapeType="1"/>
          </p:cNvSpPr>
          <p:nvPr/>
        </p:nvSpPr>
        <p:spPr bwMode="auto">
          <a:xfrm>
            <a:off x="54451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Line 89">
            <a:extLst>
              <a:ext uri="{FF2B5EF4-FFF2-40B4-BE49-F238E27FC236}">
                <a16:creationId xmlns:a16="http://schemas.microsoft.com/office/drawing/2014/main" id="{3C345376-E431-D94E-B7AB-6AFCB94BCD05}"/>
              </a:ext>
            </a:extLst>
          </p:cNvPr>
          <p:cNvSpPr>
            <a:spLocks noChangeShapeType="1"/>
          </p:cNvSpPr>
          <p:nvPr/>
        </p:nvSpPr>
        <p:spPr bwMode="auto">
          <a:xfrm>
            <a:off x="54673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Line 90">
            <a:extLst>
              <a:ext uri="{FF2B5EF4-FFF2-40B4-BE49-F238E27FC236}">
                <a16:creationId xmlns:a16="http://schemas.microsoft.com/office/drawing/2014/main" id="{7F4A9F9D-5175-E345-9326-321ED5143138}"/>
              </a:ext>
            </a:extLst>
          </p:cNvPr>
          <p:cNvSpPr>
            <a:spLocks noChangeShapeType="1"/>
          </p:cNvSpPr>
          <p:nvPr/>
        </p:nvSpPr>
        <p:spPr bwMode="auto">
          <a:xfrm>
            <a:off x="54895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Line 91">
            <a:extLst>
              <a:ext uri="{FF2B5EF4-FFF2-40B4-BE49-F238E27FC236}">
                <a16:creationId xmlns:a16="http://schemas.microsoft.com/office/drawing/2014/main" id="{D3BA9960-CB17-6B46-9C91-016BC3B149E1}"/>
              </a:ext>
            </a:extLst>
          </p:cNvPr>
          <p:cNvSpPr>
            <a:spLocks noChangeShapeType="1"/>
          </p:cNvSpPr>
          <p:nvPr/>
        </p:nvSpPr>
        <p:spPr bwMode="auto">
          <a:xfrm>
            <a:off x="55133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92">
            <a:extLst>
              <a:ext uri="{FF2B5EF4-FFF2-40B4-BE49-F238E27FC236}">
                <a16:creationId xmlns:a16="http://schemas.microsoft.com/office/drawing/2014/main" id="{365A2C31-05EA-4441-A1CE-4D009A827710}"/>
              </a:ext>
            </a:extLst>
          </p:cNvPr>
          <p:cNvSpPr>
            <a:spLocks noChangeShapeType="1"/>
          </p:cNvSpPr>
          <p:nvPr/>
        </p:nvSpPr>
        <p:spPr bwMode="auto">
          <a:xfrm>
            <a:off x="55356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Line 93">
            <a:extLst>
              <a:ext uri="{FF2B5EF4-FFF2-40B4-BE49-F238E27FC236}">
                <a16:creationId xmlns:a16="http://schemas.microsoft.com/office/drawing/2014/main" id="{E0C03F48-EF6F-BC4A-83FB-CBB54DDD3171}"/>
              </a:ext>
            </a:extLst>
          </p:cNvPr>
          <p:cNvSpPr>
            <a:spLocks noChangeShapeType="1"/>
          </p:cNvSpPr>
          <p:nvPr/>
        </p:nvSpPr>
        <p:spPr bwMode="auto">
          <a:xfrm>
            <a:off x="55594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Line 94">
            <a:extLst>
              <a:ext uri="{FF2B5EF4-FFF2-40B4-BE49-F238E27FC236}">
                <a16:creationId xmlns:a16="http://schemas.microsoft.com/office/drawing/2014/main" id="{E952636F-B27B-764F-B0C1-7C1FB790CEE1}"/>
              </a:ext>
            </a:extLst>
          </p:cNvPr>
          <p:cNvSpPr>
            <a:spLocks noChangeShapeType="1"/>
          </p:cNvSpPr>
          <p:nvPr/>
        </p:nvSpPr>
        <p:spPr bwMode="auto">
          <a:xfrm>
            <a:off x="5645150"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Line 95">
            <a:extLst>
              <a:ext uri="{FF2B5EF4-FFF2-40B4-BE49-F238E27FC236}">
                <a16:creationId xmlns:a16="http://schemas.microsoft.com/office/drawing/2014/main" id="{82EDD607-0525-6843-A9C7-45AC7D24E5A5}"/>
              </a:ext>
            </a:extLst>
          </p:cNvPr>
          <p:cNvSpPr>
            <a:spLocks noChangeShapeType="1"/>
          </p:cNvSpPr>
          <p:nvPr/>
        </p:nvSpPr>
        <p:spPr bwMode="auto">
          <a:xfrm>
            <a:off x="56499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Line 96">
            <a:extLst>
              <a:ext uri="{FF2B5EF4-FFF2-40B4-BE49-F238E27FC236}">
                <a16:creationId xmlns:a16="http://schemas.microsoft.com/office/drawing/2014/main" id="{14D9A3A1-D388-4445-B1A0-77A141AAF459}"/>
              </a:ext>
            </a:extLst>
          </p:cNvPr>
          <p:cNvSpPr>
            <a:spLocks noChangeShapeType="1"/>
          </p:cNvSpPr>
          <p:nvPr/>
        </p:nvSpPr>
        <p:spPr bwMode="auto">
          <a:xfrm>
            <a:off x="56737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Line 97">
            <a:extLst>
              <a:ext uri="{FF2B5EF4-FFF2-40B4-BE49-F238E27FC236}">
                <a16:creationId xmlns:a16="http://schemas.microsoft.com/office/drawing/2014/main" id="{A3F88DF4-8610-DF42-9618-46ED3E98E8EB}"/>
              </a:ext>
            </a:extLst>
          </p:cNvPr>
          <p:cNvSpPr>
            <a:spLocks noChangeShapeType="1"/>
          </p:cNvSpPr>
          <p:nvPr/>
        </p:nvSpPr>
        <p:spPr bwMode="auto">
          <a:xfrm>
            <a:off x="5695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98">
            <a:extLst>
              <a:ext uri="{FF2B5EF4-FFF2-40B4-BE49-F238E27FC236}">
                <a16:creationId xmlns:a16="http://schemas.microsoft.com/office/drawing/2014/main" id="{42FB16C0-6765-1540-8E6C-0E3AB8383C29}"/>
              </a:ext>
            </a:extLst>
          </p:cNvPr>
          <p:cNvSpPr>
            <a:spLocks noChangeShapeType="1"/>
          </p:cNvSpPr>
          <p:nvPr/>
        </p:nvSpPr>
        <p:spPr bwMode="auto">
          <a:xfrm>
            <a:off x="57181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Line 99">
            <a:extLst>
              <a:ext uri="{FF2B5EF4-FFF2-40B4-BE49-F238E27FC236}">
                <a16:creationId xmlns:a16="http://schemas.microsoft.com/office/drawing/2014/main" id="{D0624D57-CBD3-A94A-813C-35291C886258}"/>
              </a:ext>
            </a:extLst>
          </p:cNvPr>
          <p:cNvSpPr>
            <a:spLocks noChangeShapeType="1"/>
          </p:cNvSpPr>
          <p:nvPr/>
        </p:nvSpPr>
        <p:spPr bwMode="auto">
          <a:xfrm>
            <a:off x="57419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Line 100">
            <a:extLst>
              <a:ext uri="{FF2B5EF4-FFF2-40B4-BE49-F238E27FC236}">
                <a16:creationId xmlns:a16="http://schemas.microsoft.com/office/drawing/2014/main" id="{69F432D3-7D1C-6342-81CA-A8B39A161024}"/>
              </a:ext>
            </a:extLst>
          </p:cNvPr>
          <p:cNvSpPr>
            <a:spLocks noChangeShapeType="1"/>
          </p:cNvSpPr>
          <p:nvPr/>
        </p:nvSpPr>
        <p:spPr bwMode="auto">
          <a:xfrm>
            <a:off x="57642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Line 101">
            <a:extLst>
              <a:ext uri="{FF2B5EF4-FFF2-40B4-BE49-F238E27FC236}">
                <a16:creationId xmlns:a16="http://schemas.microsoft.com/office/drawing/2014/main" id="{8595A205-B486-0E4B-9494-D019A9C3F9A9}"/>
              </a:ext>
            </a:extLst>
          </p:cNvPr>
          <p:cNvSpPr>
            <a:spLocks noChangeShapeType="1"/>
          </p:cNvSpPr>
          <p:nvPr/>
        </p:nvSpPr>
        <p:spPr bwMode="auto">
          <a:xfrm>
            <a:off x="5849938"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Line 102">
            <a:extLst>
              <a:ext uri="{FF2B5EF4-FFF2-40B4-BE49-F238E27FC236}">
                <a16:creationId xmlns:a16="http://schemas.microsoft.com/office/drawing/2014/main" id="{97D51F3E-6F8B-904B-98E4-6EF3923BCDA4}"/>
              </a:ext>
            </a:extLst>
          </p:cNvPr>
          <p:cNvSpPr>
            <a:spLocks noChangeShapeType="1"/>
          </p:cNvSpPr>
          <p:nvPr/>
        </p:nvSpPr>
        <p:spPr bwMode="auto">
          <a:xfrm>
            <a:off x="58562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Line 103">
            <a:extLst>
              <a:ext uri="{FF2B5EF4-FFF2-40B4-BE49-F238E27FC236}">
                <a16:creationId xmlns:a16="http://schemas.microsoft.com/office/drawing/2014/main" id="{77418C4B-388B-0743-80E7-821AD41B4DF6}"/>
              </a:ext>
            </a:extLst>
          </p:cNvPr>
          <p:cNvSpPr>
            <a:spLocks noChangeShapeType="1"/>
          </p:cNvSpPr>
          <p:nvPr/>
        </p:nvSpPr>
        <p:spPr bwMode="auto">
          <a:xfrm>
            <a:off x="58785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Line 104">
            <a:extLst>
              <a:ext uri="{FF2B5EF4-FFF2-40B4-BE49-F238E27FC236}">
                <a16:creationId xmlns:a16="http://schemas.microsoft.com/office/drawing/2014/main" id="{AEB894D3-BDF2-A648-8169-3DB4681135A3}"/>
              </a:ext>
            </a:extLst>
          </p:cNvPr>
          <p:cNvSpPr>
            <a:spLocks noChangeShapeType="1"/>
          </p:cNvSpPr>
          <p:nvPr/>
        </p:nvSpPr>
        <p:spPr bwMode="auto">
          <a:xfrm>
            <a:off x="59023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Line 105">
            <a:extLst>
              <a:ext uri="{FF2B5EF4-FFF2-40B4-BE49-F238E27FC236}">
                <a16:creationId xmlns:a16="http://schemas.microsoft.com/office/drawing/2014/main" id="{5461A996-7C6F-4245-91A3-048F0B4D9386}"/>
              </a:ext>
            </a:extLst>
          </p:cNvPr>
          <p:cNvSpPr>
            <a:spLocks noChangeShapeType="1"/>
          </p:cNvSpPr>
          <p:nvPr/>
        </p:nvSpPr>
        <p:spPr bwMode="auto">
          <a:xfrm>
            <a:off x="59245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Line 106">
            <a:extLst>
              <a:ext uri="{FF2B5EF4-FFF2-40B4-BE49-F238E27FC236}">
                <a16:creationId xmlns:a16="http://schemas.microsoft.com/office/drawing/2014/main" id="{7B1FE262-09F6-C747-8664-67CAF2CC4CED}"/>
              </a:ext>
            </a:extLst>
          </p:cNvPr>
          <p:cNvSpPr>
            <a:spLocks noChangeShapeType="1"/>
          </p:cNvSpPr>
          <p:nvPr/>
        </p:nvSpPr>
        <p:spPr bwMode="auto">
          <a:xfrm>
            <a:off x="59467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107">
            <a:extLst>
              <a:ext uri="{FF2B5EF4-FFF2-40B4-BE49-F238E27FC236}">
                <a16:creationId xmlns:a16="http://schemas.microsoft.com/office/drawing/2014/main" id="{8FC390D3-4C9C-E14E-AB74-C3028F936917}"/>
              </a:ext>
            </a:extLst>
          </p:cNvPr>
          <p:cNvSpPr>
            <a:spLocks noChangeShapeType="1"/>
          </p:cNvSpPr>
          <p:nvPr/>
        </p:nvSpPr>
        <p:spPr bwMode="auto">
          <a:xfrm>
            <a:off x="597058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108">
            <a:extLst>
              <a:ext uri="{FF2B5EF4-FFF2-40B4-BE49-F238E27FC236}">
                <a16:creationId xmlns:a16="http://schemas.microsoft.com/office/drawing/2014/main" id="{5CFD938C-8A07-514A-A757-BF7747DCBBF0}"/>
              </a:ext>
            </a:extLst>
          </p:cNvPr>
          <p:cNvSpPr>
            <a:spLocks noChangeShapeType="1"/>
          </p:cNvSpPr>
          <p:nvPr/>
        </p:nvSpPr>
        <p:spPr bwMode="auto">
          <a:xfrm>
            <a:off x="6056313"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109">
            <a:extLst>
              <a:ext uri="{FF2B5EF4-FFF2-40B4-BE49-F238E27FC236}">
                <a16:creationId xmlns:a16="http://schemas.microsoft.com/office/drawing/2014/main" id="{5F7DC821-9248-0C44-808B-E8C31611A78E}"/>
              </a:ext>
            </a:extLst>
          </p:cNvPr>
          <p:cNvSpPr>
            <a:spLocks noChangeShapeType="1"/>
          </p:cNvSpPr>
          <p:nvPr/>
        </p:nvSpPr>
        <p:spPr bwMode="auto">
          <a:xfrm>
            <a:off x="60610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Line 110">
            <a:extLst>
              <a:ext uri="{FF2B5EF4-FFF2-40B4-BE49-F238E27FC236}">
                <a16:creationId xmlns:a16="http://schemas.microsoft.com/office/drawing/2014/main" id="{1B566DA0-317C-6C4A-8ADC-275AE221306B}"/>
              </a:ext>
            </a:extLst>
          </p:cNvPr>
          <p:cNvSpPr>
            <a:spLocks noChangeShapeType="1"/>
          </p:cNvSpPr>
          <p:nvPr/>
        </p:nvSpPr>
        <p:spPr bwMode="auto">
          <a:xfrm>
            <a:off x="60848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111">
            <a:extLst>
              <a:ext uri="{FF2B5EF4-FFF2-40B4-BE49-F238E27FC236}">
                <a16:creationId xmlns:a16="http://schemas.microsoft.com/office/drawing/2014/main" id="{0420F35A-E75F-914C-B138-8B6E66877914}"/>
              </a:ext>
            </a:extLst>
          </p:cNvPr>
          <p:cNvSpPr>
            <a:spLocks noChangeShapeType="1"/>
          </p:cNvSpPr>
          <p:nvPr/>
        </p:nvSpPr>
        <p:spPr bwMode="auto">
          <a:xfrm>
            <a:off x="61071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112">
            <a:extLst>
              <a:ext uri="{FF2B5EF4-FFF2-40B4-BE49-F238E27FC236}">
                <a16:creationId xmlns:a16="http://schemas.microsoft.com/office/drawing/2014/main" id="{388AE5D4-F45E-0A48-9281-7AB23DDB536F}"/>
              </a:ext>
            </a:extLst>
          </p:cNvPr>
          <p:cNvSpPr>
            <a:spLocks noChangeShapeType="1"/>
          </p:cNvSpPr>
          <p:nvPr/>
        </p:nvSpPr>
        <p:spPr bwMode="auto">
          <a:xfrm>
            <a:off x="61309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113">
            <a:extLst>
              <a:ext uri="{FF2B5EF4-FFF2-40B4-BE49-F238E27FC236}">
                <a16:creationId xmlns:a16="http://schemas.microsoft.com/office/drawing/2014/main" id="{AD08BF15-FCE6-0845-845A-87ABDC593CA4}"/>
              </a:ext>
            </a:extLst>
          </p:cNvPr>
          <p:cNvSpPr>
            <a:spLocks noChangeShapeType="1"/>
          </p:cNvSpPr>
          <p:nvPr/>
        </p:nvSpPr>
        <p:spPr bwMode="auto">
          <a:xfrm>
            <a:off x="61468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114">
            <a:extLst>
              <a:ext uri="{FF2B5EF4-FFF2-40B4-BE49-F238E27FC236}">
                <a16:creationId xmlns:a16="http://schemas.microsoft.com/office/drawing/2014/main" id="{BD3617BB-C449-5245-B7B6-B05586DECB53}"/>
              </a:ext>
            </a:extLst>
          </p:cNvPr>
          <p:cNvSpPr>
            <a:spLocks noChangeShapeType="1"/>
          </p:cNvSpPr>
          <p:nvPr/>
        </p:nvSpPr>
        <p:spPr bwMode="auto">
          <a:xfrm>
            <a:off x="61706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115">
            <a:extLst>
              <a:ext uri="{FF2B5EF4-FFF2-40B4-BE49-F238E27FC236}">
                <a16:creationId xmlns:a16="http://schemas.microsoft.com/office/drawing/2014/main" id="{6A51D690-9E97-F84D-9608-7E9649017B64}"/>
              </a:ext>
            </a:extLst>
          </p:cNvPr>
          <p:cNvSpPr>
            <a:spLocks noChangeShapeType="1"/>
          </p:cNvSpPr>
          <p:nvPr/>
        </p:nvSpPr>
        <p:spPr bwMode="auto">
          <a:xfrm>
            <a:off x="626110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Line 116">
            <a:extLst>
              <a:ext uri="{FF2B5EF4-FFF2-40B4-BE49-F238E27FC236}">
                <a16:creationId xmlns:a16="http://schemas.microsoft.com/office/drawing/2014/main" id="{F6E3077D-F300-BD4D-B3E9-E216DA62B9EC}"/>
              </a:ext>
            </a:extLst>
          </p:cNvPr>
          <p:cNvSpPr>
            <a:spLocks noChangeShapeType="1"/>
          </p:cNvSpPr>
          <p:nvPr/>
        </p:nvSpPr>
        <p:spPr bwMode="auto">
          <a:xfrm>
            <a:off x="62611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117">
            <a:extLst>
              <a:ext uri="{FF2B5EF4-FFF2-40B4-BE49-F238E27FC236}">
                <a16:creationId xmlns:a16="http://schemas.microsoft.com/office/drawing/2014/main" id="{8F16528A-8009-424D-99B9-B9DC4E85F8F4}"/>
              </a:ext>
            </a:extLst>
          </p:cNvPr>
          <p:cNvSpPr>
            <a:spLocks noChangeShapeType="1"/>
          </p:cNvSpPr>
          <p:nvPr/>
        </p:nvSpPr>
        <p:spPr bwMode="auto">
          <a:xfrm>
            <a:off x="62849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118">
            <a:extLst>
              <a:ext uri="{FF2B5EF4-FFF2-40B4-BE49-F238E27FC236}">
                <a16:creationId xmlns:a16="http://schemas.microsoft.com/office/drawing/2014/main" id="{B1C7BAB0-FF71-304F-BFEA-E2BDB2300AED}"/>
              </a:ext>
            </a:extLst>
          </p:cNvPr>
          <p:cNvSpPr>
            <a:spLocks noChangeShapeType="1"/>
          </p:cNvSpPr>
          <p:nvPr/>
        </p:nvSpPr>
        <p:spPr bwMode="auto">
          <a:xfrm>
            <a:off x="63071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119">
            <a:extLst>
              <a:ext uri="{FF2B5EF4-FFF2-40B4-BE49-F238E27FC236}">
                <a16:creationId xmlns:a16="http://schemas.microsoft.com/office/drawing/2014/main" id="{1B243F51-8FDA-6C41-9FD5-B17E495A4750}"/>
              </a:ext>
            </a:extLst>
          </p:cNvPr>
          <p:cNvSpPr>
            <a:spLocks noChangeShapeType="1"/>
          </p:cNvSpPr>
          <p:nvPr/>
        </p:nvSpPr>
        <p:spPr bwMode="auto">
          <a:xfrm>
            <a:off x="6330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120">
            <a:extLst>
              <a:ext uri="{FF2B5EF4-FFF2-40B4-BE49-F238E27FC236}">
                <a16:creationId xmlns:a16="http://schemas.microsoft.com/office/drawing/2014/main" id="{25DBAF01-94BF-DE41-8298-BC067105A916}"/>
              </a:ext>
            </a:extLst>
          </p:cNvPr>
          <p:cNvSpPr>
            <a:spLocks noChangeShapeType="1"/>
          </p:cNvSpPr>
          <p:nvPr/>
        </p:nvSpPr>
        <p:spPr bwMode="auto">
          <a:xfrm>
            <a:off x="6353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Line 121">
            <a:extLst>
              <a:ext uri="{FF2B5EF4-FFF2-40B4-BE49-F238E27FC236}">
                <a16:creationId xmlns:a16="http://schemas.microsoft.com/office/drawing/2014/main" id="{AFF3199C-04A8-7244-97E8-302DD2516AC7}"/>
              </a:ext>
            </a:extLst>
          </p:cNvPr>
          <p:cNvSpPr>
            <a:spLocks noChangeShapeType="1"/>
          </p:cNvSpPr>
          <p:nvPr/>
        </p:nvSpPr>
        <p:spPr bwMode="auto">
          <a:xfrm>
            <a:off x="63754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122">
            <a:extLst>
              <a:ext uri="{FF2B5EF4-FFF2-40B4-BE49-F238E27FC236}">
                <a16:creationId xmlns:a16="http://schemas.microsoft.com/office/drawing/2014/main" id="{8BF9AB5A-50E7-814A-A1D4-F60F284D1902}"/>
              </a:ext>
            </a:extLst>
          </p:cNvPr>
          <p:cNvSpPr>
            <a:spLocks noChangeShapeType="1"/>
          </p:cNvSpPr>
          <p:nvPr/>
        </p:nvSpPr>
        <p:spPr bwMode="auto">
          <a:xfrm>
            <a:off x="64674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123">
            <a:extLst>
              <a:ext uri="{FF2B5EF4-FFF2-40B4-BE49-F238E27FC236}">
                <a16:creationId xmlns:a16="http://schemas.microsoft.com/office/drawing/2014/main" id="{E5E0F334-7CE5-D34F-A098-7A01B2271FF9}"/>
              </a:ext>
            </a:extLst>
          </p:cNvPr>
          <p:cNvSpPr>
            <a:spLocks noChangeShapeType="1"/>
          </p:cNvSpPr>
          <p:nvPr/>
        </p:nvSpPr>
        <p:spPr bwMode="auto">
          <a:xfrm>
            <a:off x="64674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124">
            <a:extLst>
              <a:ext uri="{FF2B5EF4-FFF2-40B4-BE49-F238E27FC236}">
                <a16:creationId xmlns:a16="http://schemas.microsoft.com/office/drawing/2014/main" id="{72D5A38E-8EB6-4946-8CA8-85AB0BB7E1E6}"/>
              </a:ext>
            </a:extLst>
          </p:cNvPr>
          <p:cNvSpPr>
            <a:spLocks noChangeShapeType="1"/>
          </p:cNvSpPr>
          <p:nvPr/>
        </p:nvSpPr>
        <p:spPr bwMode="auto">
          <a:xfrm>
            <a:off x="64897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Line 125">
            <a:extLst>
              <a:ext uri="{FF2B5EF4-FFF2-40B4-BE49-F238E27FC236}">
                <a16:creationId xmlns:a16="http://schemas.microsoft.com/office/drawing/2014/main" id="{CE827A21-42B1-8D40-826A-556EBB72EAF2}"/>
              </a:ext>
            </a:extLst>
          </p:cNvPr>
          <p:cNvSpPr>
            <a:spLocks noChangeShapeType="1"/>
          </p:cNvSpPr>
          <p:nvPr/>
        </p:nvSpPr>
        <p:spPr bwMode="auto">
          <a:xfrm>
            <a:off x="65135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Line 126">
            <a:extLst>
              <a:ext uri="{FF2B5EF4-FFF2-40B4-BE49-F238E27FC236}">
                <a16:creationId xmlns:a16="http://schemas.microsoft.com/office/drawing/2014/main" id="{F2CD2942-F165-6245-9C04-B4D2C358E834}"/>
              </a:ext>
            </a:extLst>
          </p:cNvPr>
          <p:cNvSpPr>
            <a:spLocks noChangeShapeType="1"/>
          </p:cNvSpPr>
          <p:nvPr/>
        </p:nvSpPr>
        <p:spPr bwMode="auto">
          <a:xfrm>
            <a:off x="65357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127">
            <a:extLst>
              <a:ext uri="{FF2B5EF4-FFF2-40B4-BE49-F238E27FC236}">
                <a16:creationId xmlns:a16="http://schemas.microsoft.com/office/drawing/2014/main" id="{26A7EE8E-BC99-A144-9A8D-0B07665B3A7B}"/>
              </a:ext>
            </a:extLst>
          </p:cNvPr>
          <p:cNvSpPr>
            <a:spLocks noChangeShapeType="1"/>
          </p:cNvSpPr>
          <p:nvPr/>
        </p:nvSpPr>
        <p:spPr bwMode="auto">
          <a:xfrm>
            <a:off x="65595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128">
            <a:extLst>
              <a:ext uri="{FF2B5EF4-FFF2-40B4-BE49-F238E27FC236}">
                <a16:creationId xmlns:a16="http://schemas.microsoft.com/office/drawing/2014/main" id="{3F555BA3-C51F-1742-849B-1A1896FD4359}"/>
              </a:ext>
            </a:extLst>
          </p:cNvPr>
          <p:cNvSpPr>
            <a:spLocks noChangeShapeType="1"/>
          </p:cNvSpPr>
          <p:nvPr/>
        </p:nvSpPr>
        <p:spPr bwMode="auto">
          <a:xfrm>
            <a:off x="65817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Line 129">
            <a:extLst>
              <a:ext uri="{FF2B5EF4-FFF2-40B4-BE49-F238E27FC236}">
                <a16:creationId xmlns:a16="http://schemas.microsoft.com/office/drawing/2014/main" id="{C58035DC-87FA-6346-B68B-5B0AE14DD253}"/>
              </a:ext>
            </a:extLst>
          </p:cNvPr>
          <p:cNvSpPr>
            <a:spLocks noChangeShapeType="1"/>
          </p:cNvSpPr>
          <p:nvPr/>
        </p:nvSpPr>
        <p:spPr bwMode="auto">
          <a:xfrm>
            <a:off x="667385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130">
            <a:extLst>
              <a:ext uri="{FF2B5EF4-FFF2-40B4-BE49-F238E27FC236}">
                <a16:creationId xmlns:a16="http://schemas.microsoft.com/office/drawing/2014/main" id="{CA4595A9-8BFE-F44B-AE6B-5D24B85DFDE4}"/>
              </a:ext>
            </a:extLst>
          </p:cNvPr>
          <p:cNvSpPr>
            <a:spLocks noChangeShapeType="1"/>
          </p:cNvSpPr>
          <p:nvPr/>
        </p:nvSpPr>
        <p:spPr bwMode="auto">
          <a:xfrm>
            <a:off x="66738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131">
            <a:extLst>
              <a:ext uri="{FF2B5EF4-FFF2-40B4-BE49-F238E27FC236}">
                <a16:creationId xmlns:a16="http://schemas.microsoft.com/office/drawing/2014/main" id="{C6E85D1A-2508-A249-BA96-AAAB97554430}"/>
              </a:ext>
            </a:extLst>
          </p:cNvPr>
          <p:cNvSpPr>
            <a:spLocks noChangeShapeType="1"/>
          </p:cNvSpPr>
          <p:nvPr/>
        </p:nvSpPr>
        <p:spPr bwMode="auto">
          <a:xfrm>
            <a:off x="6696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132">
            <a:extLst>
              <a:ext uri="{FF2B5EF4-FFF2-40B4-BE49-F238E27FC236}">
                <a16:creationId xmlns:a16="http://schemas.microsoft.com/office/drawing/2014/main" id="{8387C1FA-973C-994F-9295-5D180BB2249D}"/>
              </a:ext>
            </a:extLst>
          </p:cNvPr>
          <p:cNvSpPr>
            <a:spLocks noChangeShapeType="1"/>
          </p:cNvSpPr>
          <p:nvPr/>
        </p:nvSpPr>
        <p:spPr bwMode="auto">
          <a:xfrm>
            <a:off x="67183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133">
            <a:extLst>
              <a:ext uri="{FF2B5EF4-FFF2-40B4-BE49-F238E27FC236}">
                <a16:creationId xmlns:a16="http://schemas.microsoft.com/office/drawing/2014/main" id="{1F983DC5-C6EF-AB4C-A0AB-C971B024384E}"/>
              </a:ext>
            </a:extLst>
          </p:cNvPr>
          <p:cNvSpPr>
            <a:spLocks noChangeShapeType="1"/>
          </p:cNvSpPr>
          <p:nvPr/>
        </p:nvSpPr>
        <p:spPr bwMode="auto">
          <a:xfrm>
            <a:off x="67421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134">
            <a:extLst>
              <a:ext uri="{FF2B5EF4-FFF2-40B4-BE49-F238E27FC236}">
                <a16:creationId xmlns:a16="http://schemas.microsoft.com/office/drawing/2014/main" id="{85E9DE64-6086-8E4D-B6B4-5297E0BF251A}"/>
              </a:ext>
            </a:extLst>
          </p:cNvPr>
          <p:cNvSpPr>
            <a:spLocks noChangeShapeType="1"/>
          </p:cNvSpPr>
          <p:nvPr/>
        </p:nvSpPr>
        <p:spPr bwMode="auto">
          <a:xfrm>
            <a:off x="67643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135">
            <a:extLst>
              <a:ext uri="{FF2B5EF4-FFF2-40B4-BE49-F238E27FC236}">
                <a16:creationId xmlns:a16="http://schemas.microsoft.com/office/drawing/2014/main" id="{48CD1AB7-89F9-504B-91EF-CBB0A27C1CC9}"/>
              </a:ext>
            </a:extLst>
          </p:cNvPr>
          <p:cNvSpPr>
            <a:spLocks noChangeShapeType="1"/>
          </p:cNvSpPr>
          <p:nvPr/>
        </p:nvSpPr>
        <p:spPr bwMode="auto">
          <a:xfrm>
            <a:off x="67881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Line 136">
            <a:extLst>
              <a:ext uri="{FF2B5EF4-FFF2-40B4-BE49-F238E27FC236}">
                <a16:creationId xmlns:a16="http://schemas.microsoft.com/office/drawing/2014/main" id="{57347CB3-A48B-254D-9469-25ABEFBB6F02}"/>
              </a:ext>
            </a:extLst>
          </p:cNvPr>
          <p:cNvSpPr>
            <a:spLocks noChangeShapeType="1"/>
          </p:cNvSpPr>
          <p:nvPr/>
        </p:nvSpPr>
        <p:spPr bwMode="auto">
          <a:xfrm>
            <a:off x="68103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Line 137">
            <a:extLst>
              <a:ext uri="{FF2B5EF4-FFF2-40B4-BE49-F238E27FC236}">
                <a16:creationId xmlns:a16="http://schemas.microsoft.com/office/drawing/2014/main" id="{EFF22308-8BD5-8E4B-AB9C-25A245E87442}"/>
              </a:ext>
            </a:extLst>
          </p:cNvPr>
          <p:cNvSpPr>
            <a:spLocks noChangeShapeType="1"/>
          </p:cNvSpPr>
          <p:nvPr/>
        </p:nvSpPr>
        <p:spPr bwMode="auto">
          <a:xfrm>
            <a:off x="68786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Line 138">
            <a:extLst>
              <a:ext uri="{FF2B5EF4-FFF2-40B4-BE49-F238E27FC236}">
                <a16:creationId xmlns:a16="http://schemas.microsoft.com/office/drawing/2014/main" id="{C3203426-9522-9E40-A4AE-B25A4AEFEE4B}"/>
              </a:ext>
            </a:extLst>
          </p:cNvPr>
          <p:cNvSpPr>
            <a:spLocks noChangeShapeType="1"/>
          </p:cNvSpPr>
          <p:nvPr/>
        </p:nvSpPr>
        <p:spPr bwMode="auto">
          <a:xfrm>
            <a:off x="69024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Line 139">
            <a:extLst>
              <a:ext uri="{FF2B5EF4-FFF2-40B4-BE49-F238E27FC236}">
                <a16:creationId xmlns:a16="http://schemas.microsoft.com/office/drawing/2014/main" id="{E4502058-A4BC-8641-9F4C-3277C7B75D02}"/>
              </a:ext>
            </a:extLst>
          </p:cNvPr>
          <p:cNvSpPr>
            <a:spLocks noChangeShapeType="1"/>
          </p:cNvSpPr>
          <p:nvPr/>
        </p:nvSpPr>
        <p:spPr bwMode="auto">
          <a:xfrm>
            <a:off x="6924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Line 140">
            <a:extLst>
              <a:ext uri="{FF2B5EF4-FFF2-40B4-BE49-F238E27FC236}">
                <a16:creationId xmlns:a16="http://schemas.microsoft.com/office/drawing/2014/main" id="{AD124BCD-8694-9C4A-9DCF-72018289F86F}"/>
              </a:ext>
            </a:extLst>
          </p:cNvPr>
          <p:cNvSpPr>
            <a:spLocks noChangeShapeType="1"/>
          </p:cNvSpPr>
          <p:nvPr/>
        </p:nvSpPr>
        <p:spPr bwMode="auto">
          <a:xfrm>
            <a:off x="69469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Line 141">
            <a:extLst>
              <a:ext uri="{FF2B5EF4-FFF2-40B4-BE49-F238E27FC236}">
                <a16:creationId xmlns:a16="http://schemas.microsoft.com/office/drawing/2014/main" id="{CC1A2A78-18A8-D546-8E9D-89F0121F0677}"/>
              </a:ext>
            </a:extLst>
          </p:cNvPr>
          <p:cNvSpPr>
            <a:spLocks noChangeShapeType="1"/>
          </p:cNvSpPr>
          <p:nvPr/>
        </p:nvSpPr>
        <p:spPr bwMode="auto">
          <a:xfrm>
            <a:off x="69643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142">
            <a:extLst>
              <a:ext uri="{FF2B5EF4-FFF2-40B4-BE49-F238E27FC236}">
                <a16:creationId xmlns:a16="http://schemas.microsoft.com/office/drawing/2014/main" id="{567F018C-0D2A-0949-8D77-6E26D0CDC566}"/>
              </a:ext>
            </a:extLst>
          </p:cNvPr>
          <p:cNvSpPr>
            <a:spLocks noChangeShapeType="1"/>
          </p:cNvSpPr>
          <p:nvPr/>
        </p:nvSpPr>
        <p:spPr bwMode="auto">
          <a:xfrm>
            <a:off x="6988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143">
            <a:extLst>
              <a:ext uri="{FF2B5EF4-FFF2-40B4-BE49-F238E27FC236}">
                <a16:creationId xmlns:a16="http://schemas.microsoft.com/office/drawing/2014/main" id="{B44C5D54-CF83-7E4C-B7CE-D4587CD0A304}"/>
              </a:ext>
            </a:extLst>
          </p:cNvPr>
          <p:cNvSpPr>
            <a:spLocks noChangeShapeType="1"/>
          </p:cNvSpPr>
          <p:nvPr/>
        </p:nvSpPr>
        <p:spPr bwMode="auto">
          <a:xfrm>
            <a:off x="70104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144">
            <a:extLst>
              <a:ext uri="{FF2B5EF4-FFF2-40B4-BE49-F238E27FC236}">
                <a16:creationId xmlns:a16="http://schemas.microsoft.com/office/drawing/2014/main" id="{4CD8983A-F81C-5B47-8B22-255E72194042}"/>
              </a:ext>
            </a:extLst>
          </p:cNvPr>
          <p:cNvSpPr>
            <a:spLocks noChangeShapeType="1"/>
          </p:cNvSpPr>
          <p:nvPr/>
        </p:nvSpPr>
        <p:spPr bwMode="auto">
          <a:xfrm>
            <a:off x="70850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145">
            <a:extLst>
              <a:ext uri="{FF2B5EF4-FFF2-40B4-BE49-F238E27FC236}">
                <a16:creationId xmlns:a16="http://schemas.microsoft.com/office/drawing/2014/main" id="{2AEDB0AC-5A4D-FD40-93C4-B2AE9658EF53}"/>
              </a:ext>
            </a:extLst>
          </p:cNvPr>
          <p:cNvSpPr>
            <a:spLocks noChangeShapeType="1"/>
          </p:cNvSpPr>
          <p:nvPr/>
        </p:nvSpPr>
        <p:spPr bwMode="auto">
          <a:xfrm>
            <a:off x="71024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146">
            <a:extLst>
              <a:ext uri="{FF2B5EF4-FFF2-40B4-BE49-F238E27FC236}">
                <a16:creationId xmlns:a16="http://schemas.microsoft.com/office/drawing/2014/main" id="{8012B3E4-DD42-6140-B08C-844FF6AF3492}"/>
              </a:ext>
            </a:extLst>
          </p:cNvPr>
          <p:cNvSpPr>
            <a:spLocks noChangeShapeType="1"/>
          </p:cNvSpPr>
          <p:nvPr/>
        </p:nvSpPr>
        <p:spPr bwMode="auto">
          <a:xfrm>
            <a:off x="71247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147">
            <a:extLst>
              <a:ext uri="{FF2B5EF4-FFF2-40B4-BE49-F238E27FC236}">
                <a16:creationId xmlns:a16="http://schemas.microsoft.com/office/drawing/2014/main" id="{A547B07C-2275-CC4F-9CA2-793AC12DC671}"/>
              </a:ext>
            </a:extLst>
          </p:cNvPr>
          <p:cNvSpPr>
            <a:spLocks noChangeShapeType="1"/>
          </p:cNvSpPr>
          <p:nvPr/>
        </p:nvSpPr>
        <p:spPr bwMode="auto">
          <a:xfrm>
            <a:off x="71469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148">
            <a:extLst>
              <a:ext uri="{FF2B5EF4-FFF2-40B4-BE49-F238E27FC236}">
                <a16:creationId xmlns:a16="http://schemas.microsoft.com/office/drawing/2014/main" id="{1E5D145D-9C6D-9B4B-9F3A-EC52CF6C33D2}"/>
              </a:ext>
            </a:extLst>
          </p:cNvPr>
          <p:cNvSpPr>
            <a:spLocks noChangeShapeType="1"/>
          </p:cNvSpPr>
          <p:nvPr/>
        </p:nvSpPr>
        <p:spPr bwMode="auto">
          <a:xfrm>
            <a:off x="71707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149">
            <a:extLst>
              <a:ext uri="{FF2B5EF4-FFF2-40B4-BE49-F238E27FC236}">
                <a16:creationId xmlns:a16="http://schemas.microsoft.com/office/drawing/2014/main" id="{2858CFB8-D84E-0146-A5F7-46FA7A9889E8}"/>
              </a:ext>
            </a:extLst>
          </p:cNvPr>
          <p:cNvSpPr>
            <a:spLocks noChangeShapeType="1"/>
          </p:cNvSpPr>
          <p:nvPr/>
        </p:nvSpPr>
        <p:spPr bwMode="auto">
          <a:xfrm>
            <a:off x="71929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150">
            <a:extLst>
              <a:ext uri="{FF2B5EF4-FFF2-40B4-BE49-F238E27FC236}">
                <a16:creationId xmlns:a16="http://schemas.microsoft.com/office/drawing/2014/main" id="{DDD671EE-4DBE-494A-B8C7-6627817CA468}"/>
              </a:ext>
            </a:extLst>
          </p:cNvPr>
          <p:cNvSpPr>
            <a:spLocks noChangeShapeType="1"/>
          </p:cNvSpPr>
          <p:nvPr/>
        </p:nvSpPr>
        <p:spPr bwMode="auto">
          <a:xfrm>
            <a:off x="72167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151">
            <a:extLst>
              <a:ext uri="{FF2B5EF4-FFF2-40B4-BE49-F238E27FC236}">
                <a16:creationId xmlns:a16="http://schemas.microsoft.com/office/drawing/2014/main" id="{DCC9F3A0-6F97-0147-BA11-E556E5C0FD13}"/>
              </a:ext>
            </a:extLst>
          </p:cNvPr>
          <p:cNvSpPr>
            <a:spLocks noChangeShapeType="1"/>
          </p:cNvSpPr>
          <p:nvPr/>
        </p:nvSpPr>
        <p:spPr bwMode="auto">
          <a:xfrm>
            <a:off x="72898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Line 152">
            <a:extLst>
              <a:ext uri="{FF2B5EF4-FFF2-40B4-BE49-F238E27FC236}">
                <a16:creationId xmlns:a16="http://schemas.microsoft.com/office/drawing/2014/main" id="{E1800284-17B7-264B-A217-8848794ADB82}"/>
              </a:ext>
            </a:extLst>
          </p:cNvPr>
          <p:cNvSpPr>
            <a:spLocks noChangeShapeType="1"/>
          </p:cNvSpPr>
          <p:nvPr/>
        </p:nvSpPr>
        <p:spPr bwMode="auto">
          <a:xfrm>
            <a:off x="73072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Line 153">
            <a:extLst>
              <a:ext uri="{FF2B5EF4-FFF2-40B4-BE49-F238E27FC236}">
                <a16:creationId xmlns:a16="http://schemas.microsoft.com/office/drawing/2014/main" id="{1E61AABD-DE29-7B44-BAFF-11A6CBF65BE2}"/>
              </a:ext>
            </a:extLst>
          </p:cNvPr>
          <p:cNvSpPr>
            <a:spLocks noChangeShapeType="1"/>
          </p:cNvSpPr>
          <p:nvPr/>
        </p:nvSpPr>
        <p:spPr bwMode="auto">
          <a:xfrm>
            <a:off x="7331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Line 154">
            <a:extLst>
              <a:ext uri="{FF2B5EF4-FFF2-40B4-BE49-F238E27FC236}">
                <a16:creationId xmlns:a16="http://schemas.microsoft.com/office/drawing/2014/main" id="{55E3BF42-B128-AC40-9CB5-22A3B329D04B}"/>
              </a:ext>
            </a:extLst>
          </p:cNvPr>
          <p:cNvSpPr>
            <a:spLocks noChangeShapeType="1"/>
          </p:cNvSpPr>
          <p:nvPr/>
        </p:nvSpPr>
        <p:spPr bwMode="auto">
          <a:xfrm>
            <a:off x="73533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Line 155">
            <a:extLst>
              <a:ext uri="{FF2B5EF4-FFF2-40B4-BE49-F238E27FC236}">
                <a16:creationId xmlns:a16="http://schemas.microsoft.com/office/drawing/2014/main" id="{89EF628D-733E-DF4A-9720-7991AB8E3FF5}"/>
              </a:ext>
            </a:extLst>
          </p:cNvPr>
          <p:cNvSpPr>
            <a:spLocks noChangeShapeType="1"/>
          </p:cNvSpPr>
          <p:nvPr/>
        </p:nvSpPr>
        <p:spPr bwMode="auto">
          <a:xfrm>
            <a:off x="73755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Line 156">
            <a:extLst>
              <a:ext uri="{FF2B5EF4-FFF2-40B4-BE49-F238E27FC236}">
                <a16:creationId xmlns:a16="http://schemas.microsoft.com/office/drawing/2014/main" id="{952E26A3-B1CA-3047-838F-BF76D05441A5}"/>
              </a:ext>
            </a:extLst>
          </p:cNvPr>
          <p:cNvSpPr>
            <a:spLocks noChangeShapeType="1"/>
          </p:cNvSpPr>
          <p:nvPr/>
        </p:nvSpPr>
        <p:spPr bwMode="auto">
          <a:xfrm>
            <a:off x="73993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Line 157">
            <a:extLst>
              <a:ext uri="{FF2B5EF4-FFF2-40B4-BE49-F238E27FC236}">
                <a16:creationId xmlns:a16="http://schemas.microsoft.com/office/drawing/2014/main" id="{4B52DE7C-C425-9844-B17D-9AF607956B57}"/>
              </a:ext>
            </a:extLst>
          </p:cNvPr>
          <p:cNvSpPr>
            <a:spLocks noChangeShapeType="1"/>
          </p:cNvSpPr>
          <p:nvPr/>
        </p:nvSpPr>
        <p:spPr bwMode="auto">
          <a:xfrm>
            <a:off x="7421563"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Line 158">
            <a:extLst>
              <a:ext uri="{FF2B5EF4-FFF2-40B4-BE49-F238E27FC236}">
                <a16:creationId xmlns:a16="http://schemas.microsoft.com/office/drawing/2014/main" id="{1DC79DAC-8DD6-724F-8570-FA76B0CE7FE3}"/>
              </a:ext>
            </a:extLst>
          </p:cNvPr>
          <p:cNvSpPr>
            <a:spLocks noChangeShapeType="1"/>
          </p:cNvSpPr>
          <p:nvPr/>
        </p:nvSpPr>
        <p:spPr bwMode="auto">
          <a:xfrm>
            <a:off x="74961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Line 159">
            <a:extLst>
              <a:ext uri="{FF2B5EF4-FFF2-40B4-BE49-F238E27FC236}">
                <a16:creationId xmlns:a16="http://schemas.microsoft.com/office/drawing/2014/main" id="{EAB5310A-E284-CE49-BD7F-7D5AF79743F1}"/>
              </a:ext>
            </a:extLst>
          </p:cNvPr>
          <p:cNvSpPr>
            <a:spLocks noChangeShapeType="1"/>
          </p:cNvSpPr>
          <p:nvPr/>
        </p:nvSpPr>
        <p:spPr bwMode="auto">
          <a:xfrm>
            <a:off x="75136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Line 160">
            <a:extLst>
              <a:ext uri="{FF2B5EF4-FFF2-40B4-BE49-F238E27FC236}">
                <a16:creationId xmlns:a16="http://schemas.microsoft.com/office/drawing/2014/main" id="{93A829CF-D0C7-714F-951B-65A2B8DED349}"/>
              </a:ext>
            </a:extLst>
          </p:cNvPr>
          <p:cNvSpPr>
            <a:spLocks noChangeShapeType="1"/>
          </p:cNvSpPr>
          <p:nvPr/>
        </p:nvSpPr>
        <p:spPr bwMode="auto">
          <a:xfrm>
            <a:off x="75358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Line 161">
            <a:extLst>
              <a:ext uri="{FF2B5EF4-FFF2-40B4-BE49-F238E27FC236}">
                <a16:creationId xmlns:a16="http://schemas.microsoft.com/office/drawing/2014/main" id="{5190240E-8E7F-E744-BC4F-A60DD337E008}"/>
              </a:ext>
            </a:extLst>
          </p:cNvPr>
          <p:cNvSpPr>
            <a:spLocks noChangeShapeType="1"/>
          </p:cNvSpPr>
          <p:nvPr/>
        </p:nvSpPr>
        <p:spPr bwMode="auto">
          <a:xfrm>
            <a:off x="7559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Line 162">
            <a:extLst>
              <a:ext uri="{FF2B5EF4-FFF2-40B4-BE49-F238E27FC236}">
                <a16:creationId xmlns:a16="http://schemas.microsoft.com/office/drawing/2014/main" id="{DA8D2EAC-EE83-4046-BF3D-074F8196B031}"/>
              </a:ext>
            </a:extLst>
          </p:cNvPr>
          <p:cNvSpPr>
            <a:spLocks noChangeShapeType="1"/>
          </p:cNvSpPr>
          <p:nvPr/>
        </p:nvSpPr>
        <p:spPr bwMode="auto">
          <a:xfrm>
            <a:off x="75819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Line 163">
            <a:extLst>
              <a:ext uri="{FF2B5EF4-FFF2-40B4-BE49-F238E27FC236}">
                <a16:creationId xmlns:a16="http://schemas.microsoft.com/office/drawing/2014/main" id="{FE7812D2-965D-A94E-93D0-C1B2BF299F65}"/>
              </a:ext>
            </a:extLst>
          </p:cNvPr>
          <p:cNvSpPr>
            <a:spLocks noChangeShapeType="1"/>
          </p:cNvSpPr>
          <p:nvPr/>
        </p:nvSpPr>
        <p:spPr bwMode="auto">
          <a:xfrm>
            <a:off x="76041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Line 164">
            <a:extLst>
              <a:ext uri="{FF2B5EF4-FFF2-40B4-BE49-F238E27FC236}">
                <a16:creationId xmlns:a16="http://schemas.microsoft.com/office/drawing/2014/main" id="{E5EB67A8-32D6-7C44-9BCB-02CD8CC20F15}"/>
              </a:ext>
            </a:extLst>
          </p:cNvPr>
          <p:cNvSpPr>
            <a:spLocks noChangeShapeType="1"/>
          </p:cNvSpPr>
          <p:nvPr/>
        </p:nvSpPr>
        <p:spPr bwMode="auto">
          <a:xfrm>
            <a:off x="76279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Line 165">
            <a:extLst>
              <a:ext uri="{FF2B5EF4-FFF2-40B4-BE49-F238E27FC236}">
                <a16:creationId xmlns:a16="http://schemas.microsoft.com/office/drawing/2014/main" id="{5DF99781-4B80-AA46-B130-A0B591F00977}"/>
              </a:ext>
            </a:extLst>
          </p:cNvPr>
          <p:cNvSpPr>
            <a:spLocks noChangeShapeType="1"/>
          </p:cNvSpPr>
          <p:nvPr/>
        </p:nvSpPr>
        <p:spPr bwMode="auto">
          <a:xfrm>
            <a:off x="770255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Line 166">
            <a:extLst>
              <a:ext uri="{FF2B5EF4-FFF2-40B4-BE49-F238E27FC236}">
                <a16:creationId xmlns:a16="http://schemas.microsoft.com/office/drawing/2014/main" id="{182B9229-4FBD-2B4F-A8BE-A40614F9E88C}"/>
              </a:ext>
            </a:extLst>
          </p:cNvPr>
          <p:cNvSpPr>
            <a:spLocks noChangeShapeType="1"/>
          </p:cNvSpPr>
          <p:nvPr/>
        </p:nvSpPr>
        <p:spPr bwMode="auto">
          <a:xfrm>
            <a:off x="77184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167">
            <a:extLst>
              <a:ext uri="{FF2B5EF4-FFF2-40B4-BE49-F238E27FC236}">
                <a16:creationId xmlns:a16="http://schemas.microsoft.com/office/drawing/2014/main" id="{FA1207EC-A253-384C-961E-42A10080444A}"/>
              </a:ext>
            </a:extLst>
          </p:cNvPr>
          <p:cNvSpPr>
            <a:spLocks noChangeShapeType="1"/>
          </p:cNvSpPr>
          <p:nvPr/>
        </p:nvSpPr>
        <p:spPr bwMode="auto">
          <a:xfrm>
            <a:off x="774223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Line 168">
            <a:extLst>
              <a:ext uri="{FF2B5EF4-FFF2-40B4-BE49-F238E27FC236}">
                <a16:creationId xmlns:a16="http://schemas.microsoft.com/office/drawing/2014/main" id="{764CFCA4-B0EA-7041-8F2E-12B67405EFE9}"/>
              </a:ext>
            </a:extLst>
          </p:cNvPr>
          <p:cNvSpPr>
            <a:spLocks noChangeShapeType="1"/>
          </p:cNvSpPr>
          <p:nvPr/>
        </p:nvSpPr>
        <p:spPr bwMode="auto">
          <a:xfrm>
            <a:off x="77597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Line 169">
            <a:extLst>
              <a:ext uri="{FF2B5EF4-FFF2-40B4-BE49-F238E27FC236}">
                <a16:creationId xmlns:a16="http://schemas.microsoft.com/office/drawing/2014/main" id="{19232540-693E-6145-807B-683AF0B0B89C}"/>
              </a:ext>
            </a:extLst>
          </p:cNvPr>
          <p:cNvSpPr>
            <a:spLocks noChangeShapeType="1"/>
          </p:cNvSpPr>
          <p:nvPr/>
        </p:nvSpPr>
        <p:spPr bwMode="auto">
          <a:xfrm>
            <a:off x="77819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170">
            <a:extLst>
              <a:ext uri="{FF2B5EF4-FFF2-40B4-BE49-F238E27FC236}">
                <a16:creationId xmlns:a16="http://schemas.microsoft.com/office/drawing/2014/main" id="{217B0ABC-4A15-874F-95D7-4FB680931ADC}"/>
              </a:ext>
            </a:extLst>
          </p:cNvPr>
          <p:cNvSpPr>
            <a:spLocks noChangeShapeType="1"/>
          </p:cNvSpPr>
          <p:nvPr/>
        </p:nvSpPr>
        <p:spPr bwMode="auto">
          <a:xfrm>
            <a:off x="78041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Line 171">
            <a:extLst>
              <a:ext uri="{FF2B5EF4-FFF2-40B4-BE49-F238E27FC236}">
                <a16:creationId xmlns:a16="http://schemas.microsoft.com/office/drawing/2014/main" id="{58137375-EB65-A64F-9833-0C65EB8A9360}"/>
              </a:ext>
            </a:extLst>
          </p:cNvPr>
          <p:cNvSpPr>
            <a:spLocks noChangeShapeType="1"/>
          </p:cNvSpPr>
          <p:nvPr/>
        </p:nvSpPr>
        <p:spPr bwMode="auto">
          <a:xfrm>
            <a:off x="78279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Line 172">
            <a:extLst>
              <a:ext uri="{FF2B5EF4-FFF2-40B4-BE49-F238E27FC236}">
                <a16:creationId xmlns:a16="http://schemas.microsoft.com/office/drawing/2014/main" id="{29F3BD99-A89E-7C4B-8475-F63ED0D64747}"/>
              </a:ext>
            </a:extLst>
          </p:cNvPr>
          <p:cNvSpPr>
            <a:spLocks noChangeShapeType="1"/>
          </p:cNvSpPr>
          <p:nvPr/>
        </p:nvSpPr>
        <p:spPr bwMode="auto">
          <a:xfrm>
            <a:off x="790733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Line 173">
            <a:extLst>
              <a:ext uri="{FF2B5EF4-FFF2-40B4-BE49-F238E27FC236}">
                <a16:creationId xmlns:a16="http://schemas.microsoft.com/office/drawing/2014/main" id="{A2EE543B-F6D0-5C41-AFD7-E7DD80219907}"/>
              </a:ext>
            </a:extLst>
          </p:cNvPr>
          <p:cNvSpPr>
            <a:spLocks noChangeShapeType="1"/>
          </p:cNvSpPr>
          <p:nvPr/>
        </p:nvSpPr>
        <p:spPr bwMode="auto">
          <a:xfrm>
            <a:off x="79184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Line 174">
            <a:extLst>
              <a:ext uri="{FF2B5EF4-FFF2-40B4-BE49-F238E27FC236}">
                <a16:creationId xmlns:a16="http://schemas.microsoft.com/office/drawing/2014/main" id="{0D008514-084C-B843-806B-B26BBE29D3B0}"/>
              </a:ext>
            </a:extLst>
          </p:cNvPr>
          <p:cNvSpPr>
            <a:spLocks noChangeShapeType="1"/>
          </p:cNvSpPr>
          <p:nvPr/>
        </p:nvSpPr>
        <p:spPr bwMode="auto">
          <a:xfrm>
            <a:off x="79422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Line 175">
            <a:extLst>
              <a:ext uri="{FF2B5EF4-FFF2-40B4-BE49-F238E27FC236}">
                <a16:creationId xmlns:a16="http://schemas.microsoft.com/office/drawing/2014/main" id="{14B9B43F-E4E0-404D-B769-40E4E5CEA140}"/>
              </a:ext>
            </a:extLst>
          </p:cNvPr>
          <p:cNvSpPr>
            <a:spLocks noChangeShapeType="1"/>
          </p:cNvSpPr>
          <p:nvPr/>
        </p:nvSpPr>
        <p:spPr bwMode="auto">
          <a:xfrm>
            <a:off x="79644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176">
            <a:extLst>
              <a:ext uri="{FF2B5EF4-FFF2-40B4-BE49-F238E27FC236}">
                <a16:creationId xmlns:a16="http://schemas.microsoft.com/office/drawing/2014/main" id="{8B30D719-E065-F64B-BFDE-3ABCE33A25D4}"/>
              </a:ext>
            </a:extLst>
          </p:cNvPr>
          <p:cNvSpPr>
            <a:spLocks noChangeShapeType="1"/>
          </p:cNvSpPr>
          <p:nvPr/>
        </p:nvSpPr>
        <p:spPr bwMode="auto">
          <a:xfrm>
            <a:off x="79883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Line 177">
            <a:extLst>
              <a:ext uri="{FF2B5EF4-FFF2-40B4-BE49-F238E27FC236}">
                <a16:creationId xmlns:a16="http://schemas.microsoft.com/office/drawing/2014/main" id="{3AE7CF58-3C70-CC41-B26F-3AB2B4FA75C2}"/>
              </a:ext>
            </a:extLst>
          </p:cNvPr>
          <p:cNvSpPr>
            <a:spLocks noChangeShapeType="1"/>
          </p:cNvSpPr>
          <p:nvPr/>
        </p:nvSpPr>
        <p:spPr bwMode="auto">
          <a:xfrm>
            <a:off x="80105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Line 178">
            <a:extLst>
              <a:ext uri="{FF2B5EF4-FFF2-40B4-BE49-F238E27FC236}">
                <a16:creationId xmlns:a16="http://schemas.microsoft.com/office/drawing/2014/main" id="{CAD3D863-CFB9-FF49-9A74-427E3860F268}"/>
              </a:ext>
            </a:extLst>
          </p:cNvPr>
          <p:cNvSpPr>
            <a:spLocks noChangeShapeType="1"/>
          </p:cNvSpPr>
          <p:nvPr/>
        </p:nvSpPr>
        <p:spPr bwMode="auto">
          <a:xfrm>
            <a:off x="803275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Line 179">
            <a:extLst>
              <a:ext uri="{FF2B5EF4-FFF2-40B4-BE49-F238E27FC236}">
                <a16:creationId xmlns:a16="http://schemas.microsoft.com/office/drawing/2014/main" id="{1DEC32D9-F6F2-5147-AC03-1BFADCCC1FBF}"/>
              </a:ext>
            </a:extLst>
          </p:cNvPr>
          <p:cNvSpPr>
            <a:spLocks noChangeShapeType="1"/>
          </p:cNvSpPr>
          <p:nvPr/>
        </p:nvSpPr>
        <p:spPr bwMode="auto">
          <a:xfrm>
            <a:off x="811371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Line 180">
            <a:extLst>
              <a:ext uri="{FF2B5EF4-FFF2-40B4-BE49-F238E27FC236}">
                <a16:creationId xmlns:a16="http://schemas.microsoft.com/office/drawing/2014/main" id="{45975537-0AA6-6A4F-B45C-2FA47C8F14F5}"/>
              </a:ext>
            </a:extLst>
          </p:cNvPr>
          <p:cNvSpPr>
            <a:spLocks noChangeShapeType="1"/>
          </p:cNvSpPr>
          <p:nvPr/>
        </p:nvSpPr>
        <p:spPr bwMode="auto">
          <a:xfrm>
            <a:off x="8124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Line 181">
            <a:extLst>
              <a:ext uri="{FF2B5EF4-FFF2-40B4-BE49-F238E27FC236}">
                <a16:creationId xmlns:a16="http://schemas.microsoft.com/office/drawing/2014/main" id="{ACAB4EC1-45A3-DE48-96C6-DE262411C27E}"/>
              </a:ext>
            </a:extLst>
          </p:cNvPr>
          <p:cNvSpPr>
            <a:spLocks noChangeShapeType="1"/>
          </p:cNvSpPr>
          <p:nvPr/>
        </p:nvSpPr>
        <p:spPr bwMode="auto">
          <a:xfrm>
            <a:off x="81470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Line 182">
            <a:extLst>
              <a:ext uri="{FF2B5EF4-FFF2-40B4-BE49-F238E27FC236}">
                <a16:creationId xmlns:a16="http://schemas.microsoft.com/office/drawing/2014/main" id="{7C6C04F1-586D-B343-8317-15D4A03FF655}"/>
              </a:ext>
            </a:extLst>
          </p:cNvPr>
          <p:cNvSpPr>
            <a:spLocks noChangeShapeType="1"/>
          </p:cNvSpPr>
          <p:nvPr/>
        </p:nvSpPr>
        <p:spPr bwMode="auto">
          <a:xfrm>
            <a:off x="81708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Line 183">
            <a:extLst>
              <a:ext uri="{FF2B5EF4-FFF2-40B4-BE49-F238E27FC236}">
                <a16:creationId xmlns:a16="http://schemas.microsoft.com/office/drawing/2014/main" id="{2BFFD4A5-6542-6D45-A90E-3D0852E9A7CC}"/>
              </a:ext>
            </a:extLst>
          </p:cNvPr>
          <p:cNvSpPr>
            <a:spLocks noChangeShapeType="1"/>
          </p:cNvSpPr>
          <p:nvPr/>
        </p:nvSpPr>
        <p:spPr bwMode="auto">
          <a:xfrm>
            <a:off x="81930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Line 184">
            <a:extLst>
              <a:ext uri="{FF2B5EF4-FFF2-40B4-BE49-F238E27FC236}">
                <a16:creationId xmlns:a16="http://schemas.microsoft.com/office/drawing/2014/main" id="{161B88CD-4715-BB47-B3B7-C309C57FB096}"/>
              </a:ext>
            </a:extLst>
          </p:cNvPr>
          <p:cNvSpPr>
            <a:spLocks noChangeShapeType="1"/>
          </p:cNvSpPr>
          <p:nvPr/>
        </p:nvSpPr>
        <p:spPr bwMode="auto">
          <a:xfrm>
            <a:off x="82169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Line 185">
            <a:extLst>
              <a:ext uri="{FF2B5EF4-FFF2-40B4-BE49-F238E27FC236}">
                <a16:creationId xmlns:a16="http://schemas.microsoft.com/office/drawing/2014/main" id="{7DB70C98-2C40-D549-973A-DF921201101D}"/>
              </a:ext>
            </a:extLst>
          </p:cNvPr>
          <p:cNvSpPr>
            <a:spLocks noChangeShapeType="1"/>
          </p:cNvSpPr>
          <p:nvPr/>
        </p:nvSpPr>
        <p:spPr bwMode="auto">
          <a:xfrm>
            <a:off x="823912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Line 186">
            <a:extLst>
              <a:ext uri="{FF2B5EF4-FFF2-40B4-BE49-F238E27FC236}">
                <a16:creationId xmlns:a16="http://schemas.microsoft.com/office/drawing/2014/main" id="{35BFA36E-6DBE-904B-8130-300F13183570}"/>
              </a:ext>
            </a:extLst>
          </p:cNvPr>
          <p:cNvSpPr>
            <a:spLocks noChangeShapeType="1"/>
          </p:cNvSpPr>
          <p:nvPr/>
        </p:nvSpPr>
        <p:spPr bwMode="auto">
          <a:xfrm>
            <a:off x="831850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Line 187">
            <a:extLst>
              <a:ext uri="{FF2B5EF4-FFF2-40B4-BE49-F238E27FC236}">
                <a16:creationId xmlns:a16="http://schemas.microsoft.com/office/drawing/2014/main" id="{69560EE9-72A2-7241-ADCA-EAC91FAB9EB0}"/>
              </a:ext>
            </a:extLst>
          </p:cNvPr>
          <p:cNvSpPr>
            <a:spLocks noChangeShapeType="1"/>
          </p:cNvSpPr>
          <p:nvPr/>
        </p:nvSpPr>
        <p:spPr bwMode="auto">
          <a:xfrm>
            <a:off x="8331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Line 188">
            <a:extLst>
              <a:ext uri="{FF2B5EF4-FFF2-40B4-BE49-F238E27FC236}">
                <a16:creationId xmlns:a16="http://schemas.microsoft.com/office/drawing/2014/main" id="{63040D0D-50CE-584C-AD9F-E830E796B373}"/>
              </a:ext>
            </a:extLst>
          </p:cNvPr>
          <p:cNvSpPr>
            <a:spLocks noChangeShapeType="1"/>
          </p:cNvSpPr>
          <p:nvPr/>
        </p:nvSpPr>
        <p:spPr bwMode="auto">
          <a:xfrm>
            <a:off x="8353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Line 189">
            <a:extLst>
              <a:ext uri="{FF2B5EF4-FFF2-40B4-BE49-F238E27FC236}">
                <a16:creationId xmlns:a16="http://schemas.microsoft.com/office/drawing/2014/main" id="{CFAA5EAA-4648-3D40-8DBB-A379D9034F59}"/>
              </a:ext>
            </a:extLst>
          </p:cNvPr>
          <p:cNvSpPr>
            <a:spLocks noChangeShapeType="1"/>
          </p:cNvSpPr>
          <p:nvPr/>
        </p:nvSpPr>
        <p:spPr bwMode="auto">
          <a:xfrm>
            <a:off x="83756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Line 190">
            <a:extLst>
              <a:ext uri="{FF2B5EF4-FFF2-40B4-BE49-F238E27FC236}">
                <a16:creationId xmlns:a16="http://schemas.microsoft.com/office/drawing/2014/main" id="{26C2E112-A46A-3C4A-AC4F-0E802C4D1C10}"/>
              </a:ext>
            </a:extLst>
          </p:cNvPr>
          <p:cNvSpPr>
            <a:spLocks noChangeShapeType="1"/>
          </p:cNvSpPr>
          <p:nvPr/>
        </p:nvSpPr>
        <p:spPr bwMode="auto">
          <a:xfrm>
            <a:off x="83994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Line 191">
            <a:extLst>
              <a:ext uri="{FF2B5EF4-FFF2-40B4-BE49-F238E27FC236}">
                <a16:creationId xmlns:a16="http://schemas.microsoft.com/office/drawing/2014/main" id="{4976BE7E-5459-7042-BAFD-B5AB233E70B6}"/>
              </a:ext>
            </a:extLst>
          </p:cNvPr>
          <p:cNvSpPr>
            <a:spLocks noChangeShapeType="1"/>
          </p:cNvSpPr>
          <p:nvPr/>
        </p:nvSpPr>
        <p:spPr bwMode="auto">
          <a:xfrm>
            <a:off x="84216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Line 192">
            <a:extLst>
              <a:ext uri="{FF2B5EF4-FFF2-40B4-BE49-F238E27FC236}">
                <a16:creationId xmlns:a16="http://schemas.microsoft.com/office/drawing/2014/main" id="{B6A668DC-DB99-6548-BDDC-9DC416F79C8D}"/>
              </a:ext>
            </a:extLst>
          </p:cNvPr>
          <p:cNvSpPr>
            <a:spLocks noChangeShapeType="1"/>
          </p:cNvSpPr>
          <p:nvPr/>
        </p:nvSpPr>
        <p:spPr bwMode="auto">
          <a:xfrm>
            <a:off x="844550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Line 193">
            <a:extLst>
              <a:ext uri="{FF2B5EF4-FFF2-40B4-BE49-F238E27FC236}">
                <a16:creationId xmlns:a16="http://schemas.microsoft.com/office/drawing/2014/main" id="{E4F98197-2462-5546-9750-EE81DECAF48B}"/>
              </a:ext>
            </a:extLst>
          </p:cNvPr>
          <p:cNvSpPr>
            <a:spLocks noChangeShapeType="1"/>
          </p:cNvSpPr>
          <p:nvPr/>
        </p:nvSpPr>
        <p:spPr bwMode="auto">
          <a:xfrm>
            <a:off x="852487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Line 194">
            <a:extLst>
              <a:ext uri="{FF2B5EF4-FFF2-40B4-BE49-F238E27FC236}">
                <a16:creationId xmlns:a16="http://schemas.microsoft.com/office/drawing/2014/main" id="{0726AFBA-0DF1-3F4B-91B3-73032213C9B1}"/>
              </a:ext>
            </a:extLst>
          </p:cNvPr>
          <p:cNvSpPr>
            <a:spLocks noChangeShapeType="1"/>
          </p:cNvSpPr>
          <p:nvPr/>
        </p:nvSpPr>
        <p:spPr bwMode="auto">
          <a:xfrm>
            <a:off x="85359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Line 195">
            <a:extLst>
              <a:ext uri="{FF2B5EF4-FFF2-40B4-BE49-F238E27FC236}">
                <a16:creationId xmlns:a16="http://schemas.microsoft.com/office/drawing/2014/main" id="{D48AC94C-83C8-1848-8DC9-6E70A4D27EAF}"/>
              </a:ext>
            </a:extLst>
          </p:cNvPr>
          <p:cNvSpPr>
            <a:spLocks noChangeShapeType="1"/>
          </p:cNvSpPr>
          <p:nvPr/>
        </p:nvSpPr>
        <p:spPr bwMode="auto">
          <a:xfrm>
            <a:off x="855980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Line 196">
            <a:extLst>
              <a:ext uri="{FF2B5EF4-FFF2-40B4-BE49-F238E27FC236}">
                <a16:creationId xmlns:a16="http://schemas.microsoft.com/office/drawing/2014/main" id="{4B57E394-CD35-8149-B5EA-A5F193AF3225}"/>
              </a:ext>
            </a:extLst>
          </p:cNvPr>
          <p:cNvSpPr>
            <a:spLocks noChangeShapeType="1"/>
          </p:cNvSpPr>
          <p:nvPr/>
        </p:nvSpPr>
        <p:spPr bwMode="auto">
          <a:xfrm>
            <a:off x="85756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Line 197">
            <a:extLst>
              <a:ext uri="{FF2B5EF4-FFF2-40B4-BE49-F238E27FC236}">
                <a16:creationId xmlns:a16="http://schemas.microsoft.com/office/drawing/2014/main" id="{C6165621-799D-7D46-9C0F-BA16D4989B29}"/>
              </a:ext>
            </a:extLst>
          </p:cNvPr>
          <p:cNvSpPr>
            <a:spLocks noChangeShapeType="1"/>
          </p:cNvSpPr>
          <p:nvPr/>
        </p:nvSpPr>
        <p:spPr bwMode="auto">
          <a:xfrm>
            <a:off x="85994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Line 198">
            <a:extLst>
              <a:ext uri="{FF2B5EF4-FFF2-40B4-BE49-F238E27FC236}">
                <a16:creationId xmlns:a16="http://schemas.microsoft.com/office/drawing/2014/main" id="{9D90E06C-2386-B042-9824-795E67E8BFB6}"/>
              </a:ext>
            </a:extLst>
          </p:cNvPr>
          <p:cNvSpPr>
            <a:spLocks noChangeShapeType="1"/>
          </p:cNvSpPr>
          <p:nvPr/>
        </p:nvSpPr>
        <p:spPr bwMode="auto">
          <a:xfrm>
            <a:off x="86217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Line 199">
            <a:extLst>
              <a:ext uri="{FF2B5EF4-FFF2-40B4-BE49-F238E27FC236}">
                <a16:creationId xmlns:a16="http://schemas.microsoft.com/office/drawing/2014/main" id="{C891BB81-A7AB-6E49-85DD-17B74B71A85F}"/>
              </a:ext>
            </a:extLst>
          </p:cNvPr>
          <p:cNvSpPr>
            <a:spLocks noChangeShapeType="1"/>
          </p:cNvSpPr>
          <p:nvPr/>
        </p:nvSpPr>
        <p:spPr bwMode="auto">
          <a:xfrm>
            <a:off x="86455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Line 200">
            <a:extLst>
              <a:ext uri="{FF2B5EF4-FFF2-40B4-BE49-F238E27FC236}">
                <a16:creationId xmlns:a16="http://schemas.microsoft.com/office/drawing/2014/main" id="{060794DC-4F05-9B43-B961-74ED2BBB25BB}"/>
              </a:ext>
            </a:extLst>
          </p:cNvPr>
          <p:cNvSpPr>
            <a:spLocks noChangeShapeType="1"/>
          </p:cNvSpPr>
          <p:nvPr/>
        </p:nvSpPr>
        <p:spPr bwMode="auto">
          <a:xfrm>
            <a:off x="8731250"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Line 201">
            <a:extLst>
              <a:ext uri="{FF2B5EF4-FFF2-40B4-BE49-F238E27FC236}">
                <a16:creationId xmlns:a16="http://schemas.microsoft.com/office/drawing/2014/main" id="{CD62B42E-3EF9-6548-97A7-73E8E61F0109}"/>
              </a:ext>
            </a:extLst>
          </p:cNvPr>
          <p:cNvSpPr>
            <a:spLocks noChangeShapeType="1"/>
          </p:cNvSpPr>
          <p:nvPr/>
        </p:nvSpPr>
        <p:spPr bwMode="auto">
          <a:xfrm>
            <a:off x="87360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Line 202">
            <a:extLst>
              <a:ext uri="{FF2B5EF4-FFF2-40B4-BE49-F238E27FC236}">
                <a16:creationId xmlns:a16="http://schemas.microsoft.com/office/drawing/2014/main" id="{615ED3B5-2680-7E48-8D50-600B7D35C5F9}"/>
              </a:ext>
            </a:extLst>
          </p:cNvPr>
          <p:cNvSpPr>
            <a:spLocks noChangeShapeType="1"/>
          </p:cNvSpPr>
          <p:nvPr/>
        </p:nvSpPr>
        <p:spPr bwMode="auto">
          <a:xfrm>
            <a:off x="8759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Line 203">
            <a:extLst>
              <a:ext uri="{FF2B5EF4-FFF2-40B4-BE49-F238E27FC236}">
                <a16:creationId xmlns:a16="http://schemas.microsoft.com/office/drawing/2014/main" id="{4993E65A-6E84-8E40-9639-33A37255D464}"/>
              </a:ext>
            </a:extLst>
          </p:cNvPr>
          <p:cNvSpPr>
            <a:spLocks noChangeShapeType="1"/>
          </p:cNvSpPr>
          <p:nvPr/>
        </p:nvSpPr>
        <p:spPr bwMode="auto">
          <a:xfrm>
            <a:off x="8782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Line 204">
            <a:extLst>
              <a:ext uri="{FF2B5EF4-FFF2-40B4-BE49-F238E27FC236}">
                <a16:creationId xmlns:a16="http://schemas.microsoft.com/office/drawing/2014/main" id="{4B130430-690E-A841-B88A-D32A1774960E}"/>
              </a:ext>
            </a:extLst>
          </p:cNvPr>
          <p:cNvSpPr>
            <a:spLocks noChangeShapeType="1"/>
          </p:cNvSpPr>
          <p:nvPr/>
        </p:nvSpPr>
        <p:spPr bwMode="auto">
          <a:xfrm>
            <a:off x="88042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Line 206">
            <a:extLst>
              <a:ext uri="{FF2B5EF4-FFF2-40B4-BE49-F238E27FC236}">
                <a16:creationId xmlns:a16="http://schemas.microsoft.com/office/drawing/2014/main" id="{FDBD0C11-6A65-F642-8EB0-6B69962F9DE4}"/>
              </a:ext>
            </a:extLst>
          </p:cNvPr>
          <p:cNvSpPr>
            <a:spLocks noChangeShapeType="1"/>
          </p:cNvSpPr>
          <p:nvPr/>
        </p:nvSpPr>
        <p:spPr bwMode="auto">
          <a:xfrm>
            <a:off x="88280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Line 207">
            <a:extLst>
              <a:ext uri="{FF2B5EF4-FFF2-40B4-BE49-F238E27FC236}">
                <a16:creationId xmlns:a16="http://schemas.microsoft.com/office/drawing/2014/main" id="{D5195895-CDFD-2941-AA64-6F98D1E8AF78}"/>
              </a:ext>
            </a:extLst>
          </p:cNvPr>
          <p:cNvSpPr>
            <a:spLocks noChangeShapeType="1"/>
          </p:cNvSpPr>
          <p:nvPr/>
        </p:nvSpPr>
        <p:spPr bwMode="auto">
          <a:xfrm>
            <a:off x="88503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Line 208">
            <a:extLst>
              <a:ext uri="{FF2B5EF4-FFF2-40B4-BE49-F238E27FC236}">
                <a16:creationId xmlns:a16="http://schemas.microsoft.com/office/drawing/2014/main" id="{F06A7D0D-924E-8C41-8C9C-382CFDFB7893}"/>
              </a:ext>
            </a:extLst>
          </p:cNvPr>
          <p:cNvSpPr>
            <a:spLocks noChangeShapeType="1"/>
          </p:cNvSpPr>
          <p:nvPr/>
        </p:nvSpPr>
        <p:spPr bwMode="auto">
          <a:xfrm>
            <a:off x="8936038"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Line 209">
            <a:extLst>
              <a:ext uri="{FF2B5EF4-FFF2-40B4-BE49-F238E27FC236}">
                <a16:creationId xmlns:a16="http://schemas.microsoft.com/office/drawing/2014/main" id="{D3B38F77-F378-A749-94C2-96906FB4C151}"/>
              </a:ext>
            </a:extLst>
          </p:cNvPr>
          <p:cNvSpPr>
            <a:spLocks noChangeShapeType="1"/>
          </p:cNvSpPr>
          <p:nvPr/>
        </p:nvSpPr>
        <p:spPr bwMode="auto">
          <a:xfrm>
            <a:off x="89423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Line 210">
            <a:extLst>
              <a:ext uri="{FF2B5EF4-FFF2-40B4-BE49-F238E27FC236}">
                <a16:creationId xmlns:a16="http://schemas.microsoft.com/office/drawing/2014/main" id="{6D25AC73-232C-EA4F-A058-821B8E39E1A3}"/>
              </a:ext>
            </a:extLst>
          </p:cNvPr>
          <p:cNvSpPr>
            <a:spLocks noChangeShapeType="1"/>
          </p:cNvSpPr>
          <p:nvPr/>
        </p:nvSpPr>
        <p:spPr bwMode="auto">
          <a:xfrm>
            <a:off x="89646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Line 211">
            <a:extLst>
              <a:ext uri="{FF2B5EF4-FFF2-40B4-BE49-F238E27FC236}">
                <a16:creationId xmlns:a16="http://schemas.microsoft.com/office/drawing/2014/main" id="{C4E1E610-8174-3246-A27B-C400B5DAC3B2}"/>
              </a:ext>
            </a:extLst>
          </p:cNvPr>
          <p:cNvSpPr>
            <a:spLocks noChangeShapeType="1"/>
          </p:cNvSpPr>
          <p:nvPr/>
        </p:nvSpPr>
        <p:spPr bwMode="auto">
          <a:xfrm>
            <a:off x="8988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Line 212">
            <a:extLst>
              <a:ext uri="{FF2B5EF4-FFF2-40B4-BE49-F238E27FC236}">
                <a16:creationId xmlns:a16="http://schemas.microsoft.com/office/drawing/2014/main" id="{D63BBA40-B795-5B42-91B1-1B1AF882C65E}"/>
              </a:ext>
            </a:extLst>
          </p:cNvPr>
          <p:cNvSpPr>
            <a:spLocks noChangeShapeType="1"/>
          </p:cNvSpPr>
          <p:nvPr/>
        </p:nvSpPr>
        <p:spPr bwMode="auto">
          <a:xfrm>
            <a:off x="90106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Line 213">
            <a:extLst>
              <a:ext uri="{FF2B5EF4-FFF2-40B4-BE49-F238E27FC236}">
                <a16:creationId xmlns:a16="http://schemas.microsoft.com/office/drawing/2014/main" id="{DC8B87AE-CB74-3D49-83B6-1AF524D8AD98}"/>
              </a:ext>
            </a:extLst>
          </p:cNvPr>
          <p:cNvSpPr>
            <a:spLocks noChangeShapeType="1"/>
          </p:cNvSpPr>
          <p:nvPr/>
        </p:nvSpPr>
        <p:spPr bwMode="auto">
          <a:xfrm>
            <a:off x="90328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Line 214">
            <a:extLst>
              <a:ext uri="{FF2B5EF4-FFF2-40B4-BE49-F238E27FC236}">
                <a16:creationId xmlns:a16="http://schemas.microsoft.com/office/drawing/2014/main" id="{AC5BD0C0-3CA8-E64F-A61C-7AA0C0B78512}"/>
              </a:ext>
            </a:extLst>
          </p:cNvPr>
          <p:cNvSpPr>
            <a:spLocks noChangeShapeType="1"/>
          </p:cNvSpPr>
          <p:nvPr/>
        </p:nvSpPr>
        <p:spPr bwMode="auto">
          <a:xfrm>
            <a:off x="905668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Line 215">
            <a:extLst>
              <a:ext uri="{FF2B5EF4-FFF2-40B4-BE49-F238E27FC236}">
                <a16:creationId xmlns:a16="http://schemas.microsoft.com/office/drawing/2014/main" id="{88E25DC2-C872-0347-93D9-A029718E1CA2}"/>
              </a:ext>
            </a:extLst>
          </p:cNvPr>
          <p:cNvSpPr>
            <a:spLocks noChangeShapeType="1"/>
          </p:cNvSpPr>
          <p:nvPr/>
        </p:nvSpPr>
        <p:spPr bwMode="auto">
          <a:xfrm>
            <a:off x="91360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Line 216">
            <a:extLst>
              <a:ext uri="{FF2B5EF4-FFF2-40B4-BE49-F238E27FC236}">
                <a16:creationId xmlns:a16="http://schemas.microsoft.com/office/drawing/2014/main" id="{C91923DA-45BC-9D46-8D5C-D989F033BAEC}"/>
              </a:ext>
            </a:extLst>
          </p:cNvPr>
          <p:cNvSpPr>
            <a:spLocks noChangeShapeType="1"/>
          </p:cNvSpPr>
          <p:nvPr/>
        </p:nvSpPr>
        <p:spPr bwMode="auto">
          <a:xfrm>
            <a:off x="91471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Line 217">
            <a:extLst>
              <a:ext uri="{FF2B5EF4-FFF2-40B4-BE49-F238E27FC236}">
                <a16:creationId xmlns:a16="http://schemas.microsoft.com/office/drawing/2014/main" id="{EDDE6F88-5BB4-4F41-A735-E52C88BF1097}"/>
              </a:ext>
            </a:extLst>
          </p:cNvPr>
          <p:cNvSpPr>
            <a:spLocks noChangeShapeType="1"/>
          </p:cNvSpPr>
          <p:nvPr/>
        </p:nvSpPr>
        <p:spPr bwMode="auto">
          <a:xfrm>
            <a:off x="91709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Line 218">
            <a:extLst>
              <a:ext uri="{FF2B5EF4-FFF2-40B4-BE49-F238E27FC236}">
                <a16:creationId xmlns:a16="http://schemas.microsoft.com/office/drawing/2014/main" id="{8330C846-EBAD-9E45-B14F-65D7B49A68C7}"/>
              </a:ext>
            </a:extLst>
          </p:cNvPr>
          <p:cNvSpPr>
            <a:spLocks noChangeShapeType="1"/>
          </p:cNvSpPr>
          <p:nvPr/>
        </p:nvSpPr>
        <p:spPr bwMode="auto">
          <a:xfrm>
            <a:off x="91932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Line 219">
            <a:extLst>
              <a:ext uri="{FF2B5EF4-FFF2-40B4-BE49-F238E27FC236}">
                <a16:creationId xmlns:a16="http://schemas.microsoft.com/office/drawing/2014/main" id="{558E7BF8-FE67-1F4F-AB61-4ED97BD69F56}"/>
              </a:ext>
            </a:extLst>
          </p:cNvPr>
          <p:cNvSpPr>
            <a:spLocks noChangeShapeType="1"/>
          </p:cNvSpPr>
          <p:nvPr/>
        </p:nvSpPr>
        <p:spPr bwMode="auto">
          <a:xfrm>
            <a:off x="92170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Line 220">
            <a:extLst>
              <a:ext uri="{FF2B5EF4-FFF2-40B4-BE49-F238E27FC236}">
                <a16:creationId xmlns:a16="http://schemas.microsoft.com/office/drawing/2014/main" id="{156964BA-8F4D-7249-A72B-BA8D59ADD9CF}"/>
              </a:ext>
            </a:extLst>
          </p:cNvPr>
          <p:cNvSpPr>
            <a:spLocks noChangeShapeType="1"/>
          </p:cNvSpPr>
          <p:nvPr/>
        </p:nvSpPr>
        <p:spPr bwMode="auto">
          <a:xfrm>
            <a:off x="92392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Line 221">
            <a:extLst>
              <a:ext uri="{FF2B5EF4-FFF2-40B4-BE49-F238E27FC236}">
                <a16:creationId xmlns:a16="http://schemas.microsoft.com/office/drawing/2014/main" id="{BBF5EC09-8030-B547-9574-093509291259}"/>
              </a:ext>
            </a:extLst>
          </p:cNvPr>
          <p:cNvSpPr>
            <a:spLocks noChangeShapeType="1"/>
          </p:cNvSpPr>
          <p:nvPr/>
        </p:nvSpPr>
        <p:spPr bwMode="auto">
          <a:xfrm>
            <a:off x="9261475"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Line 222">
            <a:extLst>
              <a:ext uri="{FF2B5EF4-FFF2-40B4-BE49-F238E27FC236}">
                <a16:creationId xmlns:a16="http://schemas.microsoft.com/office/drawing/2014/main" id="{A6B90750-D314-2745-B550-EE48AA6F0955}"/>
              </a:ext>
            </a:extLst>
          </p:cNvPr>
          <p:cNvSpPr>
            <a:spLocks noChangeShapeType="1"/>
          </p:cNvSpPr>
          <p:nvPr/>
        </p:nvSpPr>
        <p:spPr bwMode="auto">
          <a:xfrm>
            <a:off x="93424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Line 223">
            <a:extLst>
              <a:ext uri="{FF2B5EF4-FFF2-40B4-BE49-F238E27FC236}">
                <a16:creationId xmlns:a16="http://schemas.microsoft.com/office/drawing/2014/main" id="{D1ADEFF0-7501-304D-BD92-ECEA14FD1F91}"/>
              </a:ext>
            </a:extLst>
          </p:cNvPr>
          <p:cNvSpPr>
            <a:spLocks noChangeShapeType="1"/>
          </p:cNvSpPr>
          <p:nvPr/>
        </p:nvSpPr>
        <p:spPr bwMode="auto">
          <a:xfrm>
            <a:off x="93472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Line 224">
            <a:extLst>
              <a:ext uri="{FF2B5EF4-FFF2-40B4-BE49-F238E27FC236}">
                <a16:creationId xmlns:a16="http://schemas.microsoft.com/office/drawing/2014/main" id="{FD3D642A-CA43-9244-9FB1-7D73B16D2F26}"/>
              </a:ext>
            </a:extLst>
          </p:cNvPr>
          <p:cNvSpPr>
            <a:spLocks noChangeShapeType="1"/>
          </p:cNvSpPr>
          <p:nvPr/>
        </p:nvSpPr>
        <p:spPr bwMode="auto">
          <a:xfrm>
            <a:off x="93710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Line 225">
            <a:extLst>
              <a:ext uri="{FF2B5EF4-FFF2-40B4-BE49-F238E27FC236}">
                <a16:creationId xmlns:a16="http://schemas.microsoft.com/office/drawing/2014/main" id="{926D3EC8-3104-6841-8EBD-9B3EE08D4D60}"/>
              </a:ext>
            </a:extLst>
          </p:cNvPr>
          <p:cNvSpPr>
            <a:spLocks noChangeShapeType="1"/>
          </p:cNvSpPr>
          <p:nvPr/>
        </p:nvSpPr>
        <p:spPr bwMode="auto">
          <a:xfrm>
            <a:off x="93932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Line 226">
            <a:extLst>
              <a:ext uri="{FF2B5EF4-FFF2-40B4-BE49-F238E27FC236}">
                <a16:creationId xmlns:a16="http://schemas.microsoft.com/office/drawing/2014/main" id="{B3AB20A8-45C0-A742-A382-92454788A597}"/>
              </a:ext>
            </a:extLst>
          </p:cNvPr>
          <p:cNvSpPr>
            <a:spLocks noChangeShapeType="1"/>
          </p:cNvSpPr>
          <p:nvPr/>
        </p:nvSpPr>
        <p:spPr bwMode="auto">
          <a:xfrm>
            <a:off x="9417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Line 227">
            <a:extLst>
              <a:ext uri="{FF2B5EF4-FFF2-40B4-BE49-F238E27FC236}">
                <a16:creationId xmlns:a16="http://schemas.microsoft.com/office/drawing/2014/main" id="{4C2067ED-CFA3-E148-948C-1AA2AD76754C}"/>
              </a:ext>
            </a:extLst>
          </p:cNvPr>
          <p:cNvSpPr>
            <a:spLocks noChangeShapeType="1"/>
          </p:cNvSpPr>
          <p:nvPr/>
        </p:nvSpPr>
        <p:spPr bwMode="auto">
          <a:xfrm>
            <a:off x="94392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Line 228">
            <a:extLst>
              <a:ext uri="{FF2B5EF4-FFF2-40B4-BE49-F238E27FC236}">
                <a16:creationId xmlns:a16="http://schemas.microsoft.com/office/drawing/2014/main" id="{C8015694-5508-9D45-801B-CCFFDB8CD345}"/>
              </a:ext>
            </a:extLst>
          </p:cNvPr>
          <p:cNvSpPr>
            <a:spLocks noChangeShapeType="1"/>
          </p:cNvSpPr>
          <p:nvPr/>
        </p:nvSpPr>
        <p:spPr bwMode="auto">
          <a:xfrm>
            <a:off x="94615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Line 229">
            <a:extLst>
              <a:ext uri="{FF2B5EF4-FFF2-40B4-BE49-F238E27FC236}">
                <a16:creationId xmlns:a16="http://schemas.microsoft.com/office/drawing/2014/main" id="{14644F66-C596-ED44-9BED-27E04469F516}"/>
              </a:ext>
            </a:extLst>
          </p:cNvPr>
          <p:cNvSpPr>
            <a:spLocks noChangeShapeType="1"/>
          </p:cNvSpPr>
          <p:nvPr/>
        </p:nvSpPr>
        <p:spPr bwMode="auto">
          <a:xfrm>
            <a:off x="9547225"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Line 230">
            <a:extLst>
              <a:ext uri="{FF2B5EF4-FFF2-40B4-BE49-F238E27FC236}">
                <a16:creationId xmlns:a16="http://schemas.microsoft.com/office/drawing/2014/main" id="{936A942E-256A-F048-8664-B8CDA988D1C2}"/>
              </a:ext>
            </a:extLst>
          </p:cNvPr>
          <p:cNvSpPr>
            <a:spLocks noChangeShapeType="1"/>
          </p:cNvSpPr>
          <p:nvPr/>
        </p:nvSpPr>
        <p:spPr bwMode="auto">
          <a:xfrm>
            <a:off x="95535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Line 231">
            <a:extLst>
              <a:ext uri="{FF2B5EF4-FFF2-40B4-BE49-F238E27FC236}">
                <a16:creationId xmlns:a16="http://schemas.microsoft.com/office/drawing/2014/main" id="{9108F99F-4E4D-3C41-B0A5-8A36A8932EFB}"/>
              </a:ext>
            </a:extLst>
          </p:cNvPr>
          <p:cNvSpPr>
            <a:spLocks noChangeShapeType="1"/>
          </p:cNvSpPr>
          <p:nvPr/>
        </p:nvSpPr>
        <p:spPr bwMode="auto">
          <a:xfrm>
            <a:off x="95758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Line 232">
            <a:extLst>
              <a:ext uri="{FF2B5EF4-FFF2-40B4-BE49-F238E27FC236}">
                <a16:creationId xmlns:a16="http://schemas.microsoft.com/office/drawing/2014/main" id="{807FBC15-1557-2E49-BE2A-D0CB62042DD1}"/>
              </a:ext>
            </a:extLst>
          </p:cNvPr>
          <p:cNvSpPr>
            <a:spLocks noChangeShapeType="1"/>
          </p:cNvSpPr>
          <p:nvPr/>
        </p:nvSpPr>
        <p:spPr bwMode="auto">
          <a:xfrm>
            <a:off x="95996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Line 233">
            <a:extLst>
              <a:ext uri="{FF2B5EF4-FFF2-40B4-BE49-F238E27FC236}">
                <a16:creationId xmlns:a16="http://schemas.microsoft.com/office/drawing/2014/main" id="{A5FAC41E-6E5D-3643-B948-B02653E4B082}"/>
              </a:ext>
            </a:extLst>
          </p:cNvPr>
          <p:cNvSpPr>
            <a:spLocks noChangeShapeType="1"/>
          </p:cNvSpPr>
          <p:nvPr/>
        </p:nvSpPr>
        <p:spPr bwMode="auto">
          <a:xfrm>
            <a:off x="96218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234">
            <a:extLst>
              <a:ext uri="{FF2B5EF4-FFF2-40B4-BE49-F238E27FC236}">
                <a16:creationId xmlns:a16="http://schemas.microsoft.com/office/drawing/2014/main" id="{2C467DA1-356A-2749-8906-C517E800C6E6}"/>
              </a:ext>
            </a:extLst>
          </p:cNvPr>
          <p:cNvSpPr>
            <a:spLocks noChangeShapeType="1"/>
          </p:cNvSpPr>
          <p:nvPr/>
        </p:nvSpPr>
        <p:spPr bwMode="auto">
          <a:xfrm>
            <a:off x="96456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235">
            <a:extLst>
              <a:ext uri="{FF2B5EF4-FFF2-40B4-BE49-F238E27FC236}">
                <a16:creationId xmlns:a16="http://schemas.microsoft.com/office/drawing/2014/main" id="{46CE1DD7-04B4-2E4E-B622-5B0875E880D4}"/>
              </a:ext>
            </a:extLst>
          </p:cNvPr>
          <p:cNvSpPr>
            <a:spLocks noChangeShapeType="1"/>
          </p:cNvSpPr>
          <p:nvPr/>
        </p:nvSpPr>
        <p:spPr bwMode="auto">
          <a:xfrm>
            <a:off x="96678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Line 236">
            <a:extLst>
              <a:ext uri="{FF2B5EF4-FFF2-40B4-BE49-F238E27FC236}">
                <a16:creationId xmlns:a16="http://schemas.microsoft.com/office/drawing/2014/main" id="{2BE61631-8FE9-874A-868E-48D3C90EC888}"/>
              </a:ext>
            </a:extLst>
          </p:cNvPr>
          <p:cNvSpPr>
            <a:spLocks noChangeShapeType="1"/>
          </p:cNvSpPr>
          <p:nvPr/>
        </p:nvSpPr>
        <p:spPr bwMode="auto">
          <a:xfrm>
            <a:off x="97536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Line 237">
            <a:extLst>
              <a:ext uri="{FF2B5EF4-FFF2-40B4-BE49-F238E27FC236}">
                <a16:creationId xmlns:a16="http://schemas.microsoft.com/office/drawing/2014/main" id="{F4E80A60-16BB-334D-BDE9-EC8327AB97F7}"/>
              </a:ext>
            </a:extLst>
          </p:cNvPr>
          <p:cNvSpPr>
            <a:spLocks noChangeShapeType="1"/>
          </p:cNvSpPr>
          <p:nvPr/>
        </p:nvSpPr>
        <p:spPr bwMode="auto">
          <a:xfrm>
            <a:off x="9759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Line 238">
            <a:extLst>
              <a:ext uri="{FF2B5EF4-FFF2-40B4-BE49-F238E27FC236}">
                <a16:creationId xmlns:a16="http://schemas.microsoft.com/office/drawing/2014/main" id="{81FCFCBA-D5D8-8C4C-9AB7-1F5ECB53C445}"/>
              </a:ext>
            </a:extLst>
          </p:cNvPr>
          <p:cNvSpPr>
            <a:spLocks noChangeShapeType="1"/>
          </p:cNvSpPr>
          <p:nvPr/>
        </p:nvSpPr>
        <p:spPr bwMode="auto">
          <a:xfrm>
            <a:off x="9782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Line 239">
            <a:extLst>
              <a:ext uri="{FF2B5EF4-FFF2-40B4-BE49-F238E27FC236}">
                <a16:creationId xmlns:a16="http://schemas.microsoft.com/office/drawing/2014/main" id="{8B2E2BDC-8B1E-0F4B-8E3D-35726F2AE550}"/>
              </a:ext>
            </a:extLst>
          </p:cNvPr>
          <p:cNvSpPr>
            <a:spLocks noChangeShapeType="1"/>
          </p:cNvSpPr>
          <p:nvPr/>
        </p:nvSpPr>
        <p:spPr bwMode="auto">
          <a:xfrm>
            <a:off x="98044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Line 240">
            <a:extLst>
              <a:ext uri="{FF2B5EF4-FFF2-40B4-BE49-F238E27FC236}">
                <a16:creationId xmlns:a16="http://schemas.microsoft.com/office/drawing/2014/main" id="{D950FD82-4AF9-BE40-A037-4D9A2E9CC1D5}"/>
              </a:ext>
            </a:extLst>
          </p:cNvPr>
          <p:cNvSpPr>
            <a:spLocks noChangeShapeType="1"/>
          </p:cNvSpPr>
          <p:nvPr/>
        </p:nvSpPr>
        <p:spPr bwMode="auto">
          <a:xfrm>
            <a:off x="98282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Line 241">
            <a:extLst>
              <a:ext uri="{FF2B5EF4-FFF2-40B4-BE49-F238E27FC236}">
                <a16:creationId xmlns:a16="http://schemas.microsoft.com/office/drawing/2014/main" id="{70E9CDA9-FBFA-024A-87C4-8F99DD942125}"/>
              </a:ext>
            </a:extLst>
          </p:cNvPr>
          <p:cNvSpPr>
            <a:spLocks noChangeShapeType="1"/>
          </p:cNvSpPr>
          <p:nvPr/>
        </p:nvSpPr>
        <p:spPr bwMode="auto">
          <a:xfrm>
            <a:off x="98504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Line 242">
            <a:extLst>
              <a:ext uri="{FF2B5EF4-FFF2-40B4-BE49-F238E27FC236}">
                <a16:creationId xmlns:a16="http://schemas.microsoft.com/office/drawing/2014/main" id="{9E49D71D-EA1D-E040-A6E3-2B9A6EFDA015}"/>
              </a:ext>
            </a:extLst>
          </p:cNvPr>
          <p:cNvSpPr>
            <a:spLocks noChangeShapeType="1"/>
          </p:cNvSpPr>
          <p:nvPr/>
        </p:nvSpPr>
        <p:spPr bwMode="auto">
          <a:xfrm>
            <a:off x="987425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Line 243">
            <a:extLst>
              <a:ext uri="{FF2B5EF4-FFF2-40B4-BE49-F238E27FC236}">
                <a16:creationId xmlns:a16="http://schemas.microsoft.com/office/drawing/2014/main" id="{49358FB0-4F84-DC42-8CB0-BEC7FFC75D47}"/>
              </a:ext>
            </a:extLst>
          </p:cNvPr>
          <p:cNvSpPr>
            <a:spLocks noChangeShapeType="1"/>
          </p:cNvSpPr>
          <p:nvPr/>
        </p:nvSpPr>
        <p:spPr bwMode="auto">
          <a:xfrm>
            <a:off x="99599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46">
            <a:extLst>
              <a:ext uri="{FF2B5EF4-FFF2-40B4-BE49-F238E27FC236}">
                <a16:creationId xmlns:a16="http://schemas.microsoft.com/office/drawing/2014/main" id="{735E9EA8-2455-5644-B5F7-7754A5F089AD}"/>
              </a:ext>
            </a:extLst>
          </p:cNvPr>
          <p:cNvSpPr>
            <a:spLocks noChangeArrowheads="1"/>
          </p:cNvSpPr>
          <p:nvPr/>
        </p:nvSpPr>
        <p:spPr bwMode="auto">
          <a:xfrm>
            <a:off x="5673725" y="3943350"/>
            <a:ext cx="19081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Historical mean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9" name="Rectangle 247">
            <a:extLst>
              <a:ext uri="{FF2B5EF4-FFF2-40B4-BE49-F238E27FC236}">
                <a16:creationId xmlns:a16="http://schemas.microsoft.com/office/drawing/2014/main" id="{ADAEC62E-A972-A347-88E1-AA291AD098D2}"/>
              </a:ext>
            </a:extLst>
          </p:cNvPr>
          <p:cNvSpPr>
            <a:spLocks noChangeArrowheads="1"/>
          </p:cNvSpPr>
          <p:nvPr/>
        </p:nvSpPr>
        <p:spPr bwMode="auto">
          <a:xfrm>
            <a:off x="5924550" y="4235450"/>
            <a:ext cx="14065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rate: 11.6%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922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244">
            <a:extLst>
              <a:ext uri="{FF2B5EF4-FFF2-40B4-BE49-F238E27FC236}">
                <a16:creationId xmlns:a16="http://schemas.microsoft.com/office/drawing/2014/main" id="{36285CAD-453A-BD4F-9483-14219FD4F3D5}"/>
              </a:ext>
            </a:extLst>
          </p:cNvPr>
          <p:cNvSpPr>
            <a:spLocks noChangeArrowheads="1"/>
          </p:cNvSpPr>
          <p:nvPr/>
        </p:nvSpPr>
        <p:spPr bwMode="auto">
          <a:xfrm>
            <a:off x="3810000" y="4075113"/>
            <a:ext cx="7937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14.3%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0" name="Rectangle 8">
            <a:extLst>
              <a:ext uri="{FF2B5EF4-FFF2-40B4-BE49-F238E27FC236}">
                <a16:creationId xmlns:a16="http://schemas.microsoft.com/office/drawing/2014/main" id="{30AFC80D-D317-924C-9276-BF49490A22F0}"/>
              </a:ext>
            </a:extLst>
          </p:cNvPr>
          <p:cNvSpPr>
            <a:spLocks noChangeArrowheads="1"/>
          </p:cNvSpPr>
          <p:nvPr/>
        </p:nvSpPr>
        <p:spPr bwMode="auto">
          <a:xfrm>
            <a:off x="3175000" y="4383088"/>
            <a:ext cx="1943100" cy="1028700"/>
          </a:xfrm>
          <a:prstGeom prst="rect">
            <a:avLst/>
          </a:prstGeom>
          <a:solidFill>
            <a:srgbClr val="CDCDCD"/>
          </a:solidFill>
          <a:ln w="11113">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77">
            <a:extLst>
              <a:ext uri="{FF2B5EF4-FFF2-40B4-BE49-F238E27FC236}">
                <a16:creationId xmlns:a16="http://schemas.microsoft.com/office/drawing/2014/main" id="{85E84D46-0CEB-4269-9329-6E2DA35A0853}"/>
              </a:ext>
            </a:extLst>
          </p:cNvPr>
          <p:cNvSpPr>
            <a:spLocks noChangeArrowheads="1"/>
          </p:cNvSpPr>
          <p:nvPr/>
        </p:nvSpPr>
        <p:spPr bwMode="auto">
          <a:xfrm>
            <a:off x="6450013"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Title 1">
            <a:extLst>
              <a:ext uri="{FF2B5EF4-FFF2-40B4-BE49-F238E27FC236}">
                <a16:creationId xmlns:a16="http://schemas.microsoft.com/office/drawing/2014/main" id="{57170B76-9C70-40BA-8CD8-EF0905430BFA}"/>
              </a:ext>
            </a:extLst>
          </p:cNvPr>
          <p:cNvSpPr txBox="1">
            <a:spLocks/>
          </p:cNvSpPr>
          <p:nvPr/>
        </p:nvSpPr>
        <p:spPr>
          <a:xfrm>
            <a:off x="0" y="1"/>
            <a:ext cx="12192000" cy="811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Fraction of Families Who Leased Units in High Opportunity Areas</a:t>
            </a:r>
          </a:p>
        </p:txBody>
      </p:sp>
      <p:sp>
        <p:nvSpPr>
          <p:cNvPr id="121" name="Line 248">
            <a:extLst>
              <a:ext uri="{FF2B5EF4-FFF2-40B4-BE49-F238E27FC236}">
                <a16:creationId xmlns:a16="http://schemas.microsoft.com/office/drawing/2014/main" id="{BA3E8D61-CDE7-4A11-8900-52C86CE65FA1}"/>
              </a:ext>
            </a:extLst>
          </p:cNvPr>
          <p:cNvSpPr>
            <a:spLocks noChangeShapeType="1"/>
          </p:cNvSpPr>
          <p:nvPr/>
        </p:nvSpPr>
        <p:spPr bwMode="auto">
          <a:xfrm flipV="1">
            <a:off x="2541588" y="954088"/>
            <a:ext cx="0" cy="46069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249">
            <a:extLst>
              <a:ext uri="{FF2B5EF4-FFF2-40B4-BE49-F238E27FC236}">
                <a16:creationId xmlns:a16="http://schemas.microsoft.com/office/drawing/2014/main" id="{99085BDA-620A-444E-B24A-F561C546ECE1}"/>
              </a:ext>
            </a:extLst>
          </p:cNvPr>
          <p:cNvSpPr>
            <a:spLocks noChangeShapeType="1"/>
          </p:cNvSpPr>
          <p:nvPr/>
        </p:nvSpPr>
        <p:spPr bwMode="auto">
          <a:xfrm flipH="1">
            <a:off x="2444750" y="5411788"/>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250">
            <a:extLst>
              <a:ext uri="{FF2B5EF4-FFF2-40B4-BE49-F238E27FC236}">
                <a16:creationId xmlns:a16="http://schemas.microsoft.com/office/drawing/2014/main" id="{3E6E5690-079C-478A-B040-CE11CFD52CF5}"/>
              </a:ext>
            </a:extLst>
          </p:cNvPr>
          <p:cNvSpPr>
            <a:spLocks noChangeArrowheads="1"/>
          </p:cNvSpPr>
          <p:nvPr/>
        </p:nvSpPr>
        <p:spPr bwMode="auto">
          <a:xfrm rot="16200000">
            <a:off x="2114550" y="5157788"/>
            <a:ext cx="3032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Line 251">
            <a:extLst>
              <a:ext uri="{FF2B5EF4-FFF2-40B4-BE49-F238E27FC236}">
                <a16:creationId xmlns:a16="http://schemas.microsoft.com/office/drawing/2014/main" id="{89FE03F7-D11A-4F0B-9FEF-9F972B67CBCD}"/>
              </a:ext>
            </a:extLst>
          </p:cNvPr>
          <p:cNvSpPr>
            <a:spLocks noChangeShapeType="1"/>
          </p:cNvSpPr>
          <p:nvPr/>
        </p:nvSpPr>
        <p:spPr bwMode="auto">
          <a:xfrm flipH="1">
            <a:off x="2444750" y="46926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252">
            <a:extLst>
              <a:ext uri="{FF2B5EF4-FFF2-40B4-BE49-F238E27FC236}">
                <a16:creationId xmlns:a16="http://schemas.microsoft.com/office/drawing/2014/main" id="{F25CF648-1DED-4A46-9CA8-48B03DA02F15}"/>
              </a:ext>
            </a:extLst>
          </p:cNvPr>
          <p:cNvSpPr>
            <a:spLocks noChangeArrowheads="1"/>
          </p:cNvSpPr>
          <p:nvPr/>
        </p:nvSpPr>
        <p:spPr bwMode="auto">
          <a:xfrm rot="16200000">
            <a:off x="2028825" y="4435475"/>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Line 253">
            <a:extLst>
              <a:ext uri="{FF2B5EF4-FFF2-40B4-BE49-F238E27FC236}">
                <a16:creationId xmlns:a16="http://schemas.microsoft.com/office/drawing/2014/main" id="{B7215E37-1E5C-4A67-A7D0-6F22AA57F3E1}"/>
              </a:ext>
            </a:extLst>
          </p:cNvPr>
          <p:cNvSpPr>
            <a:spLocks noChangeShapeType="1"/>
          </p:cNvSpPr>
          <p:nvPr/>
        </p:nvSpPr>
        <p:spPr bwMode="auto">
          <a:xfrm flipH="1">
            <a:off x="2444750" y="39719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254">
            <a:extLst>
              <a:ext uri="{FF2B5EF4-FFF2-40B4-BE49-F238E27FC236}">
                <a16:creationId xmlns:a16="http://schemas.microsoft.com/office/drawing/2014/main" id="{02621488-8778-46B1-8A2F-56A3C68B4C44}"/>
              </a:ext>
            </a:extLst>
          </p:cNvPr>
          <p:cNvSpPr>
            <a:spLocks noChangeArrowheads="1"/>
          </p:cNvSpPr>
          <p:nvPr/>
        </p:nvSpPr>
        <p:spPr bwMode="auto">
          <a:xfrm rot="16200000">
            <a:off x="2028825" y="3714750"/>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Line 255">
            <a:extLst>
              <a:ext uri="{FF2B5EF4-FFF2-40B4-BE49-F238E27FC236}">
                <a16:creationId xmlns:a16="http://schemas.microsoft.com/office/drawing/2014/main" id="{C9629690-E419-4BE4-B50E-0D180DDA3EAF}"/>
              </a:ext>
            </a:extLst>
          </p:cNvPr>
          <p:cNvSpPr>
            <a:spLocks noChangeShapeType="1"/>
          </p:cNvSpPr>
          <p:nvPr/>
        </p:nvSpPr>
        <p:spPr bwMode="auto">
          <a:xfrm flipH="1">
            <a:off x="2444750" y="32575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256">
            <a:extLst>
              <a:ext uri="{FF2B5EF4-FFF2-40B4-BE49-F238E27FC236}">
                <a16:creationId xmlns:a16="http://schemas.microsoft.com/office/drawing/2014/main" id="{33884088-6A81-42F9-82BD-AF809E877E40}"/>
              </a:ext>
            </a:extLst>
          </p:cNvPr>
          <p:cNvSpPr>
            <a:spLocks noChangeArrowheads="1"/>
          </p:cNvSpPr>
          <p:nvPr/>
        </p:nvSpPr>
        <p:spPr bwMode="auto">
          <a:xfrm rot="16200000">
            <a:off x="2028825" y="30019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Line 257">
            <a:extLst>
              <a:ext uri="{FF2B5EF4-FFF2-40B4-BE49-F238E27FC236}">
                <a16:creationId xmlns:a16="http://schemas.microsoft.com/office/drawing/2014/main" id="{2BA2F03E-A8B8-4CB1-952A-FF36D68AEC1F}"/>
              </a:ext>
            </a:extLst>
          </p:cNvPr>
          <p:cNvSpPr>
            <a:spLocks noChangeShapeType="1"/>
          </p:cNvSpPr>
          <p:nvPr/>
        </p:nvSpPr>
        <p:spPr bwMode="auto">
          <a:xfrm flipH="1">
            <a:off x="2444750" y="25368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258">
            <a:extLst>
              <a:ext uri="{FF2B5EF4-FFF2-40B4-BE49-F238E27FC236}">
                <a16:creationId xmlns:a16="http://schemas.microsoft.com/office/drawing/2014/main" id="{9E0224F2-1D3E-4AAF-ADA9-C23C8DA6A328}"/>
              </a:ext>
            </a:extLst>
          </p:cNvPr>
          <p:cNvSpPr>
            <a:spLocks noChangeArrowheads="1"/>
          </p:cNvSpPr>
          <p:nvPr/>
        </p:nvSpPr>
        <p:spPr bwMode="auto">
          <a:xfrm rot="16200000">
            <a:off x="2028825" y="22812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Line 259">
            <a:extLst>
              <a:ext uri="{FF2B5EF4-FFF2-40B4-BE49-F238E27FC236}">
                <a16:creationId xmlns:a16="http://schemas.microsoft.com/office/drawing/2014/main" id="{02A32D08-C4C7-4F9B-B628-1C9CFEED2283}"/>
              </a:ext>
            </a:extLst>
          </p:cNvPr>
          <p:cNvSpPr>
            <a:spLocks noChangeShapeType="1"/>
          </p:cNvSpPr>
          <p:nvPr/>
        </p:nvSpPr>
        <p:spPr bwMode="auto">
          <a:xfrm flipH="1">
            <a:off x="2444750" y="18224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260">
            <a:extLst>
              <a:ext uri="{FF2B5EF4-FFF2-40B4-BE49-F238E27FC236}">
                <a16:creationId xmlns:a16="http://schemas.microsoft.com/office/drawing/2014/main" id="{029EBB41-EA77-47B6-AD5A-DF462F560B1B}"/>
              </a:ext>
            </a:extLst>
          </p:cNvPr>
          <p:cNvSpPr>
            <a:spLocks noChangeArrowheads="1"/>
          </p:cNvSpPr>
          <p:nvPr/>
        </p:nvSpPr>
        <p:spPr bwMode="auto">
          <a:xfrm rot="16200000">
            <a:off x="2028825" y="15668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50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Line 261">
            <a:extLst>
              <a:ext uri="{FF2B5EF4-FFF2-40B4-BE49-F238E27FC236}">
                <a16:creationId xmlns:a16="http://schemas.microsoft.com/office/drawing/2014/main" id="{243E0759-75F3-4915-BC1B-80A327C9AB78}"/>
              </a:ext>
            </a:extLst>
          </p:cNvPr>
          <p:cNvSpPr>
            <a:spLocks noChangeShapeType="1"/>
          </p:cNvSpPr>
          <p:nvPr/>
        </p:nvSpPr>
        <p:spPr bwMode="auto">
          <a:xfrm flipH="1">
            <a:off x="2444750" y="1103313"/>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262">
            <a:extLst>
              <a:ext uri="{FF2B5EF4-FFF2-40B4-BE49-F238E27FC236}">
                <a16:creationId xmlns:a16="http://schemas.microsoft.com/office/drawing/2014/main" id="{14BF2475-B0DD-49F7-BEC1-C8D144C6906F}"/>
              </a:ext>
            </a:extLst>
          </p:cNvPr>
          <p:cNvSpPr>
            <a:spLocks noChangeArrowheads="1"/>
          </p:cNvSpPr>
          <p:nvPr/>
        </p:nvSpPr>
        <p:spPr bwMode="auto">
          <a:xfrm rot="16200000">
            <a:off x="2028825" y="8461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Rectangle 263">
            <a:extLst>
              <a:ext uri="{FF2B5EF4-FFF2-40B4-BE49-F238E27FC236}">
                <a16:creationId xmlns:a16="http://schemas.microsoft.com/office/drawing/2014/main" id="{CC9928EE-E4EB-4065-89E4-2A76902A5BBA}"/>
              </a:ext>
            </a:extLst>
          </p:cNvPr>
          <p:cNvSpPr>
            <a:spLocks noChangeArrowheads="1"/>
          </p:cNvSpPr>
          <p:nvPr/>
        </p:nvSpPr>
        <p:spPr bwMode="auto">
          <a:xfrm rot="16200000">
            <a:off x="-608013" y="3036888"/>
            <a:ext cx="45608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Share of Households Who Have Moved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Rectangle 264">
            <a:extLst>
              <a:ext uri="{FF2B5EF4-FFF2-40B4-BE49-F238E27FC236}">
                <a16:creationId xmlns:a16="http://schemas.microsoft.com/office/drawing/2014/main" id="{6BD60D8E-9FFA-43B7-8469-EC728C219A85}"/>
              </a:ext>
            </a:extLst>
          </p:cNvPr>
          <p:cNvSpPr>
            <a:spLocks noChangeArrowheads="1"/>
          </p:cNvSpPr>
          <p:nvPr/>
        </p:nvSpPr>
        <p:spPr bwMode="auto">
          <a:xfrm rot="16200000">
            <a:off x="323850" y="3032125"/>
            <a:ext cx="3182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to High Opportunity Areas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Line 265">
            <a:extLst>
              <a:ext uri="{FF2B5EF4-FFF2-40B4-BE49-F238E27FC236}">
                <a16:creationId xmlns:a16="http://schemas.microsoft.com/office/drawing/2014/main" id="{AAEA31F0-4288-4363-8893-FD0DF7C2F8B1}"/>
              </a:ext>
            </a:extLst>
          </p:cNvPr>
          <p:cNvSpPr>
            <a:spLocks noChangeShapeType="1"/>
          </p:cNvSpPr>
          <p:nvPr/>
        </p:nvSpPr>
        <p:spPr bwMode="auto">
          <a:xfrm>
            <a:off x="2541588" y="5561013"/>
            <a:ext cx="80581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266">
            <a:extLst>
              <a:ext uri="{FF2B5EF4-FFF2-40B4-BE49-F238E27FC236}">
                <a16:creationId xmlns:a16="http://schemas.microsoft.com/office/drawing/2014/main" id="{4FE9705E-4503-4555-A080-C33A5F962927}"/>
              </a:ext>
            </a:extLst>
          </p:cNvPr>
          <p:cNvSpPr>
            <a:spLocks noChangeShapeType="1"/>
          </p:cNvSpPr>
          <p:nvPr/>
        </p:nvSpPr>
        <p:spPr bwMode="auto">
          <a:xfrm>
            <a:off x="4146550"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267">
            <a:extLst>
              <a:ext uri="{FF2B5EF4-FFF2-40B4-BE49-F238E27FC236}">
                <a16:creationId xmlns:a16="http://schemas.microsoft.com/office/drawing/2014/main" id="{DE756B3E-9DF5-4F13-B5D5-9B9199143928}"/>
              </a:ext>
            </a:extLst>
          </p:cNvPr>
          <p:cNvSpPr>
            <a:spLocks noChangeArrowheads="1"/>
          </p:cNvSpPr>
          <p:nvPr/>
        </p:nvSpPr>
        <p:spPr bwMode="auto">
          <a:xfrm>
            <a:off x="3667125" y="5703888"/>
            <a:ext cx="1120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Control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Line 268">
            <a:extLst>
              <a:ext uri="{FF2B5EF4-FFF2-40B4-BE49-F238E27FC236}">
                <a16:creationId xmlns:a16="http://schemas.microsoft.com/office/drawing/2014/main" id="{98BE8860-1FA8-4EF4-8630-82E42D774247}"/>
              </a:ext>
            </a:extLst>
          </p:cNvPr>
          <p:cNvSpPr>
            <a:spLocks noChangeShapeType="1"/>
          </p:cNvSpPr>
          <p:nvPr/>
        </p:nvSpPr>
        <p:spPr bwMode="auto">
          <a:xfrm>
            <a:off x="8993188"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Rectangle 269">
            <a:extLst>
              <a:ext uri="{FF2B5EF4-FFF2-40B4-BE49-F238E27FC236}">
                <a16:creationId xmlns:a16="http://schemas.microsoft.com/office/drawing/2014/main" id="{DF6C3A02-7848-44B9-896D-5602BABB0D31}"/>
              </a:ext>
            </a:extLst>
          </p:cNvPr>
          <p:cNvSpPr>
            <a:spLocks noChangeArrowheads="1"/>
          </p:cNvSpPr>
          <p:nvPr/>
        </p:nvSpPr>
        <p:spPr bwMode="auto">
          <a:xfrm>
            <a:off x="8318500" y="5703888"/>
            <a:ext cx="1497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Treatment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Rectangle 273">
            <a:extLst>
              <a:ext uri="{FF2B5EF4-FFF2-40B4-BE49-F238E27FC236}">
                <a16:creationId xmlns:a16="http://schemas.microsoft.com/office/drawing/2014/main" id="{35AFA2E4-CE35-4480-ABCE-B1AEA09E4BB8}"/>
              </a:ext>
            </a:extLst>
          </p:cNvPr>
          <p:cNvSpPr>
            <a:spLocks noChangeArrowheads="1"/>
          </p:cNvSpPr>
          <p:nvPr/>
        </p:nvSpPr>
        <p:spPr bwMode="auto">
          <a:xfrm>
            <a:off x="6461125"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Line 10">
            <a:extLst>
              <a:ext uri="{FF2B5EF4-FFF2-40B4-BE49-F238E27FC236}">
                <a16:creationId xmlns:a16="http://schemas.microsoft.com/office/drawing/2014/main" id="{19392DFB-A861-BF4E-92D4-EC19E173E898}"/>
              </a:ext>
            </a:extLst>
          </p:cNvPr>
          <p:cNvSpPr>
            <a:spLocks noChangeShapeType="1"/>
          </p:cNvSpPr>
          <p:nvPr/>
        </p:nvSpPr>
        <p:spPr bwMode="auto">
          <a:xfrm>
            <a:off x="31750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11">
            <a:extLst>
              <a:ext uri="{FF2B5EF4-FFF2-40B4-BE49-F238E27FC236}">
                <a16:creationId xmlns:a16="http://schemas.microsoft.com/office/drawing/2014/main" id="{A8EA7AED-2ADD-2C44-A1BE-A173489E303F}"/>
              </a:ext>
            </a:extLst>
          </p:cNvPr>
          <p:cNvSpPr>
            <a:spLocks noChangeShapeType="1"/>
          </p:cNvSpPr>
          <p:nvPr/>
        </p:nvSpPr>
        <p:spPr bwMode="auto">
          <a:xfrm>
            <a:off x="31988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12">
            <a:extLst>
              <a:ext uri="{FF2B5EF4-FFF2-40B4-BE49-F238E27FC236}">
                <a16:creationId xmlns:a16="http://schemas.microsoft.com/office/drawing/2014/main" id="{0286B97E-7633-D74D-AA56-8F7BDE9F7DCC}"/>
              </a:ext>
            </a:extLst>
          </p:cNvPr>
          <p:cNvSpPr>
            <a:spLocks noChangeShapeType="1"/>
          </p:cNvSpPr>
          <p:nvPr/>
        </p:nvSpPr>
        <p:spPr bwMode="auto">
          <a:xfrm>
            <a:off x="32210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13">
            <a:extLst>
              <a:ext uri="{FF2B5EF4-FFF2-40B4-BE49-F238E27FC236}">
                <a16:creationId xmlns:a16="http://schemas.microsoft.com/office/drawing/2014/main" id="{50BC6B94-05C1-C945-8846-F583638E0125}"/>
              </a:ext>
            </a:extLst>
          </p:cNvPr>
          <p:cNvSpPr>
            <a:spLocks noChangeShapeType="1"/>
          </p:cNvSpPr>
          <p:nvPr/>
        </p:nvSpPr>
        <p:spPr bwMode="auto">
          <a:xfrm>
            <a:off x="32448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14">
            <a:extLst>
              <a:ext uri="{FF2B5EF4-FFF2-40B4-BE49-F238E27FC236}">
                <a16:creationId xmlns:a16="http://schemas.microsoft.com/office/drawing/2014/main" id="{CFBA1F81-7FB3-7D4C-B4B6-9A54295F3504}"/>
              </a:ext>
            </a:extLst>
          </p:cNvPr>
          <p:cNvSpPr>
            <a:spLocks noChangeShapeType="1"/>
          </p:cNvSpPr>
          <p:nvPr/>
        </p:nvSpPr>
        <p:spPr bwMode="auto">
          <a:xfrm>
            <a:off x="3267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15">
            <a:extLst>
              <a:ext uri="{FF2B5EF4-FFF2-40B4-BE49-F238E27FC236}">
                <a16:creationId xmlns:a16="http://schemas.microsoft.com/office/drawing/2014/main" id="{26646C04-FF9D-1C4E-8B2F-B2BF2AFCE6EA}"/>
              </a:ext>
            </a:extLst>
          </p:cNvPr>
          <p:cNvSpPr>
            <a:spLocks noChangeShapeType="1"/>
          </p:cNvSpPr>
          <p:nvPr/>
        </p:nvSpPr>
        <p:spPr bwMode="auto">
          <a:xfrm>
            <a:off x="32893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16">
            <a:extLst>
              <a:ext uri="{FF2B5EF4-FFF2-40B4-BE49-F238E27FC236}">
                <a16:creationId xmlns:a16="http://schemas.microsoft.com/office/drawing/2014/main" id="{B78A712A-1744-F043-AF27-E38F1778EB08}"/>
              </a:ext>
            </a:extLst>
          </p:cNvPr>
          <p:cNvSpPr>
            <a:spLocks noChangeShapeType="1"/>
          </p:cNvSpPr>
          <p:nvPr/>
        </p:nvSpPr>
        <p:spPr bwMode="auto">
          <a:xfrm>
            <a:off x="3313113"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17">
            <a:extLst>
              <a:ext uri="{FF2B5EF4-FFF2-40B4-BE49-F238E27FC236}">
                <a16:creationId xmlns:a16="http://schemas.microsoft.com/office/drawing/2014/main" id="{A8E8EF68-00D7-EC4E-A23F-1110158D4C0F}"/>
              </a:ext>
            </a:extLst>
          </p:cNvPr>
          <p:cNvSpPr>
            <a:spLocks noChangeShapeType="1"/>
          </p:cNvSpPr>
          <p:nvPr/>
        </p:nvSpPr>
        <p:spPr bwMode="auto">
          <a:xfrm>
            <a:off x="33813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18">
            <a:extLst>
              <a:ext uri="{FF2B5EF4-FFF2-40B4-BE49-F238E27FC236}">
                <a16:creationId xmlns:a16="http://schemas.microsoft.com/office/drawing/2014/main" id="{47535718-389B-A342-AB8F-9438C2942540}"/>
              </a:ext>
            </a:extLst>
          </p:cNvPr>
          <p:cNvSpPr>
            <a:spLocks noChangeShapeType="1"/>
          </p:cNvSpPr>
          <p:nvPr/>
        </p:nvSpPr>
        <p:spPr bwMode="auto">
          <a:xfrm>
            <a:off x="34036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19">
            <a:extLst>
              <a:ext uri="{FF2B5EF4-FFF2-40B4-BE49-F238E27FC236}">
                <a16:creationId xmlns:a16="http://schemas.microsoft.com/office/drawing/2014/main" id="{ACDC8ABB-4845-3948-A0DB-ECC550304ABD}"/>
              </a:ext>
            </a:extLst>
          </p:cNvPr>
          <p:cNvSpPr>
            <a:spLocks noChangeShapeType="1"/>
          </p:cNvSpPr>
          <p:nvPr/>
        </p:nvSpPr>
        <p:spPr bwMode="auto">
          <a:xfrm>
            <a:off x="34274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20">
            <a:extLst>
              <a:ext uri="{FF2B5EF4-FFF2-40B4-BE49-F238E27FC236}">
                <a16:creationId xmlns:a16="http://schemas.microsoft.com/office/drawing/2014/main" id="{1FB7C544-5391-9540-B572-1FBFC644DBF4}"/>
              </a:ext>
            </a:extLst>
          </p:cNvPr>
          <p:cNvSpPr>
            <a:spLocks noChangeShapeType="1"/>
          </p:cNvSpPr>
          <p:nvPr/>
        </p:nvSpPr>
        <p:spPr bwMode="auto">
          <a:xfrm>
            <a:off x="34496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21">
            <a:extLst>
              <a:ext uri="{FF2B5EF4-FFF2-40B4-BE49-F238E27FC236}">
                <a16:creationId xmlns:a16="http://schemas.microsoft.com/office/drawing/2014/main" id="{68FCDADF-89D4-B74D-9C86-094907359191}"/>
              </a:ext>
            </a:extLst>
          </p:cNvPr>
          <p:cNvSpPr>
            <a:spLocks noChangeShapeType="1"/>
          </p:cNvSpPr>
          <p:nvPr/>
        </p:nvSpPr>
        <p:spPr bwMode="auto">
          <a:xfrm>
            <a:off x="34734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22">
            <a:extLst>
              <a:ext uri="{FF2B5EF4-FFF2-40B4-BE49-F238E27FC236}">
                <a16:creationId xmlns:a16="http://schemas.microsoft.com/office/drawing/2014/main" id="{FDECE52E-0732-0C4E-8AF0-A3AF7C3FBA56}"/>
              </a:ext>
            </a:extLst>
          </p:cNvPr>
          <p:cNvSpPr>
            <a:spLocks noChangeShapeType="1"/>
          </p:cNvSpPr>
          <p:nvPr/>
        </p:nvSpPr>
        <p:spPr bwMode="auto">
          <a:xfrm>
            <a:off x="3495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23">
            <a:extLst>
              <a:ext uri="{FF2B5EF4-FFF2-40B4-BE49-F238E27FC236}">
                <a16:creationId xmlns:a16="http://schemas.microsoft.com/office/drawing/2014/main" id="{F13434A6-E640-724E-99E5-111ED10A16E7}"/>
              </a:ext>
            </a:extLst>
          </p:cNvPr>
          <p:cNvSpPr>
            <a:spLocks noChangeShapeType="1"/>
          </p:cNvSpPr>
          <p:nvPr/>
        </p:nvSpPr>
        <p:spPr bwMode="auto">
          <a:xfrm>
            <a:off x="351790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24">
            <a:extLst>
              <a:ext uri="{FF2B5EF4-FFF2-40B4-BE49-F238E27FC236}">
                <a16:creationId xmlns:a16="http://schemas.microsoft.com/office/drawing/2014/main" id="{E3427C7D-E1C0-4B49-83D9-F88D9B0F00E2}"/>
              </a:ext>
            </a:extLst>
          </p:cNvPr>
          <p:cNvSpPr>
            <a:spLocks noChangeShapeType="1"/>
          </p:cNvSpPr>
          <p:nvPr/>
        </p:nvSpPr>
        <p:spPr bwMode="auto">
          <a:xfrm>
            <a:off x="35877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25">
            <a:extLst>
              <a:ext uri="{FF2B5EF4-FFF2-40B4-BE49-F238E27FC236}">
                <a16:creationId xmlns:a16="http://schemas.microsoft.com/office/drawing/2014/main" id="{6E85687B-354E-6E49-8395-D89B9DA45685}"/>
              </a:ext>
            </a:extLst>
          </p:cNvPr>
          <p:cNvSpPr>
            <a:spLocks noChangeShapeType="1"/>
          </p:cNvSpPr>
          <p:nvPr/>
        </p:nvSpPr>
        <p:spPr bwMode="auto">
          <a:xfrm>
            <a:off x="36099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26">
            <a:extLst>
              <a:ext uri="{FF2B5EF4-FFF2-40B4-BE49-F238E27FC236}">
                <a16:creationId xmlns:a16="http://schemas.microsoft.com/office/drawing/2014/main" id="{7D7CBED8-52EA-F345-9F1C-8150F3AB258C}"/>
              </a:ext>
            </a:extLst>
          </p:cNvPr>
          <p:cNvSpPr>
            <a:spLocks noChangeShapeType="1"/>
          </p:cNvSpPr>
          <p:nvPr/>
        </p:nvSpPr>
        <p:spPr bwMode="auto">
          <a:xfrm>
            <a:off x="36322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27">
            <a:extLst>
              <a:ext uri="{FF2B5EF4-FFF2-40B4-BE49-F238E27FC236}">
                <a16:creationId xmlns:a16="http://schemas.microsoft.com/office/drawing/2014/main" id="{18628EEB-70C4-6047-BD7B-ED920DDB3E4F}"/>
              </a:ext>
            </a:extLst>
          </p:cNvPr>
          <p:cNvSpPr>
            <a:spLocks noChangeShapeType="1"/>
          </p:cNvSpPr>
          <p:nvPr/>
        </p:nvSpPr>
        <p:spPr bwMode="auto">
          <a:xfrm>
            <a:off x="36560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28">
            <a:extLst>
              <a:ext uri="{FF2B5EF4-FFF2-40B4-BE49-F238E27FC236}">
                <a16:creationId xmlns:a16="http://schemas.microsoft.com/office/drawing/2014/main" id="{C4692068-E707-C04D-BDBA-7C97F07CDB01}"/>
              </a:ext>
            </a:extLst>
          </p:cNvPr>
          <p:cNvSpPr>
            <a:spLocks noChangeShapeType="1"/>
          </p:cNvSpPr>
          <p:nvPr/>
        </p:nvSpPr>
        <p:spPr bwMode="auto">
          <a:xfrm>
            <a:off x="36782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29">
            <a:extLst>
              <a:ext uri="{FF2B5EF4-FFF2-40B4-BE49-F238E27FC236}">
                <a16:creationId xmlns:a16="http://schemas.microsoft.com/office/drawing/2014/main" id="{694464F0-336E-C945-ABAA-73AF709BE332}"/>
              </a:ext>
            </a:extLst>
          </p:cNvPr>
          <p:cNvSpPr>
            <a:spLocks noChangeShapeType="1"/>
          </p:cNvSpPr>
          <p:nvPr/>
        </p:nvSpPr>
        <p:spPr bwMode="auto">
          <a:xfrm>
            <a:off x="3702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30">
            <a:extLst>
              <a:ext uri="{FF2B5EF4-FFF2-40B4-BE49-F238E27FC236}">
                <a16:creationId xmlns:a16="http://schemas.microsoft.com/office/drawing/2014/main" id="{D7CF1E7A-00F8-BC40-9751-13DB85CA2F5B}"/>
              </a:ext>
            </a:extLst>
          </p:cNvPr>
          <p:cNvSpPr>
            <a:spLocks noChangeShapeType="1"/>
          </p:cNvSpPr>
          <p:nvPr/>
        </p:nvSpPr>
        <p:spPr bwMode="auto">
          <a:xfrm>
            <a:off x="37242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31">
            <a:extLst>
              <a:ext uri="{FF2B5EF4-FFF2-40B4-BE49-F238E27FC236}">
                <a16:creationId xmlns:a16="http://schemas.microsoft.com/office/drawing/2014/main" id="{83B29E0E-B4F2-F44C-AE6D-E7696776982F}"/>
              </a:ext>
            </a:extLst>
          </p:cNvPr>
          <p:cNvSpPr>
            <a:spLocks noChangeShapeType="1"/>
          </p:cNvSpPr>
          <p:nvPr/>
        </p:nvSpPr>
        <p:spPr bwMode="auto">
          <a:xfrm>
            <a:off x="379253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32">
            <a:extLst>
              <a:ext uri="{FF2B5EF4-FFF2-40B4-BE49-F238E27FC236}">
                <a16:creationId xmlns:a16="http://schemas.microsoft.com/office/drawing/2014/main" id="{2B648555-311B-274B-BB8B-2AA59977FC5A}"/>
              </a:ext>
            </a:extLst>
          </p:cNvPr>
          <p:cNvSpPr>
            <a:spLocks noChangeShapeType="1"/>
          </p:cNvSpPr>
          <p:nvPr/>
        </p:nvSpPr>
        <p:spPr bwMode="auto">
          <a:xfrm>
            <a:off x="38100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33">
            <a:extLst>
              <a:ext uri="{FF2B5EF4-FFF2-40B4-BE49-F238E27FC236}">
                <a16:creationId xmlns:a16="http://schemas.microsoft.com/office/drawing/2014/main" id="{BFC6297E-5A9D-3740-ADB9-2AC8667463F5}"/>
              </a:ext>
            </a:extLst>
          </p:cNvPr>
          <p:cNvSpPr>
            <a:spLocks noChangeShapeType="1"/>
          </p:cNvSpPr>
          <p:nvPr/>
        </p:nvSpPr>
        <p:spPr bwMode="auto">
          <a:xfrm>
            <a:off x="38322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34">
            <a:extLst>
              <a:ext uri="{FF2B5EF4-FFF2-40B4-BE49-F238E27FC236}">
                <a16:creationId xmlns:a16="http://schemas.microsoft.com/office/drawing/2014/main" id="{A6899030-098B-6240-8E58-16409251486D}"/>
              </a:ext>
            </a:extLst>
          </p:cNvPr>
          <p:cNvSpPr>
            <a:spLocks noChangeShapeType="1"/>
          </p:cNvSpPr>
          <p:nvPr/>
        </p:nvSpPr>
        <p:spPr bwMode="auto">
          <a:xfrm>
            <a:off x="38560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35">
            <a:extLst>
              <a:ext uri="{FF2B5EF4-FFF2-40B4-BE49-F238E27FC236}">
                <a16:creationId xmlns:a16="http://schemas.microsoft.com/office/drawing/2014/main" id="{50F27B41-BEAF-624E-902D-6C3E19E6AE5D}"/>
              </a:ext>
            </a:extLst>
          </p:cNvPr>
          <p:cNvSpPr>
            <a:spLocks noChangeShapeType="1"/>
          </p:cNvSpPr>
          <p:nvPr/>
        </p:nvSpPr>
        <p:spPr bwMode="auto">
          <a:xfrm>
            <a:off x="38782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36">
            <a:extLst>
              <a:ext uri="{FF2B5EF4-FFF2-40B4-BE49-F238E27FC236}">
                <a16:creationId xmlns:a16="http://schemas.microsoft.com/office/drawing/2014/main" id="{3557C408-1986-B24E-A501-52B69F5F3463}"/>
              </a:ext>
            </a:extLst>
          </p:cNvPr>
          <p:cNvSpPr>
            <a:spLocks noChangeShapeType="1"/>
          </p:cNvSpPr>
          <p:nvPr/>
        </p:nvSpPr>
        <p:spPr bwMode="auto">
          <a:xfrm>
            <a:off x="3902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37">
            <a:extLst>
              <a:ext uri="{FF2B5EF4-FFF2-40B4-BE49-F238E27FC236}">
                <a16:creationId xmlns:a16="http://schemas.microsoft.com/office/drawing/2014/main" id="{034BC7C3-195B-FD47-AE13-697E2AB7C041}"/>
              </a:ext>
            </a:extLst>
          </p:cNvPr>
          <p:cNvSpPr>
            <a:spLocks noChangeShapeType="1"/>
          </p:cNvSpPr>
          <p:nvPr/>
        </p:nvSpPr>
        <p:spPr bwMode="auto">
          <a:xfrm>
            <a:off x="39243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38">
            <a:extLst>
              <a:ext uri="{FF2B5EF4-FFF2-40B4-BE49-F238E27FC236}">
                <a16:creationId xmlns:a16="http://schemas.microsoft.com/office/drawing/2014/main" id="{038F29C3-7E58-8C47-9247-DA30DD4FA6CA}"/>
              </a:ext>
            </a:extLst>
          </p:cNvPr>
          <p:cNvSpPr>
            <a:spLocks noChangeShapeType="1"/>
          </p:cNvSpPr>
          <p:nvPr/>
        </p:nvSpPr>
        <p:spPr bwMode="auto">
          <a:xfrm>
            <a:off x="39989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39">
            <a:extLst>
              <a:ext uri="{FF2B5EF4-FFF2-40B4-BE49-F238E27FC236}">
                <a16:creationId xmlns:a16="http://schemas.microsoft.com/office/drawing/2014/main" id="{689A2B40-2DE7-2B4F-ACF5-750B7D029A34}"/>
              </a:ext>
            </a:extLst>
          </p:cNvPr>
          <p:cNvSpPr>
            <a:spLocks noChangeShapeType="1"/>
          </p:cNvSpPr>
          <p:nvPr/>
        </p:nvSpPr>
        <p:spPr bwMode="auto">
          <a:xfrm>
            <a:off x="40163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40">
            <a:extLst>
              <a:ext uri="{FF2B5EF4-FFF2-40B4-BE49-F238E27FC236}">
                <a16:creationId xmlns:a16="http://schemas.microsoft.com/office/drawing/2014/main" id="{FD4AF438-FAEB-254D-B3ED-6B186F60A53B}"/>
              </a:ext>
            </a:extLst>
          </p:cNvPr>
          <p:cNvSpPr>
            <a:spLocks noChangeShapeType="1"/>
          </p:cNvSpPr>
          <p:nvPr/>
        </p:nvSpPr>
        <p:spPr bwMode="auto">
          <a:xfrm>
            <a:off x="40386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41">
            <a:extLst>
              <a:ext uri="{FF2B5EF4-FFF2-40B4-BE49-F238E27FC236}">
                <a16:creationId xmlns:a16="http://schemas.microsoft.com/office/drawing/2014/main" id="{288B1042-1ECD-3F42-830C-9B1A8D02E652}"/>
              </a:ext>
            </a:extLst>
          </p:cNvPr>
          <p:cNvSpPr>
            <a:spLocks noChangeShapeType="1"/>
          </p:cNvSpPr>
          <p:nvPr/>
        </p:nvSpPr>
        <p:spPr bwMode="auto">
          <a:xfrm>
            <a:off x="40608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ine 42">
            <a:extLst>
              <a:ext uri="{FF2B5EF4-FFF2-40B4-BE49-F238E27FC236}">
                <a16:creationId xmlns:a16="http://schemas.microsoft.com/office/drawing/2014/main" id="{08C169C0-8A0F-F749-99A5-A7283C3D47D8}"/>
              </a:ext>
            </a:extLst>
          </p:cNvPr>
          <p:cNvSpPr>
            <a:spLocks noChangeShapeType="1"/>
          </p:cNvSpPr>
          <p:nvPr/>
        </p:nvSpPr>
        <p:spPr bwMode="auto">
          <a:xfrm>
            <a:off x="40846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43">
            <a:extLst>
              <a:ext uri="{FF2B5EF4-FFF2-40B4-BE49-F238E27FC236}">
                <a16:creationId xmlns:a16="http://schemas.microsoft.com/office/drawing/2014/main" id="{9EDCF556-6E12-B940-B239-80CD8093732D}"/>
              </a:ext>
            </a:extLst>
          </p:cNvPr>
          <p:cNvSpPr>
            <a:spLocks noChangeShapeType="1"/>
          </p:cNvSpPr>
          <p:nvPr/>
        </p:nvSpPr>
        <p:spPr bwMode="auto">
          <a:xfrm>
            <a:off x="41068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44">
            <a:extLst>
              <a:ext uri="{FF2B5EF4-FFF2-40B4-BE49-F238E27FC236}">
                <a16:creationId xmlns:a16="http://schemas.microsoft.com/office/drawing/2014/main" id="{CFC69F44-2E23-C944-A8BA-DA38A37ECD8B}"/>
              </a:ext>
            </a:extLst>
          </p:cNvPr>
          <p:cNvSpPr>
            <a:spLocks noChangeShapeType="1"/>
          </p:cNvSpPr>
          <p:nvPr/>
        </p:nvSpPr>
        <p:spPr bwMode="auto">
          <a:xfrm>
            <a:off x="41306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45">
            <a:extLst>
              <a:ext uri="{FF2B5EF4-FFF2-40B4-BE49-F238E27FC236}">
                <a16:creationId xmlns:a16="http://schemas.microsoft.com/office/drawing/2014/main" id="{7EE9E569-4043-034A-AD1A-B1E9621A136E}"/>
              </a:ext>
            </a:extLst>
          </p:cNvPr>
          <p:cNvSpPr>
            <a:spLocks noChangeShapeType="1"/>
          </p:cNvSpPr>
          <p:nvPr/>
        </p:nvSpPr>
        <p:spPr bwMode="auto">
          <a:xfrm>
            <a:off x="42037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46">
            <a:extLst>
              <a:ext uri="{FF2B5EF4-FFF2-40B4-BE49-F238E27FC236}">
                <a16:creationId xmlns:a16="http://schemas.microsoft.com/office/drawing/2014/main" id="{FAB3671D-0C9F-BC4F-8CCE-5BA4DD9778A4}"/>
              </a:ext>
            </a:extLst>
          </p:cNvPr>
          <p:cNvSpPr>
            <a:spLocks noChangeShapeType="1"/>
          </p:cNvSpPr>
          <p:nvPr/>
        </p:nvSpPr>
        <p:spPr bwMode="auto">
          <a:xfrm>
            <a:off x="42211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47">
            <a:extLst>
              <a:ext uri="{FF2B5EF4-FFF2-40B4-BE49-F238E27FC236}">
                <a16:creationId xmlns:a16="http://schemas.microsoft.com/office/drawing/2014/main" id="{58A9418C-05ED-6F47-8B3D-2D1C5D7CF2BB}"/>
              </a:ext>
            </a:extLst>
          </p:cNvPr>
          <p:cNvSpPr>
            <a:spLocks noChangeShapeType="1"/>
          </p:cNvSpPr>
          <p:nvPr/>
        </p:nvSpPr>
        <p:spPr bwMode="auto">
          <a:xfrm>
            <a:off x="42449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48">
            <a:extLst>
              <a:ext uri="{FF2B5EF4-FFF2-40B4-BE49-F238E27FC236}">
                <a16:creationId xmlns:a16="http://schemas.microsoft.com/office/drawing/2014/main" id="{CD2E752C-B020-8148-9322-0187B4652377}"/>
              </a:ext>
            </a:extLst>
          </p:cNvPr>
          <p:cNvSpPr>
            <a:spLocks noChangeShapeType="1"/>
          </p:cNvSpPr>
          <p:nvPr/>
        </p:nvSpPr>
        <p:spPr bwMode="auto">
          <a:xfrm>
            <a:off x="4267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49">
            <a:extLst>
              <a:ext uri="{FF2B5EF4-FFF2-40B4-BE49-F238E27FC236}">
                <a16:creationId xmlns:a16="http://schemas.microsoft.com/office/drawing/2014/main" id="{63AC7D55-8F55-3A46-BD05-A70ABA1240CF}"/>
              </a:ext>
            </a:extLst>
          </p:cNvPr>
          <p:cNvSpPr>
            <a:spLocks noChangeShapeType="1"/>
          </p:cNvSpPr>
          <p:nvPr/>
        </p:nvSpPr>
        <p:spPr bwMode="auto">
          <a:xfrm>
            <a:off x="42894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Line 50">
            <a:extLst>
              <a:ext uri="{FF2B5EF4-FFF2-40B4-BE49-F238E27FC236}">
                <a16:creationId xmlns:a16="http://schemas.microsoft.com/office/drawing/2014/main" id="{CEF8E76F-278A-2242-A897-11D08AD1D4A4}"/>
              </a:ext>
            </a:extLst>
          </p:cNvPr>
          <p:cNvSpPr>
            <a:spLocks noChangeShapeType="1"/>
          </p:cNvSpPr>
          <p:nvPr/>
        </p:nvSpPr>
        <p:spPr bwMode="auto">
          <a:xfrm>
            <a:off x="43132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51">
            <a:extLst>
              <a:ext uri="{FF2B5EF4-FFF2-40B4-BE49-F238E27FC236}">
                <a16:creationId xmlns:a16="http://schemas.microsoft.com/office/drawing/2014/main" id="{CA83C290-B3A4-DE4E-AFBF-015DEE956988}"/>
              </a:ext>
            </a:extLst>
          </p:cNvPr>
          <p:cNvSpPr>
            <a:spLocks noChangeShapeType="1"/>
          </p:cNvSpPr>
          <p:nvPr/>
        </p:nvSpPr>
        <p:spPr bwMode="auto">
          <a:xfrm>
            <a:off x="4335463"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52">
            <a:extLst>
              <a:ext uri="{FF2B5EF4-FFF2-40B4-BE49-F238E27FC236}">
                <a16:creationId xmlns:a16="http://schemas.microsoft.com/office/drawing/2014/main" id="{3D5C5731-57F7-014A-B255-DC0CB6D5FDA1}"/>
              </a:ext>
            </a:extLst>
          </p:cNvPr>
          <p:cNvSpPr>
            <a:spLocks noChangeShapeType="1"/>
          </p:cNvSpPr>
          <p:nvPr/>
        </p:nvSpPr>
        <p:spPr bwMode="auto">
          <a:xfrm>
            <a:off x="44100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53">
            <a:extLst>
              <a:ext uri="{FF2B5EF4-FFF2-40B4-BE49-F238E27FC236}">
                <a16:creationId xmlns:a16="http://schemas.microsoft.com/office/drawing/2014/main" id="{70B95D5C-1F1B-CB4F-9C00-18074A3C92F2}"/>
              </a:ext>
            </a:extLst>
          </p:cNvPr>
          <p:cNvSpPr>
            <a:spLocks noChangeShapeType="1"/>
          </p:cNvSpPr>
          <p:nvPr/>
        </p:nvSpPr>
        <p:spPr bwMode="auto">
          <a:xfrm>
            <a:off x="44275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54">
            <a:extLst>
              <a:ext uri="{FF2B5EF4-FFF2-40B4-BE49-F238E27FC236}">
                <a16:creationId xmlns:a16="http://schemas.microsoft.com/office/drawing/2014/main" id="{5B1815A3-9558-8043-94C0-436CD0AFE20D}"/>
              </a:ext>
            </a:extLst>
          </p:cNvPr>
          <p:cNvSpPr>
            <a:spLocks noChangeShapeType="1"/>
          </p:cNvSpPr>
          <p:nvPr/>
        </p:nvSpPr>
        <p:spPr bwMode="auto">
          <a:xfrm>
            <a:off x="44497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55">
            <a:extLst>
              <a:ext uri="{FF2B5EF4-FFF2-40B4-BE49-F238E27FC236}">
                <a16:creationId xmlns:a16="http://schemas.microsoft.com/office/drawing/2014/main" id="{3C64EAD3-F518-5D42-80E3-2687B13D60D2}"/>
              </a:ext>
            </a:extLst>
          </p:cNvPr>
          <p:cNvSpPr>
            <a:spLocks noChangeShapeType="1"/>
          </p:cNvSpPr>
          <p:nvPr/>
        </p:nvSpPr>
        <p:spPr bwMode="auto">
          <a:xfrm>
            <a:off x="44735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Line 56">
            <a:extLst>
              <a:ext uri="{FF2B5EF4-FFF2-40B4-BE49-F238E27FC236}">
                <a16:creationId xmlns:a16="http://schemas.microsoft.com/office/drawing/2014/main" id="{5254A9E4-EC10-CC4B-9F99-3E2ACA33ED79}"/>
              </a:ext>
            </a:extLst>
          </p:cNvPr>
          <p:cNvSpPr>
            <a:spLocks noChangeShapeType="1"/>
          </p:cNvSpPr>
          <p:nvPr/>
        </p:nvSpPr>
        <p:spPr bwMode="auto">
          <a:xfrm>
            <a:off x="44958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Line 57">
            <a:extLst>
              <a:ext uri="{FF2B5EF4-FFF2-40B4-BE49-F238E27FC236}">
                <a16:creationId xmlns:a16="http://schemas.microsoft.com/office/drawing/2014/main" id="{7DB18031-DBAC-644A-A5BE-C8DB9BD5FE0E}"/>
              </a:ext>
            </a:extLst>
          </p:cNvPr>
          <p:cNvSpPr>
            <a:spLocks noChangeShapeType="1"/>
          </p:cNvSpPr>
          <p:nvPr/>
        </p:nvSpPr>
        <p:spPr bwMode="auto">
          <a:xfrm>
            <a:off x="45180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58">
            <a:extLst>
              <a:ext uri="{FF2B5EF4-FFF2-40B4-BE49-F238E27FC236}">
                <a16:creationId xmlns:a16="http://schemas.microsoft.com/office/drawing/2014/main" id="{B5C64952-2D0D-3B4F-8729-5D0534FE3E6E}"/>
              </a:ext>
            </a:extLst>
          </p:cNvPr>
          <p:cNvSpPr>
            <a:spLocks noChangeShapeType="1"/>
          </p:cNvSpPr>
          <p:nvPr/>
        </p:nvSpPr>
        <p:spPr bwMode="auto">
          <a:xfrm>
            <a:off x="45418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59">
            <a:extLst>
              <a:ext uri="{FF2B5EF4-FFF2-40B4-BE49-F238E27FC236}">
                <a16:creationId xmlns:a16="http://schemas.microsoft.com/office/drawing/2014/main" id="{AC5EFEFE-7184-7E45-903C-ECD121AC291C}"/>
              </a:ext>
            </a:extLst>
          </p:cNvPr>
          <p:cNvSpPr>
            <a:spLocks noChangeShapeType="1"/>
          </p:cNvSpPr>
          <p:nvPr/>
        </p:nvSpPr>
        <p:spPr bwMode="auto">
          <a:xfrm>
            <a:off x="461645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60">
            <a:extLst>
              <a:ext uri="{FF2B5EF4-FFF2-40B4-BE49-F238E27FC236}">
                <a16:creationId xmlns:a16="http://schemas.microsoft.com/office/drawing/2014/main" id="{F5911CE8-040D-D840-A229-A6BD0C78B393}"/>
              </a:ext>
            </a:extLst>
          </p:cNvPr>
          <p:cNvSpPr>
            <a:spLocks noChangeShapeType="1"/>
          </p:cNvSpPr>
          <p:nvPr/>
        </p:nvSpPr>
        <p:spPr bwMode="auto">
          <a:xfrm>
            <a:off x="46275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Line 61">
            <a:extLst>
              <a:ext uri="{FF2B5EF4-FFF2-40B4-BE49-F238E27FC236}">
                <a16:creationId xmlns:a16="http://schemas.microsoft.com/office/drawing/2014/main" id="{7960F771-AAE1-8946-A99F-6654548A2CC1}"/>
              </a:ext>
            </a:extLst>
          </p:cNvPr>
          <p:cNvSpPr>
            <a:spLocks noChangeShapeType="1"/>
          </p:cNvSpPr>
          <p:nvPr/>
        </p:nvSpPr>
        <p:spPr bwMode="auto">
          <a:xfrm>
            <a:off x="46497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Line 62">
            <a:extLst>
              <a:ext uri="{FF2B5EF4-FFF2-40B4-BE49-F238E27FC236}">
                <a16:creationId xmlns:a16="http://schemas.microsoft.com/office/drawing/2014/main" id="{0F9B9950-F2EA-F14C-9610-B526D6E6A8A5}"/>
              </a:ext>
            </a:extLst>
          </p:cNvPr>
          <p:cNvSpPr>
            <a:spLocks noChangeShapeType="1"/>
          </p:cNvSpPr>
          <p:nvPr/>
        </p:nvSpPr>
        <p:spPr bwMode="auto">
          <a:xfrm>
            <a:off x="46736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Line 63">
            <a:extLst>
              <a:ext uri="{FF2B5EF4-FFF2-40B4-BE49-F238E27FC236}">
                <a16:creationId xmlns:a16="http://schemas.microsoft.com/office/drawing/2014/main" id="{D73378B5-5D76-7240-ACC4-2C84AAC472DF}"/>
              </a:ext>
            </a:extLst>
          </p:cNvPr>
          <p:cNvSpPr>
            <a:spLocks noChangeShapeType="1"/>
          </p:cNvSpPr>
          <p:nvPr/>
        </p:nvSpPr>
        <p:spPr bwMode="auto">
          <a:xfrm>
            <a:off x="4695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64">
            <a:extLst>
              <a:ext uri="{FF2B5EF4-FFF2-40B4-BE49-F238E27FC236}">
                <a16:creationId xmlns:a16="http://schemas.microsoft.com/office/drawing/2014/main" id="{B73CD180-1864-5949-BC6D-26846AE6A35D}"/>
              </a:ext>
            </a:extLst>
          </p:cNvPr>
          <p:cNvSpPr>
            <a:spLocks noChangeShapeType="1"/>
          </p:cNvSpPr>
          <p:nvPr/>
        </p:nvSpPr>
        <p:spPr bwMode="auto">
          <a:xfrm>
            <a:off x="47180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65">
            <a:extLst>
              <a:ext uri="{FF2B5EF4-FFF2-40B4-BE49-F238E27FC236}">
                <a16:creationId xmlns:a16="http://schemas.microsoft.com/office/drawing/2014/main" id="{928DEC28-4C34-934F-B95B-F557D3382C51}"/>
              </a:ext>
            </a:extLst>
          </p:cNvPr>
          <p:cNvSpPr>
            <a:spLocks noChangeShapeType="1"/>
          </p:cNvSpPr>
          <p:nvPr/>
        </p:nvSpPr>
        <p:spPr bwMode="auto">
          <a:xfrm>
            <a:off x="47418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66">
            <a:extLst>
              <a:ext uri="{FF2B5EF4-FFF2-40B4-BE49-F238E27FC236}">
                <a16:creationId xmlns:a16="http://schemas.microsoft.com/office/drawing/2014/main" id="{36B60132-FB1E-7345-8872-F811B60AA5EA}"/>
              </a:ext>
            </a:extLst>
          </p:cNvPr>
          <p:cNvSpPr>
            <a:spLocks noChangeShapeType="1"/>
          </p:cNvSpPr>
          <p:nvPr/>
        </p:nvSpPr>
        <p:spPr bwMode="auto">
          <a:xfrm>
            <a:off x="482123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ine 67">
            <a:extLst>
              <a:ext uri="{FF2B5EF4-FFF2-40B4-BE49-F238E27FC236}">
                <a16:creationId xmlns:a16="http://schemas.microsoft.com/office/drawing/2014/main" id="{C26B9811-CFDE-D54A-8A56-FF680C7F9F99}"/>
              </a:ext>
            </a:extLst>
          </p:cNvPr>
          <p:cNvSpPr>
            <a:spLocks noChangeShapeType="1"/>
          </p:cNvSpPr>
          <p:nvPr/>
        </p:nvSpPr>
        <p:spPr bwMode="auto">
          <a:xfrm>
            <a:off x="48323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68">
            <a:extLst>
              <a:ext uri="{FF2B5EF4-FFF2-40B4-BE49-F238E27FC236}">
                <a16:creationId xmlns:a16="http://schemas.microsoft.com/office/drawing/2014/main" id="{531AC755-216E-A04B-8C61-B5CA2050D899}"/>
              </a:ext>
            </a:extLst>
          </p:cNvPr>
          <p:cNvSpPr>
            <a:spLocks noChangeShapeType="1"/>
          </p:cNvSpPr>
          <p:nvPr/>
        </p:nvSpPr>
        <p:spPr bwMode="auto">
          <a:xfrm>
            <a:off x="48561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69">
            <a:extLst>
              <a:ext uri="{FF2B5EF4-FFF2-40B4-BE49-F238E27FC236}">
                <a16:creationId xmlns:a16="http://schemas.microsoft.com/office/drawing/2014/main" id="{AD982F67-FE9F-CE4D-9E76-C127197793DD}"/>
              </a:ext>
            </a:extLst>
          </p:cNvPr>
          <p:cNvSpPr>
            <a:spLocks noChangeShapeType="1"/>
          </p:cNvSpPr>
          <p:nvPr/>
        </p:nvSpPr>
        <p:spPr bwMode="auto">
          <a:xfrm>
            <a:off x="48783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70">
            <a:extLst>
              <a:ext uri="{FF2B5EF4-FFF2-40B4-BE49-F238E27FC236}">
                <a16:creationId xmlns:a16="http://schemas.microsoft.com/office/drawing/2014/main" id="{351E6640-1F00-8E48-9341-80533A6EE6EA}"/>
              </a:ext>
            </a:extLst>
          </p:cNvPr>
          <p:cNvSpPr>
            <a:spLocks noChangeShapeType="1"/>
          </p:cNvSpPr>
          <p:nvPr/>
        </p:nvSpPr>
        <p:spPr bwMode="auto">
          <a:xfrm>
            <a:off x="4902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71">
            <a:extLst>
              <a:ext uri="{FF2B5EF4-FFF2-40B4-BE49-F238E27FC236}">
                <a16:creationId xmlns:a16="http://schemas.microsoft.com/office/drawing/2014/main" id="{3764CCC4-8FCB-3F44-BAD9-836D21FA298B}"/>
              </a:ext>
            </a:extLst>
          </p:cNvPr>
          <p:cNvSpPr>
            <a:spLocks noChangeShapeType="1"/>
          </p:cNvSpPr>
          <p:nvPr/>
        </p:nvSpPr>
        <p:spPr bwMode="auto">
          <a:xfrm>
            <a:off x="4924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Line 72">
            <a:extLst>
              <a:ext uri="{FF2B5EF4-FFF2-40B4-BE49-F238E27FC236}">
                <a16:creationId xmlns:a16="http://schemas.microsoft.com/office/drawing/2014/main" id="{58462056-8607-A04A-85A4-B9C00DB1E3EC}"/>
              </a:ext>
            </a:extLst>
          </p:cNvPr>
          <p:cNvSpPr>
            <a:spLocks noChangeShapeType="1"/>
          </p:cNvSpPr>
          <p:nvPr/>
        </p:nvSpPr>
        <p:spPr bwMode="auto">
          <a:xfrm>
            <a:off x="494665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Line 73">
            <a:extLst>
              <a:ext uri="{FF2B5EF4-FFF2-40B4-BE49-F238E27FC236}">
                <a16:creationId xmlns:a16="http://schemas.microsoft.com/office/drawing/2014/main" id="{9187B732-A815-0F4F-A2E1-79EAC7FBD759}"/>
              </a:ext>
            </a:extLst>
          </p:cNvPr>
          <p:cNvSpPr>
            <a:spLocks noChangeShapeType="1"/>
          </p:cNvSpPr>
          <p:nvPr/>
        </p:nvSpPr>
        <p:spPr bwMode="auto">
          <a:xfrm>
            <a:off x="502761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74">
            <a:extLst>
              <a:ext uri="{FF2B5EF4-FFF2-40B4-BE49-F238E27FC236}">
                <a16:creationId xmlns:a16="http://schemas.microsoft.com/office/drawing/2014/main" id="{81AC7818-D980-C84A-BAAF-29643563915F}"/>
              </a:ext>
            </a:extLst>
          </p:cNvPr>
          <p:cNvSpPr>
            <a:spLocks noChangeShapeType="1"/>
          </p:cNvSpPr>
          <p:nvPr/>
        </p:nvSpPr>
        <p:spPr bwMode="auto">
          <a:xfrm>
            <a:off x="50387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ine 75">
            <a:extLst>
              <a:ext uri="{FF2B5EF4-FFF2-40B4-BE49-F238E27FC236}">
                <a16:creationId xmlns:a16="http://schemas.microsoft.com/office/drawing/2014/main" id="{93615621-566D-8A4E-8AEB-823EB4A26470}"/>
              </a:ext>
            </a:extLst>
          </p:cNvPr>
          <p:cNvSpPr>
            <a:spLocks noChangeShapeType="1"/>
          </p:cNvSpPr>
          <p:nvPr/>
        </p:nvSpPr>
        <p:spPr bwMode="auto">
          <a:xfrm>
            <a:off x="50609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76">
            <a:extLst>
              <a:ext uri="{FF2B5EF4-FFF2-40B4-BE49-F238E27FC236}">
                <a16:creationId xmlns:a16="http://schemas.microsoft.com/office/drawing/2014/main" id="{CA08EBE4-2EB8-054D-9229-BD5F73BDADCD}"/>
              </a:ext>
            </a:extLst>
          </p:cNvPr>
          <p:cNvSpPr>
            <a:spLocks noChangeShapeType="1"/>
          </p:cNvSpPr>
          <p:nvPr/>
        </p:nvSpPr>
        <p:spPr bwMode="auto">
          <a:xfrm>
            <a:off x="50847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77">
            <a:extLst>
              <a:ext uri="{FF2B5EF4-FFF2-40B4-BE49-F238E27FC236}">
                <a16:creationId xmlns:a16="http://schemas.microsoft.com/office/drawing/2014/main" id="{7D6859CF-4023-0D4F-B046-27EA0B373DD3}"/>
              </a:ext>
            </a:extLst>
          </p:cNvPr>
          <p:cNvSpPr>
            <a:spLocks noChangeShapeType="1"/>
          </p:cNvSpPr>
          <p:nvPr/>
        </p:nvSpPr>
        <p:spPr bwMode="auto">
          <a:xfrm>
            <a:off x="51069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78">
            <a:extLst>
              <a:ext uri="{FF2B5EF4-FFF2-40B4-BE49-F238E27FC236}">
                <a16:creationId xmlns:a16="http://schemas.microsoft.com/office/drawing/2014/main" id="{85E1B1AC-21E1-0842-93A9-772F1679F194}"/>
              </a:ext>
            </a:extLst>
          </p:cNvPr>
          <p:cNvSpPr>
            <a:spLocks noChangeShapeType="1"/>
          </p:cNvSpPr>
          <p:nvPr/>
        </p:nvSpPr>
        <p:spPr bwMode="auto">
          <a:xfrm>
            <a:off x="51308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Line 79">
            <a:extLst>
              <a:ext uri="{FF2B5EF4-FFF2-40B4-BE49-F238E27FC236}">
                <a16:creationId xmlns:a16="http://schemas.microsoft.com/office/drawing/2014/main" id="{99BEF0AD-3FF0-894D-8960-286D03B01320}"/>
              </a:ext>
            </a:extLst>
          </p:cNvPr>
          <p:cNvSpPr>
            <a:spLocks noChangeShapeType="1"/>
          </p:cNvSpPr>
          <p:nvPr/>
        </p:nvSpPr>
        <p:spPr bwMode="auto">
          <a:xfrm>
            <a:off x="515302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80">
            <a:extLst>
              <a:ext uri="{FF2B5EF4-FFF2-40B4-BE49-F238E27FC236}">
                <a16:creationId xmlns:a16="http://schemas.microsoft.com/office/drawing/2014/main" id="{9297EC7B-FA0C-EB42-AE3D-D44AC1DE6075}"/>
              </a:ext>
            </a:extLst>
          </p:cNvPr>
          <p:cNvSpPr>
            <a:spLocks noChangeShapeType="1"/>
          </p:cNvSpPr>
          <p:nvPr/>
        </p:nvSpPr>
        <p:spPr bwMode="auto">
          <a:xfrm>
            <a:off x="523240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81">
            <a:extLst>
              <a:ext uri="{FF2B5EF4-FFF2-40B4-BE49-F238E27FC236}">
                <a16:creationId xmlns:a16="http://schemas.microsoft.com/office/drawing/2014/main" id="{2A7ACE73-2349-CA45-BFB3-35EA6FEB5347}"/>
              </a:ext>
            </a:extLst>
          </p:cNvPr>
          <p:cNvSpPr>
            <a:spLocks noChangeShapeType="1"/>
          </p:cNvSpPr>
          <p:nvPr/>
        </p:nvSpPr>
        <p:spPr bwMode="auto">
          <a:xfrm>
            <a:off x="52451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Line 82">
            <a:extLst>
              <a:ext uri="{FF2B5EF4-FFF2-40B4-BE49-F238E27FC236}">
                <a16:creationId xmlns:a16="http://schemas.microsoft.com/office/drawing/2014/main" id="{A2981AAA-0BAA-9848-8375-A8E7A80DB808}"/>
              </a:ext>
            </a:extLst>
          </p:cNvPr>
          <p:cNvSpPr>
            <a:spLocks noChangeShapeType="1"/>
          </p:cNvSpPr>
          <p:nvPr/>
        </p:nvSpPr>
        <p:spPr bwMode="auto">
          <a:xfrm>
            <a:off x="52673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83">
            <a:extLst>
              <a:ext uri="{FF2B5EF4-FFF2-40B4-BE49-F238E27FC236}">
                <a16:creationId xmlns:a16="http://schemas.microsoft.com/office/drawing/2014/main" id="{3586C4A1-D863-6847-BB7E-90087FDF75AC}"/>
              </a:ext>
            </a:extLst>
          </p:cNvPr>
          <p:cNvSpPr>
            <a:spLocks noChangeShapeType="1"/>
          </p:cNvSpPr>
          <p:nvPr/>
        </p:nvSpPr>
        <p:spPr bwMode="auto">
          <a:xfrm>
            <a:off x="52895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Line 84">
            <a:extLst>
              <a:ext uri="{FF2B5EF4-FFF2-40B4-BE49-F238E27FC236}">
                <a16:creationId xmlns:a16="http://schemas.microsoft.com/office/drawing/2014/main" id="{CE1D179A-68DD-3845-AC84-432811B92C0F}"/>
              </a:ext>
            </a:extLst>
          </p:cNvPr>
          <p:cNvSpPr>
            <a:spLocks noChangeShapeType="1"/>
          </p:cNvSpPr>
          <p:nvPr/>
        </p:nvSpPr>
        <p:spPr bwMode="auto">
          <a:xfrm>
            <a:off x="531336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Line 85">
            <a:extLst>
              <a:ext uri="{FF2B5EF4-FFF2-40B4-BE49-F238E27FC236}">
                <a16:creationId xmlns:a16="http://schemas.microsoft.com/office/drawing/2014/main" id="{BA127BE7-2807-B04E-A43C-A679CF11B68B}"/>
              </a:ext>
            </a:extLst>
          </p:cNvPr>
          <p:cNvSpPr>
            <a:spLocks noChangeShapeType="1"/>
          </p:cNvSpPr>
          <p:nvPr/>
        </p:nvSpPr>
        <p:spPr bwMode="auto">
          <a:xfrm>
            <a:off x="5330825" y="4572000"/>
            <a:ext cx="285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Line 86">
            <a:extLst>
              <a:ext uri="{FF2B5EF4-FFF2-40B4-BE49-F238E27FC236}">
                <a16:creationId xmlns:a16="http://schemas.microsoft.com/office/drawing/2014/main" id="{152C95F0-30BE-C046-8B7C-4042DC0C3BA4}"/>
              </a:ext>
            </a:extLst>
          </p:cNvPr>
          <p:cNvSpPr>
            <a:spLocks noChangeShapeType="1"/>
          </p:cNvSpPr>
          <p:nvPr/>
        </p:nvSpPr>
        <p:spPr bwMode="auto">
          <a:xfrm>
            <a:off x="535940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Line 87">
            <a:extLst>
              <a:ext uri="{FF2B5EF4-FFF2-40B4-BE49-F238E27FC236}">
                <a16:creationId xmlns:a16="http://schemas.microsoft.com/office/drawing/2014/main" id="{CBA3DBED-3CEF-134A-BCD7-E4B3642A0C0C}"/>
              </a:ext>
            </a:extLst>
          </p:cNvPr>
          <p:cNvSpPr>
            <a:spLocks noChangeShapeType="1"/>
          </p:cNvSpPr>
          <p:nvPr/>
        </p:nvSpPr>
        <p:spPr bwMode="auto">
          <a:xfrm>
            <a:off x="5438775"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Line 88">
            <a:extLst>
              <a:ext uri="{FF2B5EF4-FFF2-40B4-BE49-F238E27FC236}">
                <a16:creationId xmlns:a16="http://schemas.microsoft.com/office/drawing/2014/main" id="{6E232F0A-BEFD-F846-B06E-123DDE5EBE7F}"/>
              </a:ext>
            </a:extLst>
          </p:cNvPr>
          <p:cNvSpPr>
            <a:spLocks noChangeShapeType="1"/>
          </p:cNvSpPr>
          <p:nvPr/>
        </p:nvSpPr>
        <p:spPr bwMode="auto">
          <a:xfrm>
            <a:off x="54451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Line 89">
            <a:extLst>
              <a:ext uri="{FF2B5EF4-FFF2-40B4-BE49-F238E27FC236}">
                <a16:creationId xmlns:a16="http://schemas.microsoft.com/office/drawing/2014/main" id="{3C345376-E431-D94E-B7AB-6AFCB94BCD05}"/>
              </a:ext>
            </a:extLst>
          </p:cNvPr>
          <p:cNvSpPr>
            <a:spLocks noChangeShapeType="1"/>
          </p:cNvSpPr>
          <p:nvPr/>
        </p:nvSpPr>
        <p:spPr bwMode="auto">
          <a:xfrm>
            <a:off x="54673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Line 90">
            <a:extLst>
              <a:ext uri="{FF2B5EF4-FFF2-40B4-BE49-F238E27FC236}">
                <a16:creationId xmlns:a16="http://schemas.microsoft.com/office/drawing/2014/main" id="{7F4A9F9D-5175-E345-9326-321ED5143138}"/>
              </a:ext>
            </a:extLst>
          </p:cNvPr>
          <p:cNvSpPr>
            <a:spLocks noChangeShapeType="1"/>
          </p:cNvSpPr>
          <p:nvPr/>
        </p:nvSpPr>
        <p:spPr bwMode="auto">
          <a:xfrm>
            <a:off x="54895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Line 91">
            <a:extLst>
              <a:ext uri="{FF2B5EF4-FFF2-40B4-BE49-F238E27FC236}">
                <a16:creationId xmlns:a16="http://schemas.microsoft.com/office/drawing/2014/main" id="{D3BA9960-CB17-6B46-9C91-016BC3B149E1}"/>
              </a:ext>
            </a:extLst>
          </p:cNvPr>
          <p:cNvSpPr>
            <a:spLocks noChangeShapeType="1"/>
          </p:cNvSpPr>
          <p:nvPr/>
        </p:nvSpPr>
        <p:spPr bwMode="auto">
          <a:xfrm>
            <a:off x="55133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92">
            <a:extLst>
              <a:ext uri="{FF2B5EF4-FFF2-40B4-BE49-F238E27FC236}">
                <a16:creationId xmlns:a16="http://schemas.microsoft.com/office/drawing/2014/main" id="{365A2C31-05EA-4441-A1CE-4D009A827710}"/>
              </a:ext>
            </a:extLst>
          </p:cNvPr>
          <p:cNvSpPr>
            <a:spLocks noChangeShapeType="1"/>
          </p:cNvSpPr>
          <p:nvPr/>
        </p:nvSpPr>
        <p:spPr bwMode="auto">
          <a:xfrm>
            <a:off x="55356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Line 93">
            <a:extLst>
              <a:ext uri="{FF2B5EF4-FFF2-40B4-BE49-F238E27FC236}">
                <a16:creationId xmlns:a16="http://schemas.microsoft.com/office/drawing/2014/main" id="{E0C03F48-EF6F-BC4A-83FB-CBB54DDD3171}"/>
              </a:ext>
            </a:extLst>
          </p:cNvPr>
          <p:cNvSpPr>
            <a:spLocks noChangeShapeType="1"/>
          </p:cNvSpPr>
          <p:nvPr/>
        </p:nvSpPr>
        <p:spPr bwMode="auto">
          <a:xfrm>
            <a:off x="55594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Line 94">
            <a:extLst>
              <a:ext uri="{FF2B5EF4-FFF2-40B4-BE49-F238E27FC236}">
                <a16:creationId xmlns:a16="http://schemas.microsoft.com/office/drawing/2014/main" id="{E952636F-B27B-764F-B0C1-7C1FB790CEE1}"/>
              </a:ext>
            </a:extLst>
          </p:cNvPr>
          <p:cNvSpPr>
            <a:spLocks noChangeShapeType="1"/>
          </p:cNvSpPr>
          <p:nvPr/>
        </p:nvSpPr>
        <p:spPr bwMode="auto">
          <a:xfrm>
            <a:off x="5645150"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Line 95">
            <a:extLst>
              <a:ext uri="{FF2B5EF4-FFF2-40B4-BE49-F238E27FC236}">
                <a16:creationId xmlns:a16="http://schemas.microsoft.com/office/drawing/2014/main" id="{82EDD607-0525-6843-A9C7-45AC7D24E5A5}"/>
              </a:ext>
            </a:extLst>
          </p:cNvPr>
          <p:cNvSpPr>
            <a:spLocks noChangeShapeType="1"/>
          </p:cNvSpPr>
          <p:nvPr/>
        </p:nvSpPr>
        <p:spPr bwMode="auto">
          <a:xfrm>
            <a:off x="56499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Line 96">
            <a:extLst>
              <a:ext uri="{FF2B5EF4-FFF2-40B4-BE49-F238E27FC236}">
                <a16:creationId xmlns:a16="http://schemas.microsoft.com/office/drawing/2014/main" id="{14D9A3A1-D388-4445-B1A0-77A141AAF459}"/>
              </a:ext>
            </a:extLst>
          </p:cNvPr>
          <p:cNvSpPr>
            <a:spLocks noChangeShapeType="1"/>
          </p:cNvSpPr>
          <p:nvPr/>
        </p:nvSpPr>
        <p:spPr bwMode="auto">
          <a:xfrm>
            <a:off x="56737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Line 97">
            <a:extLst>
              <a:ext uri="{FF2B5EF4-FFF2-40B4-BE49-F238E27FC236}">
                <a16:creationId xmlns:a16="http://schemas.microsoft.com/office/drawing/2014/main" id="{A3F88DF4-8610-DF42-9618-46ED3E98E8EB}"/>
              </a:ext>
            </a:extLst>
          </p:cNvPr>
          <p:cNvSpPr>
            <a:spLocks noChangeShapeType="1"/>
          </p:cNvSpPr>
          <p:nvPr/>
        </p:nvSpPr>
        <p:spPr bwMode="auto">
          <a:xfrm>
            <a:off x="5695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98">
            <a:extLst>
              <a:ext uri="{FF2B5EF4-FFF2-40B4-BE49-F238E27FC236}">
                <a16:creationId xmlns:a16="http://schemas.microsoft.com/office/drawing/2014/main" id="{42FB16C0-6765-1540-8E6C-0E3AB8383C29}"/>
              </a:ext>
            </a:extLst>
          </p:cNvPr>
          <p:cNvSpPr>
            <a:spLocks noChangeShapeType="1"/>
          </p:cNvSpPr>
          <p:nvPr/>
        </p:nvSpPr>
        <p:spPr bwMode="auto">
          <a:xfrm>
            <a:off x="57181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Line 99">
            <a:extLst>
              <a:ext uri="{FF2B5EF4-FFF2-40B4-BE49-F238E27FC236}">
                <a16:creationId xmlns:a16="http://schemas.microsoft.com/office/drawing/2014/main" id="{D0624D57-CBD3-A94A-813C-35291C886258}"/>
              </a:ext>
            </a:extLst>
          </p:cNvPr>
          <p:cNvSpPr>
            <a:spLocks noChangeShapeType="1"/>
          </p:cNvSpPr>
          <p:nvPr/>
        </p:nvSpPr>
        <p:spPr bwMode="auto">
          <a:xfrm>
            <a:off x="57419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Line 100">
            <a:extLst>
              <a:ext uri="{FF2B5EF4-FFF2-40B4-BE49-F238E27FC236}">
                <a16:creationId xmlns:a16="http://schemas.microsoft.com/office/drawing/2014/main" id="{69F432D3-7D1C-6342-81CA-A8B39A161024}"/>
              </a:ext>
            </a:extLst>
          </p:cNvPr>
          <p:cNvSpPr>
            <a:spLocks noChangeShapeType="1"/>
          </p:cNvSpPr>
          <p:nvPr/>
        </p:nvSpPr>
        <p:spPr bwMode="auto">
          <a:xfrm>
            <a:off x="57642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Line 101">
            <a:extLst>
              <a:ext uri="{FF2B5EF4-FFF2-40B4-BE49-F238E27FC236}">
                <a16:creationId xmlns:a16="http://schemas.microsoft.com/office/drawing/2014/main" id="{8595A205-B486-0E4B-9494-D019A9C3F9A9}"/>
              </a:ext>
            </a:extLst>
          </p:cNvPr>
          <p:cNvSpPr>
            <a:spLocks noChangeShapeType="1"/>
          </p:cNvSpPr>
          <p:nvPr/>
        </p:nvSpPr>
        <p:spPr bwMode="auto">
          <a:xfrm>
            <a:off x="5849938"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Line 102">
            <a:extLst>
              <a:ext uri="{FF2B5EF4-FFF2-40B4-BE49-F238E27FC236}">
                <a16:creationId xmlns:a16="http://schemas.microsoft.com/office/drawing/2014/main" id="{97D51F3E-6F8B-904B-98E4-6EF3923BCDA4}"/>
              </a:ext>
            </a:extLst>
          </p:cNvPr>
          <p:cNvSpPr>
            <a:spLocks noChangeShapeType="1"/>
          </p:cNvSpPr>
          <p:nvPr/>
        </p:nvSpPr>
        <p:spPr bwMode="auto">
          <a:xfrm>
            <a:off x="58562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Line 103">
            <a:extLst>
              <a:ext uri="{FF2B5EF4-FFF2-40B4-BE49-F238E27FC236}">
                <a16:creationId xmlns:a16="http://schemas.microsoft.com/office/drawing/2014/main" id="{77418C4B-388B-0743-80E7-821AD41B4DF6}"/>
              </a:ext>
            </a:extLst>
          </p:cNvPr>
          <p:cNvSpPr>
            <a:spLocks noChangeShapeType="1"/>
          </p:cNvSpPr>
          <p:nvPr/>
        </p:nvSpPr>
        <p:spPr bwMode="auto">
          <a:xfrm>
            <a:off x="58785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Line 104">
            <a:extLst>
              <a:ext uri="{FF2B5EF4-FFF2-40B4-BE49-F238E27FC236}">
                <a16:creationId xmlns:a16="http://schemas.microsoft.com/office/drawing/2014/main" id="{AEB894D3-BDF2-A648-8169-3DB4681135A3}"/>
              </a:ext>
            </a:extLst>
          </p:cNvPr>
          <p:cNvSpPr>
            <a:spLocks noChangeShapeType="1"/>
          </p:cNvSpPr>
          <p:nvPr/>
        </p:nvSpPr>
        <p:spPr bwMode="auto">
          <a:xfrm>
            <a:off x="59023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Line 105">
            <a:extLst>
              <a:ext uri="{FF2B5EF4-FFF2-40B4-BE49-F238E27FC236}">
                <a16:creationId xmlns:a16="http://schemas.microsoft.com/office/drawing/2014/main" id="{5461A996-7C6F-4245-91A3-048F0B4D9386}"/>
              </a:ext>
            </a:extLst>
          </p:cNvPr>
          <p:cNvSpPr>
            <a:spLocks noChangeShapeType="1"/>
          </p:cNvSpPr>
          <p:nvPr/>
        </p:nvSpPr>
        <p:spPr bwMode="auto">
          <a:xfrm>
            <a:off x="59245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Line 106">
            <a:extLst>
              <a:ext uri="{FF2B5EF4-FFF2-40B4-BE49-F238E27FC236}">
                <a16:creationId xmlns:a16="http://schemas.microsoft.com/office/drawing/2014/main" id="{7B1FE262-09F6-C747-8664-67CAF2CC4CED}"/>
              </a:ext>
            </a:extLst>
          </p:cNvPr>
          <p:cNvSpPr>
            <a:spLocks noChangeShapeType="1"/>
          </p:cNvSpPr>
          <p:nvPr/>
        </p:nvSpPr>
        <p:spPr bwMode="auto">
          <a:xfrm>
            <a:off x="59467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107">
            <a:extLst>
              <a:ext uri="{FF2B5EF4-FFF2-40B4-BE49-F238E27FC236}">
                <a16:creationId xmlns:a16="http://schemas.microsoft.com/office/drawing/2014/main" id="{8FC390D3-4C9C-E14E-AB74-C3028F936917}"/>
              </a:ext>
            </a:extLst>
          </p:cNvPr>
          <p:cNvSpPr>
            <a:spLocks noChangeShapeType="1"/>
          </p:cNvSpPr>
          <p:nvPr/>
        </p:nvSpPr>
        <p:spPr bwMode="auto">
          <a:xfrm>
            <a:off x="597058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108">
            <a:extLst>
              <a:ext uri="{FF2B5EF4-FFF2-40B4-BE49-F238E27FC236}">
                <a16:creationId xmlns:a16="http://schemas.microsoft.com/office/drawing/2014/main" id="{5CFD938C-8A07-514A-A757-BF7747DCBBF0}"/>
              </a:ext>
            </a:extLst>
          </p:cNvPr>
          <p:cNvSpPr>
            <a:spLocks noChangeShapeType="1"/>
          </p:cNvSpPr>
          <p:nvPr/>
        </p:nvSpPr>
        <p:spPr bwMode="auto">
          <a:xfrm>
            <a:off x="6056313"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109">
            <a:extLst>
              <a:ext uri="{FF2B5EF4-FFF2-40B4-BE49-F238E27FC236}">
                <a16:creationId xmlns:a16="http://schemas.microsoft.com/office/drawing/2014/main" id="{5F7DC821-9248-0C44-808B-E8C31611A78E}"/>
              </a:ext>
            </a:extLst>
          </p:cNvPr>
          <p:cNvSpPr>
            <a:spLocks noChangeShapeType="1"/>
          </p:cNvSpPr>
          <p:nvPr/>
        </p:nvSpPr>
        <p:spPr bwMode="auto">
          <a:xfrm>
            <a:off x="60610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Line 110">
            <a:extLst>
              <a:ext uri="{FF2B5EF4-FFF2-40B4-BE49-F238E27FC236}">
                <a16:creationId xmlns:a16="http://schemas.microsoft.com/office/drawing/2014/main" id="{1B566DA0-317C-6C4A-8ADC-275AE221306B}"/>
              </a:ext>
            </a:extLst>
          </p:cNvPr>
          <p:cNvSpPr>
            <a:spLocks noChangeShapeType="1"/>
          </p:cNvSpPr>
          <p:nvPr/>
        </p:nvSpPr>
        <p:spPr bwMode="auto">
          <a:xfrm>
            <a:off x="60848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111">
            <a:extLst>
              <a:ext uri="{FF2B5EF4-FFF2-40B4-BE49-F238E27FC236}">
                <a16:creationId xmlns:a16="http://schemas.microsoft.com/office/drawing/2014/main" id="{0420F35A-E75F-914C-B138-8B6E66877914}"/>
              </a:ext>
            </a:extLst>
          </p:cNvPr>
          <p:cNvSpPr>
            <a:spLocks noChangeShapeType="1"/>
          </p:cNvSpPr>
          <p:nvPr/>
        </p:nvSpPr>
        <p:spPr bwMode="auto">
          <a:xfrm>
            <a:off x="61071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112">
            <a:extLst>
              <a:ext uri="{FF2B5EF4-FFF2-40B4-BE49-F238E27FC236}">
                <a16:creationId xmlns:a16="http://schemas.microsoft.com/office/drawing/2014/main" id="{388AE5D4-F45E-0A48-9281-7AB23DDB536F}"/>
              </a:ext>
            </a:extLst>
          </p:cNvPr>
          <p:cNvSpPr>
            <a:spLocks noChangeShapeType="1"/>
          </p:cNvSpPr>
          <p:nvPr/>
        </p:nvSpPr>
        <p:spPr bwMode="auto">
          <a:xfrm>
            <a:off x="61309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113">
            <a:extLst>
              <a:ext uri="{FF2B5EF4-FFF2-40B4-BE49-F238E27FC236}">
                <a16:creationId xmlns:a16="http://schemas.microsoft.com/office/drawing/2014/main" id="{AD08BF15-FCE6-0845-845A-87ABDC593CA4}"/>
              </a:ext>
            </a:extLst>
          </p:cNvPr>
          <p:cNvSpPr>
            <a:spLocks noChangeShapeType="1"/>
          </p:cNvSpPr>
          <p:nvPr/>
        </p:nvSpPr>
        <p:spPr bwMode="auto">
          <a:xfrm>
            <a:off x="61468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114">
            <a:extLst>
              <a:ext uri="{FF2B5EF4-FFF2-40B4-BE49-F238E27FC236}">
                <a16:creationId xmlns:a16="http://schemas.microsoft.com/office/drawing/2014/main" id="{BD3617BB-C449-5245-B7B6-B05586DECB53}"/>
              </a:ext>
            </a:extLst>
          </p:cNvPr>
          <p:cNvSpPr>
            <a:spLocks noChangeShapeType="1"/>
          </p:cNvSpPr>
          <p:nvPr/>
        </p:nvSpPr>
        <p:spPr bwMode="auto">
          <a:xfrm>
            <a:off x="61706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115">
            <a:extLst>
              <a:ext uri="{FF2B5EF4-FFF2-40B4-BE49-F238E27FC236}">
                <a16:creationId xmlns:a16="http://schemas.microsoft.com/office/drawing/2014/main" id="{6A51D690-9E97-F84D-9608-7E9649017B64}"/>
              </a:ext>
            </a:extLst>
          </p:cNvPr>
          <p:cNvSpPr>
            <a:spLocks noChangeShapeType="1"/>
          </p:cNvSpPr>
          <p:nvPr/>
        </p:nvSpPr>
        <p:spPr bwMode="auto">
          <a:xfrm>
            <a:off x="626110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Line 116">
            <a:extLst>
              <a:ext uri="{FF2B5EF4-FFF2-40B4-BE49-F238E27FC236}">
                <a16:creationId xmlns:a16="http://schemas.microsoft.com/office/drawing/2014/main" id="{F6E3077D-F300-BD4D-B3E9-E216DA62B9EC}"/>
              </a:ext>
            </a:extLst>
          </p:cNvPr>
          <p:cNvSpPr>
            <a:spLocks noChangeShapeType="1"/>
          </p:cNvSpPr>
          <p:nvPr/>
        </p:nvSpPr>
        <p:spPr bwMode="auto">
          <a:xfrm>
            <a:off x="62611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117">
            <a:extLst>
              <a:ext uri="{FF2B5EF4-FFF2-40B4-BE49-F238E27FC236}">
                <a16:creationId xmlns:a16="http://schemas.microsoft.com/office/drawing/2014/main" id="{8F16528A-8009-424D-99B9-B9DC4E85F8F4}"/>
              </a:ext>
            </a:extLst>
          </p:cNvPr>
          <p:cNvSpPr>
            <a:spLocks noChangeShapeType="1"/>
          </p:cNvSpPr>
          <p:nvPr/>
        </p:nvSpPr>
        <p:spPr bwMode="auto">
          <a:xfrm>
            <a:off x="62849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118">
            <a:extLst>
              <a:ext uri="{FF2B5EF4-FFF2-40B4-BE49-F238E27FC236}">
                <a16:creationId xmlns:a16="http://schemas.microsoft.com/office/drawing/2014/main" id="{B1C7BAB0-FF71-304F-BFEA-E2BDB2300AED}"/>
              </a:ext>
            </a:extLst>
          </p:cNvPr>
          <p:cNvSpPr>
            <a:spLocks noChangeShapeType="1"/>
          </p:cNvSpPr>
          <p:nvPr/>
        </p:nvSpPr>
        <p:spPr bwMode="auto">
          <a:xfrm>
            <a:off x="63071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119">
            <a:extLst>
              <a:ext uri="{FF2B5EF4-FFF2-40B4-BE49-F238E27FC236}">
                <a16:creationId xmlns:a16="http://schemas.microsoft.com/office/drawing/2014/main" id="{1B243F51-8FDA-6C41-9FD5-B17E495A4750}"/>
              </a:ext>
            </a:extLst>
          </p:cNvPr>
          <p:cNvSpPr>
            <a:spLocks noChangeShapeType="1"/>
          </p:cNvSpPr>
          <p:nvPr/>
        </p:nvSpPr>
        <p:spPr bwMode="auto">
          <a:xfrm>
            <a:off x="6330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120">
            <a:extLst>
              <a:ext uri="{FF2B5EF4-FFF2-40B4-BE49-F238E27FC236}">
                <a16:creationId xmlns:a16="http://schemas.microsoft.com/office/drawing/2014/main" id="{25DBAF01-94BF-DE41-8298-BC067105A916}"/>
              </a:ext>
            </a:extLst>
          </p:cNvPr>
          <p:cNvSpPr>
            <a:spLocks noChangeShapeType="1"/>
          </p:cNvSpPr>
          <p:nvPr/>
        </p:nvSpPr>
        <p:spPr bwMode="auto">
          <a:xfrm>
            <a:off x="6353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Line 121">
            <a:extLst>
              <a:ext uri="{FF2B5EF4-FFF2-40B4-BE49-F238E27FC236}">
                <a16:creationId xmlns:a16="http://schemas.microsoft.com/office/drawing/2014/main" id="{AFF3199C-04A8-7244-97E8-302DD2516AC7}"/>
              </a:ext>
            </a:extLst>
          </p:cNvPr>
          <p:cNvSpPr>
            <a:spLocks noChangeShapeType="1"/>
          </p:cNvSpPr>
          <p:nvPr/>
        </p:nvSpPr>
        <p:spPr bwMode="auto">
          <a:xfrm>
            <a:off x="63754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122">
            <a:extLst>
              <a:ext uri="{FF2B5EF4-FFF2-40B4-BE49-F238E27FC236}">
                <a16:creationId xmlns:a16="http://schemas.microsoft.com/office/drawing/2014/main" id="{8BF9AB5A-50E7-814A-A1D4-F60F284D1902}"/>
              </a:ext>
            </a:extLst>
          </p:cNvPr>
          <p:cNvSpPr>
            <a:spLocks noChangeShapeType="1"/>
          </p:cNvSpPr>
          <p:nvPr/>
        </p:nvSpPr>
        <p:spPr bwMode="auto">
          <a:xfrm>
            <a:off x="64674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123">
            <a:extLst>
              <a:ext uri="{FF2B5EF4-FFF2-40B4-BE49-F238E27FC236}">
                <a16:creationId xmlns:a16="http://schemas.microsoft.com/office/drawing/2014/main" id="{E5E0F334-7CE5-D34F-A098-7A01B2271FF9}"/>
              </a:ext>
            </a:extLst>
          </p:cNvPr>
          <p:cNvSpPr>
            <a:spLocks noChangeShapeType="1"/>
          </p:cNvSpPr>
          <p:nvPr/>
        </p:nvSpPr>
        <p:spPr bwMode="auto">
          <a:xfrm>
            <a:off x="64674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124">
            <a:extLst>
              <a:ext uri="{FF2B5EF4-FFF2-40B4-BE49-F238E27FC236}">
                <a16:creationId xmlns:a16="http://schemas.microsoft.com/office/drawing/2014/main" id="{72D5A38E-8EB6-4946-8CA8-85AB0BB7E1E6}"/>
              </a:ext>
            </a:extLst>
          </p:cNvPr>
          <p:cNvSpPr>
            <a:spLocks noChangeShapeType="1"/>
          </p:cNvSpPr>
          <p:nvPr/>
        </p:nvSpPr>
        <p:spPr bwMode="auto">
          <a:xfrm>
            <a:off x="64897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Line 125">
            <a:extLst>
              <a:ext uri="{FF2B5EF4-FFF2-40B4-BE49-F238E27FC236}">
                <a16:creationId xmlns:a16="http://schemas.microsoft.com/office/drawing/2014/main" id="{CE827A21-42B1-8D40-826A-556EBB72EAF2}"/>
              </a:ext>
            </a:extLst>
          </p:cNvPr>
          <p:cNvSpPr>
            <a:spLocks noChangeShapeType="1"/>
          </p:cNvSpPr>
          <p:nvPr/>
        </p:nvSpPr>
        <p:spPr bwMode="auto">
          <a:xfrm>
            <a:off x="65135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Line 126">
            <a:extLst>
              <a:ext uri="{FF2B5EF4-FFF2-40B4-BE49-F238E27FC236}">
                <a16:creationId xmlns:a16="http://schemas.microsoft.com/office/drawing/2014/main" id="{F2CD2942-F165-6245-9C04-B4D2C358E834}"/>
              </a:ext>
            </a:extLst>
          </p:cNvPr>
          <p:cNvSpPr>
            <a:spLocks noChangeShapeType="1"/>
          </p:cNvSpPr>
          <p:nvPr/>
        </p:nvSpPr>
        <p:spPr bwMode="auto">
          <a:xfrm>
            <a:off x="65357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127">
            <a:extLst>
              <a:ext uri="{FF2B5EF4-FFF2-40B4-BE49-F238E27FC236}">
                <a16:creationId xmlns:a16="http://schemas.microsoft.com/office/drawing/2014/main" id="{26A7EE8E-BC99-A144-9A8D-0B07665B3A7B}"/>
              </a:ext>
            </a:extLst>
          </p:cNvPr>
          <p:cNvSpPr>
            <a:spLocks noChangeShapeType="1"/>
          </p:cNvSpPr>
          <p:nvPr/>
        </p:nvSpPr>
        <p:spPr bwMode="auto">
          <a:xfrm>
            <a:off x="65595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128">
            <a:extLst>
              <a:ext uri="{FF2B5EF4-FFF2-40B4-BE49-F238E27FC236}">
                <a16:creationId xmlns:a16="http://schemas.microsoft.com/office/drawing/2014/main" id="{3F555BA3-C51F-1742-849B-1A1896FD4359}"/>
              </a:ext>
            </a:extLst>
          </p:cNvPr>
          <p:cNvSpPr>
            <a:spLocks noChangeShapeType="1"/>
          </p:cNvSpPr>
          <p:nvPr/>
        </p:nvSpPr>
        <p:spPr bwMode="auto">
          <a:xfrm>
            <a:off x="65817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Line 129">
            <a:extLst>
              <a:ext uri="{FF2B5EF4-FFF2-40B4-BE49-F238E27FC236}">
                <a16:creationId xmlns:a16="http://schemas.microsoft.com/office/drawing/2014/main" id="{C58035DC-87FA-6346-B68B-5B0AE14DD253}"/>
              </a:ext>
            </a:extLst>
          </p:cNvPr>
          <p:cNvSpPr>
            <a:spLocks noChangeShapeType="1"/>
          </p:cNvSpPr>
          <p:nvPr/>
        </p:nvSpPr>
        <p:spPr bwMode="auto">
          <a:xfrm>
            <a:off x="667385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130">
            <a:extLst>
              <a:ext uri="{FF2B5EF4-FFF2-40B4-BE49-F238E27FC236}">
                <a16:creationId xmlns:a16="http://schemas.microsoft.com/office/drawing/2014/main" id="{CA4595A9-8BFE-F44B-AE6B-5D24B85DFDE4}"/>
              </a:ext>
            </a:extLst>
          </p:cNvPr>
          <p:cNvSpPr>
            <a:spLocks noChangeShapeType="1"/>
          </p:cNvSpPr>
          <p:nvPr/>
        </p:nvSpPr>
        <p:spPr bwMode="auto">
          <a:xfrm>
            <a:off x="66738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131">
            <a:extLst>
              <a:ext uri="{FF2B5EF4-FFF2-40B4-BE49-F238E27FC236}">
                <a16:creationId xmlns:a16="http://schemas.microsoft.com/office/drawing/2014/main" id="{C6E85D1A-2508-A249-BA96-AAAB97554430}"/>
              </a:ext>
            </a:extLst>
          </p:cNvPr>
          <p:cNvSpPr>
            <a:spLocks noChangeShapeType="1"/>
          </p:cNvSpPr>
          <p:nvPr/>
        </p:nvSpPr>
        <p:spPr bwMode="auto">
          <a:xfrm>
            <a:off x="6696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132">
            <a:extLst>
              <a:ext uri="{FF2B5EF4-FFF2-40B4-BE49-F238E27FC236}">
                <a16:creationId xmlns:a16="http://schemas.microsoft.com/office/drawing/2014/main" id="{8387C1FA-973C-994F-9295-5D180BB2249D}"/>
              </a:ext>
            </a:extLst>
          </p:cNvPr>
          <p:cNvSpPr>
            <a:spLocks noChangeShapeType="1"/>
          </p:cNvSpPr>
          <p:nvPr/>
        </p:nvSpPr>
        <p:spPr bwMode="auto">
          <a:xfrm>
            <a:off x="67183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133">
            <a:extLst>
              <a:ext uri="{FF2B5EF4-FFF2-40B4-BE49-F238E27FC236}">
                <a16:creationId xmlns:a16="http://schemas.microsoft.com/office/drawing/2014/main" id="{1F983DC5-C6EF-AB4C-A0AB-C971B024384E}"/>
              </a:ext>
            </a:extLst>
          </p:cNvPr>
          <p:cNvSpPr>
            <a:spLocks noChangeShapeType="1"/>
          </p:cNvSpPr>
          <p:nvPr/>
        </p:nvSpPr>
        <p:spPr bwMode="auto">
          <a:xfrm>
            <a:off x="67421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134">
            <a:extLst>
              <a:ext uri="{FF2B5EF4-FFF2-40B4-BE49-F238E27FC236}">
                <a16:creationId xmlns:a16="http://schemas.microsoft.com/office/drawing/2014/main" id="{85E9DE64-6086-8E4D-B6B4-5297E0BF251A}"/>
              </a:ext>
            </a:extLst>
          </p:cNvPr>
          <p:cNvSpPr>
            <a:spLocks noChangeShapeType="1"/>
          </p:cNvSpPr>
          <p:nvPr/>
        </p:nvSpPr>
        <p:spPr bwMode="auto">
          <a:xfrm>
            <a:off x="67643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135">
            <a:extLst>
              <a:ext uri="{FF2B5EF4-FFF2-40B4-BE49-F238E27FC236}">
                <a16:creationId xmlns:a16="http://schemas.microsoft.com/office/drawing/2014/main" id="{48CD1AB7-89F9-504B-91EF-CBB0A27C1CC9}"/>
              </a:ext>
            </a:extLst>
          </p:cNvPr>
          <p:cNvSpPr>
            <a:spLocks noChangeShapeType="1"/>
          </p:cNvSpPr>
          <p:nvPr/>
        </p:nvSpPr>
        <p:spPr bwMode="auto">
          <a:xfrm>
            <a:off x="67881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Line 136">
            <a:extLst>
              <a:ext uri="{FF2B5EF4-FFF2-40B4-BE49-F238E27FC236}">
                <a16:creationId xmlns:a16="http://schemas.microsoft.com/office/drawing/2014/main" id="{57347CB3-A48B-254D-9469-25ABEFBB6F02}"/>
              </a:ext>
            </a:extLst>
          </p:cNvPr>
          <p:cNvSpPr>
            <a:spLocks noChangeShapeType="1"/>
          </p:cNvSpPr>
          <p:nvPr/>
        </p:nvSpPr>
        <p:spPr bwMode="auto">
          <a:xfrm>
            <a:off x="68103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Line 137">
            <a:extLst>
              <a:ext uri="{FF2B5EF4-FFF2-40B4-BE49-F238E27FC236}">
                <a16:creationId xmlns:a16="http://schemas.microsoft.com/office/drawing/2014/main" id="{EFF22308-8BD5-8E4B-AB9C-25A245E87442}"/>
              </a:ext>
            </a:extLst>
          </p:cNvPr>
          <p:cNvSpPr>
            <a:spLocks noChangeShapeType="1"/>
          </p:cNvSpPr>
          <p:nvPr/>
        </p:nvSpPr>
        <p:spPr bwMode="auto">
          <a:xfrm>
            <a:off x="68786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Line 138">
            <a:extLst>
              <a:ext uri="{FF2B5EF4-FFF2-40B4-BE49-F238E27FC236}">
                <a16:creationId xmlns:a16="http://schemas.microsoft.com/office/drawing/2014/main" id="{C3203426-9522-9E40-A4AE-B25A4AEFEE4B}"/>
              </a:ext>
            </a:extLst>
          </p:cNvPr>
          <p:cNvSpPr>
            <a:spLocks noChangeShapeType="1"/>
          </p:cNvSpPr>
          <p:nvPr/>
        </p:nvSpPr>
        <p:spPr bwMode="auto">
          <a:xfrm>
            <a:off x="69024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Line 139">
            <a:extLst>
              <a:ext uri="{FF2B5EF4-FFF2-40B4-BE49-F238E27FC236}">
                <a16:creationId xmlns:a16="http://schemas.microsoft.com/office/drawing/2014/main" id="{E4502058-A4BC-8641-9F4C-3277C7B75D02}"/>
              </a:ext>
            </a:extLst>
          </p:cNvPr>
          <p:cNvSpPr>
            <a:spLocks noChangeShapeType="1"/>
          </p:cNvSpPr>
          <p:nvPr/>
        </p:nvSpPr>
        <p:spPr bwMode="auto">
          <a:xfrm>
            <a:off x="6924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Line 140">
            <a:extLst>
              <a:ext uri="{FF2B5EF4-FFF2-40B4-BE49-F238E27FC236}">
                <a16:creationId xmlns:a16="http://schemas.microsoft.com/office/drawing/2014/main" id="{AD124BCD-8694-9C4A-9DCF-72018289F86F}"/>
              </a:ext>
            </a:extLst>
          </p:cNvPr>
          <p:cNvSpPr>
            <a:spLocks noChangeShapeType="1"/>
          </p:cNvSpPr>
          <p:nvPr/>
        </p:nvSpPr>
        <p:spPr bwMode="auto">
          <a:xfrm>
            <a:off x="69469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Line 141">
            <a:extLst>
              <a:ext uri="{FF2B5EF4-FFF2-40B4-BE49-F238E27FC236}">
                <a16:creationId xmlns:a16="http://schemas.microsoft.com/office/drawing/2014/main" id="{CC1A2A78-18A8-D546-8E9D-89F0121F0677}"/>
              </a:ext>
            </a:extLst>
          </p:cNvPr>
          <p:cNvSpPr>
            <a:spLocks noChangeShapeType="1"/>
          </p:cNvSpPr>
          <p:nvPr/>
        </p:nvSpPr>
        <p:spPr bwMode="auto">
          <a:xfrm>
            <a:off x="69643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142">
            <a:extLst>
              <a:ext uri="{FF2B5EF4-FFF2-40B4-BE49-F238E27FC236}">
                <a16:creationId xmlns:a16="http://schemas.microsoft.com/office/drawing/2014/main" id="{567F018C-0D2A-0949-8D77-6E26D0CDC566}"/>
              </a:ext>
            </a:extLst>
          </p:cNvPr>
          <p:cNvSpPr>
            <a:spLocks noChangeShapeType="1"/>
          </p:cNvSpPr>
          <p:nvPr/>
        </p:nvSpPr>
        <p:spPr bwMode="auto">
          <a:xfrm>
            <a:off x="6988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143">
            <a:extLst>
              <a:ext uri="{FF2B5EF4-FFF2-40B4-BE49-F238E27FC236}">
                <a16:creationId xmlns:a16="http://schemas.microsoft.com/office/drawing/2014/main" id="{B44C5D54-CF83-7E4C-B7CE-D4587CD0A304}"/>
              </a:ext>
            </a:extLst>
          </p:cNvPr>
          <p:cNvSpPr>
            <a:spLocks noChangeShapeType="1"/>
          </p:cNvSpPr>
          <p:nvPr/>
        </p:nvSpPr>
        <p:spPr bwMode="auto">
          <a:xfrm>
            <a:off x="70104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144">
            <a:extLst>
              <a:ext uri="{FF2B5EF4-FFF2-40B4-BE49-F238E27FC236}">
                <a16:creationId xmlns:a16="http://schemas.microsoft.com/office/drawing/2014/main" id="{4CD8983A-F81C-5B47-8B22-255E72194042}"/>
              </a:ext>
            </a:extLst>
          </p:cNvPr>
          <p:cNvSpPr>
            <a:spLocks noChangeShapeType="1"/>
          </p:cNvSpPr>
          <p:nvPr/>
        </p:nvSpPr>
        <p:spPr bwMode="auto">
          <a:xfrm>
            <a:off x="70850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145">
            <a:extLst>
              <a:ext uri="{FF2B5EF4-FFF2-40B4-BE49-F238E27FC236}">
                <a16:creationId xmlns:a16="http://schemas.microsoft.com/office/drawing/2014/main" id="{2AEDB0AC-5A4D-FD40-93C4-B2AE9658EF53}"/>
              </a:ext>
            </a:extLst>
          </p:cNvPr>
          <p:cNvSpPr>
            <a:spLocks noChangeShapeType="1"/>
          </p:cNvSpPr>
          <p:nvPr/>
        </p:nvSpPr>
        <p:spPr bwMode="auto">
          <a:xfrm>
            <a:off x="71024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146">
            <a:extLst>
              <a:ext uri="{FF2B5EF4-FFF2-40B4-BE49-F238E27FC236}">
                <a16:creationId xmlns:a16="http://schemas.microsoft.com/office/drawing/2014/main" id="{8012B3E4-DD42-6140-B08C-844FF6AF3492}"/>
              </a:ext>
            </a:extLst>
          </p:cNvPr>
          <p:cNvSpPr>
            <a:spLocks noChangeShapeType="1"/>
          </p:cNvSpPr>
          <p:nvPr/>
        </p:nvSpPr>
        <p:spPr bwMode="auto">
          <a:xfrm>
            <a:off x="71247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147">
            <a:extLst>
              <a:ext uri="{FF2B5EF4-FFF2-40B4-BE49-F238E27FC236}">
                <a16:creationId xmlns:a16="http://schemas.microsoft.com/office/drawing/2014/main" id="{A547B07C-2275-CC4F-9CA2-793AC12DC671}"/>
              </a:ext>
            </a:extLst>
          </p:cNvPr>
          <p:cNvSpPr>
            <a:spLocks noChangeShapeType="1"/>
          </p:cNvSpPr>
          <p:nvPr/>
        </p:nvSpPr>
        <p:spPr bwMode="auto">
          <a:xfrm>
            <a:off x="71469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148">
            <a:extLst>
              <a:ext uri="{FF2B5EF4-FFF2-40B4-BE49-F238E27FC236}">
                <a16:creationId xmlns:a16="http://schemas.microsoft.com/office/drawing/2014/main" id="{1E5D145D-9C6D-9B4B-9F3A-EC52CF6C33D2}"/>
              </a:ext>
            </a:extLst>
          </p:cNvPr>
          <p:cNvSpPr>
            <a:spLocks noChangeShapeType="1"/>
          </p:cNvSpPr>
          <p:nvPr/>
        </p:nvSpPr>
        <p:spPr bwMode="auto">
          <a:xfrm>
            <a:off x="71707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149">
            <a:extLst>
              <a:ext uri="{FF2B5EF4-FFF2-40B4-BE49-F238E27FC236}">
                <a16:creationId xmlns:a16="http://schemas.microsoft.com/office/drawing/2014/main" id="{2858CFB8-D84E-0146-A5F7-46FA7A9889E8}"/>
              </a:ext>
            </a:extLst>
          </p:cNvPr>
          <p:cNvSpPr>
            <a:spLocks noChangeShapeType="1"/>
          </p:cNvSpPr>
          <p:nvPr/>
        </p:nvSpPr>
        <p:spPr bwMode="auto">
          <a:xfrm>
            <a:off x="71929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150">
            <a:extLst>
              <a:ext uri="{FF2B5EF4-FFF2-40B4-BE49-F238E27FC236}">
                <a16:creationId xmlns:a16="http://schemas.microsoft.com/office/drawing/2014/main" id="{DDD671EE-4DBE-494A-B8C7-6627817CA468}"/>
              </a:ext>
            </a:extLst>
          </p:cNvPr>
          <p:cNvSpPr>
            <a:spLocks noChangeShapeType="1"/>
          </p:cNvSpPr>
          <p:nvPr/>
        </p:nvSpPr>
        <p:spPr bwMode="auto">
          <a:xfrm>
            <a:off x="72167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151">
            <a:extLst>
              <a:ext uri="{FF2B5EF4-FFF2-40B4-BE49-F238E27FC236}">
                <a16:creationId xmlns:a16="http://schemas.microsoft.com/office/drawing/2014/main" id="{DCC9F3A0-6F97-0147-BA11-E556E5C0FD13}"/>
              </a:ext>
            </a:extLst>
          </p:cNvPr>
          <p:cNvSpPr>
            <a:spLocks noChangeShapeType="1"/>
          </p:cNvSpPr>
          <p:nvPr/>
        </p:nvSpPr>
        <p:spPr bwMode="auto">
          <a:xfrm>
            <a:off x="72898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Line 152">
            <a:extLst>
              <a:ext uri="{FF2B5EF4-FFF2-40B4-BE49-F238E27FC236}">
                <a16:creationId xmlns:a16="http://schemas.microsoft.com/office/drawing/2014/main" id="{E1800284-17B7-264B-A217-8848794ADB82}"/>
              </a:ext>
            </a:extLst>
          </p:cNvPr>
          <p:cNvSpPr>
            <a:spLocks noChangeShapeType="1"/>
          </p:cNvSpPr>
          <p:nvPr/>
        </p:nvSpPr>
        <p:spPr bwMode="auto">
          <a:xfrm>
            <a:off x="73072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Line 153">
            <a:extLst>
              <a:ext uri="{FF2B5EF4-FFF2-40B4-BE49-F238E27FC236}">
                <a16:creationId xmlns:a16="http://schemas.microsoft.com/office/drawing/2014/main" id="{1E61AABD-DE29-7B44-BAFF-11A6CBF65BE2}"/>
              </a:ext>
            </a:extLst>
          </p:cNvPr>
          <p:cNvSpPr>
            <a:spLocks noChangeShapeType="1"/>
          </p:cNvSpPr>
          <p:nvPr/>
        </p:nvSpPr>
        <p:spPr bwMode="auto">
          <a:xfrm>
            <a:off x="7331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Line 154">
            <a:extLst>
              <a:ext uri="{FF2B5EF4-FFF2-40B4-BE49-F238E27FC236}">
                <a16:creationId xmlns:a16="http://schemas.microsoft.com/office/drawing/2014/main" id="{55E3BF42-B128-AC40-9CB5-22A3B329D04B}"/>
              </a:ext>
            </a:extLst>
          </p:cNvPr>
          <p:cNvSpPr>
            <a:spLocks noChangeShapeType="1"/>
          </p:cNvSpPr>
          <p:nvPr/>
        </p:nvSpPr>
        <p:spPr bwMode="auto">
          <a:xfrm>
            <a:off x="73533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Line 155">
            <a:extLst>
              <a:ext uri="{FF2B5EF4-FFF2-40B4-BE49-F238E27FC236}">
                <a16:creationId xmlns:a16="http://schemas.microsoft.com/office/drawing/2014/main" id="{89EF628D-733E-DF4A-9720-7991AB8E3FF5}"/>
              </a:ext>
            </a:extLst>
          </p:cNvPr>
          <p:cNvSpPr>
            <a:spLocks noChangeShapeType="1"/>
          </p:cNvSpPr>
          <p:nvPr/>
        </p:nvSpPr>
        <p:spPr bwMode="auto">
          <a:xfrm>
            <a:off x="73755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Line 156">
            <a:extLst>
              <a:ext uri="{FF2B5EF4-FFF2-40B4-BE49-F238E27FC236}">
                <a16:creationId xmlns:a16="http://schemas.microsoft.com/office/drawing/2014/main" id="{952E26A3-B1CA-3047-838F-BF76D05441A5}"/>
              </a:ext>
            </a:extLst>
          </p:cNvPr>
          <p:cNvSpPr>
            <a:spLocks noChangeShapeType="1"/>
          </p:cNvSpPr>
          <p:nvPr/>
        </p:nvSpPr>
        <p:spPr bwMode="auto">
          <a:xfrm>
            <a:off x="73993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Line 157">
            <a:extLst>
              <a:ext uri="{FF2B5EF4-FFF2-40B4-BE49-F238E27FC236}">
                <a16:creationId xmlns:a16="http://schemas.microsoft.com/office/drawing/2014/main" id="{4B52DE7C-C425-9844-B17D-9AF607956B57}"/>
              </a:ext>
            </a:extLst>
          </p:cNvPr>
          <p:cNvSpPr>
            <a:spLocks noChangeShapeType="1"/>
          </p:cNvSpPr>
          <p:nvPr/>
        </p:nvSpPr>
        <p:spPr bwMode="auto">
          <a:xfrm>
            <a:off x="7421563"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Line 158">
            <a:extLst>
              <a:ext uri="{FF2B5EF4-FFF2-40B4-BE49-F238E27FC236}">
                <a16:creationId xmlns:a16="http://schemas.microsoft.com/office/drawing/2014/main" id="{1DC79DAC-8DD6-724F-8570-FA76B0CE7FE3}"/>
              </a:ext>
            </a:extLst>
          </p:cNvPr>
          <p:cNvSpPr>
            <a:spLocks noChangeShapeType="1"/>
          </p:cNvSpPr>
          <p:nvPr/>
        </p:nvSpPr>
        <p:spPr bwMode="auto">
          <a:xfrm>
            <a:off x="74961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Line 159">
            <a:extLst>
              <a:ext uri="{FF2B5EF4-FFF2-40B4-BE49-F238E27FC236}">
                <a16:creationId xmlns:a16="http://schemas.microsoft.com/office/drawing/2014/main" id="{EAB5310A-E284-CE49-BD7F-7D5AF79743F1}"/>
              </a:ext>
            </a:extLst>
          </p:cNvPr>
          <p:cNvSpPr>
            <a:spLocks noChangeShapeType="1"/>
          </p:cNvSpPr>
          <p:nvPr/>
        </p:nvSpPr>
        <p:spPr bwMode="auto">
          <a:xfrm>
            <a:off x="75136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Line 160">
            <a:extLst>
              <a:ext uri="{FF2B5EF4-FFF2-40B4-BE49-F238E27FC236}">
                <a16:creationId xmlns:a16="http://schemas.microsoft.com/office/drawing/2014/main" id="{93A829CF-D0C7-714F-951B-65A2B8DED349}"/>
              </a:ext>
            </a:extLst>
          </p:cNvPr>
          <p:cNvSpPr>
            <a:spLocks noChangeShapeType="1"/>
          </p:cNvSpPr>
          <p:nvPr/>
        </p:nvSpPr>
        <p:spPr bwMode="auto">
          <a:xfrm>
            <a:off x="75358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Line 161">
            <a:extLst>
              <a:ext uri="{FF2B5EF4-FFF2-40B4-BE49-F238E27FC236}">
                <a16:creationId xmlns:a16="http://schemas.microsoft.com/office/drawing/2014/main" id="{5190240E-8E7F-E744-BC4F-A60DD337E008}"/>
              </a:ext>
            </a:extLst>
          </p:cNvPr>
          <p:cNvSpPr>
            <a:spLocks noChangeShapeType="1"/>
          </p:cNvSpPr>
          <p:nvPr/>
        </p:nvSpPr>
        <p:spPr bwMode="auto">
          <a:xfrm>
            <a:off x="7559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Line 162">
            <a:extLst>
              <a:ext uri="{FF2B5EF4-FFF2-40B4-BE49-F238E27FC236}">
                <a16:creationId xmlns:a16="http://schemas.microsoft.com/office/drawing/2014/main" id="{DA8D2EAC-EE83-4046-BF3D-074F8196B031}"/>
              </a:ext>
            </a:extLst>
          </p:cNvPr>
          <p:cNvSpPr>
            <a:spLocks noChangeShapeType="1"/>
          </p:cNvSpPr>
          <p:nvPr/>
        </p:nvSpPr>
        <p:spPr bwMode="auto">
          <a:xfrm>
            <a:off x="75819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Line 163">
            <a:extLst>
              <a:ext uri="{FF2B5EF4-FFF2-40B4-BE49-F238E27FC236}">
                <a16:creationId xmlns:a16="http://schemas.microsoft.com/office/drawing/2014/main" id="{FE7812D2-965D-A94E-93D0-C1B2BF299F65}"/>
              </a:ext>
            </a:extLst>
          </p:cNvPr>
          <p:cNvSpPr>
            <a:spLocks noChangeShapeType="1"/>
          </p:cNvSpPr>
          <p:nvPr/>
        </p:nvSpPr>
        <p:spPr bwMode="auto">
          <a:xfrm>
            <a:off x="76041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Line 164">
            <a:extLst>
              <a:ext uri="{FF2B5EF4-FFF2-40B4-BE49-F238E27FC236}">
                <a16:creationId xmlns:a16="http://schemas.microsoft.com/office/drawing/2014/main" id="{E5EB67A8-32D6-7C44-9BCB-02CD8CC20F15}"/>
              </a:ext>
            </a:extLst>
          </p:cNvPr>
          <p:cNvSpPr>
            <a:spLocks noChangeShapeType="1"/>
          </p:cNvSpPr>
          <p:nvPr/>
        </p:nvSpPr>
        <p:spPr bwMode="auto">
          <a:xfrm>
            <a:off x="76279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Line 165">
            <a:extLst>
              <a:ext uri="{FF2B5EF4-FFF2-40B4-BE49-F238E27FC236}">
                <a16:creationId xmlns:a16="http://schemas.microsoft.com/office/drawing/2014/main" id="{5DF99781-4B80-AA46-B130-A0B591F00977}"/>
              </a:ext>
            </a:extLst>
          </p:cNvPr>
          <p:cNvSpPr>
            <a:spLocks noChangeShapeType="1"/>
          </p:cNvSpPr>
          <p:nvPr/>
        </p:nvSpPr>
        <p:spPr bwMode="auto">
          <a:xfrm>
            <a:off x="770255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Line 166">
            <a:extLst>
              <a:ext uri="{FF2B5EF4-FFF2-40B4-BE49-F238E27FC236}">
                <a16:creationId xmlns:a16="http://schemas.microsoft.com/office/drawing/2014/main" id="{182B9229-4FBD-2B4F-A8BE-A40614F9E88C}"/>
              </a:ext>
            </a:extLst>
          </p:cNvPr>
          <p:cNvSpPr>
            <a:spLocks noChangeShapeType="1"/>
          </p:cNvSpPr>
          <p:nvPr/>
        </p:nvSpPr>
        <p:spPr bwMode="auto">
          <a:xfrm>
            <a:off x="77184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167">
            <a:extLst>
              <a:ext uri="{FF2B5EF4-FFF2-40B4-BE49-F238E27FC236}">
                <a16:creationId xmlns:a16="http://schemas.microsoft.com/office/drawing/2014/main" id="{FA1207EC-A253-384C-961E-42A10080444A}"/>
              </a:ext>
            </a:extLst>
          </p:cNvPr>
          <p:cNvSpPr>
            <a:spLocks noChangeShapeType="1"/>
          </p:cNvSpPr>
          <p:nvPr/>
        </p:nvSpPr>
        <p:spPr bwMode="auto">
          <a:xfrm>
            <a:off x="774223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Line 168">
            <a:extLst>
              <a:ext uri="{FF2B5EF4-FFF2-40B4-BE49-F238E27FC236}">
                <a16:creationId xmlns:a16="http://schemas.microsoft.com/office/drawing/2014/main" id="{764CFCA4-B0EA-7041-8F2E-12B67405EFE9}"/>
              </a:ext>
            </a:extLst>
          </p:cNvPr>
          <p:cNvSpPr>
            <a:spLocks noChangeShapeType="1"/>
          </p:cNvSpPr>
          <p:nvPr/>
        </p:nvSpPr>
        <p:spPr bwMode="auto">
          <a:xfrm>
            <a:off x="77597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Line 169">
            <a:extLst>
              <a:ext uri="{FF2B5EF4-FFF2-40B4-BE49-F238E27FC236}">
                <a16:creationId xmlns:a16="http://schemas.microsoft.com/office/drawing/2014/main" id="{19232540-693E-6145-807B-683AF0B0B89C}"/>
              </a:ext>
            </a:extLst>
          </p:cNvPr>
          <p:cNvSpPr>
            <a:spLocks noChangeShapeType="1"/>
          </p:cNvSpPr>
          <p:nvPr/>
        </p:nvSpPr>
        <p:spPr bwMode="auto">
          <a:xfrm>
            <a:off x="77819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170">
            <a:extLst>
              <a:ext uri="{FF2B5EF4-FFF2-40B4-BE49-F238E27FC236}">
                <a16:creationId xmlns:a16="http://schemas.microsoft.com/office/drawing/2014/main" id="{217B0ABC-4A15-874F-95D7-4FB680931ADC}"/>
              </a:ext>
            </a:extLst>
          </p:cNvPr>
          <p:cNvSpPr>
            <a:spLocks noChangeShapeType="1"/>
          </p:cNvSpPr>
          <p:nvPr/>
        </p:nvSpPr>
        <p:spPr bwMode="auto">
          <a:xfrm>
            <a:off x="78041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Line 171">
            <a:extLst>
              <a:ext uri="{FF2B5EF4-FFF2-40B4-BE49-F238E27FC236}">
                <a16:creationId xmlns:a16="http://schemas.microsoft.com/office/drawing/2014/main" id="{58137375-EB65-A64F-9833-0C65EB8A9360}"/>
              </a:ext>
            </a:extLst>
          </p:cNvPr>
          <p:cNvSpPr>
            <a:spLocks noChangeShapeType="1"/>
          </p:cNvSpPr>
          <p:nvPr/>
        </p:nvSpPr>
        <p:spPr bwMode="auto">
          <a:xfrm>
            <a:off x="78279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Line 172">
            <a:extLst>
              <a:ext uri="{FF2B5EF4-FFF2-40B4-BE49-F238E27FC236}">
                <a16:creationId xmlns:a16="http://schemas.microsoft.com/office/drawing/2014/main" id="{29F3BD99-A89E-7C4B-8475-F63ED0D64747}"/>
              </a:ext>
            </a:extLst>
          </p:cNvPr>
          <p:cNvSpPr>
            <a:spLocks noChangeShapeType="1"/>
          </p:cNvSpPr>
          <p:nvPr/>
        </p:nvSpPr>
        <p:spPr bwMode="auto">
          <a:xfrm>
            <a:off x="790733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Line 173">
            <a:extLst>
              <a:ext uri="{FF2B5EF4-FFF2-40B4-BE49-F238E27FC236}">
                <a16:creationId xmlns:a16="http://schemas.microsoft.com/office/drawing/2014/main" id="{A2EE543B-F6D0-5C41-AFD7-E7DD80219907}"/>
              </a:ext>
            </a:extLst>
          </p:cNvPr>
          <p:cNvSpPr>
            <a:spLocks noChangeShapeType="1"/>
          </p:cNvSpPr>
          <p:nvPr/>
        </p:nvSpPr>
        <p:spPr bwMode="auto">
          <a:xfrm>
            <a:off x="79184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Line 174">
            <a:extLst>
              <a:ext uri="{FF2B5EF4-FFF2-40B4-BE49-F238E27FC236}">
                <a16:creationId xmlns:a16="http://schemas.microsoft.com/office/drawing/2014/main" id="{0D008514-084C-B843-806B-B26BBE29D3B0}"/>
              </a:ext>
            </a:extLst>
          </p:cNvPr>
          <p:cNvSpPr>
            <a:spLocks noChangeShapeType="1"/>
          </p:cNvSpPr>
          <p:nvPr/>
        </p:nvSpPr>
        <p:spPr bwMode="auto">
          <a:xfrm>
            <a:off x="79422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Line 175">
            <a:extLst>
              <a:ext uri="{FF2B5EF4-FFF2-40B4-BE49-F238E27FC236}">
                <a16:creationId xmlns:a16="http://schemas.microsoft.com/office/drawing/2014/main" id="{14B9B43F-E4E0-404D-B769-40E4E5CEA140}"/>
              </a:ext>
            </a:extLst>
          </p:cNvPr>
          <p:cNvSpPr>
            <a:spLocks noChangeShapeType="1"/>
          </p:cNvSpPr>
          <p:nvPr/>
        </p:nvSpPr>
        <p:spPr bwMode="auto">
          <a:xfrm>
            <a:off x="79644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176">
            <a:extLst>
              <a:ext uri="{FF2B5EF4-FFF2-40B4-BE49-F238E27FC236}">
                <a16:creationId xmlns:a16="http://schemas.microsoft.com/office/drawing/2014/main" id="{8B30D719-E065-F64B-BFDE-3ABCE33A25D4}"/>
              </a:ext>
            </a:extLst>
          </p:cNvPr>
          <p:cNvSpPr>
            <a:spLocks noChangeShapeType="1"/>
          </p:cNvSpPr>
          <p:nvPr/>
        </p:nvSpPr>
        <p:spPr bwMode="auto">
          <a:xfrm>
            <a:off x="79883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Line 177">
            <a:extLst>
              <a:ext uri="{FF2B5EF4-FFF2-40B4-BE49-F238E27FC236}">
                <a16:creationId xmlns:a16="http://schemas.microsoft.com/office/drawing/2014/main" id="{3AE7CF58-3C70-CC41-B26F-3AB2B4FA75C2}"/>
              </a:ext>
            </a:extLst>
          </p:cNvPr>
          <p:cNvSpPr>
            <a:spLocks noChangeShapeType="1"/>
          </p:cNvSpPr>
          <p:nvPr/>
        </p:nvSpPr>
        <p:spPr bwMode="auto">
          <a:xfrm>
            <a:off x="80105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Line 178">
            <a:extLst>
              <a:ext uri="{FF2B5EF4-FFF2-40B4-BE49-F238E27FC236}">
                <a16:creationId xmlns:a16="http://schemas.microsoft.com/office/drawing/2014/main" id="{CAD3D863-CFB9-FF49-9A74-427E3860F268}"/>
              </a:ext>
            </a:extLst>
          </p:cNvPr>
          <p:cNvSpPr>
            <a:spLocks noChangeShapeType="1"/>
          </p:cNvSpPr>
          <p:nvPr/>
        </p:nvSpPr>
        <p:spPr bwMode="auto">
          <a:xfrm>
            <a:off x="803275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Line 179">
            <a:extLst>
              <a:ext uri="{FF2B5EF4-FFF2-40B4-BE49-F238E27FC236}">
                <a16:creationId xmlns:a16="http://schemas.microsoft.com/office/drawing/2014/main" id="{1DEC32D9-F6F2-5147-AC03-1BFADCCC1FBF}"/>
              </a:ext>
            </a:extLst>
          </p:cNvPr>
          <p:cNvSpPr>
            <a:spLocks noChangeShapeType="1"/>
          </p:cNvSpPr>
          <p:nvPr/>
        </p:nvSpPr>
        <p:spPr bwMode="auto">
          <a:xfrm>
            <a:off x="811371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Line 180">
            <a:extLst>
              <a:ext uri="{FF2B5EF4-FFF2-40B4-BE49-F238E27FC236}">
                <a16:creationId xmlns:a16="http://schemas.microsoft.com/office/drawing/2014/main" id="{45975537-0AA6-6A4F-B45C-2FA47C8F14F5}"/>
              </a:ext>
            </a:extLst>
          </p:cNvPr>
          <p:cNvSpPr>
            <a:spLocks noChangeShapeType="1"/>
          </p:cNvSpPr>
          <p:nvPr/>
        </p:nvSpPr>
        <p:spPr bwMode="auto">
          <a:xfrm>
            <a:off x="8124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Line 181">
            <a:extLst>
              <a:ext uri="{FF2B5EF4-FFF2-40B4-BE49-F238E27FC236}">
                <a16:creationId xmlns:a16="http://schemas.microsoft.com/office/drawing/2014/main" id="{ACAB4EC1-45A3-DE48-96C6-DE262411C27E}"/>
              </a:ext>
            </a:extLst>
          </p:cNvPr>
          <p:cNvSpPr>
            <a:spLocks noChangeShapeType="1"/>
          </p:cNvSpPr>
          <p:nvPr/>
        </p:nvSpPr>
        <p:spPr bwMode="auto">
          <a:xfrm>
            <a:off x="81470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Line 182">
            <a:extLst>
              <a:ext uri="{FF2B5EF4-FFF2-40B4-BE49-F238E27FC236}">
                <a16:creationId xmlns:a16="http://schemas.microsoft.com/office/drawing/2014/main" id="{7C6C04F1-586D-B343-8317-15D4A03FF655}"/>
              </a:ext>
            </a:extLst>
          </p:cNvPr>
          <p:cNvSpPr>
            <a:spLocks noChangeShapeType="1"/>
          </p:cNvSpPr>
          <p:nvPr/>
        </p:nvSpPr>
        <p:spPr bwMode="auto">
          <a:xfrm>
            <a:off x="81708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Line 183">
            <a:extLst>
              <a:ext uri="{FF2B5EF4-FFF2-40B4-BE49-F238E27FC236}">
                <a16:creationId xmlns:a16="http://schemas.microsoft.com/office/drawing/2014/main" id="{2BFFD4A5-6542-6D45-A90E-3D0852E9A7CC}"/>
              </a:ext>
            </a:extLst>
          </p:cNvPr>
          <p:cNvSpPr>
            <a:spLocks noChangeShapeType="1"/>
          </p:cNvSpPr>
          <p:nvPr/>
        </p:nvSpPr>
        <p:spPr bwMode="auto">
          <a:xfrm>
            <a:off x="81930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Line 184">
            <a:extLst>
              <a:ext uri="{FF2B5EF4-FFF2-40B4-BE49-F238E27FC236}">
                <a16:creationId xmlns:a16="http://schemas.microsoft.com/office/drawing/2014/main" id="{161B88CD-4715-BB47-B3B7-C309C57FB096}"/>
              </a:ext>
            </a:extLst>
          </p:cNvPr>
          <p:cNvSpPr>
            <a:spLocks noChangeShapeType="1"/>
          </p:cNvSpPr>
          <p:nvPr/>
        </p:nvSpPr>
        <p:spPr bwMode="auto">
          <a:xfrm>
            <a:off x="82169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Line 185">
            <a:extLst>
              <a:ext uri="{FF2B5EF4-FFF2-40B4-BE49-F238E27FC236}">
                <a16:creationId xmlns:a16="http://schemas.microsoft.com/office/drawing/2014/main" id="{7DB70C98-2C40-D549-973A-DF921201101D}"/>
              </a:ext>
            </a:extLst>
          </p:cNvPr>
          <p:cNvSpPr>
            <a:spLocks noChangeShapeType="1"/>
          </p:cNvSpPr>
          <p:nvPr/>
        </p:nvSpPr>
        <p:spPr bwMode="auto">
          <a:xfrm>
            <a:off x="823912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Line 186">
            <a:extLst>
              <a:ext uri="{FF2B5EF4-FFF2-40B4-BE49-F238E27FC236}">
                <a16:creationId xmlns:a16="http://schemas.microsoft.com/office/drawing/2014/main" id="{35BFA36E-6DBE-904B-8130-300F13183570}"/>
              </a:ext>
            </a:extLst>
          </p:cNvPr>
          <p:cNvSpPr>
            <a:spLocks noChangeShapeType="1"/>
          </p:cNvSpPr>
          <p:nvPr/>
        </p:nvSpPr>
        <p:spPr bwMode="auto">
          <a:xfrm>
            <a:off x="831850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Line 187">
            <a:extLst>
              <a:ext uri="{FF2B5EF4-FFF2-40B4-BE49-F238E27FC236}">
                <a16:creationId xmlns:a16="http://schemas.microsoft.com/office/drawing/2014/main" id="{69560EE9-72A2-7241-ADCA-EAC91FAB9EB0}"/>
              </a:ext>
            </a:extLst>
          </p:cNvPr>
          <p:cNvSpPr>
            <a:spLocks noChangeShapeType="1"/>
          </p:cNvSpPr>
          <p:nvPr/>
        </p:nvSpPr>
        <p:spPr bwMode="auto">
          <a:xfrm>
            <a:off x="8331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Line 188">
            <a:extLst>
              <a:ext uri="{FF2B5EF4-FFF2-40B4-BE49-F238E27FC236}">
                <a16:creationId xmlns:a16="http://schemas.microsoft.com/office/drawing/2014/main" id="{63040D0D-50CE-584C-AD9F-E830E796B373}"/>
              </a:ext>
            </a:extLst>
          </p:cNvPr>
          <p:cNvSpPr>
            <a:spLocks noChangeShapeType="1"/>
          </p:cNvSpPr>
          <p:nvPr/>
        </p:nvSpPr>
        <p:spPr bwMode="auto">
          <a:xfrm>
            <a:off x="8353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Line 189">
            <a:extLst>
              <a:ext uri="{FF2B5EF4-FFF2-40B4-BE49-F238E27FC236}">
                <a16:creationId xmlns:a16="http://schemas.microsoft.com/office/drawing/2014/main" id="{CFAA5EAA-4648-3D40-8DBB-A379D9034F59}"/>
              </a:ext>
            </a:extLst>
          </p:cNvPr>
          <p:cNvSpPr>
            <a:spLocks noChangeShapeType="1"/>
          </p:cNvSpPr>
          <p:nvPr/>
        </p:nvSpPr>
        <p:spPr bwMode="auto">
          <a:xfrm>
            <a:off x="83756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Line 190">
            <a:extLst>
              <a:ext uri="{FF2B5EF4-FFF2-40B4-BE49-F238E27FC236}">
                <a16:creationId xmlns:a16="http://schemas.microsoft.com/office/drawing/2014/main" id="{26C2E112-A46A-3C4A-AC4F-0E802C4D1C10}"/>
              </a:ext>
            </a:extLst>
          </p:cNvPr>
          <p:cNvSpPr>
            <a:spLocks noChangeShapeType="1"/>
          </p:cNvSpPr>
          <p:nvPr/>
        </p:nvSpPr>
        <p:spPr bwMode="auto">
          <a:xfrm>
            <a:off x="83994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Line 191">
            <a:extLst>
              <a:ext uri="{FF2B5EF4-FFF2-40B4-BE49-F238E27FC236}">
                <a16:creationId xmlns:a16="http://schemas.microsoft.com/office/drawing/2014/main" id="{4976BE7E-5459-7042-BAFD-B5AB233E70B6}"/>
              </a:ext>
            </a:extLst>
          </p:cNvPr>
          <p:cNvSpPr>
            <a:spLocks noChangeShapeType="1"/>
          </p:cNvSpPr>
          <p:nvPr/>
        </p:nvSpPr>
        <p:spPr bwMode="auto">
          <a:xfrm>
            <a:off x="84216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Line 192">
            <a:extLst>
              <a:ext uri="{FF2B5EF4-FFF2-40B4-BE49-F238E27FC236}">
                <a16:creationId xmlns:a16="http://schemas.microsoft.com/office/drawing/2014/main" id="{B6A668DC-DB99-6548-BDDC-9DC416F79C8D}"/>
              </a:ext>
            </a:extLst>
          </p:cNvPr>
          <p:cNvSpPr>
            <a:spLocks noChangeShapeType="1"/>
          </p:cNvSpPr>
          <p:nvPr/>
        </p:nvSpPr>
        <p:spPr bwMode="auto">
          <a:xfrm>
            <a:off x="844550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Line 193">
            <a:extLst>
              <a:ext uri="{FF2B5EF4-FFF2-40B4-BE49-F238E27FC236}">
                <a16:creationId xmlns:a16="http://schemas.microsoft.com/office/drawing/2014/main" id="{E4F98197-2462-5546-9750-EE81DECAF48B}"/>
              </a:ext>
            </a:extLst>
          </p:cNvPr>
          <p:cNvSpPr>
            <a:spLocks noChangeShapeType="1"/>
          </p:cNvSpPr>
          <p:nvPr/>
        </p:nvSpPr>
        <p:spPr bwMode="auto">
          <a:xfrm>
            <a:off x="852487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Line 194">
            <a:extLst>
              <a:ext uri="{FF2B5EF4-FFF2-40B4-BE49-F238E27FC236}">
                <a16:creationId xmlns:a16="http://schemas.microsoft.com/office/drawing/2014/main" id="{0726AFBA-0DF1-3F4B-91B3-73032213C9B1}"/>
              </a:ext>
            </a:extLst>
          </p:cNvPr>
          <p:cNvSpPr>
            <a:spLocks noChangeShapeType="1"/>
          </p:cNvSpPr>
          <p:nvPr/>
        </p:nvSpPr>
        <p:spPr bwMode="auto">
          <a:xfrm>
            <a:off x="85359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Line 195">
            <a:extLst>
              <a:ext uri="{FF2B5EF4-FFF2-40B4-BE49-F238E27FC236}">
                <a16:creationId xmlns:a16="http://schemas.microsoft.com/office/drawing/2014/main" id="{D48AC94C-83C8-1848-8DC9-6E70A4D27EAF}"/>
              </a:ext>
            </a:extLst>
          </p:cNvPr>
          <p:cNvSpPr>
            <a:spLocks noChangeShapeType="1"/>
          </p:cNvSpPr>
          <p:nvPr/>
        </p:nvSpPr>
        <p:spPr bwMode="auto">
          <a:xfrm>
            <a:off x="855980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Line 196">
            <a:extLst>
              <a:ext uri="{FF2B5EF4-FFF2-40B4-BE49-F238E27FC236}">
                <a16:creationId xmlns:a16="http://schemas.microsoft.com/office/drawing/2014/main" id="{4B57E394-CD35-8149-B5EA-A5F193AF3225}"/>
              </a:ext>
            </a:extLst>
          </p:cNvPr>
          <p:cNvSpPr>
            <a:spLocks noChangeShapeType="1"/>
          </p:cNvSpPr>
          <p:nvPr/>
        </p:nvSpPr>
        <p:spPr bwMode="auto">
          <a:xfrm>
            <a:off x="85756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Line 197">
            <a:extLst>
              <a:ext uri="{FF2B5EF4-FFF2-40B4-BE49-F238E27FC236}">
                <a16:creationId xmlns:a16="http://schemas.microsoft.com/office/drawing/2014/main" id="{C6165621-799D-7D46-9C0F-BA16D4989B29}"/>
              </a:ext>
            </a:extLst>
          </p:cNvPr>
          <p:cNvSpPr>
            <a:spLocks noChangeShapeType="1"/>
          </p:cNvSpPr>
          <p:nvPr/>
        </p:nvSpPr>
        <p:spPr bwMode="auto">
          <a:xfrm>
            <a:off x="85994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Line 198">
            <a:extLst>
              <a:ext uri="{FF2B5EF4-FFF2-40B4-BE49-F238E27FC236}">
                <a16:creationId xmlns:a16="http://schemas.microsoft.com/office/drawing/2014/main" id="{9D90E06C-2386-B042-9824-795E67E8BFB6}"/>
              </a:ext>
            </a:extLst>
          </p:cNvPr>
          <p:cNvSpPr>
            <a:spLocks noChangeShapeType="1"/>
          </p:cNvSpPr>
          <p:nvPr/>
        </p:nvSpPr>
        <p:spPr bwMode="auto">
          <a:xfrm>
            <a:off x="86217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Line 199">
            <a:extLst>
              <a:ext uri="{FF2B5EF4-FFF2-40B4-BE49-F238E27FC236}">
                <a16:creationId xmlns:a16="http://schemas.microsoft.com/office/drawing/2014/main" id="{C891BB81-A7AB-6E49-85DD-17B74B71A85F}"/>
              </a:ext>
            </a:extLst>
          </p:cNvPr>
          <p:cNvSpPr>
            <a:spLocks noChangeShapeType="1"/>
          </p:cNvSpPr>
          <p:nvPr/>
        </p:nvSpPr>
        <p:spPr bwMode="auto">
          <a:xfrm>
            <a:off x="86455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Line 200">
            <a:extLst>
              <a:ext uri="{FF2B5EF4-FFF2-40B4-BE49-F238E27FC236}">
                <a16:creationId xmlns:a16="http://schemas.microsoft.com/office/drawing/2014/main" id="{060794DC-4F05-9B43-B961-74ED2BBB25BB}"/>
              </a:ext>
            </a:extLst>
          </p:cNvPr>
          <p:cNvSpPr>
            <a:spLocks noChangeShapeType="1"/>
          </p:cNvSpPr>
          <p:nvPr/>
        </p:nvSpPr>
        <p:spPr bwMode="auto">
          <a:xfrm>
            <a:off x="8731250"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Line 201">
            <a:extLst>
              <a:ext uri="{FF2B5EF4-FFF2-40B4-BE49-F238E27FC236}">
                <a16:creationId xmlns:a16="http://schemas.microsoft.com/office/drawing/2014/main" id="{CD62B42E-3EF9-6548-97A7-73E8E61F0109}"/>
              </a:ext>
            </a:extLst>
          </p:cNvPr>
          <p:cNvSpPr>
            <a:spLocks noChangeShapeType="1"/>
          </p:cNvSpPr>
          <p:nvPr/>
        </p:nvSpPr>
        <p:spPr bwMode="auto">
          <a:xfrm>
            <a:off x="87360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Line 202">
            <a:extLst>
              <a:ext uri="{FF2B5EF4-FFF2-40B4-BE49-F238E27FC236}">
                <a16:creationId xmlns:a16="http://schemas.microsoft.com/office/drawing/2014/main" id="{615ED3B5-2680-7E48-8D50-600B7D35C5F9}"/>
              </a:ext>
            </a:extLst>
          </p:cNvPr>
          <p:cNvSpPr>
            <a:spLocks noChangeShapeType="1"/>
          </p:cNvSpPr>
          <p:nvPr/>
        </p:nvSpPr>
        <p:spPr bwMode="auto">
          <a:xfrm>
            <a:off x="8759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Line 203">
            <a:extLst>
              <a:ext uri="{FF2B5EF4-FFF2-40B4-BE49-F238E27FC236}">
                <a16:creationId xmlns:a16="http://schemas.microsoft.com/office/drawing/2014/main" id="{4993E65A-6E84-8E40-9639-33A37255D464}"/>
              </a:ext>
            </a:extLst>
          </p:cNvPr>
          <p:cNvSpPr>
            <a:spLocks noChangeShapeType="1"/>
          </p:cNvSpPr>
          <p:nvPr/>
        </p:nvSpPr>
        <p:spPr bwMode="auto">
          <a:xfrm>
            <a:off x="8782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Line 204">
            <a:extLst>
              <a:ext uri="{FF2B5EF4-FFF2-40B4-BE49-F238E27FC236}">
                <a16:creationId xmlns:a16="http://schemas.microsoft.com/office/drawing/2014/main" id="{4B130430-690E-A841-B88A-D32A1774960E}"/>
              </a:ext>
            </a:extLst>
          </p:cNvPr>
          <p:cNvSpPr>
            <a:spLocks noChangeShapeType="1"/>
          </p:cNvSpPr>
          <p:nvPr/>
        </p:nvSpPr>
        <p:spPr bwMode="auto">
          <a:xfrm>
            <a:off x="88042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Line 206">
            <a:extLst>
              <a:ext uri="{FF2B5EF4-FFF2-40B4-BE49-F238E27FC236}">
                <a16:creationId xmlns:a16="http://schemas.microsoft.com/office/drawing/2014/main" id="{FDBD0C11-6A65-F642-8EB0-6B69962F9DE4}"/>
              </a:ext>
            </a:extLst>
          </p:cNvPr>
          <p:cNvSpPr>
            <a:spLocks noChangeShapeType="1"/>
          </p:cNvSpPr>
          <p:nvPr/>
        </p:nvSpPr>
        <p:spPr bwMode="auto">
          <a:xfrm>
            <a:off x="88280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Line 207">
            <a:extLst>
              <a:ext uri="{FF2B5EF4-FFF2-40B4-BE49-F238E27FC236}">
                <a16:creationId xmlns:a16="http://schemas.microsoft.com/office/drawing/2014/main" id="{D5195895-CDFD-2941-AA64-6F98D1E8AF78}"/>
              </a:ext>
            </a:extLst>
          </p:cNvPr>
          <p:cNvSpPr>
            <a:spLocks noChangeShapeType="1"/>
          </p:cNvSpPr>
          <p:nvPr/>
        </p:nvSpPr>
        <p:spPr bwMode="auto">
          <a:xfrm>
            <a:off x="88503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Line 208">
            <a:extLst>
              <a:ext uri="{FF2B5EF4-FFF2-40B4-BE49-F238E27FC236}">
                <a16:creationId xmlns:a16="http://schemas.microsoft.com/office/drawing/2014/main" id="{F06A7D0D-924E-8C41-8C9C-382CFDFB7893}"/>
              </a:ext>
            </a:extLst>
          </p:cNvPr>
          <p:cNvSpPr>
            <a:spLocks noChangeShapeType="1"/>
          </p:cNvSpPr>
          <p:nvPr/>
        </p:nvSpPr>
        <p:spPr bwMode="auto">
          <a:xfrm>
            <a:off x="8936038"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Line 209">
            <a:extLst>
              <a:ext uri="{FF2B5EF4-FFF2-40B4-BE49-F238E27FC236}">
                <a16:creationId xmlns:a16="http://schemas.microsoft.com/office/drawing/2014/main" id="{D3B38F77-F378-A749-94C2-96906FB4C151}"/>
              </a:ext>
            </a:extLst>
          </p:cNvPr>
          <p:cNvSpPr>
            <a:spLocks noChangeShapeType="1"/>
          </p:cNvSpPr>
          <p:nvPr/>
        </p:nvSpPr>
        <p:spPr bwMode="auto">
          <a:xfrm>
            <a:off x="89423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Line 210">
            <a:extLst>
              <a:ext uri="{FF2B5EF4-FFF2-40B4-BE49-F238E27FC236}">
                <a16:creationId xmlns:a16="http://schemas.microsoft.com/office/drawing/2014/main" id="{6D25AC73-232C-EA4F-A058-821B8E39E1A3}"/>
              </a:ext>
            </a:extLst>
          </p:cNvPr>
          <p:cNvSpPr>
            <a:spLocks noChangeShapeType="1"/>
          </p:cNvSpPr>
          <p:nvPr/>
        </p:nvSpPr>
        <p:spPr bwMode="auto">
          <a:xfrm>
            <a:off x="89646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Line 211">
            <a:extLst>
              <a:ext uri="{FF2B5EF4-FFF2-40B4-BE49-F238E27FC236}">
                <a16:creationId xmlns:a16="http://schemas.microsoft.com/office/drawing/2014/main" id="{C4E1E610-8174-3246-A27B-C400B5DAC3B2}"/>
              </a:ext>
            </a:extLst>
          </p:cNvPr>
          <p:cNvSpPr>
            <a:spLocks noChangeShapeType="1"/>
          </p:cNvSpPr>
          <p:nvPr/>
        </p:nvSpPr>
        <p:spPr bwMode="auto">
          <a:xfrm>
            <a:off x="8988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Line 212">
            <a:extLst>
              <a:ext uri="{FF2B5EF4-FFF2-40B4-BE49-F238E27FC236}">
                <a16:creationId xmlns:a16="http://schemas.microsoft.com/office/drawing/2014/main" id="{D63BBA40-B795-5B42-91B1-1B1AF882C65E}"/>
              </a:ext>
            </a:extLst>
          </p:cNvPr>
          <p:cNvSpPr>
            <a:spLocks noChangeShapeType="1"/>
          </p:cNvSpPr>
          <p:nvPr/>
        </p:nvSpPr>
        <p:spPr bwMode="auto">
          <a:xfrm>
            <a:off x="90106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Line 213">
            <a:extLst>
              <a:ext uri="{FF2B5EF4-FFF2-40B4-BE49-F238E27FC236}">
                <a16:creationId xmlns:a16="http://schemas.microsoft.com/office/drawing/2014/main" id="{DC8B87AE-CB74-3D49-83B6-1AF524D8AD98}"/>
              </a:ext>
            </a:extLst>
          </p:cNvPr>
          <p:cNvSpPr>
            <a:spLocks noChangeShapeType="1"/>
          </p:cNvSpPr>
          <p:nvPr/>
        </p:nvSpPr>
        <p:spPr bwMode="auto">
          <a:xfrm>
            <a:off x="90328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Line 214">
            <a:extLst>
              <a:ext uri="{FF2B5EF4-FFF2-40B4-BE49-F238E27FC236}">
                <a16:creationId xmlns:a16="http://schemas.microsoft.com/office/drawing/2014/main" id="{AC5BD0C0-3CA8-E64F-A61C-7AA0C0B78512}"/>
              </a:ext>
            </a:extLst>
          </p:cNvPr>
          <p:cNvSpPr>
            <a:spLocks noChangeShapeType="1"/>
          </p:cNvSpPr>
          <p:nvPr/>
        </p:nvSpPr>
        <p:spPr bwMode="auto">
          <a:xfrm>
            <a:off x="905668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Line 215">
            <a:extLst>
              <a:ext uri="{FF2B5EF4-FFF2-40B4-BE49-F238E27FC236}">
                <a16:creationId xmlns:a16="http://schemas.microsoft.com/office/drawing/2014/main" id="{88E25DC2-C872-0347-93D9-A029718E1CA2}"/>
              </a:ext>
            </a:extLst>
          </p:cNvPr>
          <p:cNvSpPr>
            <a:spLocks noChangeShapeType="1"/>
          </p:cNvSpPr>
          <p:nvPr/>
        </p:nvSpPr>
        <p:spPr bwMode="auto">
          <a:xfrm>
            <a:off x="91360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Line 216">
            <a:extLst>
              <a:ext uri="{FF2B5EF4-FFF2-40B4-BE49-F238E27FC236}">
                <a16:creationId xmlns:a16="http://schemas.microsoft.com/office/drawing/2014/main" id="{C91923DA-45BC-9D46-8D5C-D989F033BAEC}"/>
              </a:ext>
            </a:extLst>
          </p:cNvPr>
          <p:cNvSpPr>
            <a:spLocks noChangeShapeType="1"/>
          </p:cNvSpPr>
          <p:nvPr/>
        </p:nvSpPr>
        <p:spPr bwMode="auto">
          <a:xfrm>
            <a:off x="91471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Line 217">
            <a:extLst>
              <a:ext uri="{FF2B5EF4-FFF2-40B4-BE49-F238E27FC236}">
                <a16:creationId xmlns:a16="http://schemas.microsoft.com/office/drawing/2014/main" id="{EDDE6F88-5BB4-4F41-A735-E52C88BF1097}"/>
              </a:ext>
            </a:extLst>
          </p:cNvPr>
          <p:cNvSpPr>
            <a:spLocks noChangeShapeType="1"/>
          </p:cNvSpPr>
          <p:nvPr/>
        </p:nvSpPr>
        <p:spPr bwMode="auto">
          <a:xfrm>
            <a:off x="91709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Line 218">
            <a:extLst>
              <a:ext uri="{FF2B5EF4-FFF2-40B4-BE49-F238E27FC236}">
                <a16:creationId xmlns:a16="http://schemas.microsoft.com/office/drawing/2014/main" id="{8330C846-EBAD-9E45-B14F-65D7B49A68C7}"/>
              </a:ext>
            </a:extLst>
          </p:cNvPr>
          <p:cNvSpPr>
            <a:spLocks noChangeShapeType="1"/>
          </p:cNvSpPr>
          <p:nvPr/>
        </p:nvSpPr>
        <p:spPr bwMode="auto">
          <a:xfrm>
            <a:off x="91932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Line 219">
            <a:extLst>
              <a:ext uri="{FF2B5EF4-FFF2-40B4-BE49-F238E27FC236}">
                <a16:creationId xmlns:a16="http://schemas.microsoft.com/office/drawing/2014/main" id="{558E7BF8-FE67-1F4F-AB61-4ED97BD69F56}"/>
              </a:ext>
            </a:extLst>
          </p:cNvPr>
          <p:cNvSpPr>
            <a:spLocks noChangeShapeType="1"/>
          </p:cNvSpPr>
          <p:nvPr/>
        </p:nvSpPr>
        <p:spPr bwMode="auto">
          <a:xfrm>
            <a:off x="92170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Line 220">
            <a:extLst>
              <a:ext uri="{FF2B5EF4-FFF2-40B4-BE49-F238E27FC236}">
                <a16:creationId xmlns:a16="http://schemas.microsoft.com/office/drawing/2014/main" id="{156964BA-8F4D-7249-A72B-BA8D59ADD9CF}"/>
              </a:ext>
            </a:extLst>
          </p:cNvPr>
          <p:cNvSpPr>
            <a:spLocks noChangeShapeType="1"/>
          </p:cNvSpPr>
          <p:nvPr/>
        </p:nvSpPr>
        <p:spPr bwMode="auto">
          <a:xfrm>
            <a:off x="92392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Line 221">
            <a:extLst>
              <a:ext uri="{FF2B5EF4-FFF2-40B4-BE49-F238E27FC236}">
                <a16:creationId xmlns:a16="http://schemas.microsoft.com/office/drawing/2014/main" id="{BBF5EC09-8030-B547-9574-093509291259}"/>
              </a:ext>
            </a:extLst>
          </p:cNvPr>
          <p:cNvSpPr>
            <a:spLocks noChangeShapeType="1"/>
          </p:cNvSpPr>
          <p:nvPr/>
        </p:nvSpPr>
        <p:spPr bwMode="auto">
          <a:xfrm>
            <a:off x="9261475"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Line 222">
            <a:extLst>
              <a:ext uri="{FF2B5EF4-FFF2-40B4-BE49-F238E27FC236}">
                <a16:creationId xmlns:a16="http://schemas.microsoft.com/office/drawing/2014/main" id="{A6B90750-D314-2745-B550-EE48AA6F0955}"/>
              </a:ext>
            </a:extLst>
          </p:cNvPr>
          <p:cNvSpPr>
            <a:spLocks noChangeShapeType="1"/>
          </p:cNvSpPr>
          <p:nvPr/>
        </p:nvSpPr>
        <p:spPr bwMode="auto">
          <a:xfrm>
            <a:off x="93424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Line 223">
            <a:extLst>
              <a:ext uri="{FF2B5EF4-FFF2-40B4-BE49-F238E27FC236}">
                <a16:creationId xmlns:a16="http://schemas.microsoft.com/office/drawing/2014/main" id="{D1ADEFF0-7501-304D-BD92-ECEA14FD1F91}"/>
              </a:ext>
            </a:extLst>
          </p:cNvPr>
          <p:cNvSpPr>
            <a:spLocks noChangeShapeType="1"/>
          </p:cNvSpPr>
          <p:nvPr/>
        </p:nvSpPr>
        <p:spPr bwMode="auto">
          <a:xfrm>
            <a:off x="93472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Line 224">
            <a:extLst>
              <a:ext uri="{FF2B5EF4-FFF2-40B4-BE49-F238E27FC236}">
                <a16:creationId xmlns:a16="http://schemas.microsoft.com/office/drawing/2014/main" id="{FD3D642A-CA43-9244-9FB1-7D73B16D2F26}"/>
              </a:ext>
            </a:extLst>
          </p:cNvPr>
          <p:cNvSpPr>
            <a:spLocks noChangeShapeType="1"/>
          </p:cNvSpPr>
          <p:nvPr/>
        </p:nvSpPr>
        <p:spPr bwMode="auto">
          <a:xfrm>
            <a:off x="93710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Line 225">
            <a:extLst>
              <a:ext uri="{FF2B5EF4-FFF2-40B4-BE49-F238E27FC236}">
                <a16:creationId xmlns:a16="http://schemas.microsoft.com/office/drawing/2014/main" id="{926D3EC8-3104-6841-8EBD-9B3EE08D4D60}"/>
              </a:ext>
            </a:extLst>
          </p:cNvPr>
          <p:cNvSpPr>
            <a:spLocks noChangeShapeType="1"/>
          </p:cNvSpPr>
          <p:nvPr/>
        </p:nvSpPr>
        <p:spPr bwMode="auto">
          <a:xfrm>
            <a:off x="93932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Line 226">
            <a:extLst>
              <a:ext uri="{FF2B5EF4-FFF2-40B4-BE49-F238E27FC236}">
                <a16:creationId xmlns:a16="http://schemas.microsoft.com/office/drawing/2014/main" id="{B3AB20A8-45C0-A742-A382-92454788A597}"/>
              </a:ext>
            </a:extLst>
          </p:cNvPr>
          <p:cNvSpPr>
            <a:spLocks noChangeShapeType="1"/>
          </p:cNvSpPr>
          <p:nvPr/>
        </p:nvSpPr>
        <p:spPr bwMode="auto">
          <a:xfrm>
            <a:off x="9417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Line 227">
            <a:extLst>
              <a:ext uri="{FF2B5EF4-FFF2-40B4-BE49-F238E27FC236}">
                <a16:creationId xmlns:a16="http://schemas.microsoft.com/office/drawing/2014/main" id="{4C2067ED-CFA3-E148-948C-1AA2AD76754C}"/>
              </a:ext>
            </a:extLst>
          </p:cNvPr>
          <p:cNvSpPr>
            <a:spLocks noChangeShapeType="1"/>
          </p:cNvSpPr>
          <p:nvPr/>
        </p:nvSpPr>
        <p:spPr bwMode="auto">
          <a:xfrm>
            <a:off x="94392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Line 228">
            <a:extLst>
              <a:ext uri="{FF2B5EF4-FFF2-40B4-BE49-F238E27FC236}">
                <a16:creationId xmlns:a16="http://schemas.microsoft.com/office/drawing/2014/main" id="{C8015694-5508-9D45-801B-CCFFDB8CD345}"/>
              </a:ext>
            </a:extLst>
          </p:cNvPr>
          <p:cNvSpPr>
            <a:spLocks noChangeShapeType="1"/>
          </p:cNvSpPr>
          <p:nvPr/>
        </p:nvSpPr>
        <p:spPr bwMode="auto">
          <a:xfrm>
            <a:off x="94615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Line 229">
            <a:extLst>
              <a:ext uri="{FF2B5EF4-FFF2-40B4-BE49-F238E27FC236}">
                <a16:creationId xmlns:a16="http://schemas.microsoft.com/office/drawing/2014/main" id="{14644F66-C596-ED44-9BED-27E04469F516}"/>
              </a:ext>
            </a:extLst>
          </p:cNvPr>
          <p:cNvSpPr>
            <a:spLocks noChangeShapeType="1"/>
          </p:cNvSpPr>
          <p:nvPr/>
        </p:nvSpPr>
        <p:spPr bwMode="auto">
          <a:xfrm>
            <a:off x="9547225"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Line 230">
            <a:extLst>
              <a:ext uri="{FF2B5EF4-FFF2-40B4-BE49-F238E27FC236}">
                <a16:creationId xmlns:a16="http://schemas.microsoft.com/office/drawing/2014/main" id="{936A942E-256A-F048-8664-B8CDA988D1C2}"/>
              </a:ext>
            </a:extLst>
          </p:cNvPr>
          <p:cNvSpPr>
            <a:spLocks noChangeShapeType="1"/>
          </p:cNvSpPr>
          <p:nvPr/>
        </p:nvSpPr>
        <p:spPr bwMode="auto">
          <a:xfrm>
            <a:off x="95535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Line 231">
            <a:extLst>
              <a:ext uri="{FF2B5EF4-FFF2-40B4-BE49-F238E27FC236}">
                <a16:creationId xmlns:a16="http://schemas.microsoft.com/office/drawing/2014/main" id="{9108F99F-4E4D-3C41-B0A5-8A36A8932EFB}"/>
              </a:ext>
            </a:extLst>
          </p:cNvPr>
          <p:cNvSpPr>
            <a:spLocks noChangeShapeType="1"/>
          </p:cNvSpPr>
          <p:nvPr/>
        </p:nvSpPr>
        <p:spPr bwMode="auto">
          <a:xfrm>
            <a:off x="95758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Line 232">
            <a:extLst>
              <a:ext uri="{FF2B5EF4-FFF2-40B4-BE49-F238E27FC236}">
                <a16:creationId xmlns:a16="http://schemas.microsoft.com/office/drawing/2014/main" id="{807FBC15-1557-2E49-BE2A-D0CB62042DD1}"/>
              </a:ext>
            </a:extLst>
          </p:cNvPr>
          <p:cNvSpPr>
            <a:spLocks noChangeShapeType="1"/>
          </p:cNvSpPr>
          <p:nvPr/>
        </p:nvSpPr>
        <p:spPr bwMode="auto">
          <a:xfrm>
            <a:off x="95996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Line 233">
            <a:extLst>
              <a:ext uri="{FF2B5EF4-FFF2-40B4-BE49-F238E27FC236}">
                <a16:creationId xmlns:a16="http://schemas.microsoft.com/office/drawing/2014/main" id="{A5FAC41E-6E5D-3643-B948-B02653E4B082}"/>
              </a:ext>
            </a:extLst>
          </p:cNvPr>
          <p:cNvSpPr>
            <a:spLocks noChangeShapeType="1"/>
          </p:cNvSpPr>
          <p:nvPr/>
        </p:nvSpPr>
        <p:spPr bwMode="auto">
          <a:xfrm>
            <a:off x="96218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234">
            <a:extLst>
              <a:ext uri="{FF2B5EF4-FFF2-40B4-BE49-F238E27FC236}">
                <a16:creationId xmlns:a16="http://schemas.microsoft.com/office/drawing/2014/main" id="{2C467DA1-356A-2749-8906-C517E800C6E6}"/>
              </a:ext>
            </a:extLst>
          </p:cNvPr>
          <p:cNvSpPr>
            <a:spLocks noChangeShapeType="1"/>
          </p:cNvSpPr>
          <p:nvPr/>
        </p:nvSpPr>
        <p:spPr bwMode="auto">
          <a:xfrm>
            <a:off x="96456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235">
            <a:extLst>
              <a:ext uri="{FF2B5EF4-FFF2-40B4-BE49-F238E27FC236}">
                <a16:creationId xmlns:a16="http://schemas.microsoft.com/office/drawing/2014/main" id="{46CE1DD7-04B4-2E4E-B622-5B0875E880D4}"/>
              </a:ext>
            </a:extLst>
          </p:cNvPr>
          <p:cNvSpPr>
            <a:spLocks noChangeShapeType="1"/>
          </p:cNvSpPr>
          <p:nvPr/>
        </p:nvSpPr>
        <p:spPr bwMode="auto">
          <a:xfrm>
            <a:off x="96678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Line 236">
            <a:extLst>
              <a:ext uri="{FF2B5EF4-FFF2-40B4-BE49-F238E27FC236}">
                <a16:creationId xmlns:a16="http://schemas.microsoft.com/office/drawing/2014/main" id="{2BE61631-8FE9-874A-868E-48D3C90EC888}"/>
              </a:ext>
            </a:extLst>
          </p:cNvPr>
          <p:cNvSpPr>
            <a:spLocks noChangeShapeType="1"/>
          </p:cNvSpPr>
          <p:nvPr/>
        </p:nvSpPr>
        <p:spPr bwMode="auto">
          <a:xfrm>
            <a:off x="97536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Line 237">
            <a:extLst>
              <a:ext uri="{FF2B5EF4-FFF2-40B4-BE49-F238E27FC236}">
                <a16:creationId xmlns:a16="http://schemas.microsoft.com/office/drawing/2014/main" id="{F4E80A60-16BB-334D-BDE9-EC8327AB97F7}"/>
              </a:ext>
            </a:extLst>
          </p:cNvPr>
          <p:cNvSpPr>
            <a:spLocks noChangeShapeType="1"/>
          </p:cNvSpPr>
          <p:nvPr/>
        </p:nvSpPr>
        <p:spPr bwMode="auto">
          <a:xfrm>
            <a:off x="9759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Line 238">
            <a:extLst>
              <a:ext uri="{FF2B5EF4-FFF2-40B4-BE49-F238E27FC236}">
                <a16:creationId xmlns:a16="http://schemas.microsoft.com/office/drawing/2014/main" id="{81FCFCBA-D5D8-8C4C-9AB7-1F5ECB53C445}"/>
              </a:ext>
            </a:extLst>
          </p:cNvPr>
          <p:cNvSpPr>
            <a:spLocks noChangeShapeType="1"/>
          </p:cNvSpPr>
          <p:nvPr/>
        </p:nvSpPr>
        <p:spPr bwMode="auto">
          <a:xfrm>
            <a:off x="9782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Line 239">
            <a:extLst>
              <a:ext uri="{FF2B5EF4-FFF2-40B4-BE49-F238E27FC236}">
                <a16:creationId xmlns:a16="http://schemas.microsoft.com/office/drawing/2014/main" id="{8B2E2BDC-8B1E-0F4B-8E3D-35726F2AE550}"/>
              </a:ext>
            </a:extLst>
          </p:cNvPr>
          <p:cNvSpPr>
            <a:spLocks noChangeShapeType="1"/>
          </p:cNvSpPr>
          <p:nvPr/>
        </p:nvSpPr>
        <p:spPr bwMode="auto">
          <a:xfrm>
            <a:off x="98044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Line 240">
            <a:extLst>
              <a:ext uri="{FF2B5EF4-FFF2-40B4-BE49-F238E27FC236}">
                <a16:creationId xmlns:a16="http://schemas.microsoft.com/office/drawing/2014/main" id="{D950FD82-4AF9-BE40-A037-4D9A2E9CC1D5}"/>
              </a:ext>
            </a:extLst>
          </p:cNvPr>
          <p:cNvSpPr>
            <a:spLocks noChangeShapeType="1"/>
          </p:cNvSpPr>
          <p:nvPr/>
        </p:nvSpPr>
        <p:spPr bwMode="auto">
          <a:xfrm>
            <a:off x="98282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Line 241">
            <a:extLst>
              <a:ext uri="{FF2B5EF4-FFF2-40B4-BE49-F238E27FC236}">
                <a16:creationId xmlns:a16="http://schemas.microsoft.com/office/drawing/2014/main" id="{70E9CDA9-FBFA-024A-87C4-8F99DD942125}"/>
              </a:ext>
            </a:extLst>
          </p:cNvPr>
          <p:cNvSpPr>
            <a:spLocks noChangeShapeType="1"/>
          </p:cNvSpPr>
          <p:nvPr/>
        </p:nvSpPr>
        <p:spPr bwMode="auto">
          <a:xfrm>
            <a:off x="98504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Line 242">
            <a:extLst>
              <a:ext uri="{FF2B5EF4-FFF2-40B4-BE49-F238E27FC236}">
                <a16:creationId xmlns:a16="http://schemas.microsoft.com/office/drawing/2014/main" id="{9E49D71D-EA1D-E040-A6E3-2B9A6EFDA015}"/>
              </a:ext>
            </a:extLst>
          </p:cNvPr>
          <p:cNvSpPr>
            <a:spLocks noChangeShapeType="1"/>
          </p:cNvSpPr>
          <p:nvPr/>
        </p:nvSpPr>
        <p:spPr bwMode="auto">
          <a:xfrm>
            <a:off x="987425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Line 243">
            <a:extLst>
              <a:ext uri="{FF2B5EF4-FFF2-40B4-BE49-F238E27FC236}">
                <a16:creationId xmlns:a16="http://schemas.microsoft.com/office/drawing/2014/main" id="{49358FB0-4F84-DC42-8CB0-BEC7FFC75D47}"/>
              </a:ext>
            </a:extLst>
          </p:cNvPr>
          <p:cNvSpPr>
            <a:spLocks noChangeShapeType="1"/>
          </p:cNvSpPr>
          <p:nvPr/>
        </p:nvSpPr>
        <p:spPr bwMode="auto">
          <a:xfrm>
            <a:off x="99599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46">
            <a:extLst>
              <a:ext uri="{FF2B5EF4-FFF2-40B4-BE49-F238E27FC236}">
                <a16:creationId xmlns:a16="http://schemas.microsoft.com/office/drawing/2014/main" id="{735E9EA8-2455-5644-B5F7-7754A5F089AD}"/>
              </a:ext>
            </a:extLst>
          </p:cNvPr>
          <p:cNvSpPr>
            <a:spLocks noChangeArrowheads="1"/>
          </p:cNvSpPr>
          <p:nvPr/>
        </p:nvSpPr>
        <p:spPr bwMode="auto">
          <a:xfrm>
            <a:off x="5673725" y="3943350"/>
            <a:ext cx="19081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Historical mean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9" name="Rectangle 247">
            <a:extLst>
              <a:ext uri="{FF2B5EF4-FFF2-40B4-BE49-F238E27FC236}">
                <a16:creationId xmlns:a16="http://schemas.microsoft.com/office/drawing/2014/main" id="{ADAEC62E-A972-A347-88E1-AA291AD098D2}"/>
              </a:ext>
            </a:extLst>
          </p:cNvPr>
          <p:cNvSpPr>
            <a:spLocks noChangeArrowheads="1"/>
          </p:cNvSpPr>
          <p:nvPr/>
        </p:nvSpPr>
        <p:spPr bwMode="auto">
          <a:xfrm>
            <a:off x="5924550" y="4235450"/>
            <a:ext cx="14065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rate: 11.6%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904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77">
            <a:extLst>
              <a:ext uri="{FF2B5EF4-FFF2-40B4-BE49-F238E27FC236}">
                <a16:creationId xmlns:a16="http://schemas.microsoft.com/office/drawing/2014/main" id="{85E84D46-0CEB-4269-9329-6E2DA35A0853}"/>
              </a:ext>
            </a:extLst>
          </p:cNvPr>
          <p:cNvSpPr>
            <a:spLocks noChangeArrowheads="1"/>
          </p:cNvSpPr>
          <p:nvPr/>
        </p:nvSpPr>
        <p:spPr bwMode="auto">
          <a:xfrm>
            <a:off x="6450013"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Title 1">
            <a:extLst>
              <a:ext uri="{FF2B5EF4-FFF2-40B4-BE49-F238E27FC236}">
                <a16:creationId xmlns:a16="http://schemas.microsoft.com/office/drawing/2014/main" id="{57170B76-9C70-40BA-8CD8-EF0905430BFA}"/>
              </a:ext>
            </a:extLst>
          </p:cNvPr>
          <p:cNvSpPr txBox="1">
            <a:spLocks/>
          </p:cNvSpPr>
          <p:nvPr/>
        </p:nvSpPr>
        <p:spPr>
          <a:xfrm>
            <a:off x="0" y="1"/>
            <a:ext cx="12192000" cy="811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Fraction of Families Who Leased Units in High Opportunity Areas</a:t>
            </a:r>
          </a:p>
        </p:txBody>
      </p:sp>
      <p:sp>
        <p:nvSpPr>
          <p:cNvPr id="3" name="AutoShape 3">
            <a:extLst>
              <a:ext uri="{FF2B5EF4-FFF2-40B4-BE49-F238E27FC236}">
                <a16:creationId xmlns:a16="http://schemas.microsoft.com/office/drawing/2014/main" id="{1D128D34-FFFB-4F5D-AE22-ACDB658AF003}"/>
              </a:ext>
            </a:extLst>
          </p:cNvPr>
          <p:cNvSpPr>
            <a:spLocks noChangeAspect="1" noChangeArrowheads="1" noTextEdit="1"/>
          </p:cNvSpPr>
          <p:nvPr/>
        </p:nvSpPr>
        <p:spPr bwMode="auto">
          <a:xfrm>
            <a:off x="1381125" y="0"/>
            <a:ext cx="942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8">
            <a:extLst>
              <a:ext uri="{FF2B5EF4-FFF2-40B4-BE49-F238E27FC236}">
                <a16:creationId xmlns:a16="http://schemas.microsoft.com/office/drawing/2014/main" id="{66D492A2-5E73-4314-9997-2CBCEA55EB60}"/>
              </a:ext>
            </a:extLst>
          </p:cNvPr>
          <p:cNvSpPr>
            <a:spLocks noChangeArrowheads="1"/>
          </p:cNvSpPr>
          <p:nvPr/>
        </p:nvSpPr>
        <p:spPr bwMode="auto">
          <a:xfrm>
            <a:off x="3175000" y="4383088"/>
            <a:ext cx="1943100" cy="1028700"/>
          </a:xfrm>
          <a:prstGeom prst="rect">
            <a:avLst/>
          </a:prstGeom>
          <a:solidFill>
            <a:srgbClr val="CDCDCD"/>
          </a:solidFill>
          <a:ln w="11113">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Rectangle 9">
            <a:extLst>
              <a:ext uri="{FF2B5EF4-FFF2-40B4-BE49-F238E27FC236}">
                <a16:creationId xmlns:a16="http://schemas.microsoft.com/office/drawing/2014/main" id="{AB6E5B8D-FB98-4944-A23A-2B450AD793BB}"/>
              </a:ext>
            </a:extLst>
          </p:cNvPr>
          <p:cNvSpPr>
            <a:spLocks noChangeArrowheads="1"/>
          </p:cNvSpPr>
          <p:nvPr/>
        </p:nvSpPr>
        <p:spPr bwMode="auto">
          <a:xfrm>
            <a:off x="8021638" y="1514475"/>
            <a:ext cx="1943100" cy="3897313"/>
          </a:xfrm>
          <a:prstGeom prst="rect">
            <a:avLst/>
          </a:prstGeom>
          <a:solidFill>
            <a:srgbClr val="85E3D8"/>
          </a:solidFill>
          <a:ln w="11113">
            <a:solidFill>
              <a:srgbClr val="66DCC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10">
            <a:extLst>
              <a:ext uri="{FF2B5EF4-FFF2-40B4-BE49-F238E27FC236}">
                <a16:creationId xmlns:a16="http://schemas.microsoft.com/office/drawing/2014/main" id="{88973590-2C13-47F5-88B4-28577F90097F}"/>
              </a:ext>
            </a:extLst>
          </p:cNvPr>
          <p:cNvSpPr>
            <a:spLocks noChangeShapeType="1"/>
          </p:cNvSpPr>
          <p:nvPr/>
        </p:nvSpPr>
        <p:spPr bwMode="auto">
          <a:xfrm>
            <a:off x="31750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11">
            <a:extLst>
              <a:ext uri="{FF2B5EF4-FFF2-40B4-BE49-F238E27FC236}">
                <a16:creationId xmlns:a16="http://schemas.microsoft.com/office/drawing/2014/main" id="{49526A27-D2EF-4B66-931C-72CB4B5AB0B7}"/>
              </a:ext>
            </a:extLst>
          </p:cNvPr>
          <p:cNvSpPr>
            <a:spLocks noChangeShapeType="1"/>
          </p:cNvSpPr>
          <p:nvPr/>
        </p:nvSpPr>
        <p:spPr bwMode="auto">
          <a:xfrm>
            <a:off x="31988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Line 12">
            <a:extLst>
              <a:ext uri="{FF2B5EF4-FFF2-40B4-BE49-F238E27FC236}">
                <a16:creationId xmlns:a16="http://schemas.microsoft.com/office/drawing/2014/main" id="{29906F3B-C255-4820-9DFB-4AAE9CA4B55A}"/>
              </a:ext>
            </a:extLst>
          </p:cNvPr>
          <p:cNvSpPr>
            <a:spLocks noChangeShapeType="1"/>
          </p:cNvSpPr>
          <p:nvPr/>
        </p:nvSpPr>
        <p:spPr bwMode="auto">
          <a:xfrm>
            <a:off x="32210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Line 13">
            <a:extLst>
              <a:ext uri="{FF2B5EF4-FFF2-40B4-BE49-F238E27FC236}">
                <a16:creationId xmlns:a16="http://schemas.microsoft.com/office/drawing/2014/main" id="{98D42B4A-5569-466E-BEB2-9E2E40DE8742}"/>
              </a:ext>
            </a:extLst>
          </p:cNvPr>
          <p:cNvSpPr>
            <a:spLocks noChangeShapeType="1"/>
          </p:cNvSpPr>
          <p:nvPr/>
        </p:nvSpPr>
        <p:spPr bwMode="auto">
          <a:xfrm>
            <a:off x="32448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14">
            <a:extLst>
              <a:ext uri="{FF2B5EF4-FFF2-40B4-BE49-F238E27FC236}">
                <a16:creationId xmlns:a16="http://schemas.microsoft.com/office/drawing/2014/main" id="{48A19528-B98D-41B3-84B2-AFC20ADFFCDE}"/>
              </a:ext>
            </a:extLst>
          </p:cNvPr>
          <p:cNvSpPr>
            <a:spLocks noChangeShapeType="1"/>
          </p:cNvSpPr>
          <p:nvPr/>
        </p:nvSpPr>
        <p:spPr bwMode="auto">
          <a:xfrm>
            <a:off x="3267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15">
            <a:extLst>
              <a:ext uri="{FF2B5EF4-FFF2-40B4-BE49-F238E27FC236}">
                <a16:creationId xmlns:a16="http://schemas.microsoft.com/office/drawing/2014/main" id="{A5F9C7E3-1D3F-45B0-97CA-D1FE1502B8DE}"/>
              </a:ext>
            </a:extLst>
          </p:cNvPr>
          <p:cNvSpPr>
            <a:spLocks noChangeShapeType="1"/>
          </p:cNvSpPr>
          <p:nvPr/>
        </p:nvSpPr>
        <p:spPr bwMode="auto">
          <a:xfrm>
            <a:off x="32893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Line 16">
            <a:extLst>
              <a:ext uri="{FF2B5EF4-FFF2-40B4-BE49-F238E27FC236}">
                <a16:creationId xmlns:a16="http://schemas.microsoft.com/office/drawing/2014/main" id="{24A62316-8C75-4D60-85EC-73FFCACA242B}"/>
              </a:ext>
            </a:extLst>
          </p:cNvPr>
          <p:cNvSpPr>
            <a:spLocks noChangeShapeType="1"/>
          </p:cNvSpPr>
          <p:nvPr/>
        </p:nvSpPr>
        <p:spPr bwMode="auto">
          <a:xfrm>
            <a:off x="3313113"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17">
            <a:extLst>
              <a:ext uri="{FF2B5EF4-FFF2-40B4-BE49-F238E27FC236}">
                <a16:creationId xmlns:a16="http://schemas.microsoft.com/office/drawing/2014/main" id="{8B011014-EB15-4964-9C6E-5296FD904FF3}"/>
              </a:ext>
            </a:extLst>
          </p:cNvPr>
          <p:cNvSpPr>
            <a:spLocks noChangeShapeType="1"/>
          </p:cNvSpPr>
          <p:nvPr/>
        </p:nvSpPr>
        <p:spPr bwMode="auto">
          <a:xfrm>
            <a:off x="33813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18">
            <a:extLst>
              <a:ext uri="{FF2B5EF4-FFF2-40B4-BE49-F238E27FC236}">
                <a16:creationId xmlns:a16="http://schemas.microsoft.com/office/drawing/2014/main" id="{1366C9E0-426D-4549-8CA2-97A079EF4F64}"/>
              </a:ext>
            </a:extLst>
          </p:cNvPr>
          <p:cNvSpPr>
            <a:spLocks noChangeShapeType="1"/>
          </p:cNvSpPr>
          <p:nvPr/>
        </p:nvSpPr>
        <p:spPr bwMode="auto">
          <a:xfrm>
            <a:off x="34036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19">
            <a:extLst>
              <a:ext uri="{FF2B5EF4-FFF2-40B4-BE49-F238E27FC236}">
                <a16:creationId xmlns:a16="http://schemas.microsoft.com/office/drawing/2014/main" id="{7BF141F3-BCF6-4B3A-9655-D86CC02785AA}"/>
              </a:ext>
            </a:extLst>
          </p:cNvPr>
          <p:cNvSpPr>
            <a:spLocks noChangeShapeType="1"/>
          </p:cNvSpPr>
          <p:nvPr/>
        </p:nvSpPr>
        <p:spPr bwMode="auto">
          <a:xfrm>
            <a:off x="34274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20">
            <a:extLst>
              <a:ext uri="{FF2B5EF4-FFF2-40B4-BE49-F238E27FC236}">
                <a16:creationId xmlns:a16="http://schemas.microsoft.com/office/drawing/2014/main" id="{07D5DB00-5CFD-41D3-B301-1B64F3DF3FBF}"/>
              </a:ext>
            </a:extLst>
          </p:cNvPr>
          <p:cNvSpPr>
            <a:spLocks noChangeShapeType="1"/>
          </p:cNvSpPr>
          <p:nvPr/>
        </p:nvSpPr>
        <p:spPr bwMode="auto">
          <a:xfrm>
            <a:off x="34496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21">
            <a:extLst>
              <a:ext uri="{FF2B5EF4-FFF2-40B4-BE49-F238E27FC236}">
                <a16:creationId xmlns:a16="http://schemas.microsoft.com/office/drawing/2014/main" id="{94B44F76-FB8F-4E8E-B07A-4A9F530C422C}"/>
              </a:ext>
            </a:extLst>
          </p:cNvPr>
          <p:cNvSpPr>
            <a:spLocks noChangeShapeType="1"/>
          </p:cNvSpPr>
          <p:nvPr/>
        </p:nvSpPr>
        <p:spPr bwMode="auto">
          <a:xfrm>
            <a:off x="34734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22">
            <a:extLst>
              <a:ext uri="{FF2B5EF4-FFF2-40B4-BE49-F238E27FC236}">
                <a16:creationId xmlns:a16="http://schemas.microsoft.com/office/drawing/2014/main" id="{056FBC98-BAAA-453B-B180-6B1905654D83}"/>
              </a:ext>
            </a:extLst>
          </p:cNvPr>
          <p:cNvSpPr>
            <a:spLocks noChangeShapeType="1"/>
          </p:cNvSpPr>
          <p:nvPr/>
        </p:nvSpPr>
        <p:spPr bwMode="auto">
          <a:xfrm>
            <a:off x="3495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Line 23">
            <a:extLst>
              <a:ext uri="{FF2B5EF4-FFF2-40B4-BE49-F238E27FC236}">
                <a16:creationId xmlns:a16="http://schemas.microsoft.com/office/drawing/2014/main" id="{97E05EEB-75E3-44F2-AFE5-AF83A76A10A4}"/>
              </a:ext>
            </a:extLst>
          </p:cNvPr>
          <p:cNvSpPr>
            <a:spLocks noChangeShapeType="1"/>
          </p:cNvSpPr>
          <p:nvPr/>
        </p:nvSpPr>
        <p:spPr bwMode="auto">
          <a:xfrm>
            <a:off x="351790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Line 24">
            <a:extLst>
              <a:ext uri="{FF2B5EF4-FFF2-40B4-BE49-F238E27FC236}">
                <a16:creationId xmlns:a16="http://schemas.microsoft.com/office/drawing/2014/main" id="{42EF068C-8B88-40DB-A1C6-0753FBB278C9}"/>
              </a:ext>
            </a:extLst>
          </p:cNvPr>
          <p:cNvSpPr>
            <a:spLocks noChangeShapeType="1"/>
          </p:cNvSpPr>
          <p:nvPr/>
        </p:nvSpPr>
        <p:spPr bwMode="auto">
          <a:xfrm>
            <a:off x="35877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Line 25">
            <a:extLst>
              <a:ext uri="{FF2B5EF4-FFF2-40B4-BE49-F238E27FC236}">
                <a16:creationId xmlns:a16="http://schemas.microsoft.com/office/drawing/2014/main" id="{F13B5EB5-23C6-4364-9768-28BC534E033D}"/>
              </a:ext>
            </a:extLst>
          </p:cNvPr>
          <p:cNvSpPr>
            <a:spLocks noChangeShapeType="1"/>
          </p:cNvSpPr>
          <p:nvPr/>
        </p:nvSpPr>
        <p:spPr bwMode="auto">
          <a:xfrm>
            <a:off x="36099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Line 26">
            <a:extLst>
              <a:ext uri="{FF2B5EF4-FFF2-40B4-BE49-F238E27FC236}">
                <a16:creationId xmlns:a16="http://schemas.microsoft.com/office/drawing/2014/main" id="{AAFE2EC3-F54C-4AE2-B66C-CA9A25650C17}"/>
              </a:ext>
            </a:extLst>
          </p:cNvPr>
          <p:cNvSpPr>
            <a:spLocks noChangeShapeType="1"/>
          </p:cNvSpPr>
          <p:nvPr/>
        </p:nvSpPr>
        <p:spPr bwMode="auto">
          <a:xfrm>
            <a:off x="36322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Line 27">
            <a:extLst>
              <a:ext uri="{FF2B5EF4-FFF2-40B4-BE49-F238E27FC236}">
                <a16:creationId xmlns:a16="http://schemas.microsoft.com/office/drawing/2014/main" id="{2A33AB3B-0413-4396-B5DC-3AF6BEE09983}"/>
              </a:ext>
            </a:extLst>
          </p:cNvPr>
          <p:cNvSpPr>
            <a:spLocks noChangeShapeType="1"/>
          </p:cNvSpPr>
          <p:nvPr/>
        </p:nvSpPr>
        <p:spPr bwMode="auto">
          <a:xfrm>
            <a:off x="36560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Line 28">
            <a:extLst>
              <a:ext uri="{FF2B5EF4-FFF2-40B4-BE49-F238E27FC236}">
                <a16:creationId xmlns:a16="http://schemas.microsoft.com/office/drawing/2014/main" id="{7408619E-5333-4B49-BD39-1401B661D2DF}"/>
              </a:ext>
            </a:extLst>
          </p:cNvPr>
          <p:cNvSpPr>
            <a:spLocks noChangeShapeType="1"/>
          </p:cNvSpPr>
          <p:nvPr/>
        </p:nvSpPr>
        <p:spPr bwMode="auto">
          <a:xfrm>
            <a:off x="36782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29">
            <a:extLst>
              <a:ext uri="{FF2B5EF4-FFF2-40B4-BE49-F238E27FC236}">
                <a16:creationId xmlns:a16="http://schemas.microsoft.com/office/drawing/2014/main" id="{E1ED58FF-4EF1-4CC4-9B96-2DD78AE9D43A}"/>
              </a:ext>
            </a:extLst>
          </p:cNvPr>
          <p:cNvSpPr>
            <a:spLocks noChangeShapeType="1"/>
          </p:cNvSpPr>
          <p:nvPr/>
        </p:nvSpPr>
        <p:spPr bwMode="auto">
          <a:xfrm>
            <a:off x="3702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30">
            <a:extLst>
              <a:ext uri="{FF2B5EF4-FFF2-40B4-BE49-F238E27FC236}">
                <a16:creationId xmlns:a16="http://schemas.microsoft.com/office/drawing/2014/main" id="{2FF8F9A2-0D97-4C8F-9E88-381ADF5F11A1}"/>
              </a:ext>
            </a:extLst>
          </p:cNvPr>
          <p:cNvSpPr>
            <a:spLocks noChangeShapeType="1"/>
          </p:cNvSpPr>
          <p:nvPr/>
        </p:nvSpPr>
        <p:spPr bwMode="auto">
          <a:xfrm>
            <a:off x="37242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31">
            <a:extLst>
              <a:ext uri="{FF2B5EF4-FFF2-40B4-BE49-F238E27FC236}">
                <a16:creationId xmlns:a16="http://schemas.microsoft.com/office/drawing/2014/main" id="{0D8F2336-396F-4039-8862-82799DADACD3}"/>
              </a:ext>
            </a:extLst>
          </p:cNvPr>
          <p:cNvSpPr>
            <a:spLocks noChangeShapeType="1"/>
          </p:cNvSpPr>
          <p:nvPr/>
        </p:nvSpPr>
        <p:spPr bwMode="auto">
          <a:xfrm>
            <a:off x="379253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32">
            <a:extLst>
              <a:ext uri="{FF2B5EF4-FFF2-40B4-BE49-F238E27FC236}">
                <a16:creationId xmlns:a16="http://schemas.microsoft.com/office/drawing/2014/main" id="{C5B1263A-5A06-401B-9D7E-3A86CC184D6F}"/>
              </a:ext>
            </a:extLst>
          </p:cNvPr>
          <p:cNvSpPr>
            <a:spLocks noChangeShapeType="1"/>
          </p:cNvSpPr>
          <p:nvPr/>
        </p:nvSpPr>
        <p:spPr bwMode="auto">
          <a:xfrm>
            <a:off x="38100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33">
            <a:extLst>
              <a:ext uri="{FF2B5EF4-FFF2-40B4-BE49-F238E27FC236}">
                <a16:creationId xmlns:a16="http://schemas.microsoft.com/office/drawing/2014/main" id="{3A3DDB69-A082-4A1F-BD92-AC045C55CAC8}"/>
              </a:ext>
            </a:extLst>
          </p:cNvPr>
          <p:cNvSpPr>
            <a:spLocks noChangeShapeType="1"/>
          </p:cNvSpPr>
          <p:nvPr/>
        </p:nvSpPr>
        <p:spPr bwMode="auto">
          <a:xfrm>
            <a:off x="38322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34">
            <a:extLst>
              <a:ext uri="{FF2B5EF4-FFF2-40B4-BE49-F238E27FC236}">
                <a16:creationId xmlns:a16="http://schemas.microsoft.com/office/drawing/2014/main" id="{DE4A8ABE-C2FD-4492-BEF8-40162D292C4D}"/>
              </a:ext>
            </a:extLst>
          </p:cNvPr>
          <p:cNvSpPr>
            <a:spLocks noChangeShapeType="1"/>
          </p:cNvSpPr>
          <p:nvPr/>
        </p:nvSpPr>
        <p:spPr bwMode="auto">
          <a:xfrm>
            <a:off x="38560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35">
            <a:extLst>
              <a:ext uri="{FF2B5EF4-FFF2-40B4-BE49-F238E27FC236}">
                <a16:creationId xmlns:a16="http://schemas.microsoft.com/office/drawing/2014/main" id="{676B7D91-36A9-4DBD-AE59-37A99BEECE32}"/>
              </a:ext>
            </a:extLst>
          </p:cNvPr>
          <p:cNvSpPr>
            <a:spLocks noChangeShapeType="1"/>
          </p:cNvSpPr>
          <p:nvPr/>
        </p:nvSpPr>
        <p:spPr bwMode="auto">
          <a:xfrm>
            <a:off x="38782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36">
            <a:extLst>
              <a:ext uri="{FF2B5EF4-FFF2-40B4-BE49-F238E27FC236}">
                <a16:creationId xmlns:a16="http://schemas.microsoft.com/office/drawing/2014/main" id="{6F7E8A9B-B2FC-4D5F-A246-39BF7C3A92A4}"/>
              </a:ext>
            </a:extLst>
          </p:cNvPr>
          <p:cNvSpPr>
            <a:spLocks noChangeShapeType="1"/>
          </p:cNvSpPr>
          <p:nvPr/>
        </p:nvSpPr>
        <p:spPr bwMode="auto">
          <a:xfrm>
            <a:off x="3902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37">
            <a:extLst>
              <a:ext uri="{FF2B5EF4-FFF2-40B4-BE49-F238E27FC236}">
                <a16:creationId xmlns:a16="http://schemas.microsoft.com/office/drawing/2014/main" id="{7B3A5902-A044-4E5D-86BF-B3D5961585CE}"/>
              </a:ext>
            </a:extLst>
          </p:cNvPr>
          <p:cNvSpPr>
            <a:spLocks noChangeShapeType="1"/>
          </p:cNvSpPr>
          <p:nvPr/>
        </p:nvSpPr>
        <p:spPr bwMode="auto">
          <a:xfrm>
            <a:off x="39243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38">
            <a:extLst>
              <a:ext uri="{FF2B5EF4-FFF2-40B4-BE49-F238E27FC236}">
                <a16:creationId xmlns:a16="http://schemas.microsoft.com/office/drawing/2014/main" id="{969E6401-9996-48C1-8989-96DC88280B7A}"/>
              </a:ext>
            </a:extLst>
          </p:cNvPr>
          <p:cNvSpPr>
            <a:spLocks noChangeShapeType="1"/>
          </p:cNvSpPr>
          <p:nvPr/>
        </p:nvSpPr>
        <p:spPr bwMode="auto">
          <a:xfrm>
            <a:off x="39989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Line 39">
            <a:extLst>
              <a:ext uri="{FF2B5EF4-FFF2-40B4-BE49-F238E27FC236}">
                <a16:creationId xmlns:a16="http://schemas.microsoft.com/office/drawing/2014/main" id="{120629B4-B696-4E49-B36F-73FB2CFCA2CE}"/>
              </a:ext>
            </a:extLst>
          </p:cNvPr>
          <p:cNvSpPr>
            <a:spLocks noChangeShapeType="1"/>
          </p:cNvSpPr>
          <p:nvPr/>
        </p:nvSpPr>
        <p:spPr bwMode="auto">
          <a:xfrm>
            <a:off x="40163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Line 40">
            <a:extLst>
              <a:ext uri="{FF2B5EF4-FFF2-40B4-BE49-F238E27FC236}">
                <a16:creationId xmlns:a16="http://schemas.microsoft.com/office/drawing/2014/main" id="{6DC4C662-9AD0-4FD6-B9C7-A8E1AAF6F875}"/>
              </a:ext>
            </a:extLst>
          </p:cNvPr>
          <p:cNvSpPr>
            <a:spLocks noChangeShapeType="1"/>
          </p:cNvSpPr>
          <p:nvPr/>
        </p:nvSpPr>
        <p:spPr bwMode="auto">
          <a:xfrm>
            <a:off x="40386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Line 41">
            <a:extLst>
              <a:ext uri="{FF2B5EF4-FFF2-40B4-BE49-F238E27FC236}">
                <a16:creationId xmlns:a16="http://schemas.microsoft.com/office/drawing/2014/main" id="{1997B095-B195-4CCF-BD7B-EA4D365743CE}"/>
              </a:ext>
            </a:extLst>
          </p:cNvPr>
          <p:cNvSpPr>
            <a:spLocks noChangeShapeType="1"/>
          </p:cNvSpPr>
          <p:nvPr/>
        </p:nvSpPr>
        <p:spPr bwMode="auto">
          <a:xfrm>
            <a:off x="40608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Line 42">
            <a:extLst>
              <a:ext uri="{FF2B5EF4-FFF2-40B4-BE49-F238E27FC236}">
                <a16:creationId xmlns:a16="http://schemas.microsoft.com/office/drawing/2014/main" id="{2206D79F-3891-4D57-B455-857D6A2D2D19}"/>
              </a:ext>
            </a:extLst>
          </p:cNvPr>
          <p:cNvSpPr>
            <a:spLocks noChangeShapeType="1"/>
          </p:cNvSpPr>
          <p:nvPr/>
        </p:nvSpPr>
        <p:spPr bwMode="auto">
          <a:xfrm>
            <a:off x="40846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Line 43">
            <a:extLst>
              <a:ext uri="{FF2B5EF4-FFF2-40B4-BE49-F238E27FC236}">
                <a16:creationId xmlns:a16="http://schemas.microsoft.com/office/drawing/2014/main" id="{6720AAE0-8212-4CBC-B051-5B5A0A23DEFA}"/>
              </a:ext>
            </a:extLst>
          </p:cNvPr>
          <p:cNvSpPr>
            <a:spLocks noChangeShapeType="1"/>
          </p:cNvSpPr>
          <p:nvPr/>
        </p:nvSpPr>
        <p:spPr bwMode="auto">
          <a:xfrm>
            <a:off x="41068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Line 44">
            <a:extLst>
              <a:ext uri="{FF2B5EF4-FFF2-40B4-BE49-F238E27FC236}">
                <a16:creationId xmlns:a16="http://schemas.microsoft.com/office/drawing/2014/main" id="{3FCDD6CA-073C-44A0-95B7-82214405DCB6}"/>
              </a:ext>
            </a:extLst>
          </p:cNvPr>
          <p:cNvSpPr>
            <a:spLocks noChangeShapeType="1"/>
          </p:cNvSpPr>
          <p:nvPr/>
        </p:nvSpPr>
        <p:spPr bwMode="auto">
          <a:xfrm>
            <a:off x="41306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Line 45">
            <a:extLst>
              <a:ext uri="{FF2B5EF4-FFF2-40B4-BE49-F238E27FC236}">
                <a16:creationId xmlns:a16="http://schemas.microsoft.com/office/drawing/2014/main" id="{59B4D70A-9174-47F1-9B39-74CF02BB13CA}"/>
              </a:ext>
            </a:extLst>
          </p:cNvPr>
          <p:cNvSpPr>
            <a:spLocks noChangeShapeType="1"/>
          </p:cNvSpPr>
          <p:nvPr/>
        </p:nvSpPr>
        <p:spPr bwMode="auto">
          <a:xfrm>
            <a:off x="42037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Line 46">
            <a:extLst>
              <a:ext uri="{FF2B5EF4-FFF2-40B4-BE49-F238E27FC236}">
                <a16:creationId xmlns:a16="http://schemas.microsoft.com/office/drawing/2014/main" id="{822B1A44-5080-440E-B4B5-A222AB228153}"/>
              </a:ext>
            </a:extLst>
          </p:cNvPr>
          <p:cNvSpPr>
            <a:spLocks noChangeShapeType="1"/>
          </p:cNvSpPr>
          <p:nvPr/>
        </p:nvSpPr>
        <p:spPr bwMode="auto">
          <a:xfrm>
            <a:off x="42211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Line 47">
            <a:extLst>
              <a:ext uri="{FF2B5EF4-FFF2-40B4-BE49-F238E27FC236}">
                <a16:creationId xmlns:a16="http://schemas.microsoft.com/office/drawing/2014/main" id="{7D2CF04B-82D4-4061-97B9-B1EDF7BFD668}"/>
              </a:ext>
            </a:extLst>
          </p:cNvPr>
          <p:cNvSpPr>
            <a:spLocks noChangeShapeType="1"/>
          </p:cNvSpPr>
          <p:nvPr/>
        </p:nvSpPr>
        <p:spPr bwMode="auto">
          <a:xfrm>
            <a:off x="42449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Line 48">
            <a:extLst>
              <a:ext uri="{FF2B5EF4-FFF2-40B4-BE49-F238E27FC236}">
                <a16:creationId xmlns:a16="http://schemas.microsoft.com/office/drawing/2014/main" id="{3F55D057-562D-4B85-8ACC-A41CB4478FB9}"/>
              </a:ext>
            </a:extLst>
          </p:cNvPr>
          <p:cNvSpPr>
            <a:spLocks noChangeShapeType="1"/>
          </p:cNvSpPr>
          <p:nvPr/>
        </p:nvSpPr>
        <p:spPr bwMode="auto">
          <a:xfrm>
            <a:off x="4267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Line 49">
            <a:extLst>
              <a:ext uri="{FF2B5EF4-FFF2-40B4-BE49-F238E27FC236}">
                <a16:creationId xmlns:a16="http://schemas.microsoft.com/office/drawing/2014/main" id="{81D59CDB-FCFE-41AC-9240-109930458F3F}"/>
              </a:ext>
            </a:extLst>
          </p:cNvPr>
          <p:cNvSpPr>
            <a:spLocks noChangeShapeType="1"/>
          </p:cNvSpPr>
          <p:nvPr/>
        </p:nvSpPr>
        <p:spPr bwMode="auto">
          <a:xfrm>
            <a:off x="42894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Line 50">
            <a:extLst>
              <a:ext uri="{FF2B5EF4-FFF2-40B4-BE49-F238E27FC236}">
                <a16:creationId xmlns:a16="http://schemas.microsoft.com/office/drawing/2014/main" id="{70625373-524B-4ACE-B89A-DAB8358A6E19}"/>
              </a:ext>
            </a:extLst>
          </p:cNvPr>
          <p:cNvSpPr>
            <a:spLocks noChangeShapeType="1"/>
          </p:cNvSpPr>
          <p:nvPr/>
        </p:nvSpPr>
        <p:spPr bwMode="auto">
          <a:xfrm>
            <a:off x="43132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Line 51">
            <a:extLst>
              <a:ext uri="{FF2B5EF4-FFF2-40B4-BE49-F238E27FC236}">
                <a16:creationId xmlns:a16="http://schemas.microsoft.com/office/drawing/2014/main" id="{DE9D57FF-1AA6-4F61-B186-A09C8B10AC79}"/>
              </a:ext>
            </a:extLst>
          </p:cNvPr>
          <p:cNvSpPr>
            <a:spLocks noChangeShapeType="1"/>
          </p:cNvSpPr>
          <p:nvPr/>
        </p:nvSpPr>
        <p:spPr bwMode="auto">
          <a:xfrm>
            <a:off x="4335463"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Line 52">
            <a:extLst>
              <a:ext uri="{FF2B5EF4-FFF2-40B4-BE49-F238E27FC236}">
                <a16:creationId xmlns:a16="http://schemas.microsoft.com/office/drawing/2014/main" id="{F46E4F57-C193-4990-A0D3-19834A577821}"/>
              </a:ext>
            </a:extLst>
          </p:cNvPr>
          <p:cNvSpPr>
            <a:spLocks noChangeShapeType="1"/>
          </p:cNvSpPr>
          <p:nvPr/>
        </p:nvSpPr>
        <p:spPr bwMode="auto">
          <a:xfrm>
            <a:off x="44100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Line 53">
            <a:extLst>
              <a:ext uri="{FF2B5EF4-FFF2-40B4-BE49-F238E27FC236}">
                <a16:creationId xmlns:a16="http://schemas.microsoft.com/office/drawing/2014/main" id="{7ED141EF-9A75-4F8C-9D44-AF20BE93611C}"/>
              </a:ext>
            </a:extLst>
          </p:cNvPr>
          <p:cNvSpPr>
            <a:spLocks noChangeShapeType="1"/>
          </p:cNvSpPr>
          <p:nvPr/>
        </p:nvSpPr>
        <p:spPr bwMode="auto">
          <a:xfrm>
            <a:off x="44275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54">
            <a:extLst>
              <a:ext uri="{FF2B5EF4-FFF2-40B4-BE49-F238E27FC236}">
                <a16:creationId xmlns:a16="http://schemas.microsoft.com/office/drawing/2014/main" id="{DF63C7FD-C81F-401B-884A-3709699A5522}"/>
              </a:ext>
            </a:extLst>
          </p:cNvPr>
          <p:cNvSpPr>
            <a:spLocks noChangeShapeType="1"/>
          </p:cNvSpPr>
          <p:nvPr/>
        </p:nvSpPr>
        <p:spPr bwMode="auto">
          <a:xfrm>
            <a:off x="44497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Line 55">
            <a:extLst>
              <a:ext uri="{FF2B5EF4-FFF2-40B4-BE49-F238E27FC236}">
                <a16:creationId xmlns:a16="http://schemas.microsoft.com/office/drawing/2014/main" id="{6CC8E772-D5DA-4FD9-A254-F1F22A218F76}"/>
              </a:ext>
            </a:extLst>
          </p:cNvPr>
          <p:cNvSpPr>
            <a:spLocks noChangeShapeType="1"/>
          </p:cNvSpPr>
          <p:nvPr/>
        </p:nvSpPr>
        <p:spPr bwMode="auto">
          <a:xfrm>
            <a:off x="44735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Line 56">
            <a:extLst>
              <a:ext uri="{FF2B5EF4-FFF2-40B4-BE49-F238E27FC236}">
                <a16:creationId xmlns:a16="http://schemas.microsoft.com/office/drawing/2014/main" id="{DD2619EE-D79C-472B-AD73-B4AB9D12616C}"/>
              </a:ext>
            </a:extLst>
          </p:cNvPr>
          <p:cNvSpPr>
            <a:spLocks noChangeShapeType="1"/>
          </p:cNvSpPr>
          <p:nvPr/>
        </p:nvSpPr>
        <p:spPr bwMode="auto">
          <a:xfrm>
            <a:off x="44958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57">
            <a:extLst>
              <a:ext uri="{FF2B5EF4-FFF2-40B4-BE49-F238E27FC236}">
                <a16:creationId xmlns:a16="http://schemas.microsoft.com/office/drawing/2014/main" id="{B59B1AE8-9350-4B6E-8307-C7937D3B6B66}"/>
              </a:ext>
            </a:extLst>
          </p:cNvPr>
          <p:cNvSpPr>
            <a:spLocks noChangeShapeType="1"/>
          </p:cNvSpPr>
          <p:nvPr/>
        </p:nvSpPr>
        <p:spPr bwMode="auto">
          <a:xfrm>
            <a:off x="45180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Line 58">
            <a:extLst>
              <a:ext uri="{FF2B5EF4-FFF2-40B4-BE49-F238E27FC236}">
                <a16:creationId xmlns:a16="http://schemas.microsoft.com/office/drawing/2014/main" id="{F25F6548-013C-4250-9BBE-94B6A01ED240}"/>
              </a:ext>
            </a:extLst>
          </p:cNvPr>
          <p:cNvSpPr>
            <a:spLocks noChangeShapeType="1"/>
          </p:cNvSpPr>
          <p:nvPr/>
        </p:nvSpPr>
        <p:spPr bwMode="auto">
          <a:xfrm>
            <a:off x="45418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Line 59">
            <a:extLst>
              <a:ext uri="{FF2B5EF4-FFF2-40B4-BE49-F238E27FC236}">
                <a16:creationId xmlns:a16="http://schemas.microsoft.com/office/drawing/2014/main" id="{08F3E783-E2CB-484E-8CA3-DBD346423E39}"/>
              </a:ext>
            </a:extLst>
          </p:cNvPr>
          <p:cNvSpPr>
            <a:spLocks noChangeShapeType="1"/>
          </p:cNvSpPr>
          <p:nvPr/>
        </p:nvSpPr>
        <p:spPr bwMode="auto">
          <a:xfrm>
            <a:off x="461645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Line 60">
            <a:extLst>
              <a:ext uri="{FF2B5EF4-FFF2-40B4-BE49-F238E27FC236}">
                <a16:creationId xmlns:a16="http://schemas.microsoft.com/office/drawing/2014/main" id="{10C9C11C-4BA2-4927-9846-A95CCF2A6C10}"/>
              </a:ext>
            </a:extLst>
          </p:cNvPr>
          <p:cNvSpPr>
            <a:spLocks noChangeShapeType="1"/>
          </p:cNvSpPr>
          <p:nvPr/>
        </p:nvSpPr>
        <p:spPr bwMode="auto">
          <a:xfrm>
            <a:off x="46275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Line 61">
            <a:extLst>
              <a:ext uri="{FF2B5EF4-FFF2-40B4-BE49-F238E27FC236}">
                <a16:creationId xmlns:a16="http://schemas.microsoft.com/office/drawing/2014/main" id="{C2F6121C-23B8-456F-89DD-D35302700F7C}"/>
              </a:ext>
            </a:extLst>
          </p:cNvPr>
          <p:cNvSpPr>
            <a:spLocks noChangeShapeType="1"/>
          </p:cNvSpPr>
          <p:nvPr/>
        </p:nvSpPr>
        <p:spPr bwMode="auto">
          <a:xfrm>
            <a:off x="46497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Line 62">
            <a:extLst>
              <a:ext uri="{FF2B5EF4-FFF2-40B4-BE49-F238E27FC236}">
                <a16:creationId xmlns:a16="http://schemas.microsoft.com/office/drawing/2014/main" id="{1C1E316A-FE33-4442-9D83-06534317120D}"/>
              </a:ext>
            </a:extLst>
          </p:cNvPr>
          <p:cNvSpPr>
            <a:spLocks noChangeShapeType="1"/>
          </p:cNvSpPr>
          <p:nvPr/>
        </p:nvSpPr>
        <p:spPr bwMode="auto">
          <a:xfrm>
            <a:off x="46736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63">
            <a:extLst>
              <a:ext uri="{FF2B5EF4-FFF2-40B4-BE49-F238E27FC236}">
                <a16:creationId xmlns:a16="http://schemas.microsoft.com/office/drawing/2014/main" id="{EE2E77A1-5A04-4E6E-A992-F18390515B65}"/>
              </a:ext>
            </a:extLst>
          </p:cNvPr>
          <p:cNvSpPr>
            <a:spLocks noChangeShapeType="1"/>
          </p:cNvSpPr>
          <p:nvPr/>
        </p:nvSpPr>
        <p:spPr bwMode="auto">
          <a:xfrm>
            <a:off x="4695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Line 64">
            <a:extLst>
              <a:ext uri="{FF2B5EF4-FFF2-40B4-BE49-F238E27FC236}">
                <a16:creationId xmlns:a16="http://schemas.microsoft.com/office/drawing/2014/main" id="{5D4DB88C-2297-4BEE-80D6-B99FA4E618B6}"/>
              </a:ext>
            </a:extLst>
          </p:cNvPr>
          <p:cNvSpPr>
            <a:spLocks noChangeShapeType="1"/>
          </p:cNvSpPr>
          <p:nvPr/>
        </p:nvSpPr>
        <p:spPr bwMode="auto">
          <a:xfrm>
            <a:off x="47180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Line 65">
            <a:extLst>
              <a:ext uri="{FF2B5EF4-FFF2-40B4-BE49-F238E27FC236}">
                <a16:creationId xmlns:a16="http://schemas.microsoft.com/office/drawing/2014/main" id="{ED85D51D-9B7E-4315-9FD2-B86FCD89C1E9}"/>
              </a:ext>
            </a:extLst>
          </p:cNvPr>
          <p:cNvSpPr>
            <a:spLocks noChangeShapeType="1"/>
          </p:cNvSpPr>
          <p:nvPr/>
        </p:nvSpPr>
        <p:spPr bwMode="auto">
          <a:xfrm>
            <a:off x="47418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Line 66">
            <a:extLst>
              <a:ext uri="{FF2B5EF4-FFF2-40B4-BE49-F238E27FC236}">
                <a16:creationId xmlns:a16="http://schemas.microsoft.com/office/drawing/2014/main" id="{516B2BCA-0400-420C-9912-E41661D20CD2}"/>
              </a:ext>
            </a:extLst>
          </p:cNvPr>
          <p:cNvSpPr>
            <a:spLocks noChangeShapeType="1"/>
          </p:cNvSpPr>
          <p:nvPr/>
        </p:nvSpPr>
        <p:spPr bwMode="auto">
          <a:xfrm>
            <a:off x="482123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Line 67">
            <a:extLst>
              <a:ext uri="{FF2B5EF4-FFF2-40B4-BE49-F238E27FC236}">
                <a16:creationId xmlns:a16="http://schemas.microsoft.com/office/drawing/2014/main" id="{AEA124DC-5221-46BC-BEAF-E2D4B03F09A2}"/>
              </a:ext>
            </a:extLst>
          </p:cNvPr>
          <p:cNvSpPr>
            <a:spLocks noChangeShapeType="1"/>
          </p:cNvSpPr>
          <p:nvPr/>
        </p:nvSpPr>
        <p:spPr bwMode="auto">
          <a:xfrm>
            <a:off x="48323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Line 68">
            <a:extLst>
              <a:ext uri="{FF2B5EF4-FFF2-40B4-BE49-F238E27FC236}">
                <a16:creationId xmlns:a16="http://schemas.microsoft.com/office/drawing/2014/main" id="{DB76D7C5-D4EC-477E-B364-78ED8EC5C1BC}"/>
              </a:ext>
            </a:extLst>
          </p:cNvPr>
          <p:cNvSpPr>
            <a:spLocks noChangeShapeType="1"/>
          </p:cNvSpPr>
          <p:nvPr/>
        </p:nvSpPr>
        <p:spPr bwMode="auto">
          <a:xfrm>
            <a:off x="48561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Line 69">
            <a:extLst>
              <a:ext uri="{FF2B5EF4-FFF2-40B4-BE49-F238E27FC236}">
                <a16:creationId xmlns:a16="http://schemas.microsoft.com/office/drawing/2014/main" id="{0C62BFAF-0E60-4D58-B300-81A26362E98A}"/>
              </a:ext>
            </a:extLst>
          </p:cNvPr>
          <p:cNvSpPr>
            <a:spLocks noChangeShapeType="1"/>
          </p:cNvSpPr>
          <p:nvPr/>
        </p:nvSpPr>
        <p:spPr bwMode="auto">
          <a:xfrm>
            <a:off x="48783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Line 70">
            <a:extLst>
              <a:ext uri="{FF2B5EF4-FFF2-40B4-BE49-F238E27FC236}">
                <a16:creationId xmlns:a16="http://schemas.microsoft.com/office/drawing/2014/main" id="{8D08DAA2-84AB-4108-9A86-7C6064CD21F0}"/>
              </a:ext>
            </a:extLst>
          </p:cNvPr>
          <p:cNvSpPr>
            <a:spLocks noChangeShapeType="1"/>
          </p:cNvSpPr>
          <p:nvPr/>
        </p:nvSpPr>
        <p:spPr bwMode="auto">
          <a:xfrm>
            <a:off x="4902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Line 71">
            <a:extLst>
              <a:ext uri="{FF2B5EF4-FFF2-40B4-BE49-F238E27FC236}">
                <a16:creationId xmlns:a16="http://schemas.microsoft.com/office/drawing/2014/main" id="{1D62F214-6DD9-470E-BA43-B7C680B5F20A}"/>
              </a:ext>
            </a:extLst>
          </p:cNvPr>
          <p:cNvSpPr>
            <a:spLocks noChangeShapeType="1"/>
          </p:cNvSpPr>
          <p:nvPr/>
        </p:nvSpPr>
        <p:spPr bwMode="auto">
          <a:xfrm>
            <a:off x="4924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Line 72">
            <a:extLst>
              <a:ext uri="{FF2B5EF4-FFF2-40B4-BE49-F238E27FC236}">
                <a16:creationId xmlns:a16="http://schemas.microsoft.com/office/drawing/2014/main" id="{BBB9E133-DD71-4848-ACE2-C6DC179EC831}"/>
              </a:ext>
            </a:extLst>
          </p:cNvPr>
          <p:cNvSpPr>
            <a:spLocks noChangeShapeType="1"/>
          </p:cNvSpPr>
          <p:nvPr/>
        </p:nvSpPr>
        <p:spPr bwMode="auto">
          <a:xfrm>
            <a:off x="494665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Line 73">
            <a:extLst>
              <a:ext uri="{FF2B5EF4-FFF2-40B4-BE49-F238E27FC236}">
                <a16:creationId xmlns:a16="http://schemas.microsoft.com/office/drawing/2014/main" id="{86130854-1C12-4DD2-AEE6-6C2E33A5BB28}"/>
              </a:ext>
            </a:extLst>
          </p:cNvPr>
          <p:cNvSpPr>
            <a:spLocks noChangeShapeType="1"/>
          </p:cNvSpPr>
          <p:nvPr/>
        </p:nvSpPr>
        <p:spPr bwMode="auto">
          <a:xfrm>
            <a:off x="502761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Line 74">
            <a:extLst>
              <a:ext uri="{FF2B5EF4-FFF2-40B4-BE49-F238E27FC236}">
                <a16:creationId xmlns:a16="http://schemas.microsoft.com/office/drawing/2014/main" id="{B2105B98-C299-4B7B-AF6D-50481D5BC71A}"/>
              </a:ext>
            </a:extLst>
          </p:cNvPr>
          <p:cNvSpPr>
            <a:spLocks noChangeShapeType="1"/>
          </p:cNvSpPr>
          <p:nvPr/>
        </p:nvSpPr>
        <p:spPr bwMode="auto">
          <a:xfrm>
            <a:off x="50387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Line 75">
            <a:extLst>
              <a:ext uri="{FF2B5EF4-FFF2-40B4-BE49-F238E27FC236}">
                <a16:creationId xmlns:a16="http://schemas.microsoft.com/office/drawing/2014/main" id="{2504A44B-EBFB-4E58-8764-AD92A829922F}"/>
              </a:ext>
            </a:extLst>
          </p:cNvPr>
          <p:cNvSpPr>
            <a:spLocks noChangeShapeType="1"/>
          </p:cNvSpPr>
          <p:nvPr/>
        </p:nvSpPr>
        <p:spPr bwMode="auto">
          <a:xfrm>
            <a:off x="50609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Line 76">
            <a:extLst>
              <a:ext uri="{FF2B5EF4-FFF2-40B4-BE49-F238E27FC236}">
                <a16:creationId xmlns:a16="http://schemas.microsoft.com/office/drawing/2014/main" id="{73427BD4-F0E4-40A1-95E0-47CC744FD9DA}"/>
              </a:ext>
            </a:extLst>
          </p:cNvPr>
          <p:cNvSpPr>
            <a:spLocks noChangeShapeType="1"/>
          </p:cNvSpPr>
          <p:nvPr/>
        </p:nvSpPr>
        <p:spPr bwMode="auto">
          <a:xfrm>
            <a:off x="50847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Line 77">
            <a:extLst>
              <a:ext uri="{FF2B5EF4-FFF2-40B4-BE49-F238E27FC236}">
                <a16:creationId xmlns:a16="http://schemas.microsoft.com/office/drawing/2014/main" id="{AD2D6F52-6324-4C9B-9F83-392CC9C2FC1E}"/>
              </a:ext>
            </a:extLst>
          </p:cNvPr>
          <p:cNvSpPr>
            <a:spLocks noChangeShapeType="1"/>
          </p:cNvSpPr>
          <p:nvPr/>
        </p:nvSpPr>
        <p:spPr bwMode="auto">
          <a:xfrm>
            <a:off x="51069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Line 78">
            <a:extLst>
              <a:ext uri="{FF2B5EF4-FFF2-40B4-BE49-F238E27FC236}">
                <a16:creationId xmlns:a16="http://schemas.microsoft.com/office/drawing/2014/main" id="{57E03D84-DAE1-4E79-AB67-CA21362BB805}"/>
              </a:ext>
            </a:extLst>
          </p:cNvPr>
          <p:cNvSpPr>
            <a:spLocks noChangeShapeType="1"/>
          </p:cNvSpPr>
          <p:nvPr/>
        </p:nvSpPr>
        <p:spPr bwMode="auto">
          <a:xfrm>
            <a:off x="51308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Line 79">
            <a:extLst>
              <a:ext uri="{FF2B5EF4-FFF2-40B4-BE49-F238E27FC236}">
                <a16:creationId xmlns:a16="http://schemas.microsoft.com/office/drawing/2014/main" id="{995EECAE-A2D9-4E5C-9A9D-67EAB081AF75}"/>
              </a:ext>
            </a:extLst>
          </p:cNvPr>
          <p:cNvSpPr>
            <a:spLocks noChangeShapeType="1"/>
          </p:cNvSpPr>
          <p:nvPr/>
        </p:nvSpPr>
        <p:spPr bwMode="auto">
          <a:xfrm>
            <a:off x="515302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Line 80">
            <a:extLst>
              <a:ext uri="{FF2B5EF4-FFF2-40B4-BE49-F238E27FC236}">
                <a16:creationId xmlns:a16="http://schemas.microsoft.com/office/drawing/2014/main" id="{2CA66069-98CF-4E20-BFAF-E7DD20F60F5C}"/>
              </a:ext>
            </a:extLst>
          </p:cNvPr>
          <p:cNvSpPr>
            <a:spLocks noChangeShapeType="1"/>
          </p:cNvSpPr>
          <p:nvPr/>
        </p:nvSpPr>
        <p:spPr bwMode="auto">
          <a:xfrm>
            <a:off x="523240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Line 81">
            <a:extLst>
              <a:ext uri="{FF2B5EF4-FFF2-40B4-BE49-F238E27FC236}">
                <a16:creationId xmlns:a16="http://schemas.microsoft.com/office/drawing/2014/main" id="{E7BA3348-D4B6-48D7-9353-E147575A0B4A}"/>
              </a:ext>
            </a:extLst>
          </p:cNvPr>
          <p:cNvSpPr>
            <a:spLocks noChangeShapeType="1"/>
          </p:cNvSpPr>
          <p:nvPr/>
        </p:nvSpPr>
        <p:spPr bwMode="auto">
          <a:xfrm>
            <a:off x="52451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Line 82">
            <a:extLst>
              <a:ext uri="{FF2B5EF4-FFF2-40B4-BE49-F238E27FC236}">
                <a16:creationId xmlns:a16="http://schemas.microsoft.com/office/drawing/2014/main" id="{FBED5C32-FD9A-42F7-BBA0-12A0F982B15B}"/>
              </a:ext>
            </a:extLst>
          </p:cNvPr>
          <p:cNvSpPr>
            <a:spLocks noChangeShapeType="1"/>
          </p:cNvSpPr>
          <p:nvPr/>
        </p:nvSpPr>
        <p:spPr bwMode="auto">
          <a:xfrm>
            <a:off x="52673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Line 83">
            <a:extLst>
              <a:ext uri="{FF2B5EF4-FFF2-40B4-BE49-F238E27FC236}">
                <a16:creationId xmlns:a16="http://schemas.microsoft.com/office/drawing/2014/main" id="{7841F3B0-21D5-4E09-BB97-0671A4D4E17D}"/>
              </a:ext>
            </a:extLst>
          </p:cNvPr>
          <p:cNvSpPr>
            <a:spLocks noChangeShapeType="1"/>
          </p:cNvSpPr>
          <p:nvPr/>
        </p:nvSpPr>
        <p:spPr bwMode="auto">
          <a:xfrm>
            <a:off x="52895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Line 84">
            <a:extLst>
              <a:ext uri="{FF2B5EF4-FFF2-40B4-BE49-F238E27FC236}">
                <a16:creationId xmlns:a16="http://schemas.microsoft.com/office/drawing/2014/main" id="{C7DA560F-F86B-468B-B92B-1BE91DFC84B8}"/>
              </a:ext>
            </a:extLst>
          </p:cNvPr>
          <p:cNvSpPr>
            <a:spLocks noChangeShapeType="1"/>
          </p:cNvSpPr>
          <p:nvPr/>
        </p:nvSpPr>
        <p:spPr bwMode="auto">
          <a:xfrm>
            <a:off x="531336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Line 85">
            <a:extLst>
              <a:ext uri="{FF2B5EF4-FFF2-40B4-BE49-F238E27FC236}">
                <a16:creationId xmlns:a16="http://schemas.microsoft.com/office/drawing/2014/main" id="{4147A9B5-5238-4AA7-BD96-94B1CDA3ECAE}"/>
              </a:ext>
            </a:extLst>
          </p:cNvPr>
          <p:cNvSpPr>
            <a:spLocks noChangeShapeType="1"/>
          </p:cNvSpPr>
          <p:nvPr/>
        </p:nvSpPr>
        <p:spPr bwMode="auto">
          <a:xfrm>
            <a:off x="5330825" y="4572000"/>
            <a:ext cx="285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Line 86">
            <a:extLst>
              <a:ext uri="{FF2B5EF4-FFF2-40B4-BE49-F238E27FC236}">
                <a16:creationId xmlns:a16="http://schemas.microsoft.com/office/drawing/2014/main" id="{A17B53B5-93B6-4EC9-9DCF-34AE6723644D}"/>
              </a:ext>
            </a:extLst>
          </p:cNvPr>
          <p:cNvSpPr>
            <a:spLocks noChangeShapeType="1"/>
          </p:cNvSpPr>
          <p:nvPr/>
        </p:nvSpPr>
        <p:spPr bwMode="auto">
          <a:xfrm>
            <a:off x="535940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Line 87">
            <a:extLst>
              <a:ext uri="{FF2B5EF4-FFF2-40B4-BE49-F238E27FC236}">
                <a16:creationId xmlns:a16="http://schemas.microsoft.com/office/drawing/2014/main" id="{512C77F6-1CE8-46A1-941E-B66A71463B8F}"/>
              </a:ext>
            </a:extLst>
          </p:cNvPr>
          <p:cNvSpPr>
            <a:spLocks noChangeShapeType="1"/>
          </p:cNvSpPr>
          <p:nvPr/>
        </p:nvSpPr>
        <p:spPr bwMode="auto">
          <a:xfrm>
            <a:off x="5438775"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Line 88">
            <a:extLst>
              <a:ext uri="{FF2B5EF4-FFF2-40B4-BE49-F238E27FC236}">
                <a16:creationId xmlns:a16="http://schemas.microsoft.com/office/drawing/2014/main" id="{9F5D9645-7D77-42CE-9DF9-C9C250EEE249}"/>
              </a:ext>
            </a:extLst>
          </p:cNvPr>
          <p:cNvSpPr>
            <a:spLocks noChangeShapeType="1"/>
          </p:cNvSpPr>
          <p:nvPr/>
        </p:nvSpPr>
        <p:spPr bwMode="auto">
          <a:xfrm>
            <a:off x="54451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Line 89">
            <a:extLst>
              <a:ext uri="{FF2B5EF4-FFF2-40B4-BE49-F238E27FC236}">
                <a16:creationId xmlns:a16="http://schemas.microsoft.com/office/drawing/2014/main" id="{2BA54718-668E-474A-BF73-2533618E5E3F}"/>
              </a:ext>
            </a:extLst>
          </p:cNvPr>
          <p:cNvSpPr>
            <a:spLocks noChangeShapeType="1"/>
          </p:cNvSpPr>
          <p:nvPr/>
        </p:nvSpPr>
        <p:spPr bwMode="auto">
          <a:xfrm>
            <a:off x="54673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Line 90">
            <a:extLst>
              <a:ext uri="{FF2B5EF4-FFF2-40B4-BE49-F238E27FC236}">
                <a16:creationId xmlns:a16="http://schemas.microsoft.com/office/drawing/2014/main" id="{A50CD49A-F7B1-4B9E-B925-E434DCA9090A}"/>
              </a:ext>
            </a:extLst>
          </p:cNvPr>
          <p:cNvSpPr>
            <a:spLocks noChangeShapeType="1"/>
          </p:cNvSpPr>
          <p:nvPr/>
        </p:nvSpPr>
        <p:spPr bwMode="auto">
          <a:xfrm>
            <a:off x="54895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Line 91">
            <a:extLst>
              <a:ext uri="{FF2B5EF4-FFF2-40B4-BE49-F238E27FC236}">
                <a16:creationId xmlns:a16="http://schemas.microsoft.com/office/drawing/2014/main" id="{078F4FAE-7B9F-457C-872D-944E547F5183}"/>
              </a:ext>
            </a:extLst>
          </p:cNvPr>
          <p:cNvSpPr>
            <a:spLocks noChangeShapeType="1"/>
          </p:cNvSpPr>
          <p:nvPr/>
        </p:nvSpPr>
        <p:spPr bwMode="auto">
          <a:xfrm>
            <a:off x="55133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Line 92">
            <a:extLst>
              <a:ext uri="{FF2B5EF4-FFF2-40B4-BE49-F238E27FC236}">
                <a16:creationId xmlns:a16="http://schemas.microsoft.com/office/drawing/2014/main" id="{7087972C-45A4-4FD9-BA27-ED2AAB968634}"/>
              </a:ext>
            </a:extLst>
          </p:cNvPr>
          <p:cNvSpPr>
            <a:spLocks noChangeShapeType="1"/>
          </p:cNvSpPr>
          <p:nvPr/>
        </p:nvSpPr>
        <p:spPr bwMode="auto">
          <a:xfrm>
            <a:off x="55356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Line 93">
            <a:extLst>
              <a:ext uri="{FF2B5EF4-FFF2-40B4-BE49-F238E27FC236}">
                <a16:creationId xmlns:a16="http://schemas.microsoft.com/office/drawing/2014/main" id="{42EFA20F-2193-4031-B858-7B522B5365F2}"/>
              </a:ext>
            </a:extLst>
          </p:cNvPr>
          <p:cNvSpPr>
            <a:spLocks noChangeShapeType="1"/>
          </p:cNvSpPr>
          <p:nvPr/>
        </p:nvSpPr>
        <p:spPr bwMode="auto">
          <a:xfrm>
            <a:off x="55594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Line 94">
            <a:extLst>
              <a:ext uri="{FF2B5EF4-FFF2-40B4-BE49-F238E27FC236}">
                <a16:creationId xmlns:a16="http://schemas.microsoft.com/office/drawing/2014/main" id="{DD9FEC52-7F9B-4AD1-AAA3-2C8DC703C4C6}"/>
              </a:ext>
            </a:extLst>
          </p:cNvPr>
          <p:cNvSpPr>
            <a:spLocks noChangeShapeType="1"/>
          </p:cNvSpPr>
          <p:nvPr/>
        </p:nvSpPr>
        <p:spPr bwMode="auto">
          <a:xfrm>
            <a:off x="5645150"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Line 95">
            <a:extLst>
              <a:ext uri="{FF2B5EF4-FFF2-40B4-BE49-F238E27FC236}">
                <a16:creationId xmlns:a16="http://schemas.microsoft.com/office/drawing/2014/main" id="{9CF8AA66-3F36-4649-BA65-49F7118AC613}"/>
              </a:ext>
            </a:extLst>
          </p:cNvPr>
          <p:cNvSpPr>
            <a:spLocks noChangeShapeType="1"/>
          </p:cNvSpPr>
          <p:nvPr/>
        </p:nvSpPr>
        <p:spPr bwMode="auto">
          <a:xfrm>
            <a:off x="56499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Line 96">
            <a:extLst>
              <a:ext uri="{FF2B5EF4-FFF2-40B4-BE49-F238E27FC236}">
                <a16:creationId xmlns:a16="http://schemas.microsoft.com/office/drawing/2014/main" id="{1A08D21D-7FCF-43CB-A9AA-55E5E36FD1F2}"/>
              </a:ext>
            </a:extLst>
          </p:cNvPr>
          <p:cNvSpPr>
            <a:spLocks noChangeShapeType="1"/>
          </p:cNvSpPr>
          <p:nvPr/>
        </p:nvSpPr>
        <p:spPr bwMode="auto">
          <a:xfrm>
            <a:off x="56737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Line 97">
            <a:extLst>
              <a:ext uri="{FF2B5EF4-FFF2-40B4-BE49-F238E27FC236}">
                <a16:creationId xmlns:a16="http://schemas.microsoft.com/office/drawing/2014/main" id="{F1B6A9FA-EECF-4160-8862-E3438E22D5CC}"/>
              </a:ext>
            </a:extLst>
          </p:cNvPr>
          <p:cNvSpPr>
            <a:spLocks noChangeShapeType="1"/>
          </p:cNvSpPr>
          <p:nvPr/>
        </p:nvSpPr>
        <p:spPr bwMode="auto">
          <a:xfrm>
            <a:off x="5695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Line 98">
            <a:extLst>
              <a:ext uri="{FF2B5EF4-FFF2-40B4-BE49-F238E27FC236}">
                <a16:creationId xmlns:a16="http://schemas.microsoft.com/office/drawing/2014/main" id="{E6C124F2-EAE3-40D3-BF94-74FDAAECE060}"/>
              </a:ext>
            </a:extLst>
          </p:cNvPr>
          <p:cNvSpPr>
            <a:spLocks noChangeShapeType="1"/>
          </p:cNvSpPr>
          <p:nvPr/>
        </p:nvSpPr>
        <p:spPr bwMode="auto">
          <a:xfrm>
            <a:off x="57181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Line 99">
            <a:extLst>
              <a:ext uri="{FF2B5EF4-FFF2-40B4-BE49-F238E27FC236}">
                <a16:creationId xmlns:a16="http://schemas.microsoft.com/office/drawing/2014/main" id="{3ED46A0B-8581-42F2-BCE9-F2858C278823}"/>
              </a:ext>
            </a:extLst>
          </p:cNvPr>
          <p:cNvSpPr>
            <a:spLocks noChangeShapeType="1"/>
          </p:cNvSpPr>
          <p:nvPr/>
        </p:nvSpPr>
        <p:spPr bwMode="auto">
          <a:xfrm>
            <a:off x="57419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Line 100">
            <a:extLst>
              <a:ext uri="{FF2B5EF4-FFF2-40B4-BE49-F238E27FC236}">
                <a16:creationId xmlns:a16="http://schemas.microsoft.com/office/drawing/2014/main" id="{38E542FD-8316-4812-84A4-0C608BBF1FB5}"/>
              </a:ext>
            </a:extLst>
          </p:cNvPr>
          <p:cNvSpPr>
            <a:spLocks noChangeShapeType="1"/>
          </p:cNvSpPr>
          <p:nvPr/>
        </p:nvSpPr>
        <p:spPr bwMode="auto">
          <a:xfrm>
            <a:off x="57642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Line 101">
            <a:extLst>
              <a:ext uri="{FF2B5EF4-FFF2-40B4-BE49-F238E27FC236}">
                <a16:creationId xmlns:a16="http://schemas.microsoft.com/office/drawing/2014/main" id="{8F607897-BAF8-4096-99FA-853C08D68A85}"/>
              </a:ext>
            </a:extLst>
          </p:cNvPr>
          <p:cNvSpPr>
            <a:spLocks noChangeShapeType="1"/>
          </p:cNvSpPr>
          <p:nvPr/>
        </p:nvSpPr>
        <p:spPr bwMode="auto">
          <a:xfrm>
            <a:off x="5849938"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Line 102">
            <a:extLst>
              <a:ext uri="{FF2B5EF4-FFF2-40B4-BE49-F238E27FC236}">
                <a16:creationId xmlns:a16="http://schemas.microsoft.com/office/drawing/2014/main" id="{B384780F-D085-4853-B516-F977C47B23E3}"/>
              </a:ext>
            </a:extLst>
          </p:cNvPr>
          <p:cNvSpPr>
            <a:spLocks noChangeShapeType="1"/>
          </p:cNvSpPr>
          <p:nvPr/>
        </p:nvSpPr>
        <p:spPr bwMode="auto">
          <a:xfrm>
            <a:off x="58562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Line 103">
            <a:extLst>
              <a:ext uri="{FF2B5EF4-FFF2-40B4-BE49-F238E27FC236}">
                <a16:creationId xmlns:a16="http://schemas.microsoft.com/office/drawing/2014/main" id="{610C155A-AAE7-4C30-B746-DF677C971DA1}"/>
              </a:ext>
            </a:extLst>
          </p:cNvPr>
          <p:cNvSpPr>
            <a:spLocks noChangeShapeType="1"/>
          </p:cNvSpPr>
          <p:nvPr/>
        </p:nvSpPr>
        <p:spPr bwMode="auto">
          <a:xfrm>
            <a:off x="58785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Line 104">
            <a:extLst>
              <a:ext uri="{FF2B5EF4-FFF2-40B4-BE49-F238E27FC236}">
                <a16:creationId xmlns:a16="http://schemas.microsoft.com/office/drawing/2014/main" id="{78849939-6425-4A79-8CE0-9ADEAAC36DDA}"/>
              </a:ext>
            </a:extLst>
          </p:cNvPr>
          <p:cNvSpPr>
            <a:spLocks noChangeShapeType="1"/>
          </p:cNvSpPr>
          <p:nvPr/>
        </p:nvSpPr>
        <p:spPr bwMode="auto">
          <a:xfrm>
            <a:off x="59023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Line 105">
            <a:extLst>
              <a:ext uri="{FF2B5EF4-FFF2-40B4-BE49-F238E27FC236}">
                <a16:creationId xmlns:a16="http://schemas.microsoft.com/office/drawing/2014/main" id="{F9E191C3-600E-49F5-A32F-6C9184A94B7F}"/>
              </a:ext>
            </a:extLst>
          </p:cNvPr>
          <p:cNvSpPr>
            <a:spLocks noChangeShapeType="1"/>
          </p:cNvSpPr>
          <p:nvPr/>
        </p:nvSpPr>
        <p:spPr bwMode="auto">
          <a:xfrm>
            <a:off x="59245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Line 106">
            <a:extLst>
              <a:ext uri="{FF2B5EF4-FFF2-40B4-BE49-F238E27FC236}">
                <a16:creationId xmlns:a16="http://schemas.microsoft.com/office/drawing/2014/main" id="{F62C0377-C6EF-4ACE-A55F-CF307CBFD077}"/>
              </a:ext>
            </a:extLst>
          </p:cNvPr>
          <p:cNvSpPr>
            <a:spLocks noChangeShapeType="1"/>
          </p:cNvSpPr>
          <p:nvPr/>
        </p:nvSpPr>
        <p:spPr bwMode="auto">
          <a:xfrm>
            <a:off x="59467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Line 107">
            <a:extLst>
              <a:ext uri="{FF2B5EF4-FFF2-40B4-BE49-F238E27FC236}">
                <a16:creationId xmlns:a16="http://schemas.microsoft.com/office/drawing/2014/main" id="{1FA1DFDC-D6B4-4622-B0CB-D212A5B43AE2}"/>
              </a:ext>
            </a:extLst>
          </p:cNvPr>
          <p:cNvSpPr>
            <a:spLocks noChangeShapeType="1"/>
          </p:cNvSpPr>
          <p:nvPr/>
        </p:nvSpPr>
        <p:spPr bwMode="auto">
          <a:xfrm>
            <a:off x="597058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Line 108">
            <a:extLst>
              <a:ext uri="{FF2B5EF4-FFF2-40B4-BE49-F238E27FC236}">
                <a16:creationId xmlns:a16="http://schemas.microsoft.com/office/drawing/2014/main" id="{71A912A5-FE5A-4EDA-A643-2E22BEC696CD}"/>
              </a:ext>
            </a:extLst>
          </p:cNvPr>
          <p:cNvSpPr>
            <a:spLocks noChangeShapeType="1"/>
          </p:cNvSpPr>
          <p:nvPr/>
        </p:nvSpPr>
        <p:spPr bwMode="auto">
          <a:xfrm>
            <a:off x="6056313"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Line 109">
            <a:extLst>
              <a:ext uri="{FF2B5EF4-FFF2-40B4-BE49-F238E27FC236}">
                <a16:creationId xmlns:a16="http://schemas.microsoft.com/office/drawing/2014/main" id="{4A59BECF-92EE-4DB6-BFF9-3D6BF7E32A1A}"/>
              </a:ext>
            </a:extLst>
          </p:cNvPr>
          <p:cNvSpPr>
            <a:spLocks noChangeShapeType="1"/>
          </p:cNvSpPr>
          <p:nvPr/>
        </p:nvSpPr>
        <p:spPr bwMode="auto">
          <a:xfrm>
            <a:off x="60610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Line 110">
            <a:extLst>
              <a:ext uri="{FF2B5EF4-FFF2-40B4-BE49-F238E27FC236}">
                <a16:creationId xmlns:a16="http://schemas.microsoft.com/office/drawing/2014/main" id="{9F42F957-3F69-4B2C-AA93-D276F6DA929B}"/>
              </a:ext>
            </a:extLst>
          </p:cNvPr>
          <p:cNvSpPr>
            <a:spLocks noChangeShapeType="1"/>
          </p:cNvSpPr>
          <p:nvPr/>
        </p:nvSpPr>
        <p:spPr bwMode="auto">
          <a:xfrm>
            <a:off x="60848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Line 111">
            <a:extLst>
              <a:ext uri="{FF2B5EF4-FFF2-40B4-BE49-F238E27FC236}">
                <a16:creationId xmlns:a16="http://schemas.microsoft.com/office/drawing/2014/main" id="{40FA5BFE-8230-472A-AF54-9704F4AB88F9}"/>
              </a:ext>
            </a:extLst>
          </p:cNvPr>
          <p:cNvSpPr>
            <a:spLocks noChangeShapeType="1"/>
          </p:cNvSpPr>
          <p:nvPr/>
        </p:nvSpPr>
        <p:spPr bwMode="auto">
          <a:xfrm>
            <a:off x="61071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Line 112">
            <a:extLst>
              <a:ext uri="{FF2B5EF4-FFF2-40B4-BE49-F238E27FC236}">
                <a16:creationId xmlns:a16="http://schemas.microsoft.com/office/drawing/2014/main" id="{3291EE96-5420-4B08-8F3B-FD7BBF7AC6F3}"/>
              </a:ext>
            </a:extLst>
          </p:cNvPr>
          <p:cNvSpPr>
            <a:spLocks noChangeShapeType="1"/>
          </p:cNvSpPr>
          <p:nvPr/>
        </p:nvSpPr>
        <p:spPr bwMode="auto">
          <a:xfrm>
            <a:off x="61309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Line 113">
            <a:extLst>
              <a:ext uri="{FF2B5EF4-FFF2-40B4-BE49-F238E27FC236}">
                <a16:creationId xmlns:a16="http://schemas.microsoft.com/office/drawing/2014/main" id="{F62F5E2B-B598-430E-BF2C-0A2EA42B1BA0}"/>
              </a:ext>
            </a:extLst>
          </p:cNvPr>
          <p:cNvSpPr>
            <a:spLocks noChangeShapeType="1"/>
          </p:cNvSpPr>
          <p:nvPr/>
        </p:nvSpPr>
        <p:spPr bwMode="auto">
          <a:xfrm>
            <a:off x="61468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Line 114">
            <a:extLst>
              <a:ext uri="{FF2B5EF4-FFF2-40B4-BE49-F238E27FC236}">
                <a16:creationId xmlns:a16="http://schemas.microsoft.com/office/drawing/2014/main" id="{42DFE0BA-888C-47C1-9D4F-6F7D47AE7423}"/>
              </a:ext>
            </a:extLst>
          </p:cNvPr>
          <p:cNvSpPr>
            <a:spLocks noChangeShapeType="1"/>
          </p:cNvSpPr>
          <p:nvPr/>
        </p:nvSpPr>
        <p:spPr bwMode="auto">
          <a:xfrm>
            <a:off x="61706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Line 115">
            <a:extLst>
              <a:ext uri="{FF2B5EF4-FFF2-40B4-BE49-F238E27FC236}">
                <a16:creationId xmlns:a16="http://schemas.microsoft.com/office/drawing/2014/main" id="{45E0D4AE-16F2-4207-8A96-3D28B0325981}"/>
              </a:ext>
            </a:extLst>
          </p:cNvPr>
          <p:cNvSpPr>
            <a:spLocks noChangeShapeType="1"/>
          </p:cNvSpPr>
          <p:nvPr/>
        </p:nvSpPr>
        <p:spPr bwMode="auto">
          <a:xfrm>
            <a:off x="626110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Line 116">
            <a:extLst>
              <a:ext uri="{FF2B5EF4-FFF2-40B4-BE49-F238E27FC236}">
                <a16:creationId xmlns:a16="http://schemas.microsoft.com/office/drawing/2014/main" id="{11B33C55-D47A-4772-81A0-C15911B26DFA}"/>
              </a:ext>
            </a:extLst>
          </p:cNvPr>
          <p:cNvSpPr>
            <a:spLocks noChangeShapeType="1"/>
          </p:cNvSpPr>
          <p:nvPr/>
        </p:nvSpPr>
        <p:spPr bwMode="auto">
          <a:xfrm>
            <a:off x="62611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Line 117">
            <a:extLst>
              <a:ext uri="{FF2B5EF4-FFF2-40B4-BE49-F238E27FC236}">
                <a16:creationId xmlns:a16="http://schemas.microsoft.com/office/drawing/2014/main" id="{3EFC7C5F-71B2-474E-9876-07B7225F41DD}"/>
              </a:ext>
            </a:extLst>
          </p:cNvPr>
          <p:cNvSpPr>
            <a:spLocks noChangeShapeType="1"/>
          </p:cNvSpPr>
          <p:nvPr/>
        </p:nvSpPr>
        <p:spPr bwMode="auto">
          <a:xfrm>
            <a:off x="62849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Line 118">
            <a:extLst>
              <a:ext uri="{FF2B5EF4-FFF2-40B4-BE49-F238E27FC236}">
                <a16:creationId xmlns:a16="http://schemas.microsoft.com/office/drawing/2014/main" id="{22D57F4A-81AD-40DB-8EE5-18E21689F507}"/>
              </a:ext>
            </a:extLst>
          </p:cNvPr>
          <p:cNvSpPr>
            <a:spLocks noChangeShapeType="1"/>
          </p:cNvSpPr>
          <p:nvPr/>
        </p:nvSpPr>
        <p:spPr bwMode="auto">
          <a:xfrm>
            <a:off x="63071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Line 119">
            <a:extLst>
              <a:ext uri="{FF2B5EF4-FFF2-40B4-BE49-F238E27FC236}">
                <a16:creationId xmlns:a16="http://schemas.microsoft.com/office/drawing/2014/main" id="{F698B6B6-F47E-442F-A9C4-731089798399}"/>
              </a:ext>
            </a:extLst>
          </p:cNvPr>
          <p:cNvSpPr>
            <a:spLocks noChangeShapeType="1"/>
          </p:cNvSpPr>
          <p:nvPr/>
        </p:nvSpPr>
        <p:spPr bwMode="auto">
          <a:xfrm>
            <a:off x="6330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120">
            <a:extLst>
              <a:ext uri="{FF2B5EF4-FFF2-40B4-BE49-F238E27FC236}">
                <a16:creationId xmlns:a16="http://schemas.microsoft.com/office/drawing/2014/main" id="{7D5D15AE-314B-46C5-A55B-D54BABFBDB03}"/>
              </a:ext>
            </a:extLst>
          </p:cNvPr>
          <p:cNvSpPr>
            <a:spLocks noChangeShapeType="1"/>
          </p:cNvSpPr>
          <p:nvPr/>
        </p:nvSpPr>
        <p:spPr bwMode="auto">
          <a:xfrm>
            <a:off x="6353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121">
            <a:extLst>
              <a:ext uri="{FF2B5EF4-FFF2-40B4-BE49-F238E27FC236}">
                <a16:creationId xmlns:a16="http://schemas.microsoft.com/office/drawing/2014/main" id="{05AB250B-E981-4493-B95A-0566C6CABA49}"/>
              </a:ext>
            </a:extLst>
          </p:cNvPr>
          <p:cNvSpPr>
            <a:spLocks noChangeShapeType="1"/>
          </p:cNvSpPr>
          <p:nvPr/>
        </p:nvSpPr>
        <p:spPr bwMode="auto">
          <a:xfrm>
            <a:off x="63754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Line 122">
            <a:extLst>
              <a:ext uri="{FF2B5EF4-FFF2-40B4-BE49-F238E27FC236}">
                <a16:creationId xmlns:a16="http://schemas.microsoft.com/office/drawing/2014/main" id="{09235748-82C5-4BBD-9A54-E865C5D5A92F}"/>
              </a:ext>
            </a:extLst>
          </p:cNvPr>
          <p:cNvSpPr>
            <a:spLocks noChangeShapeType="1"/>
          </p:cNvSpPr>
          <p:nvPr/>
        </p:nvSpPr>
        <p:spPr bwMode="auto">
          <a:xfrm>
            <a:off x="64674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Line 123">
            <a:extLst>
              <a:ext uri="{FF2B5EF4-FFF2-40B4-BE49-F238E27FC236}">
                <a16:creationId xmlns:a16="http://schemas.microsoft.com/office/drawing/2014/main" id="{A393E1B2-C7CC-47DF-9638-6A44FC0ECC50}"/>
              </a:ext>
            </a:extLst>
          </p:cNvPr>
          <p:cNvSpPr>
            <a:spLocks noChangeShapeType="1"/>
          </p:cNvSpPr>
          <p:nvPr/>
        </p:nvSpPr>
        <p:spPr bwMode="auto">
          <a:xfrm>
            <a:off x="64674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Line 124">
            <a:extLst>
              <a:ext uri="{FF2B5EF4-FFF2-40B4-BE49-F238E27FC236}">
                <a16:creationId xmlns:a16="http://schemas.microsoft.com/office/drawing/2014/main" id="{8CCACCA0-DC50-4755-BF6B-663F71F51742}"/>
              </a:ext>
            </a:extLst>
          </p:cNvPr>
          <p:cNvSpPr>
            <a:spLocks noChangeShapeType="1"/>
          </p:cNvSpPr>
          <p:nvPr/>
        </p:nvSpPr>
        <p:spPr bwMode="auto">
          <a:xfrm>
            <a:off x="64897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Line 125">
            <a:extLst>
              <a:ext uri="{FF2B5EF4-FFF2-40B4-BE49-F238E27FC236}">
                <a16:creationId xmlns:a16="http://schemas.microsoft.com/office/drawing/2014/main" id="{0A50682C-EE16-42F5-97FD-83DFAA23AED2}"/>
              </a:ext>
            </a:extLst>
          </p:cNvPr>
          <p:cNvSpPr>
            <a:spLocks noChangeShapeType="1"/>
          </p:cNvSpPr>
          <p:nvPr/>
        </p:nvSpPr>
        <p:spPr bwMode="auto">
          <a:xfrm>
            <a:off x="65135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Line 126">
            <a:extLst>
              <a:ext uri="{FF2B5EF4-FFF2-40B4-BE49-F238E27FC236}">
                <a16:creationId xmlns:a16="http://schemas.microsoft.com/office/drawing/2014/main" id="{77838892-DC71-4CB2-9BDC-E6C281C49FD7}"/>
              </a:ext>
            </a:extLst>
          </p:cNvPr>
          <p:cNvSpPr>
            <a:spLocks noChangeShapeType="1"/>
          </p:cNvSpPr>
          <p:nvPr/>
        </p:nvSpPr>
        <p:spPr bwMode="auto">
          <a:xfrm>
            <a:off x="65357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Line 127">
            <a:extLst>
              <a:ext uri="{FF2B5EF4-FFF2-40B4-BE49-F238E27FC236}">
                <a16:creationId xmlns:a16="http://schemas.microsoft.com/office/drawing/2014/main" id="{303A0A6F-24E3-4C64-A095-8A021D6B2741}"/>
              </a:ext>
            </a:extLst>
          </p:cNvPr>
          <p:cNvSpPr>
            <a:spLocks noChangeShapeType="1"/>
          </p:cNvSpPr>
          <p:nvPr/>
        </p:nvSpPr>
        <p:spPr bwMode="auto">
          <a:xfrm>
            <a:off x="65595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Line 128">
            <a:extLst>
              <a:ext uri="{FF2B5EF4-FFF2-40B4-BE49-F238E27FC236}">
                <a16:creationId xmlns:a16="http://schemas.microsoft.com/office/drawing/2014/main" id="{8A164BB2-0100-48B1-A8FA-F51F3AD0097B}"/>
              </a:ext>
            </a:extLst>
          </p:cNvPr>
          <p:cNvSpPr>
            <a:spLocks noChangeShapeType="1"/>
          </p:cNvSpPr>
          <p:nvPr/>
        </p:nvSpPr>
        <p:spPr bwMode="auto">
          <a:xfrm>
            <a:off x="65817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Line 129">
            <a:extLst>
              <a:ext uri="{FF2B5EF4-FFF2-40B4-BE49-F238E27FC236}">
                <a16:creationId xmlns:a16="http://schemas.microsoft.com/office/drawing/2014/main" id="{7C5C7F26-EE10-4C63-9655-511B46DF6C8A}"/>
              </a:ext>
            </a:extLst>
          </p:cNvPr>
          <p:cNvSpPr>
            <a:spLocks noChangeShapeType="1"/>
          </p:cNvSpPr>
          <p:nvPr/>
        </p:nvSpPr>
        <p:spPr bwMode="auto">
          <a:xfrm>
            <a:off x="6673850"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Line 130">
            <a:extLst>
              <a:ext uri="{FF2B5EF4-FFF2-40B4-BE49-F238E27FC236}">
                <a16:creationId xmlns:a16="http://schemas.microsoft.com/office/drawing/2014/main" id="{73ACAC66-1864-4DEF-9E54-7EA38D9A507E}"/>
              </a:ext>
            </a:extLst>
          </p:cNvPr>
          <p:cNvSpPr>
            <a:spLocks noChangeShapeType="1"/>
          </p:cNvSpPr>
          <p:nvPr/>
        </p:nvSpPr>
        <p:spPr bwMode="auto">
          <a:xfrm>
            <a:off x="66738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Line 131">
            <a:extLst>
              <a:ext uri="{FF2B5EF4-FFF2-40B4-BE49-F238E27FC236}">
                <a16:creationId xmlns:a16="http://schemas.microsoft.com/office/drawing/2014/main" id="{C5461A07-79CC-43F4-8D7E-D04BBFB61733}"/>
              </a:ext>
            </a:extLst>
          </p:cNvPr>
          <p:cNvSpPr>
            <a:spLocks noChangeShapeType="1"/>
          </p:cNvSpPr>
          <p:nvPr/>
        </p:nvSpPr>
        <p:spPr bwMode="auto">
          <a:xfrm>
            <a:off x="6696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Line 132">
            <a:extLst>
              <a:ext uri="{FF2B5EF4-FFF2-40B4-BE49-F238E27FC236}">
                <a16:creationId xmlns:a16="http://schemas.microsoft.com/office/drawing/2014/main" id="{A771819B-B4D9-4B47-9343-36136878F6E3}"/>
              </a:ext>
            </a:extLst>
          </p:cNvPr>
          <p:cNvSpPr>
            <a:spLocks noChangeShapeType="1"/>
          </p:cNvSpPr>
          <p:nvPr/>
        </p:nvSpPr>
        <p:spPr bwMode="auto">
          <a:xfrm>
            <a:off x="67183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Line 133">
            <a:extLst>
              <a:ext uri="{FF2B5EF4-FFF2-40B4-BE49-F238E27FC236}">
                <a16:creationId xmlns:a16="http://schemas.microsoft.com/office/drawing/2014/main" id="{FE24CC51-B77E-46F6-ADF8-27BD7E98A997}"/>
              </a:ext>
            </a:extLst>
          </p:cNvPr>
          <p:cNvSpPr>
            <a:spLocks noChangeShapeType="1"/>
          </p:cNvSpPr>
          <p:nvPr/>
        </p:nvSpPr>
        <p:spPr bwMode="auto">
          <a:xfrm>
            <a:off x="67421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Line 134">
            <a:extLst>
              <a:ext uri="{FF2B5EF4-FFF2-40B4-BE49-F238E27FC236}">
                <a16:creationId xmlns:a16="http://schemas.microsoft.com/office/drawing/2014/main" id="{EE24DCFF-C7D4-443D-A2EF-8BF86B0D7576}"/>
              </a:ext>
            </a:extLst>
          </p:cNvPr>
          <p:cNvSpPr>
            <a:spLocks noChangeShapeType="1"/>
          </p:cNvSpPr>
          <p:nvPr/>
        </p:nvSpPr>
        <p:spPr bwMode="auto">
          <a:xfrm>
            <a:off x="67643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Line 135">
            <a:extLst>
              <a:ext uri="{FF2B5EF4-FFF2-40B4-BE49-F238E27FC236}">
                <a16:creationId xmlns:a16="http://schemas.microsoft.com/office/drawing/2014/main" id="{EE31972F-FAFB-48BE-9215-E0C833583A45}"/>
              </a:ext>
            </a:extLst>
          </p:cNvPr>
          <p:cNvSpPr>
            <a:spLocks noChangeShapeType="1"/>
          </p:cNvSpPr>
          <p:nvPr/>
        </p:nvSpPr>
        <p:spPr bwMode="auto">
          <a:xfrm>
            <a:off x="67881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Line 136">
            <a:extLst>
              <a:ext uri="{FF2B5EF4-FFF2-40B4-BE49-F238E27FC236}">
                <a16:creationId xmlns:a16="http://schemas.microsoft.com/office/drawing/2014/main" id="{6CB5E69A-68F9-4204-88A9-2B05833FCB41}"/>
              </a:ext>
            </a:extLst>
          </p:cNvPr>
          <p:cNvSpPr>
            <a:spLocks noChangeShapeType="1"/>
          </p:cNvSpPr>
          <p:nvPr/>
        </p:nvSpPr>
        <p:spPr bwMode="auto">
          <a:xfrm>
            <a:off x="6810375" y="4572000"/>
            <a:ext cx="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Line 137">
            <a:extLst>
              <a:ext uri="{FF2B5EF4-FFF2-40B4-BE49-F238E27FC236}">
                <a16:creationId xmlns:a16="http://schemas.microsoft.com/office/drawing/2014/main" id="{E23CA603-B076-4F39-9735-3F7EF0A86A24}"/>
              </a:ext>
            </a:extLst>
          </p:cNvPr>
          <p:cNvSpPr>
            <a:spLocks noChangeShapeType="1"/>
          </p:cNvSpPr>
          <p:nvPr/>
        </p:nvSpPr>
        <p:spPr bwMode="auto">
          <a:xfrm>
            <a:off x="68786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Line 138">
            <a:extLst>
              <a:ext uri="{FF2B5EF4-FFF2-40B4-BE49-F238E27FC236}">
                <a16:creationId xmlns:a16="http://schemas.microsoft.com/office/drawing/2014/main" id="{197CB144-7424-49C6-8F89-12C3409DB2B4}"/>
              </a:ext>
            </a:extLst>
          </p:cNvPr>
          <p:cNvSpPr>
            <a:spLocks noChangeShapeType="1"/>
          </p:cNvSpPr>
          <p:nvPr/>
        </p:nvSpPr>
        <p:spPr bwMode="auto">
          <a:xfrm>
            <a:off x="69024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Line 139">
            <a:extLst>
              <a:ext uri="{FF2B5EF4-FFF2-40B4-BE49-F238E27FC236}">
                <a16:creationId xmlns:a16="http://schemas.microsoft.com/office/drawing/2014/main" id="{0E218C4D-7276-4E07-97BC-DF37506645F4}"/>
              </a:ext>
            </a:extLst>
          </p:cNvPr>
          <p:cNvSpPr>
            <a:spLocks noChangeShapeType="1"/>
          </p:cNvSpPr>
          <p:nvPr/>
        </p:nvSpPr>
        <p:spPr bwMode="auto">
          <a:xfrm>
            <a:off x="6924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Line 140">
            <a:extLst>
              <a:ext uri="{FF2B5EF4-FFF2-40B4-BE49-F238E27FC236}">
                <a16:creationId xmlns:a16="http://schemas.microsoft.com/office/drawing/2014/main" id="{43F728BE-24F1-471D-8BFE-9D9296C55CC3}"/>
              </a:ext>
            </a:extLst>
          </p:cNvPr>
          <p:cNvSpPr>
            <a:spLocks noChangeShapeType="1"/>
          </p:cNvSpPr>
          <p:nvPr/>
        </p:nvSpPr>
        <p:spPr bwMode="auto">
          <a:xfrm>
            <a:off x="69469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Line 141">
            <a:extLst>
              <a:ext uri="{FF2B5EF4-FFF2-40B4-BE49-F238E27FC236}">
                <a16:creationId xmlns:a16="http://schemas.microsoft.com/office/drawing/2014/main" id="{A5ABD937-C6EB-4C75-87B1-A6AC26EDF3D6}"/>
              </a:ext>
            </a:extLst>
          </p:cNvPr>
          <p:cNvSpPr>
            <a:spLocks noChangeShapeType="1"/>
          </p:cNvSpPr>
          <p:nvPr/>
        </p:nvSpPr>
        <p:spPr bwMode="auto">
          <a:xfrm>
            <a:off x="69643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Line 142">
            <a:extLst>
              <a:ext uri="{FF2B5EF4-FFF2-40B4-BE49-F238E27FC236}">
                <a16:creationId xmlns:a16="http://schemas.microsoft.com/office/drawing/2014/main" id="{A6F50903-AF3C-4681-AAF7-D2BABCE9A6DE}"/>
              </a:ext>
            </a:extLst>
          </p:cNvPr>
          <p:cNvSpPr>
            <a:spLocks noChangeShapeType="1"/>
          </p:cNvSpPr>
          <p:nvPr/>
        </p:nvSpPr>
        <p:spPr bwMode="auto">
          <a:xfrm>
            <a:off x="6988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Line 143">
            <a:extLst>
              <a:ext uri="{FF2B5EF4-FFF2-40B4-BE49-F238E27FC236}">
                <a16:creationId xmlns:a16="http://schemas.microsoft.com/office/drawing/2014/main" id="{93BB30D9-EFEE-41F6-89C0-3051794A6A03}"/>
              </a:ext>
            </a:extLst>
          </p:cNvPr>
          <p:cNvSpPr>
            <a:spLocks noChangeShapeType="1"/>
          </p:cNvSpPr>
          <p:nvPr/>
        </p:nvSpPr>
        <p:spPr bwMode="auto">
          <a:xfrm>
            <a:off x="70104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Line 144">
            <a:extLst>
              <a:ext uri="{FF2B5EF4-FFF2-40B4-BE49-F238E27FC236}">
                <a16:creationId xmlns:a16="http://schemas.microsoft.com/office/drawing/2014/main" id="{8E643684-E5B9-4B46-95B0-D088B4E74FBA}"/>
              </a:ext>
            </a:extLst>
          </p:cNvPr>
          <p:cNvSpPr>
            <a:spLocks noChangeShapeType="1"/>
          </p:cNvSpPr>
          <p:nvPr/>
        </p:nvSpPr>
        <p:spPr bwMode="auto">
          <a:xfrm>
            <a:off x="70850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Line 145">
            <a:extLst>
              <a:ext uri="{FF2B5EF4-FFF2-40B4-BE49-F238E27FC236}">
                <a16:creationId xmlns:a16="http://schemas.microsoft.com/office/drawing/2014/main" id="{FDEF2878-DF51-4214-BAFD-0A4630199B2F}"/>
              </a:ext>
            </a:extLst>
          </p:cNvPr>
          <p:cNvSpPr>
            <a:spLocks noChangeShapeType="1"/>
          </p:cNvSpPr>
          <p:nvPr/>
        </p:nvSpPr>
        <p:spPr bwMode="auto">
          <a:xfrm>
            <a:off x="71024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Line 146">
            <a:extLst>
              <a:ext uri="{FF2B5EF4-FFF2-40B4-BE49-F238E27FC236}">
                <a16:creationId xmlns:a16="http://schemas.microsoft.com/office/drawing/2014/main" id="{C95F9370-FDE3-4C79-A6A1-8543E1CFBE5D}"/>
              </a:ext>
            </a:extLst>
          </p:cNvPr>
          <p:cNvSpPr>
            <a:spLocks noChangeShapeType="1"/>
          </p:cNvSpPr>
          <p:nvPr/>
        </p:nvSpPr>
        <p:spPr bwMode="auto">
          <a:xfrm>
            <a:off x="71247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Line 147">
            <a:extLst>
              <a:ext uri="{FF2B5EF4-FFF2-40B4-BE49-F238E27FC236}">
                <a16:creationId xmlns:a16="http://schemas.microsoft.com/office/drawing/2014/main" id="{C2B795A8-79DD-4609-946D-C6100F296D60}"/>
              </a:ext>
            </a:extLst>
          </p:cNvPr>
          <p:cNvSpPr>
            <a:spLocks noChangeShapeType="1"/>
          </p:cNvSpPr>
          <p:nvPr/>
        </p:nvSpPr>
        <p:spPr bwMode="auto">
          <a:xfrm>
            <a:off x="71469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Line 148">
            <a:extLst>
              <a:ext uri="{FF2B5EF4-FFF2-40B4-BE49-F238E27FC236}">
                <a16:creationId xmlns:a16="http://schemas.microsoft.com/office/drawing/2014/main" id="{1B070F68-FF22-4752-BFAC-A910A4BA58A3}"/>
              </a:ext>
            </a:extLst>
          </p:cNvPr>
          <p:cNvSpPr>
            <a:spLocks noChangeShapeType="1"/>
          </p:cNvSpPr>
          <p:nvPr/>
        </p:nvSpPr>
        <p:spPr bwMode="auto">
          <a:xfrm>
            <a:off x="71707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Line 149">
            <a:extLst>
              <a:ext uri="{FF2B5EF4-FFF2-40B4-BE49-F238E27FC236}">
                <a16:creationId xmlns:a16="http://schemas.microsoft.com/office/drawing/2014/main" id="{4B667B09-E626-4139-8013-3D30E8E7842D}"/>
              </a:ext>
            </a:extLst>
          </p:cNvPr>
          <p:cNvSpPr>
            <a:spLocks noChangeShapeType="1"/>
          </p:cNvSpPr>
          <p:nvPr/>
        </p:nvSpPr>
        <p:spPr bwMode="auto">
          <a:xfrm>
            <a:off x="71929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Line 150">
            <a:extLst>
              <a:ext uri="{FF2B5EF4-FFF2-40B4-BE49-F238E27FC236}">
                <a16:creationId xmlns:a16="http://schemas.microsoft.com/office/drawing/2014/main" id="{2993B3C6-1A4B-4B31-81E8-F59360126F15}"/>
              </a:ext>
            </a:extLst>
          </p:cNvPr>
          <p:cNvSpPr>
            <a:spLocks noChangeShapeType="1"/>
          </p:cNvSpPr>
          <p:nvPr/>
        </p:nvSpPr>
        <p:spPr bwMode="auto">
          <a:xfrm>
            <a:off x="72167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Line 151">
            <a:extLst>
              <a:ext uri="{FF2B5EF4-FFF2-40B4-BE49-F238E27FC236}">
                <a16:creationId xmlns:a16="http://schemas.microsoft.com/office/drawing/2014/main" id="{4AE43F11-6295-473E-9AB8-2EA7B6298D3C}"/>
              </a:ext>
            </a:extLst>
          </p:cNvPr>
          <p:cNvSpPr>
            <a:spLocks noChangeShapeType="1"/>
          </p:cNvSpPr>
          <p:nvPr/>
        </p:nvSpPr>
        <p:spPr bwMode="auto">
          <a:xfrm>
            <a:off x="72898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Line 152">
            <a:extLst>
              <a:ext uri="{FF2B5EF4-FFF2-40B4-BE49-F238E27FC236}">
                <a16:creationId xmlns:a16="http://schemas.microsoft.com/office/drawing/2014/main" id="{9DF94347-9D6E-42A4-8469-F00623666F48}"/>
              </a:ext>
            </a:extLst>
          </p:cNvPr>
          <p:cNvSpPr>
            <a:spLocks noChangeShapeType="1"/>
          </p:cNvSpPr>
          <p:nvPr/>
        </p:nvSpPr>
        <p:spPr bwMode="auto">
          <a:xfrm>
            <a:off x="73072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Line 153">
            <a:extLst>
              <a:ext uri="{FF2B5EF4-FFF2-40B4-BE49-F238E27FC236}">
                <a16:creationId xmlns:a16="http://schemas.microsoft.com/office/drawing/2014/main" id="{1DA862A4-C482-4690-95B5-A28F777AA894}"/>
              </a:ext>
            </a:extLst>
          </p:cNvPr>
          <p:cNvSpPr>
            <a:spLocks noChangeShapeType="1"/>
          </p:cNvSpPr>
          <p:nvPr/>
        </p:nvSpPr>
        <p:spPr bwMode="auto">
          <a:xfrm>
            <a:off x="73310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Line 154">
            <a:extLst>
              <a:ext uri="{FF2B5EF4-FFF2-40B4-BE49-F238E27FC236}">
                <a16:creationId xmlns:a16="http://schemas.microsoft.com/office/drawing/2014/main" id="{6AA1D442-487B-4E1F-8A12-5250B5EC52ED}"/>
              </a:ext>
            </a:extLst>
          </p:cNvPr>
          <p:cNvSpPr>
            <a:spLocks noChangeShapeType="1"/>
          </p:cNvSpPr>
          <p:nvPr/>
        </p:nvSpPr>
        <p:spPr bwMode="auto">
          <a:xfrm>
            <a:off x="73533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Line 155">
            <a:extLst>
              <a:ext uri="{FF2B5EF4-FFF2-40B4-BE49-F238E27FC236}">
                <a16:creationId xmlns:a16="http://schemas.microsoft.com/office/drawing/2014/main" id="{3B970539-1AC3-4254-B9AA-860419208074}"/>
              </a:ext>
            </a:extLst>
          </p:cNvPr>
          <p:cNvSpPr>
            <a:spLocks noChangeShapeType="1"/>
          </p:cNvSpPr>
          <p:nvPr/>
        </p:nvSpPr>
        <p:spPr bwMode="auto">
          <a:xfrm>
            <a:off x="73755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Line 156">
            <a:extLst>
              <a:ext uri="{FF2B5EF4-FFF2-40B4-BE49-F238E27FC236}">
                <a16:creationId xmlns:a16="http://schemas.microsoft.com/office/drawing/2014/main" id="{093CFB59-C705-4D65-B6E0-1769AF5FBEF9}"/>
              </a:ext>
            </a:extLst>
          </p:cNvPr>
          <p:cNvSpPr>
            <a:spLocks noChangeShapeType="1"/>
          </p:cNvSpPr>
          <p:nvPr/>
        </p:nvSpPr>
        <p:spPr bwMode="auto">
          <a:xfrm>
            <a:off x="73993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Line 157">
            <a:extLst>
              <a:ext uri="{FF2B5EF4-FFF2-40B4-BE49-F238E27FC236}">
                <a16:creationId xmlns:a16="http://schemas.microsoft.com/office/drawing/2014/main" id="{6650D96D-DA78-40BC-B937-D4C348998F3E}"/>
              </a:ext>
            </a:extLst>
          </p:cNvPr>
          <p:cNvSpPr>
            <a:spLocks noChangeShapeType="1"/>
          </p:cNvSpPr>
          <p:nvPr/>
        </p:nvSpPr>
        <p:spPr bwMode="auto">
          <a:xfrm>
            <a:off x="7421563"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Line 158">
            <a:extLst>
              <a:ext uri="{FF2B5EF4-FFF2-40B4-BE49-F238E27FC236}">
                <a16:creationId xmlns:a16="http://schemas.microsoft.com/office/drawing/2014/main" id="{1DB6A3C2-EE81-4F41-952B-F969F9069AAA}"/>
              </a:ext>
            </a:extLst>
          </p:cNvPr>
          <p:cNvSpPr>
            <a:spLocks noChangeShapeType="1"/>
          </p:cNvSpPr>
          <p:nvPr/>
        </p:nvSpPr>
        <p:spPr bwMode="auto">
          <a:xfrm>
            <a:off x="74961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Line 159">
            <a:extLst>
              <a:ext uri="{FF2B5EF4-FFF2-40B4-BE49-F238E27FC236}">
                <a16:creationId xmlns:a16="http://schemas.microsoft.com/office/drawing/2014/main" id="{E365B760-A543-4330-B11A-D738DEC4E926}"/>
              </a:ext>
            </a:extLst>
          </p:cNvPr>
          <p:cNvSpPr>
            <a:spLocks noChangeShapeType="1"/>
          </p:cNvSpPr>
          <p:nvPr/>
        </p:nvSpPr>
        <p:spPr bwMode="auto">
          <a:xfrm>
            <a:off x="751363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Line 160">
            <a:extLst>
              <a:ext uri="{FF2B5EF4-FFF2-40B4-BE49-F238E27FC236}">
                <a16:creationId xmlns:a16="http://schemas.microsoft.com/office/drawing/2014/main" id="{390555F0-9F94-4223-BE16-AA713DB37C60}"/>
              </a:ext>
            </a:extLst>
          </p:cNvPr>
          <p:cNvSpPr>
            <a:spLocks noChangeShapeType="1"/>
          </p:cNvSpPr>
          <p:nvPr/>
        </p:nvSpPr>
        <p:spPr bwMode="auto">
          <a:xfrm>
            <a:off x="753586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Line 161">
            <a:extLst>
              <a:ext uri="{FF2B5EF4-FFF2-40B4-BE49-F238E27FC236}">
                <a16:creationId xmlns:a16="http://schemas.microsoft.com/office/drawing/2014/main" id="{E5D8D180-8E8F-42E6-9857-BCDD2BB1055F}"/>
              </a:ext>
            </a:extLst>
          </p:cNvPr>
          <p:cNvSpPr>
            <a:spLocks noChangeShapeType="1"/>
          </p:cNvSpPr>
          <p:nvPr/>
        </p:nvSpPr>
        <p:spPr bwMode="auto">
          <a:xfrm>
            <a:off x="75596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Line 162">
            <a:extLst>
              <a:ext uri="{FF2B5EF4-FFF2-40B4-BE49-F238E27FC236}">
                <a16:creationId xmlns:a16="http://schemas.microsoft.com/office/drawing/2014/main" id="{DB96200C-C288-4149-923E-34964AA69EDE}"/>
              </a:ext>
            </a:extLst>
          </p:cNvPr>
          <p:cNvSpPr>
            <a:spLocks noChangeShapeType="1"/>
          </p:cNvSpPr>
          <p:nvPr/>
        </p:nvSpPr>
        <p:spPr bwMode="auto">
          <a:xfrm>
            <a:off x="75819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Line 163">
            <a:extLst>
              <a:ext uri="{FF2B5EF4-FFF2-40B4-BE49-F238E27FC236}">
                <a16:creationId xmlns:a16="http://schemas.microsoft.com/office/drawing/2014/main" id="{EABD7653-D4DD-4B55-AE51-49E67CA98D30}"/>
              </a:ext>
            </a:extLst>
          </p:cNvPr>
          <p:cNvSpPr>
            <a:spLocks noChangeShapeType="1"/>
          </p:cNvSpPr>
          <p:nvPr/>
        </p:nvSpPr>
        <p:spPr bwMode="auto">
          <a:xfrm>
            <a:off x="76041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Line 164">
            <a:extLst>
              <a:ext uri="{FF2B5EF4-FFF2-40B4-BE49-F238E27FC236}">
                <a16:creationId xmlns:a16="http://schemas.microsoft.com/office/drawing/2014/main" id="{A45644FD-90B1-429C-A141-648D95A93D32}"/>
              </a:ext>
            </a:extLst>
          </p:cNvPr>
          <p:cNvSpPr>
            <a:spLocks noChangeShapeType="1"/>
          </p:cNvSpPr>
          <p:nvPr/>
        </p:nvSpPr>
        <p:spPr bwMode="auto">
          <a:xfrm>
            <a:off x="76279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Line 165">
            <a:extLst>
              <a:ext uri="{FF2B5EF4-FFF2-40B4-BE49-F238E27FC236}">
                <a16:creationId xmlns:a16="http://schemas.microsoft.com/office/drawing/2014/main" id="{B77B6600-E88C-4478-99B5-8C6B71A76681}"/>
              </a:ext>
            </a:extLst>
          </p:cNvPr>
          <p:cNvSpPr>
            <a:spLocks noChangeShapeType="1"/>
          </p:cNvSpPr>
          <p:nvPr/>
        </p:nvSpPr>
        <p:spPr bwMode="auto">
          <a:xfrm>
            <a:off x="770255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Line 166">
            <a:extLst>
              <a:ext uri="{FF2B5EF4-FFF2-40B4-BE49-F238E27FC236}">
                <a16:creationId xmlns:a16="http://schemas.microsoft.com/office/drawing/2014/main" id="{0186F4C3-EC7A-4568-AA73-77006CF8C3DD}"/>
              </a:ext>
            </a:extLst>
          </p:cNvPr>
          <p:cNvSpPr>
            <a:spLocks noChangeShapeType="1"/>
          </p:cNvSpPr>
          <p:nvPr/>
        </p:nvSpPr>
        <p:spPr bwMode="auto">
          <a:xfrm>
            <a:off x="771842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Line 167">
            <a:extLst>
              <a:ext uri="{FF2B5EF4-FFF2-40B4-BE49-F238E27FC236}">
                <a16:creationId xmlns:a16="http://schemas.microsoft.com/office/drawing/2014/main" id="{EA87C35F-7D94-4DC2-9CAD-A7495C17B075}"/>
              </a:ext>
            </a:extLst>
          </p:cNvPr>
          <p:cNvSpPr>
            <a:spLocks noChangeShapeType="1"/>
          </p:cNvSpPr>
          <p:nvPr/>
        </p:nvSpPr>
        <p:spPr bwMode="auto">
          <a:xfrm>
            <a:off x="7742238"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Line 168">
            <a:extLst>
              <a:ext uri="{FF2B5EF4-FFF2-40B4-BE49-F238E27FC236}">
                <a16:creationId xmlns:a16="http://schemas.microsoft.com/office/drawing/2014/main" id="{D7ABBC7E-6173-4460-9BBD-4433C2D341A8}"/>
              </a:ext>
            </a:extLst>
          </p:cNvPr>
          <p:cNvSpPr>
            <a:spLocks noChangeShapeType="1"/>
          </p:cNvSpPr>
          <p:nvPr/>
        </p:nvSpPr>
        <p:spPr bwMode="auto">
          <a:xfrm>
            <a:off x="77597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Line 169">
            <a:extLst>
              <a:ext uri="{FF2B5EF4-FFF2-40B4-BE49-F238E27FC236}">
                <a16:creationId xmlns:a16="http://schemas.microsoft.com/office/drawing/2014/main" id="{038C69F9-3A95-4D02-800C-BF7B64818BE3}"/>
              </a:ext>
            </a:extLst>
          </p:cNvPr>
          <p:cNvSpPr>
            <a:spLocks noChangeShapeType="1"/>
          </p:cNvSpPr>
          <p:nvPr/>
        </p:nvSpPr>
        <p:spPr bwMode="auto">
          <a:xfrm>
            <a:off x="77819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Line 170">
            <a:extLst>
              <a:ext uri="{FF2B5EF4-FFF2-40B4-BE49-F238E27FC236}">
                <a16:creationId xmlns:a16="http://schemas.microsoft.com/office/drawing/2014/main" id="{061561BD-6ADD-47E0-A6D6-AD30A82E5BFF}"/>
              </a:ext>
            </a:extLst>
          </p:cNvPr>
          <p:cNvSpPr>
            <a:spLocks noChangeShapeType="1"/>
          </p:cNvSpPr>
          <p:nvPr/>
        </p:nvSpPr>
        <p:spPr bwMode="auto">
          <a:xfrm>
            <a:off x="78041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Line 171">
            <a:extLst>
              <a:ext uri="{FF2B5EF4-FFF2-40B4-BE49-F238E27FC236}">
                <a16:creationId xmlns:a16="http://schemas.microsoft.com/office/drawing/2014/main" id="{83D6D587-9900-4391-B4F6-6938EAAD1D16}"/>
              </a:ext>
            </a:extLst>
          </p:cNvPr>
          <p:cNvSpPr>
            <a:spLocks noChangeShapeType="1"/>
          </p:cNvSpPr>
          <p:nvPr/>
        </p:nvSpPr>
        <p:spPr bwMode="auto">
          <a:xfrm>
            <a:off x="78279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Line 172">
            <a:extLst>
              <a:ext uri="{FF2B5EF4-FFF2-40B4-BE49-F238E27FC236}">
                <a16:creationId xmlns:a16="http://schemas.microsoft.com/office/drawing/2014/main" id="{F8C9F567-4B41-4B43-9B76-47E01851B8F8}"/>
              </a:ext>
            </a:extLst>
          </p:cNvPr>
          <p:cNvSpPr>
            <a:spLocks noChangeShapeType="1"/>
          </p:cNvSpPr>
          <p:nvPr/>
        </p:nvSpPr>
        <p:spPr bwMode="auto">
          <a:xfrm>
            <a:off x="790733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Line 173">
            <a:extLst>
              <a:ext uri="{FF2B5EF4-FFF2-40B4-BE49-F238E27FC236}">
                <a16:creationId xmlns:a16="http://schemas.microsoft.com/office/drawing/2014/main" id="{25AF2094-53B6-4383-8908-CD7D976F3089}"/>
              </a:ext>
            </a:extLst>
          </p:cNvPr>
          <p:cNvSpPr>
            <a:spLocks noChangeShapeType="1"/>
          </p:cNvSpPr>
          <p:nvPr/>
        </p:nvSpPr>
        <p:spPr bwMode="auto">
          <a:xfrm>
            <a:off x="79184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Line 174">
            <a:extLst>
              <a:ext uri="{FF2B5EF4-FFF2-40B4-BE49-F238E27FC236}">
                <a16:creationId xmlns:a16="http://schemas.microsoft.com/office/drawing/2014/main" id="{CE146884-5E75-4576-AB1F-EECF7B4A70D8}"/>
              </a:ext>
            </a:extLst>
          </p:cNvPr>
          <p:cNvSpPr>
            <a:spLocks noChangeShapeType="1"/>
          </p:cNvSpPr>
          <p:nvPr/>
        </p:nvSpPr>
        <p:spPr bwMode="auto">
          <a:xfrm>
            <a:off x="79422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Line 175">
            <a:extLst>
              <a:ext uri="{FF2B5EF4-FFF2-40B4-BE49-F238E27FC236}">
                <a16:creationId xmlns:a16="http://schemas.microsoft.com/office/drawing/2014/main" id="{72CA178A-AA4D-4A5B-BF8A-487EA4D664C9}"/>
              </a:ext>
            </a:extLst>
          </p:cNvPr>
          <p:cNvSpPr>
            <a:spLocks noChangeShapeType="1"/>
          </p:cNvSpPr>
          <p:nvPr/>
        </p:nvSpPr>
        <p:spPr bwMode="auto">
          <a:xfrm>
            <a:off x="79644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Line 176">
            <a:extLst>
              <a:ext uri="{FF2B5EF4-FFF2-40B4-BE49-F238E27FC236}">
                <a16:creationId xmlns:a16="http://schemas.microsoft.com/office/drawing/2014/main" id="{190FEA66-A30C-4BE8-B261-2799F5E5748B}"/>
              </a:ext>
            </a:extLst>
          </p:cNvPr>
          <p:cNvSpPr>
            <a:spLocks noChangeShapeType="1"/>
          </p:cNvSpPr>
          <p:nvPr/>
        </p:nvSpPr>
        <p:spPr bwMode="auto">
          <a:xfrm>
            <a:off x="79883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Line 177">
            <a:extLst>
              <a:ext uri="{FF2B5EF4-FFF2-40B4-BE49-F238E27FC236}">
                <a16:creationId xmlns:a16="http://schemas.microsoft.com/office/drawing/2014/main" id="{5249C43B-6199-427B-A926-E1FD31AE3ADA}"/>
              </a:ext>
            </a:extLst>
          </p:cNvPr>
          <p:cNvSpPr>
            <a:spLocks noChangeShapeType="1"/>
          </p:cNvSpPr>
          <p:nvPr/>
        </p:nvSpPr>
        <p:spPr bwMode="auto">
          <a:xfrm>
            <a:off x="80105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Line 178">
            <a:extLst>
              <a:ext uri="{FF2B5EF4-FFF2-40B4-BE49-F238E27FC236}">
                <a16:creationId xmlns:a16="http://schemas.microsoft.com/office/drawing/2014/main" id="{29822130-E5CD-43B9-8814-1C903362B422}"/>
              </a:ext>
            </a:extLst>
          </p:cNvPr>
          <p:cNvSpPr>
            <a:spLocks noChangeShapeType="1"/>
          </p:cNvSpPr>
          <p:nvPr/>
        </p:nvSpPr>
        <p:spPr bwMode="auto">
          <a:xfrm>
            <a:off x="803275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Line 179">
            <a:extLst>
              <a:ext uri="{FF2B5EF4-FFF2-40B4-BE49-F238E27FC236}">
                <a16:creationId xmlns:a16="http://schemas.microsoft.com/office/drawing/2014/main" id="{2AB73E8B-295A-4481-890C-C1C29C38F25B}"/>
              </a:ext>
            </a:extLst>
          </p:cNvPr>
          <p:cNvSpPr>
            <a:spLocks noChangeShapeType="1"/>
          </p:cNvSpPr>
          <p:nvPr/>
        </p:nvSpPr>
        <p:spPr bwMode="auto">
          <a:xfrm>
            <a:off x="811371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Line 180">
            <a:extLst>
              <a:ext uri="{FF2B5EF4-FFF2-40B4-BE49-F238E27FC236}">
                <a16:creationId xmlns:a16="http://schemas.microsoft.com/office/drawing/2014/main" id="{F5EBF70A-B651-4F4D-BB4A-3170CA139193}"/>
              </a:ext>
            </a:extLst>
          </p:cNvPr>
          <p:cNvSpPr>
            <a:spLocks noChangeShapeType="1"/>
          </p:cNvSpPr>
          <p:nvPr/>
        </p:nvSpPr>
        <p:spPr bwMode="auto">
          <a:xfrm>
            <a:off x="8124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Line 181">
            <a:extLst>
              <a:ext uri="{FF2B5EF4-FFF2-40B4-BE49-F238E27FC236}">
                <a16:creationId xmlns:a16="http://schemas.microsoft.com/office/drawing/2014/main" id="{67F09F06-F905-49C0-A136-BA4B01D1D12E}"/>
              </a:ext>
            </a:extLst>
          </p:cNvPr>
          <p:cNvSpPr>
            <a:spLocks noChangeShapeType="1"/>
          </p:cNvSpPr>
          <p:nvPr/>
        </p:nvSpPr>
        <p:spPr bwMode="auto">
          <a:xfrm>
            <a:off x="81470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Line 182">
            <a:extLst>
              <a:ext uri="{FF2B5EF4-FFF2-40B4-BE49-F238E27FC236}">
                <a16:creationId xmlns:a16="http://schemas.microsoft.com/office/drawing/2014/main" id="{59D345C1-A641-4A14-9F22-38D7950EFA04}"/>
              </a:ext>
            </a:extLst>
          </p:cNvPr>
          <p:cNvSpPr>
            <a:spLocks noChangeShapeType="1"/>
          </p:cNvSpPr>
          <p:nvPr/>
        </p:nvSpPr>
        <p:spPr bwMode="auto">
          <a:xfrm>
            <a:off x="81708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Line 183">
            <a:extLst>
              <a:ext uri="{FF2B5EF4-FFF2-40B4-BE49-F238E27FC236}">
                <a16:creationId xmlns:a16="http://schemas.microsoft.com/office/drawing/2014/main" id="{EBB2E7E6-6E17-48CE-918D-E68B63C6CC06}"/>
              </a:ext>
            </a:extLst>
          </p:cNvPr>
          <p:cNvSpPr>
            <a:spLocks noChangeShapeType="1"/>
          </p:cNvSpPr>
          <p:nvPr/>
        </p:nvSpPr>
        <p:spPr bwMode="auto">
          <a:xfrm>
            <a:off x="81930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Line 184">
            <a:extLst>
              <a:ext uri="{FF2B5EF4-FFF2-40B4-BE49-F238E27FC236}">
                <a16:creationId xmlns:a16="http://schemas.microsoft.com/office/drawing/2014/main" id="{16727F63-299B-406F-8B55-73F45954D925}"/>
              </a:ext>
            </a:extLst>
          </p:cNvPr>
          <p:cNvSpPr>
            <a:spLocks noChangeShapeType="1"/>
          </p:cNvSpPr>
          <p:nvPr/>
        </p:nvSpPr>
        <p:spPr bwMode="auto">
          <a:xfrm>
            <a:off x="82169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Line 185">
            <a:extLst>
              <a:ext uri="{FF2B5EF4-FFF2-40B4-BE49-F238E27FC236}">
                <a16:creationId xmlns:a16="http://schemas.microsoft.com/office/drawing/2014/main" id="{C7FE2CF9-8E65-4345-8B45-515CF51ED177}"/>
              </a:ext>
            </a:extLst>
          </p:cNvPr>
          <p:cNvSpPr>
            <a:spLocks noChangeShapeType="1"/>
          </p:cNvSpPr>
          <p:nvPr/>
        </p:nvSpPr>
        <p:spPr bwMode="auto">
          <a:xfrm>
            <a:off x="823912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Line 186">
            <a:extLst>
              <a:ext uri="{FF2B5EF4-FFF2-40B4-BE49-F238E27FC236}">
                <a16:creationId xmlns:a16="http://schemas.microsoft.com/office/drawing/2014/main" id="{CBF9EAD2-F739-4776-8319-C802172488F1}"/>
              </a:ext>
            </a:extLst>
          </p:cNvPr>
          <p:cNvSpPr>
            <a:spLocks noChangeShapeType="1"/>
          </p:cNvSpPr>
          <p:nvPr/>
        </p:nvSpPr>
        <p:spPr bwMode="auto">
          <a:xfrm>
            <a:off x="8318500"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Line 187">
            <a:extLst>
              <a:ext uri="{FF2B5EF4-FFF2-40B4-BE49-F238E27FC236}">
                <a16:creationId xmlns:a16="http://schemas.microsoft.com/office/drawing/2014/main" id="{41743FCF-F088-4C97-B7E0-4F22B0F90FC6}"/>
              </a:ext>
            </a:extLst>
          </p:cNvPr>
          <p:cNvSpPr>
            <a:spLocks noChangeShapeType="1"/>
          </p:cNvSpPr>
          <p:nvPr/>
        </p:nvSpPr>
        <p:spPr bwMode="auto">
          <a:xfrm>
            <a:off x="833120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Line 188">
            <a:extLst>
              <a:ext uri="{FF2B5EF4-FFF2-40B4-BE49-F238E27FC236}">
                <a16:creationId xmlns:a16="http://schemas.microsoft.com/office/drawing/2014/main" id="{4097C260-3A28-4FE2-B6A1-3AE867951F0F}"/>
              </a:ext>
            </a:extLst>
          </p:cNvPr>
          <p:cNvSpPr>
            <a:spLocks noChangeShapeType="1"/>
          </p:cNvSpPr>
          <p:nvPr/>
        </p:nvSpPr>
        <p:spPr bwMode="auto">
          <a:xfrm>
            <a:off x="8353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Line 189">
            <a:extLst>
              <a:ext uri="{FF2B5EF4-FFF2-40B4-BE49-F238E27FC236}">
                <a16:creationId xmlns:a16="http://schemas.microsoft.com/office/drawing/2014/main" id="{E808639A-AFCA-4BE8-B14C-D89CEEC7EB14}"/>
              </a:ext>
            </a:extLst>
          </p:cNvPr>
          <p:cNvSpPr>
            <a:spLocks noChangeShapeType="1"/>
          </p:cNvSpPr>
          <p:nvPr/>
        </p:nvSpPr>
        <p:spPr bwMode="auto">
          <a:xfrm>
            <a:off x="837565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Line 190">
            <a:extLst>
              <a:ext uri="{FF2B5EF4-FFF2-40B4-BE49-F238E27FC236}">
                <a16:creationId xmlns:a16="http://schemas.microsoft.com/office/drawing/2014/main" id="{A4AAD6CB-42C0-4D60-9121-930D57CC2F9A}"/>
              </a:ext>
            </a:extLst>
          </p:cNvPr>
          <p:cNvSpPr>
            <a:spLocks noChangeShapeType="1"/>
          </p:cNvSpPr>
          <p:nvPr/>
        </p:nvSpPr>
        <p:spPr bwMode="auto">
          <a:xfrm>
            <a:off x="839946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Line 191">
            <a:extLst>
              <a:ext uri="{FF2B5EF4-FFF2-40B4-BE49-F238E27FC236}">
                <a16:creationId xmlns:a16="http://schemas.microsoft.com/office/drawing/2014/main" id="{20EE0272-4C8D-410D-BED2-A6E378E51BF7}"/>
              </a:ext>
            </a:extLst>
          </p:cNvPr>
          <p:cNvSpPr>
            <a:spLocks noChangeShapeType="1"/>
          </p:cNvSpPr>
          <p:nvPr/>
        </p:nvSpPr>
        <p:spPr bwMode="auto">
          <a:xfrm>
            <a:off x="84216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Line 192">
            <a:extLst>
              <a:ext uri="{FF2B5EF4-FFF2-40B4-BE49-F238E27FC236}">
                <a16:creationId xmlns:a16="http://schemas.microsoft.com/office/drawing/2014/main" id="{239F4364-0FE9-4AAB-906A-CF4F23F1B3C7}"/>
              </a:ext>
            </a:extLst>
          </p:cNvPr>
          <p:cNvSpPr>
            <a:spLocks noChangeShapeType="1"/>
          </p:cNvSpPr>
          <p:nvPr/>
        </p:nvSpPr>
        <p:spPr bwMode="auto">
          <a:xfrm>
            <a:off x="8445500"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Line 193">
            <a:extLst>
              <a:ext uri="{FF2B5EF4-FFF2-40B4-BE49-F238E27FC236}">
                <a16:creationId xmlns:a16="http://schemas.microsoft.com/office/drawing/2014/main" id="{38F4EAE1-7911-4463-9E6B-ED2D6FE50C64}"/>
              </a:ext>
            </a:extLst>
          </p:cNvPr>
          <p:cNvSpPr>
            <a:spLocks noChangeShapeType="1"/>
          </p:cNvSpPr>
          <p:nvPr/>
        </p:nvSpPr>
        <p:spPr bwMode="auto">
          <a:xfrm>
            <a:off x="8524875"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Line 194">
            <a:extLst>
              <a:ext uri="{FF2B5EF4-FFF2-40B4-BE49-F238E27FC236}">
                <a16:creationId xmlns:a16="http://schemas.microsoft.com/office/drawing/2014/main" id="{ECF80DF1-597B-48EC-9E7C-7D78CCB1E52A}"/>
              </a:ext>
            </a:extLst>
          </p:cNvPr>
          <p:cNvSpPr>
            <a:spLocks noChangeShapeType="1"/>
          </p:cNvSpPr>
          <p:nvPr/>
        </p:nvSpPr>
        <p:spPr bwMode="auto">
          <a:xfrm>
            <a:off x="853598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Line 195">
            <a:extLst>
              <a:ext uri="{FF2B5EF4-FFF2-40B4-BE49-F238E27FC236}">
                <a16:creationId xmlns:a16="http://schemas.microsoft.com/office/drawing/2014/main" id="{6CDCA920-0EFE-48DA-A5B1-E1FEA9937B22}"/>
              </a:ext>
            </a:extLst>
          </p:cNvPr>
          <p:cNvSpPr>
            <a:spLocks noChangeShapeType="1"/>
          </p:cNvSpPr>
          <p:nvPr/>
        </p:nvSpPr>
        <p:spPr bwMode="auto">
          <a:xfrm>
            <a:off x="855980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Line 196">
            <a:extLst>
              <a:ext uri="{FF2B5EF4-FFF2-40B4-BE49-F238E27FC236}">
                <a16:creationId xmlns:a16="http://schemas.microsoft.com/office/drawing/2014/main" id="{319DF356-CBFA-4E7E-BE6A-7185822CB47B}"/>
              </a:ext>
            </a:extLst>
          </p:cNvPr>
          <p:cNvSpPr>
            <a:spLocks noChangeShapeType="1"/>
          </p:cNvSpPr>
          <p:nvPr/>
        </p:nvSpPr>
        <p:spPr bwMode="auto">
          <a:xfrm>
            <a:off x="85756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Line 197">
            <a:extLst>
              <a:ext uri="{FF2B5EF4-FFF2-40B4-BE49-F238E27FC236}">
                <a16:creationId xmlns:a16="http://schemas.microsoft.com/office/drawing/2014/main" id="{68823015-988B-44B5-A1E4-C6A45BDBC093}"/>
              </a:ext>
            </a:extLst>
          </p:cNvPr>
          <p:cNvSpPr>
            <a:spLocks noChangeShapeType="1"/>
          </p:cNvSpPr>
          <p:nvPr/>
        </p:nvSpPr>
        <p:spPr bwMode="auto">
          <a:xfrm>
            <a:off x="85994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Line 198">
            <a:extLst>
              <a:ext uri="{FF2B5EF4-FFF2-40B4-BE49-F238E27FC236}">
                <a16:creationId xmlns:a16="http://schemas.microsoft.com/office/drawing/2014/main" id="{21901DA9-72B5-433E-9658-59F1156B6778}"/>
              </a:ext>
            </a:extLst>
          </p:cNvPr>
          <p:cNvSpPr>
            <a:spLocks noChangeShapeType="1"/>
          </p:cNvSpPr>
          <p:nvPr/>
        </p:nvSpPr>
        <p:spPr bwMode="auto">
          <a:xfrm>
            <a:off x="86217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Line 199">
            <a:extLst>
              <a:ext uri="{FF2B5EF4-FFF2-40B4-BE49-F238E27FC236}">
                <a16:creationId xmlns:a16="http://schemas.microsoft.com/office/drawing/2014/main" id="{DD81E393-61A8-4EF2-B72D-D84560AFCA9B}"/>
              </a:ext>
            </a:extLst>
          </p:cNvPr>
          <p:cNvSpPr>
            <a:spLocks noChangeShapeType="1"/>
          </p:cNvSpPr>
          <p:nvPr/>
        </p:nvSpPr>
        <p:spPr bwMode="auto">
          <a:xfrm>
            <a:off x="8645525"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Line 200">
            <a:extLst>
              <a:ext uri="{FF2B5EF4-FFF2-40B4-BE49-F238E27FC236}">
                <a16:creationId xmlns:a16="http://schemas.microsoft.com/office/drawing/2014/main" id="{3BFD153B-FC85-4ADC-ABC1-D34D7E715371}"/>
              </a:ext>
            </a:extLst>
          </p:cNvPr>
          <p:cNvSpPr>
            <a:spLocks noChangeShapeType="1"/>
          </p:cNvSpPr>
          <p:nvPr/>
        </p:nvSpPr>
        <p:spPr bwMode="auto">
          <a:xfrm>
            <a:off x="8731250"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Line 201">
            <a:extLst>
              <a:ext uri="{FF2B5EF4-FFF2-40B4-BE49-F238E27FC236}">
                <a16:creationId xmlns:a16="http://schemas.microsoft.com/office/drawing/2014/main" id="{E395A3EC-EB21-4D8B-A81C-5A07D1AB8D03}"/>
              </a:ext>
            </a:extLst>
          </p:cNvPr>
          <p:cNvSpPr>
            <a:spLocks noChangeShapeType="1"/>
          </p:cNvSpPr>
          <p:nvPr/>
        </p:nvSpPr>
        <p:spPr bwMode="auto">
          <a:xfrm>
            <a:off x="87360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Line 202">
            <a:extLst>
              <a:ext uri="{FF2B5EF4-FFF2-40B4-BE49-F238E27FC236}">
                <a16:creationId xmlns:a16="http://schemas.microsoft.com/office/drawing/2014/main" id="{1C48FD57-CBD2-48A2-8645-6FBDDA94E7D4}"/>
              </a:ext>
            </a:extLst>
          </p:cNvPr>
          <p:cNvSpPr>
            <a:spLocks noChangeShapeType="1"/>
          </p:cNvSpPr>
          <p:nvPr/>
        </p:nvSpPr>
        <p:spPr bwMode="auto">
          <a:xfrm>
            <a:off x="87598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Line 203">
            <a:extLst>
              <a:ext uri="{FF2B5EF4-FFF2-40B4-BE49-F238E27FC236}">
                <a16:creationId xmlns:a16="http://schemas.microsoft.com/office/drawing/2014/main" id="{7A03DFF2-4109-4722-BC4F-44749CD4DB0C}"/>
              </a:ext>
            </a:extLst>
          </p:cNvPr>
          <p:cNvSpPr>
            <a:spLocks noChangeShapeType="1"/>
          </p:cNvSpPr>
          <p:nvPr/>
        </p:nvSpPr>
        <p:spPr bwMode="auto">
          <a:xfrm>
            <a:off x="8782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Line 204">
            <a:extLst>
              <a:ext uri="{FF2B5EF4-FFF2-40B4-BE49-F238E27FC236}">
                <a16:creationId xmlns:a16="http://schemas.microsoft.com/office/drawing/2014/main" id="{B27106E4-3B11-4269-9D8C-E37243136E95}"/>
              </a:ext>
            </a:extLst>
          </p:cNvPr>
          <p:cNvSpPr>
            <a:spLocks noChangeShapeType="1"/>
          </p:cNvSpPr>
          <p:nvPr/>
        </p:nvSpPr>
        <p:spPr bwMode="auto">
          <a:xfrm>
            <a:off x="88042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Line 206">
            <a:extLst>
              <a:ext uri="{FF2B5EF4-FFF2-40B4-BE49-F238E27FC236}">
                <a16:creationId xmlns:a16="http://schemas.microsoft.com/office/drawing/2014/main" id="{1855AF9F-5C09-4564-A91C-2826F9354D10}"/>
              </a:ext>
            </a:extLst>
          </p:cNvPr>
          <p:cNvSpPr>
            <a:spLocks noChangeShapeType="1"/>
          </p:cNvSpPr>
          <p:nvPr/>
        </p:nvSpPr>
        <p:spPr bwMode="auto">
          <a:xfrm>
            <a:off x="88280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Line 207">
            <a:extLst>
              <a:ext uri="{FF2B5EF4-FFF2-40B4-BE49-F238E27FC236}">
                <a16:creationId xmlns:a16="http://schemas.microsoft.com/office/drawing/2014/main" id="{48BC9C4B-4B37-4317-8104-8E5279B56B51}"/>
              </a:ext>
            </a:extLst>
          </p:cNvPr>
          <p:cNvSpPr>
            <a:spLocks noChangeShapeType="1"/>
          </p:cNvSpPr>
          <p:nvPr/>
        </p:nvSpPr>
        <p:spPr bwMode="auto">
          <a:xfrm>
            <a:off x="8850313"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208">
            <a:extLst>
              <a:ext uri="{FF2B5EF4-FFF2-40B4-BE49-F238E27FC236}">
                <a16:creationId xmlns:a16="http://schemas.microsoft.com/office/drawing/2014/main" id="{A2E8E910-9DC7-4314-A8FD-56274CA753CC}"/>
              </a:ext>
            </a:extLst>
          </p:cNvPr>
          <p:cNvSpPr>
            <a:spLocks noChangeShapeType="1"/>
          </p:cNvSpPr>
          <p:nvPr/>
        </p:nvSpPr>
        <p:spPr bwMode="auto">
          <a:xfrm>
            <a:off x="8936038"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209">
            <a:extLst>
              <a:ext uri="{FF2B5EF4-FFF2-40B4-BE49-F238E27FC236}">
                <a16:creationId xmlns:a16="http://schemas.microsoft.com/office/drawing/2014/main" id="{FD69F6F0-7210-4EE1-9E83-0693E50D8C17}"/>
              </a:ext>
            </a:extLst>
          </p:cNvPr>
          <p:cNvSpPr>
            <a:spLocks noChangeShapeType="1"/>
          </p:cNvSpPr>
          <p:nvPr/>
        </p:nvSpPr>
        <p:spPr bwMode="auto">
          <a:xfrm>
            <a:off x="89423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210">
            <a:extLst>
              <a:ext uri="{FF2B5EF4-FFF2-40B4-BE49-F238E27FC236}">
                <a16:creationId xmlns:a16="http://schemas.microsoft.com/office/drawing/2014/main" id="{19D66536-1DA6-4DBF-AB0A-698B2EAE99C2}"/>
              </a:ext>
            </a:extLst>
          </p:cNvPr>
          <p:cNvSpPr>
            <a:spLocks noChangeShapeType="1"/>
          </p:cNvSpPr>
          <p:nvPr/>
        </p:nvSpPr>
        <p:spPr bwMode="auto">
          <a:xfrm>
            <a:off x="89646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211">
            <a:extLst>
              <a:ext uri="{FF2B5EF4-FFF2-40B4-BE49-F238E27FC236}">
                <a16:creationId xmlns:a16="http://schemas.microsoft.com/office/drawing/2014/main" id="{78EA8444-E8E7-4110-8FB7-43022D95123A}"/>
              </a:ext>
            </a:extLst>
          </p:cNvPr>
          <p:cNvSpPr>
            <a:spLocks noChangeShapeType="1"/>
          </p:cNvSpPr>
          <p:nvPr/>
        </p:nvSpPr>
        <p:spPr bwMode="auto">
          <a:xfrm>
            <a:off x="89884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212">
            <a:extLst>
              <a:ext uri="{FF2B5EF4-FFF2-40B4-BE49-F238E27FC236}">
                <a16:creationId xmlns:a16="http://schemas.microsoft.com/office/drawing/2014/main" id="{167E6FE3-45F2-49DB-B839-F22D2A661380}"/>
              </a:ext>
            </a:extLst>
          </p:cNvPr>
          <p:cNvSpPr>
            <a:spLocks noChangeShapeType="1"/>
          </p:cNvSpPr>
          <p:nvPr/>
        </p:nvSpPr>
        <p:spPr bwMode="auto">
          <a:xfrm>
            <a:off x="90106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213">
            <a:extLst>
              <a:ext uri="{FF2B5EF4-FFF2-40B4-BE49-F238E27FC236}">
                <a16:creationId xmlns:a16="http://schemas.microsoft.com/office/drawing/2014/main" id="{72209C1E-B5EC-48A8-843D-C934C08382CA}"/>
              </a:ext>
            </a:extLst>
          </p:cNvPr>
          <p:cNvSpPr>
            <a:spLocks noChangeShapeType="1"/>
          </p:cNvSpPr>
          <p:nvPr/>
        </p:nvSpPr>
        <p:spPr bwMode="auto">
          <a:xfrm>
            <a:off x="90328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214">
            <a:extLst>
              <a:ext uri="{FF2B5EF4-FFF2-40B4-BE49-F238E27FC236}">
                <a16:creationId xmlns:a16="http://schemas.microsoft.com/office/drawing/2014/main" id="{F41FC20F-C057-43F3-9BEE-4552AD97AF77}"/>
              </a:ext>
            </a:extLst>
          </p:cNvPr>
          <p:cNvSpPr>
            <a:spLocks noChangeShapeType="1"/>
          </p:cNvSpPr>
          <p:nvPr/>
        </p:nvSpPr>
        <p:spPr bwMode="auto">
          <a:xfrm>
            <a:off x="9056688"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215">
            <a:extLst>
              <a:ext uri="{FF2B5EF4-FFF2-40B4-BE49-F238E27FC236}">
                <a16:creationId xmlns:a16="http://schemas.microsoft.com/office/drawing/2014/main" id="{7FD594B0-CD25-43D6-BA3E-0A66E916B08D}"/>
              </a:ext>
            </a:extLst>
          </p:cNvPr>
          <p:cNvSpPr>
            <a:spLocks noChangeShapeType="1"/>
          </p:cNvSpPr>
          <p:nvPr/>
        </p:nvSpPr>
        <p:spPr bwMode="auto">
          <a:xfrm>
            <a:off x="9136063" y="4572000"/>
            <a:ext cx="111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216">
            <a:extLst>
              <a:ext uri="{FF2B5EF4-FFF2-40B4-BE49-F238E27FC236}">
                <a16:creationId xmlns:a16="http://schemas.microsoft.com/office/drawing/2014/main" id="{8AAE46A5-5647-4F2D-9234-7CD00BB72784}"/>
              </a:ext>
            </a:extLst>
          </p:cNvPr>
          <p:cNvSpPr>
            <a:spLocks noChangeShapeType="1"/>
          </p:cNvSpPr>
          <p:nvPr/>
        </p:nvSpPr>
        <p:spPr bwMode="auto">
          <a:xfrm>
            <a:off x="9147175"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217">
            <a:extLst>
              <a:ext uri="{FF2B5EF4-FFF2-40B4-BE49-F238E27FC236}">
                <a16:creationId xmlns:a16="http://schemas.microsoft.com/office/drawing/2014/main" id="{C9C33621-A60A-4648-982B-513C85E09568}"/>
              </a:ext>
            </a:extLst>
          </p:cNvPr>
          <p:cNvSpPr>
            <a:spLocks noChangeShapeType="1"/>
          </p:cNvSpPr>
          <p:nvPr/>
        </p:nvSpPr>
        <p:spPr bwMode="auto">
          <a:xfrm>
            <a:off x="9170988"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218">
            <a:extLst>
              <a:ext uri="{FF2B5EF4-FFF2-40B4-BE49-F238E27FC236}">
                <a16:creationId xmlns:a16="http://schemas.microsoft.com/office/drawing/2014/main" id="{E03F81C2-E439-4DEF-B421-FA0823B0C4AA}"/>
              </a:ext>
            </a:extLst>
          </p:cNvPr>
          <p:cNvSpPr>
            <a:spLocks noChangeShapeType="1"/>
          </p:cNvSpPr>
          <p:nvPr/>
        </p:nvSpPr>
        <p:spPr bwMode="auto">
          <a:xfrm>
            <a:off x="9193213"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219">
            <a:extLst>
              <a:ext uri="{FF2B5EF4-FFF2-40B4-BE49-F238E27FC236}">
                <a16:creationId xmlns:a16="http://schemas.microsoft.com/office/drawing/2014/main" id="{445F995C-950B-4EDF-A56F-8895690E3094}"/>
              </a:ext>
            </a:extLst>
          </p:cNvPr>
          <p:cNvSpPr>
            <a:spLocks noChangeShapeType="1"/>
          </p:cNvSpPr>
          <p:nvPr/>
        </p:nvSpPr>
        <p:spPr bwMode="auto">
          <a:xfrm>
            <a:off x="921702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220">
            <a:extLst>
              <a:ext uri="{FF2B5EF4-FFF2-40B4-BE49-F238E27FC236}">
                <a16:creationId xmlns:a16="http://schemas.microsoft.com/office/drawing/2014/main" id="{6F12E1C9-9687-4D88-AD07-95C4496AF858}"/>
              </a:ext>
            </a:extLst>
          </p:cNvPr>
          <p:cNvSpPr>
            <a:spLocks noChangeShapeType="1"/>
          </p:cNvSpPr>
          <p:nvPr/>
        </p:nvSpPr>
        <p:spPr bwMode="auto">
          <a:xfrm>
            <a:off x="92392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21">
            <a:extLst>
              <a:ext uri="{FF2B5EF4-FFF2-40B4-BE49-F238E27FC236}">
                <a16:creationId xmlns:a16="http://schemas.microsoft.com/office/drawing/2014/main" id="{D10B5569-4120-4D91-BF23-ECDFB855E45D}"/>
              </a:ext>
            </a:extLst>
          </p:cNvPr>
          <p:cNvSpPr>
            <a:spLocks noChangeShapeType="1"/>
          </p:cNvSpPr>
          <p:nvPr/>
        </p:nvSpPr>
        <p:spPr bwMode="auto">
          <a:xfrm>
            <a:off x="9261475" y="4572000"/>
            <a:ext cx="1270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22">
            <a:extLst>
              <a:ext uri="{FF2B5EF4-FFF2-40B4-BE49-F238E27FC236}">
                <a16:creationId xmlns:a16="http://schemas.microsoft.com/office/drawing/2014/main" id="{FC0B51C8-6652-40FD-97BD-E8EFE61DD256}"/>
              </a:ext>
            </a:extLst>
          </p:cNvPr>
          <p:cNvSpPr>
            <a:spLocks noChangeShapeType="1"/>
          </p:cNvSpPr>
          <p:nvPr/>
        </p:nvSpPr>
        <p:spPr bwMode="auto">
          <a:xfrm>
            <a:off x="9342438"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223">
            <a:extLst>
              <a:ext uri="{FF2B5EF4-FFF2-40B4-BE49-F238E27FC236}">
                <a16:creationId xmlns:a16="http://schemas.microsoft.com/office/drawing/2014/main" id="{0E15AB57-CF52-429E-BD48-CE0DCDFF0B81}"/>
              </a:ext>
            </a:extLst>
          </p:cNvPr>
          <p:cNvSpPr>
            <a:spLocks noChangeShapeType="1"/>
          </p:cNvSpPr>
          <p:nvPr/>
        </p:nvSpPr>
        <p:spPr bwMode="auto">
          <a:xfrm>
            <a:off x="93472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24">
            <a:extLst>
              <a:ext uri="{FF2B5EF4-FFF2-40B4-BE49-F238E27FC236}">
                <a16:creationId xmlns:a16="http://schemas.microsoft.com/office/drawing/2014/main" id="{A7F3F73E-837A-4766-99E8-52BED0792320}"/>
              </a:ext>
            </a:extLst>
          </p:cNvPr>
          <p:cNvSpPr>
            <a:spLocks noChangeShapeType="1"/>
          </p:cNvSpPr>
          <p:nvPr/>
        </p:nvSpPr>
        <p:spPr bwMode="auto">
          <a:xfrm>
            <a:off x="93710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225">
            <a:extLst>
              <a:ext uri="{FF2B5EF4-FFF2-40B4-BE49-F238E27FC236}">
                <a16:creationId xmlns:a16="http://schemas.microsoft.com/office/drawing/2014/main" id="{9796C039-E1C4-4C6C-8EC4-2330086BB79E}"/>
              </a:ext>
            </a:extLst>
          </p:cNvPr>
          <p:cNvSpPr>
            <a:spLocks noChangeShapeType="1"/>
          </p:cNvSpPr>
          <p:nvPr/>
        </p:nvSpPr>
        <p:spPr bwMode="auto">
          <a:xfrm>
            <a:off x="93932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26">
            <a:extLst>
              <a:ext uri="{FF2B5EF4-FFF2-40B4-BE49-F238E27FC236}">
                <a16:creationId xmlns:a16="http://schemas.microsoft.com/office/drawing/2014/main" id="{997A593C-D8F2-4AED-A280-D0A92218D577}"/>
              </a:ext>
            </a:extLst>
          </p:cNvPr>
          <p:cNvSpPr>
            <a:spLocks noChangeShapeType="1"/>
          </p:cNvSpPr>
          <p:nvPr/>
        </p:nvSpPr>
        <p:spPr bwMode="auto">
          <a:xfrm>
            <a:off x="94170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227">
            <a:extLst>
              <a:ext uri="{FF2B5EF4-FFF2-40B4-BE49-F238E27FC236}">
                <a16:creationId xmlns:a16="http://schemas.microsoft.com/office/drawing/2014/main" id="{43C0B443-52D4-42F6-99DB-5B35068D6836}"/>
              </a:ext>
            </a:extLst>
          </p:cNvPr>
          <p:cNvSpPr>
            <a:spLocks noChangeShapeType="1"/>
          </p:cNvSpPr>
          <p:nvPr/>
        </p:nvSpPr>
        <p:spPr bwMode="auto">
          <a:xfrm>
            <a:off x="94392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28">
            <a:extLst>
              <a:ext uri="{FF2B5EF4-FFF2-40B4-BE49-F238E27FC236}">
                <a16:creationId xmlns:a16="http://schemas.microsoft.com/office/drawing/2014/main" id="{5F26242F-88A4-4E76-8DB2-2DD51C8AB2F8}"/>
              </a:ext>
            </a:extLst>
          </p:cNvPr>
          <p:cNvSpPr>
            <a:spLocks noChangeShapeType="1"/>
          </p:cNvSpPr>
          <p:nvPr/>
        </p:nvSpPr>
        <p:spPr bwMode="auto">
          <a:xfrm>
            <a:off x="9461500"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29">
            <a:extLst>
              <a:ext uri="{FF2B5EF4-FFF2-40B4-BE49-F238E27FC236}">
                <a16:creationId xmlns:a16="http://schemas.microsoft.com/office/drawing/2014/main" id="{56DC4936-A9EF-427F-9143-39F8D11E2107}"/>
              </a:ext>
            </a:extLst>
          </p:cNvPr>
          <p:cNvSpPr>
            <a:spLocks noChangeShapeType="1"/>
          </p:cNvSpPr>
          <p:nvPr/>
        </p:nvSpPr>
        <p:spPr bwMode="auto">
          <a:xfrm>
            <a:off x="9547225"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30">
            <a:extLst>
              <a:ext uri="{FF2B5EF4-FFF2-40B4-BE49-F238E27FC236}">
                <a16:creationId xmlns:a16="http://schemas.microsoft.com/office/drawing/2014/main" id="{7C8FE36F-6928-4361-9BA2-94B52B00D69E}"/>
              </a:ext>
            </a:extLst>
          </p:cNvPr>
          <p:cNvSpPr>
            <a:spLocks noChangeShapeType="1"/>
          </p:cNvSpPr>
          <p:nvPr/>
        </p:nvSpPr>
        <p:spPr bwMode="auto">
          <a:xfrm>
            <a:off x="95535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231">
            <a:extLst>
              <a:ext uri="{FF2B5EF4-FFF2-40B4-BE49-F238E27FC236}">
                <a16:creationId xmlns:a16="http://schemas.microsoft.com/office/drawing/2014/main" id="{02BF1BA6-F928-4E8F-9244-232FCB71B059}"/>
              </a:ext>
            </a:extLst>
          </p:cNvPr>
          <p:cNvSpPr>
            <a:spLocks noChangeShapeType="1"/>
          </p:cNvSpPr>
          <p:nvPr/>
        </p:nvSpPr>
        <p:spPr bwMode="auto">
          <a:xfrm>
            <a:off x="95758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Line 232">
            <a:extLst>
              <a:ext uri="{FF2B5EF4-FFF2-40B4-BE49-F238E27FC236}">
                <a16:creationId xmlns:a16="http://schemas.microsoft.com/office/drawing/2014/main" id="{0B391793-C841-4430-92FF-0153AA0F23F0}"/>
              </a:ext>
            </a:extLst>
          </p:cNvPr>
          <p:cNvSpPr>
            <a:spLocks noChangeShapeType="1"/>
          </p:cNvSpPr>
          <p:nvPr/>
        </p:nvSpPr>
        <p:spPr bwMode="auto">
          <a:xfrm>
            <a:off x="95996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Line 233">
            <a:extLst>
              <a:ext uri="{FF2B5EF4-FFF2-40B4-BE49-F238E27FC236}">
                <a16:creationId xmlns:a16="http://schemas.microsoft.com/office/drawing/2014/main" id="{3C31CACD-8E1D-43ED-8C90-9D93EB6070F2}"/>
              </a:ext>
            </a:extLst>
          </p:cNvPr>
          <p:cNvSpPr>
            <a:spLocks noChangeShapeType="1"/>
          </p:cNvSpPr>
          <p:nvPr/>
        </p:nvSpPr>
        <p:spPr bwMode="auto">
          <a:xfrm>
            <a:off x="96218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234">
            <a:extLst>
              <a:ext uri="{FF2B5EF4-FFF2-40B4-BE49-F238E27FC236}">
                <a16:creationId xmlns:a16="http://schemas.microsoft.com/office/drawing/2014/main" id="{632FCE38-69A9-437B-BD79-6B695B5D1BEF}"/>
              </a:ext>
            </a:extLst>
          </p:cNvPr>
          <p:cNvSpPr>
            <a:spLocks noChangeShapeType="1"/>
          </p:cNvSpPr>
          <p:nvPr/>
        </p:nvSpPr>
        <p:spPr bwMode="auto">
          <a:xfrm>
            <a:off x="96456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ine 235">
            <a:extLst>
              <a:ext uri="{FF2B5EF4-FFF2-40B4-BE49-F238E27FC236}">
                <a16:creationId xmlns:a16="http://schemas.microsoft.com/office/drawing/2014/main" id="{987CEC08-7B1F-4BFA-96BC-C1DE5A548754}"/>
              </a:ext>
            </a:extLst>
          </p:cNvPr>
          <p:cNvSpPr>
            <a:spLocks noChangeShapeType="1"/>
          </p:cNvSpPr>
          <p:nvPr/>
        </p:nvSpPr>
        <p:spPr bwMode="auto">
          <a:xfrm>
            <a:off x="9667875" y="4572000"/>
            <a:ext cx="174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236">
            <a:extLst>
              <a:ext uri="{FF2B5EF4-FFF2-40B4-BE49-F238E27FC236}">
                <a16:creationId xmlns:a16="http://schemas.microsoft.com/office/drawing/2014/main" id="{A62D211B-6F99-4202-8A68-F276212637B4}"/>
              </a:ext>
            </a:extLst>
          </p:cNvPr>
          <p:cNvSpPr>
            <a:spLocks noChangeShapeType="1"/>
          </p:cNvSpPr>
          <p:nvPr/>
        </p:nvSpPr>
        <p:spPr bwMode="auto">
          <a:xfrm>
            <a:off x="9753600" y="4572000"/>
            <a:ext cx="63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237">
            <a:extLst>
              <a:ext uri="{FF2B5EF4-FFF2-40B4-BE49-F238E27FC236}">
                <a16:creationId xmlns:a16="http://schemas.microsoft.com/office/drawing/2014/main" id="{872693EE-CD54-4C34-A46F-5C42B63550BA}"/>
              </a:ext>
            </a:extLst>
          </p:cNvPr>
          <p:cNvSpPr>
            <a:spLocks noChangeShapeType="1"/>
          </p:cNvSpPr>
          <p:nvPr/>
        </p:nvSpPr>
        <p:spPr bwMode="auto">
          <a:xfrm>
            <a:off x="9759950"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238">
            <a:extLst>
              <a:ext uri="{FF2B5EF4-FFF2-40B4-BE49-F238E27FC236}">
                <a16:creationId xmlns:a16="http://schemas.microsoft.com/office/drawing/2014/main" id="{7C1A3F18-FD99-471A-9E85-DD8982E625B4}"/>
              </a:ext>
            </a:extLst>
          </p:cNvPr>
          <p:cNvSpPr>
            <a:spLocks noChangeShapeType="1"/>
          </p:cNvSpPr>
          <p:nvPr/>
        </p:nvSpPr>
        <p:spPr bwMode="auto">
          <a:xfrm>
            <a:off x="9782175"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Line 239">
            <a:extLst>
              <a:ext uri="{FF2B5EF4-FFF2-40B4-BE49-F238E27FC236}">
                <a16:creationId xmlns:a16="http://schemas.microsoft.com/office/drawing/2014/main" id="{6CFA14D4-9FF7-42CB-93AD-6824F378E175}"/>
              </a:ext>
            </a:extLst>
          </p:cNvPr>
          <p:cNvSpPr>
            <a:spLocks noChangeShapeType="1"/>
          </p:cNvSpPr>
          <p:nvPr/>
        </p:nvSpPr>
        <p:spPr bwMode="auto">
          <a:xfrm>
            <a:off x="9804400"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240">
            <a:extLst>
              <a:ext uri="{FF2B5EF4-FFF2-40B4-BE49-F238E27FC236}">
                <a16:creationId xmlns:a16="http://schemas.microsoft.com/office/drawing/2014/main" id="{BE04E62A-1435-449A-9F67-576A51531EA6}"/>
              </a:ext>
            </a:extLst>
          </p:cNvPr>
          <p:cNvSpPr>
            <a:spLocks noChangeShapeType="1"/>
          </p:cNvSpPr>
          <p:nvPr/>
        </p:nvSpPr>
        <p:spPr bwMode="auto">
          <a:xfrm>
            <a:off x="9828213" y="4572000"/>
            <a:ext cx="2222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241">
            <a:extLst>
              <a:ext uri="{FF2B5EF4-FFF2-40B4-BE49-F238E27FC236}">
                <a16:creationId xmlns:a16="http://schemas.microsoft.com/office/drawing/2014/main" id="{AFE1B348-C2DF-49D1-9305-FCAEE6DDB1A8}"/>
              </a:ext>
            </a:extLst>
          </p:cNvPr>
          <p:cNvSpPr>
            <a:spLocks noChangeShapeType="1"/>
          </p:cNvSpPr>
          <p:nvPr/>
        </p:nvSpPr>
        <p:spPr bwMode="auto">
          <a:xfrm>
            <a:off x="9850438" y="4572000"/>
            <a:ext cx="2381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Line 242">
            <a:extLst>
              <a:ext uri="{FF2B5EF4-FFF2-40B4-BE49-F238E27FC236}">
                <a16:creationId xmlns:a16="http://schemas.microsoft.com/office/drawing/2014/main" id="{E84E7007-6AC3-49C5-9642-4DA1484FFDE0}"/>
              </a:ext>
            </a:extLst>
          </p:cNvPr>
          <p:cNvSpPr>
            <a:spLocks noChangeShapeType="1"/>
          </p:cNvSpPr>
          <p:nvPr/>
        </p:nvSpPr>
        <p:spPr bwMode="auto">
          <a:xfrm>
            <a:off x="9874250" y="4572000"/>
            <a:ext cx="15875"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Line 243">
            <a:extLst>
              <a:ext uri="{FF2B5EF4-FFF2-40B4-BE49-F238E27FC236}">
                <a16:creationId xmlns:a16="http://schemas.microsoft.com/office/drawing/2014/main" id="{90F20DA9-8910-4B29-8B1C-228070623975}"/>
              </a:ext>
            </a:extLst>
          </p:cNvPr>
          <p:cNvSpPr>
            <a:spLocks noChangeShapeType="1"/>
          </p:cNvSpPr>
          <p:nvPr/>
        </p:nvSpPr>
        <p:spPr bwMode="auto">
          <a:xfrm>
            <a:off x="9959975" y="4572000"/>
            <a:ext cx="47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ectangle 244">
            <a:extLst>
              <a:ext uri="{FF2B5EF4-FFF2-40B4-BE49-F238E27FC236}">
                <a16:creationId xmlns:a16="http://schemas.microsoft.com/office/drawing/2014/main" id="{831D5644-8A04-409D-944C-6D75262A35D8}"/>
              </a:ext>
            </a:extLst>
          </p:cNvPr>
          <p:cNvSpPr>
            <a:spLocks noChangeArrowheads="1"/>
          </p:cNvSpPr>
          <p:nvPr/>
        </p:nvSpPr>
        <p:spPr bwMode="auto">
          <a:xfrm>
            <a:off x="3810000" y="4075113"/>
            <a:ext cx="7937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14.3%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Rectangle 245">
            <a:extLst>
              <a:ext uri="{FF2B5EF4-FFF2-40B4-BE49-F238E27FC236}">
                <a16:creationId xmlns:a16="http://schemas.microsoft.com/office/drawing/2014/main" id="{FA636799-6B74-4088-8264-41D8B6AC059F}"/>
              </a:ext>
            </a:extLst>
          </p:cNvPr>
          <p:cNvSpPr>
            <a:spLocks noChangeArrowheads="1"/>
          </p:cNvSpPr>
          <p:nvPr/>
        </p:nvSpPr>
        <p:spPr bwMode="auto">
          <a:xfrm>
            <a:off x="8656638" y="1206500"/>
            <a:ext cx="7937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54.3%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Rectangle 246">
            <a:extLst>
              <a:ext uri="{FF2B5EF4-FFF2-40B4-BE49-F238E27FC236}">
                <a16:creationId xmlns:a16="http://schemas.microsoft.com/office/drawing/2014/main" id="{C8503870-D1D1-48BA-AB9C-76D512B7C187}"/>
              </a:ext>
            </a:extLst>
          </p:cNvPr>
          <p:cNvSpPr>
            <a:spLocks noChangeArrowheads="1"/>
          </p:cNvSpPr>
          <p:nvPr/>
        </p:nvSpPr>
        <p:spPr bwMode="auto">
          <a:xfrm>
            <a:off x="5673725" y="3943350"/>
            <a:ext cx="19081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Historical mean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Rectangle 247">
            <a:extLst>
              <a:ext uri="{FF2B5EF4-FFF2-40B4-BE49-F238E27FC236}">
                <a16:creationId xmlns:a16="http://schemas.microsoft.com/office/drawing/2014/main" id="{AEE2A0A6-D0B7-4152-9FD6-41EF4380294F}"/>
              </a:ext>
            </a:extLst>
          </p:cNvPr>
          <p:cNvSpPr>
            <a:spLocks noChangeArrowheads="1"/>
          </p:cNvSpPr>
          <p:nvPr/>
        </p:nvSpPr>
        <p:spPr bwMode="auto">
          <a:xfrm>
            <a:off x="5924550" y="4235450"/>
            <a:ext cx="14065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rate: 11.6%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Line 248">
            <a:extLst>
              <a:ext uri="{FF2B5EF4-FFF2-40B4-BE49-F238E27FC236}">
                <a16:creationId xmlns:a16="http://schemas.microsoft.com/office/drawing/2014/main" id="{7E6AE5AE-6848-4D91-BC52-7353297CECE5}"/>
              </a:ext>
            </a:extLst>
          </p:cNvPr>
          <p:cNvSpPr>
            <a:spLocks noChangeShapeType="1"/>
          </p:cNvSpPr>
          <p:nvPr/>
        </p:nvSpPr>
        <p:spPr bwMode="auto">
          <a:xfrm flipV="1">
            <a:off x="2541588" y="954088"/>
            <a:ext cx="0" cy="46069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Line 249">
            <a:extLst>
              <a:ext uri="{FF2B5EF4-FFF2-40B4-BE49-F238E27FC236}">
                <a16:creationId xmlns:a16="http://schemas.microsoft.com/office/drawing/2014/main" id="{E34D97CE-9DE1-4C61-AE7C-823C087D7AB5}"/>
              </a:ext>
            </a:extLst>
          </p:cNvPr>
          <p:cNvSpPr>
            <a:spLocks noChangeShapeType="1"/>
          </p:cNvSpPr>
          <p:nvPr/>
        </p:nvSpPr>
        <p:spPr bwMode="auto">
          <a:xfrm flipH="1">
            <a:off x="2444750" y="5411788"/>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250">
            <a:extLst>
              <a:ext uri="{FF2B5EF4-FFF2-40B4-BE49-F238E27FC236}">
                <a16:creationId xmlns:a16="http://schemas.microsoft.com/office/drawing/2014/main" id="{870B77C5-1724-4D0E-A9A4-5DD37802B6D7}"/>
              </a:ext>
            </a:extLst>
          </p:cNvPr>
          <p:cNvSpPr>
            <a:spLocks noChangeArrowheads="1"/>
          </p:cNvSpPr>
          <p:nvPr/>
        </p:nvSpPr>
        <p:spPr bwMode="auto">
          <a:xfrm rot="16200000">
            <a:off x="2114550" y="5157788"/>
            <a:ext cx="3032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Line 251">
            <a:extLst>
              <a:ext uri="{FF2B5EF4-FFF2-40B4-BE49-F238E27FC236}">
                <a16:creationId xmlns:a16="http://schemas.microsoft.com/office/drawing/2014/main" id="{EB7176BD-06B2-4408-8B64-520E08FB07D6}"/>
              </a:ext>
            </a:extLst>
          </p:cNvPr>
          <p:cNvSpPr>
            <a:spLocks noChangeShapeType="1"/>
          </p:cNvSpPr>
          <p:nvPr/>
        </p:nvSpPr>
        <p:spPr bwMode="auto">
          <a:xfrm flipH="1">
            <a:off x="2444750" y="46926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252">
            <a:extLst>
              <a:ext uri="{FF2B5EF4-FFF2-40B4-BE49-F238E27FC236}">
                <a16:creationId xmlns:a16="http://schemas.microsoft.com/office/drawing/2014/main" id="{96679D9B-2DF5-46A6-BF5F-5EE8C5BCD47B}"/>
              </a:ext>
            </a:extLst>
          </p:cNvPr>
          <p:cNvSpPr>
            <a:spLocks noChangeArrowheads="1"/>
          </p:cNvSpPr>
          <p:nvPr/>
        </p:nvSpPr>
        <p:spPr bwMode="auto">
          <a:xfrm rot="16200000">
            <a:off x="2028825" y="4435475"/>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Line 253">
            <a:extLst>
              <a:ext uri="{FF2B5EF4-FFF2-40B4-BE49-F238E27FC236}">
                <a16:creationId xmlns:a16="http://schemas.microsoft.com/office/drawing/2014/main" id="{6B80C0C5-5768-4100-BF2C-7F260C116A0C}"/>
              </a:ext>
            </a:extLst>
          </p:cNvPr>
          <p:cNvSpPr>
            <a:spLocks noChangeShapeType="1"/>
          </p:cNvSpPr>
          <p:nvPr/>
        </p:nvSpPr>
        <p:spPr bwMode="auto">
          <a:xfrm flipH="1">
            <a:off x="2444750" y="39719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Rectangle 254">
            <a:extLst>
              <a:ext uri="{FF2B5EF4-FFF2-40B4-BE49-F238E27FC236}">
                <a16:creationId xmlns:a16="http://schemas.microsoft.com/office/drawing/2014/main" id="{ECE6C776-A36C-43BE-86C8-74B0C0CC9D2E}"/>
              </a:ext>
            </a:extLst>
          </p:cNvPr>
          <p:cNvSpPr>
            <a:spLocks noChangeArrowheads="1"/>
          </p:cNvSpPr>
          <p:nvPr/>
        </p:nvSpPr>
        <p:spPr bwMode="auto">
          <a:xfrm rot="16200000">
            <a:off x="2028825" y="3714750"/>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Line 255">
            <a:extLst>
              <a:ext uri="{FF2B5EF4-FFF2-40B4-BE49-F238E27FC236}">
                <a16:creationId xmlns:a16="http://schemas.microsoft.com/office/drawing/2014/main" id="{7BF0E42A-ED05-493E-8AA9-771773E6FC1E}"/>
              </a:ext>
            </a:extLst>
          </p:cNvPr>
          <p:cNvSpPr>
            <a:spLocks noChangeShapeType="1"/>
          </p:cNvSpPr>
          <p:nvPr/>
        </p:nvSpPr>
        <p:spPr bwMode="auto">
          <a:xfrm flipH="1">
            <a:off x="2444750" y="32575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256">
            <a:extLst>
              <a:ext uri="{FF2B5EF4-FFF2-40B4-BE49-F238E27FC236}">
                <a16:creationId xmlns:a16="http://schemas.microsoft.com/office/drawing/2014/main" id="{595C6C70-572D-4492-8DB7-51C972115B9C}"/>
              </a:ext>
            </a:extLst>
          </p:cNvPr>
          <p:cNvSpPr>
            <a:spLocks noChangeArrowheads="1"/>
          </p:cNvSpPr>
          <p:nvPr/>
        </p:nvSpPr>
        <p:spPr bwMode="auto">
          <a:xfrm rot="16200000">
            <a:off x="2028825" y="30019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Line 257">
            <a:extLst>
              <a:ext uri="{FF2B5EF4-FFF2-40B4-BE49-F238E27FC236}">
                <a16:creationId xmlns:a16="http://schemas.microsoft.com/office/drawing/2014/main" id="{DB984ABB-A14D-484F-9B79-AA44947A5FFC}"/>
              </a:ext>
            </a:extLst>
          </p:cNvPr>
          <p:cNvSpPr>
            <a:spLocks noChangeShapeType="1"/>
          </p:cNvSpPr>
          <p:nvPr/>
        </p:nvSpPr>
        <p:spPr bwMode="auto">
          <a:xfrm flipH="1">
            <a:off x="2444750" y="2536825"/>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258">
            <a:extLst>
              <a:ext uri="{FF2B5EF4-FFF2-40B4-BE49-F238E27FC236}">
                <a16:creationId xmlns:a16="http://schemas.microsoft.com/office/drawing/2014/main" id="{3F209D6B-4A0C-4ED1-AB79-A9848D3D0B78}"/>
              </a:ext>
            </a:extLst>
          </p:cNvPr>
          <p:cNvSpPr>
            <a:spLocks noChangeArrowheads="1"/>
          </p:cNvSpPr>
          <p:nvPr/>
        </p:nvSpPr>
        <p:spPr bwMode="auto">
          <a:xfrm rot="16200000">
            <a:off x="2028825" y="22812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Line 259">
            <a:extLst>
              <a:ext uri="{FF2B5EF4-FFF2-40B4-BE49-F238E27FC236}">
                <a16:creationId xmlns:a16="http://schemas.microsoft.com/office/drawing/2014/main" id="{B779F481-5C53-4CC9-BD67-2E73A961762F}"/>
              </a:ext>
            </a:extLst>
          </p:cNvPr>
          <p:cNvSpPr>
            <a:spLocks noChangeShapeType="1"/>
          </p:cNvSpPr>
          <p:nvPr/>
        </p:nvSpPr>
        <p:spPr bwMode="auto">
          <a:xfrm flipH="1">
            <a:off x="2444750" y="1822450"/>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260">
            <a:extLst>
              <a:ext uri="{FF2B5EF4-FFF2-40B4-BE49-F238E27FC236}">
                <a16:creationId xmlns:a16="http://schemas.microsoft.com/office/drawing/2014/main" id="{533D684F-3C41-4AFB-9B7F-740A8821A8B1}"/>
              </a:ext>
            </a:extLst>
          </p:cNvPr>
          <p:cNvSpPr>
            <a:spLocks noChangeArrowheads="1"/>
          </p:cNvSpPr>
          <p:nvPr/>
        </p:nvSpPr>
        <p:spPr bwMode="auto">
          <a:xfrm rot="16200000">
            <a:off x="2028825" y="1566863"/>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50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Line 261">
            <a:extLst>
              <a:ext uri="{FF2B5EF4-FFF2-40B4-BE49-F238E27FC236}">
                <a16:creationId xmlns:a16="http://schemas.microsoft.com/office/drawing/2014/main" id="{CF41C32B-6EC3-4516-87D1-8B3A718F0B18}"/>
              </a:ext>
            </a:extLst>
          </p:cNvPr>
          <p:cNvSpPr>
            <a:spLocks noChangeShapeType="1"/>
          </p:cNvSpPr>
          <p:nvPr/>
        </p:nvSpPr>
        <p:spPr bwMode="auto">
          <a:xfrm flipH="1">
            <a:off x="2444750" y="1103313"/>
            <a:ext cx="968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262">
            <a:extLst>
              <a:ext uri="{FF2B5EF4-FFF2-40B4-BE49-F238E27FC236}">
                <a16:creationId xmlns:a16="http://schemas.microsoft.com/office/drawing/2014/main" id="{BD82B45A-AE5D-46CB-82DF-43275664CFC0}"/>
              </a:ext>
            </a:extLst>
          </p:cNvPr>
          <p:cNvSpPr>
            <a:spLocks noChangeArrowheads="1"/>
          </p:cNvSpPr>
          <p:nvPr/>
        </p:nvSpPr>
        <p:spPr bwMode="auto">
          <a:xfrm rot="16200000">
            <a:off x="2028825" y="846138"/>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Rectangle 263">
            <a:extLst>
              <a:ext uri="{FF2B5EF4-FFF2-40B4-BE49-F238E27FC236}">
                <a16:creationId xmlns:a16="http://schemas.microsoft.com/office/drawing/2014/main" id="{2C99CAF6-7013-4120-A5D4-AECCFCD5AB83}"/>
              </a:ext>
            </a:extLst>
          </p:cNvPr>
          <p:cNvSpPr>
            <a:spLocks noChangeArrowheads="1"/>
          </p:cNvSpPr>
          <p:nvPr/>
        </p:nvSpPr>
        <p:spPr bwMode="auto">
          <a:xfrm rot="16200000">
            <a:off x="-608013" y="3036888"/>
            <a:ext cx="45608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Share of Households Who Have Moved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Rectangle 264">
            <a:extLst>
              <a:ext uri="{FF2B5EF4-FFF2-40B4-BE49-F238E27FC236}">
                <a16:creationId xmlns:a16="http://schemas.microsoft.com/office/drawing/2014/main" id="{C33A1633-F502-459A-AF59-37E753E70C46}"/>
              </a:ext>
            </a:extLst>
          </p:cNvPr>
          <p:cNvSpPr>
            <a:spLocks noChangeArrowheads="1"/>
          </p:cNvSpPr>
          <p:nvPr/>
        </p:nvSpPr>
        <p:spPr bwMode="auto">
          <a:xfrm rot="16200000">
            <a:off x="323850" y="3032125"/>
            <a:ext cx="3182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to High Opportunity Areas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Line 265">
            <a:extLst>
              <a:ext uri="{FF2B5EF4-FFF2-40B4-BE49-F238E27FC236}">
                <a16:creationId xmlns:a16="http://schemas.microsoft.com/office/drawing/2014/main" id="{754DE6AF-24D3-4876-8D28-771E70962B93}"/>
              </a:ext>
            </a:extLst>
          </p:cNvPr>
          <p:cNvSpPr>
            <a:spLocks noChangeShapeType="1"/>
          </p:cNvSpPr>
          <p:nvPr/>
        </p:nvSpPr>
        <p:spPr bwMode="auto">
          <a:xfrm>
            <a:off x="2541588" y="5561013"/>
            <a:ext cx="80581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Line 266">
            <a:extLst>
              <a:ext uri="{FF2B5EF4-FFF2-40B4-BE49-F238E27FC236}">
                <a16:creationId xmlns:a16="http://schemas.microsoft.com/office/drawing/2014/main" id="{714FFB3B-1DFA-4A99-A6E0-EE6C9A53116F}"/>
              </a:ext>
            </a:extLst>
          </p:cNvPr>
          <p:cNvSpPr>
            <a:spLocks noChangeShapeType="1"/>
          </p:cNvSpPr>
          <p:nvPr/>
        </p:nvSpPr>
        <p:spPr bwMode="auto">
          <a:xfrm>
            <a:off x="4146550"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267">
            <a:extLst>
              <a:ext uri="{FF2B5EF4-FFF2-40B4-BE49-F238E27FC236}">
                <a16:creationId xmlns:a16="http://schemas.microsoft.com/office/drawing/2014/main" id="{AA6C29FD-4C9E-437D-A384-65142150DF08}"/>
              </a:ext>
            </a:extLst>
          </p:cNvPr>
          <p:cNvSpPr>
            <a:spLocks noChangeArrowheads="1"/>
          </p:cNvSpPr>
          <p:nvPr/>
        </p:nvSpPr>
        <p:spPr bwMode="auto">
          <a:xfrm>
            <a:off x="3667125" y="5703888"/>
            <a:ext cx="1120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Control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Line 268">
            <a:extLst>
              <a:ext uri="{FF2B5EF4-FFF2-40B4-BE49-F238E27FC236}">
                <a16:creationId xmlns:a16="http://schemas.microsoft.com/office/drawing/2014/main" id="{AEC64E6E-D46A-4FE1-9A9A-2A0EE4283098}"/>
              </a:ext>
            </a:extLst>
          </p:cNvPr>
          <p:cNvSpPr>
            <a:spLocks noChangeShapeType="1"/>
          </p:cNvSpPr>
          <p:nvPr/>
        </p:nvSpPr>
        <p:spPr bwMode="auto">
          <a:xfrm>
            <a:off x="8993188" y="5561013"/>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269">
            <a:extLst>
              <a:ext uri="{FF2B5EF4-FFF2-40B4-BE49-F238E27FC236}">
                <a16:creationId xmlns:a16="http://schemas.microsoft.com/office/drawing/2014/main" id="{E8E49B77-3E53-475A-9405-9A73039CA373}"/>
              </a:ext>
            </a:extLst>
          </p:cNvPr>
          <p:cNvSpPr>
            <a:spLocks noChangeArrowheads="1"/>
          </p:cNvSpPr>
          <p:nvPr/>
        </p:nvSpPr>
        <p:spPr bwMode="auto">
          <a:xfrm>
            <a:off x="8318500" y="5703888"/>
            <a:ext cx="1497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Treatment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Rectangle 270">
            <a:extLst>
              <a:ext uri="{FF2B5EF4-FFF2-40B4-BE49-F238E27FC236}">
                <a16:creationId xmlns:a16="http://schemas.microsoft.com/office/drawing/2014/main" id="{35AFA130-E9E8-4EBF-B537-F1E0182F7806}"/>
              </a:ext>
            </a:extLst>
          </p:cNvPr>
          <p:cNvSpPr>
            <a:spLocks noChangeArrowheads="1"/>
          </p:cNvSpPr>
          <p:nvPr/>
        </p:nvSpPr>
        <p:spPr bwMode="auto">
          <a:xfrm>
            <a:off x="2581275" y="6121400"/>
            <a:ext cx="13938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Difference: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Rectangle 271">
            <a:extLst>
              <a:ext uri="{FF2B5EF4-FFF2-40B4-BE49-F238E27FC236}">
                <a16:creationId xmlns:a16="http://schemas.microsoft.com/office/drawing/2014/main" id="{40E25C36-1182-4784-BE62-134F310BE4BA}"/>
              </a:ext>
            </a:extLst>
          </p:cNvPr>
          <p:cNvSpPr>
            <a:spLocks noChangeArrowheads="1"/>
          </p:cNvSpPr>
          <p:nvPr/>
        </p:nvSpPr>
        <p:spPr bwMode="auto">
          <a:xfrm>
            <a:off x="3860800" y="6121400"/>
            <a:ext cx="9890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40.0 pp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Rectangle 272">
            <a:extLst>
              <a:ext uri="{FF2B5EF4-FFF2-40B4-BE49-F238E27FC236}">
                <a16:creationId xmlns:a16="http://schemas.microsoft.com/office/drawing/2014/main" id="{70C3C0A6-5ECE-4501-9C0B-8BA713F0C643}"/>
              </a:ext>
            </a:extLst>
          </p:cNvPr>
          <p:cNvSpPr>
            <a:spLocks noChangeArrowheads="1"/>
          </p:cNvSpPr>
          <p:nvPr/>
        </p:nvSpPr>
        <p:spPr bwMode="auto">
          <a:xfrm>
            <a:off x="2581275" y="6350000"/>
            <a:ext cx="18351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           SE: (5.2)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Rectangle 273">
            <a:extLst>
              <a:ext uri="{FF2B5EF4-FFF2-40B4-BE49-F238E27FC236}">
                <a16:creationId xmlns:a16="http://schemas.microsoft.com/office/drawing/2014/main" id="{DCECB0C2-BA64-4DA1-BBF2-0717BAC8FB8D}"/>
              </a:ext>
            </a:extLst>
          </p:cNvPr>
          <p:cNvSpPr>
            <a:spLocks noChangeArrowheads="1"/>
          </p:cNvSpPr>
          <p:nvPr/>
        </p:nvSpPr>
        <p:spPr bwMode="auto">
          <a:xfrm>
            <a:off x="6461125"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3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149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42D3CF54-0D62-42DB-A423-3690D26423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1125" y="0"/>
            <a:ext cx="9429750" cy="6858000"/>
          </a:xfrm>
          <a:prstGeom prst="rect">
            <a:avLst/>
          </a:prstGeom>
        </p:spPr>
      </p:pic>
      <p:sp>
        <p:nvSpPr>
          <p:cNvPr id="112" name="Title 1">
            <a:extLst>
              <a:ext uri="{FF2B5EF4-FFF2-40B4-BE49-F238E27FC236}">
                <a16:creationId xmlns:a16="http://schemas.microsoft.com/office/drawing/2014/main" id="{4EBF8FE5-239A-4752-9C56-B6AF4FA0ECD6}"/>
              </a:ext>
            </a:extLst>
          </p:cNvPr>
          <p:cNvSpPr>
            <a:spLocks noGrp="1"/>
          </p:cNvSpPr>
          <p:nvPr>
            <p:ph type="title"/>
          </p:nvPr>
        </p:nvSpPr>
        <p:spPr>
          <a:xfrm>
            <a:off x="0" y="1"/>
            <a:ext cx="12192000" cy="811214"/>
          </a:xfrm>
        </p:spPr>
        <p:txBody>
          <a:bodyPr>
            <a:normAutofit/>
          </a:bodyPr>
          <a:lstStyle/>
          <a:p>
            <a:pPr algn="ctr"/>
            <a:r>
              <a:rPr lang="en-US" sz="2000" b="1" dirty="0">
                <a:solidFill>
                  <a:srgbClr val="002060"/>
                </a:solidFill>
                <a:latin typeface="Arial" panose="020B0604020202020204" pitchFamily="34" charset="0"/>
                <a:cs typeface="Arial" panose="020B0604020202020204" pitchFamily="34" charset="0"/>
              </a:rPr>
              <a:t>Fraction Who Has Leased </a:t>
            </a:r>
            <a:r>
              <a:rPr lang="en-US" sz="2000" b="1" u="sng" dirty="0">
                <a:solidFill>
                  <a:srgbClr val="002060"/>
                </a:solidFill>
                <a:latin typeface="Arial" panose="020B0604020202020204" pitchFamily="34" charset="0"/>
                <a:cs typeface="Arial" panose="020B0604020202020204" pitchFamily="34" charset="0"/>
              </a:rPr>
              <a:t>Any</a:t>
            </a:r>
            <a:r>
              <a:rPr lang="en-US" sz="2000" b="1" dirty="0">
                <a:solidFill>
                  <a:srgbClr val="002060"/>
                </a:solidFill>
                <a:latin typeface="Arial" panose="020B0604020202020204" pitchFamily="34" charset="0"/>
                <a:cs typeface="Arial" panose="020B0604020202020204" pitchFamily="34" charset="0"/>
              </a:rPr>
              <a:t> Unit within Six Months of Voucher Issuance</a:t>
            </a:r>
          </a:p>
        </p:txBody>
      </p:sp>
    </p:spTree>
    <p:extLst>
      <p:ext uri="{BB962C8B-B14F-4D97-AF65-F5344CB8AC3E}">
        <p14:creationId xmlns:p14="http://schemas.microsoft.com/office/powerpoint/2010/main" val="433433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2F0CC6EF-47BC-4CA2-8B4C-411FA428EA5B}"/>
              </a:ext>
            </a:extLst>
          </p:cNvPr>
          <p:cNvGrpSpPr/>
          <p:nvPr/>
        </p:nvGrpSpPr>
        <p:grpSpPr>
          <a:xfrm>
            <a:off x="1525484" y="417708"/>
            <a:ext cx="10088762" cy="6374577"/>
            <a:chOff x="1443596" y="24770"/>
            <a:chExt cx="10930478" cy="6808459"/>
          </a:xfrm>
        </p:grpSpPr>
        <p:pic>
          <p:nvPicPr>
            <p:cNvPr id="96" name="Picture 95">
              <a:extLst>
                <a:ext uri="{FF2B5EF4-FFF2-40B4-BE49-F238E27FC236}">
                  <a16:creationId xmlns:a16="http://schemas.microsoft.com/office/drawing/2014/main" id="{3502BFEF-DCEC-4203-A067-1CD48B513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596" y="24770"/>
              <a:ext cx="7550650" cy="6808459"/>
            </a:xfrm>
            <a:prstGeom prst="rect">
              <a:avLst/>
            </a:prstGeom>
          </p:spPr>
        </p:pic>
        <p:sp>
          <p:nvSpPr>
            <p:cNvPr id="97" name="TextBox 96">
              <a:extLst>
                <a:ext uri="{FF2B5EF4-FFF2-40B4-BE49-F238E27FC236}">
                  <a16:creationId xmlns:a16="http://schemas.microsoft.com/office/drawing/2014/main" id="{56759BE9-4607-4C8D-A77C-72E22EC8031F}"/>
                </a:ext>
              </a:extLst>
            </p:cNvPr>
            <p:cNvSpPr txBox="1"/>
            <p:nvPr/>
          </p:nvSpPr>
          <p:spPr>
            <a:xfrm>
              <a:off x="9845124" y="869342"/>
              <a:ext cx="2528950" cy="646331"/>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High-Opportunity </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Area</a:t>
              </a:r>
            </a:p>
          </p:txBody>
        </p:sp>
        <p:sp>
          <p:nvSpPr>
            <p:cNvPr id="98" name="Rectangle 97">
              <a:extLst>
                <a:ext uri="{FF2B5EF4-FFF2-40B4-BE49-F238E27FC236}">
                  <a16:creationId xmlns:a16="http://schemas.microsoft.com/office/drawing/2014/main" id="{0381822D-A775-4DBB-B24D-8AB557FE3CC5}"/>
                </a:ext>
              </a:extLst>
            </p:cNvPr>
            <p:cNvSpPr/>
            <p:nvPr/>
          </p:nvSpPr>
          <p:spPr>
            <a:xfrm>
              <a:off x="7737169" y="6055567"/>
              <a:ext cx="494522" cy="3638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B1729D16-3969-478C-9F52-51E4B2FB644E}"/>
                </a:ext>
              </a:extLst>
            </p:cNvPr>
            <p:cNvSpPr txBox="1"/>
            <p:nvPr/>
          </p:nvSpPr>
          <p:spPr>
            <a:xfrm>
              <a:off x="3919534" y="1514515"/>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Central District</a:t>
              </a:r>
            </a:p>
          </p:txBody>
        </p:sp>
        <p:sp>
          <p:nvSpPr>
            <p:cNvPr id="100" name="TextBox 99">
              <a:extLst>
                <a:ext uri="{FF2B5EF4-FFF2-40B4-BE49-F238E27FC236}">
                  <a16:creationId xmlns:a16="http://schemas.microsoft.com/office/drawing/2014/main" id="{303C6060-124A-475A-A683-55974695AFE0}"/>
                </a:ext>
              </a:extLst>
            </p:cNvPr>
            <p:cNvSpPr txBox="1"/>
            <p:nvPr/>
          </p:nvSpPr>
          <p:spPr>
            <a:xfrm>
              <a:off x="2462832" y="240154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West Seattle</a:t>
              </a:r>
            </a:p>
          </p:txBody>
        </p:sp>
        <p:sp>
          <p:nvSpPr>
            <p:cNvPr id="101" name="TextBox 100">
              <a:extLst>
                <a:ext uri="{FF2B5EF4-FFF2-40B4-BE49-F238E27FC236}">
                  <a16:creationId xmlns:a16="http://schemas.microsoft.com/office/drawing/2014/main" id="{C8C35A1A-C381-47C4-86D3-8680F500D371}"/>
                </a:ext>
              </a:extLst>
            </p:cNvPr>
            <p:cNvSpPr txBox="1"/>
            <p:nvPr/>
          </p:nvSpPr>
          <p:spPr>
            <a:xfrm>
              <a:off x="3722499" y="2683206"/>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Rainier</a:t>
              </a: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Valley</a:t>
              </a:r>
            </a:p>
          </p:txBody>
        </p:sp>
        <p:sp>
          <p:nvSpPr>
            <p:cNvPr id="102" name="TextBox 101">
              <a:extLst>
                <a:ext uri="{FF2B5EF4-FFF2-40B4-BE49-F238E27FC236}">
                  <a16:creationId xmlns:a16="http://schemas.microsoft.com/office/drawing/2014/main" id="{9733CC37-0CB1-43D3-B1D7-454D81695C1D}"/>
                </a:ext>
              </a:extLst>
            </p:cNvPr>
            <p:cNvSpPr txBox="1"/>
            <p:nvPr/>
          </p:nvSpPr>
          <p:spPr>
            <a:xfrm>
              <a:off x="3156283" y="4248106"/>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Des Moines</a:t>
              </a:r>
            </a:p>
          </p:txBody>
        </p:sp>
        <p:sp>
          <p:nvSpPr>
            <p:cNvPr id="103" name="TextBox 102">
              <a:extLst>
                <a:ext uri="{FF2B5EF4-FFF2-40B4-BE49-F238E27FC236}">
                  <a16:creationId xmlns:a16="http://schemas.microsoft.com/office/drawing/2014/main" id="{205DE4CE-D121-4E40-A628-1BEEBA18EE22}"/>
                </a:ext>
              </a:extLst>
            </p:cNvPr>
            <p:cNvSpPr txBox="1"/>
            <p:nvPr/>
          </p:nvSpPr>
          <p:spPr>
            <a:xfrm>
              <a:off x="2688670" y="1298938"/>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Magnolia</a:t>
              </a:r>
            </a:p>
          </p:txBody>
        </p:sp>
        <p:sp>
          <p:nvSpPr>
            <p:cNvPr id="104" name="TextBox 103">
              <a:extLst>
                <a:ext uri="{FF2B5EF4-FFF2-40B4-BE49-F238E27FC236}">
                  <a16:creationId xmlns:a16="http://schemas.microsoft.com/office/drawing/2014/main" id="{2ED6E123-AD79-4A55-BD8E-F040CDA48D2B}"/>
                </a:ext>
              </a:extLst>
            </p:cNvPr>
            <p:cNvSpPr txBox="1"/>
            <p:nvPr/>
          </p:nvSpPr>
          <p:spPr>
            <a:xfrm>
              <a:off x="3457561" y="1139190"/>
              <a:ext cx="1471417" cy="643027"/>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Northeast Seattle</a:t>
              </a:r>
            </a:p>
          </p:txBody>
        </p:sp>
        <p:sp>
          <p:nvSpPr>
            <p:cNvPr id="105" name="TextBox 104">
              <a:extLst>
                <a:ext uri="{FF2B5EF4-FFF2-40B4-BE49-F238E27FC236}">
                  <a16:creationId xmlns:a16="http://schemas.microsoft.com/office/drawing/2014/main" id="{0D4393FE-4F4A-4C8A-8E69-765925D7E300}"/>
                </a:ext>
              </a:extLst>
            </p:cNvPr>
            <p:cNvSpPr txBox="1"/>
            <p:nvPr/>
          </p:nvSpPr>
          <p:spPr>
            <a:xfrm>
              <a:off x="4970020" y="2574160"/>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Newport</a:t>
              </a:r>
            </a:p>
          </p:txBody>
        </p:sp>
        <p:sp>
          <p:nvSpPr>
            <p:cNvPr id="106" name="TextBox 105">
              <a:extLst>
                <a:ext uri="{FF2B5EF4-FFF2-40B4-BE49-F238E27FC236}">
                  <a16:creationId xmlns:a16="http://schemas.microsoft.com/office/drawing/2014/main" id="{CA1D6D9B-9D0A-4EE6-A30A-08CD509C18EA}"/>
                </a:ext>
              </a:extLst>
            </p:cNvPr>
            <p:cNvSpPr txBox="1"/>
            <p:nvPr/>
          </p:nvSpPr>
          <p:spPr>
            <a:xfrm>
              <a:off x="5761977" y="240154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Cougar</a:t>
              </a: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Mountain</a:t>
              </a:r>
            </a:p>
          </p:txBody>
        </p:sp>
        <p:sp>
          <p:nvSpPr>
            <p:cNvPr id="107" name="TextBox 106">
              <a:extLst>
                <a:ext uri="{FF2B5EF4-FFF2-40B4-BE49-F238E27FC236}">
                  <a16:creationId xmlns:a16="http://schemas.microsoft.com/office/drawing/2014/main" id="{4AFAA169-6291-4E71-A2CD-457F06AAF849}"/>
                </a:ext>
              </a:extLst>
            </p:cNvPr>
            <p:cNvSpPr txBox="1"/>
            <p:nvPr/>
          </p:nvSpPr>
          <p:spPr>
            <a:xfrm>
              <a:off x="5227493" y="486197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Lea Hill, Auburn</a:t>
              </a:r>
            </a:p>
          </p:txBody>
        </p:sp>
        <p:sp>
          <p:nvSpPr>
            <p:cNvPr id="108" name="TextBox 107">
              <a:extLst>
                <a:ext uri="{FF2B5EF4-FFF2-40B4-BE49-F238E27FC236}">
                  <a16:creationId xmlns:a16="http://schemas.microsoft.com/office/drawing/2014/main" id="{4F755AFA-89BF-47EF-8612-76075B6CDB38}"/>
                </a:ext>
              </a:extLst>
            </p:cNvPr>
            <p:cNvSpPr txBox="1"/>
            <p:nvPr/>
          </p:nvSpPr>
          <p:spPr>
            <a:xfrm>
              <a:off x="5256810" y="3945509"/>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East Hill</a:t>
              </a:r>
            </a:p>
          </p:txBody>
        </p:sp>
        <p:sp>
          <p:nvSpPr>
            <p:cNvPr id="109" name="TextBox 108">
              <a:extLst>
                <a:ext uri="{FF2B5EF4-FFF2-40B4-BE49-F238E27FC236}">
                  <a16:creationId xmlns:a16="http://schemas.microsoft.com/office/drawing/2014/main" id="{E0D1E900-F6D1-4B6F-93CE-6544DEE1D6CC}"/>
                </a:ext>
              </a:extLst>
            </p:cNvPr>
            <p:cNvSpPr txBox="1"/>
            <p:nvPr/>
          </p:nvSpPr>
          <p:spPr>
            <a:xfrm>
              <a:off x="4559093" y="609966"/>
              <a:ext cx="910883"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Inglewood</a:t>
              </a:r>
            </a:p>
          </p:txBody>
        </p:sp>
        <p:sp>
          <p:nvSpPr>
            <p:cNvPr id="110" name="TextBox 109">
              <a:extLst>
                <a:ext uri="{FF2B5EF4-FFF2-40B4-BE49-F238E27FC236}">
                  <a16:creationId xmlns:a16="http://schemas.microsoft.com/office/drawing/2014/main" id="{1A2AE62A-56D9-47F8-8E72-F56DEDBD2B8E}"/>
                </a:ext>
              </a:extLst>
            </p:cNvPr>
            <p:cNvSpPr txBox="1"/>
            <p:nvPr/>
          </p:nvSpPr>
          <p:spPr>
            <a:xfrm>
              <a:off x="5163964" y="1742206"/>
              <a:ext cx="1077620"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Bellevue</a:t>
              </a:r>
            </a:p>
          </p:txBody>
        </p:sp>
        <p:sp>
          <p:nvSpPr>
            <p:cNvPr id="111" name="TextBox 110">
              <a:extLst>
                <a:ext uri="{FF2B5EF4-FFF2-40B4-BE49-F238E27FC236}">
                  <a16:creationId xmlns:a16="http://schemas.microsoft.com/office/drawing/2014/main" id="{B388FBFB-1CD6-4433-8A32-7773160361FF}"/>
                </a:ext>
              </a:extLst>
            </p:cNvPr>
            <p:cNvSpPr txBox="1"/>
            <p:nvPr/>
          </p:nvSpPr>
          <p:spPr>
            <a:xfrm>
              <a:off x="6962842" y="2467493"/>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Issaquah</a:t>
              </a:r>
            </a:p>
          </p:txBody>
        </p:sp>
        <p:sp>
          <p:nvSpPr>
            <p:cNvPr id="112" name="TextBox 111">
              <a:extLst>
                <a:ext uri="{FF2B5EF4-FFF2-40B4-BE49-F238E27FC236}">
                  <a16:creationId xmlns:a16="http://schemas.microsoft.com/office/drawing/2014/main" id="{ACED9AE5-4E35-4EC4-B10E-6B00AB0A1EFB}"/>
                </a:ext>
              </a:extLst>
            </p:cNvPr>
            <p:cNvSpPr txBox="1"/>
            <p:nvPr/>
          </p:nvSpPr>
          <p:spPr>
            <a:xfrm>
              <a:off x="3617809" y="399602"/>
              <a:ext cx="1616763" cy="45805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endParaRPr>
            </a:p>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Lake City</a:t>
              </a:r>
            </a:p>
          </p:txBody>
        </p:sp>
        <p:sp>
          <p:nvSpPr>
            <p:cNvPr id="113" name="TextBox 112">
              <a:extLst>
                <a:ext uri="{FF2B5EF4-FFF2-40B4-BE49-F238E27FC236}">
                  <a16:creationId xmlns:a16="http://schemas.microsoft.com/office/drawing/2014/main" id="{871ABE53-360E-4ECE-83AA-31C483686C19}"/>
                </a:ext>
              </a:extLst>
            </p:cNvPr>
            <p:cNvSpPr txBox="1"/>
            <p:nvPr/>
          </p:nvSpPr>
          <p:spPr>
            <a:xfrm>
              <a:off x="4123532" y="4378642"/>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Kent</a:t>
              </a:r>
            </a:p>
          </p:txBody>
        </p:sp>
        <p:sp>
          <p:nvSpPr>
            <p:cNvPr id="114" name="TextBox 113">
              <a:extLst>
                <a:ext uri="{FF2B5EF4-FFF2-40B4-BE49-F238E27FC236}">
                  <a16:creationId xmlns:a16="http://schemas.microsoft.com/office/drawing/2014/main" id="{FB6668DA-94DC-4B75-95D4-D61A519D1374}"/>
                </a:ext>
              </a:extLst>
            </p:cNvPr>
            <p:cNvSpPr txBox="1"/>
            <p:nvPr/>
          </p:nvSpPr>
          <p:spPr>
            <a:xfrm>
              <a:off x="4312979" y="3631591"/>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Tukwila</a:t>
              </a:r>
            </a:p>
          </p:txBody>
        </p:sp>
        <p:sp>
          <p:nvSpPr>
            <p:cNvPr id="115" name="TextBox 114">
              <a:extLst>
                <a:ext uri="{FF2B5EF4-FFF2-40B4-BE49-F238E27FC236}">
                  <a16:creationId xmlns:a16="http://schemas.microsoft.com/office/drawing/2014/main" id="{E0E96602-FBFC-4E2C-B2C6-0F3BF3E0BC3F}"/>
                </a:ext>
              </a:extLst>
            </p:cNvPr>
            <p:cNvSpPr txBox="1"/>
            <p:nvPr/>
          </p:nvSpPr>
          <p:spPr>
            <a:xfrm>
              <a:off x="2978076" y="3413521"/>
              <a:ext cx="830538" cy="597462"/>
            </a:xfrm>
            <a:prstGeom prst="rect">
              <a:avLst/>
            </a:prstGeom>
            <a:noFill/>
          </p:spPr>
          <p:txBody>
            <a:bodyPr wrap="square" lIns="91170" tIns="45718" rIns="91170" bIns="45718" rtlCol="0">
              <a:noAutofit/>
            </a:bodyPr>
            <a:lstStyle/>
            <a:p>
              <a:pPr marL="0" marR="0" lvl="0" indent="0" algn="ctr" defTabSz="121746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Yu Gothic" panose="020B0400000000000000" pitchFamily="34" charset="-128"/>
                  <a:cs typeface="Arial" panose="020B0604020202020204" pitchFamily="34" charset="0"/>
                </a:rPr>
                <a:t>Burien</a:t>
              </a:r>
            </a:p>
          </p:txBody>
        </p:sp>
        <p:sp>
          <p:nvSpPr>
            <p:cNvPr id="116" name="TextBox 115">
              <a:extLst>
                <a:ext uri="{FF2B5EF4-FFF2-40B4-BE49-F238E27FC236}">
                  <a16:creationId xmlns:a16="http://schemas.microsoft.com/office/drawing/2014/main" id="{842FD00F-6373-4F34-B123-1962ACCDD820}"/>
                </a:ext>
              </a:extLst>
            </p:cNvPr>
            <p:cNvSpPr txBox="1"/>
            <p:nvPr/>
          </p:nvSpPr>
          <p:spPr>
            <a:xfrm>
              <a:off x="9845132" y="1570134"/>
              <a:ext cx="928459" cy="369332"/>
            </a:xfrm>
            <a:prstGeom prst="rect">
              <a:avLst/>
            </a:prstGeom>
            <a:no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Control</a:t>
              </a:r>
            </a:p>
          </p:txBody>
        </p:sp>
        <p:pic>
          <p:nvPicPr>
            <p:cNvPr id="117" name="Picture 116">
              <a:extLst>
                <a:ext uri="{FF2B5EF4-FFF2-40B4-BE49-F238E27FC236}">
                  <a16:creationId xmlns:a16="http://schemas.microsoft.com/office/drawing/2014/main" id="{A2E8ADA1-1C91-454E-8328-9EED816CF44F}"/>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9318197" y="1516581"/>
              <a:ext cx="488754" cy="537344"/>
            </a:xfrm>
            <a:prstGeom prst="rect">
              <a:avLst/>
            </a:prstGeom>
          </p:spPr>
        </p:pic>
        <p:pic>
          <p:nvPicPr>
            <p:cNvPr id="118" name="Picture 117">
              <a:extLst>
                <a:ext uri="{FF2B5EF4-FFF2-40B4-BE49-F238E27FC236}">
                  <a16:creationId xmlns:a16="http://schemas.microsoft.com/office/drawing/2014/main" id="{B4F0B259-AD7B-4D4D-AFC3-7FA177FC7570}"/>
                </a:ext>
              </a:extLst>
            </p:cNvPr>
            <p:cNvPicPr>
              <a:picLocks noChangeAspect="1"/>
            </p:cNvPicPr>
            <p:nvPr/>
          </p:nvPicPr>
          <p:blipFill>
            <a:blip r:embed="rId6" cstate="hq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9308866" y="2196844"/>
              <a:ext cx="536258" cy="579906"/>
            </a:xfrm>
            <a:prstGeom prst="rect">
              <a:avLst/>
            </a:prstGeom>
          </p:spPr>
        </p:pic>
        <p:sp>
          <p:nvSpPr>
            <p:cNvPr id="119" name="TextBox 118">
              <a:extLst>
                <a:ext uri="{FF2B5EF4-FFF2-40B4-BE49-F238E27FC236}">
                  <a16:creationId xmlns:a16="http://schemas.microsoft.com/office/drawing/2014/main" id="{C30E1AEA-4655-46A2-9296-C1501C0B7CE1}"/>
                </a:ext>
              </a:extLst>
            </p:cNvPr>
            <p:cNvSpPr txBox="1"/>
            <p:nvPr/>
          </p:nvSpPr>
          <p:spPr>
            <a:xfrm>
              <a:off x="9845124" y="2107486"/>
              <a:ext cx="1227644" cy="646331"/>
            </a:xfrm>
            <a:prstGeom prst="rect">
              <a:avLst/>
            </a:prstGeom>
            <a:noFill/>
          </p:spPr>
          <p:txBody>
            <a:bodyPr wrap="non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CMTO</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a:t>
              </a:r>
            </a:p>
          </p:txBody>
        </p:sp>
        <p:sp>
          <p:nvSpPr>
            <p:cNvPr id="120" name="Rectangle 119">
              <a:extLst>
                <a:ext uri="{FF2B5EF4-FFF2-40B4-BE49-F238E27FC236}">
                  <a16:creationId xmlns:a16="http://schemas.microsoft.com/office/drawing/2014/main" id="{7297A5CB-802A-416B-89C7-1FDA613E0091}"/>
                </a:ext>
              </a:extLst>
            </p:cNvPr>
            <p:cNvSpPr/>
            <p:nvPr/>
          </p:nvSpPr>
          <p:spPr>
            <a:xfrm>
              <a:off x="9337510" y="965158"/>
              <a:ext cx="450127" cy="421675"/>
            </a:xfrm>
            <a:prstGeom prst="rect">
              <a:avLst/>
            </a:prstGeom>
            <a:pattFill prst="openDmnd">
              <a:fgClr>
                <a:srgbClr val="5B9BD5"/>
              </a:fgClr>
              <a:bgClr>
                <a:srgbClr val="5B9BD5">
                  <a:lumMod val="20000"/>
                  <a:lumOff val="80000"/>
                </a:srgbClr>
              </a:bgClr>
            </a:pattFill>
            <a:ln w="19050" cap="flat" cmpd="sng" algn="ctr">
              <a:solidFill>
                <a:sysClr val="window" lastClr="FFFFFF"/>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Rectangle 26">
            <a:extLst>
              <a:ext uri="{FF2B5EF4-FFF2-40B4-BE49-F238E27FC236}">
                <a16:creationId xmlns:a16="http://schemas.microsoft.com/office/drawing/2014/main" id="{77BD9865-A66E-4088-8C01-F85401E86223}"/>
              </a:ext>
            </a:extLst>
          </p:cNvPr>
          <p:cNvSpPr>
            <a:spLocks noChangeArrowheads="1"/>
          </p:cNvSpPr>
          <p:nvPr/>
        </p:nvSpPr>
        <p:spPr bwMode="auto">
          <a:xfrm>
            <a:off x="88192" y="150875"/>
            <a:ext cx="122761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695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3366"/>
                </a:solidFill>
                <a:effectLst/>
                <a:uLnTx/>
                <a:uFillTx/>
                <a:latin typeface="Arial" pitchFamily="34" charset="0"/>
                <a:ea typeface="+mn-ea"/>
                <a:cs typeface="Arial" pitchFamily="34" charset="0"/>
              </a:rPr>
              <a:t>Destination Locations for Families that Leased Units Using Housing Vouchers</a:t>
            </a:r>
          </a:p>
        </p:txBody>
      </p:sp>
    </p:spTree>
    <p:extLst>
      <p:ext uri="{BB962C8B-B14F-4D97-AF65-F5344CB8AC3E}">
        <p14:creationId xmlns:p14="http://schemas.microsoft.com/office/powerpoint/2010/main" val="2175864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0B25482E-9719-40D9-A9FE-790095997961}"/>
              </a:ext>
            </a:extLst>
          </p:cNvPr>
          <p:cNvSpPr txBox="1"/>
          <p:nvPr/>
        </p:nvSpPr>
        <p:spPr>
          <a:xfrm>
            <a:off x="7697238" y="1093174"/>
            <a:ext cx="3363421" cy="677108"/>
          </a:xfrm>
          <a:prstGeom prst="rect">
            <a:avLst/>
          </a:prstGeom>
          <a:noFill/>
        </p:spPr>
        <p:txBody>
          <a:bodyPr wrap="none" rtlCol="0">
            <a:spAutoFit/>
          </a:bodyPr>
          <a:lstStyle/>
          <a:p>
            <a:pPr marL="0" marR="0" lvl="0" indent="0" algn="ctr"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Certainty about Wanting </a:t>
            </a:r>
          </a:p>
          <a:p>
            <a:pPr marL="0" marR="0" lvl="0" indent="0" algn="ctr"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to Stay in New Neighborhood</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a:extLst>
              <a:ext uri="{FF2B5EF4-FFF2-40B4-BE49-F238E27FC236}">
                <a16:creationId xmlns:a16="http://schemas.microsoft.com/office/drawing/2014/main" id="{FB2C656D-6685-40B7-A664-445052A5068D}"/>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5653"/>
          <a:stretch/>
        </p:blipFill>
        <p:spPr>
          <a:xfrm>
            <a:off x="6538849" y="1021277"/>
            <a:ext cx="6442832" cy="5555272"/>
          </a:xfrm>
          <a:prstGeom prst="rect">
            <a:avLst/>
          </a:prstGeom>
        </p:spPr>
      </p:pic>
      <p:sp>
        <p:nvSpPr>
          <p:cNvPr id="39" name="TextBox 38">
            <a:extLst>
              <a:ext uri="{FF2B5EF4-FFF2-40B4-BE49-F238E27FC236}">
                <a16:creationId xmlns:a16="http://schemas.microsoft.com/office/drawing/2014/main" id="{76CAD2D3-65BD-4EF7-8D84-F169811A5EC3}"/>
              </a:ext>
            </a:extLst>
          </p:cNvPr>
          <p:cNvSpPr txBox="1"/>
          <p:nvPr/>
        </p:nvSpPr>
        <p:spPr>
          <a:xfrm>
            <a:off x="2312043" y="1086917"/>
            <a:ext cx="2279791" cy="677108"/>
          </a:xfrm>
          <a:prstGeom prst="rect">
            <a:avLst/>
          </a:prstGeom>
          <a:noFill/>
        </p:spPr>
        <p:txBody>
          <a:bodyPr wrap="none" rtlCol="0">
            <a:spAutoFit/>
          </a:bodyPr>
          <a:lstStyle/>
          <a:p>
            <a:pPr marL="0" marR="0" lvl="0" indent="0" algn="ctr"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Satisfaction with </a:t>
            </a:r>
          </a:p>
          <a:p>
            <a:pPr marL="0" marR="0" lvl="0" indent="0" algn="ctr"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New Neighborhood</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19507F2F-BC15-49B8-9D16-A74928D4FE3A}"/>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4736"/>
          <a:stretch/>
        </p:blipFill>
        <p:spPr>
          <a:xfrm>
            <a:off x="778791" y="1064275"/>
            <a:ext cx="6512899" cy="5508783"/>
          </a:xfrm>
          <a:prstGeom prst="rect">
            <a:avLst/>
          </a:prstGeom>
        </p:spPr>
      </p:pic>
      <p:sp>
        <p:nvSpPr>
          <p:cNvPr id="4" name="AutoShape 3"/>
          <p:cNvSpPr>
            <a:spLocks noChangeAspect="1" noChangeArrowheads="1" noTextEdit="1"/>
          </p:cNvSpPr>
          <p:nvPr/>
        </p:nvSpPr>
        <p:spPr bwMode="auto">
          <a:xfrm>
            <a:off x="58738" y="1078333"/>
            <a:ext cx="6459538"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31"/>
          <p:cNvSpPr>
            <a:spLocks noChangeArrowheads="1"/>
          </p:cNvSpPr>
          <p:nvPr/>
        </p:nvSpPr>
        <p:spPr bwMode="auto">
          <a:xfrm>
            <a:off x="3534716" y="1200570"/>
            <a:ext cx="4286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AutoShape 33"/>
          <p:cNvSpPr>
            <a:spLocks noChangeAspect="1" noChangeArrowheads="1" noTextEdit="1"/>
          </p:cNvSpPr>
          <p:nvPr/>
        </p:nvSpPr>
        <p:spPr bwMode="auto">
          <a:xfrm>
            <a:off x="6114406" y="1086917"/>
            <a:ext cx="5919790" cy="54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Rectangle 52"/>
          <p:cNvSpPr>
            <a:spLocks noChangeArrowheads="1"/>
          </p:cNvSpPr>
          <p:nvPr/>
        </p:nvSpPr>
        <p:spPr bwMode="auto">
          <a:xfrm rot="16200000">
            <a:off x="6509694" y="3477690"/>
            <a:ext cx="1825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Rectangle 61"/>
          <p:cNvSpPr>
            <a:spLocks noChangeArrowheads="1"/>
          </p:cNvSpPr>
          <p:nvPr/>
        </p:nvSpPr>
        <p:spPr bwMode="auto">
          <a:xfrm>
            <a:off x="9451332" y="1209154"/>
            <a:ext cx="4286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0" i="0" u="none" strike="noStrike" kern="1200" cap="none" spc="0" normalizeH="0" baseline="0" noProof="0">
                <a:ln>
                  <a:noFill/>
                </a:ln>
                <a:solidFill>
                  <a:srgbClr val="1E2D53"/>
                </a:solidFill>
                <a:effectLst/>
                <a:uLnTx/>
                <a:uFillTx/>
                <a:latin typeface="Lucida Sans" panose="020B0602030504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Title 1">
            <a:extLst>
              <a:ext uri="{FF2B5EF4-FFF2-40B4-BE49-F238E27FC236}">
                <a16:creationId xmlns:a16="http://schemas.microsoft.com/office/drawing/2014/main" id="{D51D72D7-06D9-4AF5-9D4F-611E321EB1C8}"/>
              </a:ext>
            </a:extLst>
          </p:cNvPr>
          <p:cNvSpPr txBox="1">
            <a:spLocks/>
          </p:cNvSpPr>
          <p:nvPr/>
        </p:nvSpPr>
        <p:spPr>
          <a:xfrm>
            <a:off x="0" y="64272"/>
            <a:ext cx="12192000" cy="90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Satisfaction with New Neighborhoods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Based on Surveys Six Months Post-Move</a:t>
            </a:r>
          </a:p>
        </p:txBody>
      </p:sp>
      <p:pic>
        <p:nvPicPr>
          <p:cNvPr id="12" name="Picture 11">
            <a:extLst>
              <a:ext uri="{FF2B5EF4-FFF2-40B4-BE49-F238E27FC236}">
                <a16:creationId xmlns:a16="http://schemas.microsoft.com/office/drawing/2014/main" id="{1E7F0EFB-952A-1648-9A52-FDE4FB45C54D}"/>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r="90612" b="-365"/>
          <a:stretch/>
        </p:blipFill>
        <p:spPr>
          <a:xfrm>
            <a:off x="242141" y="1200570"/>
            <a:ext cx="717067" cy="5528899"/>
          </a:xfrm>
          <a:prstGeom prst="rect">
            <a:avLst/>
          </a:prstGeom>
        </p:spPr>
      </p:pic>
      <p:pic>
        <p:nvPicPr>
          <p:cNvPr id="13" name="Picture 12">
            <a:extLst>
              <a:ext uri="{FF2B5EF4-FFF2-40B4-BE49-F238E27FC236}">
                <a16:creationId xmlns:a16="http://schemas.microsoft.com/office/drawing/2014/main" id="{63E62CA2-DC65-794B-9944-3DCD21CEE6D5}"/>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r="92802"/>
          <a:stretch/>
        </p:blipFill>
        <p:spPr>
          <a:xfrm>
            <a:off x="6197022" y="896135"/>
            <a:ext cx="549827" cy="5555272"/>
          </a:xfrm>
          <a:prstGeom prst="rect">
            <a:avLst/>
          </a:prstGeom>
        </p:spPr>
      </p:pic>
    </p:spTree>
    <p:extLst>
      <p:ext uri="{BB962C8B-B14F-4D97-AF65-F5344CB8AC3E}">
        <p14:creationId xmlns:p14="http://schemas.microsoft.com/office/powerpoint/2010/main" val="1602269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A0AD2-4F9C-4640-9D47-743197472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5" y="265814"/>
            <a:ext cx="9429750" cy="6592186"/>
          </a:xfrm>
          <a:prstGeom prst="rect">
            <a:avLst/>
          </a:prstGeom>
        </p:spPr>
      </p:pic>
      <p:sp>
        <p:nvSpPr>
          <p:cNvPr id="2" name="Title 1">
            <a:extLst>
              <a:ext uri="{FF2B5EF4-FFF2-40B4-BE49-F238E27FC236}">
                <a16:creationId xmlns:a16="http://schemas.microsoft.com/office/drawing/2014/main" id="{E9A68847-AFE7-83BA-D44A-2AAC0F0C7B9B}"/>
              </a:ext>
            </a:extLst>
          </p:cNvPr>
          <p:cNvSpPr txBox="1">
            <a:spLocks/>
          </p:cNvSpPr>
          <p:nvPr/>
        </p:nvSpPr>
        <p:spPr>
          <a:xfrm>
            <a:off x="0" y="64272"/>
            <a:ext cx="12192000" cy="90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Persistence in Opportunity Neighborhoods</a:t>
            </a:r>
          </a:p>
        </p:txBody>
      </p:sp>
    </p:spTree>
    <p:extLst>
      <p:ext uri="{BB962C8B-B14F-4D97-AF65-F5344CB8AC3E}">
        <p14:creationId xmlns:p14="http://schemas.microsoft.com/office/powerpoint/2010/main" val="2210311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F0B45-E35E-4B3A-A57E-385561726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5" y="0"/>
            <a:ext cx="9429750" cy="6858000"/>
          </a:xfrm>
          <a:prstGeom prst="rect">
            <a:avLst/>
          </a:prstGeom>
        </p:spPr>
      </p:pic>
      <p:sp>
        <p:nvSpPr>
          <p:cNvPr id="2" name="Title 1">
            <a:extLst>
              <a:ext uri="{FF2B5EF4-FFF2-40B4-BE49-F238E27FC236}">
                <a16:creationId xmlns:a16="http://schemas.microsoft.com/office/drawing/2014/main" id="{2C15120E-B619-6EE7-56F5-125473E09F9E}"/>
              </a:ext>
            </a:extLst>
          </p:cNvPr>
          <p:cNvSpPr txBox="1">
            <a:spLocks/>
          </p:cNvSpPr>
          <p:nvPr/>
        </p:nvSpPr>
        <p:spPr>
          <a:xfrm>
            <a:off x="0" y="64272"/>
            <a:ext cx="12192000" cy="90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Phase 2 Treatment: Fraction who Move to Opportunity</a:t>
            </a:r>
          </a:p>
        </p:txBody>
      </p:sp>
      <p:sp>
        <p:nvSpPr>
          <p:cNvPr id="5" name="Rectangle 101">
            <a:extLst>
              <a:ext uri="{FF2B5EF4-FFF2-40B4-BE49-F238E27FC236}">
                <a16:creationId xmlns:a16="http://schemas.microsoft.com/office/drawing/2014/main" id="{8463DDC9-DAC8-9806-EA32-59219D309BBE}"/>
              </a:ext>
            </a:extLst>
          </p:cNvPr>
          <p:cNvSpPr>
            <a:spLocks noChangeArrowheads="1"/>
          </p:cNvSpPr>
          <p:nvPr/>
        </p:nvSpPr>
        <p:spPr bwMode="auto">
          <a:xfrm>
            <a:off x="2893542" y="6279442"/>
            <a:ext cx="973023" cy="323165"/>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Lucida Sans" panose="020B0602030504020204" pitchFamily="34" charset="0"/>
              </a:rPr>
              <a:t>Control</a:t>
            </a:r>
            <a:endParaRPr kumimoji="0" lang="en-US" altLang="en-US" sz="2100" b="0" i="0" u="none" strike="noStrike" kern="1200" cap="none" spc="0" normalizeH="0" baseline="0" noProof="0" dirty="0">
              <a:ln>
                <a:noFill/>
              </a:ln>
              <a:solidFill>
                <a:prstClr val="black"/>
              </a:solidFill>
              <a:effectLst/>
              <a:uLnTx/>
              <a:uFillTx/>
              <a:latin typeface="Lucida Sans" panose="020B0602030504020204" pitchFamily="34" charset="0"/>
            </a:endParaRPr>
          </a:p>
        </p:txBody>
      </p:sp>
      <p:sp>
        <p:nvSpPr>
          <p:cNvPr id="6" name="Rectangle 102">
            <a:extLst>
              <a:ext uri="{FF2B5EF4-FFF2-40B4-BE49-F238E27FC236}">
                <a16:creationId xmlns:a16="http://schemas.microsoft.com/office/drawing/2014/main" id="{D010C3D4-2E52-E51D-AB69-A97FF65802DA}"/>
              </a:ext>
            </a:extLst>
          </p:cNvPr>
          <p:cNvSpPr>
            <a:spLocks noChangeArrowheads="1"/>
          </p:cNvSpPr>
          <p:nvPr/>
        </p:nvSpPr>
        <p:spPr bwMode="auto">
          <a:xfrm>
            <a:off x="4341670" y="6279442"/>
            <a:ext cx="1912383" cy="323165"/>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Lucida Sans" panose="020B0602030504020204" pitchFamily="34" charset="0"/>
              </a:rPr>
              <a:t>Financial+Info.</a:t>
            </a:r>
            <a:endParaRPr kumimoji="0" lang="en-US" altLang="en-US" sz="2100" b="0" i="0" u="none" strike="noStrike" kern="1200" cap="none" spc="0" normalizeH="0" baseline="0" noProof="0" dirty="0">
              <a:ln>
                <a:noFill/>
              </a:ln>
              <a:solidFill>
                <a:prstClr val="black"/>
              </a:solidFill>
              <a:effectLst/>
              <a:uLnTx/>
              <a:uFillTx/>
              <a:latin typeface="Lucida Sans" panose="020B0602030504020204" pitchFamily="34" charset="0"/>
            </a:endParaRPr>
          </a:p>
        </p:txBody>
      </p:sp>
      <p:sp>
        <p:nvSpPr>
          <p:cNvPr id="7" name="Rectangle 103">
            <a:extLst>
              <a:ext uri="{FF2B5EF4-FFF2-40B4-BE49-F238E27FC236}">
                <a16:creationId xmlns:a16="http://schemas.microsoft.com/office/drawing/2014/main" id="{ED9BD1F9-97C9-4A1C-1F88-8E66EA2EA59C}"/>
              </a:ext>
            </a:extLst>
          </p:cNvPr>
          <p:cNvSpPr>
            <a:spLocks noChangeArrowheads="1"/>
          </p:cNvSpPr>
          <p:nvPr/>
        </p:nvSpPr>
        <p:spPr bwMode="auto">
          <a:xfrm>
            <a:off x="6374582" y="6279442"/>
            <a:ext cx="1950855" cy="323165"/>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Lucida Sans" panose="020B0602030504020204" pitchFamily="34" charset="0"/>
              </a:rPr>
              <a:t>Partial Services</a:t>
            </a:r>
            <a:endParaRPr kumimoji="0" lang="en-US" altLang="en-US" sz="2100" b="0" i="0" u="none" strike="noStrike" kern="1200" cap="none" spc="0" normalizeH="0" baseline="0" noProof="0" dirty="0">
              <a:ln>
                <a:noFill/>
              </a:ln>
              <a:solidFill>
                <a:prstClr val="black"/>
              </a:solidFill>
              <a:effectLst/>
              <a:uLnTx/>
              <a:uFillTx/>
              <a:latin typeface="Lucida Sans" panose="020B0602030504020204" pitchFamily="34" charset="0"/>
            </a:endParaRPr>
          </a:p>
        </p:txBody>
      </p:sp>
      <p:sp>
        <p:nvSpPr>
          <p:cNvPr id="8" name="Rectangle 104">
            <a:extLst>
              <a:ext uri="{FF2B5EF4-FFF2-40B4-BE49-F238E27FC236}">
                <a16:creationId xmlns:a16="http://schemas.microsoft.com/office/drawing/2014/main" id="{91CD1B00-4F4E-FE77-3F89-26B06C6BEAED}"/>
              </a:ext>
            </a:extLst>
          </p:cNvPr>
          <p:cNvSpPr>
            <a:spLocks noChangeArrowheads="1"/>
          </p:cNvSpPr>
          <p:nvPr/>
        </p:nvSpPr>
        <p:spPr bwMode="auto">
          <a:xfrm>
            <a:off x="8694869" y="6295719"/>
            <a:ext cx="798295" cy="323165"/>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Lucida Sans" panose="020B0602030504020204" pitchFamily="34" charset="0"/>
              </a:rPr>
              <a:t>CMTO</a:t>
            </a:r>
            <a:endParaRPr kumimoji="0" lang="en-US" altLang="en-US" sz="2100" b="0" i="0" u="none" strike="noStrike" kern="1200" cap="none" spc="0" normalizeH="0" baseline="0" noProof="0" dirty="0">
              <a:ln>
                <a:noFill/>
              </a:ln>
              <a:solidFill>
                <a:prstClr val="black"/>
              </a:solidFill>
              <a:effectLst/>
              <a:uLnTx/>
              <a:uFillTx/>
              <a:latin typeface="Lucida Sans" panose="020B0602030504020204" pitchFamily="34" charset="0"/>
            </a:endParaRPr>
          </a:p>
        </p:txBody>
      </p:sp>
    </p:spTree>
    <p:extLst>
      <p:ext uri="{BB962C8B-B14F-4D97-AF65-F5344CB8AC3E}">
        <p14:creationId xmlns:p14="http://schemas.microsoft.com/office/powerpoint/2010/main" val="35187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154"/>
          <p:cNvSpPr>
            <a:spLocks noChangeArrowheads="1"/>
          </p:cNvSpPr>
          <p:nvPr/>
        </p:nvSpPr>
        <p:spPr bwMode="auto">
          <a:xfrm>
            <a:off x="5337177" y="6372226"/>
            <a:ext cx="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 name="Group 4"/>
          <p:cNvGrpSpPr>
            <a:grpSpLocks noChangeAspect="1"/>
          </p:cNvGrpSpPr>
          <p:nvPr/>
        </p:nvGrpSpPr>
        <p:grpSpPr bwMode="auto">
          <a:xfrm>
            <a:off x="1628775" y="336551"/>
            <a:ext cx="8851900" cy="6311900"/>
            <a:chOff x="66" y="212"/>
            <a:chExt cx="5576" cy="3976"/>
          </a:xfrm>
        </p:grpSpPr>
        <p:sp>
          <p:nvSpPr>
            <p:cNvPr id="7" name="Rectangle 7"/>
            <p:cNvSpPr>
              <a:spLocks noChangeArrowheads="1"/>
            </p:cNvSpPr>
            <p:nvPr/>
          </p:nvSpPr>
          <p:spPr bwMode="auto">
            <a:xfrm>
              <a:off x="569" y="470"/>
              <a:ext cx="5041"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Line 8"/>
            <p:cNvSpPr>
              <a:spLocks noChangeShapeType="1"/>
            </p:cNvSpPr>
            <p:nvPr/>
          </p:nvSpPr>
          <p:spPr bwMode="auto">
            <a:xfrm>
              <a:off x="569" y="3595"/>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9"/>
            <p:cNvSpPr>
              <a:spLocks noChangeShapeType="1"/>
            </p:cNvSpPr>
            <p:nvPr/>
          </p:nvSpPr>
          <p:spPr bwMode="auto">
            <a:xfrm>
              <a:off x="569" y="298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ine 10"/>
            <p:cNvSpPr>
              <a:spLocks noChangeShapeType="1"/>
            </p:cNvSpPr>
            <p:nvPr/>
          </p:nvSpPr>
          <p:spPr bwMode="auto">
            <a:xfrm>
              <a:off x="569" y="2380"/>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1"/>
            <p:cNvSpPr>
              <a:spLocks noChangeShapeType="1"/>
            </p:cNvSpPr>
            <p:nvPr/>
          </p:nvSpPr>
          <p:spPr bwMode="auto">
            <a:xfrm>
              <a:off x="569" y="17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12"/>
            <p:cNvSpPr>
              <a:spLocks noChangeShapeType="1"/>
            </p:cNvSpPr>
            <p:nvPr/>
          </p:nvSpPr>
          <p:spPr bwMode="auto">
            <a:xfrm>
              <a:off x="569" y="116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Line 13"/>
            <p:cNvSpPr>
              <a:spLocks noChangeShapeType="1"/>
            </p:cNvSpPr>
            <p:nvPr/>
          </p:nvSpPr>
          <p:spPr bwMode="auto">
            <a:xfrm>
              <a:off x="569" y="56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val 14"/>
            <p:cNvSpPr>
              <a:spLocks noChangeArrowheads="1"/>
            </p:cNvSpPr>
            <p:nvPr/>
          </p:nvSpPr>
          <p:spPr bwMode="auto">
            <a:xfrm>
              <a:off x="684" y="2768"/>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5"/>
            <p:cNvSpPr>
              <a:spLocks noChangeArrowheads="1"/>
            </p:cNvSpPr>
            <p:nvPr/>
          </p:nvSpPr>
          <p:spPr bwMode="auto">
            <a:xfrm>
              <a:off x="733" y="291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val 16"/>
            <p:cNvSpPr>
              <a:spLocks noChangeArrowheads="1"/>
            </p:cNvSpPr>
            <p:nvPr/>
          </p:nvSpPr>
          <p:spPr bwMode="auto">
            <a:xfrm>
              <a:off x="782" y="282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7"/>
            <p:cNvSpPr>
              <a:spLocks noChangeArrowheads="1"/>
            </p:cNvSpPr>
            <p:nvPr/>
          </p:nvSpPr>
          <p:spPr bwMode="auto">
            <a:xfrm>
              <a:off x="831" y="282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val 18"/>
            <p:cNvSpPr>
              <a:spLocks noChangeArrowheads="1"/>
            </p:cNvSpPr>
            <p:nvPr/>
          </p:nvSpPr>
          <p:spPr bwMode="auto">
            <a:xfrm>
              <a:off x="880" y="2747"/>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9"/>
            <p:cNvSpPr>
              <a:spLocks noChangeArrowheads="1"/>
            </p:cNvSpPr>
            <p:nvPr/>
          </p:nvSpPr>
          <p:spPr bwMode="auto">
            <a:xfrm>
              <a:off x="929" y="2624"/>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20"/>
            <p:cNvSpPr>
              <a:spLocks noChangeArrowheads="1"/>
            </p:cNvSpPr>
            <p:nvPr/>
          </p:nvSpPr>
          <p:spPr bwMode="auto">
            <a:xfrm>
              <a:off x="974" y="2754"/>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val 21"/>
            <p:cNvSpPr>
              <a:spLocks noChangeArrowheads="1"/>
            </p:cNvSpPr>
            <p:nvPr/>
          </p:nvSpPr>
          <p:spPr bwMode="auto">
            <a:xfrm>
              <a:off x="1023" y="264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val 22"/>
            <p:cNvSpPr>
              <a:spLocks noChangeArrowheads="1"/>
            </p:cNvSpPr>
            <p:nvPr/>
          </p:nvSpPr>
          <p:spPr bwMode="auto">
            <a:xfrm>
              <a:off x="1072" y="272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3"/>
            <p:cNvSpPr>
              <a:spLocks noChangeArrowheads="1"/>
            </p:cNvSpPr>
            <p:nvPr/>
          </p:nvSpPr>
          <p:spPr bwMode="auto">
            <a:xfrm>
              <a:off x="1121" y="2558"/>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val 24"/>
            <p:cNvSpPr>
              <a:spLocks noChangeArrowheads="1"/>
            </p:cNvSpPr>
            <p:nvPr/>
          </p:nvSpPr>
          <p:spPr bwMode="auto">
            <a:xfrm>
              <a:off x="1169" y="259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val 25"/>
            <p:cNvSpPr>
              <a:spLocks noChangeArrowheads="1"/>
            </p:cNvSpPr>
            <p:nvPr/>
          </p:nvSpPr>
          <p:spPr bwMode="auto">
            <a:xfrm>
              <a:off x="1218" y="2541"/>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26"/>
            <p:cNvSpPr>
              <a:spLocks noChangeArrowheads="1"/>
            </p:cNvSpPr>
            <p:nvPr/>
          </p:nvSpPr>
          <p:spPr bwMode="auto">
            <a:xfrm>
              <a:off x="1267" y="258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27"/>
            <p:cNvSpPr>
              <a:spLocks noChangeArrowheads="1"/>
            </p:cNvSpPr>
            <p:nvPr/>
          </p:nvSpPr>
          <p:spPr bwMode="auto">
            <a:xfrm>
              <a:off x="1316" y="250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val 28"/>
            <p:cNvSpPr>
              <a:spLocks noChangeArrowheads="1"/>
            </p:cNvSpPr>
            <p:nvPr/>
          </p:nvSpPr>
          <p:spPr bwMode="auto">
            <a:xfrm>
              <a:off x="1365" y="237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9"/>
            <p:cNvSpPr>
              <a:spLocks noChangeArrowheads="1"/>
            </p:cNvSpPr>
            <p:nvPr/>
          </p:nvSpPr>
          <p:spPr bwMode="auto">
            <a:xfrm>
              <a:off x="1414" y="246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val 30"/>
            <p:cNvSpPr>
              <a:spLocks noChangeArrowheads="1"/>
            </p:cNvSpPr>
            <p:nvPr/>
          </p:nvSpPr>
          <p:spPr bwMode="auto">
            <a:xfrm>
              <a:off x="1463" y="236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31"/>
            <p:cNvSpPr>
              <a:spLocks noChangeArrowheads="1"/>
            </p:cNvSpPr>
            <p:nvPr/>
          </p:nvSpPr>
          <p:spPr bwMode="auto">
            <a:xfrm>
              <a:off x="1512" y="264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9" name="Oval 32"/>
            <p:cNvSpPr>
              <a:spLocks noChangeArrowheads="1"/>
            </p:cNvSpPr>
            <p:nvPr/>
          </p:nvSpPr>
          <p:spPr bwMode="auto">
            <a:xfrm>
              <a:off x="1557" y="240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0" name="Oval 33"/>
            <p:cNvSpPr>
              <a:spLocks noChangeArrowheads="1"/>
            </p:cNvSpPr>
            <p:nvPr/>
          </p:nvSpPr>
          <p:spPr bwMode="auto">
            <a:xfrm>
              <a:off x="1606" y="233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34"/>
            <p:cNvSpPr>
              <a:spLocks noChangeArrowheads="1"/>
            </p:cNvSpPr>
            <p:nvPr/>
          </p:nvSpPr>
          <p:spPr bwMode="auto">
            <a:xfrm>
              <a:off x="1655" y="240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35"/>
            <p:cNvSpPr>
              <a:spLocks noChangeArrowheads="1"/>
            </p:cNvSpPr>
            <p:nvPr/>
          </p:nvSpPr>
          <p:spPr bwMode="auto">
            <a:xfrm>
              <a:off x="1704" y="2279"/>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36"/>
            <p:cNvSpPr>
              <a:spLocks noChangeArrowheads="1"/>
            </p:cNvSpPr>
            <p:nvPr/>
          </p:nvSpPr>
          <p:spPr bwMode="auto">
            <a:xfrm>
              <a:off x="1752" y="230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37"/>
            <p:cNvSpPr>
              <a:spLocks noChangeArrowheads="1"/>
            </p:cNvSpPr>
            <p:nvPr/>
          </p:nvSpPr>
          <p:spPr bwMode="auto">
            <a:xfrm>
              <a:off x="1801" y="250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38"/>
            <p:cNvSpPr>
              <a:spLocks noChangeArrowheads="1"/>
            </p:cNvSpPr>
            <p:nvPr/>
          </p:nvSpPr>
          <p:spPr bwMode="auto">
            <a:xfrm>
              <a:off x="1850" y="231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39"/>
            <p:cNvSpPr>
              <a:spLocks noChangeArrowheads="1"/>
            </p:cNvSpPr>
            <p:nvPr/>
          </p:nvSpPr>
          <p:spPr bwMode="auto">
            <a:xfrm>
              <a:off x="1899" y="233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40"/>
            <p:cNvSpPr>
              <a:spLocks noChangeArrowheads="1"/>
            </p:cNvSpPr>
            <p:nvPr/>
          </p:nvSpPr>
          <p:spPr bwMode="auto">
            <a:xfrm>
              <a:off x="1948" y="222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41"/>
            <p:cNvSpPr>
              <a:spLocks noChangeArrowheads="1"/>
            </p:cNvSpPr>
            <p:nvPr/>
          </p:nvSpPr>
          <p:spPr bwMode="auto">
            <a:xfrm>
              <a:off x="1997" y="2349"/>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42"/>
            <p:cNvSpPr>
              <a:spLocks noChangeArrowheads="1"/>
            </p:cNvSpPr>
            <p:nvPr/>
          </p:nvSpPr>
          <p:spPr bwMode="auto">
            <a:xfrm>
              <a:off x="2046" y="228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43"/>
            <p:cNvSpPr>
              <a:spLocks noChangeArrowheads="1"/>
            </p:cNvSpPr>
            <p:nvPr/>
          </p:nvSpPr>
          <p:spPr bwMode="auto">
            <a:xfrm>
              <a:off x="2095" y="226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44"/>
            <p:cNvSpPr>
              <a:spLocks noChangeArrowheads="1"/>
            </p:cNvSpPr>
            <p:nvPr/>
          </p:nvSpPr>
          <p:spPr bwMode="auto">
            <a:xfrm>
              <a:off x="2140" y="227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45"/>
            <p:cNvSpPr>
              <a:spLocks noChangeArrowheads="1"/>
            </p:cNvSpPr>
            <p:nvPr/>
          </p:nvSpPr>
          <p:spPr bwMode="auto">
            <a:xfrm>
              <a:off x="2189" y="208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46"/>
            <p:cNvSpPr>
              <a:spLocks noChangeArrowheads="1"/>
            </p:cNvSpPr>
            <p:nvPr/>
          </p:nvSpPr>
          <p:spPr bwMode="auto">
            <a:xfrm>
              <a:off x="2238" y="225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47"/>
            <p:cNvSpPr>
              <a:spLocks noChangeArrowheads="1"/>
            </p:cNvSpPr>
            <p:nvPr/>
          </p:nvSpPr>
          <p:spPr bwMode="auto">
            <a:xfrm>
              <a:off x="2287" y="2177"/>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48"/>
            <p:cNvSpPr>
              <a:spLocks noChangeArrowheads="1"/>
            </p:cNvSpPr>
            <p:nvPr/>
          </p:nvSpPr>
          <p:spPr bwMode="auto">
            <a:xfrm>
              <a:off x="2335" y="204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49"/>
            <p:cNvSpPr>
              <a:spLocks noChangeArrowheads="1"/>
            </p:cNvSpPr>
            <p:nvPr/>
          </p:nvSpPr>
          <p:spPr bwMode="auto">
            <a:xfrm>
              <a:off x="2384" y="217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50"/>
            <p:cNvSpPr>
              <a:spLocks noChangeArrowheads="1"/>
            </p:cNvSpPr>
            <p:nvPr/>
          </p:nvSpPr>
          <p:spPr bwMode="auto">
            <a:xfrm>
              <a:off x="2433" y="205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51"/>
            <p:cNvSpPr>
              <a:spLocks noChangeArrowheads="1"/>
            </p:cNvSpPr>
            <p:nvPr/>
          </p:nvSpPr>
          <p:spPr bwMode="auto">
            <a:xfrm>
              <a:off x="2482" y="205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52"/>
            <p:cNvSpPr>
              <a:spLocks noChangeArrowheads="1"/>
            </p:cNvSpPr>
            <p:nvPr/>
          </p:nvSpPr>
          <p:spPr bwMode="auto">
            <a:xfrm>
              <a:off x="2531" y="218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53"/>
            <p:cNvSpPr>
              <a:spLocks noChangeArrowheads="1"/>
            </p:cNvSpPr>
            <p:nvPr/>
          </p:nvSpPr>
          <p:spPr bwMode="auto">
            <a:xfrm>
              <a:off x="2580" y="201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54"/>
            <p:cNvSpPr>
              <a:spLocks noChangeArrowheads="1"/>
            </p:cNvSpPr>
            <p:nvPr/>
          </p:nvSpPr>
          <p:spPr bwMode="auto">
            <a:xfrm>
              <a:off x="2629" y="205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55"/>
            <p:cNvSpPr>
              <a:spLocks noChangeArrowheads="1"/>
            </p:cNvSpPr>
            <p:nvPr/>
          </p:nvSpPr>
          <p:spPr bwMode="auto">
            <a:xfrm>
              <a:off x="2674" y="1937"/>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56"/>
            <p:cNvSpPr>
              <a:spLocks noChangeArrowheads="1"/>
            </p:cNvSpPr>
            <p:nvPr/>
          </p:nvSpPr>
          <p:spPr bwMode="auto">
            <a:xfrm>
              <a:off x="2723" y="194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57"/>
            <p:cNvSpPr>
              <a:spLocks noChangeArrowheads="1"/>
            </p:cNvSpPr>
            <p:nvPr/>
          </p:nvSpPr>
          <p:spPr bwMode="auto">
            <a:xfrm>
              <a:off x="2772" y="186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58"/>
            <p:cNvSpPr>
              <a:spLocks noChangeArrowheads="1"/>
            </p:cNvSpPr>
            <p:nvPr/>
          </p:nvSpPr>
          <p:spPr bwMode="auto">
            <a:xfrm>
              <a:off x="2821" y="201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59"/>
            <p:cNvSpPr>
              <a:spLocks noChangeArrowheads="1"/>
            </p:cNvSpPr>
            <p:nvPr/>
          </p:nvSpPr>
          <p:spPr bwMode="auto">
            <a:xfrm>
              <a:off x="2870" y="1870"/>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60"/>
            <p:cNvSpPr>
              <a:spLocks noChangeArrowheads="1"/>
            </p:cNvSpPr>
            <p:nvPr/>
          </p:nvSpPr>
          <p:spPr bwMode="auto">
            <a:xfrm>
              <a:off x="2918" y="191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61"/>
            <p:cNvSpPr>
              <a:spLocks noChangeArrowheads="1"/>
            </p:cNvSpPr>
            <p:nvPr/>
          </p:nvSpPr>
          <p:spPr bwMode="auto">
            <a:xfrm>
              <a:off x="2967" y="187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62"/>
            <p:cNvSpPr>
              <a:spLocks noChangeArrowheads="1"/>
            </p:cNvSpPr>
            <p:nvPr/>
          </p:nvSpPr>
          <p:spPr bwMode="auto">
            <a:xfrm>
              <a:off x="3016" y="179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63"/>
            <p:cNvSpPr>
              <a:spLocks noChangeArrowheads="1"/>
            </p:cNvSpPr>
            <p:nvPr/>
          </p:nvSpPr>
          <p:spPr bwMode="auto">
            <a:xfrm>
              <a:off x="3065" y="191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7" name="Oval 64"/>
            <p:cNvSpPr>
              <a:spLocks noChangeArrowheads="1"/>
            </p:cNvSpPr>
            <p:nvPr/>
          </p:nvSpPr>
          <p:spPr bwMode="auto">
            <a:xfrm>
              <a:off x="3114" y="175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8" name="Oval 65"/>
            <p:cNvSpPr>
              <a:spLocks noChangeArrowheads="1"/>
            </p:cNvSpPr>
            <p:nvPr/>
          </p:nvSpPr>
          <p:spPr bwMode="auto">
            <a:xfrm>
              <a:off x="3163" y="184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9" name="Oval 66"/>
            <p:cNvSpPr>
              <a:spLocks noChangeArrowheads="1"/>
            </p:cNvSpPr>
            <p:nvPr/>
          </p:nvSpPr>
          <p:spPr bwMode="auto">
            <a:xfrm>
              <a:off x="3212" y="172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0" name="Oval 67"/>
            <p:cNvSpPr>
              <a:spLocks noChangeArrowheads="1"/>
            </p:cNvSpPr>
            <p:nvPr/>
          </p:nvSpPr>
          <p:spPr bwMode="auto">
            <a:xfrm>
              <a:off x="3257" y="176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1" name="Oval 68"/>
            <p:cNvSpPr>
              <a:spLocks noChangeArrowheads="1"/>
            </p:cNvSpPr>
            <p:nvPr/>
          </p:nvSpPr>
          <p:spPr bwMode="auto">
            <a:xfrm>
              <a:off x="3306" y="183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2" name="Oval 69"/>
            <p:cNvSpPr>
              <a:spLocks noChangeArrowheads="1"/>
            </p:cNvSpPr>
            <p:nvPr/>
          </p:nvSpPr>
          <p:spPr bwMode="auto">
            <a:xfrm>
              <a:off x="3355" y="177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3" name="Oval 70"/>
            <p:cNvSpPr>
              <a:spLocks noChangeArrowheads="1"/>
            </p:cNvSpPr>
            <p:nvPr/>
          </p:nvSpPr>
          <p:spPr bwMode="auto">
            <a:xfrm>
              <a:off x="3404" y="176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4" name="Oval 71"/>
            <p:cNvSpPr>
              <a:spLocks noChangeArrowheads="1"/>
            </p:cNvSpPr>
            <p:nvPr/>
          </p:nvSpPr>
          <p:spPr bwMode="auto">
            <a:xfrm>
              <a:off x="3453" y="176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5" name="Oval 72"/>
            <p:cNvSpPr>
              <a:spLocks noChangeArrowheads="1"/>
            </p:cNvSpPr>
            <p:nvPr/>
          </p:nvSpPr>
          <p:spPr bwMode="auto">
            <a:xfrm>
              <a:off x="3501" y="167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6" name="Oval 73"/>
            <p:cNvSpPr>
              <a:spLocks noChangeArrowheads="1"/>
            </p:cNvSpPr>
            <p:nvPr/>
          </p:nvSpPr>
          <p:spPr bwMode="auto">
            <a:xfrm>
              <a:off x="3550" y="156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7" name="Oval 74"/>
            <p:cNvSpPr>
              <a:spLocks noChangeArrowheads="1"/>
            </p:cNvSpPr>
            <p:nvPr/>
          </p:nvSpPr>
          <p:spPr bwMode="auto">
            <a:xfrm>
              <a:off x="3599" y="158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8" name="Oval 75"/>
            <p:cNvSpPr>
              <a:spLocks noChangeArrowheads="1"/>
            </p:cNvSpPr>
            <p:nvPr/>
          </p:nvSpPr>
          <p:spPr bwMode="auto">
            <a:xfrm>
              <a:off x="3648" y="157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9" name="Oval 76"/>
            <p:cNvSpPr>
              <a:spLocks noChangeArrowheads="1"/>
            </p:cNvSpPr>
            <p:nvPr/>
          </p:nvSpPr>
          <p:spPr bwMode="auto">
            <a:xfrm>
              <a:off x="3697" y="162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0" name="Oval 77"/>
            <p:cNvSpPr>
              <a:spLocks noChangeArrowheads="1"/>
            </p:cNvSpPr>
            <p:nvPr/>
          </p:nvSpPr>
          <p:spPr bwMode="auto">
            <a:xfrm>
              <a:off x="3746" y="161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1" name="Oval 78"/>
            <p:cNvSpPr>
              <a:spLocks noChangeArrowheads="1"/>
            </p:cNvSpPr>
            <p:nvPr/>
          </p:nvSpPr>
          <p:spPr bwMode="auto">
            <a:xfrm>
              <a:off x="3795" y="1504"/>
              <a:ext cx="48"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2" name="Oval 79"/>
            <p:cNvSpPr>
              <a:spLocks noChangeArrowheads="1"/>
            </p:cNvSpPr>
            <p:nvPr/>
          </p:nvSpPr>
          <p:spPr bwMode="auto">
            <a:xfrm>
              <a:off x="3840" y="155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3" name="Oval 80"/>
            <p:cNvSpPr>
              <a:spLocks noChangeArrowheads="1"/>
            </p:cNvSpPr>
            <p:nvPr/>
          </p:nvSpPr>
          <p:spPr bwMode="auto">
            <a:xfrm>
              <a:off x="3889" y="1532"/>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4" name="Oval 81"/>
            <p:cNvSpPr>
              <a:spLocks noChangeArrowheads="1"/>
            </p:cNvSpPr>
            <p:nvPr/>
          </p:nvSpPr>
          <p:spPr bwMode="auto">
            <a:xfrm>
              <a:off x="3938" y="147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5" name="Oval 82"/>
            <p:cNvSpPr>
              <a:spLocks noChangeArrowheads="1"/>
            </p:cNvSpPr>
            <p:nvPr/>
          </p:nvSpPr>
          <p:spPr bwMode="auto">
            <a:xfrm>
              <a:off x="3987" y="1434"/>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83"/>
            <p:cNvSpPr>
              <a:spLocks noChangeArrowheads="1"/>
            </p:cNvSpPr>
            <p:nvPr/>
          </p:nvSpPr>
          <p:spPr bwMode="auto">
            <a:xfrm>
              <a:off x="4035" y="152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84"/>
            <p:cNvSpPr>
              <a:spLocks noChangeArrowheads="1"/>
            </p:cNvSpPr>
            <p:nvPr/>
          </p:nvSpPr>
          <p:spPr bwMode="auto">
            <a:xfrm>
              <a:off x="4084" y="137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85"/>
            <p:cNvSpPr>
              <a:spLocks noChangeArrowheads="1"/>
            </p:cNvSpPr>
            <p:nvPr/>
          </p:nvSpPr>
          <p:spPr bwMode="auto">
            <a:xfrm>
              <a:off x="4133" y="140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86"/>
            <p:cNvSpPr>
              <a:spLocks noChangeArrowheads="1"/>
            </p:cNvSpPr>
            <p:nvPr/>
          </p:nvSpPr>
          <p:spPr bwMode="auto">
            <a:xfrm>
              <a:off x="4182" y="137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val 87"/>
            <p:cNvSpPr>
              <a:spLocks noChangeArrowheads="1"/>
            </p:cNvSpPr>
            <p:nvPr/>
          </p:nvSpPr>
          <p:spPr bwMode="auto">
            <a:xfrm>
              <a:off x="4231" y="123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val 88"/>
            <p:cNvSpPr>
              <a:spLocks noChangeArrowheads="1"/>
            </p:cNvSpPr>
            <p:nvPr/>
          </p:nvSpPr>
          <p:spPr bwMode="auto">
            <a:xfrm>
              <a:off x="4280" y="1305"/>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val 89"/>
            <p:cNvSpPr>
              <a:spLocks noChangeArrowheads="1"/>
            </p:cNvSpPr>
            <p:nvPr/>
          </p:nvSpPr>
          <p:spPr bwMode="auto">
            <a:xfrm>
              <a:off x="4329" y="137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Oval 90"/>
            <p:cNvSpPr>
              <a:spLocks noChangeArrowheads="1"/>
            </p:cNvSpPr>
            <p:nvPr/>
          </p:nvSpPr>
          <p:spPr bwMode="auto">
            <a:xfrm>
              <a:off x="4378" y="1305"/>
              <a:ext cx="48"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val 91"/>
            <p:cNvSpPr>
              <a:spLocks noChangeArrowheads="1"/>
            </p:cNvSpPr>
            <p:nvPr/>
          </p:nvSpPr>
          <p:spPr bwMode="auto">
            <a:xfrm>
              <a:off x="4423" y="140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val 92"/>
            <p:cNvSpPr>
              <a:spLocks noChangeArrowheads="1"/>
            </p:cNvSpPr>
            <p:nvPr/>
          </p:nvSpPr>
          <p:spPr bwMode="auto">
            <a:xfrm>
              <a:off x="4472" y="134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val 93"/>
            <p:cNvSpPr>
              <a:spLocks noChangeArrowheads="1"/>
            </p:cNvSpPr>
            <p:nvPr/>
          </p:nvSpPr>
          <p:spPr bwMode="auto">
            <a:xfrm>
              <a:off x="4521" y="123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val 94"/>
            <p:cNvSpPr>
              <a:spLocks noChangeArrowheads="1"/>
            </p:cNvSpPr>
            <p:nvPr/>
          </p:nvSpPr>
          <p:spPr bwMode="auto">
            <a:xfrm>
              <a:off x="4570" y="117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val 95"/>
            <p:cNvSpPr>
              <a:spLocks noChangeArrowheads="1"/>
            </p:cNvSpPr>
            <p:nvPr/>
          </p:nvSpPr>
          <p:spPr bwMode="auto">
            <a:xfrm>
              <a:off x="4618" y="117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val 96"/>
            <p:cNvSpPr>
              <a:spLocks noChangeArrowheads="1"/>
            </p:cNvSpPr>
            <p:nvPr/>
          </p:nvSpPr>
          <p:spPr bwMode="auto">
            <a:xfrm>
              <a:off x="4667" y="115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val 97"/>
            <p:cNvSpPr>
              <a:spLocks noChangeArrowheads="1"/>
            </p:cNvSpPr>
            <p:nvPr/>
          </p:nvSpPr>
          <p:spPr bwMode="auto">
            <a:xfrm>
              <a:off x="4716" y="111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val 98"/>
            <p:cNvSpPr>
              <a:spLocks noChangeArrowheads="1"/>
            </p:cNvSpPr>
            <p:nvPr/>
          </p:nvSpPr>
          <p:spPr bwMode="auto">
            <a:xfrm>
              <a:off x="4765" y="124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val 99"/>
            <p:cNvSpPr>
              <a:spLocks noChangeArrowheads="1"/>
            </p:cNvSpPr>
            <p:nvPr/>
          </p:nvSpPr>
          <p:spPr bwMode="auto">
            <a:xfrm>
              <a:off x="4814" y="120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val 100"/>
            <p:cNvSpPr>
              <a:spLocks noChangeArrowheads="1"/>
            </p:cNvSpPr>
            <p:nvPr/>
          </p:nvSpPr>
          <p:spPr bwMode="auto">
            <a:xfrm>
              <a:off x="4863" y="120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val 101"/>
            <p:cNvSpPr>
              <a:spLocks noChangeArrowheads="1"/>
            </p:cNvSpPr>
            <p:nvPr/>
          </p:nvSpPr>
          <p:spPr bwMode="auto">
            <a:xfrm>
              <a:off x="4912" y="112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val 102"/>
            <p:cNvSpPr>
              <a:spLocks noChangeArrowheads="1"/>
            </p:cNvSpPr>
            <p:nvPr/>
          </p:nvSpPr>
          <p:spPr bwMode="auto">
            <a:xfrm>
              <a:off x="4961" y="1102"/>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val 103"/>
            <p:cNvSpPr>
              <a:spLocks noChangeArrowheads="1"/>
            </p:cNvSpPr>
            <p:nvPr/>
          </p:nvSpPr>
          <p:spPr bwMode="auto">
            <a:xfrm>
              <a:off x="5006" y="117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val 104"/>
            <p:cNvSpPr>
              <a:spLocks noChangeArrowheads="1"/>
            </p:cNvSpPr>
            <p:nvPr/>
          </p:nvSpPr>
          <p:spPr bwMode="auto">
            <a:xfrm>
              <a:off x="5055" y="114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val 105"/>
            <p:cNvSpPr>
              <a:spLocks noChangeArrowheads="1"/>
            </p:cNvSpPr>
            <p:nvPr/>
          </p:nvSpPr>
          <p:spPr bwMode="auto">
            <a:xfrm>
              <a:off x="5104" y="1106"/>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val 106"/>
            <p:cNvSpPr>
              <a:spLocks noChangeArrowheads="1"/>
            </p:cNvSpPr>
            <p:nvPr/>
          </p:nvSpPr>
          <p:spPr bwMode="auto">
            <a:xfrm>
              <a:off x="5153" y="1057"/>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val 107"/>
            <p:cNvSpPr>
              <a:spLocks noChangeArrowheads="1"/>
            </p:cNvSpPr>
            <p:nvPr/>
          </p:nvSpPr>
          <p:spPr bwMode="auto">
            <a:xfrm>
              <a:off x="5201" y="100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val 108"/>
            <p:cNvSpPr>
              <a:spLocks noChangeArrowheads="1"/>
            </p:cNvSpPr>
            <p:nvPr/>
          </p:nvSpPr>
          <p:spPr bwMode="auto">
            <a:xfrm>
              <a:off x="5250" y="103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val 109"/>
            <p:cNvSpPr>
              <a:spLocks noChangeArrowheads="1"/>
            </p:cNvSpPr>
            <p:nvPr/>
          </p:nvSpPr>
          <p:spPr bwMode="auto">
            <a:xfrm>
              <a:off x="5299" y="105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val 110"/>
            <p:cNvSpPr>
              <a:spLocks noChangeArrowheads="1"/>
            </p:cNvSpPr>
            <p:nvPr/>
          </p:nvSpPr>
          <p:spPr bwMode="auto">
            <a:xfrm>
              <a:off x="5348" y="98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val 111"/>
            <p:cNvSpPr>
              <a:spLocks noChangeArrowheads="1"/>
            </p:cNvSpPr>
            <p:nvPr/>
          </p:nvSpPr>
          <p:spPr bwMode="auto">
            <a:xfrm>
              <a:off x="5397" y="1092"/>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val 112"/>
            <p:cNvSpPr>
              <a:spLocks noChangeArrowheads="1"/>
            </p:cNvSpPr>
            <p:nvPr/>
          </p:nvSpPr>
          <p:spPr bwMode="auto">
            <a:xfrm>
              <a:off x="5446" y="117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Oval 113"/>
            <p:cNvSpPr>
              <a:spLocks noChangeArrowheads="1"/>
            </p:cNvSpPr>
            <p:nvPr/>
          </p:nvSpPr>
          <p:spPr bwMode="auto">
            <a:xfrm>
              <a:off x="5495" y="99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114"/>
            <p:cNvSpPr>
              <a:spLocks/>
            </p:cNvSpPr>
            <p:nvPr/>
          </p:nvSpPr>
          <p:spPr bwMode="auto">
            <a:xfrm>
              <a:off x="709" y="938"/>
              <a:ext cx="4810" cy="1864"/>
            </a:xfrm>
            <a:custGeom>
              <a:avLst/>
              <a:gdLst>
                <a:gd name="T0" fmla="*/ 0 w 1378"/>
                <a:gd name="T1" fmla="*/ 534 h 534"/>
                <a:gd name="T2" fmla="*/ 689 w 1378"/>
                <a:gd name="T3" fmla="*/ 267 h 534"/>
                <a:gd name="T4" fmla="*/ 1378 w 1378"/>
                <a:gd name="T5" fmla="*/ 0 h 534"/>
              </a:gdLst>
              <a:ahLst/>
              <a:cxnLst>
                <a:cxn ang="0">
                  <a:pos x="T0" y="T1"/>
                </a:cxn>
                <a:cxn ang="0">
                  <a:pos x="T2" y="T3"/>
                </a:cxn>
                <a:cxn ang="0">
                  <a:pos x="T4" y="T5"/>
                </a:cxn>
              </a:cxnLst>
              <a:rect l="0" t="0" r="r" b="b"/>
              <a:pathLst>
                <a:path w="1378" h="534">
                  <a:moveTo>
                    <a:pt x="0" y="534"/>
                  </a:moveTo>
                  <a:lnTo>
                    <a:pt x="689" y="267"/>
                  </a:lnTo>
                  <a:lnTo>
                    <a:pt x="1378" y="0"/>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117"/>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Line 118"/>
            <p:cNvSpPr>
              <a:spLocks noChangeShapeType="1"/>
            </p:cNvSpPr>
            <p:nvPr/>
          </p:nvSpPr>
          <p:spPr bwMode="auto">
            <a:xfrm flipH="1">
              <a:off x="510" y="3595"/>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Rectangle 119"/>
            <p:cNvSpPr>
              <a:spLocks noChangeArrowheads="1"/>
            </p:cNvSpPr>
            <p:nvPr/>
          </p:nvSpPr>
          <p:spPr bwMode="auto">
            <a:xfrm rot="16200000">
              <a:off x="334" y="3471"/>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20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78" name="Line 120"/>
            <p:cNvSpPr>
              <a:spLocks noChangeShapeType="1"/>
            </p:cNvSpPr>
            <p:nvPr/>
          </p:nvSpPr>
          <p:spPr bwMode="auto">
            <a:xfrm flipH="1">
              <a:off x="510" y="298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Rectangle 121"/>
            <p:cNvSpPr>
              <a:spLocks noChangeArrowheads="1"/>
            </p:cNvSpPr>
            <p:nvPr/>
          </p:nvSpPr>
          <p:spPr bwMode="auto">
            <a:xfrm rot="16200000">
              <a:off x="334" y="2864"/>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30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0" name="Line 122"/>
            <p:cNvSpPr>
              <a:spLocks noChangeShapeType="1"/>
            </p:cNvSpPr>
            <p:nvPr/>
          </p:nvSpPr>
          <p:spPr bwMode="auto">
            <a:xfrm flipH="1">
              <a:off x="510" y="2380"/>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Rectangle 123"/>
            <p:cNvSpPr>
              <a:spLocks noChangeArrowheads="1"/>
            </p:cNvSpPr>
            <p:nvPr/>
          </p:nvSpPr>
          <p:spPr bwMode="auto">
            <a:xfrm rot="16200000">
              <a:off x="334" y="2256"/>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40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2" name="Line 124"/>
            <p:cNvSpPr>
              <a:spLocks noChangeShapeType="1"/>
            </p:cNvSpPr>
            <p:nvPr/>
          </p:nvSpPr>
          <p:spPr bwMode="auto">
            <a:xfrm flipH="1">
              <a:off x="510" y="17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Rectangle 125"/>
            <p:cNvSpPr>
              <a:spLocks noChangeArrowheads="1"/>
            </p:cNvSpPr>
            <p:nvPr/>
          </p:nvSpPr>
          <p:spPr bwMode="auto">
            <a:xfrm rot="16200000">
              <a:off x="334" y="16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50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4" name="Line 126"/>
            <p:cNvSpPr>
              <a:spLocks noChangeShapeType="1"/>
            </p:cNvSpPr>
            <p:nvPr/>
          </p:nvSpPr>
          <p:spPr bwMode="auto">
            <a:xfrm flipH="1">
              <a:off x="510" y="116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Rectangle 127"/>
            <p:cNvSpPr>
              <a:spLocks noChangeArrowheads="1"/>
            </p:cNvSpPr>
            <p:nvPr/>
          </p:nvSpPr>
          <p:spPr bwMode="auto">
            <a:xfrm rot="16200000">
              <a:off x="334" y="1045"/>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60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6" name="Line 128"/>
            <p:cNvSpPr>
              <a:spLocks noChangeShapeType="1"/>
            </p:cNvSpPr>
            <p:nvPr/>
          </p:nvSpPr>
          <p:spPr bwMode="auto">
            <a:xfrm flipH="1">
              <a:off x="510" y="56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Rectangle 129"/>
            <p:cNvSpPr>
              <a:spLocks noChangeArrowheads="1"/>
            </p:cNvSpPr>
            <p:nvPr/>
          </p:nvSpPr>
          <p:spPr bwMode="auto">
            <a:xfrm rot="16200000">
              <a:off x="335" y="436"/>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70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8" name="Rectangle 130"/>
            <p:cNvSpPr>
              <a:spLocks noChangeArrowheads="1"/>
            </p:cNvSpPr>
            <p:nvPr/>
          </p:nvSpPr>
          <p:spPr bwMode="auto">
            <a:xfrm rot="16200000">
              <a:off x="-1410" y="1877"/>
              <a:ext cx="312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Mean Child Rank in National Income Distribution</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89" name="Line 131"/>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Line 132"/>
            <p:cNvSpPr>
              <a:spLocks noChangeShapeType="1"/>
            </p:cNvSpPr>
            <p:nvPr/>
          </p:nvSpPr>
          <p:spPr bwMode="auto">
            <a:xfrm>
              <a:off x="6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Rectangle 133"/>
            <p:cNvSpPr>
              <a:spLocks noChangeArrowheads="1"/>
            </p:cNvSpPr>
            <p:nvPr/>
          </p:nvSpPr>
          <p:spPr bwMode="auto">
            <a:xfrm>
              <a:off x="62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2" name="Line 134"/>
            <p:cNvSpPr>
              <a:spLocks noChangeShapeType="1"/>
            </p:cNvSpPr>
            <p:nvPr/>
          </p:nvSpPr>
          <p:spPr bwMode="auto">
            <a:xfrm>
              <a:off x="114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Rectangle 135"/>
            <p:cNvSpPr>
              <a:spLocks noChangeArrowheads="1"/>
            </p:cNvSpPr>
            <p:nvPr/>
          </p:nvSpPr>
          <p:spPr bwMode="auto">
            <a:xfrm>
              <a:off x="1065"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10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4" name="Line 136"/>
            <p:cNvSpPr>
              <a:spLocks noChangeShapeType="1"/>
            </p:cNvSpPr>
            <p:nvPr/>
          </p:nvSpPr>
          <p:spPr bwMode="auto">
            <a:xfrm>
              <a:off x="163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Rectangle 137"/>
            <p:cNvSpPr>
              <a:spLocks noChangeArrowheads="1"/>
            </p:cNvSpPr>
            <p:nvPr/>
          </p:nvSpPr>
          <p:spPr bwMode="auto">
            <a:xfrm>
              <a:off x="155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20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7" name="Line 138"/>
            <p:cNvSpPr>
              <a:spLocks noChangeShapeType="1"/>
            </p:cNvSpPr>
            <p:nvPr/>
          </p:nvSpPr>
          <p:spPr bwMode="auto">
            <a:xfrm>
              <a:off x="21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Rectangle 139"/>
            <p:cNvSpPr>
              <a:spLocks noChangeArrowheads="1"/>
            </p:cNvSpPr>
            <p:nvPr/>
          </p:nvSpPr>
          <p:spPr bwMode="auto">
            <a:xfrm>
              <a:off x="20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30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9" name="Line 140"/>
            <p:cNvSpPr>
              <a:spLocks noChangeShapeType="1"/>
            </p:cNvSpPr>
            <p:nvPr/>
          </p:nvSpPr>
          <p:spPr bwMode="auto">
            <a:xfrm>
              <a:off x="2604"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6" name="Rectangle 141"/>
            <p:cNvSpPr>
              <a:spLocks noChangeArrowheads="1"/>
            </p:cNvSpPr>
            <p:nvPr/>
          </p:nvSpPr>
          <p:spPr bwMode="auto">
            <a:xfrm>
              <a:off x="25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40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37" name="Line 142"/>
            <p:cNvSpPr>
              <a:spLocks noChangeShapeType="1"/>
            </p:cNvSpPr>
            <p:nvPr/>
          </p:nvSpPr>
          <p:spPr bwMode="auto">
            <a:xfrm>
              <a:off x="308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8" name="Rectangle 143"/>
            <p:cNvSpPr>
              <a:spLocks noChangeArrowheads="1"/>
            </p:cNvSpPr>
            <p:nvPr/>
          </p:nvSpPr>
          <p:spPr bwMode="auto">
            <a:xfrm>
              <a:off x="300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50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39" name="Line 144"/>
            <p:cNvSpPr>
              <a:spLocks noChangeShapeType="1"/>
            </p:cNvSpPr>
            <p:nvPr/>
          </p:nvSpPr>
          <p:spPr bwMode="auto">
            <a:xfrm>
              <a:off x="357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0" name="Rectangle 145"/>
            <p:cNvSpPr>
              <a:spLocks noChangeArrowheads="1"/>
            </p:cNvSpPr>
            <p:nvPr/>
          </p:nvSpPr>
          <p:spPr bwMode="auto">
            <a:xfrm>
              <a:off x="349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60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1" name="Line 146"/>
            <p:cNvSpPr>
              <a:spLocks noChangeShapeType="1"/>
            </p:cNvSpPr>
            <p:nvPr/>
          </p:nvSpPr>
          <p:spPr bwMode="auto">
            <a:xfrm>
              <a:off x="40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2" name="Rectangle 147"/>
            <p:cNvSpPr>
              <a:spLocks noChangeArrowheads="1"/>
            </p:cNvSpPr>
            <p:nvPr/>
          </p:nvSpPr>
          <p:spPr bwMode="auto">
            <a:xfrm>
              <a:off x="398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70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3" name="Line 148"/>
            <p:cNvSpPr>
              <a:spLocks noChangeShapeType="1"/>
            </p:cNvSpPr>
            <p:nvPr/>
          </p:nvSpPr>
          <p:spPr bwMode="auto">
            <a:xfrm>
              <a:off x="454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4" name="Rectangle 149"/>
            <p:cNvSpPr>
              <a:spLocks noChangeArrowheads="1"/>
            </p:cNvSpPr>
            <p:nvPr/>
          </p:nvSpPr>
          <p:spPr bwMode="auto">
            <a:xfrm>
              <a:off x="4465"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80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5" name="Line 150"/>
            <p:cNvSpPr>
              <a:spLocks noChangeShapeType="1"/>
            </p:cNvSpPr>
            <p:nvPr/>
          </p:nvSpPr>
          <p:spPr bwMode="auto">
            <a:xfrm>
              <a:off x="503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6" name="Rectangle 151"/>
            <p:cNvSpPr>
              <a:spLocks noChangeArrowheads="1"/>
            </p:cNvSpPr>
            <p:nvPr/>
          </p:nvSpPr>
          <p:spPr bwMode="auto">
            <a:xfrm>
              <a:off x="495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90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7" name="Line 152"/>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8" name="Rectangle 153"/>
            <p:cNvSpPr>
              <a:spLocks noChangeArrowheads="1"/>
            </p:cNvSpPr>
            <p:nvPr/>
          </p:nvSpPr>
          <p:spPr bwMode="auto">
            <a:xfrm>
              <a:off x="5400" y="3773"/>
              <a:ext cx="24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100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9" name="Rectangle 154"/>
            <p:cNvSpPr>
              <a:spLocks noChangeArrowheads="1"/>
            </p:cNvSpPr>
            <p:nvPr/>
          </p:nvSpPr>
          <p:spPr bwMode="auto">
            <a:xfrm>
              <a:off x="1669" y="4014"/>
              <a:ext cx="281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Parent Rank in National Income Distribution</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50" name="Rectangle 155"/>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itchFamily="34"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157" name="TextBox 156"/>
          <p:cNvSpPr txBox="1"/>
          <p:nvPr/>
        </p:nvSpPr>
        <p:spPr>
          <a:xfrm>
            <a:off x="1524134" y="7620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Mean Child Income Rank at Age 26 vs. Parent Income Rank</a:t>
            </a:r>
            <a:b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b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 for Children Born in 1985 and Raised in Chicago</a:t>
            </a:r>
          </a:p>
        </p:txBody>
      </p:sp>
    </p:spTree>
    <p:extLst>
      <p:ext uri="{BB962C8B-B14F-4D97-AF65-F5344CB8AC3E}">
        <p14:creationId xmlns:p14="http://schemas.microsoft.com/office/powerpoint/2010/main" val="2120508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E6F1A0-AD08-4724-8BAD-3C9A341BA40E}"/>
              </a:ext>
            </a:extLst>
          </p:cNvPr>
          <p:cNvSpPr>
            <a:spLocks noGrp="1"/>
          </p:cNvSpPr>
          <p:nvPr>
            <p:ph idx="1"/>
          </p:nvPr>
        </p:nvSpPr>
        <p:spPr>
          <a:xfrm>
            <a:off x="988052" y="1134589"/>
            <a:ext cx="10414517" cy="5613052"/>
          </a:xfrm>
        </p:spPr>
        <p:txBody>
          <a:bodyPr>
            <a:normAutofit/>
          </a:bodyPr>
          <a:lstStyle/>
          <a:p>
            <a:pPr>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Dosage of navigator services affects moves to opportunity, not information and financial help </a:t>
            </a:r>
          </a:p>
          <a:p>
            <a:pPr>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Segregation Largely Driven by Barriers, not Preferences</a:t>
            </a:r>
          </a:p>
          <a:p>
            <a:pPr lvl="1">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lvl="1">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Vouchers / income transfers do not lead to moves to opportunity</a:t>
            </a:r>
          </a:p>
          <a:p>
            <a:pPr lvl="1">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lvl="1">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Argument for mobility services? How about place-based investments?</a:t>
            </a:r>
          </a:p>
          <a:p>
            <a:pPr lvl="1">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lvl="1">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Similar frictions observed in other contexts such as health insurance, take up of govt benefits, </a:t>
            </a:r>
            <a:r>
              <a:rPr lang="en-US" sz="2200" dirty="0" err="1">
                <a:solidFill>
                  <a:srgbClr val="000000"/>
                </a:solidFill>
                <a:latin typeface="Arial" panose="020B0604020202020204" pitchFamily="34" charset="0"/>
                <a:cs typeface="Arial" panose="020B0604020202020204" pitchFamily="34" charset="0"/>
              </a:rPr>
              <a:t>etc</a:t>
            </a:r>
            <a:r>
              <a:rPr lang="en-US" sz="2200" dirty="0">
                <a:solidFill>
                  <a:srgbClr val="000000"/>
                </a:solidFill>
                <a:latin typeface="Arial" panose="020B0604020202020204" pitchFamily="34" charset="0"/>
                <a:cs typeface="Arial" panose="020B0604020202020204" pitchFamily="34" charset="0"/>
              </a:rPr>
              <a:t>?</a:t>
            </a:r>
          </a:p>
          <a:p>
            <a:pPr lvl="1">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p:txBody>
      </p:sp>
      <p:sp>
        <p:nvSpPr>
          <p:cNvPr id="4" name="Rectangle 134">
            <a:extLst>
              <a:ext uri="{FF2B5EF4-FFF2-40B4-BE49-F238E27FC236}">
                <a16:creationId xmlns:a16="http://schemas.microsoft.com/office/drawing/2014/main" id="{CBAC525B-0C74-441D-8830-5A01C074000B}"/>
              </a:ext>
            </a:extLst>
          </p:cNvPr>
          <p:cNvSpPr>
            <a:spLocks noChangeArrowheads="1"/>
          </p:cNvSpPr>
          <p:nvPr/>
        </p:nvSpPr>
        <p:spPr bwMode="auto">
          <a:xfrm>
            <a:off x="254020" y="291657"/>
            <a:ext cx="118825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8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Summary</a:t>
            </a:r>
          </a:p>
        </p:txBody>
      </p:sp>
    </p:spTree>
    <p:extLst>
      <p:ext uri="{BB962C8B-B14F-4D97-AF65-F5344CB8AC3E}">
        <p14:creationId xmlns:p14="http://schemas.microsoft.com/office/powerpoint/2010/main" val="2356457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E6F1A0-AD08-4724-8BAD-3C9A341BA40E}"/>
              </a:ext>
            </a:extLst>
          </p:cNvPr>
          <p:cNvSpPr>
            <a:spLocks noGrp="1"/>
          </p:cNvSpPr>
          <p:nvPr>
            <p:ph idx="1"/>
          </p:nvPr>
        </p:nvSpPr>
        <p:spPr>
          <a:xfrm>
            <a:off x="988052" y="1134589"/>
            <a:ext cx="10414517" cy="5613052"/>
          </a:xfrm>
        </p:spPr>
        <p:txBody>
          <a:bodyPr>
            <a:normAutofit/>
          </a:bodyPr>
          <a:lstStyle/>
          <a:p>
            <a:pPr lvl="1">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Lastly, we’ve ignored the political history for where we got to today</a:t>
            </a:r>
          </a:p>
          <a:p>
            <a:pPr>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Some people don’t like low-income / minorities living nearby</a:t>
            </a:r>
          </a:p>
          <a:p>
            <a:pPr>
              <a:lnSpc>
                <a:spcPct val="100000"/>
              </a:lnSpc>
              <a:spcBef>
                <a:spcPct val="20000"/>
              </a:spcBef>
              <a:buClr>
                <a:schemeClr val="bg2"/>
              </a:buClr>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a:lnSpc>
                <a:spcPct val="100000"/>
              </a:lnSpc>
              <a:spcBef>
                <a:spcPct val="20000"/>
              </a:spcBef>
              <a:buClr>
                <a:schemeClr val="bg2"/>
              </a:buClr>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Are the “barriers” to moving to opportunity the result of an intentional historical policy response? What does this mean for future policy? </a:t>
            </a:r>
          </a:p>
        </p:txBody>
      </p:sp>
      <p:sp>
        <p:nvSpPr>
          <p:cNvPr id="4" name="Rectangle 134">
            <a:extLst>
              <a:ext uri="{FF2B5EF4-FFF2-40B4-BE49-F238E27FC236}">
                <a16:creationId xmlns:a16="http://schemas.microsoft.com/office/drawing/2014/main" id="{CBAC525B-0C74-441D-8830-5A01C074000B}"/>
              </a:ext>
            </a:extLst>
          </p:cNvPr>
          <p:cNvSpPr>
            <a:spLocks noChangeArrowheads="1"/>
          </p:cNvSpPr>
          <p:nvPr/>
        </p:nvSpPr>
        <p:spPr bwMode="auto">
          <a:xfrm>
            <a:off x="254020" y="291657"/>
            <a:ext cx="118825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8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Politics / Endogeneity of Policies / GE Effects</a:t>
            </a:r>
          </a:p>
        </p:txBody>
      </p:sp>
    </p:spTree>
    <p:extLst>
      <p:ext uri="{BB962C8B-B14F-4D97-AF65-F5344CB8AC3E}">
        <p14:creationId xmlns:p14="http://schemas.microsoft.com/office/powerpoint/2010/main" val="3603405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685" y="1096109"/>
            <a:ext cx="10484260" cy="5181600"/>
          </a:xfrm>
        </p:spPr>
        <p:txBody>
          <a:bodyPr>
            <a:noAutofit/>
          </a:bodyPr>
          <a:lstStyle/>
          <a:p>
            <a:endParaRPr lang="en-US" sz="1800" dirty="0">
              <a:solidFill>
                <a:srgbClr val="000000"/>
              </a:solidFill>
              <a:latin typeface="Arial" panose="020B0604020202020204" pitchFamily="34" charset="0"/>
              <a:cs typeface="Arial" panose="020B0604020202020204" pitchFamily="34" charset="0"/>
            </a:endParaRPr>
          </a:p>
          <a:p>
            <a:r>
              <a:rPr lang="en-US" sz="2200" dirty="0" err="1">
                <a:solidFill>
                  <a:srgbClr val="000000"/>
                </a:solidFill>
                <a:latin typeface="Arial" panose="020B0604020202020204" pitchFamily="34" charset="0"/>
                <a:cs typeface="Arial" panose="020B0604020202020204" pitchFamily="34" charset="0"/>
              </a:rPr>
              <a:t>Derenoncourt</a:t>
            </a:r>
            <a:r>
              <a:rPr lang="en-US" sz="2200" dirty="0">
                <a:solidFill>
                  <a:srgbClr val="000000"/>
                </a:solidFill>
                <a:latin typeface="Arial" panose="020B0604020202020204" pitchFamily="34" charset="0"/>
                <a:cs typeface="Arial" panose="020B0604020202020204" pitchFamily="34" charset="0"/>
              </a:rPr>
              <a:t> 2021 AER studies the causal effect of in-migration of black residents on the upward mobility of those destination locations</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Background: Large variation in upward mobility, but also large race gaps within every metro area in the US</a:t>
            </a:r>
            <a:endParaRPr lang="en-US" sz="18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p:txBody>
      </p:sp>
      <p:sp>
        <p:nvSpPr>
          <p:cNvPr id="9" name="Title 1"/>
          <p:cNvSpPr txBox="1">
            <a:spLocks/>
          </p:cNvSpPr>
          <p:nvPr/>
        </p:nvSpPr>
        <p:spPr>
          <a:xfrm>
            <a:off x="1328928" y="55544"/>
            <a:ext cx="9838944" cy="1020763"/>
          </a:xfrm>
          <a:prstGeom prst="rect">
            <a:avLst/>
          </a:prstGeom>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err="1">
                <a:solidFill>
                  <a:srgbClr val="002060"/>
                </a:solidFill>
                <a:latin typeface="Arial" panose="020B0604020202020204" pitchFamily="34" charset="0"/>
                <a:cs typeface="Arial" panose="020B0604020202020204" pitchFamily="34" charset="0"/>
              </a:rPr>
              <a:t>Derenoncourt</a:t>
            </a:r>
            <a:r>
              <a:rPr lang="en-US" sz="2400" dirty="0">
                <a:solidFill>
                  <a:srgbClr val="002060"/>
                </a:solidFill>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517156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ABAB47-4A64-4FD8-BCD8-A38696DCE145}"/>
              </a:ext>
            </a:extLst>
          </p:cNvPr>
          <p:cNvGrpSpPr/>
          <p:nvPr/>
        </p:nvGrpSpPr>
        <p:grpSpPr>
          <a:xfrm>
            <a:off x="525243" y="1105001"/>
            <a:ext cx="11263292" cy="4601583"/>
            <a:chOff x="525243" y="1076702"/>
            <a:chExt cx="11263292" cy="4601579"/>
          </a:xfrm>
        </p:grpSpPr>
        <p:sp>
          <p:nvSpPr>
            <p:cNvPr id="12" name="TextBox 12">
              <a:extLst>
                <a:ext uri="{FF2B5EF4-FFF2-40B4-BE49-F238E27FC236}">
                  <a16:creationId xmlns:a16="http://schemas.microsoft.com/office/drawing/2014/main" id="{4563FAF2-BE01-4EF7-98D8-715C8BE869E8}"/>
                </a:ext>
              </a:extLst>
            </p:cNvPr>
            <p:cNvSpPr txBox="1"/>
            <p:nvPr/>
          </p:nvSpPr>
          <p:spPr>
            <a:xfrm>
              <a:off x="2050226" y="1076702"/>
              <a:ext cx="256032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Black Men</a:t>
              </a:r>
            </a:p>
          </p:txBody>
        </p:sp>
        <p:sp>
          <p:nvSpPr>
            <p:cNvPr id="15" name="TextBox 13">
              <a:extLst>
                <a:ext uri="{FF2B5EF4-FFF2-40B4-BE49-F238E27FC236}">
                  <a16:creationId xmlns:a16="http://schemas.microsoft.com/office/drawing/2014/main" id="{739A9724-9C5F-47CE-BBF1-687915BBA94D}"/>
                </a:ext>
              </a:extLst>
            </p:cNvPr>
            <p:cNvSpPr txBox="1"/>
            <p:nvPr/>
          </p:nvSpPr>
          <p:spPr>
            <a:xfrm>
              <a:off x="7851939" y="1076702"/>
              <a:ext cx="256032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91EB64A1-3412-4ACC-8F8F-BB504A8211F9}"/>
                </a:ext>
              </a:extLst>
            </p:cNvPr>
            <p:cNvSpPr/>
            <p:nvPr/>
          </p:nvSpPr>
          <p:spPr>
            <a:xfrm>
              <a:off x="2934348" y="5289797"/>
              <a:ext cx="184731"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8" name="Rectangle 27">
              <a:extLst>
                <a:ext uri="{FF2B5EF4-FFF2-40B4-BE49-F238E27FC236}">
                  <a16:creationId xmlns:a16="http://schemas.microsoft.com/office/drawing/2014/main" id="{1CE1517C-B66B-4D60-A246-A9FE22FB47EA}"/>
                </a:ext>
              </a:extLst>
            </p:cNvPr>
            <p:cNvSpPr/>
            <p:nvPr/>
          </p:nvSpPr>
          <p:spPr>
            <a:xfrm>
              <a:off x="7452444" y="5289797"/>
              <a:ext cx="184731"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9" name="Rectangle 28">
              <a:extLst>
                <a:ext uri="{FF2B5EF4-FFF2-40B4-BE49-F238E27FC236}">
                  <a16:creationId xmlns:a16="http://schemas.microsoft.com/office/drawing/2014/main" id="{876A7A79-6DCD-499B-94C3-8E6214E0F77E}"/>
                </a:ext>
              </a:extLst>
            </p:cNvPr>
            <p:cNvSpPr/>
            <p:nvPr/>
          </p:nvSpPr>
          <p:spPr>
            <a:xfrm>
              <a:off x="7474868" y="5308949"/>
              <a:ext cx="184731"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1" name="TextBox 13">
              <a:extLst>
                <a:ext uri="{FF2B5EF4-FFF2-40B4-BE49-F238E27FC236}">
                  <a16:creationId xmlns:a16="http://schemas.microsoft.com/office/drawing/2014/main" id="{739A9724-9C5F-47CE-BBF1-687915BBA94D}"/>
                </a:ext>
              </a:extLst>
            </p:cNvPr>
            <p:cNvSpPr txBox="1"/>
            <p:nvPr/>
          </p:nvSpPr>
          <p:spPr>
            <a:xfrm>
              <a:off x="7814866" y="1080818"/>
              <a:ext cx="256032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White Men</a:t>
              </a:r>
            </a:p>
          </p:txBody>
        </p:sp>
        <p:pic>
          <p:nvPicPr>
            <p:cNvPr id="10" name="Picture 9">
              <a:extLst>
                <a:ext uri="{FF2B5EF4-FFF2-40B4-BE49-F238E27FC236}">
                  <a16:creationId xmlns:a16="http://schemas.microsoft.com/office/drawing/2014/main" id="{D8E9C524-C36A-42A4-BB7F-8EAA7CDE0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243" y="1433097"/>
              <a:ext cx="5530343" cy="3346831"/>
            </a:xfrm>
            <a:prstGeom prst="rect">
              <a:avLst/>
            </a:prstGeom>
          </p:spPr>
        </p:pic>
        <p:pic>
          <p:nvPicPr>
            <p:cNvPr id="14" name="Picture 13">
              <a:extLst>
                <a:ext uri="{FF2B5EF4-FFF2-40B4-BE49-F238E27FC236}">
                  <a16:creationId xmlns:a16="http://schemas.microsoft.com/office/drawing/2014/main" id="{FEE1C0AC-E39A-49D6-B8F2-C4367DB49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997" y="1431058"/>
              <a:ext cx="5549538" cy="3341075"/>
            </a:xfrm>
            <a:prstGeom prst="rect">
              <a:avLst/>
            </a:prstGeom>
          </p:spPr>
        </p:pic>
      </p:gr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45813"/>
          <a:stretch/>
        </p:blipFill>
        <p:spPr>
          <a:xfrm rot="5400000">
            <a:off x="5892270" y="2315902"/>
            <a:ext cx="407553" cy="6234545"/>
          </a:xfrm>
          <a:prstGeom prst="rect">
            <a:avLst/>
          </a:prstGeom>
        </p:spPr>
      </p:pic>
      <p:sp>
        <p:nvSpPr>
          <p:cNvPr id="18" name="Rectangle 17">
            <a:extLst>
              <a:ext uri="{FF2B5EF4-FFF2-40B4-BE49-F238E27FC236}">
                <a16:creationId xmlns:a16="http://schemas.microsoft.com/office/drawing/2014/main" id="{215B6122-2B76-44C0-BDF1-10B190868721}"/>
              </a:ext>
            </a:extLst>
          </p:cNvPr>
          <p:cNvSpPr/>
          <p:nvPr/>
        </p:nvSpPr>
        <p:spPr>
          <a:xfrm>
            <a:off x="82364" y="6407357"/>
            <a:ext cx="7891205" cy="369327"/>
          </a:xfrm>
          <a:prstGeom prst="rect">
            <a:avLst/>
          </a:prstGeom>
        </p:spPr>
        <p:txBody>
          <a:bodyPr wrap="square" lIns="121826" tIns="60913" rIns="121826" bIns="60913">
            <a:spAutoFit/>
          </a:bodyPr>
          <a:lstStyle/>
          <a:p>
            <a:pPr marL="0" marR="0" lvl="0" indent="0" algn="l" defTabSz="121818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Note: Green = More Upward Mobility, Red = Less Upward Mobility; Grey = Insufficient Data</a:t>
            </a:r>
          </a:p>
        </p:txBody>
      </p:sp>
      <p:sp>
        <p:nvSpPr>
          <p:cNvPr id="19" name="Rectangle 18">
            <a:extLst>
              <a:ext uri="{FF2B5EF4-FFF2-40B4-BE49-F238E27FC236}">
                <a16:creationId xmlns:a16="http://schemas.microsoft.com/office/drawing/2014/main" id="{B35C9D96-7F73-4C04-A49E-D1C906F4DBEA}"/>
              </a:ext>
            </a:extLst>
          </p:cNvPr>
          <p:cNvSpPr/>
          <p:nvPr/>
        </p:nvSpPr>
        <p:spPr>
          <a:xfrm>
            <a:off x="5451455" y="2018724"/>
            <a:ext cx="1494300" cy="584773"/>
          </a:xfrm>
          <a:prstGeom prst="rect">
            <a:avLst/>
          </a:prstGeom>
        </p:spPr>
        <p:txBody>
          <a:bodyPr wrap="square" lIns="91092" tIns="45718" rIns="91092" bIns="45718">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Boston</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$24k</a:t>
            </a:r>
          </a:p>
        </p:txBody>
      </p:sp>
      <p:sp>
        <p:nvSpPr>
          <p:cNvPr id="20" name="Rectangle 19">
            <a:extLst>
              <a:ext uri="{FF2B5EF4-FFF2-40B4-BE49-F238E27FC236}">
                <a16:creationId xmlns:a16="http://schemas.microsoft.com/office/drawing/2014/main" id="{A834586B-DE72-43BA-81F6-825B03BE4CF0}"/>
              </a:ext>
            </a:extLst>
          </p:cNvPr>
          <p:cNvSpPr/>
          <p:nvPr/>
        </p:nvSpPr>
        <p:spPr>
          <a:xfrm>
            <a:off x="10110515" y="1548180"/>
            <a:ext cx="1494300" cy="584773"/>
          </a:xfrm>
          <a:prstGeom prst="rect">
            <a:avLst/>
          </a:prstGeom>
        </p:spPr>
        <p:txBody>
          <a:bodyPr wrap="square" lIns="91092" tIns="45718" rIns="91092" bIns="45718">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Boston</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$31k</a:t>
            </a:r>
          </a:p>
        </p:txBody>
      </p:sp>
      <p:sp>
        <p:nvSpPr>
          <p:cNvPr id="23" name="Rectangle 22">
            <a:extLst>
              <a:ext uri="{FF2B5EF4-FFF2-40B4-BE49-F238E27FC236}">
                <a16:creationId xmlns:a16="http://schemas.microsoft.com/office/drawing/2014/main" id="{F24AB807-1737-4063-BF6F-3E17222213B9}"/>
              </a:ext>
            </a:extLst>
          </p:cNvPr>
          <p:cNvSpPr/>
          <p:nvPr/>
        </p:nvSpPr>
        <p:spPr>
          <a:xfrm>
            <a:off x="4987895" y="4285508"/>
            <a:ext cx="1494300" cy="584773"/>
          </a:xfrm>
          <a:prstGeom prst="rect">
            <a:avLst/>
          </a:prstGeom>
        </p:spPr>
        <p:txBody>
          <a:bodyPr wrap="square" lIns="91092" tIns="45718" rIns="91092" bIns="45718">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Atlanta</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$18k</a:t>
            </a:r>
          </a:p>
        </p:txBody>
      </p:sp>
      <p:sp>
        <p:nvSpPr>
          <p:cNvPr id="24" name="Rectangle 23">
            <a:extLst>
              <a:ext uri="{FF2B5EF4-FFF2-40B4-BE49-F238E27FC236}">
                <a16:creationId xmlns:a16="http://schemas.microsoft.com/office/drawing/2014/main" id="{41CA591C-4FB9-42EE-A142-1EE2BB5E6005}"/>
              </a:ext>
            </a:extLst>
          </p:cNvPr>
          <p:cNvSpPr/>
          <p:nvPr/>
        </p:nvSpPr>
        <p:spPr>
          <a:xfrm>
            <a:off x="10816199" y="4152352"/>
            <a:ext cx="1494300" cy="584773"/>
          </a:xfrm>
          <a:prstGeom prst="rect">
            <a:avLst/>
          </a:prstGeom>
        </p:spPr>
        <p:txBody>
          <a:bodyPr wrap="square" lIns="91092" tIns="45718" rIns="91092" bIns="45718">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Atlanta</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$26k</a:t>
            </a:r>
          </a:p>
        </p:txBody>
      </p:sp>
      <p:sp>
        <p:nvSpPr>
          <p:cNvPr id="25" name="Rectangle 24">
            <a:extLst>
              <a:ext uri="{FF2B5EF4-FFF2-40B4-BE49-F238E27FC236}">
                <a16:creationId xmlns:a16="http://schemas.microsoft.com/office/drawing/2014/main" id="{465A5D06-13ED-4C4A-B0A6-3B76A716079E}"/>
              </a:ext>
            </a:extLst>
          </p:cNvPr>
          <p:cNvSpPr/>
          <p:nvPr/>
        </p:nvSpPr>
        <p:spPr>
          <a:xfrm>
            <a:off x="5217179" y="2598908"/>
            <a:ext cx="1494300" cy="584773"/>
          </a:xfrm>
          <a:prstGeom prst="rect">
            <a:avLst/>
          </a:prstGeom>
        </p:spPr>
        <p:txBody>
          <a:bodyPr wrap="square" lIns="91092" tIns="45718" rIns="91092" bIns="45718">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Newark</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$20k</a:t>
            </a:r>
          </a:p>
        </p:txBody>
      </p:sp>
      <p:sp>
        <p:nvSpPr>
          <p:cNvPr id="32" name="TextBox 31">
            <a:extLst>
              <a:ext uri="{FF2B5EF4-FFF2-40B4-BE49-F238E27FC236}">
                <a16:creationId xmlns:a16="http://schemas.microsoft.com/office/drawing/2014/main" id="{AC9B70A7-EC89-442E-A424-59D1A5963ADE}"/>
              </a:ext>
            </a:extLst>
          </p:cNvPr>
          <p:cNvSpPr txBox="1"/>
          <p:nvPr/>
        </p:nvSpPr>
        <p:spPr>
          <a:xfrm>
            <a:off x="-199532" y="3372231"/>
            <a:ext cx="1697219" cy="830977"/>
          </a:xfrm>
          <a:prstGeom prst="rect">
            <a:avLst/>
          </a:prstGeom>
          <a:noFill/>
        </p:spPr>
        <p:txBody>
          <a:bodyPr wrap="square" lIns="91072" tIns="45710" rIns="91072" bIns="45710" rtlCol="0">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San </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Francisco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$19k</a:t>
            </a:r>
          </a:p>
        </p:txBody>
      </p:sp>
      <p:sp>
        <p:nvSpPr>
          <p:cNvPr id="33" name="TextBox 32">
            <a:extLst>
              <a:ext uri="{FF2B5EF4-FFF2-40B4-BE49-F238E27FC236}">
                <a16:creationId xmlns:a16="http://schemas.microsoft.com/office/drawing/2014/main" id="{4C902426-7440-4282-BFA4-15E78D3D2C70}"/>
              </a:ext>
            </a:extLst>
          </p:cNvPr>
          <p:cNvSpPr txBox="1"/>
          <p:nvPr/>
        </p:nvSpPr>
        <p:spPr>
          <a:xfrm>
            <a:off x="5554813" y="3357275"/>
            <a:ext cx="1697219" cy="830977"/>
          </a:xfrm>
          <a:prstGeom prst="rect">
            <a:avLst/>
          </a:prstGeom>
          <a:noFill/>
        </p:spPr>
        <p:txBody>
          <a:bodyPr wrap="square" lIns="91072" tIns="45710" rIns="91072" bIns="45710" rtlCol="0">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San </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Francisco </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$31k</a:t>
            </a:r>
          </a:p>
        </p:txBody>
      </p:sp>
      <p:sp>
        <p:nvSpPr>
          <p:cNvPr id="34" name="Oval 33">
            <a:extLst>
              <a:ext uri="{FF2B5EF4-FFF2-40B4-BE49-F238E27FC236}">
                <a16:creationId xmlns:a16="http://schemas.microsoft.com/office/drawing/2014/main" id="{E5D6BC67-3183-4FDD-82EA-A723DA3586BA}"/>
              </a:ext>
            </a:extLst>
          </p:cNvPr>
          <p:cNvSpPr>
            <a:spLocks noChangeAspect="1"/>
          </p:cNvSpPr>
          <p:nvPr/>
        </p:nvSpPr>
        <p:spPr>
          <a:xfrm>
            <a:off x="5471399" y="2573849"/>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5D79370D-8590-48AE-A3B9-1DC1509C61A0}"/>
              </a:ext>
            </a:extLst>
          </p:cNvPr>
          <p:cNvSpPr>
            <a:spLocks noChangeAspect="1"/>
          </p:cNvSpPr>
          <p:nvPr/>
        </p:nvSpPr>
        <p:spPr>
          <a:xfrm>
            <a:off x="5783103" y="2282953"/>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Oval 36">
            <a:extLst>
              <a:ext uri="{FF2B5EF4-FFF2-40B4-BE49-F238E27FC236}">
                <a16:creationId xmlns:a16="http://schemas.microsoft.com/office/drawing/2014/main" id="{1067B5AA-5706-4B52-8A2B-38AB2B444054}"/>
              </a:ext>
            </a:extLst>
          </p:cNvPr>
          <p:cNvSpPr>
            <a:spLocks noChangeAspect="1"/>
          </p:cNvSpPr>
          <p:nvPr/>
        </p:nvSpPr>
        <p:spPr>
          <a:xfrm>
            <a:off x="4650963" y="3614502"/>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8" name="Oval 37">
            <a:extLst>
              <a:ext uri="{FF2B5EF4-FFF2-40B4-BE49-F238E27FC236}">
                <a16:creationId xmlns:a16="http://schemas.microsoft.com/office/drawing/2014/main" id="{74FAB33B-1D2C-4992-9D8F-A2E54CE1C14B}"/>
              </a:ext>
            </a:extLst>
          </p:cNvPr>
          <p:cNvSpPr>
            <a:spLocks noChangeAspect="1"/>
          </p:cNvSpPr>
          <p:nvPr/>
        </p:nvSpPr>
        <p:spPr>
          <a:xfrm>
            <a:off x="6494303" y="2840353"/>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9" name="Oval 38">
            <a:extLst>
              <a:ext uri="{FF2B5EF4-FFF2-40B4-BE49-F238E27FC236}">
                <a16:creationId xmlns:a16="http://schemas.microsoft.com/office/drawing/2014/main" id="{DB17E2E8-863F-415F-8BC1-D19227DF4267}"/>
              </a:ext>
            </a:extLst>
          </p:cNvPr>
          <p:cNvSpPr>
            <a:spLocks noChangeAspect="1"/>
          </p:cNvSpPr>
          <p:nvPr/>
        </p:nvSpPr>
        <p:spPr>
          <a:xfrm>
            <a:off x="812803" y="2840353"/>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0" name="Oval 39">
            <a:extLst>
              <a:ext uri="{FF2B5EF4-FFF2-40B4-BE49-F238E27FC236}">
                <a16:creationId xmlns:a16="http://schemas.microsoft.com/office/drawing/2014/main" id="{00B4D5A9-F46C-4D71-A92D-3A6BB6F8C075}"/>
              </a:ext>
            </a:extLst>
          </p:cNvPr>
          <p:cNvSpPr>
            <a:spLocks noChangeAspect="1"/>
          </p:cNvSpPr>
          <p:nvPr/>
        </p:nvSpPr>
        <p:spPr>
          <a:xfrm>
            <a:off x="11176007" y="2559045"/>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2" name="Oval 41">
            <a:extLst>
              <a:ext uri="{FF2B5EF4-FFF2-40B4-BE49-F238E27FC236}">
                <a16:creationId xmlns:a16="http://schemas.microsoft.com/office/drawing/2014/main" id="{43E53D26-7E2D-4861-BEE4-05F0164ACFC1}"/>
              </a:ext>
            </a:extLst>
          </p:cNvPr>
          <p:cNvSpPr>
            <a:spLocks noChangeAspect="1"/>
          </p:cNvSpPr>
          <p:nvPr/>
        </p:nvSpPr>
        <p:spPr>
          <a:xfrm>
            <a:off x="11472703" y="2266445"/>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EE17EBD8-2372-4A07-BF1F-B584C80930E3}"/>
              </a:ext>
            </a:extLst>
          </p:cNvPr>
          <p:cNvSpPr>
            <a:spLocks noChangeAspect="1"/>
          </p:cNvSpPr>
          <p:nvPr/>
        </p:nvSpPr>
        <p:spPr>
          <a:xfrm>
            <a:off x="10363202" y="3603753"/>
            <a:ext cx="109700" cy="105803"/>
          </a:xfrm>
          <a:prstGeom prst="ellipse">
            <a:avLst/>
          </a:prstGeom>
        </p:spPr>
        <p:style>
          <a:lnRef idx="1">
            <a:schemeClr val="accent1"/>
          </a:lnRef>
          <a:fillRef idx="3">
            <a:schemeClr val="accent1"/>
          </a:fillRef>
          <a:effectRef idx="2">
            <a:schemeClr val="accent1"/>
          </a:effectRef>
          <a:fontRef idx="minor">
            <a:schemeClr val="lt1"/>
          </a:fontRef>
        </p:style>
        <p:txBody>
          <a:bodyPr lIns="91082" tIns="45710" rIns="91082" bIns="45710" rtlCol="0" anchor="ctr"/>
          <a:lstStyle/>
          <a:p>
            <a:pPr marL="0" marR="0" lvl="0" indent="0" algn="ctr" defTabSz="12181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cxnSp>
        <p:nvCxnSpPr>
          <p:cNvPr id="44" name="Straight Arrow Connector 43">
            <a:extLst>
              <a:ext uri="{FF2B5EF4-FFF2-40B4-BE49-F238E27FC236}">
                <a16:creationId xmlns:a16="http://schemas.microsoft.com/office/drawing/2014/main" id="{6B6F1218-1C1A-4DBA-9D40-A8FCF8E3E742}"/>
              </a:ext>
            </a:extLst>
          </p:cNvPr>
          <p:cNvCxnSpPr>
            <a:cxnSpLocks/>
          </p:cNvCxnSpPr>
          <p:nvPr/>
        </p:nvCxnSpPr>
        <p:spPr>
          <a:xfrm flipH="1" flipV="1">
            <a:off x="4854425" y="3822984"/>
            <a:ext cx="560075" cy="4820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9DBBD5C9-3AA7-4E9E-BEFA-1705803B5283}"/>
              </a:ext>
            </a:extLst>
          </p:cNvPr>
          <p:cNvCxnSpPr>
            <a:cxnSpLocks/>
          </p:cNvCxnSpPr>
          <p:nvPr/>
        </p:nvCxnSpPr>
        <p:spPr>
          <a:xfrm flipH="1" flipV="1">
            <a:off x="10539320" y="3787680"/>
            <a:ext cx="636685" cy="4978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570844EE-0564-4C3A-ACDE-D4562362DA80}"/>
              </a:ext>
            </a:extLst>
          </p:cNvPr>
          <p:cNvCxnSpPr>
            <a:cxnSpLocks/>
          </p:cNvCxnSpPr>
          <p:nvPr/>
        </p:nvCxnSpPr>
        <p:spPr>
          <a:xfrm flipV="1">
            <a:off x="6439205" y="3037481"/>
            <a:ext cx="88097" cy="397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CB7A7DF-1C31-4567-BBF2-1D04D540E7D3}"/>
              </a:ext>
            </a:extLst>
          </p:cNvPr>
          <p:cNvCxnSpPr>
            <a:cxnSpLocks/>
          </p:cNvCxnSpPr>
          <p:nvPr/>
        </p:nvCxnSpPr>
        <p:spPr>
          <a:xfrm flipV="1">
            <a:off x="724715" y="2962934"/>
            <a:ext cx="88097" cy="397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Rectangle 134"/>
          <p:cNvSpPr>
            <a:spLocks noChangeArrowheads="1"/>
          </p:cNvSpPr>
          <p:nvPr/>
        </p:nvSpPr>
        <p:spPr bwMode="auto">
          <a:xfrm>
            <a:off x="409980" y="161868"/>
            <a:ext cx="1092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3312"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1E2D53"/>
                </a:solidFill>
                <a:effectLst/>
                <a:uLnTx/>
                <a:uFillTx/>
                <a:latin typeface="Arial" panose="020B0604020202020204" pitchFamily="34" charset="0"/>
                <a:ea typeface="+mn-ea"/>
                <a:cs typeface="Arial" panose="020B0604020202020204" pitchFamily="34" charset="0"/>
              </a:rPr>
              <a:t>Chetty Hendren Jones Porter 2020: The Geography of Upward Mobility by Race</a:t>
            </a:r>
          </a:p>
          <a:p>
            <a:pPr marL="0" marR="0" lvl="0" indent="0" algn="ctr" defTabSz="91331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Average Individual Income for Boys with Parents Earning $25,000 (25</a:t>
            </a:r>
            <a:r>
              <a:rPr kumimoji="0" lang="en-US" sz="1900" b="0" i="0" u="none" strike="noStrike" kern="1200" cap="none" spc="0" normalizeH="0" baseline="3000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th</a:t>
            </a:r>
            <a:r>
              <a:rPr kumimoji="0" lang="en-US" sz="19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percentile)</a:t>
            </a:r>
          </a:p>
        </p:txBody>
      </p:sp>
      <p:sp>
        <p:nvSpPr>
          <p:cNvPr id="47" name="TextBox 19">
            <a:extLst>
              <a:ext uri="{FF2B5EF4-FFF2-40B4-BE49-F238E27FC236}">
                <a16:creationId xmlns:a16="http://schemas.microsoft.com/office/drawing/2014/main" id="{9CD2C43F-6898-4F21-ACC4-BD34E984B188}"/>
              </a:ext>
            </a:extLst>
          </p:cNvPr>
          <p:cNvSpPr txBox="1"/>
          <p:nvPr/>
        </p:nvSpPr>
        <p:spPr>
          <a:xfrm>
            <a:off x="5655916" y="5648299"/>
            <a:ext cx="871341" cy="646327"/>
          </a:xfrm>
          <a:prstGeom prst="rect">
            <a:avLst/>
          </a:prstGeom>
          <a:noFill/>
        </p:spPr>
        <p:txBody>
          <a:bodyPr wrap="square" lIns="91374" tIns="45718" rIns="91374"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mbria" panose="02040503050406030204" pitchFamily="18" charset="0"/>
                <a:ea typeface="+mn-ea"/>
                <a:cs typeface="+mn-cs"/>
              </a:rPr>
              <a:t>45.8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mbria" panose="02040503050406030204" pitchFamily="18" charset="0"/>
                <a:ea typeface="+mn-ea"/>
                <a:cs typeface="+mn-cs"/>
              </a:rPr>
              <a:t>($25k)</a:t>
            </a:r>
          </a:p>
        </p:txBody>
      </p:sp>
      <p:sp>
        <p:nvSpPr>
          <p:cNvPr id="48" name="Rectangle 47">
            <a:extLst>
              <a:ext uri="{FF2B5EF4-FFF2-40B4-BE49-F238E27FC236}">
                <a16:creationId xmlns:a16="http://schemas.microsoft.com/office/drawing/2014/main" id="{EC0BBB34-2773-4C8B-9358-FDD3EBCD1BFA}"/>
              </a:ext>
            </a:extLst>
          </p:cNvPr>
          <p:cNvSpPr/>
          <p:nvPr/>
        </p:nvSpPr>
        <p:spPr>
          <a:xfrm>
            <a:off x="2754985" y="5644125"/>
            <a:ext cx="856190" cy="646327"/>
          </a:xfrm>
          <a:prstGeom prst="rect">
            <a:avLst/>
          </a:prstGeom>
        </p:spPr>
        <p:txBody>
          <a:bodyPr wrap="none" lIns="91374" tIns="45718" rIns="91374"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mbria" panose="02040503050406030204" pitchFamily="18" charset="0"/>
                <a:ea typeface="+mn-ea"/>
                <a:cs typeface="+mn-cs"/>
              </a:rPr>
              <a:t>&lt;36.5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mbria" panose="02040503050406030204" pitchFamily="18" charset="0"/>
                <a:ea typeface="+mn-ea"/>
                <a:cs typeface="+mn-cs"/>
              </a:rPr>
              <a:t>($17k)</a:t>
            </a:r>
          </a:p>
        </p:txBody>
      </p:sp>
      <p:sp>
        <p:nvSpPr>
          <p:cNvPr id="50" name="Rectangle 49">
            <a:extLst>
              <a:ext uri="{FF2B5EF4-FFF2-40B4-BE49-F238E27FC236}">
                <a16:creationId xmlns:a16="http://schemas.microsoft.com/office/drawing/2014/main" id="{2535C823-0F0D-4748-B637-AF683E9144E8}"/>
              </a:ext>
            </a:extLst>
          </p:cNvPr>
          <p:cNvSpPr/>
          <p:nvPr/>
        </p:nvSpPr>
        <p:spPr>
          <a:xfrm>
            <a:off x="8633177" y="5644125"/>
            <a:ext cx="856190" cy="646327"/>
          </a:xfrm>
          <a:prstGeom prst="rect">
            <a:avLst/>
          </a:prstGeom>
        </p:spPr>
        <p:txBody>
          <a:bodyPr wrap="none" lIns="91374" tIns="45718" rIns="91374"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mbria" panose="02040503050406030204" pitchFamily="18" charset="0"/>
                <a:ea typeface="+mn-ea"/>
                <a:cs typeface="+mn-cs"/>
              </a:rPr>
              <a:t>&gt;56.9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mbria" panose="02040503050406030204" pitchFamily="18" charset="0"/>
                <a:ea typeface="+mn-ea"/>
                <a:cs typeface="+mn-cs"/>
              </a:rPr>
              <a:t>($35k)</a:t>
            </a:r>
          </a:p>
        </p:txBody>
      </p:sp>
      <p:sp>
        <p:nvSpPr>
          <p:cNvPr id="52" name="Rectangle 51">
            <a:extLst>
              <a:ext uri="{FF2B5EF4-FFF2-40B4-BE49-F238E27FC236}">
                <a16:creationId xmlns:a16="http://schemas.microsoft.com/office/drawing/2014/main" id="{465A5D06-13ED-4C4A-B0A6-3B76A716079E}"/>
              </a:ext>
            </a:extLst>
          </p:cNvPr>
          <p:cNvSpPr/>
          <p:nvPr/>
        </p:nvSpPr>
        <p:spPr>
          <a:xfrm>
            <a:off x="10923359" y="2598908"/>
            <a:ext cx="1494300" cy="584773"/>
          </a:xfrm>
          <a:prstGeom prst="rect">
            <a:avLst/>
          </a:prstGeom>
        </p:spPr>
        <p:txBody>
          <a:bodyPr wrap="square" lIns="91092" tIns="45718" rIns="91092" bIns="45718">
            <a:spAutoFit/>
          </a:bodyPr>
          <a:lstStyle/>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Newark</a:t>
            </a:r>
          </a:p>
          <a:p>
            <a:pPr marL="0" marR="0" lvl="0" indent="0" algn="ctr" defTabSz="12181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$32k</a:t>
            </a:r>
          </a:p>
        </p:txBody>
      </p:sp>
      <p:cxnSp>
        <p:nvCxnSpPr>
          <p:cNvPr id="53" name="Straight Arrow Connector 52">
            <a:extLst>
              <a:ext uri="{FF2B5EF4-FFF2-40B4-BE49-F238E27FC236}">
                <a16:creationId xmlns:a16="http://schemas.microsoft.com/office/drawing/2014/main" id="{570844EE-0564-4C3A-ACDE-D4562362DA80}"/>
              </a:ext>
            </a:extLst>
          </p:cNvPr>
          <p:cNvCxnSpPr>
            <a:cxnSpLocks/>
          </p:cNvCxnSpPr>
          <p:nvPr/>
        </p:nvCxnSpPr>
        <p:spPr>
          <a:xfrm>
            <a:off x="11150289" y="1891792"/>
            <a:ext cx="270881" cy="3046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5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685" y="1096109"/>
            <a:ext cx="10484260" cy="5181600"/>
          </a:xfrm>
        </p:spPr>
        <p:txBody>
          <a:bodyPr>
            <a:noAutofit/>
          </a:bodyPr>
          <a:lstStyle/>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Are these race gaps the result of policy responses within those places? </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If people move to a new place, is there an endogenous response in that destination that changes the upward mobility of the place? </a:t>
            </a:r>
          </a:p>
          <a:p>
            <a:endParaRPr lang="en-US" sz="2200" dirty="0">
              <a:solidFill>
                <a:srgbClr val="000000"/>
              </a:solidFill>
              <a:latin typeface="Arial" panose="020B0604020202020204" pitchFamily="34" charset="0"/>
              <a:cs typeface="Arial" panose="020B0604020202020204" pitchFamily="34" charset="0"/>
            </a:endParaRPr>
          </a:p>
          <a:p>
            <a:r>
              <a:rPr lang="en-US" sz="2200" dirty="0" err="1">
                <a:solidFill>
                  <a:srgbClr val="000000"/>
                </a:solidFill>
                <a:latin typeface="Arial" panose="020B0604020202020204" pitchFamily="34" charset="0"/>
                <a:cs typeface="Arial" panose="020B0604020202020204" pitchFamily="34" charset="0"/>
              </a:rPr>
              <a:t>Derenoncourt</a:t>
            </a:r>
            <a:r>
              <a:rPr lang="en-US" sz="2200" dirty="0">
                <a:solidFill>
                  <a:srgbClr val="000000"/>
                </a:solidFill>
                <a:latin typeface="Arial" panose="020B0604020202020204" pitchFamily="34" charset="0"/>
                <a:cs typeface="Arial" panose="020B0604020202020204" pitchFamily="34" charset="0"/>
              </a:rPr>
              <a:t> (2021): Local policies and mobility outcomes are endogenous to historical shifts in racial composition generated through the Great Migration</a:t>
            </a:r>
          </a:p>
        </p:txBody>
      </p:sp>
      <p:sp>
        <p:nvSpPr>
          <p:cNvPr id="9" name="Title 1"/>
          <p:cNvSpPr txBox="1">
            <a:spLocks/>
          </p:cNvSpPr>
          <p:nvPr/>
        </p:nvSpPr>
        <p:spPr>
          <a:xfrm>
            <a:off x="1328928" y="55544"/>
            <a:ext cx="9838944" cy="1020763"/>
          </a:xfrm>
          <a:prstGeom prst="rect">
            <a:avLst/>
          </a:prstGeom>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Endogenous Place Effects on the Race Gap</a:t>
            </a:r>
          </a:p>
        </p:txBody>
      </p:sp>
      <p:sp>
        <p:nvSpPr>
          <p:cNvPr id="2" name="TextBox 1">
            <a:extLst>
              <a:ext uri="{FF2B5EF4-FFF2-40B4-BE49-F238E27FC236}">
                <a16:creationId xmlns:a16="http://schemas.microsoft.com/office/drawing/2014/main" id="{7B1CA7D1-EA91-514D-AD7F-BDE2B1E5D4A8}"/>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Tree>
    <p:extLst>
      <p:ext uri="{BB962C8B-B14F-4D97-AF65-F5344CB8AC3E}">
        <p14:creationId xmlns:p14="http://schemas.microsoft.com/office/powerpoint/2010/main" val="245698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D6700-6C41-BB4D-A2F4-84B126C5E791}"/>
              </a:ext>
            </a:extLst>
          </p:cNvPr>
          <p:cNvPicPr>
            <a:picLocks noChangeAspect="1"/>
          </p:cNvPicPr>
          <p:nvPr/>
        </p:nvPicPr>
        <p:blipFill>
          <a:blip r:embed="rId3"/>
          <a:stretch>
            <a:fillRect/>
          </a:stretch>
        </p:blipFill>
        <p:spPr>
          <a:xfrm>
            <a:off x="1519798" y="0"/>
            <a:ext cx="9152404" cy="6858000"/>
          </a:xfrm>
          <a:prstGeom prst="rect">
            <a:avLst/>
          </a:prstGeom>
        </p:spPr>
      </p:pic>
      <p:sp>
        <p:nvSpPr>
          <p:cNvPr id="3" name="TextBox 2">
            <a:extLst>
              <a:ext uri="{FF2B5EF4-FFF2-40B4-BE49-F238E27FC236}">
                <a16:creationId xmlns:a16="http://schemas.microsoft.com/office/drawing/2014/main" id="{D401C92D-46F8-6FAE-8A9A-F32DC272ABA3}"/>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3A4B766C-43AB-395B-8435-F57180FF5D10}"/>
              </a:ext>
            </a:extLst>
          </p:cNvPr>
          <p:cNvSpPr txBox="1">
            <a:spLocks/>
          </p:cNvSpPr>
          <p:nvPr/>
        </p:nvSpPr>
        <p:spPr>
          <a:xfrm>
            <a:off x="1328928" y="55544"/>
            <a:ext cx="9838944"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The Great Migration</a:t>
            </a:r>
          </a:p>
        </p:txBody>
      </p:sp>
    </p:spTree>
    <p:extLst>
      <p:ext uri="{BB962C8B-B14F-4D97-AF65-F5344CB8AC3E}">
        <p14:creationId xmlns:p14="http://schemas.microsoft.com/office/powerpoint/2010/main" val="1451285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176528" y="2650154"/>
            <a:ext cx="9838944" cy="1020763"/>
          </a:xfrm>
          <a:prstGeom prst="rect">
            <a:avLst/>
          </a:prstGeom>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What Happened in the Destination Locations?</a:t>
            </a:r>
          </a:p>
        </p:txBody>
      </p:sp>
    </p:spTree>
    <p:extLst>
      <p:ext uri="{BB962C8B-B14F-4D97-AF65-F5344CB8AC3E}">
        <p14:creationId xmlns:p14="http://schemas.microsoft.com/office/powerpoint/2010/main" val="3323691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FB5888-61AD-AF4B-9291-CA5F16EF1EFC}"/>
              </a:ext>
            </a:extLst>
          </p:cNvPr>
          <p:cNvPicPr>
            <a:picLocks noChangeAspect="1"/>
          </p:cNvPicPr>
          <p:nvPr/>
        </p:nvPicPr>
        <p:blipFill>
          <a:blip r:embed="rId3"/>
          <a:stretch>
            <a:fillRect/>
          </a:stretch>
        </p:blipFill>
        <p:spPr>
          <a:xfrm>
            <a:off x="1519797" y="-1"/>
            <a:ext cx="9115377" cy="6830255"/>
          </a:xfrm>
          <a:prstGeom prst="rect">
            <a:avLst/>
          </a:prstGeom>
        </p:spPr>
      </p:pic>
      <p:sp>
        <p:nvSpPr>
          <p:cNvPr id="2" name="TextBox 1">
            <a:extLst>
              <a:ext uri="{FF2B5EF4-FFF2-40B4-BE49-F238E27FC236}">
                <a16:creationId xmlns:a16="http://schemas.microsoft.com/office/drawing/2014/main" id="{7E333521-B96C-C42E-7E9A-3924206FBC4A}"/>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Tree>
    <p:extLst>
      <p:ext uri="{BB962C8B-B14F-4D97-AF65-F5344CB8AC3E}">
        <p14:creationId xmlns:p14="http://schemas.microsoft.com/office/powerpoint/2010/main" val="2406023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C4A74-0DB7-CD40-8EB1-4F3F2F62308C}"/>
              </a:ext>
            </a:extLst>
          </p:cNvPr>
          <p:cNvPicPr>
            <a:picLocks noChangeAspect="1"/>
          </p:cNvPicPr>
          <p:nvPr/>
        </p:nvPicPr>
        <p:blipFill>
          <a:blip r:embed="rId3"/>
          <a:stretch>
            <a:fillRect/>
          </a:stretch>
        </p:blipFill>
        <p:spPr>
          <a:xfrm>
            <a:off x="1519798" y="0"/>
            <a:ext cx="9157580" cy="6861878"/>
          </a:xfrm>
          <a:prstGeom prst="rect">
            <a:avLst/>
          </a:prstGeom>
        </p:spPr>
      </p:pic>
      <p:sp>
        <p:nvSpPr>
          <p:cNvPr id="2" name="TextBox 1">
            <a:extLst>
              <a:ext uri="{FF2B5EF4-FFF2-40B4-BE49-F238E27FC236}">
                <a16:creationId xmlns:a16="http://schemas.microsoft.com/office/drawing/2014/main" id="{A5167E99-E4EE-CFE9-F641-7DE5D9FCEAC7}"/>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7" name="Title 1">
            <a:extLst>
              <a:ext uri="{FF2B5EF4-FFF2-40B4-BE49-F238E27FC236}">
                <a16:creationId xmlns:a16="http://schemas.microsoft.com/office/drawing/2014/main" id="{81B80C61-514D-5D8C-2B72-17182C8FF20E}"/>
              </a:ext>
            </a:extLst>
          </p:cNvPr>
          <p:cNvSpPr txBox="1">
            <a:spLocks/>
          </p:cNvSpPr>
          <p:nvPr/>
        </p:nvSpPr>
        <p:spPr>
          <a:xfrm>
            <a:off x="679571" y="55544"/>
            <a:ext cx="10863072"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Places with Greater Black Migration Have Lower Upward Mobility Today</a:t>
            </a:r>
          </a:p>
        </p:txBody>
      </p:sp>
    </p:spTree>
    <p:extLst>
      <p:ext uri="{BB962C8B-B14F-4D97-AF65-F5344CB8AC3E}">
        <p14:creationId xmlns:p14="http://schemas.microsoft.com/office/powerpoint/2010/main" val="3946561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685" y="1096109"/>
            <a:ext cx="10484260" cy="5181600"/>
          </a:xfrm>
        </p:spPr>
        <p:txBody>
          <a:bodyPr>
            <a:noAutofit/>
          </a:bodyPr>
          <a:lstStyle/>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Need exogenous variation in inflow of black migrants</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Shift-share instrument: </a:t>
            </a:r>
          </a:p>
          <a:p>
            <a:endParaRPr lang="en-US" sz="2200" dirty="0">
              <a:solidFill>
                <a:srgbClr val="000000"/>
              </a:solidFill>
              <a:latin typeface="Arial" panose="020B0604020202020204" pitchFamily="34" charset="0"/>
              <a:cs typeface="Arial" panose="020B0604020202020204" pitchFamily="34" charset="0"/>
            </a:endParaRPr>
          </a:p>
          <a:p>
            <a:pPr lvl="1"/>
            <a:r>
              <a:rPr lang="en-US" sz="2200" dirty="0">
                <a:solidFill>
                  <a:srgbClr val="000000"/>
                </a:solidFill>
                <a:latin typeface="Arial" panose="020B0604020202020204" pitchFamily="34" charset="0"/>
                <a:cs typeface="Arial" panose="020B0604020202020204" pitchFamily="34" charset="0"/>
              </a:rPr>
              <a:t>Predict black population using interaction of migration shares from each origin to each destination multiplied by predicted migration from each origin</a:t>
            </a: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p:txBody>
      </p:sp>
      <p:sp>
        <p:nvSpPr>
          <p:cNvPr id="9" name="Title 1"/>
          <p:cNvSpPr txBox="1">
            <a:spLocks/>
          </p:cNvSpPr>
          <p:nvPr/>
        </p:nvSpPr>
        <p:spPr>
          <a:xfrm>
            <a:off x="1328928" y="55544"/>
            <a:ext cx="9838944" cy="1020763"/>
          </a:xfrm>
          <a:prstGeom prst="rect">
            <a:avLst/>
          </a:prstGeom>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Endogenous Place Effects on the Race Gap</a:t>
            </a:r>
          </a:p>
        </p:txBody>
      </p:sp>
      <p:sp>
        <p:nvSpPr>
          <p:cNvPr id="2" name="TextBox 1">
            <a:extLst>
              <a:ext uri="{FF2B5EF4-FFF2-40B4-BE49-F238E27FC236}">
                <a16:creationId xmlns:a16="http://schemas.microsoft.com/office/drawing/2014/main" id="{7B1CA7D1-EA91-514D-AD7F-BDE2B1E5D4A8}"/>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Tree>
    <p:extLst>
      <p:ext uri="{BB962C8B-B14F-4D97-AF65-F5344CB8AC3E}">
        <p14:creationId xmlns:p14="http://schemas.microsoft.com/office/powerpoint/2010/main" val="1314319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154"/>
          <p:cNvSpPr>
            <a:spLocks noChangeArrowheads="1"/>
          </p:cNvSpPr>
          <p:nvPr/>
        </p:nvSpPr>
        <p:spPr bwMode="auto">
          <a:xfrm>
            <a:off x="5337177" y="6372226"/>
            <a:ext cx="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 name="Group 4"/>
          <p:cNvGrpSpPr>
            <a:grpSpLocks noChangeAspect="1"/>
          </p:cNvGrpSpPr>
          <p:nvPr/>
        </p:nvGrpSpPr>
        <p:grpSpPr bwMode="auto">
          <a:xfrm>
            <a:off x="1628775" y="336551"/>
            <a:ext cx="8851900" cy="6311900"/>
            <a:chOff x="66" y="212"/>
            <a:chExt cx="5576" cy="3976"/>
          </a:xfrm>
        </p:grpSpPr>
        <p:sp>
          <p:nvSpPr>
            <p:cNvPr id="7" name="Rectangle 7"/>
            <p:cNvSpPr>
              <a:spLocks noChangeArrowheads="1"/>
            </p:cNvSpPr>
            <p:nvPr/>
          </p:nvSpPr>
          <p:spPr bwMode="auto">
            <a:xfrm>
              <a:off x="569" y="470"/>
              <a:ext cx="5041"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Line 8"/>
            <p:cNvSpPr>
              <a:spLocks noChangeShapeType="1"/>
            </p:cNvSpPr>
            <p:nvPr/>
          </p:nvSpPr>
          <p:spPr bwMode="auto">
            <a:xfrm>
              <a:off x="569" y="3595"/>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9"/>
            <p:cNvSpPr>
              <a:spLocks noChangeShapeType="1"/>
            </p:cNvSpPr>
            <p:nvPr/>
          </p:nvSpPr>
          <p:spPr bwMode="auto">
            <a:xfrm>
              <a:off x="569" y="298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ine 10"/>
            <p:cNvSpPr>
              <a:spLocks noChangeShapeType="1"/>
            </p:cNvSpPr>
            <p:nvPr/>
          </p:nvSpPr>
          <p:spPr bwMode="auto">
            <a:xfrm>
              <a:off x="569" y="2380"/>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1"/>
            <p:cNvSpPr>
              <a:spLocks noChangeShapeType="1"/>
            </p:cNvSpPr>
            <p:nvPr/>
          </p:nvSpPr>
          <p:spPr bwMode="auto">
            <a:xfrm>
              <a:off x="569" y="1776"/>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12"/>
            <p:cNvSpPr>
              <a:spLocks noChangeShapeType="1"/>
            </p:cNvSpPr>
            <p:nvPr/>
          </p:nvSpPr>
          <p:spPr bwMode="auto">
            <a:xfrm>
              <a:off x="569" y="1168"/>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Line 13"/>
            <p:cNvSpPr>
              <a:spLocks noChangeShapeType="1"/>
            </p:cNvSpPr>
            <p:nvPr/>
          </p:nvSpPr>
          <p:spPr bwMode="auto">
            <a:xfrm>
              <a:off x="569" y="561"/>
              <a:ext cx="5041"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val 14"/>
            <p:cNvSpPr>
              <a:spLocks noChangeArrowheads="1"/>
            </p:cNvSpPr>
            <p:nvPr/>
          </p:nvSpPr>
          <p:spPr bwMode="auto">
            <a:xfrm>
              <a:off x="684" y="2768"/>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5"/>
            <p:cNvSpPr>
              <a:spLocks noChangeArrowheads="1"/>
            </p:cNvSpPr>
            <p:nvPr/>
          </p:nvSpPr>
          <p:spPr bwMode="auto">
            <a:xfrm>
              <a:off x="733" y="291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val 16"/>
            <p:cNvSpPr>
              <a:spLocks noChangeArrowheads="1"/>
            </p:cNvSpPr>
            <p:nvPr/>
          </p:nvSpPr>
          <p:spPr bwMode="auto">
            <a:xfrm>
              <a:off x="782" y="282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7"/>
            <p:cNvSpPr>
              <a:spLocks noChangeArrowheads="1"/>
            </p:cNvSpPr>
            <p:nvPr/>
          </p:nvSpPr>
          <p:spPr bwMode="auto">
            <a:xfrm>
              <a:off x="831" y="282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val 18"/>
            <p:cNvSpPr>
              <a:spLocks noChangeArrowheads="1"/>
            </p:cNvSpPr>
            <p:nvPr/>
          </p:nvSpPr>
          <p:spPr bwMode="auto">
            <a:xfrm>
              <a:off x="880" y="2747"/>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9"/>
            <p:cNvSpPr>
              <a:spLocks noChangeArrowheads="1"/>
            </p:cNvSpPr>
            <p:nvPr/>
          </p:nvSpPr>
          <p:spPr bwMode="auto">
            <a:xfrm>
              <a:off x="929" y="2624"/>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20"/>
            <p:cNvSpPr>
              <a:spLocks noChangeArrowheads="1"/>
            </p:cNvSpPr>
            <p:nvPr/>
          </p:nvSpPr>
          <p:spPr bwMode="auto">
            <a:xfrm>
              <a:off x="974" y="2754"/>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val 21"/>
            <p:cNvSpPr>
              <a:spLocks noChangeArrowheads="1"/>
            </p:cNvSpPr>
            <p:nvPr/>
          </p:nvSpPr>
          <p:spPr bwMode="auto">
            <a:xfrm>
              <a:off x="1023" y="264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val 22"/>
            <p:cNvSpPr>
              <a:spLocks noChangeArrowheads="1"/>
            </p:cNvSpPr>
            <p:nvPr/>
          </p:nvSpPr>
          <p:spPr bwMode="auto">
            <a:xfrm>
              <a:off x="1072" y="272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3"/>
            <p:cNvSpPr>
              <a:spLocks noChangeArrowheads="1"/>
            </p:cNvSpPr>
            <p:nvPr/>
          </p:nvSpPr>
          <p:spPr bwMode="auto">
            <a:xfrm>
              <a:off x="1121" y="2558"/>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val 24"/>
            <p:cNvSpPr>
              <a:spLocks noChangeArrowheads="1"/>
            </p:cNvSpPr>
            <p:nvPr/>
          </p:nvSpPr>
          <p:spPr bwMode="auto">
            <a:xfrm>
              <a:off x="1169" y="259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val 25"/>
            <p:cNvSpPr>
              <a:spLocks noChangeArrowheads="1"/>
            </p:cNvSpPr>
            <p:nvPr/>
          </p:nvSpPr>
          <p:spPr bwMode="auto">
            <a:xfrm>
              <a:off x="1218" y="2541"/>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26"/>
            <p:cNvSpPr>
              <a:spLocks noChangeArrowheads="1"/>
            </p:cNvSpPr>
            <p:nvPr/>
          </p:nvSpPr>
          <p:spPr bwMode="auto">
            <a:xfrm>
              <a:off x="1267" y="258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27"/>
            <p:cNvSpPr>
              <a:spLocks noChangeArrowheads="1"/>
            </p:cNvSpPr>
            <p:nvPr/>
          </p:nvSpPr>
          <p:spPr bwMode="auto">
            <a:xfrm>
              <a:off x="1316" y="250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val 28"/>
            <p:cNvSpPr>
              <a:spLocks noChangeArrowheads="1"/>
            </p:cNvSpPr>
            <p:nvPr/>
          </p:nvSpPr>
          <p:spPr bwMode="auto">
            <a:xfrm>
              <a:off x="1365" y="237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9"/>
            <p:cNvSpPr>
              <a:spLocks noChangeArrowheads="1"/>
            </p:cNvSpPr>
            <p:nvPr/>
          </p:nvSpPr>
          <p:spPr bwMode="auto">
            <a:xfrm>
              <a:off x="1414" y="246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val 30"/>
            <p:cNvSpPr>
              <a:spLocks noChangeArrowheads="1"/>
            </p:cNvSpPr>
            <p:nvPr/>
          </p:nvSpPr>
          <p:spPr bwMode="auto">
            <a:xfrm>
              <a:off x="1463" y="236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31"/>
            <p:cNvSpPr>
              <a:spLocks noChangeArrowheads="1"/>
            </p:cNvSpPr>
            <p:nvPr/>
          </p:nvSpPr>
          <p:spPr bwMode="auto">
            <a:xfrm>
              <a:off x="1512" y="264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9" name="Oval 32"/>
            <p:cNvSpPr>
              <a:spLocks noChangeArrowheads="1"/>
            </p:cNvSpPr>
            <p:nvPr/>
          </p:nvSpPr>
          <p:spPr bwMode="auto">
            <a:xfrm>
              <a:off x="1557" y="240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0" name="Oval 33"/>
            <p:cNvSpPr>
              <a:spLocks noChangeArrowheads="1"/>
            </p:cNvSpPr>
            <p:nvPr/>
          </p:nvSpPr>
          <p:spPr bwMode="auto">
            <a:xfrm>
              <a:off x="1606" y="233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34"/>
            <p:cNvSpPr>
              <a:spLocks noChangeArrowheads="1"/>
            </p:cNvSpPr>
            <p:nvPr/>
          </p:nvSpPr>
          <p:spPr bwMode="auto">
            <a:xfrm>
              <a:off x="1655" y="240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35"/>
            <p:cNvSpPr>
              <a:spLocks noChangeArrowheads="1"/>
            </p:cNvSpPr>
            <p:nvPr/>
          </p:nvSpPr>
          <p:spPr bwMode="auto">
            <a:xfrm>
              <a:off x="1704" y="2279"/>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36"/>
            <p:cNvSpPr>
              <a:spLocks noChangeArrowheads="1"/>
            </p:cNvSpPr>
            <p:nvPr/>
          </p:nvSpPr>
          <p:spPr bwMode="auto">
            <a:xfrm>
              <a:off x="1752" y="230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37"/>
            <p:cNvSpPr>
              <a:spLocks noChangeArrowheads="1"/>
            </p:cNvSpPr>
            <p:nvPr/>
          </p:nvSpPr>
          <p:spPr bwMode="auto">
            <a:xfrm>
              <a:off x="1801" y="250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38"/>
            <p:cNvSpPr>
              <a:spLocks noChangeArrowheads="1"/>
            </p:cNvSpPr>
            <p:nvPr/>
          </p:nvSpPr>
          <p:spPr bwMode="auto">
            <a:xfrm>
              <a:off x="1850" y="231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39"/>
            <p:cNvSpPr>
              <a:spLocks noChangeArrowheads="1"/>
            </p:cNvSpPr>
            <p:nvPr/>
          </p:nvSpPr>
          <p:spPr bwMode="auto">
            <a:xfrm>
              <a:off x="1899" y="233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40"/>
            <p:cNvSpPr>
              <a:spLocks noChangeArrowheads="1"/>
            </p:cNvSpPr>
            <p:nvPr/>
          </p:nvSpPr>
          <p:spPr bwMode="auto">
            <a:xfrm>
              <a:off x="1948" y="222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41"/>
            <p:cNvSpPr>
              <a:spLocks noChangeArrowheads="1"/>
            </p:cNvSpPr>
            <p:nvPr/>
          </p:nvSpPr>
          <p:spPr bwMode="auto">
            <a:xfrm>
              <a:off x="1997" y="2349"/>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42"/>
            <p:cNvSpPr>
              <a:spLocks noChangeArrowheads="1"/>
            </p:cNvSpPr>
            <p:nvPr/>
          </p:nvSpPr>
          <p:spPr bwMode="auto">
            <a:xfrm>
              <a:off x="2046" y="228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43"/>
            <p:cNvSpPr>
              <a:spLocks noChangeArrowheads="1"/>
            </p:cNvSpPr>
            <p:nvPr/>
          </p:nvSpPr>
          <p:spPr bwMode="auto">
            <a:xfrm>
              <a:off x="2095" y="226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44"/>
            <p:cNvSpPr>
              <a:spLocks noChangeArrowheads="1"/>
            </p:cNvSpPr>
            <p:nvPr/>
          </p:nvSpPr>
          <p:spPr bwMode="auto">
            <a:xfrm>
              <a:off x="2140" y="227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45"/>
            <p:cNvSpPr>
              <a:spLocks noChangeArrowheads="1"/>
            </p:cNvSpPr>
            <p:nvPr/>
          </p:nvSpPr>
          <p:spPr bwMode="auto">
            <a:xfrm>
              <a:off x="2189" y="208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46"/>
            <p:cNvSpPr>
              <a:spLocks noChangeArrowheads="1"/>
            </p:cNvSpPr>
            <p:nvPr/>
          </p:nvSpPr>
          <p:spPr bwMode="auto">
            <a:xfrm>
              <a:off x="2238" y="225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47"/>
            <p:cNvSpPr>
              <a:spLocks noChangeArrowheads="1"/>
            </p:cNvSpPr>
            <p:nvPr/>
          </p:nvSpPr>
          <p:spPr bwMode="auto">
            <a:xfrm>
              <a:off x="2287" y="2177"/>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48"/>
            <p:cNvSpPr>
              <a:spLocks noChangeArrowheads="1"/>
            </p:cNvSpPr>
            <p:nvPr/>
          </p:nvSpPr>
          <p:spPr bwMode="auto">
            <a:xfrm>
              <a:off x="2335" y="204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49"/>
            <p:cNvSpPr>
              <a:spLocks noChangeArrowheads="1"/>
            </p:cNvSpPr>
            <p:nvPr/>
          </p:nvSpPr>
          <p:spPr bwMode="auto">
            <a:xfrm>
              <a:off x="2384" y="217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50"/>
            <p:cNvSpPr>
              <a:spLocks noChangeArrowheads="1"/>
            </p:cNvSpPr>
            <p:nvPr/>
          </p:nvSpPr>
          <p:spPr bwMode="auto">
            <a:xfrm>
              <a:off x="2433" y="205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51"/>
            <p:cNvSpPr>
              <a:spLocks noChangeArrowheads="1"/>
            </p:cNvSpPr>
            <p:nvPr/>
          </p:nvSpPr>
          <p:spPr bwMode="auto">
            <a:xfrm>
              <a:off x="2482" y="205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52"/>
            <p:cNvSpPr>
              <a:spLocks noChangeArrowheads="1"/>
            </p:cNvSpPr>
            <p:nvPr/>
          </p:nvSpPr>
          <p:spPr bwMode="auto">
            <a:xfrm>
              <a:off x="2531" y="218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53"/>
            <p:cNvSpPr>
              <a:spLocks noChangeArrowheads="1"/>
            </p:cNvSpPr>
            <p:nvPr/>
          </p:nvSpPr>
          <p:spPr bwMode="auto">
            <a:xfrm>
              <a:off x="2580" y="201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54"/>
            <p:cNvSpPr>
              <a:spLocks noChangeArrowheads="1"/>
            </p:cNvSpPr>
            <p:nvPr/>
          </p:nvSpPr>
          <p:spPr bwMode="auto">
            <a:xfrm>
              <a:off x="2629" y="205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55"/>
            <p:cNvSpPr>
              <a:spLocks noChangeArrowheads="1"/>
            </p:cNvSpPr>
            <p:nvPr/>
          </p:nvSpPr>
          <p:spPr bwMode="auto">
            <a:xfrm>
              <a:off x="2674" y="1937"/>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56"/>
            <p:cNvSpPr>
              <a:spLocks noChangeArrowheads="1"/>
            </p:cNvSpPr>
            <p:nvPr/>
          </p:nvSpPr>
          <p:spPr bwMode="auto">
            <a:xfrm>
              <a:off x="2723" y="194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57"/>
            <p:cNvSpPr>
              <a:spLocks noChangeArrowheads="1"/>
            </p:cNvSpPr>
            <p:nvPr/>
          </p:nvSpPr>
          <p:spPr bwMode="auto">
            <a:xfrm>
              <a:off x="2772" y="186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58"/>
            <p:cNvSpPr>
              <a:spLocks noChangeArrowheads="1"/>
            </p:cNvSpPr>
            <p:nvPr/>
          </p:nvSpPr>
          <p:spPr bwMode="auto">
            <a:xfrm>
              <a:off x="2821" y="201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59"/>
            <p:cNvSpPr>
              <a:spLocks noChangeArrowheads="1"/>
            </p:cNvSpPr>
            <p:nvPr/>
          </p:nvSpPr>
          <p:spPr bwMode="auto">
            <a:xfrm>
              <a:off x="2870" y="1870"/>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60"/>
            <p:cNvSpPr>
              <a:spLocks noChangeArrowheads="1"/>
            </p:cNvSpPr>
            <p:nvPr/>
          </p:nvSpPr>
          <p:spPr bwMode="auto">
            <a:xfrm>
              <a:off x="2918" y="191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61"/>
            <p:cNvSpPr>
              <a:spLocks noChangeArrowheads="1"/>
            </p:cNvSpPr>
            <p:nvPr/>
          </p:nvSpPr>
          <p:spPr bwMode="auto">
            <a:xfrm>
              <a:off x="2967" y="187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62"/>
            <p:cNvSpPr>
              <a:spLocks noChangeArrowheads="1"/>
            </p:cNvSpPr>
            <p:nvPr/>
          </p:nvSpPr>
          <p:spPr bwMode="auto">
            <a:xfrm>
              <a:off x="3016" y="179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63"/>
            <p:cNvSpPr>
              <a:spLocks noChangeArrowheads="1"/>
            </p:cNvSpPr>
            <p:nvPr/>
          </p:nvSpPr>
          <p:spPr bwMode="auto">
            <a:xfrm>
              <a:off x="3065" y="191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7" name="Oval 64"/>
            <p:cNvSpPr>
              <a:spLocks noChangeArrowheads="1"/>
            </p:cNvSpPr>
            <p:nvPr/>
          </p:nvSpPr>
          <p:spPr bwMode="auto">
            <a:xfrm>
              <a:off x="3114" y="175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8" name="Oval 65"/>
            <p:cNvSpPr>
              <a:spLocks noChangeArrowheads="1"/>
            </p:cNvSpPr>
            <p:nvPr/>
          </p:nvSpPr>
          <p:spPr bwMode="auto">
            <a:xfrm>
              <a:off x="3163" y="184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9" name="Oval 66"/>
            <p:cNvSpPr>
              <a:spLocks noChangeArrowheads="1"/>
            </p:cNvSpPr>
            <p:nvPr/>
          </p:nvSpPr>
          <p:spPr bwMode="auto">
            <a:xfrm>
              <a:off x="3212" y="172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0" name="Oval 67"/>
            <p:cNvSpPr>
              <a:spLocks noChangeArrowheads="1"/>
            </p:cNvSpPr>
            <p:nvPr/>
          </p:nvSpPr>
          <p:spPr bwMode="auto">
            <a:xfrm>
              <a:off x="3257" y="176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1" name="Oval 68"/>
            <p:cNvSpPr>
              <a:spLocks noChangeArrowheads="1"/>
            </p:cNvSpPr>
            <p:nvPr/>
          </p:nvSpPr>
          <p:spPr bwMode="auto">
            <a:xfrm>
              <a:off x="3306" y="183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2" name="Oval 69"/>
            <p:cNvSpPr>
              <a:spLocks noChangeArrowheads="1"/>
            </p:cNvSpPr>
            <p:nvPr/>
          </p:nvSpPr>
          <p:spPr bwMode="auto">
            <a:xfrm>
              <a:off x="3355" y="177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3" name="Oval 70"/>
            <p:cNvSpPr>
              <a:spLocks noChangeArrowheads="1"/>
            </p:cNvSpPr>
            <p:nvPr/>
          </p:nvSpPr>
          <p:spPr bwMode="auto">
            <a:xfrm>
              <a:off x="3404" y="176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4" name="Oval 71"/>
            <p:cNvSpPr>
              <a:spLocks noChangeArrowheads="1"/>
            </p:cNvSpPr>
            <p:nvPr/>
          </p:nvSpPr>
          <p:spPr bwMode="auto">
            <a:xfrm>
              <a:off x="3453" y="176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5" name="Oval 72"/>
            <p:cNvSpPr>
              <a:spLocks noChangeArrowheads="1"/>
            </p:cNvSpPr>
            <p:nvPr/>
          </p:nvSpPr>
          <p:spPr bwMode="auto">
            <a:xfrm>
              <a:off x="3501" y="167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6" name="Oval 73"/>
            <p:cNvSpPr>
              <a:spLocks noChangeArrowheads="1"/>
            </p:cNvSpPr>
            <p:nvPr/>
          </p:nvSpPr>
          <p:spPr bwMode="auto">
            <a:xfrm>
              <a:off x="3550" y="156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7" name="Oval 74"/>
            <p:cNvSpPr>
              <a:spLocks noChangeArrowheads="1"/>
            </p:cNvSpPr>
            <p:nvPr/>
          </p:nvSpPr>
          <p:spPr bwMode="auto">
            <a:xfrm>
              <a:off x="3599" y="158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8" name="Oval 75"/>
            <p:cNvSpPr>
              <a:spLocks noChangeArrowheads="1"/>
            </p:cNvSpPr>
            <p:nvPr/>
          </p:nvSpPr>
          <p:spPr bwMode="auto">
            <a:xfrm>
              <a:off x="3648" y="157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9" name="Oval 76"/>
            <p:cNvSpPr>
              <a:spLocks noChangeArrowheads="1"/>
            </p:cNvSpPr>
            <p:nvPr/>
          </p:nvSpPr>
          <p:spPr bwMode="auto">
            <a:xfrm>
              <a:off x="3697" y="162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0" name="Oval 77"/>
            <p:cNvSpPr>
              <a:spLocks noChangeArrowheads="1"/>
            </p:cNvSpPr>
            <p:nvPr/>
          </p:nvSpPr>
          <p:spPr bwMode="auto">
            <a:xfrm>
              <a:off x="3746" y="161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1" name="Oval 78"/>
            <p:cNvSpPr>
              <a:spLocks noChangeArrowheads="1"/>
            </p:cNvSpPr>
            <p:nvPr/>
          </p:nvSpPr>
          <p:spPr bwMode="auto">
            <a:xfrm>
              <a:off x="3795" y="1504"/>
              <a:ext cx="48"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2" name="Oval 79"/>
            <p:cNvSpPr>
              <a:spLocks noChangeArrowheads="1"/>
            </p:cNvSpPr>
            <p:nvPr/>
          </p:nvSpPr>
          <p:spPr bwMode="auto">
            <a:xfrm>
              <a:off x="3840" y="155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3" name="Oval 80"/>
            <p:cNvSpPr>
              <a:spLocks noChangeArrowheads="1"/>
            </p:cNvSpPr>
            <p:nvPr/>
          </p:nvSpPr>
          <p:spPr bwMode="auto">
            <a:xfrm>
              <a:off x="3889" y="1532"/>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4" name="Oval 81"/>
            <p:cNvSpPr>
              <a:spLocks noChangeArrowheads="1"/>
            </p:cNvSpPr>
            <p:nvPr/>
          </p:nvSpPr>
          <p:spPr bwMode="auto">
            <a:xfrm>
              <a:off x="3938" y="147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5" name="Oval 82"/>
            <p:cNvSpPr>
              <a:spLocks noChangeArrowheads="1"/>
            </p:cNvSpPr>
            <p:nvPr/>
          </p:nvSpPr>
          <p:spPr bwMode="auto">
            <a:xfrm>
              <a:off x="3987" y="1434"/>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83"/>
            <p:cNvSpPr>
              <a:spLocks noChangeArrowheads="1"/>
            </p:cNvSpPr>
            <p:nvPr/>
          </p:nvSpPr>
          <p:spPr bwMode="auto">
            <a:xfrm>
              <a:off x="4035" y="152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84"/>
            <p:cNvSpPr>
              <a:spLocks noChangeArrowheads="1"/>
            </p:cNvSpPr>
            <p:nvPr/>
          </p:nvSpPr>
          <p:spPr bwMode="auto">
            <a:xfrm>
              <a:off x="4084" y="137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85"/>
            <p:cNvSpPr>
              <a:spLocks noChangeArrowheads="1"/>
            </p:cNvSpPr>
            <p:nvPr/>
          </p:nvSpPr>
          <p:spPr bwMode="auto">
            <a:xfrm>
              <a:off x="4133" y="140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86"/>
            <p:cNvSpPr>
              <a:spLocks noChangeArrowheads="1"/>
            </p:cNvSpPr>
            <p:nvPr/>
          </p:nvSpPr>
          <p:spPr bwMode="auto">
            <a:xfrm>
              <a:off x="4182" y="137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val 87"/>
            <p:cNvSpPr>
              <a:spLocks noChangeArrowheads="1"/>
            </p:cNvSpPr>
            <p:nvPr/>
          </p:nvSpPr>
          <p:spPr bwMode="auto">
            <a:xfrm>
              <a:off x="4231" y="123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val 88"/>
            <p:cNvSpPr>
              <a:spLocks noChangeArrowheads="1"/>
            </p:cNvSpPr>
            <p:nvPr/>
          </p:nvSpPr>
          <p:spPr bwMode="auto">
            <a:xfrm>
              <a:off x="4280" y="1305"/>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val 89"/>
            <p:cNvSpPr>
              <a:spLocks noChangeArrowheads="1"/>
            </p:cNvSpPr>
            <p:nvPr/>
          </p:nvSpPr>
          <p:spPr bwMode="auto">
            <a:xfrm>
              <a:off x="4329" y="1378"/>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Oval 90"/>
            <p:cNvSpPr>
              <a:spLocks noChangeArrowheads="1"/>
            </p:cNvSpPr>
            <p:nvPr/>
          </p:nvSpPr>
          <p:spPr bwMode="auto">
            <a:xfrm>
              <a:off x="4378" y="1305"/>
              <a:ext cx="48"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val 91"/>
            <p:cNvSpPr>
              <a:spLocks noChangeArrowheads="1"/>
            </p:cNvSpPr>
            <p:nvPr/>
          </p:nvSpPr>
          <p:spPr bwMode="auto">
            <a:xfrm>
              <a:off x="4423" y="140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val 92"/>
            <p:cNvSpPr>
              <a:spLocks noChangeArrowheads="1"/>
            </p:cNvSpPr>
            <p:nvPr/>
          </p:nvSpPr>
          <p:spPr bwMode="auto">
            <a:xfrm>
              <a:off x="4472" y="134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val 93"/>
            <p:cNvSpPr>
              <a:spLocks noChangeArrowheads="1"/>
            </p:cNvSpPr>
            <p:nvPr/>
          </p:nvSpPr>
          <p:spPr bwMode="auto">
            <a:xfrm>
              <a:off x="4521" y="123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val 94"/>
            <p:cNvSpPr>
              <a:spLocks noChangeArrowheads="1"/>
            </p:cNvSpPr>
            <p:nvPr/>
          </p:nvSpPr>
          <p:spPr bwMode="auto">
            <a:xfrm>
              <a:off x="4570" y="1175"/>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val 95"/>
            <p:cNvSpPr>
              <a:spLocks noChangeArrowheads="1"/>
            </p:cNvSpPr>
            <p:nvPr/>
          </p:nvSpPr>
          <p:spPr bwMode="auto">
            <a:xfrm>
              <a:off x="4618" y="117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val 96"/>
            <p:cNvSpPr>
              <a:spLocks noChangeArrowheads="1"/>
            </p:cNvSpPr>
            <p:nvPr/>
          </p:nvSpPr>
          <p:spPr bwMode="auto">
            <a:xfrm>
              <a:off x="4667" y="1154"/>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val 97"/>
            <p:cNvSpPr>
              <a:spLocks noChangeArrowheads="1"/>
            </p:cNvSpPr>
            <p:nvPr/>
          </p:nvSpPr>
          <p:spPr bwMode="auto">
            <a:xfrm>
              <a:off x="4716" y="111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val 98"/>
            <p:cNvSpPr>
              <a:spLocks noChangeArrowheads="1"/>
            </p:cNvSpPr>
            <p:nvPr/>
          </p:nvSpPr>
          <p:spPr bwMode="auto">
            <a:xfrm>
              <a:off x="4765" y="1249"/>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val 99"/>
            <p:cNvSpPr>
              <a:spLocks noChangeArrowheads="1"/>
            </p:cNvSpPr>
            <p:nvPr/>
          </p:nvSpPr>
          <p:spPr bwMode="auto">
            <a:xfrm>
              <a:off x="4814" y="120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val 100"/>
            <p:cNvSpPr>
              <a:spLocks noChangeArrowheads="1"/>
            </p:cNvSpPr>
            <p:nvPr/>
          </p:nvSpPr>
          <p:spPr bwMode="auto">
            <a:xfrm>
              <a:off x="4863" y="120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val 101"/>
            <p:cNvSpPr>
              <a:spLocks noChangeArrowheads="1"/>
            </p:cNvSpPr>
            <p:nvPr/>
          </p:nvSpPr>
          <p:spPr bwMode="auto">
            <a:xfrm>
              <a:off x="4912" y="1123"/>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val 102"/>
            <p:cNvSpPr>
              <a:spLocks noChangeArrowheads="1"/>
            </p:cNvSpPr>
            <p:nvPr/>
          </p:nvSpPr>
          <p:spPr bwMode="auto">
            <a:xfrm>
              <a:off x="4961" y="1102"/>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val 103"/>
            <p:cNvSpPr>
              <a:spLocks noChangeArrowheads="1"/>
            </p:cNvSpPr>
            <p:nvPr/>
          </p:nvSpPr>
          <p:spPr bwMode="auto">
            <a:xfrm>
              <a:off x="5006" y="1175"/>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val 104"/>
            <p:cNvSpPr>
              <a:spLocks noChangeArrowheads="1"/>
            </p:cNvSpPr>
            <p:nvPr/>
          </p:nvSpPr>
          <p:spPr bwMode="auto">
            <a:xfrm>
              <a:off x="5055" y="114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val 105"/>
            <p:cNvSpPr>
              <a:spLocks noChangeArrowheads="1"/>
            </p:cNvSpPr>
            <p:nvPr/>
          </p:nvSpPr>
          <p:spPr bwMode="auto">
            <a:xfrm>
              <a:off x="5104" y="1106"/>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val 106"/>
            <p:cNvSpPr>
              <a:spLocks noChangeArrowheads="1"/>
            </p:cNvSpPr>
            <p:nvPr/>
          </p:nvSpPr>
          <p:spPr bwMode="auto">
            <a:xfrm>
              <a:off x="5153" y="1057"/>
              <a:ext cx="48"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val 107"/>
            <p:cNvSpPr>
              <a:spLocks noChangeArrowheads="1"/>
            </p:cNvSpPr>
            <p:nvPr/>
          </p:nvSpPr>
          <p:spPr bwMode="auto">
            <a:xfrm>
              <a:off x="5201" y="1001"/>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val 108"/>
            <p:cNvSpPr>
              <a:spLocks noChangeArrowheads="1"/>
            </p:cNvSpPr>
            <p:nvPr/>
          </p:nvSpPr>
          <p:spPr bwMode="auto">
            <a:xfrm>
              <a:off x="5250" y="1036"/>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val 109"/>
            <p:cNvSpPr>
              <a:spLocks noChangeArrowheads="1"/>
            </p:cNvSpPr>
            <p:nvPr/>
          </p:nvSpPr>
          <p:spPr bwMode="auto">
            <a:xfrm>
              <a:off x="5299" y="105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val 110"/>
            <p:cNvSpPr>
              <a:spLocks noChangeArrowheads="1"/>
            </p:cNvSpPr>
            <p:nvPr/>
          </p:nvSpPr>
          <p:spPr bwMode="auto">
            <a:xfrm>
              <a:off x="5348" y="980"/>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val 111"/>
            <p:cNvSpPr>
              <a:spLocks noChangeArrowheads="1"/>
            </p:cNvSpPr>
            <p:nvPr/>
          </p:nvSpPr>
          <p:spPr bwMode="auto">
            <a:xfrm>
              <a:off x="5397" y="1092"/>
              <a:ext cx="49" cy="4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val 112"/>
            <p:cNvSpPr>
              <a:spLocks noChangeArrowheads="1"/>
            </p:cNvSpPr>
            <p:nvPr/>
          </p:nvSpPr>
          <p:spPr bwMode="auto">
            <a:xfrm>
              <a:off x="5446" y="1172"/>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Oval 113"/>
            <p:cNvSpPr>
              <a:spLocks noChangeArrowheads="1"/>
            </p:cNvSpPr>
            <p:nvPr/>
          </p:nvSpPr>
          <p:spPr bwMode="auto">
            <a:xfrm>
              <a:off x="5495" y="997"/>
              <a:ext cx="49" cy="4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114"/>
            <p:cNvSpPr>
              <a:spLocks/>
            </p:cNvSpPr>
            <p:nvPr/>
          </p:nvSpPr>
          <p:spPr bwMode="auto">
            <a:xfrm>
              <a:off x="709" y="938"/>
              <a:ext cx="4810" cy="1864"/>
            </a:xfrm>
            <a:custGeom>
              <a:avLst/>
              <a:gdLst>
                <a:gd name="T0" fmla="*/ 0 w 1378"/>
                <a:gd name="T1" fmla="*/ 534 h 534"/>
                <a:gd name="T2" fmla="*/ 689 w 1378"/>
                <a:gd name="T3" fmla="*/ 267 h 534"/>
                <a:gd name="T4" fmla="*/ 1378 w 1378"/>
                <a:gd name="T5" fmla="*/ 0 h 534"/>
              </a:gdLst>
              <a:ahLst/>
              <a:cxnLst>
                <a:cxn ang="0">
                  <a:pos x="T0" y="T1"/>
                </a:cxn>
                <a:cxn ang="0">
                  <a:pos x="T2" y="T3"/>
                </a:cxn>
                <a:cxn ang="0">
                  <a:pos x="T4" y="T5"/>
                </a:cxn>
              </a:cxnLst>
              <a:rect l="0" t="0" r="r" b="b"/>
              <a:pathLst>
                <a:path w="1378" h="534">
                  <a:moveTo>
                    <a:pt x="0" y="534"/>
                  </a:moveTo>
                  <a:lnTo>
                    <a:pt x="689" y="267"/>
                  </a:lnTo>
                  <a:lnTo>
                    <a:pt x="1378" y="0"/>
                  </a:lnTo>
                </a:path>
              </a:pathLst>
            </a:custGeom>
            <a:noFill/>
            <a:ln w="22225">
              <a:solidFill>
                <a:srgbClr val="90353B"/>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117"/>
            <p:cNvSpPr>
              <a:spLocks noChangeShapeType="1"/>
            </p:cNvSpPr>
            <p:nvPr/>
          </p:nvSpPr>
          <p:spPr bwMode="auto">
            <a:xfrm flipV="1">
              <a:off x="569" y="470"/>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Line 118"/>
            <p:cNvSpPr>
              <a:spLocks noChangeShapeType="1"/>
            </p:cNvSpPr>
            <p:nvPr/>
          </p:nvSpPr>
          <p:spPr bwMode="auto">
            <a:xfrm flipH="1">
              <a:off x="510" y="3595"/>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Rectangle 119"/>
            <p:cNvSpPr>
              <a:spLocks noChangeArrowheads="1"/>
            </p:cNvSpPr>
            <p:nvPr/>
          </p:nvSpPr>
          <p:spPr bwMode="auto">
            <a:xfrm rot="16200000">
              <a:off x="334" y="3471"/>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20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78" name="Line 120"/>
            <p:cNvSpPr>
              <a:spLocks noChangeShapeType="1"/>
            </p:cNvSpPr>
            <p:nvPr/>
          </p:nvSpPr>
          <p:spPr bwMode="auto">
            <a:xfrm flipH="1">
              <a:off x="510" y="298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Rectangle 121"/>
            <p:cNvSpPr>
              <a:spLocks noChangeArrowheads="1"/>
            </p:cNvSpPr>
            <p:nvPr/>
          </p:nvSpPr>
          <p:spPr bwMode="auto">
            <a:xfrm rot="16200000">
              <a:off x="334" y="2864"/>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30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0" name="Line 122"/>
            <p:cNvSpPr>
              <a:spLocks noChangeShapeType="1"/>
            </p:cNvSpPr>
            <p:nvPr/>
          </p:nvSpPr>
          <p:spPr bwMode="auto">
            <a:xfrm flipH="1">
              <a:off x="510" y="2380"/>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Rectangle 123"/>
            <p:cNvSpPr>
              <a:spLocks noChangeArrowheads="1"/>
            </p:cNvSpPr>
            <p:nvPr/>
          </p:nvSpPr>
          <p:spPr bwMode="auto">
            <a:xfrm rot="16200000">
              <a:off x="334" y="2256"/>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40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2" name="Line 124"/>
            <p:cNvSpPr>
              <a:spLocks noChangeShapeType="1"/>
            </p:cNvSpPr>
            <p:nvPr/>
          </p:nvSpPr>
          <p:spPr bwMode="auto">
            <a:xfrm flipH="1">
              <a:off x="510" y="1776"/>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Rectangle 125"/>
            <p:cNvSpPr>
              <a:spLocks noChangeArrowheads="1"/>
            </p:cNvSpPr>
            <p:nvPr/>
          </p:nvSpPr>
          <p:spPr bwMode="auto">
            <a:xfrm rot="16200000">
              <a:off x="334" y="16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50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4" name="Line 126"/>
            <p:cNvSpPr>
              <a:spLocks noChangeShapeType="1"/>
            </p:cNvSpPr>
            <p:nvPr/>
          </p:nvSpPr>
          <p:spPr bwMode="auto">
            <a:xfrm flipH="1">
              <a:off x="510" y="1168"/>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Rectangle 127"/>
            <p:cNvSpPr>
              <a:spLocks noChangeArrowheads="1"/>
            </p:cNvSpPr>
            <p:nvPr/>
          </p:nvSpPr>
          <p:spPr bwMode="auto">
            <a:xfrm rot="16200000">
              <a:off x="334" y="1045"/>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60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6" name="Line 128"/>
            <p:cNvSpPr>
              <a:spLocks noChangeShapeType="1"/>
            </p:cNvSpPr>
            <p:nvPr/>
          </p:nvSpPr>
          <p:spPr bwMode="auto">
            <a:xfrm flipH="1">
              <a:off x="510" y="561"/>
              <a:ext cx="5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Rectangle 129"/>
            <p:cNvSpPr>
              <a:spLocks noChangeArrowheads="1"/>
            </p:cNvSpPr>
            <p:nvPr/>
          </p:nvSpPr>
          <p:spPr bwMode="auto">
            <a:xfrm rot="16200000">
              <a:off x="335" y="436"/>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70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88" name="Rectangle 130"/>
            <p:cNvSpPr>
              <a:spLocks noChangeArrowheads="1"/>
            </p:cNvSpPr>
            <p:nvPr/>
          </p:nvSpPr>
          <p:spPr bwMode="auto">
            <a:xfrm rot="16200000">
              <a:off x="-1410" y="1877"/>
              <a:ext cx="312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Mean Child Rank in National Income Distribution</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89" name="Line 131"/>
            <p:cNvSpPr>
              <a:spLocks noChangeShapeType="1"/>
            </p:cNvSpPr>
            <p:nvPr/>
          </p:nvSpPr>
          <p:spPr bwMode="auto">
            <a:xfrm>
              <a:off x="569" y="3686"/>
              <a:ext cx="5041"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Line 132"/>
            <p:cNvSpPr>
              <a:spLocks noChangeShapeType="1"/>
            </p:cNvSpPr>
            <p:nvPr/>
          </p:nvSpPr>
          <p:spPr bwMode="auto">
            <a:xfrm>
              <a:off x="6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Rectangle 133"/>
            <p:cNvSpPr>
              <a:spLocks noChangeArrowheads="1"/>
            </p:cNvSpPr>
            <p:nvPr/>
          </p:nvSpPr>
          <p:spPr bwMode="auto">
            <a:xfrm>
              <a:off x="621" y="3773"/>
              <a:ext cx="8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2" name="Line 134"/>
            <p:cNvSpPr>
              <a:spLocks noChangeShapeType="1"/>
            </p:cNvSpPr>
            <p:nvPr/>
          </p:nvSpPr>
          <p:spPr bwMode="auto">
            <a:xfrm>
              <a:off x="114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Rectangle 135"/>
            <p:cNvSpPr>
              <a:spLocks noChangeArrowheads="1"/>
            </p:cNvSpPr>
            <p:nvPr/>
          </p:nvSpPr>
          <p:spPr bwMode="auto">
            <a:xfrm>
              <a:off x="1065"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10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4" name="Line 136"/>
            <p:cNvSpPr>
              <a:spLocks noChangeShapeType="1"/>
            </p:cNvSpPr>
            <p:nvPr/>
          </p:nvSpPr>
          <p:spPr bwMode="auto">
            <a:xfrm>
              <a:off x="163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Rectangle 137"/>
            <p:cNvSpPr>
              <a:spLocks noChangeArrowheads="1"/>
            </p:cNvSpPr>
            <p:nvPr/>
          </p:nvSpPr>
          <p:spPr bwMode="auto">
            <a:xfrm>
              <a:off x="155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20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7" name="Line 138"/>
            <p:cNvSpPr>
              <a:spLocks noChangeShapeType="1"/>
            </p:cNvSpPr>
            <p:nvPr/>
          </p:nvSpPr>
          <p:spPr bwMode="auto">
            <a:xfrm>
              <a:off x="21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Rectangle 139"/>
            <p:cNvSpPr>
              <a:spLocks noChangeArrowheads="1"/>
            </p:cNvSpPr>
            <p:nvPr/>
          </p:nvSpPr>
          <p:spPr bwMode="auto">
            <a:xfrm>
              <a:off x="203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30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99" name="Line 140"/>
            <p:cNvSpPr>
              <a:spLocks noChangeShapeType="1"/>
            </p:cNvSpPr>
            <p:nvPr/>
          </p:nvSpPr>
          <p:spPr bwMode="auto">
            <a:xfrm>
              <a:off x="2604"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6" name="Rectangle 141"/>
            <p:cNvSpPr>
              <a:spLocks noChangeArrowheads="1"/>
            </p:cNvSpPr>
            <p:nvPr/>
          </p:nvSpPr>
          <p:spPr bwMode="auto">
            <a:xfrm>
              <a:off x="252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40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37" name="Line 142"/>
            <p:cNvSpPr>
              <a:spLocks noChangeShapeType="1"/>
            </p:cNvSpPr>
            <p:nvPr/>
          </p:nvSpPr>
          <p:spPr bwMode="auto">
            <a:xfrm>
              <a:off x="308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8" name="Rectangle 143"/>
            <p:cNvSpPr>
              <a:spLocks noChangeArrowheads="1"/>
            </p:cNvSpPr>
            <p:nvPr/>
          </p:nvSpPr>
          <p:spPr bwMode="auto">
            <a:xfrm>
              <a:off x="3009"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50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39" name="Line 144"/>
            <p:cNvSpPr>
              <a:spLocks noChangeShapeType="1"/>
            </p:cNvSpPr>
            <p:nvPr/>
          </p:nvSpPr>
          <p:spPr bwMode="auto">
            <a:xfrm>
              <a:off x="357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0" name="Rectangle 145"/>
            <p:cNvSpPr>
              <a:spLocks noChangeArrowheads="1"/>
            </p:cNvSpPr>
            <p:nvPr/>
          </p:nvSpPr>
          <p:spPr bwMode="auto">
            <a:xfrm>
              <a:off x="3494"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60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1" name="Line 146"/>
            <p:cNvSpPr>
              <a:spLocks noChangeShapeType="1"/>
            </p:cNvSpPr>
            <p:nvPr/>
          </p:nvSpPr>
          <p:spPr bwMode="auto">
            <a:xfrm>
              <a:off x="406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2" name="Rectangle 147"/>
            <p:cNvSpPr>
              <a:spLocks noChangeArrowheads="1"/>
            </p:cNvSpPr>
            <p:nvPr/>
          </p:nvSpPr>
          <p:spPr bwMode="auto">
            <a:xfrm>
              <a:off x="398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70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3" name="Line 148"/>
            <p:cNvSpPr>
              <a:spLocks noChangeShapeType="1"/>
            </p:cNvSpPr>
            <p:nvPr/>
          </p:nvSpPr>
          <p:spPr bwMode="auto">
            <a:xfrm>
              <a:off x="4545"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4" name="Rectangle 149"/>
            <p:cNvSpPr>
              <a:spLocks noChangeArrowheads="1"/>
            </p:cNvSpPr>
            <p:nvPr/>
          </p:nvSpPr>
          <p:spPr bwMode="auto">
            <a:xfrm>
              <a:off x="4465"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80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5" name="Line 150"/>
            <p:cNvSpPr>
              <a:spLocks noChangeShapeType="1"/>
            </p:cNvSpPr>
            <p:nvPr/>
          </p:nvSpPr>
          <p:spPr bwMode="auto">
            <a:xfrm>
              <a:off x="5030"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6" name="Rectangle 151"/>
            <p:cNvSpPr>
              <a:spLocks noChangeArrowheads="1"/>
            </p:cNvSpPr>
            <p:nvPr/>
          </p:nvSpPr>
          <p:spPr bwMode="auto">
            <a:xfrm>
              <a:off x="4950" y="3773"/>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90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7" name="Line 152"/>
            <p:cNvSpPr>
              <a:spLocks noChangeShapeType="1"/>
            </p:cNvSpPr>
            <p:nvPr/>
          </p:nvSpPr>
          <p:spPr bwMode="auto">
            <a:xfrm>
              <a:off x="5519" y="3686"/>
              <a:ext cx="0" cy="5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8" name="Rectangle 153"/>
            <p:cNvSpPr>
              <a:spLocks noChangeArrowheads="1"/>
            </p:cNvSpPr>
            <p:nvPr/>
          </p:nvSpPr>
          <p:spPr bwMode="auto">
            <a:xfrm>
              <a:off x="5400" y="3773"/>
              <a:ext cx="24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100</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49" name="Rectangle 154"/>
            <p:cNvSpPr>
              <a:spLocks noChangeArrowheads="1"/>
            </p:cNvSpPr>
            <p:nvPr/>
          </p:nvSpPr>
          <p:spPr bwMode="auto">
            <a:xfrm>
              <a:off x="1669" y="4014"/>
              <a:ext cx="281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Parent Rank in National Income Distribution</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50" name="Rectangle 155"/>
            <p:cNvSpPr>
              <a:spLocks noChangeArrowheads="1"/>
            </p:cNvSpPr>
            <p:nvPr/>
          </p:nvSpPr>
          <p:spPr bwMode="auto">
            <a:xfrm>
              <a:off x="3062" y="212"/>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itchFamily="34"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157" name="Line 10"/>
          <p:cNvSpPr>
            <a:spLocks noChangeShapeType="1"/>
          </p:cNvSpPr>
          <p:nvPr/>
        </p:nvSpPr>
        <p:spPr bwMode="auto">
          <a:xfrm flipH="1" flipV="1">
            <a:off x="5117305" y="3561874"/>
            <a:ext cx="0" cy="2272504"/>
          </a:xfrm>
          <a:prstGeom prst="line">
            <a:avLst/>
          </a:prstGeom>
          <a:noFill/>
          <a:ln w="19050" cap="flat" cmpd="sng" algn="ctr">
            <a:solidFill>
              <a:srgbClr val="F79646">
                <a:shade val="95000"/>
                <a:satMod val="105000"/>
              </a:srgbClr>
            </a:solidFill>
            <a:prstDash val="dash"/>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0" name="TextBox 159"/>
          <p:cNvSpPr txBox="1"/>
          <p:nvPr/>
        </p:nvSpPr>
        <p:spPr>
          <a:xfrm>
            <a:off x="5257800" y="4876801"/>
            <a:ext cx="4495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Predict outcome for child in CZ c using slope + intercept of rank-rank relationship</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162" name="TextBox 161"/>
          <p:cNvSpPr txBox="1"/>
          <p:nvPr/>
        </p:nvSpPr>
        <p:spPr>
          <a:xfrm>
            <a:off x="1524134" y="7620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Mean Child Income Rank at Age 26 vs. Parent Income Rank</a:t>
            </a:r>
            <a:b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b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 for Children Born in 1985 and Raised in Chicago</a:t>
            </a:r>
          </a:p>
        </p:txBody>
      </p:sp>
      <mc:AlternateContent xmlns:mc="http://schemas.openxmlformats.org/markup-compatibility/2006" xmlns:a14="http://schemas.microsoft.com/office/drawing/2010/main">
        <mc:Choice Requires="a14">
          <p:sp>
            <p:nvSpPr>
              <p:cNvPr id="161" name="TextBox 160"/>
              <p:cNvSpPr txBox="1"/>
              <p:nvPr/>
            </p:nvSpPr>
            <p:spPr>
              <a:xfrm>
                <a:off x="3810000" y="3790890"/>
                <a:ext cx="5446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mbria" panose="02040503050406030204" pitchFamily="18" charset="0"/>
                    <a:ea typeface="Cambria Math" pitchFamily="18" charset="0"/>
                    <a:cs typeface="+mn-cs"/>
                  </a:rPr>
                  <a:t> </a:t>
                </a:r>
                <a14:m>
                  <m:oMath xmlns:m="http://schemas.openxmlformats.org/officeDocument/2006/math">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a:ea typeface="+mn-ea"/>
                            <a:cs typeface="+mn-cs"/>
                          </a:rPr>
                          <m:t>𝑦</m:t>
                        </m:r>
                      </m:e>
                    </m:acc>
                  </m:oMath>
                </a14:m>
                <a:r>
                  <a:rPr kumimoji="0" lang="en-US" sz="1800" b="0" i="0" u="none" strike="noStrike" kern="0" cap="none" spc="0" normalizeH="0" baseline="-25000" noProof="0" dirty="0">
                    <a:ln>
                      <a:noFill/>
                    </a:ln>
                    <a:solidFill>
                      <a:prstClr val="black"/>
                    </a:solidFill>
                    <a:effectLst/>
                    <a:uLnTx/>
                    <a:uFillTx/>
                    <a:latin typeface="Cambria" panose="02040503050406030204" pitchFamily="18" charset="0"/>
                    <a:ea typeface="Cambria Math" pitchFamily="18" charset="0"/>
                    <a:cs typeface="+mn-cs"/>
                  </a:rPr>
                  <a:t>p,Chicago,1985</a:t>
                </a:r>
                <a:r>
                  <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  </a:t>
                </a:r>
                <a14:m>
                  <m:oMath xmlns:m="http://schemas.openxmlformats.org/officeDocument/2006/math">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a:ea typeface="+mn-ea"/>
                            <a:cs typeface="+mn-cs"/>
                          </a:rPr>
                          <m:t>𝑦</m:t>
                        </m:r>
                      </m:e>
                    </m:acc>
                  </m:oMath>
                </a14:m>
                <a:r>
                  <a:rPr kumimoji="0" lang="en-US" sz="1800" b="0" i="0" u="none" strike="noStrike" kern="0" cap="none" spc="0" normalizeH="0" baseline="-25000" noProof="0" dirty="0">
                    <a:ln>
                      <a:noFill/>
                    </a:ln>
                    <a:solidFill>
                      <a:prstClr val="black"/>
                    </a:solidFill>
                    <a:effectLst/>
                    <a:uLnTx/>
                    <a:uFillTx/>
                    <a:latin typeface="Cambria" panose="02040503050406030204" pitchFamily="18" charset="0"/>
                    <a:ea typeface="Cambria Math" pitchFamily="18" charset="0"/>
                    <a:cs typeface="+mn-cs"/>
                  </a:rPr>
                  <a:t>0,Chicago,1985</a:t>
                </a: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3810000" y="3790890"/>
                <a:ext cx="5446714" cy="369332"/>
              </a:xfrm>
              <a:prstGeom prst="rect">
                <a:avLst/>
              </a:prstGeom>
              <a:blipFill>
                <a:blip r:embed="rId3"/>
                <a:stretch>
                  <a:fillRect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Rectangle 162"/>
              <p:cNvSpPr/>
              <p:nvPr/>
            </p:nvSpPr>
            <p:spPr>
              <a:xfrm>
                <a:off x="7803484" y="3862136"/>
                <a:ext cx="244579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1600" b="0" i="0" u="none" strike="noStrike" kern="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(Rank-Rank Slope) </a:t>
                </a:r>
                <a14:m>
                  <m:oMath xmlns:m="http://schemas.openxmlformats.org/officeDocument/2006/math">
                    <m:r>
                      <a:rPr kumimoji="0" lang="en-US" sz="1600" b="0" i="1" u="none" strike="noStrike" kern="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600" b="0" i="0" u="none" strike="noStrike" kern="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14:m>
                  <m:oMath xmlns:m="http://schemas.openxmlformats.org/officeDocument/2006/math">
                    <m:r>
                      <a:rPr kumimoji="0" lang="en-US"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oMath>
                </a14:m>
                <a:r>
                  <a:rPr kumimoji="0" lang="en-US" sz="1600" b="0" i="0" u="none" strike="noStrike" kern="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p>
            </p:txBody>
          </p:sp>
        </mc:Choice>
        <mc:Fallback xmlns="">
          <p:sp>
            <p:nvSpPr>
              <p:cNvPr id="163" name="Rectangle 162"/>
              <p:cNvSpPr>
                <a:spLocks noRot="1" noChangeAspect="1" noMove="1" noResize="1" noEditPoints="1" noAdjustHandles="1" noChangeArrowheads="1" noChangeShapeType="1" noTextEdit="1"/>
              </p:cNvSpPr>
              <p:nvPr/>
            </p:nvSpPr>
            <p:spPr>
              <a:xfrm>
                <a:off x="7803484" y="3862136"/>
                <a:ext cx="2445798" cy="338554"/>
              </a:xfrm>
              <a:prstGeom prst="rect">
                <a:avLst/>
              </a:prstGeom>
              <a:blipFill>
                <a:blip r:embed="rId4"/>
                <a:stretch>
                  <a:fillRect l="-515" t="-3571" b="-17857"/>
                </a:stretch>
              </a:blipFill>
            </p:spPr>
            <p:txBody>
              <a:bodyPr/>
              <a:lstStyle/>
              <a:p>
                <a:r>
                  <a:rPr lang="en-US">
                    <a:noFill/>
                  </a:rPr>
                  <a:t> </a:t>
                </a:r>
              </a:p>
            </p:txBody>
          </p:sp>
        </mc:Fallback>
      </mc:AlternateContent>
    </p:spTree>
    <p:extLst>
      <p:ext uri="{BB962C8B-B14F-4D97-AF65-F5344CB8AC3E}">
        <p14:creationId xmlns:p14="http://schemas.microsoft.com/office/powerpoint/2010/main" val="25660100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BA29C-C804-C048-B71F-501E4874F4DC}"/>
              </a:ext>
            </a:extLst>
          </p:cNvPr>
          <p:cNvPicPr>
            <a:picLocks noChangeAspect="1"/>
          </p:cNvPicPr>
          <p:nvPr/>
        </p:nvPicPr>
        <p:blipFill>
          <a:blip r:embed="rId3"/>
          <a:stretch>
            <a:fillRect/>
          </a:stretch>
        </p:blipFill>
        <p:spPr>
          <a:xfrm>
            <a:off x="1519797" y="0"/>
            <a:ext cx="9129445" cy="6840796"/>
          </a:xfrm>
          <a:prstGeom prst="rect">
            <a:avLst/>
          </a:prstGeom>
        </p:spPr>
      </p:pic>
      <p:sp>
        <p:nvSpPr>
          <p:cNvPr id="2" name="TextBox 1">
            <a:extLst>
              <a:ext uri="{FF2B5EF4-FFF2-40B4-BE49-F238E27FC236}">
                <a16:creationId xmlns:a16="http://schemas.microsoft.com/office/drawing/2014/main" id="{800AD351-3DF7-1FB8-673D-7FA7F67ABA71}"/>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909C9CE2-8FE6-4BFC-8233-D37F4FF8F821}"/>
              </a:ext>
            </a:extLst>
          </p:cNvPr>
          <p:cNvSpPr txBox="1">
            <a:spLocks/>
          </p:cNvSpPr>
          <p:nvPr/>
        </p:nvSpPr>
        <p:spPr>
          <a:xfrm>
            <a:off x="679571" y="55544"/>
            <a:ext cx="10863072"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Places with Higher Predicted In-Migration Have Lower Up. Mobility Today</a:t>
            </a:r>
          </a:p>
        </p:txBody>
      </p:sp>
    </p:spTree>
    <p:extLst>
      <p:ext uri="{BB962C8B-B14F-4D97-AF65-F5344CB8AC3E}">
        <p14:creationId xmlns:p14="http://schemas.microsoft.com/office/powerpoint/2010/main" val="326915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685" y="1096109"/>
            <a:ext cx="10484260" cy="5181600"/>
          </a:xfrm>
        </p:spPr>
        <p:txBody>
          <a:bodyPr>
            <a:noAutofit/>
          </a:bodyPr>
          <a:lstStyle/>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Greater in-migration in the 1940-70s caused lower upward mobility today</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Broadly, there are two potential explanations: </a:t>
            </a:r>
          </a:p>
          <a:p>
            <a:endParaRPr lang="en-US" sz="2200" dirty="0">
              <a:solidFill>
                <a:srgbClr val="000000"/>
              </a:solidFill>
              <a:latin typeface="Arial" panose="020B0604020202020204" pitchFamily="34" charset="0"/>
              <a:cs typeface="Arial" panose="020B0604020202020204" pitchFamily="34" charset="0"/>
            </a:endParaRPr>
          </a:p>
          <a:p>
            <a:pPr lvl="1"/>
            <a:r>
              <a:rPr lang="en-US" sz="1800" b="1" dirty="0">
                <a:solidFill>
                  <a:srgbClr val="000000"/>
                </a:solidFill>
                <a:latin typeface="Arial" panose="020B0604020202020204" pitchFamily="34" charset="0"/>
                <a:cs typeface="Arial" panose="020B0604020202020204" pitchFamily="34" charset="0"/>
              </a:rPr>
              <a:t>Causal effect on Selection: </a:t>
            </a:r>
            <a:r>
              <a:rPr lang="en-US" sz="1800" dirty="0">
                <a:solidFill>
                  <a:srgbClr val="000000"/>
                </a:solidFill>
                <a:latin typeface="Arial" panose="020B0604020202020204" pitchFamily="34" charset="0"/>
                <a:cs typeface="Arial" panose="020B0604020202020204" pitchFamily="34" charset="0"/>
              </a:rPr>
              <a:t>In-migrants were persistently less upwardly mobile regardless of where they live</a:t>
            </a:r>
          </a:p>
          <a:p>
            <a:pPr lvl="1"/>
            <a:endParaRPr lang="en-US" sz="1800" dirty="0">
              <a:solidFill>
                <a:srgbClr val="000000"/>
              </a:solidFill>
              <a:latin typeface="Arial" panose="020B0604020202020204" pitchFamily="34" charset="0"/>
              <a:cs typeface="Arial" panose="020B0604020202020204" pitchFamily="34" charset="0"/>
            </a:endParaRPr>
          </a:p>
          <a:p>
            <a:pPr lvl="1"/>
            <a:r>
              <a:rPr lang="en-US" sz="1800" b="1" dirty="0">
                <a:solidFill>
                  <a:srgbClr val="000000"/>
                </a:solidFill>
                <a:latin typeface="Arial" panose="020B0604020202020204" pitchFamily="34" charset="0"/>
                <a:cs typeface="Arial" panose="020B0604020202020204" pitchFamily="34" charset="0"/>
              </a:rPr>
              <a:t>Causal effect on the Causal Effect:</a:t>
            </a:r>
            <a:r>
              <a:rPr lang="en-US" sz="1800" dirty="0">
                <a:solidFill>
                  <a:srgbClr val="000000"/>
                </a:solidFill>
                <a:latin typeface="Arial" panose="020B0604020202020204" pitchFamily="34" charset="0"/>
                <a:cs typeface="Arial" panose="020B0604020202020204" pitchFamily="34" charset="0"/>
              </a:rPr>
              <a:t> In-migration led to structural changes in the destination locations that caused the place to have lower mobility for everyone</a:t>
            </a:r>
          </a:p>
          <a:p>
            <a:pPr lvl="1"/>
            <a:endParaRPr lang="en-US" sz="18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Two tests: </a:t>
            </a:r>
          </a:p>
          <a:p>
            <a:pPr lvl="1"/>
            <a:r>
              <a:rPr lang="en-US" sz="1800" dirty="0">
                <a:solidFill>
                  <a:srgbClr val="000000"/>
                </a:solidFill>
                <a:latin typeface="Arial" panose="020B0604020202020204" pitchFamily="34" charset="0"/>
                <a:cs typeface="Arial" panose="020B0604020202020204" pitchFamily="34" charset="0"/>
              </a:rPr>
              <a:t>Race-specific effects</a:t>
            </a:r>
          </a:p>
          <a:p>
            <a:pPr lvl="1"/>
            <a:r>
              <a:rPr lang="en-US" sz="1800" dirty="0">
                <a:solidFill>
                  <a:srgbClr val="000000"/>
                </a:solidFill>
                <a:latin typeface="Arial" panose="020B0604020202020204" pitchFamily="34" charset="0"/>
                <a:cs typeface="Arial" panose="020B0604020202020204" pitchFamily="34" charset="0"/>
              </a:rPr>
              <a:t>Effect on causal effect of place from Chetty and Hendren (2018B)</a:t>
            </a:r>
          </a:p>
        </p:txBody>
      </p:sp>
      <p:sp>
        <p:nvSpPr>
          <p:cNvPr id="9" name="Title 1"/>
          <p:cNvSpPr txBox="1">
            <a:spLocks/>
          </p:cNvSpPr>
          <p:nvPr/>
        </p:nvSpPr>
        <p:spPr>
          <a:xfrm>
            <a:off x="1328928" y="55544"/>
            <a:ext cx="9838944" cy="1020763"/>
          </a:xfrm>
          <a:prstGeom prst="rect">
            <a:avLst/>
          </a:prstGeom>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Two Channels for Results</a:t>
            </a:r>
          </a:p>
        </p:txBody>
      </p:sp>
      <p:sp>
        <p:nvSpPr>
          <p:cNvPr id="2" name="TextBox 1">
            <a:extLst>
              <a:ext uri="{FF2B5EF4-FFF2-40B4-BE49-F238E27FC236}">
                <a16:creationId xmlns:a16="http://schemas.microsoft.com/office/drawing/2014/main" id="{7B1CA7D1-EA91-514D-AD7F-BDE2B1E5D4A8}"/>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Tree>
    <p:extLst>
      <p:ext uri="{BB962C8B-B14F-4D97-AF65-F5344CB8AC3E}">
        <p14:creationId xmlns:p14="http://schemas.microsoft.com/office/powerpoint/2010/main" val="241700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52397-C6C5-3046-9ED7-D743448208E2}"/>
              </a:ext>
            </a:extLst>
          </p:cNvPr>
          <p:cNvPicPr>
            <a:picLocks noChangeAspect="1"/>
          </p:cNvPicPr>
          <p:nvPr/>
        </p:nvPicPr>
        <p:blipFill>
          <a:blip r:embed="rId3"/>
          <a:stretch>
            <a:fillRect/>
          </a:stretch>
        </p:blipFill>
        <p:spPr>
          <a:xfrm>
            <a:off x="1519798" y="-1"/>
            <a:ext cx="9152406" cy="6858001"/>
          </a:xfrm>
          <a:prstGeom prst="rect">
            <a:avLst/>
          </a:prstGeom>
        </p:spPr>
      </p:pic>
      <p:sp>
        <p:nvSpPr>
          <p:cNvPr id="4" name="TextBox 3">
            <a:extLst>
              <a:ext uri="{FF2B5EF4-FFF2-40B4-BE49-F238E27FC236}">
                <a16:creationId xmlns:a16="http://schemas.microsoft.com/office/drawing/2014/main" id="{00E91E8A-3766-277E-5CA9-17ADD64B57C2}"/>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A1928631-5B9E-174A-58A3-099ACE141534}"/>
              </a:ext>
            </a:extLst>
          </p:cNvPr>
          <p:cNvSpPr txBox="1">
            <a:spLocks/>
          </p:cNvSpPr>
          <p:nvPr/>
        </p:nvSpPr>
        <p:spPr>
          <a:xfrm>
            <a:off x="424071" y="55544"/>
            <a:ext cx="11476383"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Inflow of Black Migration led to Lower Migration for Black Residents</a:t>
            </a:r>
          </a:p>
        </p:txBody>
      </p:sp>
    </p:spTree>
    <p:extLst>
      <p:ext uri="{BB962C8B-B14F-4D97-AF65-F5344CB8AC3E}">
        <p14:creationId xmlns:p14="http://schemas.microsoft.com/office/powerpoint/2010/main" val="2160831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60612-3F85-A14C-A1A3-86B24AF83F92}"/>
              </a:ext>
            </a:extLst>
          </p:cNvPr>
          <p:cNvPicPr>
            <a:picLocks noChangeAspect="1"/>
          </p:cNvPicPr>
          <p:nvPr/>
        </p:nvPicPr>
        <p:blipFill>
          <a:blip r:embed="rId3"/>
          <a:stretch>
            <a:fillRect/>
          </a:stretch>
        </p:blipFill>
        <p:spPr>
          <a:xfrm>
            <a:off x="1519798" y="0"/>
            <a:ext cx="9157580" cy="6861878"/>
          </a:xfrm>
          <a:prstGeom prst="rect">
            <a:avLst/>
          </a:prstGeom>
        </p:spPr>
      </p:pic>
      <p:sp>
        <p:nvSpPr>
          <p:cNvPr id="4" name="TextBox 3">
            <a:extLst>
              <a:ext uri="{FF2B5EF4-FFF2-40B4-BE49-F238E27FC236}">
                <a16:creationId xmlns:a16="http://schemas.microsoft.com/office/drawing/2014/main" id="{F15418D0-0824-3407-CA36-8FFFEFDF897A}"/>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3FF4C82B-79AE-50DA-9DF8-AB3CEADD0100}"/>
              </a:ext>
            </a:extLst>
          </p:cNvPr>
          <p:cNvSpPr txBox="1">
            <a:spLocks/>
          </p:cNvSpPr>
          <p:nvPr/>
        </p:nvSpPr>
        <p:spPr>
          <a:xfrm>
            <a:off x="424071" y="55544"/>
            <a:ext cx="11476383"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Inflow of Black Migration led to Lower Migration for Black Residents</a:t>
            </a:r>
          </a:p>
        </p:txBody>
      </p:sp>
    </p:spTree>
    <p:extLst>
      <p:ext uri="{BB962C8B-B14F-4D97-AF65-F5344CB8AC3E}">
        <p14:creationId xmlns:p14="http://schemas.microsoft.com/office/powerpoint/2010/main" val="2089336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62091E-5C1D-A347-8C72-53996B1223D9}"/>
              </a:ext>
            </a:extLst>
          </p:cNvPr>
          <p:cNvPicPr>
            <a:picLocks noChangeAspect="1"/>
          </p:cNvPicPr>
          <p:nvPr/>
        </p:nvPicPr>
        <p:blipFill>
          <a:blip r:embed="rId3"/>
          <a:stretch>
            <a:fillRect/>
          </a:stretch>
        </p:blipFill>
        <p:spPr>
          <a:xfrm>
            <a:off x="1519311" y="-365"/>
            <a:ext cx="9158067" cy="6862243"/>
          </a:xfrm>
          <a:prstGeom prst="rect">
            <a:avLst/>
          </a:prstGeom>
        </p:spPr>
      </p:pic>
      <p:sp>
        <p:nvSpPr>
          <p:cNvPr id="4" name="TextBox 3">
            <a:extLst>
              <a:ext uri="{FF2B5EF4-FFF2-40B4-BE49-F238E27FC236}">
                <a16:creationId xmlns:a16="http://schemas.microsoft.com/office/drawing/2014/main" id="{C159E9EE-5260-F582-CBF3-500149F5ED8B}"/>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7E9E30AB-B4D9-B9B2-4C2F-589D2CC687B4}"/>
              </a:ext>
            </a:extLst>
          </p:cNvPr>
          <p:cNvSpPr txBox="1">
            <a:spLocks/>
          </p:cNvSpPr>
          <p:nvPr/>
        </p:nvSpPr>
        <p:spPr>
          <a:xfrm>
            <a:off x="424071" y="55544"/>
            <a:ext cx="11476383"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Inflow of Black Migration Expanded Black-White Race Gap in Up. Mobility</a:t>
            </a:r>
          </a:p>
        </p:txBody>
      </p:sp>
    </p:spTree>
    <p:extLst>
      <p:ext uri="{BB962C8B-B14F-4D97-AF65-F5344CB8AC3E}">
        <p14:creationId xmlns:p14="http://schemas.microsoft.com/office/powerpoint/2010/main" val="2251738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FA4FB-A9F3-BF45-9380-CFD6E8C63F16}"/>
              </a:ext>
            </a:extLst>
          </p:cNvPr>
          <p:cNvPicPr>
            <a:picLocks noChangeAspect="1"/>
          </p:cNvPicPr>
          <p:nvPr/>
        </p:nvPicPr>
        <p:blipFill>
          <a:blip r:embed="rId3"/>
          <a:stretch>
            <a:fillRect/>
          </a:stretch>
        </p:blipFill>
        <p:spPr>
          <a:xfrm>
            <a:off x="1533378" y="10176"/>
            <a:ext cx="9138824" cy="6847824"/>
          </a:xfrm>
          <a:prstGeom prst="rect">
            <a:avLst/>
          </a:prstGeom>
        </p:spPr>
      </p:pic>
      <p:sp>
        <p:nvSpPr>
          <p:cNvPr id="4" name="TextBox 3">
            <a:extLst>
              <a:ext uri="{FF2B5EF4-FFF2-40B4-BE49-F238E27FC236}">
                <a16:creationId xmlns:a16="http://schemas.microsoft.com/office/drawing/2014/main" id="{8F9545B4-1350-C9F4-2BAA-CE814D0867D0}"/>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A410EE6B-318B-0EC4-3140-0D4F06B0B746}"/>
              </a:ext>
            </a:extLst>
          </p:cNvPr>
          <p:cNvSpPr txBox="1">
            <a:spLocks/>
          </p:cNvSpPr>
          <p:nvPr/>
        </p:nvSpPr>
        <p:spPr>
          <a:xfrm>
            <a:off x="424071" y="55544"/>
            <a:ext cx="11476383"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Inflow of Black Migration led to Lower </a:t>
            </a:r>
          </a:p>
          <a:p>
            <a:pPr defTabSz="913312">
              <a:defRPr/>
            </a:pPr>
            <a:r>
              <a:rPr lang="en-US" sz="2400" dirty="0">
                <a:solidFill>
                  <a:srgbClr val="002060"/>
                </a:solidFill>
                <a:latin typeface="Arial" panose="020B0604020202020204" pitchFamily="34" charset="0"/>
                <a:cs typeface="Arial" panose="020B0604020202020204" pitchFamily="34" charset="0"/>
              </a:rPr>
              <a:t>Causal Exposure Effects from Chetty and Hendren (2018)</a:t>
            </a:r>
          </a:p>
        </p:txBody>
      </p:sp>
    </p:spTree>
    <p:extLst>
      <p:ext uri="{BB962C8B-B14F-4D97-AF65-F5344CB8AC3E}">
        <p14:creationId xmlns:p14="http://schemas.microsoft.com/office/powerpoint/2010/main" val="1677187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D9B08C-DBE2-B046-9990-88F03A41646F}"/>
              </a:ext>
            </a:extLst>
          </p:cNvPr>
          <p:cNvPicPr>
            <a:picLocks noChangeAspect="1"/>
          </p:cNvPicPr>
          <p:nvPr/>
        </p:nvPicPr>
        <p:blipFill>
          <a:blip r:embed="rId3"/>
          <a:stretch>
            <a:fillRect/>
          </a:stretch>
        </p:blipFill>
        <p:spPr>
          <a:xfrm>
            <a:off x="1619250" y="171450"/>
            <a:ext cx="8953500" cy="6515100"/>
          </a:xfrm>
          <a:prstGeom prst="rect">
            <a:avLst/>
          </a:prstGeom>
        </p:spPr>
      </p:pic>
      <p:sp>
        <p:nvSpPr>
          <p:cNvPr id="2" name="TextBox 1">
            <a:extLst>
              <a:ext uri="{FF2B5EF4-FFF2-40B4-BE49-F238E27FC236}">
                <a16:creationId xmlns:a16="http://schemas.microsoft.com/office/drawing/2014/main" id="{C7FE62C6-0EFE-18ED-FFD7-B7D8CE4AF37E}"/>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4" name="Title 1">
            <a:extLst>
              <a:ext uri="{FF2B5EF4-FFF2-40B4-BE49-F238E27FC236}">
                <a16:creationId xmlns:a16="http://schemas.microsoft.com/office/drawing/2014/main" id="{B4C7E966-0950-3F31-1649-4326AD7A5961}"/>
              </a:ext>
            </a:extLst>
          </p:cNvPr>
          <p:cNvSpPr txBox="1">
            <a:spLocks/>
          </p:cNvSpPr>
          <p:nvPr/>
        </p:nvSpPr>
        <p:spPr>
          <a:xfrm>
            <a:off x="424071" y="55544"/>
            <a:ext cx="11476383" cy="819099"/>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Impact on Local Government Spending</a:t>
            </a:r>
          </a:p>
        </p:txBody>
      </p:sp>
    </p:spTree>
    <p:extLst>
      <p:ext uri="{BB962C8B-B14F-4D97-AF65-F5344CB8AC3E}">
        <p14:creationId xmlns:p14="http://schemas.microsoft.com/office/powerpoint/2010/main" val="6194396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3C620-2138-6443-B250-7B122E31C999}"/>
              </a:ext>
            </a:extLst>
          </p:cNvPr>
          <p:cNvPicPr>
            <a:picLocks noChangeAspect="1"/>
          </p:cNvPicPr>
          <p:nvPr/>
        </p:nvPicPr>
        <p:blipFill>
          <a:blip r:embed="rId3"/>
          <a:stretch>
            <a:fillRect/>
          </a:stretch>
        </p:blipFill>
        <p:spPr>
          <a:xfrm>
            <a:off x="1519798" y="0"/>
            <a:ext cx="9152404" cy="6858000"/>
          </a:xfrm>
          <a:prstGeom prst="rect">
            <a:avLst/>
          </a:prstGeom>
        </p:spPr>
      </p:pic>
      <p:sp>
        <p:nvSpPr>
          <p:cNvPr id="4" name="TextBox 3">
            <a:extLst>
              <a:ext uri="{FF2B5EF4-FFF2-40B4-BE49-F238E27FC236}">
                <a16:creationId xmlns:a16="http://schemas.microsoft.com/office/drawing/2014/main" id="{D75A7D8B-03BB-6ED8-6B49-879BCCF31335}"/>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E776BCAA-5B61-043F-1F9E-9C96830DDF3B}"/>
              </a:ext>
            </a:extLst>
          </p:cNvPr>
          <p:cNvSpPr txBox="1">
            <a:spLocks/>
          </p:cNvSpPr>
          <p:nvPr/>
        </p:nvSpPr>
        <p:spPr>
          <a:xfrm>
            <a:off x="424071" y="55544"/>
            <a:ext cx="11476383"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Impact on Private School Enrollment</a:t>
            </a:r>
          </a:p>
        </p:txBody>
      </p:sp>
    </p:spTree>
    <p:extLst>
      <p:ext uri="{BB962C8B-B14F-4D97-AF65-F5344CB8AC3E}">
        <p14:creationId xmlns:p14="http://schemas.microsoft.com/office/powerpoint/2010/main" val="37189698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D8F6D-8EFC-E449-A453-9BBE7CCF53F7}"/>
              </a:ext>
            </a:extLst>
          </p:cNvPr>
          <p:cNvPicPr>
            <a:picLocks noChangeAspect="1"/>
          </p:cNvPicPr>
          <p:nvPr/>
        </p:nvPicPr>
        <p:blipFill>
          <a:blip r:embed="rId3"/>
          <a:stretch>
            <a:fillRect/>
          </a:stretch>
        </p:blipFill>
        <p:spPr>
          <a:xfrm>
            <a:off x="1519798" y="0"/>
            <a:ext cx="9152404" cy="6858000"/>
          </a:xfrm>
          <a:prstGeom prst="rect">
            <a:avLst/>
          </a:prstGeom>
        </p:spPr>
      </p:pic>
      <p:sp>
        <p:nvSpPr>
          <p:cNvPr id="4" name="TextBox 3">
            <a:extLst>
              <a:ext uri="{FF2B5EF4-FFF2-40B4-BE49-F238E27FC236}">
                <a16:creationId xmlns:a16="http://schemas.microsoft.com/office/drawing/2014/main" id="{FCB7EAA8-4392-E2A1-1F09-06512472B15D}"/>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C22B1762-C479-F356-4B9D-12E3F69C9605}"/>
              </a:ext>
            </a:extLst>
          </p:cNvPr>
          <p:cNvSpPr txBox="1">
            <a:spLocks/>
          </p:cNvSpPr>
          <p:nvPr/>
        </p:nvSpPr>
        <p:spPr>
          <a:xfrm>
            <a:off x="424071" y="55544"/>
            <a:ext cx="11476383"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Impact on Police Expenditure</a:t>
            </a:r>
          </a:p>
        </p:txBody>
      </p:sp>
    </p:spTree>
    <p:extLst>
      <p:ext uri="{BB962C8B-B14F-4D97-AF65-F5344CB8AC3E}">
        <p14:creationId xmlns:p14="http://schemas.microsoft.com/office/powerpoint/2010/main" val="3444954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7B485F-0C11-104B-9DEA-03557C258B00}"/>
              </a:ext>
            </a:extLst>
          </p:cNvPr>
          <p:cNvPicPr>
            <a:picLocks noChangeAspect="1"/>
          </p:cNvPicPr>
          <p:nvPr/>
        </p:nvPicPr>
        <p:blipFill>
          <a:blip r:embed="rId3"/>
          <a:stretch>
            <a:fillRect/>
          </a:stretch>
        </p:blipFill>
        <p:spPr>
          <a:xfrm>
            <a:off x="1519798" y="-1"/>
            <a:ext cx="9087242" cy="6809173"/>
          </a:xfrm>
          <a:prstGeom prst="rect">
            <a:avLst/>
          </a:prstGeom>
        </p:spPr>
      </p:pic>
      <p:sp>
        <p:nvSpPr>
          <p:cNvPr id="4" name="TextBox 3">
            <a:extLst>
              <a:ext uri="{FF2B5EF4-FFF2-40B4-BE49-F238E27FC236}">
                <a16:creationId xmlns:a16="http://schemas.microsoft.com/office/drawing/2014/main" id="{AC0CB204-0280-8131-12AA-9EA059A217BF}"/>
              </a:ext>
            </a:extLst>
          </p:cNvPr>
          <p:cNvSpPr txBox="1"/>
          <p:nvPr/>
        </p:nvSpPr>
        <p:spPr>
          <a:xfrm>
            <a:off x="9277741" y="6488668"/>
            <a:ext cx="2914259" cy="369332"/>
          </a:xfrm>
          <a:prstGeom prst="rect">
            <a:avLst/>
          </a:prstGeom>
          <a:solidFill>
            <a:schemeClr val="bg1"/>
          </a:solidFill>
        </p:spPr>
        <p:txBody>
          <a:bodyPr wrap="none" rtlCol="0">
            <a:spAutoFit/>
          </a:bodyPr>
          <a:lstStyle/>
          <a:p>
            <a:r>
              <a:rPr lang="en-US" dirty="0"/>
              <a:t>Source: </a:t>
            </a:r>
            <a:r>
              <a:rPr lang="en-US" dirty="0" err="1"/>
              <a:t>Derenoncourt</a:t>
            </a:r>
            <a:r>
              <a:rPr lang="en-US" dirty="0"/>
              <a:t> (2021)</a:t>
            </a:r>
          </a:p>
        </p:txBody>
      </p:sp>
      <p:sp>
        <p:nvSpPr>
          <p:cNvPr id="5" name="Title 1">
            <a:extLst>
              <a:ext uri="{FF2B5EF4-FFF2-40B4-BE49-F238E27FC236}">
                <a16:creationId xmlns:a16="http://schemas.microsoft.com/office/drawing/2014/main" id="{22A60348-2B98-2E97-85D5-525778EC5F4C}"/>
              </a:ext>
            </a:extLst>
          </p:cNvPr>
          <p:cNvSpPr txBox="1">
            <a:spLocks/>
          </p:cNvSpPr>
          <p:nvPr/>
        </p:nvSpPr>
        <p:spPr>
          <a:xfrm>
            <a:off x="424071" y="55544"/>
            <a:ext cx="11476383" cy="1020763"/>
          </a:xfrm>
          <a:prstGeom prst="rect">
            <a:avLst/>
          </a:prstGeom>
          <a:solidFill>
            <a:schemeClr val="bg1"/>
          </a:solidFill>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Impact on Incarceration Rates</a:t>
            </a:r>
          </a:p>
        </p:txBody>
      </p:sp>
    </p:spTree>
    <p:extLst>
      <p:ext uri="{BB962C8B-B14F-4D97-AF65-F5344CB8AC3E}">
        <p14:creationId xmlns:p14="http://schemas.microsoft.com/office/powerpoint/2010/main" val="297707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304" y="756833"/>
            <a:ext cx="8174142" cy="5138928"/>
          </a:xfrm>
          <a:prstGeom prst="rect">
            <a:avLst/>
          </a:prstGeom>
        </p:spPr>
      </p:pic>
      <p:sp>
        <p:nvSpPr>
          <p:cNvPr id="5" name="Rectangle 4"/>
          <p:cNvSpPr/>
          <p:nvPr/>
        </p:nvSpPr>
        <p:spPr>
          <a:xfrm>
            <a:off x="8382000" y="6019800"/>
            <a:ext cx="2286000" cy="381000"/>
          </a:xfrm>
          <a:prstGeom prst="rect">
            <a:avLst/>
          </a:prstGeom>
          <a:solidFill>
            <a:schemeClr val="bg1"/>
          </a:solidFill>
          <a:ln w="0">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latin typeface="Calibri"/>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224" y="3868196"/>
            <a:ext cx="1512377" cy="2496318"/>
          </a:xfrm>
          <a:prstGeom prst="rect">
            <a:avLst/>
          </a:prstGeom>
        </p:spPr>
      </p:pic>
      <p:sp>
        <p:nvSpPr>
          <p:cNvPr id="8" name="TextBox 7"/>
          <p:cNvSpPr txBox="1"/>
          <p:nvPr/>
        </p:nvSpPr>
        <p:spPr>
          <a:xfrm>
            <a:off x="1127118" y="0"/>
            <a:ext cx="9937764" cy="646331"/>
          </a:xfrm>
          <a:prstGeom prst="rect">
            <a:avLst/>
          </a:prstGeom>
          <a:noFill/>
        </p:spPr>
        <p:txBody>
          <a:bodyPr wrap="square" rtlCol="0">
            <a:spAutoFit/>
          </a:bodyPr>
          <a:lstStyle/>
          <a:p>
            <a:pPr algn="ctr" fontAlgn="base">
              <a:spcBef>
                <a:spcPct val="0"/>
              </a:spcBef>
              <a:spcAft>
                <a:spcPct val="0"/>
              </a:spcAft>
            </a:pPr>
            <a:r>
              <a:rPr lang="en-US" b="1" dirty="0">
                <a:solidFill>
                  <a:srgbClr val="1E2D53"/>
                </a:solidFill>
                <a:latin typeface="Arial" pitchFamily="34" charset="0"/>
                <a:cs typeface="Arial" pitchFamily="34" charset="0"/>
              </a:rPr>
              <a:t>The Geography of Intergenerational Mobility in the United States (Permanent Residents)</a:t>
            </a:r>
          </a:p>
          <a:p>
            <a:pPr algn="ctr" fontAlgn="base">
              <a:spcBef>
                <a:spcPct val="0"/>
              </a:spcBef>
              <a:spcAft>
                <a:spcPct val="0"/>
              </a:spcAft>
            </a:pPr>
            <a:r>
              <a:rPr lang="en-US" dirty="0">
                <a:solidFill>
                  <a:srgbClr val="1E2D53"/>
                </a:solidFill>
                <a:latin typeface="Arial" pitchFamily="34" charset="0"/>
                <a:cs typeface="Arial" pitchFamily="34" charset="0"/>
              </a:rPr>
              <a:t>Predicted Income Rank at Age 26 for Children with Parents at 25</a:t>
            </a:r>
            <a:r>
              <a:rPr lang="en-US" baseline="30000" dirty="0">
                <a:solidFill>
                  <a:srgbClr val="1E2D53"/>
                </a:solidFill>
                <a:latin typeface="Arial" pitchFamily="34" charset="0"/>
                <a:cs typeface="Arial" pitchFamily="34" charset="0"/>
              </a:rPr>
              <a:t>th</a:t>
            </a:r>
            <a:r>
              <a:rPr lang="en-US" dirty="0">
                <a:solidFill>
                  <a:srgbClr val="1E2D53"/>
                </a:solidFill>
                <a:latin typeface="Arial" pitchFamily="34" charset="0"/>
                <a:cs typeface="Arial" pitchFamily="34" charset="0"/>
              </a:rPr>
              <a:t> Percentile</a:t>
            </a:r>
          </a:p>
        </p:txBody>
      </p:sp>
      <p:sp>
        <p:nvSpPr>
          <p:cNvPr id="2" name="Rectangle 154">
            <a:extLst>
              <a:ext uri="{FF2B5EF4-FFF2-40B4-BE49-F238E27FC236}">
                <a16:creationId xmlns:a16="http://schemas.microsoft.com/office/drawing/2014/main" id="{4187A551-9AD9-B6A1-2F1B-9B18FC207D32}"/>
              </a:ext>
            </a:extLst>
          </p:cNvPr>
          <p:cNvSpPr>
            <a:spLocks noChangeArrowheads="1"/>
          </p:cNvSpPr>
          <p:nvPr/>
        </p:nvSpPr>
        <p:spPr bwMode="auto">
          <a:xfrm>
            <a:off x="4173538" y="6372226"/>
            <a:ext cx="262462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 this variation "Causal”?</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55150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685" y="1096109"/>
            <a:ext cx="10484260" cy="5181600"/>
          </a:xfrm>
        </p:spPr>
        <p:txBody>
          <a:bodyPr>
            <a:noAutofit/>
          </a:bodyPr>
          <a:lstStyle/>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Places have causal effects on children’s long-term outcomes</a:t>
            </a:r>
          </a:p>
          <a:p>
            <a:pPr lvl="1"/>
            <a:r>
              <a:rPr lang="en-US" sz="1800" dirty="0">
                <a:solidFill>
                  <a:srgbClr val="000000"/>
                </a:solidFill>
                <a:latin typeface="Arial" panose="020B0604020202020204" pitchFamily="34" charset="0"/>
                <a:cs typeface="Arial" panose="020B0604020202020204" pitchFamily="34" charset="0"/>
              </a:rPr>
              <a:t>Also evidence place has causal effects on health outcomes</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Rationale for policy intervention rests on place being different from other consumption goods</a:t>
            </a:r>
          </a:p>
          <a:p>
            <a:pPr lvl="1"/>
            <a:r>
              <a:rPr lang="en-US" sz="1800" dirty="0">
                <a:solidFill>
                  <a:srgbClr val="000000"/>
                </a:solidFill>
                <a:latin typeface="Arial" panose="020B0604020202020204" pitchFamily="34" charset="0"/>
                <a:cs typeface="Arial" panose="020B0604020202020204" pitchFamily="34" charset="0"/>
              </a:rPr>
              <a:t>Evidence of significant barriers in choosing where to live</a:t>
            </a:r>
          </a:p>
          <a:p>
            <a:pPr lvl="1"/>
            <a:r>
              <a:rPr lang="en-US" sz="1800" dirty="0">
                <a:solidFill>
                  <a:srgbClr val="000000"/>
                </a:solidFill>
                <a:latin typeface="Arial" panose="020B0604020202020204" pitchFamily="34" charset="0"/>
                <a:cs typeface="Arial" panose="020B0604020202020204" pitchFamily="34" charset="0"/>
              </a:rPr>
              <a:t>And endogenous policy responses in destination locations</a:t>
            </a:r>
          </a:p>
          <a:p>
            <a:pPr lvl="1"/>
            <a:endParaRPr lang="en-US" sz="18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Areas for future work: </a:t>
            </a:r>
          </a:p>
          <a:p>
            <a:pPr lvl="1"/>
            <a:r>
              <a:rPr lang="en-US" sz="1800" dirty="0">
                <a:solidFill>
                  <a:srgbClr val="000000"/>
                </a:solidFill>
                <a:latin typeface="Arial" panose="020B0604020202020204" pitchFamily="34" charset="0"/>
                <a:cs typeface="Arial" panose="020B0604020202020204" pitchFamily="34" charset="0"/>
              </a:rPr>
              <a:t>Welfare impacts of place-based investments (as opposed to choice-based policies)</a:t>
            </a:r>
          </a:p>
          <a:p>
            <a:pPr lvl="1"/>
            <a:r>
              <a:rPr lang="en-US" sz="1800" dirty="0">
                <a:solidFill>
                  <a:srgbClr val="000000"/>
                </a:solidFill>
                <a:latin typeface="Arial" panose="020B0604020202020204" pitchFamily="34" charset="0"/>
                <a:cs typeface="Arial" panose="020B0604020202020204" pitchFamily="34" charset="0"/>
              </a:rPr>
              <a:t>Relative welfare impact of place-based vs. person-based policies</a:t>
            </a:r>
          </a:p>
          <a:p>
            <a:pPr lvl="1"/>
            <a:r>
              <a:rPr lang="en-US" sz="1800" dirty="0">
                <a:solidFill>
                  <a:srgbClr val="000000"/>
                </a:solidFill>
                <a:latin typeface="Arial" panose="020B0604020202020204" pitchFamily="34" charset="0"/>
                <a:cs typeface="Arial" panose="020B0604020202020204" pitchFamily="34" charset="0"/>
              </a:rPr>
              <a:t>Endogenous policy responses / political economy of place and location choices</a:t>
            </a:r>
          </a:p>
          <a:p>
            <a:pPr lvl="1"/>
            <a:r>
              <a:rPr lang="en-US" sz="1800" dirty="0">
                <a:solidFill>
                  <a:srgbClr val="000000"/>
                </a:solidFill>
                <a:latin typeface="Arial" panose="020B0604020202020204" pitchFamily="34" charset="0"/>
                <a:cs typeface="Arial" panose="020B0604020202020204" pitchFamily="34" charset="0"/>
              </a:rPr>
              <a:t>Implications for federal vs. local policymaking / fiscal federalism</a:t>
            </a:r>
          </a:p>
        </p:txBody>
      </p:sp>
      <p:sp>
        <p:nvSpPr>
          <p:cNvPr id="9" name="Title 1"/>
          <p:cNvSpPr txBox="1">
            <a:spLocks/>
          </p:cNvSpPr>
          <p:nvPr/>
        </p:nvSpPr>
        <p:spPr>
          <a:xfrm>
            <a:off x="1328928" y="55544"/>
            <a:ext cx="9838944" cy="1020763"/>
          </a:xfrm>
          <a:prstGeom prst="rect">
            <a:avLst/>
          </a:prstGeom>
        </p:spPr>
        <p:txBody>
          <a:bodyPr vert="horz" lIns="91344" tIns="45718" rIns="91344"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3312">
              <a:defRPr/>
            </a:pPr>
            <a:r>
              <a:rPr lang="en-US" sz="2400" dirty="0">
                <a:solidFill>
                  <a:srgbClr val="002060"/>
                </a:solidFill>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14534715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latin typeface="Arial" panose="020B0604020202020204" pitchFamily="34" charset="0"/>
                <a:ea typeface="ＭＳ Ｐゴシック"/>
                <a:cs typeface="Arial" panose="020B0604020202020204" pitchFamily="34" charset="0"/>
              </a:rPr>
              <a:t>Appendix: Causal </a:t>
            </a:r>
            <a:r>
              <a:rPr lang="en-US" dirty="0">
                <a:ea typeface="ＭＳ Ｐゴシック"/>
                <a:cs typeface="Arial" panose="020B0604020202020204" pitchFamily="34" charset="0"/>
              </a:rPr>
              <a:t>Fixed Effects and </a:t>
            </a:r>
            <a:r>
              <a:rPr lang="en-US" dirty="0">
                <a:latin typeface="Arial" panose="020B0604020202020204" pitchFamily="34" charset="0"/>
                <a:ea typeface="ＭＳ Ｐゴシック"/>
                <a:cs typeface="Arial" panose="020B0604020202020204" pitchFamily="34" charset="0"/>
              </a:rPr>
              <a:t>Optimal Shrinkage</a:t>
            </a:r>
          </a:p>
        </p:txBody>
      </p:sp>
      <p:sp>
        <p:nvSpPr>
          <p:cNvPr id="125954" name="Content Placeholder 2"/>
          <p:cNvSpPr>
            <a:spLocks noGrp="1"/>
          </p:cNvSpPr>
          <p:nvPr>
            <p:ph idx="1"/>
          </p:nvPr>
        </p:nvSpPr>
        <p:spPr>
          <a:xfrm>
            <a:off x="1828800" y="1066800"/>
            <a:ext cx="8839200" cy="4461164"/>
          </a:xfrm>
        </p:spPr>
        <p:txBody>
          <a:bodyPr/>
          <a:lstStyle/>
          <a:p>
            <a:r>
              <a:rPr lang="en-US" sz="1800" dirty="0">
                <a:latin typeface="Arial"/>
                <a:ea typeface="ＭＳ Ｐゴシック"/>
                <a:cs typeface="Arial"/>
              </a:rPr>
              <a:t>What neighborhoods have the highest causal effect on children’s outcomes?</a:t>
            </a:r>
          </a:p>
          <a:p>
            <a:endParaRPr lang="en-US" sz="1800" dirty="0">
              <a:latin typeface="Arial"/>
              <a:ea typeface="ＭＳ Ｐゴシック"/>
              <a:cs typeface="Arial"/>
            </a:endParaRPr>
          </a:p>
          <a:p>
            <a:r>
              <a:rPr lang="en-US" sz="1800" dirty="0">
                <a:latin typeface="Arial"/>
                <a:ea typeface="ＭＳ Ｐゴシック"/>
                <a:cs typeface="Arial"/>
              </a:rPr>
              <a:t>Note the observed variation across places contains both sorting and causal components</a:t>
            </a:r>
          </a:p>
          <a:p>
            <a:endParaRPr lang="en-US" sz="1800" dirty="0">
              <a:latin typeface="Arial"/>
              <a:ea typeface="ＭＳ Ｐゴシック"/>
              <a:cs typeface="Arial"/>
            </a:endParaRPr>
          </a:p>
          <a:p>
            <a:pPr lvl="1"/>
            <a:r>
              <a:rPr lang="en-US" sz="1800" dirty="0">
                <a:latin typeface="Arial"/>
                <a:ea typeface="ＭＳ Ｐゴシック"/>
                <a:cs typeface="Arial"/>
              </a:rPr>
              <a:t>2/3 may be causal, but 1/3 is still sorting</a:t>
            </a:r>
          </a:p>
          <a:p>
            <a:endParaRPr lang="en-US" sz="1800" dirty="0">
              <a:latin typeface="Arial"/>
              <a:ea typeface="ＭＳ Ｐゴシック"/>
              <a:cs typeface="Arial"/>
            </a:endParaRPr>
          </a:p>
          <a:p>
            <a:pPr marL="0" indent="0">
              <a:buNone/>
            </a:pPr>
            <a:r>
              <a:rPr lang="en-US" sz="1800" dirty="0">
                <a:latin typeface="Arial"/>
                <a:ea typeface="ＭＳ Ｐゴシック"/>
                <a:cs typeface="Arial"/>
              </a:rPr>
              <a:t>Objectives: </a:t>
            </a:r>
          </a:p>
          <a:p>
            <a:endParaRPr lang="en-US" sz="1800" dirty="0">
              <a:latin typeface="Arial"/>
              <a:ea typeface="ＭＳ Ｐゴシック"/>
              <a:cs typeface="Arial"/>
            </a:endParaRPr>
          </a:p>
          <a:p>
            <a:r>
              <a:rPr lang="en-US" sz="1800" dirty="0">
                <a:latin typeface="Arial"/>
                <a:ea typeface="ＭＳ Ｐゴシック"/>
                <a:cs typeface="Arial"/>
              </a:rPr>
              <a:t>Can we construct unbiased estimates of the true causal effect?</a:t>
            </a:r>
          </a:p>
          <a:p>
            <a:endParaRPr lang="en-US" sz="1800" dirty="0">
              <a:latin typeface="Arial"/>
              <a:ea typeface="ＭＳ Ｐゴシック"/>
              <a:cs typeface="Arial"/>
            </a:endParaRPr>
          </a:p>
          <a:p>
            <a:r>
              <a:rPr lang="en-US" sz="1800" dirty="0">
                <a:latin typeface="Arial"/>
                <a:ea typeface="ＭＳ Ｐゴシック"/>
                <a:cs typeface="Arial"/>
              </a:rPr>
              <a:t>Can we construct optimal forecasts of the place with the highest causal effect?</a:t>
            </a:r>
          </a:p>
          <a:p>
            <a:endParaRPr lang="en-US" sz="1800" dirty="0">
              <a:latin typeface="Arial"/>
              <a:ea typeface="ＭＳ Ｐゴシック"/>
              <a:cs typeface="Arial"/>
            </a:endParaRPr>
          </a:p>
          <a:p>
            <a:r>
              <a:rPr lang="en-US" sz="1800" dirty="0">
                <a:latin typeface="Arial"/>
                <a:ea typeface="ＭＳ Ｐゴシック"/>
                <a:cs typeface="Arial"/>
              </a:rPr>
              <a:t>Key question: Why are these objectives different?</a:t>
            </a:r>
          </a:p>
          <a:p>
            <a:endParaRPr lang="en-US" sz="1800" dirty="0">
              <a:latin typeface="Arial"/>
              <a:ea typeface="ＭＳ Ｐゴシック"/>
              <a:cs typeface="Arial"/>
            </a:endParaRPr>
          </a:p>
          <a:p>
            <a:endParaRPr lang="en-US" sz="1800" dirty="0">
              <a:latin typeface="Arial"/>
              <a:ea typeface="ＭＳ Ｐゴシック"/>
              <a:cs typeface="Arial"/>
            </a:endParaRPr>
          </a:p>
          <a:p>
            <a:pPr marL="0" indent="0">
              <a:buNone/>
            </a:pPr>
            <a:endParaRPr lang="en-US" sz="1800" dirty="0">
              <a:latin typeface="Arial"/>
              <a:ea typeface="ＭＳ Ｐゴシック"/>
              <a:cs typeface="Arial"/>
            </a:endParaRPr>
          </a:p>
        </p:txBody>
      </p:sp>
    </p:spTree>
    <p:extLst>
      <p:ext uri="{BB962C8B-B14F-4D97-AF65-F5344CB8AC3E}">
        <p14:creationId xmlns:p14="http://schemas.microsoft.com/office/powerpoint/2010/main" val="13253900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Causal Effects of Each County</a:t>
            </a:r>
          </a:p>
        </p:txBody>
      </p:sp>
      <p:sp>
        <p:nvSpPr>
          <p:cNvPr id="125954" name="Content Placeholder 2"/>
          <p:cNvSpPr>
            <a:spLocks noGrp="1"/>
          </p:cNvSpPr>
          <p:nvPr>
            <p:ph idx="1"/>
          </p:nvPr>
        </p:nvSpPr>
        <p:spPr>
          <a:xfrm>
            <a:off x="1905000" y="990600"/>
            <a:ext cx="8458200" cy="5791200"/>
          </a:xfrm>
        </p:spPr>
        <p:txBody>
          <a:bodyPr/>
          <a:lstStyle/>
          <a:p>
            <a:endParaRPr lang="en-US" sz="1800" dirty="0">
              <a:ea typeface="ＭＳ Ｐゴシック"/>
              <a:cs typeface="ＭＳ Ｐゴシック"/>
            </a:endParaRPr>
          </a:p>
          <a:p>
            <a:r>
              <a:rPr lang="en-US" sz="1800" dirty="0">
                <a:ea typeface="ＭＳ Ｐゴシック"/>
                <a:cs typeface="ＭＳ Ｐゴシック"/>
              </a:rPr>
              <a:t>Chetty and Hendren (2018b) estimate causal effects of each county and CZ in the U.S. on children’s earnings in adulthood</a:t>
            </a:r>
          </a:p>
          <a:p>
            <a:endParaRPr lang="en-US" sz="1800" dirty="0">
              <a:ea typeface="ＭＳ Ｐゴシック"/>
              <a:cs typeface="ＭＳ Ｐゴシック"/>
            </a:endParaRPr>
          </a:p>
          <a:p>
            <a:pPr marL="0" indent="0">
              <a:buNone/>
            </a:pPr>
            <a:endParaRPr lang="en-US" dirty="0">
              <a:solidFill>
                <a:srgbClr val="222222"/>
              </a:solidFill>
              <a:ea typeface="Calibri"/>
            </a:endParaRPr>
          </a:p>
          <a:p>
            <a:pPr lvl="1"/>
            <a:r>
              <a:rPr lang="en-US" dirty="0">
                <a:solidFill>
                  <a:srgbClr val="222222"/>
                </a:solidFill>
                <a:ea typeface="Calibri"/>
              </a:rPr>
              <a:t>Estimate ~3,000 treatment effects (one per county) instead of one average exposure effect</a:t>
            </a:r>
            <a:endParaRPr lang="en-US" sz="1800" dirty="0">
              <a:ea typeface="ＭＳ Ｐゴシック"/>
              <a:cs typeface="ＭＳ Ｐゴシック"/>
            </a:endParaRPr>
          </a:p>
        </p:txBody>
      </p:sp>
    </p:spTree>
    <p:extLst>
      <p:ext uri="{BB962C8B-B14F-4D97-AF65-F5344CB8AC3E}">
        <p14:creationId xmlns:p14="http://schemas.microsoft.com/office/powerpoint/2010/main" val="40564711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Estimating County Fixed Effects</a:t>
            </a:r>
          </a:p>
        </p:txBody>
      </p:sp>
      <p:sp>
        <p:nvSpPr>
          <p:cNvPr id="125954" name="Content Placeholder 2"/>
          <p:cNvSpPr>
            <a:spLocks noGrp="1"/>
          </p:cNvSpPr>
          <p:nvPr>
            <p:ph idx="1"/>
          </p:nvPr>
        </p:nvSpPr>
        <p:spPr>
          <a:xfrm>
            <a:off x="1905000" y="990600"/>
            <a:ext cx="8610600" cy="5791200"/>
          </a:xfrm>
        </p:spPr>
        <p:txBody>
          <a:bodyPr/>
          <a:lstStyle/>
          <a:p>
            <a:endParaRPr lang="en-US" dirty="0">
              <a:ea typeface="ＭＳ Ｐゴシック"/>
              <a:cs typeface="ＭＳ Ｐゴシック"/>
            </a:endParaRPr>
          </a:p>
          <a:p>
            <a:r>
              <a:rPr lang="en-US" dirty="0">
                <a:ea typeface="ＭＳ Ｐゴシック"/>
                <a:cs typeface="ＭＳ Ｐゴシック"/>
              </a:rPr>
              <a:t>Begin by estimating effect of each county using a fixed effects model that is identified using variation in timing of moves between areas</a:t>
            </a:r>
          </a:p>
          <a:p>
            <a:endParaRPr lang="en-US" dirty="0">
              <a:ea typeface="ＭＳ Ｐゴシック"/>
              <a:cs typeface="ＭＳ Ｐゴシック"/>
            </a:endParaRPr>
          </a:p>
          <a:p>
            <a:endParaRPr lang="en-US" dirty="0">
              <a:ea typeface="ＭＳ Ｐゴシック"/>
              <a:cs typeface="ＭＳ Ｐゴシック"/>
            </a:endParaRPr>
          </a:p>
          <a:p>
            <a:r>
              <a:rPr lang="en-US" dirty="0">
                <a:ea typeface="ＭＳ Ｐゴシック"/>
                <a:cs typeface="ＭＳ Ｐゴシック"/>
              </a:rPr>
              <a:t>Intuition for identification: suppose children who move from Manhattan to Queens at younger ages earn more as adults</a:t>
            </a:r>
          </a:p>
          <a:p>
            <a:pPr lvl="1"/>
            <a:endParaRPr lang="en-US" dirty="0">
              <a:ea typeface="ＭＳ Ｐゴシック"/>
              <a:cs typeface="ＭＳ Ｐゴシック"/>
            </a:endParaRPr>
          </a:p>
          <a:p>
            <a:pPr lvl="1"/>
            <a:r>
              <a:rPr lang="en-US" dirty="0">
                <a:ea typeface="ＭＳ Ｐゴシック"/>
                <a:cs typeface="ＭＳ Ｐゴシック"/>
              </a:rPr>
              <a:t>Can infer that Queens has positive exposure effects relative to Manhattan</a:t>
            </a:r>
          </a:p>
        </p:txBody>
      </p:sp>
    </p:spTree>
    <p:extLst>
      <p:ext uri="{BB962C8B-B14F-4D97-AF65-F5344CB8AC3E}">
        <p14:creationId xmlns:p14="http://schemas.microsoft.com/office/powerpoint/2010/main" val="28329570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1752600" y="1143000"/>
            <a:ext cx="8839200" cy="5791200"/>
          </a:xfrm>
          <a:prstGeom prst="rect">
            <a:avLst/>
          </a:prstGeom>
          <a:noFill/>
          <a:ln w="9525">
            <a:noFill/>
            <a:miter lim="800000"/>
            <a:headEnd/>
            <a:tailEnd/>
          </a:ln>
        </p:spPr>
        <p:txBody>
          <a:bodyPr vert="horz" wrap="square" lIns="91354" tIns="45678" rIns="91354" bIns="45678" numCol="1" anchor="t" anchorCtr="0" compatLnSpc="1">
            <a:prstTxWarp prst="textNoShape">
              <a:avLst/>
            </a:prstTxWarp>
          </a:bodyPr>
          <a:lstStyle>
            <a:lvl1pPr marL="341313" indent="-341313" algn="l" rtl="0" eaLnBrk="0" fontAlgn="base" hangingPunct="0">
              <a:spcBef>
                <a:spcPct val="20000"/>
              </a:spcBef>
              <a:spcAft>
                <a:spcPct val="0"/>
              </a:spcAft>
              <a:buSzPct val="80000"/>
              <a:buBlip>
                <a:blip r:embed="rId3"/>
              </a:buBlip>
              <a:defRPr sz="2000">
                <a:solidFill>
                  <a:schemeClr val="tx1"/>
                </a:solidFill>
                <a:latin typeface="+mn-lt"/>
                <a:ea typeface="ＭＳ Ｐゴシック" charset="0"/>
                <a:cs typeface="ＭＳ Ｐゴシック" charset="-128"/>
              </a:defRPr>
            </a:lvl1pPr>
            <a:lvl2pPr marL="741363" indent="-284163" algn="l" rtl="0" eaLnBrk="0" fontAlgn="base" hangingPunct="0">
              <a:spcBef>
                <a:spcPct val="20000"/>
              </a:spcBef>
              <a:spcAft>
                <a:spcPct val="0"/>
              </a:spcAft>
              <a:buSzPct val="80000"/>
              <a:buBlip>
                <a:blip r:embed="rId3"/>
              </a:buBlip>
              <a:defRPr sz="2000">
                <a:solidFill>
                  <a:schemeClr val="tx1"/>
                </a:solidFill>
                <a:latin typeface="+mn-lt"/>
                <a:ea typeface="Arial" charset="0"/>
                <a:cs typeface="+mn-cs"/>
              </a:defRPr>
            </a:lvl2pPr>
            <a:lvl3pPr marL="1141413" indent="-227013" algn="l" rtl="0" eaLnBrk="0" fontAlgn="base" hangingPunct="0">
              <a:spcBef>
                <a:spcPct val="20000"/>
              </a:spcBef>
              <a:spcAft>
                <a:spcPct val="0"/>
              </a:spcAft>
              <a:buSzPct val="80000"/>
              <a:buBlip>
                <a:blip r:embed="rId3"/>
              </a:buBlip>
              <a:defRPr sz="2000">
                <a:solidFill>
                  <a:schemeClr val="tx1"/>
                </a:solidFill>
                <a:latin typeface="+mn-lt"/>
                <a:ea typeface="ＭＳ Ｐゴシック" charset="-128"/>
                <a:cs typeface="+mn-cs"/>
              </a:defRPr>
            </a:lvl3pPr>
            <a:lvl4pPr marL="1598613" indent="-227013" algn="l" rtl="0" eaLnBrk="0" fontAlgn="base" hangingPunct="0">
              <a:spcBef>
                <a:spcPct val="20000"/>
              </a:spcBef>
              <a:spcAft>
                <a:spcPct val="0"/>
              </a:spcAft>
              <a:buSzPct val="80000"/>
              <a:buBlip>
                <a:blip r:embed="rId3"/>
              </a:buBlip>
              <a:defRPr sz="2000">
                <a:solidFill>
                  <a:schemeClr val="tx1"/>
                </a:solidFill>
                <a:latin typeface="+mn-lt"/>
                <a:ea typeface="ＭＳ Ｐゴシック" charset="-128"/>
                <a:cs typeface="+mn-cs"/>
              </a:defRPr>
            </a:lvl4pPr>
            <a:lvl5pPr marL="2054225" indent="-227013" algn="l" rtl="0" eaLnBrk="0" fontAlgn="base" hangingPunct="0">
              <a:spcBef>
                <a:spcPct val="20000"/>
              </a:spcBef>
              <a:spcAft>
                <a:spcPct val="0"/>
              </a:spcAft>
              <a:buSzPct val="80000"/>
              <a:buBlip>
                <a:blip r:embed="rId3"/>
              </a:buBlip>
              <a:defRPr sz="2000">
                <a:solidFill>
                  <a:schemeClr val="tx1"/>
                </a:solidFill>
                <a:latin typeface="+mn-lt"/>
                <a:ea typeface="ＭＳ Ｐゴシック" charset="-128"/>
                <a:cs typeface="+mn-cs"/>
              </a:defRPr>
            </a:lvl5pPr>
            <a:lvl6pPr marL="2512248" indent="-228387" algn="l" rtl="0" eaLnBrk="1" fontAlgn="base" hangingPunct="1">
              <a:spcBef>
                <a:spcPct val="20000"/>
              </a:spcBef>
              <a:spcAft>
                <a:spcPct val="0"/>
              </a:spcAft>
              <a:buSzPct val="80000"/>
              <a:buBlip>
                <a:blip r:embed="rId3"/>
              </a:buBlip>
              <a:defRPr sz="2000">
                <a:solidFill>
                  <a:schemeClr val="tx1"/>
                </a:solidFill>
                <a:latin typeface="+mn-lt"/>
                <a:cs typeface="+mn-cs"/>
              </a:defRPr>
            </a:lvl6pPr>
            <a:lvl7pPr marL="2969022" indent="-228387" algn="l" rtl="0" eaLnBrk="1" fontAlgn="base" hangingPunct="1">
              <a:spcBef>
                <a:spcPct val="20000"/>
              </a:spcBef>
              <a:spcAft>
                <a:spcPct val="0"/>
              </a:spcAft>
              <a:buSzPct val="80000"/>
              <a:buBlip>
                <a:blip r:embed="rId3"/>
              </a:buBlip>
              <a:defRPr sz="2000">
                <a:solidFill>
                  <a:schemeClr val="tx1"/>
                </a:solidFill>
                <a:latin typeface="+mn-lt"/>
                <a:cs typeface="+mn-cs"/>
              </a:defRPr>
            </a:lvl7pPr>
            <a:lvl8pPr marL="3425793" indent="-228387" algn="l" rtl="0" eaLnBrk="1" fontAlgn="base" hangingPunct="1">
              <a:spcBef>
                <a:spcPct val="20000"/>
              </a:spcBef>
              <a:spcAft>
                <a:spcPct val="0"/>
              </a:spcAft>
              <a:buSzPct val="80000"/>
              <a:buBlip>
                <a:blip r:embed="rId3"/>
              </a:buBlip>
              <a:defRPr sz="2000">
                <a:solidFill>
                  <a:schemeClr val="tx1"/>
                </a:solidFill>
                <a:latin typeface="+mn-lt"/>
                <a:cs typeface="+mn-cs"/>
              </a:defRPr>
            </a:lvl8pPr>
            <a:lvl9pPr marL="3882564" indent="-228387" algn="l" rtl="0" eaLnBrk="1" fontAlgn="base" hangingPunct="1">
              <a:spcBef>
                <a:spcPct val="20000"/>
              </a:spcBef>
              <a:spcAft>
                <a:spcPct val="0"/>
              </a:spcAft>
              <a:buSzPct val="80000"/>
              <a:buBlip>
                <a:blip r:embed="rId3"/>
              </a:buBlip>
              <a:defRPr sz="2000">
                <a:solidFill>
                  <a:schemeClr val="tx1"/>
                </a:solidFill>
                <a:latin typeface="+mn-lt"/>
                <a:cs typeface="+mn-cs"/>
              </a:defRPr>
            </a:lvl9pPr>
          </a:lstStyle>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rPr>
              <a:t>Estimate place effects </a:t>
            </a:r>
            <a:r>
              <a:rPr kumimoji="0" lang="en-US" sz="2000" b="0" i="0" u="none" strike="noStrike" kern="1200" cap="none" spc="0" normalizeH="0" baseline="0" noProof="0" dirty="0">
                <a:ln>
                  <a:noFill/>
                </a:ln>
                <a:solidFill>
                  <a:srgbClr val="000000"/>
                </a:solidFill>
                <a:effectLst/>
                <a:uLnTx/>
                <a:uFillTx/>
                <a:latin typeface="Symbol" panose="05050102010706020507" pitchFamily="18" charset="2"/>
                <a:ea typeface="ＭＳ Ｐゴシック"/>
                <a:cs typeface="ＭＳ Ｐゴシック"/>
                <a:sym typeface="Wingdings" pitchFamily="2" charset="2"/>
              </a:rPr>
              <a:t>m</a:t>
            </a:r>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ＭＳ Ｐゴシック"/>
                <a:sym typeface="Wingdings" pitchFamily="2" charset="2"/>
              </a:rPr>
              <a:t> = (</a:t>
            </a:r>
            <a:r>
              <a:rPr kumimoji="0" lang="en-US" sz="2000" b="0" i="0" u="none" strike="noStrike" kern="1200" cap="none" spc="0" normalizeH="0" baseline="0" noProof="0" dirty="0">
                <a:ln>
                  <a:noFill/>
                </a:ln>
                <a:solidFill>
                  <a:srgbClr val="000000"/>
                </a:solidFill>
                <a:effectLst/>
                <a:uLnTx/>
                <a:uFillTx/>
                <a:latin typeface="Symbol" panose="05050102010706020507" pitchFamily="18" charset="2"/>
                <a:ea typeface="Cambria Math" panose="02040503050406030204" pitchFamily="18" charset="0"/>
                <a:cs typeface="ＭＳ Ｐゴシック"/>
                <a:sym typeface="Wingdings" pitchFamily="2" charset="2"/>
              </a:rPr>
              <a:t>m</a:t>
            </a:r>
            <a:r>
              <a:rPr kumimoji="0" lang="en-US" sz="2000" b="0" i="0" u="none" strike="noStrike" kern="1200" cap="none" spc="0" normalizeH="0" baseline="-25000" noProof="0" dirty="0">
                <a:ln>
                  <a:noFill/>
                </a:ln>
                <a:solidFill>
                  <a:srgbClr val="000000"/>
                </a:solidFill>
                <a:effectLst/>
                <a:uLnTx/>
                <a:uFillTx/>
                <a:latin typeface="Cambria Math" panose="02040503050406030204" pitchFamily="18" charset="0"/>
                <a:ea typeface="Cambria Math" panose="02040503050406030204" pitchFamily="18" charset="0"/>
                <a:cs typeface="ＭＳ Ｐゴシック"/>
                <a:sym typeface="Wingdings" pitchFamily="2" charset="2"/>
              </a:rPr>
              <a:t>1</a:t>
            </a:r>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ＭＳ Ｐゴシック"/>
                <a:sym typeface="Wingdings" pitchFamily="2" charset="2"/>
              </a:rPr>
              <a:t>,…,</a:t>
            </a:r>
            <a:r>
              <a:rPr kumimoji="0" lang="en-US" sz="2000" b="0" i="0" u="none" strike="noStrike" kern="1200" cap="none" spc="0" normalizeH="0" baseline="0" noProof="0" dirty="0" err="1">
                <a:ln>
                  <a:noFill/>
                </a:ln>
                <a:solidFill>
                  <a:srgbClr val="000000"/>
                </a:solidFill>
                <a:effectLst/>
                <a:uLnTx/>
                <a:uFillTx/>
                <a:latin typeface="Symbol" panose="05050102010706020507" pitchFamily="18" charset="2"/>
                <a:ea typeface="Cambria Math" panose="02040503050406030204" pitchFamily="18" charset="0"/>
                <a:cs typeface="ＭＳ Ｐゴシック"/>
                <a:sym typeface="Wingdings" pitchFamily="2" charset="2"/>
              </a:rPr>
              <a:t>m</a:t>
            </a:r>
            <a:r>
              <a:rPr kumimoji="0" lang="en-US" sz="2000" b="0" i="0" u="none" strike="noStrike" kern="1200" cap="none" spc="0" normalizeH="0" baseline="-25000" noProof="0" dirty="0" err="1">
                <a:ln>
                  <a:noFill/>
                </a:ln>
                <a:solidFill>
                  <a:srgbClr val="000000"/>
                </a:solidFill>
                <a:effectLst/>
                <a:uLnTx/>
                <a:uFillTx/>
                <a:latin typeface="Cambria Math" panose="02040503050406030204" pitchFamily="18" charset="0"/>
                <a:ea typeface="Cambria Math" panose="02040503050406030204" pitchFamily="18" charset="0"/>
                <a:cs typeface="ＭＳ Ｐゴシック"/>
                <a:sym typeface="Wingdings" pitchFamily="2" charset="2"/>
              </a:rPr>
              <a:t>N</a:t>
            </a:r>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ＭＳ Ｐゴシック"/>
                <a:sym typeface="Wingdings" pitchFamily="2" charset="2"/>
              </a:rPr>
              <a: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rPr>
              <a:t> using fixed effects for origin and destination interacted with exposure time:</a:t>
            </a: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0" marR="0" lvl="0" indent="0" algn="l" defTabSz="914400" rtl="0" eaLnBrk="0" fontAlgn="base" latinLnBrk="0" hangingPunct="0">
              <a:lnSpc>
                <a:spcPct val="100000"/>
              </a:lnSpc>
              <a:spcBef>
                <a:spcPct val="20000"/>
              </a:spcBef>
              <a:spcAft>
                <a:spcPct val="0"/>
              </a:spcAft>
              <a:buClrTx/>
              <a:buSzPct val="80000"/>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0" marR="0" lvl="0" indent="0" algn="l" defTabSz="914400" rtl="0" eaLnBrk="0" fontAlgn="base" latinLnBrk="0" hangingPunct="0">
              <a:lnSpc>
                <a:spcPct val="100000"/>
              </a:lnSpc>
              <a:spcBef>
                <a:spcPct val="20000"/>
              </a:spcBef>
              <a:spcAft>
                <a:spcPct val="0"/>
              </a:spcAft>
              <a:buClrTx/>
              <a:buSzPct val="80000"/>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rPr>
              <a:t>Place effects are allowed to vary linearly with parent income rank:</a:t>
            </a: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0" marR="0" lvl="0" indent="0" algn="l" defTabSz="914400" rtl="0" eaLnBrk="0" fontAlgn="base" latinLnBrk="0" hangingPunct="0">
              <a:lnSpc>
                <a:spcPct val="100000"/>
              </a:lnSpc>
              <a:spcBef>
                <a:spcPct val="20000"/>
              </a:spcBef>
              <a:spcAft>
                <a:spcPct val="0"/>
              </a:spcAft>
              <a:buClrTx/>
              <a:buSzPct val="80000"/>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rPr>
              <a:t>Include origin-by-destination fixed effects to isolate variation in exposure</a:t>
            </a: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endParaRPr>
          </a:p>
          <a:p>
            <a:pPr marL="341313" marR="0" lvl="0" indent="-341313" algn="l" defTabSz="914400" rtl="0" eaLnBrk="0" fontAlgn="base" latinLnBrk="0" hangingPunct="0">
              <a:lnSpc>
                <a:spcPct val="100000"/>
              </a:lnSpc>
              <a:spcBef>
                <a:spcPct val="20000"/>
              </a:spcBef>
              <a:spcAft>
                <a:spcPct val="0"/>
              </a:spcAft>
              <a:buClrTx/>
              <a:buSzPct val="80000"/>
              <a:buFontTx/>
              <a:buBlip>
                <a:blip r:embed="rId3"/>
              </a:buBlip>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ＭＳ Ｐゴシック"/>
                <a:sym typeface="Wingdings" pitchFamily="2" charset="2"/>
              </a:rPr>
              <a:t>What is the identification condition?</a:t>
            </a:r>
          </a:p>
        </p:txBody>
      </p:sp>
      <p:sp>
        <p:nvSpPr>
          <p:cNvPr id="10" name="Title 1"/>
          <p:cNvSpPr>
            <a:spLocks noGrp="1"/>
          </p:cNvSpPr>
          <p:nvPr>
            <p:ph type="title"/>
          </p:nvPr>
        </p:nvSpPr>
        <p:spPr>
          <a:xfrm>
            <a:off x="1752600" y="152400"/>
            <a:ext cx="9067800" cy="533400"/>
          </a:xfrm>
        </p:spPr>
        <p:txBody>
          <a:bodyPr/>
          <a:lstStyle/>
          <a:p>
            <a:r>
              <a:rPr lang="en-US" dirty="0">
                <a:ea typeface="ＭＳ Ｐゴシック"/>
                <a:cs typeface="ＭＳ Ｐゴシック"/>
              </a:rPr>
              <a:t>Estimating County Fixed Effects</a:t>
            </a:r>
            <a:endParaRPr lang="en-US" dirty="0"/>
          </a:p>
        </p:txBody>
      </p:sp>
      <p:pic>
        <p:nvPicPr>
          <p:cNvPr id="4" name="Picture 3"/>
          <p:cNvPicPr>
            <a:picLocks noChangeAspect="1"/>
          </p:cNvPicPr>
          <p:nvPr/>
        </p:nvPicPr>
        <p:blipFill>
          <a:blip r:embed="rId4"/>
          <a:stretch>
            <a:fillRect/>
          </a:stretch>
        </p:blipFill>
        <p:spPr>
          <a:xfrm>
            <a:off x="4953000" y="4419600"/>
            <a:ext cx="2057400" cy="482958"/>
          </a:xfrm>
          <a:prstGeom prst="rect">
            <a:avLst/>
          </a:prstGeom>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747"/>
          <a:stretch/>
        </p:blipFill>
        <p:spPr bwMode="auto">
          <a:xfrm>
            <a:off x="2385298" y="1981201"/>
            <a:ext cx="7444502" cy="13128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8187420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81000" y="385599"/>
            <a:ext cx="8830193" cy="642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2521095" y="5760366"/>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2521095" y="3244681"/>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2521095" y="722863"/>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5855411" y="5326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6143619" y="345317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5988784" y="10754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5662251" y="35114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4334656" y="54598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5133359" y="559939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3575811" y="49785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6080766" y="203972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4031119" y="441130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3548217" y="52560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3410245"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5619326" y="51762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4613666" y="32707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6048572" y="53740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8285247" y="41001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2746448" y="42656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2927344" y="51548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391767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4645859" y="35068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4035717" y="17346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4287132" y="403571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3913076" y="30453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4774633" y="31695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5683713" y="36877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4207415"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4940199" y="29074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2789372" y="15476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5984185" y="373678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6476284"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5208478" y="5053644"/>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3056118" y="54874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2793971"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5614727" y="46519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4303996" y="24521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4592203" y="520388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8547394" y="263454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5127227" y="50797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6020978" y="565765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8386427" y="160128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7535601"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3730646"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4003524"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3913076" y="2488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5197747" y="86236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3275339" y="14188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4742439"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6480883" y="19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9297040"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4158359"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7209068" y="32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7187605" y="34853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8547394" y="46243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6529940" y="55886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5111897" y="34424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5421567" y="20657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5576402" y="4351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8214729" y="4149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8087488" y="54123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446956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8285247" y="10969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6448690" y="22267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5726638" y="46627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5797158" y="392840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6454822"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6272393" y="45400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6615789"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5314256" y="45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6534539"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5924397" y="43469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5775694" y="4181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5732770" y="49892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4763901"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6048572" y="3120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6175813" y="23662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5277463"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3189490" y="4224281"/>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3105174" y="40571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4293264"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4549279"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4287132" y="42288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3264608" y="49677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420741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3388783"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3634066" y="40633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5421567" y="52881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2836896" y="37045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3200221"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5453760" y="54767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7653643" y="3741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5154821" y="43039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4293264"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6680177" y="4014256"/>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3726048" y="29442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5715907" y="899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3842557" y="57220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4796095"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3500693" y="30944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3371920"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6016378"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4897274" y="30346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5576402" y="46565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3543618" y="16442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7941851" y="11291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10040555" y="19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9927111" y="2076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8375696"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4704114" y="35758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5249869"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7984776" y="24091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7320978" y="8776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6059303" y="24199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3120504" y="3693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5625458" y="32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7268856"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5743501" y="20397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7396096"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4774633" y="31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6342912" y="31159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8012370" y="44588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7097157" y="46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7423690" y="46673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6519209" y="22374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5111897" y="27403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7353172" y="39238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5346449"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4742439"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4271802" y="9267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9451875" y="3099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4517085" y="26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9671097" y="11505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8878526"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478536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5705176" y="44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7557063" y="12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5646921"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7320978" y="36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4308595" y="35282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8440082" y="33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8322040"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9114611" y="9206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9370625" y="12747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5978053" y="31097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7722629"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5700576" y="3051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4057179" y="26130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7610719" y="3463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7557063"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6395034" y="25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531425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6658714" y="39713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4839019" y="33136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7209068"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8573455" y="35175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6224869" y="4074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7883596" y="20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6519209"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8322040" y="14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7535601"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6375106" y="181437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8246922"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9151404" y="4389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9441144"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9097748" y="56852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6143619" y="51502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7080294" y="1992205"/>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8225460" y="57174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6534539" y="28108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8755885" y="29549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9494800"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7915790" y="4235012"/>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9703291" y="33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9917914" y="352215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9976168" y="3174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7193738" y="49080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7112487" y="39820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8910719"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7851403" y="31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5715907" y="31266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5111897" y="32814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5395506" y="57435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7294917"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5421567" y="55932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9013432" y="9589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8343502"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9162135" y="3790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9943975"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8210130"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9034895"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9623575" y="374751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8857064" y="195387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7247393" y="44266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7718030" y="38118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9097748" y="38486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9692559" y="26498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06"/>
          <p:cNvSpPr>
            <a:spLocks noChangeArrowheads="1"/>
          </p:cNvSpPr>
          <p:nvPr/>
        </p:nvSpPr>
        <p:spPr bwMode="auto">
          <a:xfrm>
            <a:off x="10083479"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8841733"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9617441" y="13284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8023101" y="28215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7782417" y="26606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7509539" y="31373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6974516" y="413843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5453760"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8070624" y="781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4908005" y="41430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7064963" y="3945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984739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477463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6807416" y="47056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8498337" y="29917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8964375"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8798808" y="16595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7535600"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8814139" y="3339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9874988"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8038431" y="56791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8023101" y="24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8637841" y="16227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4624396" y="3206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8220860" y="37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8942912" y="4046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9329234" y="264373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8611780" y="22328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8220860" y="42503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6487015" y="30990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8418620" y="30193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9980767"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9269445" y="44220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7760954" y="24567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10088078" y="171779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6626520" y="28966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9462606"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10104941" y="26866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9329234" y="298713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8697629" y="16273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9858125" y="9482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9183596"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9467205" y="11996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7391497"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9825932" y="30883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8151875" y="237699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7299515"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6888666" y="33243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6824279" y="40357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8835601"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66311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9237252" y="56959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7952582"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9451875" y="15307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9333832"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5984185" y="4095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8809540" y="40679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6175812" y="42718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9467205" y="42396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8016968" y="39023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8151875" y="2660600"/>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8001638" y="1874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7348572" y="34317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8038431" y="18358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7069562" y="4716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8472275" y="14556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7524869" y="49034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9697158" y="5021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93982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5902935" y="22911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9065554"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6502345" y="35650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7771685" y="2623808"/>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6315317" y="33673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7797747"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8536662"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9002700" y="15261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7091025"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9697158"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7675105" y="3414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8568856"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6775223" y="30775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8605648" y="509656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8949044" y="16058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9767677"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8622511"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8910719" y="11674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7503407" y="1756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6647982" y="10432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6128288" y="37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7675105" y="323394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8611780" y="42871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6336779"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8878525" y="459833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8119681" y="30407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6631119" y="28047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9146804" y="2970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9286309" y="11935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9494799"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8006237" y="2815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4731708" y="18205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7546332" y="4314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5694444" y="36233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7166143"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8012369" y="32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9917914" y="3088312"/>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6802817" y="51333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8102818" y="2869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7937251" y="32922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9243384"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8927582" y="19278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7963313"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8322039" y="31481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7434421" y="27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9997630"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8835601" y="29595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9333832" y="43193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9612843" y="34317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7760954"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8734422"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8766615" y="32232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7552465" y="1429585"/>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7701166"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9333832" y="25210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7247393"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6523807" y="45293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8311308" y="20075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1006661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7728761"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9359894" y="15629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9054823" y="20826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6577463" y="329680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6505412" y="3102110"/>
            <a:ext cx="4776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2800104" y="366626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2858359" y="381803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4667321" y="3539021"/>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4771567" y="3302935"/>
            <a:ext cx="75661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7947983" y="2370859"/>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8092087" y="2323336"/>
            <a:ext cx="12484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3083713" y="3655530"/>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3299867" y="3597275"/>
            <a:ext cx="5273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4020388" y="257475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4233477" y="2516496"/>
            <a:ext cx="7966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8536662" y="347923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8680767" y="3431709"/>
            <a:ext cx="8063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7075695" y="3945270"/>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6243265" y="3818030"/>
            <a:ext cx="7577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7814611" y="3152699"/>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7529469" y="2913548"/>
            <a:ext cx="60753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5679114" y="308831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5728171" y="2861425"/>
            <a:ext cx="9762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8996568" y="300246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9140673" y="295494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7679704" y="377357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7819210" y="3726049"/>
            <a:ext cx="8255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9654233" y="2613077"/>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9461073" y="2419916"/>
            <a:ext cx="95539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4871213" y="4100105"/>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5009185" y="4052582"/>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7310246" y="339338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7420625" y="3450105"/>
            <a:ext cx="6668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6278524" y="332899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5728170" y="3302935"/>
            <a:ext cx="49853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7636780" y="3195624"/>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6983714" y="3030058"/>
            <a:ext cx="6476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7898926" y="3255412"/>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8046096" y="3260011"/>
            <a:ext cx="9650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8285247" y="3109775"/>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8424752" y="3092911"/>
            <a:ext cx="11445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8798808" y="292274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8369563" y="2663666"/>
            <a:ext cx="836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7722629" y="405258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7862135" y="4112369"/>
            <a:ext cx="97597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9018030" y="204432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9157536" y="1996802"/>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13"/>
          <p:cNvSpPr>
            <a:spLocks/>
          </p:cNvSpPr>
          <p:nvPr/>
        </p:nvSpPr>
        <p:spPr bwMode="auto">
          <a:xfrm>
            <a:off x="2757179" y="2665199"/>
            <a:ext cx="7358494" cy="1606604"/>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2521094" y="583360"/>
            <a:ext cx="0" cy="532111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2435246" y="5760366"/>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Line 617"/>
          <p:cNvSpPr>
            <a:spLocks noChangeShapeType="1"/>
          </p:cNvSpPr>
          <p:nvPr/>
        </p:nvSpPr>
        <p:spPr bwMode="auto">
          <a:xfrm flipH="1">
            <a:off x="2435246" y="3244681"/>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2222421" y="3049460"/>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2435246" y="722863"/>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Line 622"/>
          <p:cNvSpPr>
            <a:spLocks noChangeShapeType="1"/>
          </p:cNvSpPr>
          <p:nvPr/>
        </p:nvSpPr>
        <p:spPr bwMode="auto">
          <a:xfrm>
            <a:off x="2521095" y="5904469"/>
            <a:ext cx="77923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266519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254255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4164491"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404031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566838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5544208"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716614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7043502"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8670035"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8547394"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1017392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1005128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spTree>
    <p:extLst>
      <p:ext uri="{BB962C8B-B14F-4D97-AF65-F5344CB8AC3E}">
        <p14:creationId xmlns:p14="http://schemas.microsoft.com/office/powerpoint/2010/main" val="325363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81000" y="385599"/>
            <a:ext cx="8830193" cy="642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2521095" y="5760366"/>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2521095" y="3244681"/>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2521095" y="722863"/>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5855411" y="5326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6143619" y="345317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5988784" y="10754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5662251" y="35114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4334656" y="54598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5133359" y="559939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3575811" y="49785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6080766" y="203972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4031119" y="441130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3548217" y="52560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3410245"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5619326" y="51762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4613666" y="32707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6048572" y="53740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8285247" y="41001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2746448" y="42656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2927344" y="51548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391767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4645859" y="35068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4035717" y="17346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4287132" y="403571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3913076" y="30453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4774633" y="31695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5683713" y="36877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4207415"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4940199" y="29074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2789372" y="15476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5984185" y="373678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6476284"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5208478" y="5053644"/>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3056118" y="54874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2793971"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5614727" y="46519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4303996" y="24521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4592203" y="520388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8547394" y="263454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5127227" y="50797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6020978" y="565765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8386427" y="160128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7535601"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3730646"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4003524"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3913076" y="2488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5197747" y="86236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3275339" y="14188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4742439"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6480883" y="19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9297040"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4158359"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7209068" y="32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7187605" y="34853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8547394" y="46243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6529940" y="55886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5111897" y="34424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5421567" y="20657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5576402" y="4351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8214729" y="4149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8087488" y="54123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446956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8285247" y="10969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6448690" y="22267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5726638" y="46627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5797158" y="392840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6454822"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6272393" y="45400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6615789"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5314256" y="45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6534539"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5924397" y="43469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5775694" y="4181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5732770" y="49892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4763901"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6048572" y="3120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6175813" y="23662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5277463"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3189490" y="4224281"/>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3105174" y="40571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4293264"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4549279"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4287132" y="42288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3264608" y="49677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420741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3388783"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3634066" y="40633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5421567" y="52881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2836896" y="37045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3200221"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5453760" y="54767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7653643" y="3741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5154821" y="43039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4293264"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6680177" y="4014256"/>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3726048" y="29442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5715907" y="899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3842557" y="57220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4796095"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3500693" y="30944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3371920"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6016378"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4897274" y="30346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5576402" y="46565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3543618" y="16442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7941851" y="11291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10040555" y="19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9927111" y="2076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8375696"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4704114" y="35758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5249869"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7984776" y="24091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7320978" y="8776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6059303" y="24199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3120504" y="3693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5625458" y="32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7268856"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5743501" y="20397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7396096"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4774633" y="31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6342912" y="31159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8012370" y="44588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7097157" y="46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7423690" y="46673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6519209" y="22374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5111897" y="27403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7353172" y="39238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5346449"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4742439"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4271802" y="9267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9451875" y="3099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4517085" y="26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9671097" y="11505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8878526"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478536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5705176" y="44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7557063" y="12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5646921"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7320978" y="36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4308595" y="35282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8440082" y="33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8322040"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9114611" y="9206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9370625" y="12747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5978053" y="31097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7722629"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5700576" y="3051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4057179" y="26130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7610719" y="3463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7557063"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6395034" y="25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531425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6658714" y="39713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4839019" y="33136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7209068"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8573455" y="35175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6224869" y="4074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7883596" y="20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6519209"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8322040" y="14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7535601"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6375106" y="181437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8246922"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9151404" y="4389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9441144"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9097748" y="56852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6143619" y="51502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7080294" y="1992205"/>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8225460" y="57174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6534539" y="28108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8755885" y="29549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9494800"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7915790" y="4235012"/>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9703291" y="33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9917914" y="352215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9976168" y="3174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7193738" y="49080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7112487" y="39820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8910719"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7851403" y="31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5715907" y="31266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5111897" y="32814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5395506" y="57435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7294917"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5421567" y="55932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9013432" y="9589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8343502"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9162135" y="3790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9943975"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8210130"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9034895"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9623575" y="374751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8857064" y="195387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7247393" y="44266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7718030" y="38118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9097748" y="38486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9692559" y="26498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06"/>
          <p:cNvSpPr>
            <a:spLocks noChangeArrowheads="1"/>
          </p:cNvSpPr>
          <p:nvPr/>
        </p:nvSpPr>
        <p:spPr bwMode="auto">
          <a:xfrm>
            <a:off x="10083479"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8841733"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9617441" y="13284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8023101" y="28215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7782417" y="26606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7509539" y="31373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6974516" y="413843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5453760"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8070624" y="781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4908005" y="41430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7064963" y="3945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984739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477463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6807416" y="47056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8498337" y="29917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8964375"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8798808" y="16595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7535600"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8814139" y="3339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9874988"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8038431" y="56791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8023101" y="24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8637841" y="16227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4624396" y="3206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8220860" y="37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8942912" y="4046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9329234" y="264373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8611780" y="22328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8220860" y="42503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6487015" y="30990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8418620" y="30193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9980767"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9269445" y="44220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7760954" y="24567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10088078" y="171779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6626520" y="28966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9462606"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10104941" y="26866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9329234" y="298713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8697629" y="16273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9858125" y="9482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9183596"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9467205" y="11996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7391497"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9825932" y="30883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8151875" y="237699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7299515"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6888666" y="33243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6824279" y="40357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8835601"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66311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9237252" y="56959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7952582"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9451875" y="15307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9333832"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5984185" y="4095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8809540" y="40679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6175812" y="42718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9467205" y="42396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8016968" y="39023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8151875" y="2660600"/>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8001638" y="1874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7348572" y="34317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8038431" y="18358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7069562" y="4716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8472275" y="14556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7524869" y="49034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9697158" y="5021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93982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5902935" y="22911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9065554"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6502345" y="35650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7771685" y="2623808"/>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6315317" y="33673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7797747"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8536662"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9002700" y="15261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7091025"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9697158"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7675105" y="3414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8568856"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6775223" y="30775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8605648" y="509656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8949044" y="16058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9767677"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8622511"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8910719" y="11674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7503407" y="1756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6647982" y="10432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6128288" y="37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7675105" y="323394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8611780" y="42871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6336779"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8878525" y="459833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8119681" y="30407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6631119" y="28047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9146804" y="2970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9286309" y="11935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9494799"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8006237" y="2815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4731708" y="18205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7546332" y="4314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5694444" y="36233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7166143"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8012369" y="32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9917914" y="3088312"/>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6802817" y="51333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8102818" y="2869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7937251" y="32922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9243384"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8927582" y="19278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7963313"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8322039" y="31481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7434421" y="27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9997630"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8835601" y="29595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9333832" y="43193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9612843" y="34317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7760954"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8734422"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8766615" y="32232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7552465" y="1429585"/>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7701166"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9333832" y="25210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7247393"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6523807" y="45293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8311308" y="20075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1006661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7728761"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9359894" y="15629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9054823" y="20826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6577463" y="329680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6505412" y="3102110"/>
            <a:ext cx="4776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2800104" y="366626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2858359" y="381803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4667321" y="3539021"/>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4771567" y="3302935"/>
            <a:ext cx="75661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7947983" y="2370859"/>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8092087" y="2323336"/>
            <a:ext cx="12484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3083713" y="3655530"/>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3299867" y="3597275"/>
            <a:ext cx="5273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4020388" y="257475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4233477" y="2516496"/>
            <a:ext cx="7966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8536662" y="347923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8680767" y="3431709"/>
            <a:ext cx="8063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7075695" y="3945270"/>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6243265" y="3818030"/>
            <a:ext cx="7577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7814611" y="3152699"/>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7529469" y="2913548"/>
            <a:ext cx="60753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5679114" y="308831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5728171" y="2861425"/>
            <a:ext cx="9762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8996568" y="300246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9140673" y="295494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7679704" y="377357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7819210" y="3726049"/>
            <a:ext cx="8255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9654233" y="2613077"/>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9461073" y="2419916"/>
            <a:ext cx="95539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4871213" y="4100105"/>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5009185" y="4052582"/>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7310246" y="339338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7420625" y="3450105"/>
            <a:ext cx="6668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6278524" y="332899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5728170" y="3302935"/>
            <a:ext cx="49853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7636780" y="3195624"/>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6983714" y="3030058"/>
            <a:ext cx="6476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7898926" y="3255412"/>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8046096" y="3260011"/>
            <a:ext cx="9650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8285247" y="3109775"/>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8424752" y="3092911"/>
            <a:ext cx="11445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8798808" y="292274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8369563" y="2663666"/>
            <a:ext cx="836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7722629" y="405258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7862135" y="4112369"/>
            <a:ext cx="97597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9018030" y="204432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9157536" y="1996802"/>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13"/>
          <p:cNvSpPr>
            <a:spLocks/>
          </p:cNvSpPr>
          <p:nvPr/>
        </p:nvSpPr>
        <p:spPr bwMode="auto">
          <a:xfrm>
            <a:off x="2757179" y="2665199"/>
            <a:ext cx="7358494" cy="1606604"/>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2521094" y="583360"/>
            <a:ext cx="0" cy="532111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2435246" y="5760366"/>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Line 617"/>
          <p:cNvSpPr>
            <a:spLocks noChangeShapeType="1"/>
          </p:cNvSpPr>
          <p:nvPr/>
        </p:nvSpPr>
        <p:spPr bwMode="auto">
          <a:xfrm flipH="1">
            <a:off x="2435246" y="3244681"/>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2222421" y="3049460"/>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2435246" y="722863"/>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Line 622"/>
          <p:cNvSpPr>
            <a:spLocks noChangeShapeType="1"/>
          </p:cNvSpPr>
          <p:nvPr/>
        </p:nvSpPr>
        <p:spPr bwMode="auto">
          <a:xfrm>
            <a:off x="2521095" y="5904469"/>
            <a:ext cx="77923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266519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254255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4164491"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404031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566838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5544208"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716614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7043502"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8670035"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8547394"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1017392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1005128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graphicFrame>
        <p:nvGraphicFramePr>
          <p:cNvPr id="411" name="Object 410"/>
          <p:cNvGraphicFramePr>
            <a:graphicFrameLocks noChangeAspect="1"/>
          </p:cNvGraphicFramePr>
          <p:nvPr/>
        </p:nvGraphicFramePr>
        <p:xfrm>
          <a:off x="2971800" y="1981201"/>
          <a:ext cx="381000" cy="461379"/>
        </p:xfrm>
        <a:graphic>
          <a:graphicData uri="http://schemas.openxmlformats.org/presentationml/2006/ole">
            <mc:AlternateContent xmlns:mc="http://schemas.openxmlformats.org/markup-compatibility/2006">
              <mc:Choice xmlns:v="urn:schemas-microsoft-com:vml" Requires="v">
                <p:oleObj name="Equation" r:id="rId3" imgW="177800" imgH="215900" progId="Equation.3">
                  <p:embed/>
                </p:oleObj>
              </mc:Choice>
              <mc:Fallback>
                <p:oleObj name="Equation" r:id="rId3" imgW="177800" imgH="215900" progId="Equation.3">
                  <p:embed/>
                  <p:pic>
                    <p:nvPicPr>
                      <p:cNvPr id="411" name="Object 410"/>
                      <p:cNvPicPr/>
                      <p:nvPr/>
                    </p:nvPicPr>
                    <p:blipFill>
                      <a:blip r:embed="rId4"/>
                      <a:stretch>
                        <a:fillRect/>
                      </a:stretch>
                    </p:blipFill>
                    <p:spPr>
                      <a:xfrm>
                        <a:off x="2971800" y="1981201"/>
                        <a:ext cx="381000" cy="461379"/>
                      </a:xfrm>
                      <a:prstGeom prst="rect">
                        <a:avLst/>
                      </a:prstGeom>
                    </p:spPr>
                  </p:pic>
                </p:oleObj>
              </mc:Fallback>
            </mc:AlternateContent>
          </a:graphicData>
        </a:graphic>
      </p:graphicFrame>
      <p:cxnSp>
        <p:nvCxnSpPr>
          <p:cNvPr id="412" name="Straight Arrow Connector 411"/>
          <p:cNvCxnSpPr/>
          <p:nvPr/>
        </p:nvCxnSpPr>
        <p:spPr>
          <a:xfrm>
            <a:off x="3429000" y="2286000"/>
            <a:ext cx="4572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8705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81000" y="385599"/>
            <a:ext cx="8830193" cy="642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2521095" y="5760366"/>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2521095" y="3244681"/>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2521095" y="722863"/>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5855411" y="5326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6143619" y="345317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5988784" y="10754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5662251" y="35114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4334656" y="54598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5133359" y="559939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3575811" y="49785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6080766" y="203972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4031119" y="441130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3548217" y="52560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3410245"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5619326" y="51762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4613666" y="32707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6048572" y="53740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8285247" y="41001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2746448" y="42656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2927344" y="51548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391767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4645859" y="35068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4035717" y="17346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4287132" y="403571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3913076" y="30453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4774633" y="31695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5683713" y="36877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4207415"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4940199" y="29074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2789372" y="15476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5984185" y="373678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6476284"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5208478" y="5053644"/>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3056118" y="54874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2793971"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5614727" y="46519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4303996" y="24521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4592203" y="520388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8547394" y="263454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5127227" y="50797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6020978" y="565765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8386427" y="160128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7535601"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3730646"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4003524"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3913076" y="2488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5197747" y="86236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3275339" y="14188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4742439"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6480883" y="19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9297040"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4158359"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7209068" y="32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7187605" y="34853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8547394" y="46243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6529940" y="55886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5111897" y="34424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5421567" y="20657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5576402" y="4351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8214729" y="4149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8087488" y="54123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446956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8285247" y="10969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6448690" y="22267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5726638" y="46627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5797158" y="392840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6454822"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6272393" y="45400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6615789"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5314256" y="45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6534539"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5924397" y="43469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5775694" y="4181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5732770" y="49892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4763901"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6048572" y="3120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6175813" y="23662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5277463"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3189490" y="4224281"/>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3105174" y="40571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4293264"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4549279"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4287132" y="42288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3264608" y="49677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420741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3388783"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3634066" y="40633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5421567" y="52881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2836896" y="37045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3200221"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5453760" y="54767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7653643" y="3741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5154821" y="43039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4293264"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6680177" y="4014256"/>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3726048" y="29442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5715907" y="899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3842557" y="57220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4796095"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3500693" y="30944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3371920"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6016378"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4897274" y="30346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5576402" y="46565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3543618" y="16442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7941851" y="11291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10040555" y="19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9927111" y="2076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8375696"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4704114" y="35758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5249869"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7984776" y="24091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7320978" y="8776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6059303" y="24199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3120504" y="3693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5625458" y="32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7268856"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5743501" y="20397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7396096"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4774633" y="31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6342912" y="31159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8012370" y="44588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7097157" y="46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7423690" y="46673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6519209" y="22374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5111897" y="27403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7353172" y="39238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5346449"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4742439"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4271802" y="9267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9451875" y="3099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4517085" y="26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9671097" y="11505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8878526"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478536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5705176" y="44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7557063" y="12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5646921"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7320978" y="36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4308595" y="35282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8440082" y="33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8322040"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9114611" y="9206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9370625" y="12747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5978053" y="31097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7722629"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5700576" y="3051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4057179" y="26130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7610719" y="3463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7557063"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6395034" y="25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531425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6658714" y="39713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4839019" y="33136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7209068"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8573455" y="35175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6224869" y="4074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7883596" y="20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6519209"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8322040" y="14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7535601"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6375106" y="181437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8246922"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9151404" y="4389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9441144"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9097748" y="56852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6143619" y="51502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7080294" y="1992205"/>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8225460" y="57174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6534539" y="28108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8755885" y="29549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9494800"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7915790" y="4235012"/>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9703291" y="33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9917914" y="352215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9976168" y="3174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7193738" y="49080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7112487" y="39820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8910719"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7851403" y="31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5715907" y="31266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5111897" y="32814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5395506" y="57435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7294917"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5421567" y="55932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9013432" y="9589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8343502"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9162135" y="3790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9943975"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8210130"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9034895"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9623575" y="374751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8857064" y="195387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7247393" y="44266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7718030" y="38118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9097748" y="38486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9692559" y="26498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06"/>
          <p:cNvSpPr>
            <a:spLocks noChangeArrowheads="1"/>
          </p:cNvSpPr>
          <p:nvPr/>
        </p:nvSpPr>
        <p:spPr bwMode="auto">
          <a:xfrm>
            <a:off x="10083479"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8841733"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9617441" y="13284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8023101" y="28215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7782417" y="26606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7509539" y="31373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6974516" y="413843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5453760"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8070624" y="781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4908005" y="41430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7064963" y="3945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984739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477463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6807416" y="47056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8498337" y="29917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8964375"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8798808" y="16595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7535600"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8814139" y="3339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9874988"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8038431" y="56791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8023101" y="24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8637841" y="16227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4624396" y="3206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8220860" y="37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8942912" y="4046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9329234" y="264373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8611780" y="22328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8220860" y="42503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6487015" y="30990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8418620" y="30193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9980767"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9269445" y="44220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7760954" y="24567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10088078" y="171779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6626520" y="28966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9462606"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10104941" y="26866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9329234" y="298713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8697629" y="16273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9858125" y="9482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9183596"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9467205" y="11996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7391497"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9825932" y="30883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8151875" y="237699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7299515"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6888666" y="33243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6824279" y="40357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8835601"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66311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9237252" y="56959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7952582"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9451875" y="15307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9333832"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5984185" y="4095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8809540" y="40679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6175812" y="42718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9467205" y="42396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8016968" y="39023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8151875" y="2660600"/>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8001638" y="1874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7348572" y="34317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8038431" y="18358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7069562" y="4716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8472275" y="14556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7524869" y="49034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9697158" y="5021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93982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5902935" y="22911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9065554"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6502345" y="35650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7771685" y="2623808"/>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6315317" y="33673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7797747"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8536662"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9002700" y="15261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7091025"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9697158"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7675105" y="3414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8568856"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6775223" y="30775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8605648" y="509656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8949044" y="16058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9767677"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8622511"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8910719" y="11674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7503407" y="1756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6647982" y="10432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6128288" y="37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7675105" y="323394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8611780" y="42871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6336779"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8878525" y="459833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8119681" y="30407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6631119" y="28047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9146804" y="2970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9286309" y="11935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9494799"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8006237" y="2815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4731708" y="18205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7546332" y="4314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5694444" y="36233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7166143"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8012369" y="32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9917914" y="3088312"/>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6802817" y="51333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8102818" y="2869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7937251" y="32922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9243384"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8927582" y="19278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7963313"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8322039" y="31481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7434421" y="27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9997630"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8835601" y="29595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9333832" y="43193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9612843" y="34317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7760954"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8734422"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8766615" y="32232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7552465" y="1429585"/>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7701166"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9333832" y="25210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7247393"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6523807" y="45293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8311308" y="20075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1006661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7728761"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9359894" y="15629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9054823" y="20826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6577463" y="329680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6505412" y="3102110"/>
            <a:ext cx="4776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2800104" y="366626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2858359" y="381803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4667321" y="3539021"/>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4771567" y="3302935"/>
            <a:ext cx="75661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7947983" y="2370859"/>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8092087" y="2323336"/>
            <a:ext cx="12484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3083713" y="3655530"/>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3299867" y="3597275"/>
            <a:ext cx="5273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4020388" y="257475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4233477" y="2516496"/>
            <a:ext cx="7966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8536662" y="347923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8680767" y="3431709"/>
            <a:ext cx="8063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7075695" y="3945270"/>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6243265" y="3818030"/>
            <a:ext cx="7577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7814611" y="3152699"/>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7529469" y="2913548"/>
            <a:ext cx="60753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5679114" y="308831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5728171" y="2861425"/>
            <a:ext cx="9762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8996568" y="300246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9140673" y="295494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7679704" y="377357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7819210" y="3726049"/>
            <a:ext cx="8255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9654233" y="2613077"/>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9461073" y="2419916"/>
            <a:ext cx="95539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4871213" y="4100105"/>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5009185" y="4052582"/>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7310246" y="339338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7420625" y="3450105"/>
            <a:ext cx="6668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6278524" y="332899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5728170" y="3302935"/>
            <a:ext cx="49853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7636780" y="3195624"/>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6983714" y="3030058"/>
            <a:ext cx="6476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7898926" y="3255412"/>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8046096" y="3260011"/>
            <a:ext cx="9650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8285247" y="3109775"/>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8424752" y="3092911"/>
            <a:ext cx="11445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8798808" y="292274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8369563" y="2663666"/>
            <a:ext cx="836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7722629" y="405258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7862135" y="4112369"/>
            <a:ext cx="97597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9018030" y="204432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9157536" y="1996802"/>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13"/>
          <p:cNvSpPr>
            <a:spLocks/>
          </p:cNvSpPr>
          <p:nvPr/>
        </p:nvSpPr>
        <p:spPr bwMode="auto">
          <a:xfrm>
            <a:off x="2757179" y="2665199"/>
            <a:ext cx="7358494" cy="1606604"/>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2521094" y="583360"/>
            <a:ext cx="0" cy="532111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2435246" y="5760366"/>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Line 617"/>
          <p:cNvSpPr>
            <a:spLocks noChangeShapeType="1"/>
          </p:cNvSpPr>
          <p:nvPr/>
        </p:nvSpPr>
        <p:spPr bwMode="auto">
          <a:xfrm flipH="1">
            <a:off x="2435246" y="3244681"/>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2222421" y="3049460"/>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2435246" y="722863"/>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Line 622"/>
          <p:cNvSpPr>
            <a:spLocks noChangeShapeType="1"/>
          </p:cNvSpPr>
          <p:nvPr/>
        </p:nvSpPr>
        <p:spPr bwMode="auto">
          <a:xfrm>
            <a:off x="2521095" y="5904469"/>
            <a:ext cx="77923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266519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254255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4164491"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404031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566838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5544208"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716614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7043502"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8670035"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8547394"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1017392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1005128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graphicFrame>
        <p:nvGraphicFramePr>
          <p:cNvPr id="411" name="Object 410"/>
          <p:cNvGraphicFramePr>
            <a:graphicFrameLocks noChangeAspect="1"/>
          </p:cNvGraphicFramePr>
          <p:nvPr/>
        </p:nvGraphicFramePr>
        <p:xfrm>
          <a:off x="3298825" y="4419601"/>
          <a:ext cx="490538" cy="461963"/>
        </p:xfrm>
        <a:graphic>
          <a:graphicData uri="http://schemas.openxmlformats.org/presentationml/2006/ole">
            <mc:AlternateContent xmlns:mc="http://schemas.openxmlformats.org/markup-compatibility/2006">
              <mc:Choice xmlns:v="urn:schemas-microsoft-com:vml" Requires="v">
                <p:oleObj name="Equation" r:id="rId3" imgW="228600" imgH="215900" progId="Equation.3">
                  <p:embed/>
                </p:oleObj>
              </mc:Choice>
              <mc:Fallback>
                <p:oleObj name="Equation" r:id="rId3" imgW="228600" imgH="215900" progId="Equation.3">
                  <p:embed/>
                  <p:pic>
                    <p:nvPicPr>
                      <p:cNvPr id="411" name="Object 410"/>
                      <p:cNvPicPr/>
                      <p:nvPr/>
                    </p:nvPicPr>
                    <p:blipFill>
                      <a:blip r:embed="rId4"/>
                      <a:stretch>
                        <a:fillRect/>
                      </a:stretch>
                    </p:blipFill>
                    <p:spPr>
                      <a:xfrm>
                        <a:off x="3298825" y="4419601"/>
                        <a:ext cx="490538" cy="461963"/>
                      </a:xfrm>
                      <a:prstGeom prst="rect">
                        <a:avLst/>
                      </a:prstGeom>
                    </p:spPr>
                  </p:pic>
                </p:oleObj>
              </mc:Fallback>
            </mc:AlternateContent>
          </a:graphicData>
        </a:graphic>
      </p:graphicFrame>
      <p:cxnSp>
        <p:nvCxnSpPr>
          <p:cNvPr id="412" name="Straight Arrow Connector 411"/>
          <p:cNvCxnSpPr/>
          <p:nvPr/>
        </p:nvCxnSpPr>
        <p:spPr>
          <a:xfrm flipV="1">
            <a:off x="3657601" y="3993326"/>
            <a:ext cx="357213" cy="4262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1623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81000" y="385599"/>
            <a:ext cx="8830193" cy="642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2521095" y="5760366"/>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2521095" y="3244681"/>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2521095" y="722863"/>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5855411" y="5326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6143619" y="345317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5988784" y="10754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5662251" y="35114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4334656" y="54598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5133359" y="559939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3575811" y="49785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6080766" y="203972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4031119" y="441130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3548217" y="52560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3410245"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5619326" y="51762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4613666" y="32707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6048572" y="53740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8285247" y="41001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2746448" y="42656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2927344" y="51548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391767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4645859" y="35068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4035717" y="17346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4287132" y="403571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3913076" y="30453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4774633" y="31695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5683713" y="36877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4207415"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4940199" y="29074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2789372" y="15476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5984185" y="373678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6476284"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5208478" y="5053644"/>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3056118" y="54874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2793971"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5614727" y="46519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4303996" y="24521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4592203" y="520388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8547394" y="263454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5127227" y="50797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6020978" y="565765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8386427" y="160128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7535601"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3730646"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4003524"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3913076" y="2488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5197747" y="86236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3275339" y="14188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4742439"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6480883" y="19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9297040"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4158359"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7209068" y="32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7187605" y="34853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8547394" y="46243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6529940" y="55886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5111897" y="34424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5421567" y="20657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5576402" y="4351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8214729" y="4149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8087488" y="54123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446956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8285247" y="10969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6448690" y="22267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5726638" y="46627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5797158" y="392840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6454822"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6272393" y="45400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6615789"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5314256" y="45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6534539"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5924397" y="43469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5775694" y="4181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5732770" y="49892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4763901"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6048572" y="3120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6175813" y="23662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5277463"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3189490" y="4224281"/>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3105174" y="40571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4293264"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4549279"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4287132" y="42288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3264608" y="49677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420741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3388783"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3634066" y="40633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5421567" y="52881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2836896" y="37045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3200221"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5453760" y="54767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7653643" y="3741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5154821" y="43039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4293264"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6680177" y="4014256"/>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3726048" y="29442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5715907" y="899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3842557" y="57220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4796095"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3500693" y="30944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3371920"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6016378"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4897274" y="30346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5576402" y="46565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3543618" y="16442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7941851" y="11291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10040555" y="19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9927111" y="2076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8375696"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4704114" y="35758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5249869"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7984776" y="24091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7320978" y="8776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6059303" y="24199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3120504" y="3693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5625458" y="32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7268856"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5743501" y="20397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7396096"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4774633" y="31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6342912" y="31159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8012370" y="44588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7097157" y="46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7423690" y="46673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6519209" y="22374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5111897" y="27403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7353172" y="39238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5346449"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4742439"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4271802" y="9267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9451875" y="3099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4517085" y="26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9671097" y="11505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8878526"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478536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5705176" y="44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7557063" y="12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5646921"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7320978" y="36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4308595" y="35282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8440082" y="33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8322040"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9114611" y="9206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9370625" y="12747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5978053" y="31097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7722629"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5700576" y="3051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4057179" y="26130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7610719" y="3463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7557063"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6395034" y="25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531425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6658714" y="39713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4839019" y="33136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7209068"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8573455" y="35175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6224869" y="4074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7883596" y="20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6519209"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8322040" y="14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7535601"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6375106" y="181437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8246922"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9151404" y="4389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9441144"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9097748" y="56852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6143619" y="51502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7080294" y="1992205"/>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8225460" y="57174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6534539" y="28108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8755885" y="29549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9494800"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7915790" y="4235012"/>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9703291" y="33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9917914" y="352215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9976168" y="3174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7193738" y="49080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7112487" y="39820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8910719"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7851403" y="31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5715907" y="31266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5111897" y="32814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5395506" y="57435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7294917"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5421567" y="55932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9013432" y="9589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8343502"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9162135" y="3790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9943975"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8210130"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9034895"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9623575" y="374751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8857064" y="195387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7247393" y="44266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7718030" y="38118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9097748" y="38486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9692559" y="26498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06"/>
          <p:cNvSpPr>
            <a:spLocks noChangeArrowheads="1"/>
          </p:cNvSpPr>
          <p:nvPr/>
        </p:nvSpPr>
        <p:spPr bwMode="auto">
          <a:xfrm>
            <a:off x="10083479"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8841733"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9617441" y="13284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8023101" y="28215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7782417" y="26606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7509539" y="31373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6974516" y="413843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5453760"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8070624" y="781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4908005" y="41430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7064963" y="3945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984739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477463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6807416" y="47056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8498337" y="29917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8964375"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8798808" y="16595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7535600"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8814139" y="3339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9874988"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8038431" y="56791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8023101" y="24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8637841" y="16227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4624396" y="3206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8220860" y="37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8942912" y="4046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9329234" y="264373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8611780" y="22328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8220860" y="42503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6487015" y="30990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8418620" y="30193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9980767"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9269445" y="44220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7760954" y="24567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10088078" y="171779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6626520" y="28966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9462606"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10104941" y="26866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9329234" y="298713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8697629" y="16273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9858125" y="9482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9183596"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9467205" y="11996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7391497"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9825932" y="30883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8151875" y="237699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7299515"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6888666" y="33243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6824279" y="40357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8835601"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66311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9237252" y="56959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7952582"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9451875" y="15307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9333832"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5984185" y="4095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8809540" y="40679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6175812" y="42718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9467205" y="42396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8016968" y="39023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8151875" y="2660600"/>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8001638" y="1874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7348572" y="34317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8038431" y="18358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7069562" y="4716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8472275" y="14556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7524869" y="49034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9697158" y="5021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93982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5902935" y="22911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9065554"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6502345" y="35650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7771685" y="2623808"/>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6315317" y="33673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7797747"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8536662"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9002700" y="15261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7091025"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9697158"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7675105" y="3414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8568856"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6775223" y="30775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8605648" y="509656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8949044" y="16058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9767677"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8622511"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8910719" y="11674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7503407" y="1756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6647982" y="10432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6128288" y="37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7675105" y="323394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8611780" y="42871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6336779"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8878525" y="459833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8119681" y="30407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6631119" y="28047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9146804" y="2970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9286309" y="11935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9494799"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8006237" y="2815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4731708" y="18205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7546332" y="4314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5694444" y="36233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7166143"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8012369" y="32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9917914" y="3088312"/>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6802817" y="51333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8102818" y="2869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7937251" y="32922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9243384"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8927582" y="19278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7963313"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8322039" y="31481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7434421" y="27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9997630"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8835601" y="29595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9333832" y="43193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9612843" y="34317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7760954"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8734422"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8766615" y="32232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7552465" y="1429585"/>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7701166"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9333832" y="25210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7247393"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6523807" y="45293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8311308" y="20075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1006661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7728761"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9359894" y="15629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9054823" y="20826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6577463" y="329680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6505412" y="3102110"/>
            <a:ext cx="4776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2800104" y="366626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2858359" y="381803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4667321" y="3539021"/>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4771567" y="3302935"/>
            <a:ext cx="75661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7947983" y="2370859"/>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8092087" y="2323336"/>
            <a:ext cx="12484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3083713" y="3655530"/>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3299867" y="3597275"/>
            <a:ext cx="5273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4020388" y="257475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4233477" y="2516496"/>
            <a:ext cx="7966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8536662" y="347923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8680767" y="3431709"/>
            <a:ext cx="8063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7075695" y="3945270"/>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6243265" y="3818030"/>
            <a:ext cx="7577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7814611" y="3152699"/>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7529469" y="2913548"/>
            <a:ext cx="60753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5679114" y="308831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5728171" y="2861425"/>
            <a:ext cx="9762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8996568" y="300246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9140673" y="295494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7679704" y="377357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7819210" y="3726049"/>
            <a:ext cx="8255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9654233" y="2613077"/>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9461073" y="2419916"/>
            <a:ext cx="95539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4871213" y="4100105"/>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5009185" y="4052582"/>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7310246" y="339338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7420625" y="3450105"/>
            <a:ext cx="6668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6278524" y="332899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5728170" y="3302935"/>
            <a:ext cx="49853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7636780" y="3195624"/>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6983714" y="3030058"/>
            <a:ext cx="6476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7898926" y="3255412"/>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8046096" y="3260011"/>
            <a:ext cx="9650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8285247" y="3109775"/>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8424752" y="3092911"/>
            <a:ext cx="11445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8798808" y="292274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8369563" y="2663666"/>
            <a:ext cx="836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7722629" y="405258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7862135" y="4112369"/>
            <a:ext cx="97597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9018030" y="204432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9157536" y="1996802"/>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13"/>
          <p:cNvSpPr>
            <a:spLocks/>
          </p:cNvSpPr>
          <p:nvPr/>
        </p:nvSpPr>
        <p:spPr bwMode="auto">
          <a:xfrm>
            <a:off x="2757179" y="2665199"/>
            <a:ext cx="7358494" cy="1606604"/>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2521094" y="583360"/>
            <a:ext cx="0" cy="532111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2435246" y="5760366"/>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Line 617"/>
          <p:cNvSpPr>
            <a:spLocks noChangeShapeType="1"/>
          </p:cNvSpPr>
          <p:nvPr/>
        </p:nvSpPr>
        <p:spPr bwMode="auto">
          <a:xfrm flipH="1">
            <a:off x="2435246" y="3244681"/>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2222421" y="3049460"/>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2435246" y="722863"/>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Line 622"/>
          <p:cNvSpPr>
            <a:spLocks noChangeShapeType="1"/>
          </p:cNvSpPr>
          <p:nvPr/>
        </p:nvSpPr>
        <p:spPr bwMode="auto">
          <a:xfrm>
            <a:off x="2521095" y="5904469"/>
            <a:ext cx="77923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266519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254255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4164491"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404031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566838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5544208"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716614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7043502"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8670035"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8547394"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1017392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1005128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graphicFrame>
        <p:nvGraphicFramePr>
          <p:cNvPr id="411" name="Object 410"/>
          <p:cNvGraphicFramePr>
            <a:graphicFrameLocks noChangeAspect="1"/>
          </p:cNvGraphicFramePr>
          <p:nvPr/>
        </p:nvGraphicFramePr>
        <p:xfrm>
          <a:off x="3886200" y="3962401"/>
          <a:ext cx="490538" cy="461963"/>
        </p:xfrm>
        <a:graphic>
          <a:graphicData uri="http://schemas.openxmlformats.org/presentationml/2006/ole">
            <mc:AlternateContent xmlns:mc="http://schemas.openxmlformats.org/markup-compatibility/2006">
              <mc:Choice xmlns:v="urn:schemas-microsoft-com:vml" Requires="v">
                <p:oleObj name="Equation" r:id="rId3" imgW="228600" imgH="215900" progId="Equation.3">
                  <p:embed/>
                </p:oleObj>
              </mc:Choice>
              <mc:Fallback>
                <p:oleObj name="Equation" r:id="rId3" imgW="228600" imgH="215900" progId="Equation.3">
                  <p:embed/>
                  <p:pic>
                    <p:nvPicPr>
                      <p:cNvPr id="411" name="Object 410"/>
                      <p:cNvPicPr/>
                      <p:nvPr/>
                    </p:nvPicPr>
                    <p:blipFill>
                      <a:blip r:embed="rId4"/>
                      <a:stretch>
                        <a:fillRect/>
                      </a:stretch>
                    </p:blipFill>
                    <p:spPr>
                      <a:xfrm>
                        <a:off x="3886200" y="3962401"/>
                        <a:ext cx="490538" cy="461963"/>
                      </a:xfrm>
                      <a:prstGeom prst="rect">
                        <a:avLst/>
                      </a:prstGeom>
                    </p:spPr>
                  </p:pic>
                </p:oleObj>
              </mc:Fallback>
            </mc:AlternateContent>
          </a:graphicData>
        </a:graphic>
      </p:graphicFrame>
      <p:cxnSp>
        <p:nvCxnSpPr>
          <p:cNvPr id="412" name="Straight Arrow Connector 411"/>
          <p:cNvCxnSpPr/>
          <p:nvPr/>
        </p:nvCxnSpPr>
        <p:spPr>
          <a:xfrm flipH="1">
            <a:off x="4472014" y="1676401"/>
            <a:ext cx="1471587" cy="16002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ight Brace 1"/>
          <p:cNvSpPr/>
          <p:nvPr/>
        </p:nvSpPr>
        <p:spPr>
          <a:xfrm>
            <a:off x="4114800" y="2667000"/>
            <a:ext cx="228600" cy="1295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Rectangle 161"/>
          <p:cNvSpPr>
            <a:spLocks noChangeArrowheads="1"/>
          </p:cNvSpPr>
          <p:nvPr/>
        </p:nvSpPr>
        <p:spPr bwMode="auto">
          <a:xfrm>
            <a:off x="3581400" y="1046202"/>
            <a:ext cx="5029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Movers in Cleveland do better than would be predicted based on permanent resident outcomes</a:t>
            </a:r>
          </a:p>
        </p:txBody>
      </p:sp>
      <p:graphicFrame>
        <p:nvGraphicFramePr>
          <p:cNvPr id="414" name="Object 413"/>
          <p:cNvGraphicFramePr>
            <a:graphicFrameLocks noChangeAspect="1"/>
          </p:cNvGraphicFramePr>
          <p:nvPr/>
        </p:nvGraphicFramePr>
        <p:xfrm>
          <a:off x="3657600" y="2362201"/>
          <a:ext cx="381000" cy="461379"/>
        </p:xfrm>
        <a:graphic>
          <a:graphicData uri="http://schemas.openxmlformats.org/presentationml/2006/ole">
            <mc:AlternateContent xmlns:mc="http://schemas.openxmlformats.org/markup-compatibility/2006">
              <mc:Choice xmlns:v="urn:schemas-microsoft-com:vml" Requires="v">
                <p:oleObj name="Equation" r:id="rId5" imgW="177800" imgH="215900" progId="Equation.3">
                  <p:embed/>
                </p:oleObj>
              </mc:Choice>
              <mc:Fallback>
                <p:oleObj name="Equation" r:id="rId5" imgW="177800" imgH="215900" progId="Equation.3">
                  <p:embed/>
                  <p:pic>
                    <p:nvPicPr>
                      <p:cNvPr id="414" name="Object 413"/>
                      <p:cNvPicPr/>
                      <p:nvPr/>
                    </p:nvPicPr>
                    <p:blipFill>
                      <a:blip r:embed="rId6"/>
                      <a:stretch>
                        <a:fillRect/>
                      </a:stretch>
                    </p:blipFill>
                    <p:spPr>
                      <a:xfrm>
                        <a:off x="3657600" y="2362201"/>
                        <a:ext cx="381000" cy="461379"/>
                      </a:xfrm>
                      <a:prstGeom prst="rect">
                        <a:avLst/>
                      </a:prstGeom>
                    </p:spPr>
                  </p:pic>
                </p:oleObj>
              </mc:Fallback>
            </mc:AlternateContent>
          </a:graphicData>
        </a:graphic>
      </p:graphicFrame>
    </p:spTree>
    <p:extLst>
      <p:ext uri="{BB962C8B-B14F-4D97-AF65-F5344CB8AC3E}">
        <p14:creationId xmlns:p14="http://schemas.microsoft.com/office/powerpoint/2010/main" val="23043980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81000" y="385599"/>
            <a:ext cx="8830193" cy="642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2521095" y="5760366"/>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2521095" y="3244681"/>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2521095" y="722863"/>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5855411" y="5326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6143619" y="345317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5988784" y="10754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5662251" y="35114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4334656" y="54598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5133359" y="559939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3575811" y="49785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6080766" y="203972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4031119" y="441130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3548217" y="52560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3410245"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5619326" y="51762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4613666" y="32707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6048572" y="53740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8285247" y="41001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2746448" y="42656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2927344" y="51548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391767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4645859" y="35068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4035717" y="17346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4287132" y="403571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3913076" y="30453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4774633" y="31695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5683713" y="36877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4207415"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4940199" y="29074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2789372" y="15476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5984185" y="373678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6476284"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5208478" y="5053644"/>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3056118" y="54874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2793971"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5614727" y="46519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4303996" y="24521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4592203" y="520388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8547394" y="263454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5127227" y="50797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6020978" y="565765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8386427" y="160128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7535601"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3730646"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4003524"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3913076" y="2488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5197747" y="86236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3275339" y="14188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4742439"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6480883" y="19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9297040"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4158359"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7209068" y="32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7187605" y="34853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8547394" y="46243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6529940" y="55886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5111897" y="34424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5421567" y="20657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5576402" y="4351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8214729" y="4149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8087488" y="54123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446956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8285247" y="10969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6448690" y="22267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5726638" y="46627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5797158" y="392840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6454822"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6272393" y="45400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6615789"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5314256" y="45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6534539"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5924397" y="43469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5775694" y="4181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5732770" y="49892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4763901"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6048572" y="3120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6175813" y="23662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5277463"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3189490" y="4224281"/>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3105174" y="40571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4293264"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4549279"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4287132" y="42288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3264608" y="49677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420741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3388783"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3634066" y="40633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5421567" y="52881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2836896" y="37045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3200221"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5453760" y="54767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7653643" y="3741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5154821" y="43039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4293264"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6680177" y="4014256"/>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3726048" y="29442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5715907" y="899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3842557" y="57220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4796095"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3500693" y="30944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3371920"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6016378"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4897274" y="30346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5576402" y="46565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3543618" y="16442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7941851" y="11291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10040555" y="19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9927111" y="2076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8375696"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4704114" y="35758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5249869"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7984776" y="24091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7320978" y="8776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6059303" y="24199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3120504" y="3693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5625458" y="32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7268856"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5743501" y="20397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7396096"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4774633" y="31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6342912" y="31159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8012370" y="44588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7097157" y="46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7423690" y="46673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6519209" y="22374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5111897" y="27403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7353172" y="39238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5346449"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4742439"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4271802" y="9267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9451875" y="3099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4517085" y="26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9671097" y="11505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8878526"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478536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5705176" y="44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7557063" y="12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5646921"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7320978" y="36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4308595" y="35282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8440082" y="33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8322040"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9114611" y="9206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9370625" y="12747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5978053" y="31097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7722629"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5700576" y="3051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4057179" y="26130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7610719" y="3463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7557063"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6395034" y="25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531425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6658714" y="39713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4839019" y="33136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7209068"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8573455" y="35175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6224869" y="4074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7883596" y="20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6519209"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8322040" y="14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7535601"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6375106" y="181437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8246922"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9151404" y="4389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9441144"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9097748" y="56852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6143619" y="51502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7080294" y="1992205"/>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8225460" y="57174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6534539" y="28108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8755885" y="29549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9494800"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7915790" y="4235012"/>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9703291" y="33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9917914" y="352215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9976168" y="3174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7193738" y="49080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7112487" y="39820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8910719"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7851403" y="31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5715907" y="31266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5111897" y="32814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5395506" y="57435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7294917"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5421567" y="55932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9013432" y="9589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8343502"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9162135" y="3790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9943975"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8210130"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9034895"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9623575" y="374751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8857064" y="195387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7247393" y="44266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7718030" y="38118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9097748" y="38486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9692559" y="26498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06"/>
          <p:cNvSpPr>
            <a:spLocks noChangeArrowheads="1"/>
          </p:cNvSpPr>
          <p:nvPr/>
        </p:nvSpPr>
        <p:spPr bwMode="auto">
          <a:xfrm>
            <a:off x="10083479"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8841733"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9617441" y="13284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8023101" y="28215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7782417" y="26606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7509539" y="31373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6974516" y="413843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5453760"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8070624" y="781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4908005" y="41430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7064963" y="3945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984739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477463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6807416" y="47056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8498337" y="29917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8964375"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8798808" y="16595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7535600"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8814139" y="3339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9874988"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8038431" y="56791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8023101" y="24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8637841" y="16227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4624396" y="3206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8220860" y="37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8942912" y="4046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9329234" y="264373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8611780" y="22328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8220860" y="42503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6487015" y="30990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8418620" y="30193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9980767"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9269445" y="44220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7760954" y="24567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10088078" y="171779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6626520" y="28966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9462606"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10104941" y="26866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9329234" y="298713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8697629" y="16273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9858125" y="9482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9183596"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9467205" y="11996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7391497"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9825932" y="30883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8151875" y="237699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7299515"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6888666" y="33243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6824279" y="40357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8835601"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66311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9237252" y="56959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7952582"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9451875" y="15307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9333832"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5984185" y="4095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8809540" y="40679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6175812" y="42718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9467205" y="42396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8016968" y="39023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8151875" y="2660600"/>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8001638" y="1874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7348572" y="34317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8038431" y="18358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7069562" y="4716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8472275" y="14556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7524869" y="49034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9697158" y="5021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93982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5902935" y="22911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9065554"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6502345" y="35650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7771685" y="2623808"/>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6315317" y="33673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7797747"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8536662"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9002700" y="15261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7091025"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9697158"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7675105" y="3414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8568856"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6775223" y="30775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8605648" y="509656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8949044" y="16058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9767677"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8622511"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8910719" y="11674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7503407" y="1756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6647982" y="10432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6128288" y="37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7675105" y="323394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8611780" y="42871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6336779"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8878525" y="459833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8119681" y="30407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6631119" y="28047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9146804" y="2970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9286309" y="11935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9494799"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8006237" y="2815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4731708" y="18205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7546332" y="4314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5694444" y="36233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7166143"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8012369" y="32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9917914" y="3088312"/>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6802817" y="51333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8102818" y="2869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7937251" y="32922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9243384"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8927582" y="19278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7963313"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8322039" y="31481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7434421" y="27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9997630"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8835601" y="29595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9333832" y="43193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9612843" y="34317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7760954"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8734422"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8766615" y="32232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7552465" y="1429585"/>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7701166"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9333832" y="25210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7247393"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6523807" y="45293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8311308" y="20075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1006661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7728761"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9359894" y="15629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9054823" y="20826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6577463" y="329680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6505412" y="3102110"/>
            <a:ext cx="4776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2800104" y="366626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2858359" y="381803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4667321" y="3539021"/>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4771567" y="3302935"/>
            <a:ext cx="75661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7947983" y="2370859"/>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8092087" y="2323336"/>
            <a:ext cx="12484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3083713" y="3655530"/>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3299867" y="3597275"/>
            <a:ext cx="5273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4020388" y="257475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4233477" y="2516496"/>
            <a:ext cx="7966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8536662" y="347923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8680767" y="3431709"/>
            <a:ext cx="8063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7075695" y="3945270"/>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6243265" y="3818030"/>
            <a:ext cx="7577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7814611" y="3152699"/>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7529469" y="2913548"/>
            <a:ext cx="60753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5679114" y="308831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5728171" y="2861425"/>
            <a:ext cx="9762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8996568" y="300246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9140673" y="295494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7679704" y="377357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7819210" y="3726049"/>
            <a:ext cx="8255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9654233" y="2613077"/>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9461073" y="2419916"/>
            <a:ext cx="95539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4871213" y="4100105"/>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5009185" y="4052582"/>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7310246" y="339338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7420625" y="3450105"/>
            <a:ext cx="6668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6278524" y="332899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5728170" y="3302935"/>
            <a:ext cx="49853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7636780" y="3195624"/>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6983714" y="3030058"/>
            <a:ext cx="6476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7898926" y="3255412"/>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8046096" y="3260011"/>
            <a:ext cx="9650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8285247" y="3109775"/>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8424752" y="3092911"/>
            <a:ext cx="11445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8798808" y="292274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8369563" y="2663666"/>
            <a:ext cx="836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7722629" y="405258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7862135" y="4112369"/>
            <a:ext cx="97597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9018030" y="204432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9157536" y="1996802"/>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13"/>
          <p:cNvSpPr>
            <a:spLocks/>
          </p:cNvSpPr>
          <p:nvPr/>
        </p:nvSpPr>
        <p:spPr bwMode="auto">
          <a:xfrm>
            <a:off x="2757179" y="2665199"/>
            <a:ext cx="7358494" cy="1606604"/>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2521094" y="583360"/>
            <a:ext cx="0" cy="532111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2435246" y="5760366"/>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Line 617"/>
          <p:cNvSpPr>
            <a:spLocks noChangeShapeType="1"/>
          </p:cNvSpPr>
          <p:nvPr/>
        </p:nvSpPr>
        <p:spPr bwMode="auto">
          <a:xfrm flipH="1">
            <a:off x="2435246" y="3244681"/>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2222421" y="3049460"/>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2435246" y="722863"/>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Line 622"/>
          <p:cNvSpPr>
            <a:spLocks noChangeShapeType="1"/>
          </p:cNvSpPr>
          <p:nvPr/>
        </p:nvSpPr>
        <p:spPr bwMode="auto">
          <a:xfrm>
            <a:off x="2521095" y="5904469"/>
            <a:ext cx="77923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266519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254255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4164491"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404031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566838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5544208"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716614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7043502"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8670035"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8547394"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1017392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1005128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graphicFrame>
        <p:nvGraphicFramePr>
          <p:cNvPr id="411" name="Object 410"/>
          <p:cNvGraphicFramePr>
            <a:graphicFrameLocks noChangeAspect="1"/>
          </p:cNvGraphicFramePr>
          <p:nvPr/>
        </p:nvGraphicFramePr>
        <p:xfrm>
          <a:off x="3886200" y="3962401"/>
          <a:ext cx="490538" cy="461963"/>
        </p:xfrm>
        <a:graphic>
          <a:graphicData uri="http://schemas.openxmlformats.org/presentationml/2006/ole">
            <mc:AlternateContent xmlns:mc="http://schemas.openxmlformats.org/markup-compatibility/2006">
              <mc:Choice xmlns:v="urn:schemas-microsoft-com:vml" Requires="v">
                <p:oleObj name="Equation" r:id="rId3" imgW="228600" imgH="215900" progId="Equation.3">
                  <p:embed/>
                </p:oleObj>
              </mc:Choice>
              <mc:Fallback>
                <p:oleObj name="Equation" r:id="rId3" imgW="228600" imgH="215900" progId="Equation.3">
                  <p:embed/>
                  <p:pic>
                    <p:nvPicPr>
                      <p:cNvPr id="411" name="Object 410"/>
                      <p:cNvPicPr/>
                      <p:nvPr/>
                    </p:nvPicPr>
                    <p:blipFill>
                      <a:blip r:embed="rId4"/>
                      <a:stretch>
                        <a:fillRect/>
                      </a:stretch>
                    </p:blipFill>
                    <p:spPr>
                      <a:xfrm>
                        <a:off x="3886200" y="3962401"/>
                        <a:ext cx="490538" cy="461963"/>
                      </a:xfrm>
                      <a:prstGeom prst="rect">
                        <a:avLst/>
                      </a:prstGeom>
                    </p:spPr>
                  </p:pic>
                </p:oleObj>
              </mc:Fallback>
            </mc:AlternateContent>
          </a:graphicData>
        </a:graphic>
      </p:graphicFrame>
      <p:cxnSp>
        <p:nvCxnSpPr>
          <p:cNvPr id="412" name="Straight Arrow Connector 411"/>
          <p:cNvCxnSpPr/>
          <p:nvPr/>
        </p:nvCxnSpPr>
        <p:spPr>
          <a:xfrm flipH="1">
            <a:off x="4472014" y="1676401"/>
            <a:ext cx="1471587" cy="16002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ight Brace 1"/>
          <p:cNvSpPr/>
          <p:nvPr/>
        </p:nvSpPr>
        <p:spPr>
          <a:xfrm>
            <a:off x="4114800" y="2667000"/>
            <a:ext cx="228600" cy="1295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Rectangle 161"/>
          <p:cNvSpPr>
            <a:spLocks noChangeArrowheads="1"/>
          </p:cNvSpPr>
          <p:nvPr/>
        </p:nvSpPr>
        <p:spPr bwMode="auto">
          <a:xfrm>
            <a:off x="3581400" y="838201"/>
            <a:ext cx="5029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Two explanations:</a:t>
            </a:r>
          </a:p>
        </p:txBody>
      </p:sp>
      <p:graphicFrame>
        <p:nvGraphicFramePr>
          <p:cNvPr id="414" name="Object 413"/>
          <p:cNvGraphicFramePr>
            <a:graphicFrameLocks noChangeAspect="1"/>
          </p:cNvGraphicFramePr>
          <p:nvPr/>
        </p:nvGraphicFramePr>
        <p:xfrm>
          <a:off x="3657600" y="2362201"/>
          <a:ext cx="381000" cy="461379"/>
        </p:xfrm>
        <a:graphic>
          <a:graphicData uri="http://schemas.openxmlformats.org/presentationml/2006/ole">
            <mc:AlternateContent xmlns:mc="http://schemas.openxmlformats.org/markup-compatibility/2006">
              <mc:Choice xmlns:v="urn:schemas-microsoft-com:vml" Requires="v">
                <p:oleObj name="Equation" r:id="rId5" imgW="177800" imgH="215900" progId="Equation.3">
                  <p:embed/>
                </p:oleObj>
              </mc:Choice>
              <mc:Fallback>
                <p:oleObj name="Equation" r:id="rId5" imgW="177800" imgH="215900" progId="Equation.3">
                  <p:embed/>
                  <p:pic>
                    <p:nvPicPr>
                      <p:cNvPr id="414" name="Object 413"/>
                      <p:cNvPicPr/>
                      <p:nvPr/>
                    </p:nvPicPr>
                    <p:blipFill>
                      <a:blip r:embed="rId6"/>
                      <a:stretch>
                        <a:fillRect/>
                      </a:stretch>
                    </p:blipFill>
                    <p:spPr>
                      <a:xfrm>
                        <a:off x="3657600" y="2362201"/>
                        <a:ext cx="381000" cy="461379"/>
                      </a:xfrm>
                      <a:prstGeom prst="rect">
                        <a:avLst/>
                      </a:prstGeom>
                    </p:spPr>
                  </p:pic>
                </p:oleObj>
              </mc:Fallback>
            </mc:AlternateContent>
          </a:graphicData>
        </a:graphic>
      </p:graphicFrame>
    </p:spTree>
    <p:extLst>
      <p:ext uri="{BB962C8B-B14F-4D97-AF65-F5344CB8AC3E}">
        <p14:creationId xmlns:p14="http://schemas.microsoft.com/office/powerpoint/2010/main" val="2052244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904999" y="1143000"/>
            <a:ext cx="9266584" cy="5791200"/>
          </a:xfrm>
        </p:spPr>
        <p:txBody>
          <a:bodyPr/>
          <a:lstStyle/>
          <a:p>
            <a:r>
              <a:rPr lang="en-US" sz="1800" dirty="0">
                <a:ea typeface="ＭＳ Ｐゴシック"/>
                <a:cs typeface="ＭＳ Ｐゴシック"/>
              </a:rPr>
              <a:t>Does growing up in a “more red” CZ cause a child to grow up to have lower incomes?</a:t>
            </a:r>
          </a:p>
          <a:p>
            <a:pPr lvl="1"/>
            <a:endParaRPr lang="en-US" sz="1800" dirty="0">
              <a:ea typeface="ＭＳ Ｐゴシック"/>
              <a:cs typeface="ＭＳ Ｐゴシック"/>
            </a:endParaRPr>
          </a:p>
          <a:p>
            <a:r>
              <a:rPr lang="en-US" sz="1800" dirty="0">
                <a:ea typeface="ＭＳ Ｐゴシック"/>
                <a:cs typeface="ＭＳ Ｐゴシック"/>
              </a:rPr>
              <a:t>Exposure effect at age </a:t>
            </a:r>
            <a:r>
              <a:rPr lang="en-US" sz="1800" i="1" dirty="0">
                <a:ea typeface="ＭＳ Ｐゴシック"/>
                <a:cs typeface="ＭＳ Ｐゴシック"/>
              </a:rPr>
              <a:t>m</a:t>
            </a:r>
            <a:r>
              <a:rPr lang="en-US" sz="1800" dirty="0">
                <a:ea typeface="ＭＳ Ｐゴシック"/>
                <a:cs typeface="ＭＳ Ｐゴシック"/>
              </a:rPr>
              <a:t>: impact of spending year </a:t>
            </a:r>
            <a:r>
              <a:rPr lang="en-US" sz="1800" i="1" dirty="0">
                <a:ea typeface="ＭＳ Ｐゴシック"/>
                <a:cs typeface="ＭＳ Ｐゴシック"/>
              </a:rPr>
              <a:t>m</a:t>
            </a:r>
            <a:r>
              <a:rPr lang="en-US" sz="1800" dirty="0">
                <a:ea typeface="ＭＳ Ｐゴシック"/>
                <a:cs typeface="ＭＳ Ｐゴシック"/>
              </a:rPr>
              <a:t> of childhood in an area where permanent residents’ outcomes are 1 percentile higher</a:t>
            </a:r>
          </a:p>
          <a:p>
            <a:endParaRPr lang="en-US" sz="1800" dirty="0">
              <a:ea typeface="ＭＳ Ｐゴシック"/>
              <a:cs typeface="ＭＳ Ｐゴシック"/>
            </a:endParaRPr>
          </a:p>
          <a:p>
            <a:endParaRPr lang="en-US" sz="1800" dirty="0">
              <a:ea typeface="ＭＳ Ｐゴシック"/>
              <a:cs typeface="ＭＳ Ｐゴシック"/>
            </a:endParaRPr>
          </a:p>
          <a:p>
            <a:r>
              <a:rPr lang="en-US" sz="1800" dirty="0">
                <a:ea typeface="ＭＳ Ｐゴシック"/>
                <a:cs typeface="ＭＳ Ｐゴシック"/>
              </a:rPr>
              <a:t>Ideal experiment: randomly assign children to new neighborhoods </a:t>
            </a:r>
            <a:r>
              <a:rPr lang="en-US" sz="1800" i="1" dirty="0">
                <a:ea typeface="ＭＳ Ｐゴシック"/>
                <a:cs typeface="ＭＳ Ｐゴシック"/>
              </a:rPr>
              <a:t>d</a:t>
            </a:r>
            <a:r>
              <a:rPr lang="en-US" sz="1800" dirty="0">
                <a:ea typeface="ＭＳ Ｐゴシック"/>
                <a:cs typeface="ＭＳ Ｐゴシック"/>
              </a:rPr>
              <a:t> starting at age </a:t>
            </a:r>
            <a:r>
              <a:rPr lang="en-US" sz="1800" i="1" dirty="0">
                <a:ea typeface="ＭＳ Ｐゴシック"/>
                <a:cs typeface="ＭＳ Ｐゴシック"/>
              </a:rPr>
              <a:t>m </a:t>
            </a:r>
            <a:r>
              <a:rPr lang="en-US" sz="1800" dirty="0">
                <a:ea typeface="ＭＳ Ｐゴシック"/>
                <a:cs typeface="ＭＳ Ｐゴシック"/>
              </a:rPr>
              <a:t>for the rest of childhood</a:t>
            </a:r>
            <a:endParaRPr lang="en-US" sz="1800" i="1" dirty="0">
              <a:ea typeface="ＭＳ Ｐゴシック"/>
              <a:cs typeface="ＭＳ Ｐゴシック"/>
            </a:endParaRPr>
          </a:p>
          <a:p>
            <a:endParaRPr lang="en-US" sz="1800" i="1" dirty="0">
              <a:ea typeface="ＭＳ Ｐゴシック"/>
              <a:cs typeface="ＭＳ Ｐゴシック"/>
            </a:endParaRPr>
          </a:p>
          <a:p>
            <a:pPr lvl="1"/>
            <a:r>
              <a:rPr lang="en-US" sz="1800" dirty="0">
                <a:ea typeface="ＭＳ Ｐゴシック"/>
                <a:cs typeface="ＭＳ Ｐゴシック"/>
              </a:rPr>
              <a:t>Regress income in adulthood (</a:t>
            </a:r>
            <a:r>
              <a:rPr lang="en-US" sz="1800" dirty="0" err="1">
                <a:ea typeface="ＭＳ Ｐゴシック"/>
                <a:cs typeface="ＭＳ Ｐゴシック"/>
              </a:rPr>
              <a:t>y</a:t>
            </a:r>
            <a:r>
              <a:rPr lang="en-US" sz="1800" baseline="-25000" dirty="0" err="1">
                <a:ea typeface="ＭＳ Ｐゴシック"/>
                <a:cs typeface="ＭＳ Ｐゴシック"/>
              </a:rPr>
              <a:t>i</a:t>
            </a:r>
            <a:r>
              <a:rPr lang="en-US" sz="1800" dirty="0">
                <a:ea typeface="ＭＳ Ｐゴシック"/>
                <a:cs typeface="ＭＳ Ｐゴシック"/>
              </a:rPr>
              <a:t>) on mean outcomes of prior residents:</a:t>
            </a:r>
            <a:endParaRPr lang="en-US" sz="1800" i="1" dirty="0">
              <a:ea typeface="ＭＳ Ｐゴシック"/>
              <a:cs typeface="ＭＳ Ｐゴシック"/>
            </a:endParaRPr>
          </a:p>
          <a:p>
            <a:pPr marL="0" indent="0">
              <a:buNone/>
            </a:pPr>
            <a:endParaRPr lang="en-US" sz="1800" dirty="0">
              <a:ea typeface="ＭＳ Ｐゴシック"/>
              <a:cs typeface="ＭＳ Ｐゴシック"/>
            </a:endParaRPr>
          </a:p>
          <a:p>
            <a:pPr marL="0" indent="0">
              <a:buNone/>
            </a:pPr>
            <a:endParaRPr lang="en-US" sz="1800" dirty="0">
              <a:ea typeface="ＭＳ Ｐゴシック"/>
              <a:cs typeface="ＭＳ Ｐゴシック"/>
            </a:endParaRPr>
          </a:p>
          <a:p>
            <a:pPr marL="0" indent="0">
              <a:buNone/>
            </a:pPr>
            <a:endParaRPr lang="en-US" sz="1800" dirty="0">
              <a:ea typeface="ＭＳ Ｐゴシック"/>
              <a:cs typeface="ＭＳ Ｐゴシック"/>
            </a:endParaRPr>
          </a:p>
          <a:p>
            <a:pPr lvl="1"/>
            <a:endParaRPr lang="en-US" sz="1800" dirty="0">
              <a:ea typeface="ＭＳ Ｐゴシック"/>
              <a:cs typeface="ＭＳ Ｐゴシック"/>
            </a:endParaRPr>
          </a:p>
          <a:p>
            <a:pPr lvl="1"/>
            <a:r>
              <a:rPr lang="en-US" sz="1800" dirty="0">
                <a:ea typeface="ＭＳ Ｐゴシック"/>
                <a:cs typeface="ＭＳ Ｐゴシック"/>
              </a:rPr>
              <a:t>Exposure effect at age </a:t>
            </a:r>
            <a:r>
              <a:rPr lang="en-US" sz="1800" i="1" dirty="0">
                <a:ea typeface="ＭＳ Ｐゴシック"/>
                <a:cs typeface="ＭＳ Ｐゴシック"/>
              </a:rPr>
              <a:t>m </a:t>
            </a:r>
            <a:r>
              <a:rPr lang="en-US" sz="1800" dirty="0">
                <a:ea typeface="ＭＳ Ｐゴシック"/>
                <a:cs typeface="ＭＳ Ｐゴシック"/>
              </a:rPr>
              <a:t>is</a:t>
            </a:r>
          </a:p>
        </p:txBody>
      </p:sp>
      <p:sp>
        <p:nvSpPr>
          <p:cNvPr id="125953" name="Title 1"/>
          <p:cNvSpPr>
            <a:spLocks noGrp="1"/>
          </p:cNvSpPr>
          <p:nvPr>
            <p:ph type="title"/>
          </p:nvPr>
        </p:nvSpPr>
        <p:spPr/>
        <p:txBody>
          <a:bodyPr/>
          <a:lstStyle/>
          <a:p>
            <a:r>
              <a:rPr lang="en-US" sz="3000" dirty="0">
                <a:cs typeface="ＭＳ Ｐゴシック"/>
              </a:rPr>
              <a:t>Childhood Exposure Effects</a:t>
            </a:r>
            <a:endParaRPr lang="en-US" sz="3000" dirty="0">
              <a:ea typeface="ＭＳ Ｐゴシック"/>
              <a:cs typeface="ＭＳ Ｐゴシック"/>
            </a:endParaRPr>
          </a:p>
        </p:txBody>
      </p:sp>
      <p:grpSp>
        <p:nvGrpSpPr>
          <p:cNvPr id="4" name="Group 3"/>
          <p:cNvGrpSpPr/>
          <p:nvPr/>
        </p:nvGrpSpPr>
        <p:grpSpPr>
          <a:xfrm>
            <a:off x="4089618" y="4724401"/>
            <a:ext cx="3987582" cy="414829"/>
            <a:chOff x="2807111" y="4919171"/>
            <a:chExt cx="3987582" cy="414829"/>
          </a:xfrm>
        </p:grpSpPr>
        <p:sp>
          <p:nvSpPr>
            <p:cNvPr id="2" name="TextBox 1"/>
            <p:cNvSpPr txBox="1"/>
            <p:nvPr/>
          </p:nvSpPr>
          <p:spPr>
            <a:xfrm>
              <a:off x="6315075" y="4964668"/>
              <a:ext cx="479618"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a:rPr>
                <a:t>(1)</a:t>
              </a:r>
            </a:p>
          </p:txBody>
        </p:sp>
        <p:pic>
          <p:nvPicPr>
            <p:cNvPr id="3" name="Picture 2"/>
            <p:cNvPicPr>
              <a:picLocks noChangeAspect="1"/>
            </p:cNvPicPr>
            <p:nvPr/>
          </p:nvPicPr>
          <p:blipFill>
            <a:blip r:embed="rId3"/>
            <a:stretch>
              <a:fillRect/>
            </a:stretch>
          </p:blipFill>
          <p:spPr>
            <a:xfrm>
              <a:off x="2807111" y="4919171"/>
              <a:ext cx="2984089" cy="414829"/>
            </a:xfrm>
            <a:prstGeom prst="rect">
              <a:avLst/>
            </a:prstGeom>
          </p:spPr>
        </p:pic>
      </p:grpSp>
      <p:pic>
        <p:nvPicPr>
          <p:cNvPr id="8" name="Picture 7"/>
          <p:cNvPicPr>
            <a:picLocks noChangeAspect="1"/>
          </p:cNvPicPr>
          <p:nvPr/>
        </p:nvPicPr>
        <p:blipFill>
          <a:blip r:embed="rId4"/>
          <a:stretch>
            <a:fillRect/>
          </a:stretch>
        </p:blipFill>
        <p:spPr>
          <a:xfrm>
            <a:off x="5562601" y="5697077"/>
            <a:ext cx="1461237" cy="280353"/>
          </a:xfrm>
          <a:prstGeom prst="rect">
            <a:avLst/>
          </a:prstGeom>
        </p:spPr>
      </p:pic>
    </p:spTree>
    <p:extLst>
      <p:ext uri="{BB962C8B-B14F-4D97-AF65-F5344CB8AC3E}">
        <p14:creationId xmlns:p14="http://schemas.microsoft.com/office/powerpoint/2010/main" val="36559042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81000" y="385599"/>
            <a:ext cx="8830193" cy="642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2521095" y="5760366"/>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2521095" y="3244681"/>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2521095" y="722863"/>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5855411" y="5326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6143619" y="345317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5988784" y="10754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5662251" y="35114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4334656" y="54598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5133359" y="559939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3575811" y="49785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6080766" y="203972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4031119" y="441130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3548217" y="52560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3410245"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5619326" y="51762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4613666" y="32707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6048572" y="53740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8285247" y="41001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2746448" y="42656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2927344" y="51548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391767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4645859" y="35068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4035717" y="17346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4287132" y="403571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3913076" y="30453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4774633" y="31695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5683713" y="36877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4207415"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4940199" y="29074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2789372" y="15476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5984185" y="373678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6476284"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5208478" y="5053644"/>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3056118" y="54874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2793971"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5614727" y="46519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4303996" y="24521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4592203" y="520388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8547394" y="263454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5127227" y="50797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6020978" y="565765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8386427" y="160128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7535601"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3730646"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4003524"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3913076" y="2488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5197747" y="86236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3275339" y="14188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4742439"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6480883" y="19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9297040"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4158359"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7209068" y="32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7187605" y="34853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8547394" y="46243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6529940" y="55886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5111897" y="34424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5421567" y="20657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5576402" y="4351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8214729" y="4149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8087488" y="54123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446956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8285247" y="10969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6448690" y="22267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5726638" y="46627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5797158" y="392840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6454822"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6272393" y="45400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6615789"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5314256" y="45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6534539"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5924397" y="43469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5775694" y="4181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5732770" y="49892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4763901"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6048572" y="3120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6175813" y="23662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5277463"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3189490" y="4224281"/>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3105174" y="40571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4293264"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4549279"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4287132" y="42288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3264608" y="49677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420741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3388783"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3634066" y="40633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5421567" y="52881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2836896" y="37045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3200221"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5453760" y="54767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7653643" y="3741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5154821" y="43039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4293264"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6680177" y="4014256"/>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3726048" y="29442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5715907" y="899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3842557" y="57220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4796095"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3500693" y="30944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3371920"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6016378"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4897274" y="30346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5576402" y="46565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3543618" y="16442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7941851" y="11291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10040555" y="19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9927111" y="2076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8375696"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4704114" y="35758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5249869"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7984776" y="24091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7320978" y="8776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6059303" y="24199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3120504" y="3693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5625458" y="32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7268856"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5743501" y="20397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7396096"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4774633" y="31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6342912" y="31159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8012370" y="44588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7097157" y="46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7423690" y="46673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6519209" y="22374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5111897" y="27403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7353172" y="39238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5346449"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4742439"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4271802" y="9267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9451875" y="3099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4517085" y="26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9671097" y="11505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8878526"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478536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5705176" y="44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7557063" y="12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5646921"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7320978" y="36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4308595" y="35282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8440082" y="33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8322040"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9114611" y="9206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9370625" y="12747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5978053" y="31097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7722629"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5700576" y="3051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4057179" y="26130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7610719" y="3463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7557063"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6395034" y="25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531425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6658714" y="39713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4839019" y="33136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7209068"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8573455" y="35175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6224869" y="4074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7883596" y="20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6519209"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8322040" y="14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7535601"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6375106" y="181437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8246922"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9151404" y="4389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9441144"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9097748" y="56852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6143619" y="51502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7080294" y="1992205"/>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8225460" y="57174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6534539" y="28108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8755885" y="29549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9494800"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7915790" y="4235012"/>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9703291" y="33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9917914" y="352215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9976168" y="3174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7193738" y="49080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7112487" y="39820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8910719"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7851403" y="31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5715907" y="31266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5111897" y="32814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5395506" y="57435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7294917"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5421567" y="55932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9013432" y="9589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8343502"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9162135" y="3790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9943975"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8210130"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9034895"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9623575" y="374751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8857064" y="195387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7247393" y="44266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7718030" y="38118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9097748" y="38486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9692559" y="26498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06"/>
          <p:cNvSpPr>
            <a:spLocks noChangeArrowheads="1"/>
          </p:cNvSpPr>
          <p:nvPr/>
        </p:nvSpPr>
        <p:spPr bwMode="auto">
          <a:xfrm>
            <a:off x="10083479"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8841733"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9617441" y="13284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8023101" y="28215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7782417" y="26606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7509539" y="31373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6974516" y="413843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5453760"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8070624" y="781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4908005" y="41430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7064963" y="3945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984739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477463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6807416" y="47056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8498337" y="29917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8964375"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8798808" y="16595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7535600"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8814139" y="3339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9874988"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8038431" y="56791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8023101" y="24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8637841" y="16227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4624396" y="3206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8220860" y="37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8942912" y="4046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9329234" y="264373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8611780" y="22328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8220860" y="42503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6487015" y="30990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8418620" y="30193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9980767"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9269445" y="44220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7760954" y="24567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10088078" y="171779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6626520" y="28966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9462606"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10104941" y="26866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9329234" y="298713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8697629" y="16273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9858125" y="9482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9183596"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9467205" y="11996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7391497"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9825932" y="30883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8151875" y="237699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7299515"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6888666" y="33243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6824279" y="40357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8835601"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66311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9237252" y="56959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7952582"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9451875" y="15307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9333832"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5984185" y="4095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8809540" y="40679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6175812" y="42718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9467205" y="42396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8016968" y="39023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8151875" y="2660600"/>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8001638" y="1874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7348572" y="34317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8038431" y="18358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7069562" y="4716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8472275" y="14556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7524869" y="49034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9697158" y="5021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93982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5902935" y="22911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9065554"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6502345" y="35650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7771685" y="2623808"/>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6315317" y="33673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7797747"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8536662"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9002700" y="15261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7091025"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9697158"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7675105" y="3414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8568856"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6775223" y="30775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8605648" y="509656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8949044" y="16058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9767677"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8622511"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8910719" y="11674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7503407" y="1756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6647982" y="10432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6128288" y="37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7675105" y="323394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8611780" y="42871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6336779"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8878525" y="459833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8119681" y="30407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6631119" y="28047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9146804" y="2970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9286309" y="11935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9494799"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8006237" y="2815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4731708" y="18205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7546332" y="4314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5694444" y="36233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7166143"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8012369" y="32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9917914" y="3088312"/>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6802817" y="51333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8102818" y="2869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7937251" y="32922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9243384"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8927582" y="19278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7963313"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8322039" y="31481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7434421" y="27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9997630"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8835601" y="29595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9333832" y="43193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9612843" y="34317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7760954"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8734422"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8766615" y="32232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7552465" y="1429585"/>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7701166"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9333832" y="25210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7247393"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6523807" y="45293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8311308" y="20075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1006661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7728761"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9359894" y="15629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9054823" y="20826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6577463" y="329680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6505412" y="3102110"/>
            <a:ext cx="4776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2800104" y="366626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2858359" y="381803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4667321" y="3539021"/>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4771567" y="3302935"/>
            <a:ext cx="75661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7947983" y="2370859"/>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8092087" y="2323336"/>
            <a:ext cx="12484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3083713" y="3655530"/>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3299867" y="3597275"/>
            <a:ext cx="5273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4020388" y="257475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4233477" y="2516496"/>
            <a:ext cx="7966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8536662" y="347923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8680767" y="3431709"/>
            <a:ext cx="8063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7075695" y="3945270"/>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6243265" y="3818030"/>
            <a:ext cx="7577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7814611" y="3152699"/>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7529469" y="2913548"/>
            <a:ext cx="60753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5679114" y="308831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5728171" y="2861425"/>
            <a:ext cx="9762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8996568" y="300246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9140673" y="295494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7679704" y="377357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7819210" y="3726049"/>
            <a:ext cx="8255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9654233" y="2613077"/>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9461073" y="2419916"/>
            <a:ext cx="95539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4871213" y="4100105"/>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5009185" y="4052582"/>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7310246" y="339338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7420625" y="3450105"/>
            <a:ext cx="6668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6278524" y="332899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5728170" y="3302935"/>
            <a:ext cx="49853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7636780" y="3195624"/>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6983714" y="3030058"/>
            <a:ext cx="6476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7898926" y="3255412"/>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8046096" y="3260011"/>
            <a:ext cx="9650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8285247" y="3109775"/>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8424752" y="3092911"/>
            <a:ext cx="11445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8798808" y="292274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8369563" y="2663666"/>
            <a:ext cx="836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7722629" y="405258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7862135" y="4112369"/>
            <a:ext cx="97597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9018030" y="204432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9157536" y="1996802"/>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13"/>
          <p:cNvSpPr>
            <a:spLocks/>
          </p:cNvSpPr>
          <p:nvPr/>
        </p:nvSpPr>
        <p:spPr bwMode="auto">
          <a:xfrm>
            <a:off x="2757179" y="2665199"/>
            <a:ext cx="7358494" cy="1606604"/>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2521094" y="583360"/>
            <a:ext cx="0" cy="532111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2435246" y="5760366"/>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Line 617"/>
          <p:cNvSpPr>
            <a:spLocks noChangeShapeType="1"/>
          </p:cNvSpPr>
          <p:nvPr/>
        </p:nvSpPr>
        <p:spPr bwMode="auto">
          <a:xfrm flipH="1">
            <a:off x="2435246" y="3244681"/>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2222421" y="3049460"/>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2435246" y="722863"/>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Line 622"/>
          <p:cNvSpPr>
            <a:spLocks noChangeShapeType="1"/>
          </p:cNvSpPr>
          <p:nvPr/>
        </p:nvSpPr>
        <p:spPr bwMode="auto">
          <a:xfrm>
            <a:off x="2521095" y="5904469"/>
            <a:ext cx="77923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266519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254255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4164491"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404031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566838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5544208"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716614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7043502"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8670035"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8547394"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1017392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1005128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graphicFrame>
        <p:nvGraphicFramePr>
          <p:cNvPr id="411" name="Object 410"/>
          <p:cNvGraphicFramePr>
            <a:graphicFrameLocks noChangeAspect="1"/>
          </p:cNvGraphicFramePr>
          <p:nvPr/>
        </p:nvGraphicFramePr>
        <p:xfrm>
          <a:off x="3886200" y="3962401"/>
          <a:ext cx="490538" cy="461963"/>
        </p:xfrm>
        <a:graphic>
          <a:graphicData uri="http://schemas.openxmlformats.org/presentationml/2006/ole">
            <mc:AlternateContent xmlns:mc="http://schemas.openxmlformats.org/markup-compatibility/2006">
              <mc:Choice xmlns:v="urn:schemas-microsoft-com:vml" Requires="v">
                <p:oleObj name="Equation" r:id="rId3" imgW="228600" imgH="215900" progId="Equation.3">
                  <p:embed/>
                </p:oleObj>
              </mc:Choice>
              <mc:Fallback>
                <p:oleObj name="Equation" r:id="rId3" imgW="228600" imgH="215900" progId="Equation.3">
                  <p:embed/>
                  <p:pic>
                    <p:nvPicPr>
                      <p:cNvPr id="411" name="Object 410"/>
                      <p:cNvPicPr/>
                      <p:nvPr/>
                    </p:nvPicPr>
                    <p:blipFill>
                      <a:blip r:embed="rId4"/>
                      <a:stretch>
                        <a:fillRect/>
                      </a:stretch>
                    </p:blipFill>
                    <p:spPr>
                      <a:xfrm>
                        <a:off x="3886200" y="3962401"/>
                        <a:ext cx="490538" cy="461963"/>
                      </a:xfrm>
                      <a:prstGeom prst="rect">
                        <a:avLst/>
                      </a:prstGeom>
                    </p:spPr>
                  </p:pic>
                </p:oleObj>
              </mc:Fallback>
            </mc:AlternateContent>
          </a:graphicData>
        </a:graphic>
      </p:graphicFrame>
      <p:cxnSp>
        <p:nvCxnSpPr>
          <p:cNvPr id="412" name="Straight Arrow Connector 411"/>
          <p:cNvCxnSpPr/>
          <p:nvPr/>
        </p:nvCxnSpPr>
        <p:spPr>
          <a:xfrm flipH="1">
            <a:off x="4472014" y="1676401"/>
            <a:ext cx="1471587" cy="16002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ight Brace 1"/>
          <p:cNvSpPr/>
          <p:nvPr/>
        </p:nvSpPr>
        <p:spPr>
          <a:xfrm>
            <a:off x="4114800" y="2667000"/>
            <a:ext cx="228600" cy="1295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Rectangle 161"/>
          <p:cNvSpPr>
            <a:spLocks noChangeArrowheads="1"/>
          </p:cNvSpPr>
          <p:nvPr/>
        </p:nvSpPr>
        <p:spPr bwMode="auto">
          <a:xfrm>
            <a:off x="3581400" y="838200"/>
            <a:ext cx="5029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Two explanations: </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Causal effects are noisy, </a:t>
            </a:r>
          </a:p>
        </p:txBody>
      </p:sp>
      <p:graphicFrame>
        <p:nvGraphicFramePr>
          <p:cNvPr id="414" name="Object 413"/>
          <p:cNvGraphicFramePr>
            <a:graphicFrameLocks noChangeAspect="1"/>
          </p:cNvGraphicFramePr>
          <p:nvPr/>
        </p:nvGraphicFramePr>
        <p:xfrm>
          <a:off x="3657600" y="2362201"/>
          <a:ext cx="381000" cy="461379"/>
        </p:xfrm>
        <a:graphic>
          <a:graphicData uri="http://schemas.openxmlformats.org/presentationml/2006/ole">
            <mc:AlternateContent xmlns:mc="http://schemas.openxmlformats.org/markup-compatibility/2006">
              <mc:Choice xmlns:v="urn:schemas-microsoft-com:vml" Requires="v">
                <p:oleObj name="Equation" r:id="rId5" imgW="177800" imgH="215900" progId="Equation.3">
                  <p:embed/>
                </p:oleObj>
              </mc:Choice>
              <mc:Fallback>
                <p:oleObj name="Equation" r:id="rId5" imgW="177800" imgH="215900" progId="Equation.3">
                  <p:embed/>
                  <p:pic>
                    <p:nvPicPr>
                      <p:cNvPr id="414" name="Object 413"/>
                      <p:cNvPicPr/>
                      <p:nvPr/>
                    </p:nvPicPr>
                    <p:blipFill>
                      <a:blip r:embed="rId6"/>
                      <a:stretch>
                        <a:fillRect/>
                      </a:stretch>
                    </p:blipFill>
                    <p:spPr>
                      <a:xfrm>
                        <a:off x="3657600" y="2362201"/>
                        <a:ext cx="381000" cy="461379"/>
                      </a:xfrm>
                      <a:prstGeom prst="rect">
                        <a:avLst/>
                      </a:prstGeom>
                    </p:spPr>
                  </p:pic>
                </p:oleObj>
              </mc:Fallback>
            </mc:AlternateContent>
          </a:graphicData>
        </a:graphic>
      </p:graphicFrame>
      <p:graphicFrame>
        <p:nvGraphicFramePr>
          <p:cNvPr id="415" name="Object 414"/>
          <p:cNvGraphicFramePr>
            <a:graphicFrameLocks noChangeAspect="1"/>
          </p:cNvGraphicFramePr>
          <p:nvPr/>
        </p:nvGraphicFramePr>
        <p:xfrm>
          <a:off x="6461126" y="990601"/>
          <a:ext cx="1006475" cy="461963"/>
        </p:xfrm>
        <a:graphic>
          <a:graphicData uri="http://schemas.openxmlformats.org/presentationml/2006/ole">
            <mc:AlternateContent xmlns:mc="http://schemas.openxmlformats.org/markup-compatibility/2006">
              <mc:Choice xmlns:v="urn:schemas-microsoft-com:vml" Requires="v">
                <p:oleObj name="Equation" r:id="rId7" imgW="469900" imgH="215900" progId="Equation.3">
                  <p:embed/>
                </p:oleObj>
              </mc:Choice>
              <mc:Fallback>
                <p:oleObj name="Equation" r:id="rId7" imgW="469900" imgH="215900" progId="Equation.3">
                  <p:embed/>
                  <p:pic>
                    <p:nvPicPr>
                      <p:cNvPr id="415" name="Object 414"/>
                      <p:cNvPicPr/>
                      <p:nvPr/>
                    </p:nvPicPr>
                    <p:blipFill>
                      <a:blip r:embed="rId8"/>
                      <a:stretch>
                        <a:fillRect/>
                      </a:stretch>
                    </p:blipFill>
                    <p:spPr>
                      <a:xfrm>
                        <a:off x="6461126" y="990601"/>
                        <a:ext cx="1006475" cy="461963"/>
                      </a:xfrm>
                      <a:prstGeom prst="rect">
                        <a:avLst/>
                      </a:prstGeom>
                    </p:spPr>
                  </p:pic>
                </p:oleObj>
              </mc:Fallback>
            </mc:AlternateContent>
          </a:graphicData>
        </a:graphic>
      </p:graphicFrame>
    </p:spTree>
    <p:extLst>
      <p:ext uri="{BB962C8B-B14F-4D97-AF65-F5344CB8AC3E}">
        <p14:creationId xmlns:p14="http://schemas.microsoft.com/office/powerpoint/2010/main" val="19124755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81000" y="385599"/>
            <a:ext cx="8830193" cy="642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2521095" y="5760366"/>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2521095" y="3244681"/>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2521095" y="722863"/>
            <a:ext cx="7792339"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5855411" y="5326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6143619" y="345317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5988784" y="10754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5662251" y="35114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4334656" y="54598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5133359" y="559939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3575811" y="49785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6080766" y="203972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4031119" y="441130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3548217" y="52560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3410245"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5619326" y="51762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4613666" y="32707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6048572" y="53740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8285247" y="41001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2746448" y="42656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2927344" y="51548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391767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4645859" y="35068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4035717" y="17346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4287132" y="403571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3913076" y="30453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4774633" y="31695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5683713" y="36877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4207415"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4940199" y="29074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2789372" y="15476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5984185" y="373678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6476284"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5208478" y="5053644"/>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3056118" y="54874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2793971"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5614727" y="46519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4303996" y="24521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4592203" y="520388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8547394" y="263454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5127227" y="50797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6020978" y="565765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8386427" y="160128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7535601"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3730646"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4003524"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3913076" y="2488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5197747" y="862368"/>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3275339" y="14188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4742439"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6480883" y="19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9297040"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4158359" y="30622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7209068" y="32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7187605" y="34853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8547394" y="46243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6529940" y="55886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5111897" y="34424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5421567" y="206578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5576402" y="435152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8214729" y="4149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8087488" y="54123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446956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8285247" y="10969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6448690" y="222675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5726638" y="46627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5797158" y="392840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6454822"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6272393" y="45400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6615789"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5314256" y="45554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6534539" y="3844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5924397" y="43469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5775694" y="4181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5732770" y="49892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4763901"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6048572" y="3120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6175813" y="23662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5277463"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3189490" y="4224281"/>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3105174" y="40571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4293264"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4549279"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4287132" y="42288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3264608" y="49677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4207415" y="46305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3388783" y="48712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3634066" y="40633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5421567" y="52881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2836896" y="37045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3200221" y="40035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5453760" y="54767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7653643" y="3741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5154821" y="43039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4293264"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6680177" y="4014256"/>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3726048" y="29442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5715907" y="899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3842557" y="57220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4796095" y="34792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3500693" y="30944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3371920"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6016378"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4897274" y="303465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5576402" y="465659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3543618" y="16442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7941851" y="11291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10040555" y="19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9927111" y="2076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8375696"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4704114" y="35758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5249869"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7984776" y="24091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7320978" y="8776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6059303" y="24199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3120504" y="3693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5625458" y="321708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7268856"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5743501" y="20397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7396096"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4774633" y="31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6342912" y="31159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8012370" y="44588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7097157" y="46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7423690" y="46673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6519209" y="22374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5111897" y="27403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7353172" y="39238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5346449" y="35972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4742439"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4271802" y="9267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9451875" y="3099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4517085" y="26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9671097" y="11505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8878526"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478536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5705176" y="44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7557063" y="12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5646921"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7320978" y="36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4308595" y="35282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8440082" y="334586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8322040" y="27786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9114611" y="92062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9370625" y="12747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5978053" y="310977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7722629"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5700576" y="305152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4057179" y="261307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7610719" y="34639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7557063" y="19600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6395034" y="25854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531425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6658714" y="39713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4839019" y="33136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7209068"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8573455" y="35175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6224869" y="407404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7883596" y="20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6519209"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8322040" y="14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7535601"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6375106" y="181437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8246922" y="15093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9151404" y="4389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9441144" y="49141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9097748" y="56852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6143619" y="515022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7080294" y="1992205"/>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8225460" y="57174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6534539" y="28108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8755885" y="295494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9494800"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7915790" y="4235012"/>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9703291" y="339338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9917914" y="352215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9976168" y="317416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7193738" y="49080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7112487" y="39820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8910719" y="30729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7851403" y="319102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5715907" y="31266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5111897" y="32814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5395506" y="574350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7294917" y="308371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5421567" y="55932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9013432" y="9589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8343502"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9162135" y="3790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9943975"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8210130"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9034895" y="304078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9623575" y="374751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8857064" y="195387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7247393" y="44266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7718030" y="381189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9097748" y="38486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9692559" y="26498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06"/>
          <p:cNvSpPr>
            <a:spLocks noChangeArrowheads="1"/>
          </p:cNvSpPr>
          <p:nvPr/>
        </p:nvSpPr>
        <p:spPr bwMode="auto">
          <a:xfrm>
            <a:off x="10083479" y="25747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8841733"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9617441" y="13284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8023101" y="28215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7782417" y="26606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7509539" y="313736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6974516" y="413843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5453760"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8070624" y="781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4908005" y="414303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7064963" y="3945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9847394" y="279397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4774632"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6807416" y="47056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8498337" y="29917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8964375"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8798808" y="165953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7535600"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8814139" y="3339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9874988" y="202899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8038431" y="56791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8023101" y="24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8637841" y="16227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4624396" y="32063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8220860" y="37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8942912" y="4046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9329234" y="2643737"/>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8611780" y="223288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8220860" y="425034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6487015" y="309904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8418620" y="301932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9980767" y="300246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9269445" y="44220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7760954" y="24567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10088078" y="171779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6626520" y="289668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9462606" y="24843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10104941" y="26866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9329234" y="2987133"/>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8697629" y="162734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9858125" y="94821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9183596"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9467205" y="119963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7391497" y="27510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9825932" y="30883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8151875" y="2376991"/>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7299515" y="363406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6888666" y="332439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6824279" y="40357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8835601"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66311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9237252" y="56959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7952582"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9451875" y="15307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9333832" y="433619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5984185" y="409550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8809540" y="40679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6175812" y="4271803"/>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9467205" y="423961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8016968" y="39023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8151875" y="2660600"/>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8001638" y="18741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7348572" y="343170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8038431" y="18358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7069562" y="47163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8472275" y="14556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7524869" y="490340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9697158" y="502145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9398219" y="239845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5902935" y="229114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9065554" y="33565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6502345" y="35650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7771685" y="2623808"/>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6315317" y="336732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7797747" y="237085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8536662" y="71673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9002700" y="152616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7091025" y="392840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9697158" y="323854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7675105" y="341484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8568856" y="259161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6775223" y="307758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8605648" y="509656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8949044" y="160588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9767677" y="448029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8622511" y="243064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8910719" y="11674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7503407" y="17561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6647982" y="104326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6128288" y="37950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7675105" y="323394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8611780" y="42871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6336779" y="3919210"/>
            <a:ext cx="21462" cy="19929"/>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8878525" y="459833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8119681" y="304078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6631119" y="28047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9146804" y="297027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9286309" y="11935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9494799" y="135906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8006237" y="281543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4731708" y="182050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7546332" y="431472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5694444" y="362333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7166143" y="298100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8012369" y="324927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9917914" y="3088312"/>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6802817" y="513336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8102818" y="286909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7937251" y="329220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9243384" y="328607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8927582" y="1927816"/>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7963313" y="38226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8322039" y="3148100"/>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7434421" y="27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9997630" y="30085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8835601" y="295953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9333832" y="4319327"/>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9612843" y="3431709"/>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7760954"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8734422" y="3335129"/>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8766615" y="322321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7552465" y="1429585"/>
            <a:ext cx="19929"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7701166" y="271885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9333832" y="25210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7247393" y="3500695"/>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6523807" y="45293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8311308" y="200753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10066616" y="4089374"/>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7728761" y="2275812"/>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9359894" y="1562958"/>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9054823" y="2082651"/>
            <a:ext cx="21462" cy="21462"/>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6577463" y="329680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6505412" y="3102110"/>
            <a:ext cx="47769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2800104" y="366626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2858359" y="381803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4667321" y="3539021"/>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4771567" y="3302935"/>
            <a:ext cx="75661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7947983" y="2370859"/>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8092087" y="2323336"/>
            <a:ext cx="12484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3083713" y="3655530"/>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3299867" y="3597275"/>
            <a:ext cx="5273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4020388" y="2574751"/>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4233477" y="2516496"/>
            <a:ext cx="7966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8536662" y="347923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8680767" y="3431709"/>
            <a:ext cx="8063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7075695" y="3945270"/>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6243265" y="3818030"/>
            <a:ext cx="7577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7814611" y="3152699"/>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7529469" y="2913548"/>
            <a:ext cx="60753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5679114" y="308831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5728171" y="2861425"/>
            <a:ext cx="9762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8996568" y="300246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9140673" y="2954940"/>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7679704" y="377357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7819210" y="3726049"/>
            <a:ext cx="8255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9654233" y="2613077"/>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9461073" y="2419916"/>
            <a:ext cx="95539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4871213" y="4100105"/>
            <a:ext cx="95047"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5009185" y="4052582"/>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7310246" y="3393383"/>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7420625" y="3450105"/>
            <a:ext cx="6668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6278524" y="332899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5728170" y="3302935"/>
            <a:ext cx="49853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7636780" y="3195624"/>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6983714" y="3030058"/>
            <a:ext cx="6476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7898926" y="3255412"/>
            <a:ext cx="96580" cy="95047"/>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8046096" y="3260011"/>
            <a:ext cx="96500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8285247" y="3109775"/>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8424752" y="3092911"/>
            <a:ext cx="11445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8798808" y="292274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8369563" y="2663666"/>
            <a:ext cx="836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7722629" y="4052582"/>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7862135" y="4112369"/>
            <a:ext cx="97597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9018030" y="2044326"/>
            <a:ext cx="96580" cy="9658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9157536" y="1996802"/>
            <a:ext cx="5578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13"/>
          <p:cNvSpPr>
            <a:spLocks/>
          </p:cNvSpPr>
          <p:nvPr/>
        </p:nvSpPr>
        <p:spPr bwMode="auto">
          <a:xfrm>
            <a:off x="2757179" y="2665199"/>
            <a:ext cx="7358494" cy="1606604"/>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2521094" y="583360"/>
            <a:ext cx="0" cy="532111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2435246" y="5760366"/>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Line 617"/>
          <p:cNvSpPr>
            <a:spLocks noChangeShapeType="1"/>
          </p:cNvSpPr>
          <p:nvPr/>
        </p:nvSpPr>
        <p:spPr bwMode="auto">
          <a:xfrm flipH="1">
            <a:off x="2435246" y="3244681"/>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2222421" y="3049460"/>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2435246" y="722863"/>
            <a:ext cx="8584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Line 622"/>
          <p:cNvSpPr>
            <a:spLocks noChangeShapeType="1"/>
          </p:cNvSpPr>
          <p:nvPr/>
        </p:nvSpPr>
        <p:spPr bwMode="auto">
          <a:xfrm>
            <a:off x="2521095" y="5904469"/>
            <a:ext cx="7792339"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266519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254255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4164491"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404031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566838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5544208"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7166143"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7043502"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8670035"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8547394"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10173928" y="5904470"/>
            <a:ext cx="0" cy="85849"/>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10051286" y="6037843"/>
            <a:ext cx="2564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graphicFrame>
        <p:nvGraphicFramePr>
          <p:cNvPr id="411" name="Object 410"/>
          <p:cNvGraphicFramePr>
            <a:graphicFrameLocks noChangeAspect="1"/>
          </p:cNvGraphicFramePr>
          <p:nvPr/>
        </p:nvGraphicFramePr>
        <p:xfrm>
          <a:off x="3886200" y="3962401"/>
          <a:ext cx="490538" cy="461963"/>
        </p:xfrm>
        <a:graphic>
          <a:graphicData uri="http://schemas.openxmlformats.org/presentationml/2006/ole">
            <mc:AlternateContent xmlns:mc="http://schemas.openxmlformats.org/markup-compatibility/2006">
              <mc:Choice xmlns:v="urn:schemas-microsoft-com:vml" Requires="v">
                <p:oleObj name="Equation" r:id="rId3" imgW="228600" imgH="215900" progId="Equation.3">
                  <p:embed/>
                </p:oleObj>
              </mc:Choice>
              <mc:Fallback>
                <p:oleObj name="Equation" r:id="rId3" imgW="228600" imgH="215900" progId="Equation.3">
                  <p:embed/>
                  <p:pic>
                    <p:nvPicPr>
                      <p:cNvPr id="411" name="Object 410"/>
                      <p:cNvPicPr/>
                      <p:nvPr/>
                    </p:nvPicPr>
                    <p:blipFill>
                      <a:blip r:embed="rId4"/>
                      <a:stretch>
                        <a:fillRect/>
                      </a:stretch>
                    </p:blipFill>
                    <p:spPr>
                      <a:xfrm>
                        <a:off x="3886200" y="3962401"/>
                        <a:ext cx="490538" cy="461963"/>
                      </a:xfrm>
                      <a:prstGeom prst="rect">
                        <a:avLst/>
                      </a:prstGeom>
                    </p:spPr>
                  </p:pic>
                </p:oleObj>
              </mc:Fallback>
            </mc:AlternateContent>
          </a:graphicData>
        </a:graphic>
      </p:graphicFrame>
      <p:cxnSp>
        <p:nvCxnSpPr>
          <p:cNvPr id="412" name="Straight Arrow Connector 411"/>
          <p:cNvCxnSpPr/>
          <p:nvPr/>
        </p:nvCxnSpPr>
        <p:spPr>
          <a:xfrm flipH="1">
            <a:off x="4472014" y="1676401"/>
            <a:ext cx="1471587" cy="16002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ight Brace 1"/>
          <p:cNvSpPr/>
          <p:nvPr/>
        </p:nvSpPr>
        <p:spPr>
          <a:xfrm>
            <a:off x="4114800" y="2667000"/>
            <a:ext cx="228600" cy="1295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Rectangle 161"/>
          <p:cNvSpPr>
            <a:spLocks noChangeArrowheads="1"/>
          </p:cNvSpPr>
          <p:nvPr/>
        </p:nvSpPr>
        <p:spPr bwMode="auto">
          <a:xfrm>
            <a:off x="3581400" y="838201"/>
            <a:ext cx="502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Two explanations: </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Causal effects are noisy</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Permanent residents are biased</a:t>
            </a:r>
          </a:p>
        </p:txBody>
      </p:sp>
      <p:graphicFrame>
        <p:nvGraphicFramePr>
          <p:cNvPr id="414" name="Object 413"/>
          <p:cNvGraphicFramePr>
            <a:graphicFrameLocks noChangeAspect="1"/>
          </p:cNvGraphicFramePr>
          <p:nvPr/>
        </p:nvGraphicFramePr>
        <p:xfrm>
          <a:off x="3657600" y="2362201"/>
          <a:ext cx="381000" cy="461379"/>
        </p:xfrm>
        <a:graphic>
          <a:graphicData uri="http://schemas.openxmlformats.org/presentationml/2006/ole">
            <mc:AlternateContent xmlns:mc="http://schemas.openxmlformats.org/markup-compatibility/2006">
              <mc:Choice xmlns:v="urn:schemas-microsoft-com:vml" Requires="v">
                <p:oleObj name="Equation" r:id="rId5" imgW="177800" imgH="215900" progId="Equation.3">
                  <p:embed/>
                </p:oleObj>
              </mc:Choice>
              <mc:Fallback>
                <p:oleObj name="Equation" r:id="rId5" imgW="177800" imgH="215900" progId="Equation.3">
                  <p:embed/>
                  <p:pic>
                    <p:nvPicPr>
                      <p:cNvPr id="414" name="Object 413"/>
                      <p:cNvPicPr/>
                      <p:nvPr/>
                    </p:nvPicPr>
                    <p:blipFill>
                      <a:blip r:embed="rId6"/>
                      <a:stretch>
                        <a:fillRect/>
                      </a:stretch>
                    </p:blipFill>
                    <p:spPr>
                      <a:xfrm>
                        <a:off x="3657600" y="2362201"/>
                        <a:ext cx="381000" cy="461379"/>
                      </a:xfrm>
                      <a:prstGeom prst="rect">
                        <a:avLst/>
                      </a:prstGeom>
                    </p:spPr>
                  </p:pic>
                </p:oleObj>
              </mc:Fallback>
            </mc:AlternateContent>
          </a:graphicData>
        </a:graphic>
      </p:graphicFrame>
      <p:graphicFrame>
        <p:nvGraphicFramePr>
          <p:cNvPr id="415" name="Object 414"/>
          <p:cNvGraphicFramePr>
            <a:graphicFrameLocks noChangeAspect="1"/>
          </p:cNvGraphicFramePr>
          <p:nvPr/>
        </p:nvGraphicFramePr>
        <p:xfrm>
          <a:off x="6461126" y="990601"/>
          <a:ext cx="1006475" cy="461963"/>
        </p:xfrm>
        <a:graphic>
          <a:graphicData uri="http://schemas.openxmlformats.org/presentationml/2006/ole">
            <mc:AlternateContent xmlns:mc="http://schemas.openxmlformats.org/markup-compatibility/2006">
              <mc:Choice xmlns:v="urn:schemas-microsoft-com:vml" Requires="v">
                <p:oleObj name="Equation" r:id="rId7" imgW="469900" imgH="215900" progId="Equation.3">
                  <p:embed/>
                </p:oleObj>
              </mc:Choice>
              <mc:Fallback>
                <p:oleObj name="Equation" r:id="rId7" imgW="469900" imgH="215900" progId="Equation.3">
                  <p:embed/>
                  <p:pic>
                    <p:nvPicPr>
                      <p:cNvPr id="415" name="Object 414"/>
                      <p:cNvPicPr/>
                      <p:nvPr/>
                    </p:nvPicPr>
                    <p:blipFill>
                      <a:blip r:embed="rId8"/>
                      <a:stretch>
                        <a:fillRect/>
                      </a:stretch>
                    </p:blipFill>
                    <p:spPr>
                      <a:xfrm>
                        <a:off x="6461126" y="990601"/>
                        <a:ext cx="1006475" cy="461963"/>
                      </a:xfrm>
                      <a:prstGeom prst="rect">
                        <a:avLst/>
                      </a:prstGeom>
                    </p:spPr>
                  </p:pic>
                </p:oleObj>
              </mc:Fallback>
            </mc:AlternateContent>
          </a:graphicData>
        </a:graphic>
      </p:graphicFrame>
      <p:graphicFrame>
        <p:nvGraphicFramePr>
          <p:cNvPr id="416" name="Object 415"/>
          <p:cNvGraphicFramePr>
            <a:graphicFrameLocks noChangeAspect="1"/>
          </p:cNvGraphicFramePr>
          <p:nvPr/>
        </p:nvGraphicFramePr>
        <p:xfrm>
          <a:off x="7265988" y="1295401"/>
          <a:ext cx="1116013" cy="461963"/>
        </p:xfrm>
        <a:graphic>
          <a:graphicData uri="http://schemas.openxmlformats.org/presentationml/2006/ole">
            <mc:AlternateContent xmlns:mc="http://schemas.openxmlformats.org/markup-compatibility/2006">
              <mc:Choice xmlns:v="urn:schemas-microsoft-com:vml" Requires="v">
                <p:oleObj name="Equation" r:id="rId9" imgW="520700" imgH="215900" progId="Equation.3">
                  <p:embed/>
                </p:oleObj>
              </mc:Choice>
              <mc:Fallback>
                <p:oleObj name="Equation" r:id="rId9" imgW="520700" imgH="215900" progId="Equation.3">
                  <p:embed/>
                  <p:pic>
                    <p:nvPicPr>
                      <p:cNvPr id="416" name="Object 415"/>
                      <p:cNvPicPr/>
                      <p:nvPr/>
                    </p:nvPicPr>
                    <p:blipFill>
                      <a:blip r:embed="rId10"/>
                      <a:stretch>
                        <a:fillRect/>
                      </a:stretch>
                    </p:blipFill>
                    <p:spPr>
                      <a:xfrm>
                        <a:off x="7265988" y="1295401"/>
                        <a:ext cx="1116013" cy="461963"/>
                      </a:xfrm>
                      <a:prstGeom prst="rect">
                        <a:avLst/>
                      </a:prstGeom>
                    </p:spPr>
                  </p:pic>
                </p:oleObj>
              </mc:Fallback>
            </mc:AlternateContent>
          </a:graphicData>
        </a:graphic>
      </p:graphicFrame>
    </p:spTree>
    <p:extLst>
      <p:ext uri="{BB962C8B-B14F-4D97-AF65-F5344CB8AC3E}">
        <p14:creationId xmlns:p14="http://schemas.microsoft.com/office/powerpoint/2010/main" val="18265679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676401" y="381000"/>
            <a:ext cx="8839391" cy="6432550"/>
            <a:chOff x="-3" y="62"/>
            <a:chExt cx="5766" cy="4196"/>
          </a:xfrm>
        </p:grpSpPr>
        <p:sp>
          <p:nvSpPr>
            <p:cNvPr id="4" name="AutoShape 3"/>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205"/>
            <p:cNvGrpSpPr>
              <a:grpSpLocks/>
            </p:cNvGrpSpPr>
            <p:nvPr/>
          </p:nvGrpSpPr>
          <p:grpSpPr bwMode="auto">
            <a:xfrm>
              <a:off x="-3" y="62"/>
              <a:ext cx="5766" cy="4196"/>
              <a:chOff x="-3" y="62"/>
              <a:chExt cx="5766" cy="4196"/>
            </a:xfrm>
          </p:grpSpPr>
          <p:sp>
            <p:nvSpPr>
              <p:cNvPr id="436" name="Rectangle 5"/>
              <p:cNvSpPr>
                <a:spLocks noChangeArrowheads="1"/>
              </p:cNvSpPr>
              <p:nvPr/>
            </p:nvSpPr>
            <p:spPr bwMode="auto">
              <a:xfrm>
                <a:off x="-3" y="62"/>
                <a:ext cx="5766" cy="41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7" name="Rectangle 6"/>
              <p:cNvSpPr>
                <a:spLocks noChangeArrowheads="1"/>
              </p:cNvSpPr>
              <p:nvPr/>
            </p:nvSpPr>
            <p:spPr bwMode="auto">
              <a:xfrm>
                <a:off x="0" y="68"/>
                <a:ext cx="5757" cy="418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8" name="Rectangle 7"/>
              <p:cNvSpPr>
                <a:spLocks noChangeArrowheads="1"/>
              </p:cNvSpPr>
              <p:nvPr/>
            </p:nvSpPr>
            <p:spPr bwMode="auto">
              <a:xfrm>
                <a:off x="528" y="240"/>
                <a:ext cx="5083" cy="3471"/>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548" y="3571"/>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548" y="193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548" y="28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2723" y="32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2911" y="20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2810" y="51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2597" y="21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1731" y="33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2252" y="34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1236" y="30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2870" y="1144"/>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1533" y="2691"/>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1218" y="32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1128" y="27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2569" y="319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1913" y="194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2849" y="33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4308" y="24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695" y="25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813" y="31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1459" y="28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1934" y="21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1536" y="94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1700" y="24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1456" y="18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2018" y="18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2611" y="22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1648" y="195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2126" y="171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723" y="8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2807" y="225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3128" y="15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2301" y="3110"/>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897" y="33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726" y="299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2566" y="284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1711" y="141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1899" y="3208"/>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4479" y="1532"/>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2248" y="312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2831" y="35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4374" y="8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3819" y="18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1337" y="7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1515" y="24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1456" y="14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2294" y="376"/>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1040" y="73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1997" y="16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3131" y="10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4968" y="20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1616" y="18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3606" y="19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3592" y="20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4479" y="283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3163" y="34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2238" y="20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2440" y="11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2541" y="265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4262" y="252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4179" y="33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1819"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4308" y="52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3110" y="12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2639" y="285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2685" y="2376"/>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3114" y="23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2995" y="27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3219" y="19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2370" y="27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3166" y="23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2768" y="264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2671" y="25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2643" y="306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2011" y="17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2849" y="184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2932" y="135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2346" y="17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984" y="2569"/>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929" y="24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1704" y="218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1871" y="30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1700" y="25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1033" y="30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1648" y="28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1114" y="299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1274" y="246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2440" y="326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754" y="223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991" y="24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2461" y="33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3896" y="22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2266" y="26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1704" y="10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3261" y="2432"/>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1334" y="1734"/>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2632" y="4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1410" y="35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2032" y="20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1187" y="183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1103" y="21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2828" y="2370"/>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2098" y="17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2541" y="285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1215" y="8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4084" y="55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5453" y="106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5379" y="116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4367" y="26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1972" y="21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2328" y="15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4112" y="13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3679" y="3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2856" y="13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939" y="22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2573" y="191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3645" y="1797"/>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2650" y="11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3728" y="18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2018" y="18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3041" y="18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4130" y="272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3533" y="28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3746" y="28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3156" y="12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2238" y="16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3700" y="23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2391" y="21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1997" y="18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1690" y="4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5069" y="183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1850" y="152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5212" y="56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4695" y="16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2025" y="16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2625" y="274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3833" y="65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2587" y="23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3679" y="22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1714" y="211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4409" y="19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4332" y="16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4849" y="41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5016" y="64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2803" y="18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3941" y="139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2622" y="18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1550" y="15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3868" y="20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3833" y="10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3075" y="15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2370" y="24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3247" y="24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2060" y="19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3606" y="14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4496" y="21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2964" y="247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4046" y="117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3156" y="19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4332" y="7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3819" y="11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3062" y="997"/>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4283" y="7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4873" y="267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5062" y="30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4838" y="352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2911" y="31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3522" y="1113"/>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4269" y="354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3166" y="164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4615" y="17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5097"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4067" y="2576"/>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5233" y="202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5373" y="2111"/>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5411" y="188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3596" y="301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3543" y="24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4716" y="18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4025" y="189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2632" y="185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2238" y="19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2423" y="35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3662" y="18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2440" y="346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4783" y="43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4346" y="13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4880" y="22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5390" y="17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4259" y="209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4797" y="1797"/>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5181" y="2258"/>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4681" y="10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3631" y="27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3938" y="23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4838" y="232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5226" y="15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406"/>
            <p:cNvGrpSpPr>
              <a:grpSpLocks/>
            </p:cNvGrpSpPr>
            <p:nvPr/>
          </p:nvGrpSpPr>
          <p:grpSpPr bwMode="auto">
            <a:xfrm>
              <a:off x="730" y="281"/>
              <a:ext cx="4968" cy="3262"/>
              <a:chOff x="730" y="281"/>
              <a:chExt cx="4968" cy="3262"/>
            </a:xfrm>
          </p:grpSpPr>
          <p:sp>
            <p:nvSpPr>
              <p:cNvPr id="236" name="Oval 206"/>
              <p:cNvSpPr>
                <a:spLocks noChangeArrowheads="1"/>
              </p:cNvSpPr>
              <p:nvPr/>
            </p:nvSpPr>
            <p:spPr bwMode="auto">
              <a:xfrm>
                <a:off x="5481" y="14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4671" y="7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5177" y="68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4137" y="16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3980" y="154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3802" y="18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3453" y="2513"/>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2461" y="17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4168" y="3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2105" y="251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3512" y="23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5327" y="16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2018"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3344" y="28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4447" y="176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4751" y="14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4643" y="8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3819" y="27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4653" y="19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5345" y="11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4147" y="35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4137" y="14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4538" y="8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1920" y="190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4266" y="228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4737" y="245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4989" y="1538"/>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4521" y="127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4266" y="25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3135" y="183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4395" y="17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5414" y="17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4950" y="26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3966" y="141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5484" y="9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3226" y="17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5076" y="14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5495" y="15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4989" y="1762"/>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4577" y="8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5334" y="43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4894" y="12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5079" y="5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3725" y="16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5313" y="182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4221" y="1364"/>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3665" y="218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3397" y="198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3355" y="24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4667" y="2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3229" y="137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4929" y="352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4091" y="230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5069" y="81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4992" y="26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2807" y="24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4650" y="246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2932" y="26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5079" y="257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4133" y="23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4221" y="1549"/>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4123" y="10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3697" y="205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4147" y="10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3515" y="289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4430" y="76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3812" y="301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5229" y="30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5034" y="137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2754" y="13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4817"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3145" y="213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3973" y="1525"/>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3023" y="201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3990" y="13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4472" y="2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4776" y="80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3529" y="23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5229" y="19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3910" y="20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4493" y="15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3323" y="18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4517" y="313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4741" y="8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5275" y="27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4528" y="139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4716" y="5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3798" y="9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3240" y="49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2901" y="22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3910" y="19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4521" y="261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3037" y="2370"/>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4695" y="281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4200" y="179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3229" y="164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4870" y="175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4961" y="5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5097" y="7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4126" y="165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1990" y="10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3826" y="262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2618" y="217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3578" y="17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4130" y="193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5373" y="1828"/>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3341" y="316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4189" y="16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4081" y="19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4933" y="195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4727" y="107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4098" y="230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4332" y="186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3753" y="163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5425" y="17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4667" y="17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4992" y="263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5174" y="2052"/>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3966" y="24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4601" y="19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4622" y="191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3830" y="746"/>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3927" y="15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4992" y="14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3631" y="209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3159" y="276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4325" y="11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5470" y="24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3945" y="12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5009" y="83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4810" y="11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3194" y="196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3147" y="1837"/>
                <a:ext cx="312"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730" y="2205"/>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768" y="2304"/>
                <a:ext cx="36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1948" y="2122"/>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2016" y="1968"/>
                <a:ext cx="49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4088" y="136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4182" y="1329"/>
                <a:ext cx="81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915" y="219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1056" y="2160"/>
                <a:ext cx="34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1526" y="149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1665" y="1455"/>
                <a:ext cx="52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4472" y="208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4566" y="2052"/>
                <a:ext cx="526"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3519" y="238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2976" y="2304"/>
                <a:ext cx="49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4001" y="1870"/>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3815" y="1714"/>
                <a:ext cx="396"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2608" y="1828"/>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2640" y="1680"/>
                <a:ext cx="637"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4772" y="177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4866" y="1741"/>
                <a:ext cx="36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3913" y="227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4004" y="2244"/>
                <a:ext cx="53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5201" y="1518"/>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5075" y="1392"/>
                <a:ext cx="623"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2081" y="248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2171" y="2457"/>
                <a:ext cx="42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3672" y="202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3744" y="2064"/>
                <a:ext cx="435"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2999" y="198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2640" y="1968"/>
                <a:ext cx="325"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3885" y="1898"/>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3459" y="1790"/>
                <a:ext cx="422"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4056" y="1937"/>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4152" y="1940"/>
                <a:ext cx="62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4308" y="184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4399" y="1831"/>
                <a:ext cx="747"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4643" y="172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4363" y="1551"/>
                <a:ext cx="546"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3941" y="245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4032" y="2496"/>
                <a:ext cx="637"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4786" y="114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4877" y="1116"/>
                <a:ext cx="36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 name="Line 381"/>
              <p:cNvSpPr>
                <a:spLocks noChangeShapeType="1"/>
              </p:cNvSpPr>
              <p:nvPr/>
            </p:nvSpPr>
            <p:spPr bwMode="auto">
              <a:xfrm flipV="1">
                <a:off x="3226" y="225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2" name="Line 382"/>
              <p:cNvSpPr>
                <a:spLocks noChangeShapeType="1"/>
              </p:cNvSpPr>
              <p:nvPr/>
            </p:nvSpPr>
            <p:spPr bwMode="auto">
              <a:xfrm flipV="1">
                <a:off x="3226" y="2129"/>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Line 383"/>
              <p:cNvSpPr>
                <a:spLocks noChangeShapeType="1"/>
              </p:cNvSpPr>
              <p:nvPr/>
            </p:nvSpPr>
            <p:spPr bwMode="auto">
              <a:xfrm flipV="1">
                <a:off x="3226" y="200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4" name="Line 384"/>
              <p:cNvSpPr>
                <a:spLocks noChangeShapeType="1"/>
              </p:cNvSpPr>
              <p:nvPr/>
            </p:nvSpPr>
            <p:spPr bwMode="auto">
              <a:xfrm flipV="1">
                <a:off x="3226" y="188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5" name="Line 385"/>
              <p:cNvSpPr>
                <a:spLocks noChangeShapeType="1"/>
              </p:cNvSpPr>
              <p:nvPr/>
            </p:nvSpPr>
            <p:spPr bwMode="auto">
              <a:xfrm flipV="1">
                <a:off x="3226" y="175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6" name="Line 386"/>
              <p:cNvSpPr>
                <a:spLocks noChangeShapeType="1"/>
              </p:cNvSpPr>
              <p:nvPr/>
            </p:nvSpPr>
            <p:spPr bwMode="auto">
              <a:xfrm flipV="1">
                <a:off x="3226" y="1654"/>
                <a:ext cx="0" cy="59"/>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7" name="Line 387"/>
              <p:cNvSpPr>
                <a:spLocks noChangeShapeType="1"/>
              </p:cNvSpPr>
              <p:nvPr/>
            </p:nvSpPr>
            <p:spPr bwMode="auto">
              <a:xfrm>
                <a:off x="3194" y="165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8" name="Line 388"/>
              <p:cNvSpPr>
                <a:spLocks noChangeShapeType="1"/>
              </p:cNvSpPr>
              <p:nvPr/>
            </p:nvSpPr>
            <p:spPr bwMode="auto">
              <a:xfrm>
                <a:off x="3194" y="2338"/>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9" name="Line 389"/>
              <p:cNvSpPr>
                <a:spLocks noChangeShapeType="1"/>
              </p:cNvSpPr>
              <p:nvPr/>
            </p:nvSpPr>
            <p:spPr bwMode="auto">
              <a:xfrm flipV="1">
                <a:off x="761" y="247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0" name="Line 390"/>
              <p:cNvSpPr>
                <a:spLocks noChangeShapeType="1"/>
              </p:cNvSpPr>
              <p:nvPr/>
            </p:nvSpPr>
            <p:spPr bwMode="auto">
              <a:xfrm flipV="1">
                <a:off x="761" y="235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1" name="Line 391"/>
              <p:cNvSpPr>
                <a:spLocks noChangeShapeType="1"/>
              </p:cNvSpPr>
              <p:nvPr/>
            </p:nvSpPr>
            <p:spPr bwMode="auto">
              <a:xfrm flipV="1">
                <a:off x="761" y="222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2" name="Line 392"/>
              <p:cNvSpPr>
                <a:spLocks noChangeShapeType="1"/>
              </p:cNvSpPr>
              <p:nvPr/>
            </p:nvSpPr>
            <p:spPr bwMode="auto">
              <a:xfrm flipV="1">
                <a:off x="761" y="210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3" name="Line 393"/>
              <p:cNvSpPr>
                <a:spLocks noChangeShapeType="1"/>
              </p:cNvSpPr>
              <p:nvPr/>
            </p:nvSpPr>
            <p:spPr bwMode="auto">
              <a:xfrm flipV="1">
                <a:off x="761" y="197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4" name="Line 394"/>
              <p:cNvSpPr>
                <a:spLocks noChangeShapeType="1"/>
              </p:cNvSpPr>
              <p:nvPr/>
            </p:nvSpPr>
            <p:spPr bwMode="auto">
              <a:xfrm flipV="1">
                <a:off x="761" y="1909"/>
                <a:ext cx="0" cy="2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5" name="Line 395"/>
              <p:cNvSpPr>
                <a:spLocks noChangeShapeType="1"/>
              </p:cNvSpPr>
              <p:nvPr/>
            </p:nvSpPr>
            <p:spPr bwMode="auto">
              <a:xfrm>
                <a:off x="730" y="190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6" name="Line 396"/>
              <p:cNvSpPr>
                <a:spLocks noChangeShapeType="1"/>
              </p:cNvSpPr>
              <p:nvPr/>
            </p:nvSpPr>
            <p:spPr bwMode="auto">
              <a:xfrm>
                <a:off x="730" y="2562"/>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7" name="Line 397"/>
              <p:cNvSpPr>
                <a:spLocks noChangeShapeType="1"/>
              </p:cNvSpPr>
              <p:nvPr/>
            </p:nvSpPr>
            <p:spPr bwMode="auto">
              <a:xfrm flipV="1">
                <a:off x="1979" y="281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8" name="Line 398"/>
              <p:cNvSpPr>
                <a:spLocks noChangeShapeType="1"/>
              </p:cNvSpPr>
              <p:nvPr/>
            </p:nvSpPr>
            <p:spPr bwMode="auto">
              <a:xfrm flipV="1">
                <a:off x="1979" y="26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9" name="Line 399"/>
              <p:cNvSpPr>
                <a:spLocks noChangeShapeType="1"/>
              </p:cNvSpPr>
              <p:nvPr/>
            </p:nvSpPr>
            <p:spPr bwMode="auto">
              <a:xfrm flipV="1">
                <a:off x="1979" y="25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0" name="Line 400"/>
              <p:cNvSpPr>
                <a:spLocks noChangeShapeType="1"/>
              </p:cNvSpPr>
              <p:nvPr/>
            </p:nvSpPr>
            <p:spPr bwMode="auto">
              <a:xfrm flipV="1">
                <a:off x="1979" y="24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1" name="Line 401"/>
              <p:cNvSpPr>
                <a:spLocks noChangeShapeType="1"/>
              </p:cNvSpPr>
              <p:nvPr/>
            </p:nvSpPr>
            <p:spPr bwMode="auto">
              <a:xfrm flipV="1">
                <a:off x="1979" y="231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2" name="Line 402"/>
              <p:cNvSpPr>
                <a:spLocks noChangeShapeType="1"/>
              </p:cNvSpPr>
              <p:nvPr/>
            </p:nvSpPr>
            <p:spPr bwMode="auto">
              <a:xfrm flipV="1">
                <a:off x="1979" y="21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3" name="Line 403"/>
              <p:cNvSpPr>
                <a:spLocks noChangeShapeType="1"/>
              </p:cNvSpPr>
              <p:nvPr/>
            </p:nvSpPr>
            <p:spPr bwMode="auto">
              <a:xfrm flipV="1">
                <a:off x="1979" y="206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4" name="Line 404"/>
              <p:cNvSpPr>
                <a:spLocks noChangeShapeType="1"/>
              </p:cNvSpPr>
              <p:nvPr/>
            </p:nvSpPr>
            <p:spPr bwMode="auto">
              <a:xfrm flipV="1">
                <a:off x="1979" y="193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5" name="Line 405"/>
              <p:cNvSpPr>
                <a:spLocks noChangeShapeType="1"/>
              </p:cNvSpPr>
              <p:nvPr/>
            </p:nvSpPr>
            <p:spPr bwMode="auto">
              <a:xfrm flipV="1">
                <a:off x="1979" y="181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07"/>
            <p:cNvGrpSpPr>
              <a:grpSpLocks/>
            </p:cNvGrpSpPr>
            <p:nvPr/>
          </p:nvGrpSpPr>
          <p:grpSpPr bwMode="auto">
            <a:xfrm>
              <a:off x="915" y="805"/>
              <a:ext cx="4349" cy="2109"/>
              <a:chOff x="915" y="805"/>
              <a:chExt cx="4349" cy="2109"/>
            </a:xfrm>
          </p:grpSpPr>
          <p:sp>
            <p:nvSpPr>
              <p:cNvPr id="36" name="Line 407"/>
              <p:cNvSpPr>
                <a:spLocks noChangeShapeType="1"/>
              </p:cNvSpPr>
              <p:nvPr/>
            </p:nvSpPr>
            <p:spPr bwMode="auto">
              <a:xfrm flipV="1">
                <a:off x="1979" y="168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Line 408"/>
              <p:cNvSpPr>
                <a:spLocks noChangeShapeType="1"/>
              </p:cNvSpPr>
              <p:nvPr/>
            </p:nvSpPr>
            <p:spPr bwMode="auto">
              <a:xfrm flipV="1">
                <a:off x="1979" y="1563"/>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Line 409"/>
              <p:cNvSpPr>
                <a:spLocks noChangeShapeType="1"/>
              </p:cNvSpPr>
              <p:nvPr/>
            </p:nvSpPr>
            <p:spPr bwMode="auto">
              <a:xfrm flipV="1">
                <a:off x="1979" y="143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Line 410"/>
              <p:cNvSpPr>
                <a:spLocks noChangeShapeType="1"/>
              </p:cNvSpPr>
              <p:nvPr/>
            </p:nvSpPr>
            <p:spPr bwMode="auto">
              <a:xfrm>
                <a:off x="1948" y="1402"/>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Line 411"/>
              <p:cNvSpPr>
                <a:spLocks noChangeShapeType="1"/>
              </p:cNvSpPr>
              <p:nvPr/>
            </p:nvSpPr>
            <p:spPr bwMode="auto">
              <a:xfrm>
                <a:off x="1948" y="290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Line 412"/>
              <p:cNvSpPr>
                <a:spLocks noChangeShapeType="1"/>
              </p:cNvSpPr>
              <p:nvPr/>
            </p:nvSpPr>
            <p:spPr bwMode="auto">
              <a:xfrm flipV="1">
                <a:off x="4119" y="174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Line 413"/>
              <p:cNvSpPr>
                <a:spLocks noChangeShapeType="1"/>
              </p:cNvSpPr>
              <p:nvPr/>
            </p:nvSpPr>
            <p:spPr bwMode="auto">
              <a:xfrm flipV="1">
                <a:off x="4119" y="161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Line 414"/>
              <p:cNvSpPr>
                <a:spLocks noChangeShapeType="1"/>
              </p:cNvSpPr>
              <p:nvPr/>
            </p:nvSpPr>
            <p:spPr bwMode="auto">
              <a:xfrm flipV="1">
                <a:off x="4119" y="149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Line 415"/>
              <p:cNvSpPr>
                <a:spLocks noChangeShapeType="1"/>
              </p:cNvSpPr>
              <p:nvPr/>
            </p:nvSpPr>
            <p:spPr bwMode="auto">
              <a:xfrm flipV="1">
                <a:off x="4119" y="136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Line 416"/>
              <p:cNvSpPr>
                <a:spLocks noChangeShapeType="1"/>
              </p:cNvSpPr>
              <p:nvPr/>
            </p:nvSpPr>
            <p:spPr bwMode="auto">
              <a:xfrm flipV="1">
                <a:off x="4119" y="123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Line 417"/>
              <p:cNvSpPr>
                <a:spLocks noChangeShapeType="1"/>
              </p:cNvSpPr>
              <p:nvPr/>
            </p:nvSpPr>
            <p:spPr bwMode="auto">
              <a:xfrm flipV="1">
                <a:off x="4119" y="111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Line 418"/>
              <p:cNvSpPr>
                <a:spLocks noChangeShapeType="1"/>
              </p:cNvSpPr>
              <p:nvPr/>
            </p:nvSpPr>
            <p:spPr bwMode="auto">
              <a:xfrm flipV="1">
                <a:off x="4119" y="98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Line 419"/>
              <p:cNvSpPr>
                <a:spLocks noChangeShapeType="1"/>
              </p:cNvSpPr>
              <p:nvPr/>
            </p:nvSpPr>
            <p:spPr bwMode="auto">
              <a:xfrm>
                <a:off x="4088" y="959"/>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Line 420"/>
              <p:cNvSpPr>
                <a:spLocks noChangeShapeType="1"/>
              </p:cNvSpPr>
              <p:nvPr/>
            </p:nvSpPr>
            <p:spPr bwMode="auto">
              <a:xfrm>
                <a:off x="4088" y="1825"/>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Line 421"/>
              <p:cNvSpPr>
                <a:spLocks noChangeShapeType="1"/>
              </p:cNvSpPr>
              <p:nvPr/>
            </p:nvSpPr>
            <p:spPr bwMode="auto">
              <a:xfrm flipV="1">
                <a:off x="946" y="261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Line 422"/>
              <p:cNvSpPr>
                <a:spLocks noChangeShapeType="1"/>
              </p:cNvSpPr>
              <p:nvPr/>
            </p:nvSpPr>
            <p:spPr bwMode="auto">
              <a:xfrm flipV="1">
                <a:off x="946" y="249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Line 423"/>
              <p:cNvSpPr>
                <a:spLocks noChangeShapeType="1"/>
              </p:cNvSpPr>
              <p:nvPr/>
            </p:nvSpPr>
            <p:spPr bwMode="auto">
              <a:xfrm flipV="1">
                <a:off x="946" y="236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Line 424"/>
              <p:cNvSpPr>
                <a:spLocks noChangeShapeType="1"/>
              </p:cNvSpPr>
              <p:nvPr/>
            </p:nvSpPr>
            <p:spPr bwMode="auto">
              <a:xfrm flipV="1">
                <a:off x="946" y="224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Line 425"/>
              <p:cNvSpPr>
                <a:spLocks noChangeShapeType="1"/>
              </p:cNvSpPr>
              <p:nvPr/>
            </p:nvSpPr>
            <p:spPr bwMode="auto">
              <a:xfrm flipV="1">
                <a:off x="946" y="211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Line 426"/>
              <p:cNvSpPr>
                <a:spLocks noChangeShapeType="1"/>
              </p:cNvSpPr>
              <p:nvPr/>
            </p:nvSpPr>
            <p:spPr bwMode="auto">
              <a:xfrm flipV="1">
                <a:off x="946" y="198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Line 427"/>
              <p:cNvSpPr>
                <a:spLocks noChangeShapeType="1"/>
              </p:cNvSpPr>
              <p:nvPr/>
            </p:nvSpPr>
            <p:spPr bwMode="auto">
              <a:xfrm flipV="1">
                <a:off x="946" y="186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Line 428"/>
              <p:cNvSpPr>
                <a:spLocks noChangeShapeType="1"/>
              </p:cNvSpPr>
              <p:nvPr/>
            </p:nvSpPr>
            <p:spPr bwMode="auto">
              <a:xfrm flipV="1">
                <a:off x="946" y="1762"/>
                <a:ext cx="0" cy="59"/>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Line 429"/>
              <p:cNvSpPr>
                <a:spLocks noChangeShapeType="1"/>
              </p:cNvSpPr>
              <p:nvPr/>
            </p:nvSpPr>
            <p:spPr bwMode="auto">
              <a:xfrm>
                <a:off x="915" y="1762"/>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Line 430"/>
              <p:cNvSpPr>
                <a:spLocks noChangeShapeType="1"/>
              </p:cNvSpPr>
              <p:nvPr/>
            </p:nvSpPr>
            <p:spPr bwMode="auto">
              <a:xfrm>
                <a:off x="915" y="2701"/>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Line 431"/>
              <p:cNvSpPr>
                <a:spLocks noChangeShapeType="1"/>
              </p:cNvSpPr>
              <p:nvPr/>
            </p:nvSpPr>
            <p:spPr bwMode="auto">
              <a:xfrm flipV="1">
                <a:off x="1557" y="208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Line 432"/>
              <p:cNvSpPr>
                <a:spLocks noChangeShapeType="1"/>
              </p:cNvSpPr>
              <p:nvPr/>
            </p:nvSpPr>
            <p:spPr bwMode="auto">
              <a:xfrm flipV="1">
                <a:off x="1557" y="195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Line 433"/>
              <p:cNvSpPr>
                <a:spLocks noChangeShapeType="1"/>
              </p:cNvSpPr>
              <p:nvPr/>
            </p:nvSpPr>
            <p:spPr bwMode="auto">
              <a:xfrm flipV="1">
                <a:off x="1557" y="1835"/>
                <a:ext cx="0" cy="81"/>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434"/>
              <p:cNvSpPr>
                <a:spLocks noChangeShapeType="1"/>
              </p:cNvSpPr>
              <p:nvPr/>
            </p:nvSpPr>
            <p:spPr bwMode="auto">
              <a:xfrm flipV="1">
                <a:off x="1557" y="171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435"/>
              <p:cNvSpPr>
                <a:spLocks noChangeShapeType="1"/>
              </p:cNvSpPr>
              <p:nvPr/>
            </p:nvSpPr>
            <p:spPr bwMode="auto">
              <a:xfrm flipV="1">
                <a:off x="1557" y="15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Line 436"/>
              <p:cNvSpPr>
                <a:spLocks noChangeShapeType="1"/>
              </p:cNvSpPr>
              <p:nvPr/>
            </p:nvSpPr>
            <p:spPr bwMode="auto">
              <a:xfrm flipV="1">
                <a:off x="1557" y="14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Line 437"/>
              <p:cNvSpPr>
                <a:spLocks noChangeShapeType="1"/>
              </p:cNvSpPr>
              <p:nvPr/>
            </p:nvSpPr>
            <p:spPr bwMode="auto">
              <a:xfrm flipV="1">
                <a:off x="1557" y="133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Line 438"/>
              <p:cNvSpPr>
                <a:spLocks noChangeShapeType="1"/>
              </p:cNvSpPr>
              <p:nvPr/>
            </p:nvSpPr>
            <p:spPr bwMode="auto">
              <a:xfrm flipV="1">
                <a:off x="1557" y="12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Line 439"/>
              <p:cNvSpPr>
                <a:spLocks noChangeShapeType="1"/>
              </p:cNvSpPr>
              <p:nvPr/>
            </p:nvSpPr>
            <p:spPr bwMode="auto">
              <a:xfrm flipV="1">
                <a:off x="1557" y="10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Line 440"/>
              <p:cNvSpPr>
                <a:spLocks noChangeShapeType="1"/>
              </p:cNvSpPr>
              <p:nvPr/>
            </p:nvSpPr>
            <p:spPr bwMode="auto">
              <a:xfrm flipV="1">
                <a:off x="1557" y="95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441"/>
              <p:cNvSpPr>
                <a:spLocks noChangeShapeType="1"/>
              </p:cNvSpPr>
              <p:nvPr/>
            </p:nvSpPr>
            <p:spPr bwMode="auto">
              <a:xfrm flipV="1">
                <a:off x="1557" y="879"/>
                <a:ext cx="0" cy="3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442"/>
              <p:cNvSpPr>
                <a:spLocks noChangeShapeType="1"/>
              </p:cNvSpPr>
              <p:nvPr/>
            </p:nvSpPr>
            <p:spPr bwMode="auto">
              <a:xfrm>
                <a:off x="1526" y="87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443"/>
              <p:cNvSpPr>
                <a:spLocks noChangeShapeType="1"/>
              </p:cNvSpPr>
              <p:nvPr/>
            </p:nvSpPr>
            <p:spPr bwMode="auto">
              <a:xfrm>
                <a:off x="1526" y="2167"/>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444"/>
              <p:cNvSpPr>
                <a:spLocks noChangeShapeType="1"/>
              </p:cNvSpPr>
              <p:nvPr/>
            </p:nvSpPr>
            <p:spPr bwMode="auto">
              <a:xfrm flipV="1">
                <a:off x="4503" y="275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445"/>
              <p:cNvSpPr>
                <a:spLocks noChangeShapeType="1"/>
              </p:cNvSpPr>
              <p:nvPr/>
            </p:nvSpPr>
            <p:spPr bwMode="auto">
              <a:xfrm flipV="1">
                <a:off x="4503" y="262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446"/>
              <p:cNvSpPr>
                <a:spLocks noChangeShapeType="1"/>
              </p:cNvSpPr>
              <p:nvPr/>
            </p:nvSpPr>
            <p:spPr bwMode="auto">
              <a:xfrm flipV="1">
                <a:off x="4503" y="2499"/>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447"/>
              <p:cNvSpPr>
                <a:spLocks noChangeShapeType="1"/>
              </p:cNvSpPr>
              <p:nvPr/>
            </p:nvSpPr>
            <p:spPr bwMode="auto">
              <a:xfrm flipV="1">
                <a:off x="4503" y="237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448"/>
              <p:cNvSpPr>
                <a:spLocks noChangeShapeType="1"/>
              </p:cNvSpPr>
              <p:nvPr/>
            </p:nvSpPr>
            <p:spPr bwMode="auto">
              <a:xfrm flipV="1">
                <a:off x="4503"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449"/>
              <p:cNvSpPr>
                <a:spLocks noChangeShapeType="1"/>
              </p:cNvSpPr>
              <p:nvPr/>
            </p:nvSpPr>
            <p:spPr bwMode="auto">
              <a:xfrm flipV="1">
                <a:off x="4503"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450"/>
              <p:cNvSpPr>
                <a:spLocks noChangeShapeType="1"/>
              </p:cNvSpPr>
              <p:nvPr/>
            </p:nvSpPr>
            <p:spPr bwMode="auto">
              <a:xfrm flipV="1">
                <a:off x="4503"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451"/>
              <p:cNvSpPr>
                <a:spLocks noChangeShapeType="1"/>
              </p:cNvSpPr>
              <p:nvPr/>
            </p:nvSpPr>
            <p:spPr bwMode="auto">
              <a:xfrm flipV="1">
                <a:off x="4503"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452"/>
              <p:cNvSpPr>
                <a:spLocks noChangeShapeType="1"/>
              </p:cNvSpPr>
              <p:nvPr/>
            </p:nvSpPr>
            <p:spPr bwMode="auto">
              <a:xfrm flipV="1">
                <a:off x="4503"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453"/>
              <p:cNvSpPr>
                <a:spLocks noChangeShapeType="1"/>
              </p:cNvSpPr>
              <p:nvPr/>
            </p:nvSpPr>
            <p:spPr bwMode="auto">
              <a:xfrm flipV="1">
                <a:off x="4503"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454"/>
              <p:cNvSpPr>
                <a:spLocks noChangeShapeType="1"/>
              </p:cNvSpPr>
              <p:nvPr/>
            </p:nvSpPr>
            <p:spPr bwMode="auto">
              <a:xfrm flipV="1">
                <a:off x="4503" y="149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Line 455"/>
              <p:cNvSpPr>
                <a:spLocks noChangeShapeType="1"/>
              </p:cNvSpPr>
              <p:nvPr/>
            </p:nvSpPr>
            <p:spPr bwMode="auto">
              <a:xfrm flipV="1">
                <a:off x="4503" y="1392"/>
                <a:ext cx="0" cy="59"/>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Line 456"/>
              <p:cNvSpPr>
                <a:spLocks noChangeShapeType="1"/>
              </p:cNvSpPr>
              <p:nvPr/>
            </p:nvSpPr>
            <p:spPr bwMode="auto">
              <a:xfrm>
                <a:off x="4472" y="1392"/>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457"/>
              <p:cNvSpPr>
                <a:spLocks noChangeShapeType="1"/>
              </p:cNvSpPr>
              <p:nvPr/>
            </p:nvSpPr>
            <p:spPr bwMode="auto">
              <a:xfrm>
                <a:off x="4472" y="2834"/>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458"/>
              <p:cNvSpPr>
                <a:spLocks noChangeShapeType="1"/>
              </p:cNvSpPr>
              <p:nvPr/>
            </p:nvSpPr>
            <p:spPr bwMode="auto">
              <a:xfrm flipV="1">
                <a:off x="3550" y="262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459"/>
              <p:cNvSpPr>
                <a:spLocks noChangeShapeType="1"/>
              </p:cNvSpPr>
              <p:nvPr/>
            </p:nvSpPr>
            <p:spPr bwMode="auto">
              <a:xfrm flipV="1">
                <a:off x="3550" y="249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460"/>
              <p:cNvSpPr>
                <a:spLocks noChangeShapeType="1"/>
              </p:cNvSpPr>
              <p:nvPr/>
            </p:nvSpPr>
            <p:spPr bwMode="auto">
              <a:xfrm flipV="1">
                <a:off x="3550" y="237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461"/>
              <p:cNvSpPr>
                <a:spLocks noChangeShapeType="1"/>
              </p:cNvSpPr>
              <p:nvPr/>
            </p:nvSpPr>
            <p:spPr bwMode="auto">
              <a:xfrm flipV="1">
                <a:off x="3550" y="22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462"/>
              <p:cNvSpPr>
                <a:spLocks noChangeShapeType="1"/>
              </p:cNvSpPr>
              <p:nvPr/>
            </p:nvSpPr>
            <p:spPr bwMode="auto">
              <a:xfrm flipV="1">
                <a:off x="3550" y="2132"/>
                <a:ext cx="0" cy="7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463"/>
              <p:cNvSpPr>
                <a:spLocks noChangeShapeType="1"/>
              </p:cNvSpPr>
              <p:nvPr/>
            </p:nvSpPr>
            <p:spPr bwMode="auto">
              <a:xfrm>
                <a:off x="3515" y="2132"/>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464"/>
              <p:cNvSpPr>
                <a:spLocks noChangeShapeType="1"/>
              </p:cNvSpPr>
              <p:nvPr/>
            </p:nvSpPr>
            <p:spPr bwMode="auto">
              <a:xfrm>
                <a:off x="3515" y="2705"/>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465"/>
              <p:cNvSpPr>
                <a:spLocks noChangeShapeType="1"/>
              </p:cNvSpPr>
              <p:nvPr/>
            </p:nvSpPr>
            <p:spPr bwMode="auto">
              <a:xfrm flipV="1">
                <a:off x="4032" y="224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Line 466"/>
              <p:cNvSpPr>
                <a:spLocks noChangeShapeType="1"/>
              </p:cNvSpPr>
              <p:nvPr/>
            </p:nvSpPr>
            <p:spPr bwMode="auto">
              <a:xfrm flipV="1">
                <a:off x="4032" y="211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Line 467"/>
              <p:cNvSpPr>
                <a:spLocks noChangeShapeType="1"/>
              </p:cNvSpPr>
              <p:nvPr/>
            </p:nvSpPr>
            <p:spPr bwMode="auto">
              <a:xfrm flipV="1">
                <a:off x="4032" y="198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Line 468"/>
              <p:cNvSpPr>
                <a:spLocks noChangeShapeType="1"/>
              </p:cNvSpPr>
              <p:nvPr/>
            </p:nvSpPr>
            <p:spPr bwMode="auto">
              <a:xfrm flipV="1">
                <a:off x="4032" y="186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Line 469"/>
              <p:cNvSpPr>
                <a:spLocks noChangeShapeType="1"/>
              </p:cNvSpPr>
              <p:nvPr/>
            </p:nvSpPr>
            <p:spPr bwMode="auto">
              <a:xfrm flipV="1">
                <a:off x="4032" y="1738"/>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Line 470"/>
              <p:cNvSpPr>
                <a:spLocks noChangeShapeType="1"/>
              </p:cNvSpPr>
              <p:nvPr/>
            </p:nvSpPr>
            <p:spPr bwMode="auto">
              <a:xfrm flipV="1">
                <a:off x="4032" y="161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Line 471"/>
              <p:cNvSpPr>
                <a:spLocks noChangeShapeType="1"/>
              </p:cNvSpPr>
              <p:nvPr/>
            </p:nvSpPr>
            <p:spPr bwMode="auto">
              <a:xfrm flipV="1">
                <a:off x="4032" y="149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Line 472"/>
              <p:cNvSpPr>
                <a:spLocks noChangeShapeType="1"/>
              </p:cNvSpPr>
              <p:nvPr/>
            </p:nvSpPr>
            <p:spPr bwMode="auto">
              <a:xfrm>
                <a:off x="4001" y="147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Line 473"/>
              <p:cNvSpPr>
                <a:spLocks noChangeShapeType="1"/>
              </p:cNvSpPr>
              <p:nvPr/>
            </p:nvSpPr>
            <p:spPr bwMode="auto">
              <a:xfrm>
                <a:off x="4001" y="232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Line 474"/>
              <p:cNvSpPr>
                <a:spLocks noChangeShapeType="1"/>
              </p:cNvSpPr>
              <p:nvPr/>
            </p:nvSpPr>
            <p:spPr bwMode="auto">
              <a:xfrm flipV="1">
                <a:off x="2639" y="230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Line 475"/>
              <p:cNvSpPr>
                <a:spLocks noChangeShapeType="1"/>
              </p:cNvSpPr>
              <p:nvPr/>
            </p:nvSpPr>
            <p:spPr bwMode="auto">
              <a:xfrm flipV="1">
                <a:off x="2639" y="21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Line 476"/>
              <p:cNvSpPr>
                <a:spLocks noChangeShapeType="1"/>
              </p:cNvSpPr>
              <p:nvPr/>
            </p:nvSpPr>
            <p:spPr bwMode="auto">
              <a:xfrm flipV="1">
                <a:off x="2639" y="205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Line 477"/>
              <p:cNvSpPr>
                <a:spLocks noChangeShapeType="1"/>
              </p:cNvSpPr>
              <p:nvPr/>
            </p:nvSpPr>
            <p:spPr bwMode="auto">
              <a:xfrm flipV="1">
                <a:off x="2639" y="193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Line 478"/>
              <p:cNvSpPr>
                <a:spLocks noChangeShapeType="1"/>
              </p:cNvSpPr>
              <p:nvPr/>
            </p:nvSpPr>
            <p:spPr bwMode="auto">
              <a:xfrm flipV="1">
                <a:off x="2639" y="180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Line 479"/>
              <p:cNvSpPr>
                <a:spLocks noChangeShapeType="1"/>
              </p:cNvSpPr>
              <p:nvPr/>
            </p:nvSpPr>
            <p:spPr bwMode="auto">
              <a:xfrm flipV="1">
                <a:off x="2639" y="167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Line 480"/>
              <p:cNvSpPr>
                <a:spLocks noChangeShapeType="1"/>
              </p:cNvSpPr>
              <p:nvPr/>
            </p:nvSpPr>
            <p:spPr bwMode="auto">
              <a:xfrm flipV="1">
                <a:off x="2639" y="155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Line 481"/>
              <p:cNvSpPr>
                <a:spLocks noChangeShapeType="1"/>
              </p:cNvSpPr>
              <p:nvPr/>
            </p:nvSpPr>
            <p:spPr bwMode="auto">
              <a:xfrm flipV="1">
                <a:off x="2639" y="142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Line 482"/>
              <p:cNvSpPr>
                <a:spLocks noChangeShapeType="1"/>
              </p:cNvSpPr>
              <p:nvPr/>
            </p:nvSpPr>
            <p:spPr bwMode="auto">
              <a:xfrm flipV="1">
                <a:off x="2639" y="1325"/>
                <a:ext cx="0" cy="6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Line 483"/>
              <p:cNvSpPr>
                <a:spLocks noChangeShapeType="1"/>
              </p:cNvSpPr>
              <p:nvPr/>
            </p:nvSpPr>
            <p:spPr bwMode="auto">
              <a:xfrm>
                <a:off x="2608" y="1325"/>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Line 484"/>
              <p:cNvSpPr>
                <a:spLocks noChangeShapeType="1"/>
              </p:cNvSpPr>
              <p:nvPr/>
            </p:nvSpPr>
            <p:spPr bwMode="auto">
              <a:xfrm>
                <a:off x="2608" y="239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Line 485"/>
              <p:cNvSpPr>
                <a:spLocks noChangeShapeType="1"/>
              </p:cNvSpPr>
              <p:nvPr/>
            </p:nvSpPr>
            <p:spPr bwMode="auto">
              <a:xfrm flipV="1">
                <a:off x="4803" y="232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Line 486"/>
              <p:cNvSpPr>
                <a:spLocks noChangeShapeType="1"/>
              </p:cNvSpPr>
              <p:nvPr/>
            </p:nvSpPr>
            <p:spPr bwMode="auto">
              <a:xfrm flipV="1">
                <a:off x="4803" y="219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Line 487"/>
              <p:cNvSpPr>
                <a:spLocks noChangeShapeType="1"/>
              </p:cNvSpPr>
              <p:nvPr/>
            </p:nvSpPr>
            <p:spPr bwMode="auto">
              <a:xfrm flipV="1">
                <a:off x="4803" y="206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Line 488"/>
              <p:cNvSpPr>
                <a:spLocks noChangeShapeType="1"/>
              </p:cNvSpPr>
              <p:nvPr/>
            </p:nvSpPr>
            <p:spPr bwMode="auto">
              <a:xfrm flipV="1">
                <a:off x="4803" y="194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Line 489"/>
              <p:cNvSpPr>
                <a:spLocks noChangeShapeType="1"/>
              </p:cNvSpPr>
              <p:nvPr/>
            </p:nvSpPr>
            <p:spPr bwMode="auto">
              <a:xfrm flipV="1">
                <a:off x="4803" y="1821"/>
                <a:ext cx="0" cy="81"/>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Line 490"/>
              <p:cNvSpPr>
                <a:spLocks noChangeShapeType="1"/>
              </p:cNvSpPr>
              <p:nvPr/>
            </p:nvSpPr>
            <p:spPr bwMode="auto">
              <a:xfrm flipV="1">
                <a:off x="4803" y="1692"/>
                <a:ext cx="0" cy="87"/>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Line 491"/>
              <p:cNvSpPr>
                <a:spLocks noChangeShapeType="1"/>
              </p:cNvSpPr>
              <p:nvPr/>
            </p:nvSpPr>
            <p:spPr bwMode="auto">
              <a:xfrm flipV="1">
                <a:off x="4803" y="15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Line 492"/>
              <p:cNvSpPr>
                <a:spLocks noChangeShapeType="1"/>
              </p:cNvSpPr>
              <p:nvPr/>
            </p:nvSpPr>
            <p:spPr bwMode="auto">
              <a:xfrm flipV="1">
                <a:off x="4803" y="14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Line 493"/>
              <p:cNvSpPr>
                <a:spLocks noChangeShapeType="1"/>
              </p:cNvSpPr>
              <p:nvPr/>
            </p:nvSpPr>
            <p:spPr bwMode="auto">
              <a:xfrm flipV="1">
                <a:off x="4803" y="1319"/>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Line 494"/>
              <p:cNvSpPr>
                <a:spLocks noChangeShapeType="1"/>
              </p:cNvSpPr>
              <p:nvPr/>
            </p:nvSpPr>
            <p:spPr bwMode="auto">
              <a:xfrm flipV="1">
                <a:off x="4803" y="1203"/>
                <a:ext cx="0" cy="7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Line 495"/>
              <p:cNvSpPr>
                <a:spLocks noChangeShapeType="1"/>
              </p:cNvSpPr>
              <p:nvPr/>
            </p:nvSpPr>
            <p:spPr bwMode="auto">
              <a:xfrm>
                <a:off x="4772" y="120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496"/>
              <p:cNvSpPr>
                <a:spLocks noChangeShapeType="1"/>
              </p:cNvSpPr>
              <p:nvPr/>
            </p:nvSpPr>
            <p:spPr bwMode="auto">
              <a:xfrm>
                <a:off x="4772" y="240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Line 497"/>
              <p:cNvSpPr>
                <a:spLocks noChangeShapeType="1"/>
              </p:cNvSpPr>
              <p:nvPr/>
            </p:nvSpPr>
            <p:spPr bwMode="auto">
              <a:xfrm flipV="1">
                <a:off x="3945" y="279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Line 498"/>
              <p:cNvSpPr>
                <a:spLocks noChangeShapeType="1"/>
              </p:cNvSpPr>
              <p:nvPr/>
            </p:nvSpPr>
            <p:spPr bwMode="auto">
              <a:xfrm flipV="1">
                <a:off x="3945" y="266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Line 499"/>
              <p:cNvSpPr>
                <a:spLocks noChangeShapeType="1"/>
              </p:cNvSpPr>
              <p:nvPr/>
            </p:nvSpPr>
            <p:spPr bwMode="auto">
              <a:xfrm flipV="1">
                <a:off x="3945" y="254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Line 500"/>
              <p:cNvSpPr>
                <a:spLocks noChangeShapeType="1"/>
              </p:cNvSpPr>
              <p:nvPr/>
            </p:nvSpPr>
            <p:spPr bwMode="auto">
              <a:xfrm flipV="1">
                <a:off x="3945" y="241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Line 501"/>
              <p:cNvSpPr>
                <a:spLocks noChangeShapeType="1"/>
              </p:cNvSpPr>
              <p:nvPr/>
            </p:nvSpPr>
            <p:spPr bwMode="auto">
              <a:xfrm flipV="1">
                <a:off x="3945" y="228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Line 502"/>
              <p:cNvSpPr>
                <a:spLocks noChangeShapeType="1"/>
              </p:cNvSpPr>
              <p:nvPr/>
            </p:nvSpPr>
            <p:spPr bwMode="auto">
              <a:xfrm flipV="1">
                <a:off x="3945" y="216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Line 503"/>
              <p:cNvSpPr>
                <a:spLocks noChangeShapeType="1"/>
              </p:cNvSpPr>
              <p:nvPr/>
            </p:nvSpPr>
            <p:spPr bwMode="auto">
              <a:xfrm flipV="1">
                <a:off x="3945" y="203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Line 504"/>
              <p:cNvSpPr>
                <a:spLocks noChangeShapeType="1"/>
              </p:cNvSpPr>
              <p:nvPr/>
            </p:nvSpPr>
            <p:spPr bwMode="auto">
              <a:xfrm flipV="1">
                <a:off x="3945" y="191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Line 505"/>
              <p:cNvSpPr>
                <a:spLocks noChangeShapeType="1"/>
              </p:cNvSpPr>
              <p:nvPr/>
            </p:nvSpPr>
            <p:spPr bwMode="auto">
              <a:xfrm flipV="1">
                <a:off x="3945" y="178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Line 506"/>
              <p:cNvSpPr>
                <a:spLocks noChangeShapeType="1"/>
              </p:cNvSpPr>
              <p:nvPr/>
            </p:nvSpPr>
            <p:spPr bwMode="auto">
              <a:xfrm flipV="1">
                <a:off x="3945" y="1738"/>
                <a:ext cx="0" cy="6"/>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Line 507"/>
              <p:cNvSpPr>
                <a:spLocks noChangeShapeType="1"/>
              </p:cNvSpPr>
              <p:nvPr/>
            </p:nvSpPr>
            <p:spPr bwMode="auto">
              <a:xfrm>
                <a:off x="3910" y="1738"/>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Line 508"/>
              <p:cNvSpPr>
                <a:spLocks noChangeShapeType="1"/>
              </p:cNvSpPr>
              <p:nvPr/>
            </p:nvSpPr>
            <p:spPr bwMode="auto">
              <a:xfrm>
                <a:off x="3910" y="2876"/>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Line 509"/>
              <p:cNvSpPr>
                <a:spLocks noChangeShapeType="1"/>
              </p:cNvSpPr>
              <p:nvPr/>
            </p:nvSpPr>
            <p:spPr bwMode="auto">
              <a:xfrm flipV="1">
                <a:off x="5233" y="220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Line 510"/>
              <p:cNvSpPr>
                <a:spLocks noChangeShapeType="1"/>
              </p:cNvSpPr>
              <p:nvPr/>
            </p:nvSpPr>
            <p:spPr bwMode="auto">
              <a:xfrm flipV="1">
                <a:off x="5233" y="208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Line 511"/>
              <p:cNvSpPr>
                <a:spLocks noChangeShapeType="1"/>
              </p:cNvSpPr>
              <p:nvPr/>
            </p:nvSpPr>
            <p:spPr bwMode="auto">
              <a:xfrm flipV="1">
                <a:off x="5233" y="195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Line 512"/>
              <p:cNvSpPr>
                <a:spLocks noChangeShapeType="1"/>
              </p:cNvSpPr>
              <p:nvPr/>
            </p:nvSpPr>
            <p:spPr bwMode="auto">
              <a:xfrm flipV="1">
                <a:off x="5233" y="182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Line 513"/>
              <p:cNvSpPr>
                <a:spLocks noChangeShapeType="1"/>
              </p:cNvSpPr>
              <p:nvPr/>
            </p:nvSpPr>
            <p:spPr bwMode="auto">
              <a:xfrm flipV="1">
                <a:off x="5233" y="170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Line 514"/>
              <p:cNvSpPr>
                <a:spLocks noChangeShapeType="1"/>
              </p:cNvSpPr>
              <p:nvPr/>
            </p:nvSpPr>
            <p:spPr bwMode="auto">
              <a:xfrm flipV="1">
                <a:off x="5233" y="157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Line 515"/>
              <p:cNvSpPr>
                <a:spLocks noChangeShapeType="1"/>
              </p:cNvSpPr>
              <p:nvPr/>
            </p:nvSpPr>
            <p:spPr bwMode="auto">
              <a:xfrm flipV="1">
                <a:off x="5233" y="145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Line 516"/>
              <p:cNvSpPr>
                <a:spLocks noChangeShapeType="1"/>
              </p:cNvSpPr>
              <p:nvPr/>
            </p:nvSpPr>
            <p:spPr bwMode="auto">
              <a:xfrm flipV="1">
                <a:off x="5233" y="13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Line 517"/>
              <p:cNvSpPr>
                <a:spLocks noChangeShapeType="1"/>
              </p:cNvSpPr>
              <p:nvPr/>
            </p:nvSpPr>
            <p:spPr bwMode="auto">
              <a:xfrm flipV="1">
                <a:off x="5233" y="120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Line 518"/>
              <p:cNvSpPr>
                <a:spLocks noChangeShapeType="1"/>
              </p:cNvSpPr>
              <p:nvPr/>
            </p:nvSpPr>
            <p:spPr bwMode="auto">
              <a:xfrm flipV="1">
                <a:off x="5233" y="107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Line 519"/>
              <p:cNvSpPr>
                <a:spLocks noChangeShapeType="1"/>
              </p:cNvSpPr>
              <p:nvPr/>
            </p:nvSpPr>
            <p:spPr bwMode="auto">
              <a:xfrm flipV="1">
                <a:off x="5233" y="94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520"/>
              <p:cNvSpPr>
                <a:spLocks noChangeShapeType="1"/>
              </p:cNvSpPr>
              <p:nvPr/>
            </p:nvSpPr>
            <p:spPr bwMode="auto">
              <a:xfrm flipV="1">
                <a:off x="5233" y="82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521"/>
              <p:cNvSpPr>
                <a:spLocks noChangeShapeType="1"/>
              </p:cNvSpPr>
              <p:nvPr/>
            </p:nvSpPr>
            <p:spPr bwMode="auto">
              <a:xfrm>
                <a:off x="5201" y="805"/>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Line 522"/>
              <p:cNvSpPr>
                <a:spLocks noChangeShapeType="1"/>
              </p:cNvSpPr>
              <p:nvPr/>
            </p:nvSpPr>
            <p:spPr bwMode="auto">
              <a:xfrm>
                <a:off x="5201" y="2289"/>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Line 523"/>
              <p:cNvSpPr>
                <a:spLocks noChangeShapeType="1"/>
              </p:cNvSpPr>
              <p:nvPr/>
            </p:nvSpPr>
            <p:spPr bwMode="auto">
              <a:xfrm flipV="1">
                <a:off x="2112" y="283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Line 524"/>
              <p:cNvSpPr>
                <a:spLocks noChangeShapeType="1"/>
              </p:cNvSpPr>
              <p:nvPr/>
            </p:nvSpPr>
            <p:spPr bwMode="auto">
              <a:xfrm flipV="1">
                <a:off x="2112" y="270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Line 525"/>
              <p:cNvSpPr>
                <a:spLocks noChangeShapeType="1"/>
              </p:cNvSpPr>
              <p:nvPr/>
            </p:nvSpPr>
            <p:spPr bwMode="auto">
              <a:xfrm flipV="1">
                <a:off x="2112" y="257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Line 526"/>
              <p:cNvSpPr>
                <a:spLocks noChangeShapeType="1"/>
              </p:cNvSpPr>
              <p:nvPr/>
            </p:nvSpPr>
            <p:spPr bwMode="auto">
              <a:xfrm flipV="1">
                <a:off x="2112" y="245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Line 527"/>
              <p:cNvSpPr>
                <a:spLocks noChangeShapeType="1"/>
              </p:cNvSpPr>
              <p:nvPr/>
            </p:nvSpPr>
            <p:spPr bwMode="auto">
              <a:xfrm flipV="1">
                <a:off x="2112" y="2328"/>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Line 528"/>
              <p:cNvSpPr>
                <a:spLocks noChangeShapeType="1"/>
              </p:cNvSpPr>
              <p:nvPr/>
            </p:nvSpPr>
            <p:spPr bwMode="auto">
              <a:xfrm flipV="1">
                <a:off x="2112" y="220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Line 529"/>
              <p:cNvSpPr>
                <a:spLocks noChangeShapeType="1"/>
              </p:cNvSpPr>
              <p:nvPr/>
            </p:nvSpPr>
            <p:spPr bwMode="auto">
              <a:xfrm flipV="1">
                <a:off x="2112" y="2129"/>
                <a:ext cx="0" cy="31"/>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530"/>
              <p:cNvSpPr>
                <a:spLocks noChangeShapeType="1"/>
              </p:cNvSpPr>
              <p:nvPr/>
            </p:nvSpPr>
            <p:spPr bwMode="auto">
              <a:xfrm>
                <a:off x="2081" y="212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Line 531"/>
              <p:cNvSpPr>
                <a:spLocks noChangeShapeType="1"/>
              </p:cNvSpPr>
              <p:nvPr/>
            </p:nvSpPr>
            <p:spPr bwMode="auto">
              <a:xfrm>
                <a:off x="2081" y="291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Line 532"/>
              <p:cNvSpPr>
                <a:spLocks noChangeShapeType="1"/>
              </p:cNvSpPr>
              <p:nvPr/>
            </p:nvSpPr>
            <p:spPr bwMode="auto">
              <a:xfrm flipV="1">
                <a:off x="3704" y="239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Line 533"/>
              <p:cNvSpPr>
                <a:spLocks noChangeShapeType="1"/>
              </p:cNvSpPr>
              <p:nvPr/>
            </p:nvSpPr>
            <p:spPr bwMode="auto">
              <a:xfrm flipV="1">
                <a:off x="3704" y="22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Line 534"/>
              <p:cNvSpPr>
                <a:spLocks noChangeShapeType="1"/>
              </p:cNvSpPr>
              <p:nvPr/>
            </p:nvSpPr>
            <p:spPr bwMode="auto">
              <a:xfrm flipV="1">
                <a:off x="3704" y="2143"/>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Line 535"/>
              <p:cNvSpPr>
                <a:spLocks noChangeShapeType="1"/>
              </p:cNvSpPr>
              <p:nvPr/>
            </p:nvSpPr>
            <p:spPr bwMode="auto">
              <a:xfrm flipV="1">
                <a:off x="3704" y="201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Line 536"/>
              <p:cNvSpPr>
                <a:spLocks noChangeShapeType="1"/>
              </p:cNvSpPr>
              <p:nvPr/>
            </p:nvSpPr>
            <p:spPr bwMode="auto">
              <a:xfrm flipV="1">
                <a:off x="3704" y="18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Line 537"/>
              <p:cNvSpPr>
                <a:spLocks noChangeShapeType="1"/>
              </p:cNvSpPr>
              <p:nvPr/>
            </p:nvSpPr>
            <p:spPr bwMode="auto">
              <a:xfrm flipV="1">
                <a:off x="3704" y="17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Line 538"/>
              <p:cNvSpPr>
                <a:spLocks noChangeShapeType="1"/>
              </p:cNvSpPr>
              <p:nvPr/>
            </p:nvSpPr>
            <p:spPr bwMode="auto">
              <a:xfrm flipV="1">
                <a:off x="3704" y="164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Line 539"/>
              <p:cNvSpPr>
                <a:spLocks noChangeShapeType="1"/>
              </p:cNvSpPr>
              <p:nvPr/>
            </p:nvSpPr>
            <p:spPr bwMode="auto">
              <a:xfrm>
                <a:off x="3672" y="164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Line 540"/>
              <p:cNvSpPr>
                <a:spLocks noChangeShapeType="1"/>
              </p:cNvSpPr>
              <p:nvPr/>
            </p:nvSpPr>
            <p:spPr bwMode="auto">
              <a:xfrm>
                <a:off x="3672" y="247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Line 541"/>
              <p:cNvSpPr>
                <a:spLocks noChangeShapeType="1"/>
              </p:cNvSpPr>
              <p:nvPr/>
            </p:nvSpPr>
            <p:spPr bwMode="auto">
              <a:xfrm flipV="1">
                <a:off x="3030" y="24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Line 542"/>
              <p:cNvSpPr>
                <a:spLocks noChangeShapeType="1"/>
              </p:cNvSpPr>
              <p:nvPr/>
            </p:nvSpPr>
            <p:spPr bwMode="auto">
              <a:xfrm flipV="1">
                <a:off x="3030" y="2303"/>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Line 543"/>
              <p:cNvSpPr>
                <a:spLocks noChangeShapeType="1"/>
              </p:cNvSpPr>
              <p:nvPr/>
            </p:nvSpPr>
            <p:spPr bwMode="auto">
              <a:xfrm flipV="1">
                <a:off x="3030" y="217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Line 544"/>
              <p:cNvSpPr>
                <a:spLocks noChangeShapeType="1"/>
              </p:cNvSpPr>
              <p:nvPr/>
            </p:nvSpPr>
            <p:spPr bwMode="auto">
              <a:xfrm flipV="1">
                <a:off x="3030" y="205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Line 545"/>
              <p:cNvSpPr>
                <a:spLocks noChangeShapeType="1"/>
              </p:cNvSpPr>
              <p:nvPr/>
            </p:nvSpPr>
            <p:spPr bwMode="auto">
              <a:xfrm flipV="1">
                <a:off x="3030" y="192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Line 546"/>
              <p:cNvSpPr>
                <a:spLocks noChangeShapeType="1"/>
              </p:cNvSpPr>
              <p:nvPr/>
            </p:nvSpPr>
            <p:spPr bwMode="auto">
              <a:xfrm flipV="1">
                <a:off x="3030" y="180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Line 547"/>
              <p:cNvSpPr>
                <a:spLocks noChangeShapeType="1"/>
              </p:cNvSpPr>
              <p:nvPr/>
            </p:nvSpPr>
            <p:spPr bwMode="auto">
              <a:xfrm flipV="1">
                <a:off x="3030" y="167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Line 548"/>
              <p:cNvSpPr>
                <a:spLocks noChangeShapeType="1"/>
              </p:cNvSpPr>
              <p:nvPr/>
            </p:nvSpPr>
            <p:spPr bwMode="auto">
              <a:xfrm flipV="1">
                <a:off x="3030" y="154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Line 549"/>
              <p:cNvSpPr>
                <a:spLocks noChangeShapeType="1"/>
              </p:cNvSpPr>
              <p:nvPr/>
            </p:nvSpPr>
            <p:spPr bwMode="auto">
              <a:xfrm>
                <a:off x="2999" y="1521"/>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Line 550"/>
              <p:cNvSpPr>
                <a:spLocks noChangeShapeType="1"/>
              </p:cNvSpPr>
              <p:nvPr/>
            </p:nvSpPr>
            <p:spPr bwMode="auto">
              <a:xfrm>
                <a:off x="2999" y="2509"/>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Line 551"/>
              <p:cNvSpPr>
                <a:spLocks noChangeShapeType="1"/>
              </p:cNvSpPr>
              <p:nvPr/>
            </p:nvSpPr>
            <p:spPr bwMode="auto">
              <a:xfrm flipV="1">
                <a:off x="3917"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Line 552"/>
              <p:cNvSpPr>
                <a:spLocks noChangeShapeType="1"/>
              </p:cNvSpPr>
              <p:nvPr/>
            </p:nvSpPr>
            <p:spPr bwMode="auto">
              <a:xfrm flipV="1">
                <a:off x="3917"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Line 553"/>
              <p:cNvSpPr>
                <a:spLocks noChangeShapeType="1"/>
              </p:cNvSpPr>
              <p:nvPr/>
            </p:nvSpPr>
            <p:spPr bwMode="auto">
              <a:xfrm flipV="1">
                <a:off x="3917"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Line 554"/>
              <p:cNvSpPr>
                <a:spLocks noChangeShapeType="1"/>
              </p:cNvSpPr>
              <p:nvPr/>
            </p:nvSpPr>
            <p:spPr bwMode="auto">
              <a:xfrm flipV="1">
                <a:off x="3917"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Line 555"/>
              <p:cNvSpPr>
                <a:spLocks noChangeShapeType="1"/>
              </p:cNvSpPr>
              <p:nvPr/>
            </p:nvSpPr>
            <p:spPr bwMode="auto">
              <a:xfrm flipV="1">
                <a:off x="3917"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Line 556"/>
              <p:cNvSpPr>
                <a:spLocks noChangeShapeType="1"/>
              </p:cNvSpPr>
              <p:nvPr/>
            </p:nvSpPr>
            <p:spPr bwMode="auto">
              <a:xfrm flipV="1">
                <a:off x="3917"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Line 557"/>
              <p:cNvSpPr>
                <a:spLocks noChangeShapeType="1"/>
              </p:cNvSpPr>
              <p:nvPr/>
            </p:nvSpPr>
            <p:spPr bwMode="auto">
              <a:xfrm flipV="1">
                <a:off x="3917" y="1525"/>
                <a:ext cx="0" cy="5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Line 558"/>
              <p:cNvSpPr>
                <a:spLocks noChangeShapeType="1"/>
              </p:cNvSpPr>
              <p:nvPr/>
            </p:nvSpPr>
            <p:spPr bwMode="auto">
              <a:xfrm>
                <a:off x="3885" y="1525"/>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Line 559"/>
              <p:cNvSpPr>
                <a:spLocks noChangeShapeType="1"/>
              </p:cNvSpPr>
              <p:nvPr/>
            </p:nvSpPr>
            <p:spPr bwMode="auto">
              <a:xfrm>
                <a:off x="3885" y="2331"/>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Line 560"/>
              <p:cNvSpPr>
                <a:spLocks noChangeShapeType="1"/>
              </p:cNvSpPr>
              <p:nvPr/>
            </p:nvSpPr>
            <p:spPr bwMode="auto">
              <a:xfrm flipV="1">
                <a:off x="4088" y="24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Line 561"/>
              <p:cNvSpPr>
                <a:spLocks noChangeShapeType="1"/>
              </p:cNvSpPr>
              <p:nvPr/>
            </p:nvSpPr>
            <p:spPr bwMode="auto">
              <a:xfrm flipV="1">
                <a:off x="4088" y="231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Line 562"/>
              <p:cNvSpPr>
                <a:spLocks noChangeShapeType="1"/>
              </p:cNvSpPr>
              <p:nvPr/>
            </p:nvSpPr>
            <p:spPr bwMode="auto">
              <a:xfrm flipV="1">
                <a:off x="4088" y="21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Line 563"/>
              <p:cNvSpPr>
                <a:spLocks noChangeShapeType="1"/>
              </p:cNvSpPr>
              <p:nvPr/>
            </p:nvSpPr>
            <p:spPr bwMode="auto">
              <a:xfrm flipV="1">
                <a:off x="4088" y="206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Line 564"/>
              <p:cNvSpPr>
                <a:spLocks noChangeShapeType="1"/>
              </p:cNvSpPr>
              <p:nvPr/>
            </p:nvSpPr>
            <p:spPr bwMode="auto">
              <a:xfrm flipV="1">
                <a:off x="4088" y="193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Line 565"/>
              <p:cNvSpPr>
                <a:spLocks noChangeShapeType="1"/>
              </p:cNvSpPr>
              <p:nvPr/>
            </p:nvSpPr>
            <p:spPr bwMode="auto">
              <a:xfrm flipV="1">
                <a:off x="4088" y="181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ine 566"/>
              <p:cNvSpPr>
                <a:spLocks noChangeShapeType="1"/>
              </p:cNvSpPr>
              <p:nvPr/>
            </p:nvSpPr>
            <p:spPr bwMode="auto">
              <a:xfrm flipV="1">
                <a:off x="4088" y="168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Line 567"/>
              <p:cNvSpPr>
                <a:spLocks noChangeShapeType="1"/>
              </p:cNvSpPr>
              <p:nvPr/>
            </p:nvSpPr>
            <p:spPr bwMode="auto">
              <a:xfrm flipV="1">
                <a:off x="4088" y="155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ine 568"/>
              <p:cNvSpPr>
                <a:spLocks noChangeShapeType="1"/>
              </p:cNvSpPr>
              <p:nvPr/>
            </p:nvSpPr>
            <p:spPr bwMode="auto">
              <a:xfrm flipV="1">
                <a:off x="4088" y="143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Line 569"/>
              <p:cNvSpPr>
                <a:spLocks noChangeShapeType="1"/>
              </p:cNvSpPr>
              <p:nvPr/>
            </p:nvSpPr>
            <p:spPr bwMode="auto">
              <a:xfrm>
                <a:off x="4056" y="141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Line 570"/>
              <p:cNvSpPr>
                <a:spLocks noChangeShapeType="1"/>
              </p:cNvSpPr>
              <p:nvPr/>
            </p:nvSpPr>
            <p:spPr bwMode="auto">
              <a:xfrm>
                <a:off x="4056" y="252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Line 571"/>
              <p:cNvSpPr>
                <a:spLocks noChangeShapeType="1"/>
              </p:cNvSpPr>
              <p:nvPr/>
            </p:nvSpPr>
            <p:spPr bwMode="auto">
              <a:xfrm flipV="1">
                <a:off x="4339" y="238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Line 572"/>
              <p:cNvSpPr>
                <a:spLocks noChangeShapeType="1"/>
              </p:cNvSpPr>
              <p:nvPr/>
            </p:nvSpPr>
            <p:spPr bwMode="auto">
              <a:xfrm flipV="1">
                <a:off x="4339" y="226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Line 573"/>
              <p:cNvSpPr>
                <a:spLocks noChangeShapeType="1"/>
              </p:cNvSpPr>
              <p:nvPr/>
            </p:nvSpPr>
            <p:spPr bwMode="auto">
              <a:xfrm flipV="1">
                <a:off x="4339" y="2136"/>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Line 574"/>
              <p:cNvSpPr>
                <a:spLocks noChangeShapeType="1"/>
              </p:cNvSpPr>
              <p:nvPr/>
            </p:nvSpPr>
            <p:spPr bwMode="auto">
              <a:xfrm flipV="1">
                <a:off x="4339" y="201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Line 575"/>
              <p:cNvSpPr>
                <a:spLocks noChangeShapeType="1"/>
              </p:cNvSpPr>
              <p:nvPr/>
            </p:nvSpPr>
            <p:spPr bwMode="auto">
              <a:xfrm flipV="1">
                <a:off x="4339" y="18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Line 576"/>
              <p:cNvSpPr>
                <a:spLocks noChangeShapeType="1"/>
              </p:cNvSpPr>
              <p:nvPr/>
            </p:nvSpPr>
            <p:spPr bwMode="auto">
              <a:xfrm flipV="1">
                <a:off x="4339" y="17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Line 577"/>
              <p:cNvSpPr>
                <a:spLocks noChangeShapeType="1"/>
              </p:cNvSpPr>
              <p:nvPr/>
            </p:nvSpPr>
            <p:spPr bwMode="auto">
              <a:xfrm flipV="1">
                <a:off x="4339" y="163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Line 578"/>
              <p:cNvSpPr>
                <a:spLocks noChangeShapeType="1"/>
              </p:cNvSpPr>
              <p:nvPr/>
            </p:nvSpPr>
            <p:spPr bwMode="auto">
              <a:xfrm flipV="1">
                <a:off x="4339" y="15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Line 579"/>
              <p:cNvSpPr>
                <a:spLocks noChangeShapeType="1"/>
              </p:cNvSpPr>
              <p:nvPr/>
            </p:nvSpPr>
            <p:spPr bwMode="auto">
              <a:xfrm flipV="1">
                <a:off x="4339" y="13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Line 580"/>
              <p:cNvSpPr>
                <a:spLocks noChangeShapeType="1"/>
              </p:cNvSpPr>
              <p:nvPr/>
            </p:nvSpPr>
            <p:spPr bwMode="auto">
              <a:xfrm flipV="1">
                <a:off x="4339" y="1277"/>
                <a:ext cx="0" cy="6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Line 581"/>
              <p:cNvSpPr>
                <a:spLocks noChangeShapeType="1"/>
              </p:cNvSpPr>
              <p:nvPr/>
            </p:nvSpPr>
            <p:spPr bwMode="auto">
              <a:xfrm>
                <a:off x="4308" y="1277"/>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Line 582"/>
              <p:cNvSpPr>
                <a:spLocks noChangeShapeType="1"/>
              </p:cNvSpPr>
              <p:nvPr/>
            </p:nvSpPr>
            <p:spPr bwMode="auto">
              <a:xfrm>
                <a:off x="4308" y="2471"/>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Line 583"/>
              <p:cNvSpPr>
                <a:spLocks noChangeShapeType="1"/>
              </p:cNvSpPr>
              <p:nvPr/>
            </p:nvSpPr>
            <p:spPr bwMode="auto">
              <a:xfrm flipV="1">
                <a:off x="4674" y="215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Line 584"/>
              <p:cNvSpPr>
                <a:spLocks noChangeShapeType="1"/>
              </p:cNvSpPr>
              <p:nvPr/>
            </p:nvSpPr>
            <p:spPr bwMode="auto">
              <a:xfrm flipV="1">
                <a:off x="4674" y="202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Line 585"/>
              <p:cNvSpPr>
                <a:spLocks noChangeShapeType="1"/>
              </p:cNvSpPr>
              <p:nvPr/>
            </p:nvSpPr>
            <p:spPr bwMode="auto">
              <a:xfrm flipV="1">
                <a:off x="4674" y="189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Line 586"/>
              <p:cNvSpPr>
                <a:spLocks noChangeShapeType="1"/>
              </p:cNvSpPr>
              <p:nvPr/>
            </p:nvSpPr>
            <p:spPr bwMode="auto">
              <a:xfrm flipV="1">
                <a:off x="4674" y="177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Line 587"/>
              <p:cNvSpPr>
                <a:spLocks noChangeShapeType="1"/>
              </p:cNvSpPr>
              <p:nvPr/>
            </p:nvSpPr>
            <p:spPr bwMode="auto">
              <a:xfrm flipV="1">
                <a:off x="4674" y="16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Line 588"/>
              <p:cNvSpPr>
                <a:spLocks noChangeShapeType="1"/>
              </p:cNvSpPr>
              <p:nvPr/>
            </p:nvSpPr>
            <p:spPr bwMode="auto">
              <a:xfrm flipV="1">
                <a:off x="4674" y="152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Line 589"/>
              <p:cNvSpPr>
                <a:spLocks noChangeShapeType="1"/>
              </p:cNvSpPr>
              <p:nvPr/>
            </p:nvSpPr>
            <p:spPr bwMode="auto">
              <a:xfrm flipV="1">
                <a:off x="4674" y="139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Line 590"/>
              <p:cNvSpPr>
                <a:spLocks noChangeShapeType="1"/>
              </p:cNvSpPr>
              <p:nvPr/>
            </p:nvSpPr>
            <p:spPr bwMode="auto">
              <a:xfrm flipV="1">
                <a:off x="4674" y="127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Line 591"/>
              <p:cNvSpPr>
                <a:spLocks noChangeShapeType="1"/>
              </p:cNvSpPr>
              <p:nvPr/>
            </p:nvSpPr>
            <p:spPr bwMode="auto">
              <a:xfrm>
                <a:off x="4643" y="127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Line 592"/>
              <p:cNvSpPr>
                <a:spLocks noChangeShapeType="1"/>
              </p:cNvSpPr>
              <p:nvPr/>
            </p:nvSpPr>
            <p:spPr bwMode="auto">
              <a:xfrm>
                <a:off x="4643" y="223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Line 593"/>
              <p:cNvSpPr>
                <a:spLocks noChangeShapeType="1"/>
              </p:cNvSpPr>
              <p:nvPr/>
            </p:nvSpPr>
            <p:spPr bwMode="auto">
              <a:xfrm flipV="1">
                <a:off x="3973" y="268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Line 594"/>
              <p:cNvSpPr>
                <a:spLocks noChangeShapeType="1"/>
              </p:cNvSpPr>
              <p:nvPr/>
            </p:nvSpPr>
            <p:spPr bwMode="auto">
              <a:xfrm flipV="1">
                <a:off x="3973" y="255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Line 595"/>
              <p:cNvSpPr>
                <a:spLocks noChangeShapeType="1"/>
              </p:cNvSpPr>
              <p:nvPr/>
            </p:nvSpPr>
            <p:spPr bwMode="auto">
              <a:xfrm flipV="1">
                <a:off x="3973" y="242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Line 596"/>
              <p:cNvSpPr>
                <a:spLocks noChangeShapeType="1"/>
              </p:cNvSpPr>
              <p:nvPr/>
            </p:nvSpPr>
            <p:spPr bwMode="auto">
              <a:xfrm flipV="1">
                <a:off x="3973" y="230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Line 597"/>
              <p:cNvSpPr>
                <a:spLocks noChangeShapeType="1"/>
              </p:cNvSpPr>
              <p:nvPr/>
            </p:nvSpPr>
            <p:spPr bwMode="auto">
              <a:xfrm flipV="1">
                <a:off x="3973" y="2216"/>
                <a:ext cx="0" cy="45"/>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Line 598"/>
              <p:cNvSpPr>
                <a:spLocks noChangeShapeType="1"/>
              </p:cNvSpPr>
              <p:nvPr/>
            </p:nvSpPr>
            <p:spPr bwMode="auto">
              <a:xfrm>
                <a:off x="3941" y="2216"/>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Line 599"/>
              <p:cNvSpPr>
                <a:spLocks noChangeShapeType="1"/>
              </p:cNvSpPr>
              <p:nvPr/>
            </p:nvSpPr>
            <p:spPr bwMode="auto">
              <a:xfrm>
                <a:off x="3941" y="276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Line 600"/>
              <p:cNvSpPr>
                <a:spLocks noChangeShapeType="1"/>
              </p:cNvSpPr>
              <p:nvPr/>
            </p:nvSpPr>
            <p:spPr bwMode="auto">
              <a:xfrm flipV="1">
                <a:off x="4817" y="1668"/>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Line 601"/>
              <p:cNvSpPr>
                <a:spLocks noChangeShapeType="1"/>
              </p:cNvSpPr>
              <p:nvPr/>
            </p:nvSpPr>
            <p:spPr bwMode="auto">
              <a:xfrm flipV="1">
                <a:off x="4817" y="154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Line 602"/>
              <p:cNvSpPr>
                <a:spLocks noChangeShapeType="1"/>
              </p:cNvSpPr>
              <p:nvPr/>
            </p:nvSpPr>
            <p:spPr bwMode="auto">
              <a:xfrm flipV="1">
                <a:off x="4817" y="141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Line 603"/>
              <p:cNvSpPr>
                <a:spLocks noChangeShapeType="1"/>
              </p:cNvSpPr>
              <p:nvPr/>
            </p:nvSpPr>
            <p:spPr bwMode="auto">
              <a:xfrm flipV="1">
                <a:off x="4817" y="129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Line 604"/>
              <p:cNvSpPr>
                <a:spLocks noChangeShapeType="1"/>
              </p:cNvSpPr>
              <p:nvPr/>
            </p:nvSpPr>
            <p:spPr bwMode="auto">
              <a:xfrm flipV="1">
                <a:off x="4817" y="11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Line 605"/>
              <p:cNvSpPr>
                <a:spLocks noChangeShapeType="1"/>
              </p:cNvSpPr>
              <p:nvPr/>
            </p:nvSpPr>
            <p:spPr bwMode="auto">
              <a:xfrm flipV="1">
                <a:off x="4817" y="10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Line 606"/>
              <p:cNvSpPr>
                <a:spLocks noChangeShapeType="1"/>
              </p:cNvSpPr>
              <p:nvPr/>
            </p:nvSpPr>
            <p:spPr bwMode="auto">
              <a:xfrm flipV="1">
                <a:off x="4817" y="91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Line 608"/>
            <p:cNvSpPr>
              <a:spLocks noChangeShapeType="1"/>
            </p:cNvSpPr>
            <p:nvPr/>
          </p:nvSpPr>
          <p:spPr bwMode="auto">
            <a:xfrm flipV="1">
              <a:off x="4817" y="7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609"/>
            <p:cNvSpPr>
              <a:spLocks noChangeShapeType="1"/>
            </p:cNvSpPr>
            <p:nvPr/>
          </p:nvSpPr>
          <p:spPr bwMode="auto">
            <a:xfrm flipV="1">
              <a:off x="4817" y="66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ine 610"/>
            <p:cNvSpPr>
              <a:spLocks noChangeShapeType="1"/>
            </p:cNvSpPr>
            <p:nvPr/>
          </p:nvSpPr>
          <p:spPr bwMode="auto">
            <a:xfrm flipV="1">
              <a:off x="4817" y="606"/>
              <a:ext cx="0" cy="1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611"/>
            <p:cNvSpPr>
              <a:spLocks noChangeShapeType="1"/>
            </p:cNvSpPr>
            <p:nvPr/>
          </p:nvSpPr>
          <p:spPr bwMode="auto">
            <a:xfrm>
              <a:off x="4786" y="606"/>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612"/>
            <p:cNvSpPr>
              <a:spLocks noChangeShapeType="1"/>
            </p:cNvSpPr>
            <p:nvPr/>
          </p:nvSpPr>
          <p:spPr bwMode="auto">
            <a:xfrm>
              <a:off x="4786" y="1751"/>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613"/>
            <p:cNvSpPr>
              <a:spLocks/>
            </p:cNvSpPr>
            <p:nvPr/>
          </p:nvSpPr>
          <p:spPr bwMode="auto">
            <a:xfrm>
              <a:off x="702" y="1552"/>
              <a:ext cx="4800" cy="1048"/>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548" y="194"/>
              <a:ext cx="0" cy="347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492" y="3571"/>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Line 617"/>
            <p:cNvSpPr>
              <a:spLocks noChangeShapeType="1"/>
            </p:cNvSpPr>
            <p:nvPr/>
          </p:nvSpPr>
          <p:spPr bwMode="auto">
            <a:xfrm flipH="1">
              <a:off x="492" y="193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353" y="1803"/>
              <a:ext cx="84"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492" y="28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622"/>
            <p:cNvSpPr>
              <a:spLocks noChangeShapeType="1"/>
            </p:cNvSpPr>
            <p:nvPr/>
          </p:nvSpPr>
          <p:spPr bwMode="auto">
            <a:xfrm>
              <a:off x="548" y="3665"/>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642"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562"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162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1539"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2601"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2520"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3578"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3498"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4559"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4479"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554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5460"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sp>
        <p:nvSpPr>
          <p:cNvPr id="638"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9"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4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41"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798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676401" y="381000"/>
            <a:ext cx="8839391" cy="6432550"/>
            <a:chOff x="-3" y="62"/>
            <a:chExt cx="5766" cy="4196"/>
          </a:xfrm>
        </p:grpSpPr>
        <p:sp>
          <p:nvSpPr>
            <p:cNvPr id="4" name="AutoShape 3"/>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205"/>
            <p:cNvGrpSpPr>
              <a:grpSpLocks/>
            </p:cNvGrpSpPr>
            <p:nvPr/>
          </p:nvGrpSpPr>
          <p:grpSpPr bwMode="auto">
            <a:xfrm>
              <a:off x="-3" y="62"/>
              <a:ext cx="5766" cy="4196"/>
              <a:chOff x="-3" y="62"/>
              <a:chExt cx="5766" cy="4196"/>
            </a:xfrm>
          </p:grpSpPr>
          <p:sp>
            <p:nvSpPr>
              <p:cNvPr id="436" name="Rectangle 5"/>
              <p:cNvSpPr>
                <a:spLocks noChangeArrowheads="1"/>
              </p:cNvSpPr>
              <p:nvPr/>
            </p:nvSpPr>
            <p:spPr bwMode="auto">
              <a:xfrm>
                <a:off x="-3" y="62"/>
                <a:ext cx="5766" cy="41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7" name="Rectangle 6"/>
              <p:cNvSpPr>
                <a:spLocks noChangeArrowheads="1"/>
              </p:cNvSpPr>
              <p:nvPr/>
            </p:nvSpPr>
            <p:spPr bwMode="auto">
              <a:xfrm>
                <a:off x="0" y="68"/>
                <a:ext cx="5757" cy="418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8" name="Rectangle 7"/>
              <p:cNvSpPr>
                <a:spLocks noChangeArrowheads="1"/>
              </p:cNvSpPr>
              <p:nvPr/>
            </p:nvSpPr>
            <p:spPr bwMode="auto">
              <a:xfrm>
                <a:off x="528" y="240"/>
                <a:ext cx="5083" cy="3471"/>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8"/>
              <p:cNvSpPr>
                <a:spLocks noChangeShapeType="1"/>
              </p:cNvSpPr>
              <p:nvPr/>
            </p:nvSpPr>
            <p:spPr bwMode="auto">
              <a:xfrm>
                <a:off x="548" y="3571"/>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9"/>
              <p:cNvSpPr>
                <a:spLocks noChangeShapeType="1"/>
              </p:cNvSpPr>
              <p:nvPr/>
            </p:nvSpPr>
            <p:spPr bwMode="auto">
              <a:xfrm>
                <a:off x="548" y="193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10"/>
              <p:cNvSpPr>
                <a:spLocks noChangeShapeType="1"/>
              </p:cNvSpPr>
              <p:nvPr/>
            </p:nvSpPr>
            <p:spPr bwMode="auto">
              <a:xfrm>
                <a:off x="548" y="28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val 11"/>
              <p:cNvSpPr>
                <a:spLocks noChangeArrowheads="1"/>
              </p:cNvSpPr>
              <p:nvPr/>
            </p:nvSpPr>
            <p:spPr bwMode="auto">
              <a:xfrm>
                <a:off x="2723" y="32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val 12"/>
              <p:cNvSpPr>
                <a:spLocks noChangeArrowheads="1"/>
              </p:cNvSpPr>
              <p:nvPr/>
            </p:nvSpPr>
            <p:spPr bwMode="auto">
              <a:xfrm>
                <a:off x="2911" y="20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val 13"/>
              <p:cNvSpPr>
                <a:spLocks noChangeArrowheads="1"/>
              </p:cNvSpPr>
              <p:nvPr/>
            </p:nvSpPr>
            <p:spPr bwMode="auto">
              <a:xfrm>
                <a:off x="2810" y="51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14"/>
              <p:cNvSpPr>
                <a:spLocks noChangeArrowheads="1"/>
              </p:cNvSpPr>
              <p:nvPr/>
            </p:nvSpPr>
            <p:spPr bwMode="auto">
              <a:xfrm>
                <a:off x="2597" y="21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val 15"/>
              <p:cNvSpPr>
                <a:spLocks noChangeArrowheads="1"/>
              </p:cNvSpPr>
              <p:nvPr/>
            </p:nvSpPr>
            <p:spPr bwMode="auto">
              <a:xfrm>
                <a:off x="1731" y="33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val 16"/>
              <p:cNvSpPr>
                <a:spLocks noChangeArrowheads="1"/>
              </p:cNvSpPr>
              <p:nvPr/>
            </p:nvSpPr>
            <p:spPr bwMode="auto">
              <a:xfrm>
                <a:off x="2252" y="34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val 17"/>
              <p:cNvSpPr>
                <a:spLocks noChangeArrowheads="1"/>
              </p:cNvSpPr>
              <p:nvPr/>
            </p:nvSpPr>
            <p:spPr bwMode="auto">
              <a:xfrm>
                <a:off x="1236" y="30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val 18"/>
              <p:cNvSpPr>
                <a:spLocks noChangeArrowheads="1"/>
              </p:cNvSpPr>
              <p:nvPr/>
            </p:nvSpPr>
            <p:spPr bwMode="auto">
              <a:xfrm>
                <a:off x="2870" y="1144"/>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19"/>
              <p:cNvSpPr>
                <a:spLocks noChangeArrowheads="1"/>
              </p:cNvSpPr>
              <p:nvPr/>
            </p:nvSpPr>
            <p:spPr bwMode="auto">
              <a:xfrm>
                <a:off x="1533" y="2691"/>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val 20"/>
              <p:cNvSpPr>
                <a:spLocks noChangeArrowheads="1"/>
              </p:cNvSpPr>
              <p:nvPr/>
            </p:nvSpPr>
            <p:spPr bwMode="auto">
              <a:xfrm>
                <a:off x="1218" y="32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val 21"/>
              <p:cNvSpPr>
                <a:spLocks noChangeArrowheads="1"/>
              </p:cNvSpPr>
              <p:nvPr/>
            </p:nvSpPr>
            <p:spPr bwMode="auto">
              <a:xfrm>
                <a:off x="1128" y="27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val 22"/>
              <p:cNvSpPr>
                <a:spLocks noChangeArrowheads="1"/>
              </p:cNvSpPr>
              <p:nvPr/>
            </p:nvSpPr>
            <p:spPr bwMode="auto">
              <a:xfrm>
                <a:off x="2569" y="319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val 23"/>
              <p:cNvSpPr>
                <a:spLocks noChangeArrowheads="1"/>
              </p:cNvSpPr>
              <p:nvPr/>
            </p:nvSpPr>
            <p:spPr bwMode="auto">
              <a:xfrm>
                <a:off x="1913" y="194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24"/>
              <p:cNvSpPr>
                <a:spLocks noChangeArrowheads="1"/>
              </p:cNvSpPr>
              <p:nvPr/>
            </p:nvSpPr>
            <p:spPr bwMode="auto">
              <a:xfrm>
                <a:off x="2849" y="33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val 25"/>
              <p:cNvSpPr>
                <a:spLocks noChangeArrowheads="1"/>
              </p:cNvSpPr>
              <p:nvPr/>
            </p:nvSpPr>
            <p:spPr bwMode="auto">
              <a:xfrm>
                <a:off x="4308" y="24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val 26"/>
              <p:cNvSpPr>
                <a:spLocks noChangeArrowheads="1"/>
              </p:cNvSpPr>
              <p:nvPr/>
            </p:nvSpPr>
            <p:spPr bwMode="auto">
              <a:xfrm>
                <a:off x="695" y="25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val 27"/>
              <p:cNvSpPr>
                <a:spLocks noChangeArrowheads="1"/>
              </p:cNvSpPr>
              <p:nvPr/>
            </p:nvSpPr>
            <p:spPr bwMode="auto">
              <a:xfrm>
                <a:off x="813" y="31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val 28"/>
              <p:cNvSpPr>
                <a:spLocks noChangeArrowheads="1"/>
              </p:cNvSpPr>
              <p:nvPr/>
            </p:nvSpPr>
            <p:spPr bwMode="auto">
              <a:xfrm>
                <a:off x="1459" y="28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29"/>
              <p:cNvSpPr>
                <a:spLocks noChangeArrowheads="1"/>
              </p:cNvSpPr>
              <p:nvPr/>
            </p:nvSpPr>
            <p:spPr bwMode="auto">
              <a:xfrm>
                <a:off x="1934" y="21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val 30"/>
              <p:cNvSpPr>
                <a:spLocks noChangeArrowheads="1"/>
              </p:cNvSpPr>
              <p:nvPr/>
            </p:nvSpPr>
            <p:spPr bwMode="auto">
              <a:xfrm>
                <a:off x="1536" y="94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val 31"/>
              <p:cNvSpPr>
                <a:spLocks noChangeArrowheads="1"/>
              </p:cNvSpPr>
              <p:nvPr/>
            </p:nvSpPr>
            <p:spPr bwMode="auto">
              <a:xfrm>
                <a:off x="1700" y="24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val 32"/>
              <p:cNvSpPr>
                <a:spLocks noChangeArrowheads="1"/>
              </p:cNvSpPr>
              <p:nvPr/>
            </p:nvSpPr>
            <p:spPr bwMode="auto">
              <a:xfrm>
                <a:off x="1456" y="18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val 33"/>
              <p:cNvSpPr>
                <a:spLocks noChangeArrowheads="1"/>
              </p:cNvSpPr>
              <p:nvPr/>
            </p:nvSpPr>
            <p:spPr bwMode="auto">
              <a:xfrm>
                <a:off x="2018" y="18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val 34"/>
              <p:cNvSpPr>
                <a:spLocks noChangeArrowheads="1"/>
              </p:cNvSpPr>
              <p:nvPr/>
            </p:nvSpPr>
            <p:spPr bwMode="auto">
              <a:xfrm>
                <a:off x="2611" y="22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val 35"/>
              <p:cNvSpPr>
                <a:spLocks noChangeArrowheads="1"/>
              </p:cNvSpPr>
              <p:nvPr/>
            </p:nvSpPr>
            <p:spPr bwMode="auto">
              <a:xfrm>
                <a:off x="1648" y="195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val 36"/>
              <p:cNvSpPr>
                <a:spLocks noChangeArrowheads="1"/>
              </p:cNvSpPr>
              <p:nvPr/>
            </p:nvSpPr>
            <p:spPr bwMode="auto">
              <a:xfrm>
                <a:off x="2126" y="171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val 37"/>
              <p:cNvSpPr>
                <a:spLocks noChangeArrowheads="1"/>
              </p:cNvSpPr>
              <p:nvPr/>
            </p:nvSpPr>
            <p:spPr bwMode="auto">
              <a:xfrm>
                <a:off x="723" y="8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val 38"/>
              <p:cNvSpPr>
                <a:spLocks noChangeArrowheads="1"/>
              </p:cNvSpPr>
              <p:nvPr/>
            </p:nvSpPr>
            <p:spPr bwMode="auto">
              <a:xfrm>
                <a:off x="2807" y="225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val 39"/>
              <p:cNvSpPr>
                <a:spLocks noChangeArrowheads="1"/>
              </p:cNvSpPr>
              <p:nvPr/>
            </p:nvSpPr>
            <p:spPr bwMode="auto">
              <a:xfrm>
                <a:off x="3128" y="15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val 40"/>
              <p:cNvSpPr>
                <a:spLocks noChangeArrowheads="1"/>
              </p:cNvSpPr>
              <p:nvPr/>
            </p:nvSpPr>
            <p:spPr bwMode="auto">
              <a:xfrm>
                <a:off x="2301" y="3110"/>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val 41"/>
              <p:cNvSpPr>
                <a:spLocks noChangeArrowheads="1"/>
              </p:cNvSpPr>
              <p:nvPr/>
            </p:nvSpPr>
            <p:spPr bwMode="auto">
              <a:xfrm>
                <a:off x="897" y="33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val 42"/>
              <p:cNvSpPr>
                <a:spLocks noChangeArrowheads="1"/>
              </p:cNvSpPr>
              <p:nvPr/>
            </p:nvSpPr>
            <p:spPr bwMode="auto">
              <a:xfrm>
                <a:off x="726" y="299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val 43"/>
              <p:cNvSpPr>
                <a:spLocks noChangeArrowheads="1"/>
              </p:cNvSpPr>
              <p:nvPr/>
            </p:nvSpPr>
            <p:spPr bwMode="auto">
              <a:xfrm>
                <a:off x="2566" y="284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val 44"/>
              <p:cNvSpPr>
                <a:spLocks noChangeArrowheads="1"/>
              </p:cNvSpPr>
              <p:nvPr/>
            </p:nvSpPr>
            <p:spPr bwMode="auto">
              <a:xfrm>
                <a:off x="1711" y="141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val 45"/>
              <p:cNvSpPr>
                <a:spLocks noChangeArrowheads="1"/>
              </p:cNvSpPr>
              <p:nvPr/>
            </p:nvSpPr>
            <p:spPr bwMode="auto">
              <a:xfrm>
                <a:off x="1899" y="3208"/>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val 46"/>
              <p:cNvSpPr>
                <a:spLocks noChangeArrowheads="1"/>
              </p:cNvSpPr>
              <p:nvPr/>
            </p:nvSpPr>
            <p:spPr bwMode="auto">
              <a:xfrm>
                <a:off x="4479" y="1532"/>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val 47"/>
              <p:cNvSpPr>
                <a:spLocks noChangeArrowheads="1"/>
              </p:cNvSpPr>
              <p:nvPr/>
            </p:nvSpPr>
            <p:spPr bwMode="auto">
              <a:xfrm>
                <a:off x="2248" y="312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val 48"/>
              <p:cNvSpPr>
                <a:spLocks noChangeArrowheads="1"/>
              </p:cNvSpPr>
              <p:nvPr/>
            </p:nvSpPr>
            <p:spPr bwMode="auto">
              <a:xfrm>
                <a:off x="2831" y="35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val 49"/>
              <p:cNvSpPr>
                <a:spLocks noChangeArrowheads="1"/>
              </p:cNvSpPr>
              <p:nvPr/>
            </p:nvSpPr>
            <p:spPr bwMode="auto">
              <a:xfrm>
                <a:off x="4374" y="8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val 50"/>
              <p:cNvSpPr>
                <a:spLocks noChangeArrowheads="1"/>
              </p:cNvSpPr>
              <p:nvPr/>
            </p:nvSpPr>
            <p:spPr bwMode="auto">
              <a:xfrm>
                <a:off x="3819" y="18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val 51"/>
              <p:cNvSpPr>
                <a:spLocks noChangeArrowheads="1"/>
              </p:cNvSpPr>
              <p:nvPr/>
            </p:nvSpPr>
            <p:spPr bwMode="auto">
              <a:xfrm>
                <a:off x="1337" y="7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val 52"/>
              <p:cNvSpPr>
                <a:spLocks noChangeArrowheads="1"/>
              </p:cNvSpPr>
              <p:nvPr/>
            </p:nvSpPr>
            <p:spPr bwMode="auto">
              <a:xfrm>
                <a:off x="1515" y="24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val 53"/>
              <p:cNvSpPr>
                <a:spLocks noChangeArrowheads="1"/>
              </p:cNvSpPr>
              <p:nvPr/>
            </p:nvSpPr>
            <p:spPr bwMode="auto">
              <a:xfrm>
                <a:off x="1456" y="14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val 54"/>
              <p:cNvSpPr>
                <a:spLocks noChangeArrowheads="1"/>
              </p:cNvSpPr>
              <p:nvPr/>
            </p:nvSpPr>
            <p:spPr bwMode="auto">
              <a:xfrm>
                <a:off x="2294" y="376"/>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val 55"/>
              <p:cNvSpPr>
                <a:spLocks noChangeArrowheads="1"/>
              </p:cNvSpPr>
              <p:nvPr/>
            </p:nvSpPr>
            <p:spPr bwMode="auto">
              <a:xfrm>
                <a:off x="1040" y="73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val 56"/>
              <p:cNvSpPr>
                <a:spLocks noChangeArrowheads="1"/>
              </p:cNvSpPr>
              <p:nvPr/>
            </p:nvSpPr>
            <p:spPr bwMode="auto">
              <a:xfrm>
                <a:off x="1997" y="16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val 57"/>
              <p:cNvSpPr>
                <a:spLocks noChangeArrowheads="1"/>
              </p:cNvSpPr>
              <p:nvPr/>
            </p:nvSpPr>
            <p:spPr bwMode="auto">
              <a:xfrm>
                <a:off x="3131" y="10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val 58"/>
              <p:cNvSpPr>
                <a:spLocks noChangeArrowheads="1"/>
              </p:cNvSpPr>
              <p:nvPr/>
            </p:nvSpPr>
            <p:spPr bwMode="auto">
              <a:xfrm>
                <a:off x="4968" y="20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val 59"/>
              <p:cNvSpPr>
                <a:spLocks noChangeArrowheads="1"/>
              </p:cNvSpPr>
              <p:nvPr/>
            </p:nvSpPr>
            <p:spPr bwMode="auto">
              <a:xfrm>
                <a:off x="1616" y="18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val 60"/>
              <p:cNvSpPr>
                <a:spLocks noChangeArrowheads="1"/>
              </p:cNvSpPr>
              <p:nvPr/>
            </p:nvSpPr>
            <p:spPr bwMode="auto">
              <a:xfrm>
                <a:off x="3606" y="19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val 61"/>
              <p:cNvSpPr>
                <a:spLocks noChangeArrowheads="1"/>
              </p:cNvSpPr>
              <p:nvPr/>
            </p:nvSpPr>
            <p:spPr bwMode="auto">
              <a:xfrm>
                <a:off x="3592" y="20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val 62"/>
              <p:cNvSpPr>
                <a:spLocks noChangeArrowheads="1"/>
              </p:cNvSpPr>
              <p:nvPr/>
            </p:nvSpPr>
            <p:spPr bwMode="auto">
              <a:xfrm>
                <a:off x="4479" y="283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val 63"/>
              <p:cNvSpPr>
                <a:spLocks noChangeArrowheads="1"/>
              </p:cNvSpPr>
              <p:nvPr/>
            </p:nvSpPr>
            <p:spPr bwMode="auto">
              <a:xfrm>
                <a:off x="3163" y="34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64"/>
              <p:cNvSpPr>
                <a:spLocks noChangeArrowheads="1"/>
              </p:cNvSpPr>
              <p:nvPr/>
            </p:nvSpPr>
            <p:spPr bwMode="auto">
              <a:xfrm>
                <a:off x="2238" y="20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val 65"/>
              <p:cNvSpPr>
                <a:spLocks noChangeArrowheads="1"/>
              </p:cNvSpPr>
              <p:nvPr/>
            </p:nvSpPr>
            <p:spPr bwMode="auto">
              <a:xfrm>
                <a:off x="2440" y="11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val 66"/>
              <p:cNvSpPr>
                <a:spLocks noChangeArrowheads="1"/>
              </p:cNvSpPr>
              <p:nvPr/>
            </p:nvSpPr>
            <p:spPr bwMode="auto">
              <a:xfrm>
                <a:off x="2541" y="265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val 67"/>
              <p:cNvSpPr>
                <a:spLocks noChangeArrowheads="1"/>
              </p:cNvSpPr>
              <p:nvPr/>
            </p:nvSpPr>
            <p:spPr bwMode="auto">
              <a:xfrm>
                <a:off x="4262" y="252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val 68"/>
              <p:cNvSpPr>
                <a:spLocks noChangeArrowheads="1"/>
              </p:cNvSpPr>
              <p:nvPr/>
            </p:nvSpPr>
            <p:spPr bwMode="auto">
              <a:xfrm>
                <a:off x="4179" y="33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val 69"/>
              <p:cNvSpPr>
                <a:spLocks noChangeArrowheads="1"/>
              </p:cNvSpPr>
              <p:nvPr/>
            </p:nvSpPr>
            <p:spPr bwMode="auto">
              <a:xfrm>
                <a:off x="1819"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val 70"/>
              <p:cNvSpPr>
                <a:spLocks noChangeArrowheads="1"/>
              </p:cNvSpPr>
              <p:nvPr/>
            </p:nvSpPr>
            <p:spPr bwMode="auto">
              <a:xfrm>
                <a:off x="4308" y="52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val 71"/>
              <p:cNvSpPr>
                <a:spLocks noChangeArrowheads="1"/>
              </p:cNvSpPr>
              <p:nvPr/>
            </p:nvSpPr>
            <p:spPr bwMode="auto">
              <a:xfrm>
                <a:off x="3110" y="12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val 72"/>
              <p:cNvSpPr>
                <a:spLocks noChangeArrowheads="1"/>
              </p:cNvSpPr>
              <p:nvPr/>
            </p:nvSpPr>
            <p:spPr bwMode="auto">
              <a:xfrm>
                <a:off x="2639" y="285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val 73"/>
              <p:cNvSpPr>
                <a:spLocks noChangeArrowheads="1"/>
              </p:cNvSpPr>
              <p:nvPr/>
            </p:nvSpPr>
            <p:spPr bwMode="auto">
              <a:xfrm>
                <a:off x="2685" y="2376"/>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val 74"/>
              <p:cNvSpPr>
                <a:spLocks noChangeArrowheads="1"/>
              </p:cNvSpPr>
              <p:nvPr/>
            </p:nvSpPr>
            <p:spPr bwMode="auto">
              <a:xfrm>
                <a:off x="3114" y="23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val 75"/>
              <p:cNvSpPr>
                <a:spLocks noChangeArrowheads="1"/>
              </p:cNvSpPr>
              <p:nvPr/>
            </p:nvSpPr>
            <p:spPr bwMode="auto">
              <a:xfrm>
                <a:off x="2995" y="27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val 76"/>
              <p:cNvSpPr>
                <a:spLocks noChangeArrowheads="1"/>
              </p:cNvSpPr>
              <p:nvPr/>
            </p:nvSpPr>
            <p:spPr bwMode="auto">
              <a:xfrm>
                <a:off x="3219" y="19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val 77"/>
              <p:cNvSpPr>
                <a:spLocks noChangeArrowheads="1"/>
              </p:cNvSpPr>
              <p:nvPr/>
            </p:nvSpPr>
            <p:spPr bwMode="auto">
              <a:xfrm>
                <a:off x="2370" y="27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val 78"/>
              <p:cNvSpPr>
                <a:spLocks noChangeArrowheads="1"/>
              </p:cNvSpPr>
              <p:nvPr/>
            </p:nvSpPr>
            <p:spPr bwMode="auto">
              <a:xfrm>
                <a:off x="3166" y="23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val 79"/>
              <p:cNvSpPr>
                <a:spLocks noChangeArrowheads="1"/>
              </p:cNvSpPr>
              <p:nvPr/>
            </p:nvSpPr>
            <p:spPr bwMode="auto">
              <a:xfrm>
                <a:off x="2768" y="264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val 80"/>
              <p:cNvSpPr>
                <a:spLocks noChangeArrowheads="1"/>
              </p:cNvSpPr>
              <p:nvPr/>
            </p:nvSpPr>
            <p:spPr bwMode="auto">
              <a:xfrm>
                <a:off x="2671" y="25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val 81"/>
              <p:cNvSpPr>
                <a:spLocks noChangeArrowheads="1"/>
              </p:cNvSpPr>
              <p:nvPr/>
            </p:nvSpPr>
            <p:spPr bwMode="auto">
              <a:xfrm>
                <a:off x="2643" y="306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val 82"/>
              <p:cNvSpPr>
                <a:spLocks noChangeArrowheads="1"/>
              </p:cNvSpPr>
              <p:nvPr/>
            </p:nvSpPr>
            <p:spPr bwMode="auto">
              <a:xfrm>
                <a:off x="2011" y="17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val 83"/>
              <p:cNvSpPr>
                <a:spLocks noChangeArrowheads="1"/>
              </p:cNvSpPr>
              <p:nvPr/>
            </p:nvSpPr>
            <p:spPr bwMode="auto">
              <a:xfrm>
                <a:off x="2849" y="184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val 84"/>
              <p:cNvSpPr>
                <a:spLocks noChangeArrowheads="1"/>
              </p:cNvSpPr>
              <p:nvPr/>
            </p:nvSpPr>
            <p:spPr bwMode="auto">
              <a:xfrm>
                <a:off x="2932" y="135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val 85"/>
              <p:cNvSpPr>
                <a:spLocks noChangeArrowheads="1"/>
              </p:cNvSpPr>
              <p:nvPr/>
            </p:nvSpPr>
            <p:spPr bwMode="auto">
              <a:xfrm>
                <a:off x="2346" y="17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val 86"/>
              <p:cNvSpPr>
                <a:spLocks noChangeArrowheads="1"/>
              </p:cNvSpPr>
              <p:nvPr/>
            </p:nvSpPr>
            <p:spPr bwMode="auto">
              <a:xfrm>
                <a:off x="984" y="2569"/>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val 87"/>
              <p:cNvSpPr>
                <a:spLocks noChangeArrowheads="1"/>
              </p:cNvSpPr>
              <p:nvPr/>
            </p:nvSpPr>
            <p:spPr bwMode="auto">
              <a:xfrm>
                <a:off x="929" y="24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val 88"/>
              <p:cNvSpPr>
                <a:spLocks noChangeArrowheads="1"/>
              </p:cNvSpPr>
              <p:nvPr/>
            </p:nvSpPr>
            <p:spPr bwMode="auto">
              <a:xfrm>
                <a:off x="1704" y="218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val 89"/>
              <p:cNvSpPr>
                <a:spLocks noChangeArrowheads="1"/>
              </p:cNvSpPr>
              <p:nvPr/>
            </p:nvSpPr>
            <p:spPr bwMode="auto">
              <a:xfrm>
                <a:off x="1871" y="30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val 90"/>
              <p:cNvSpPr>
                <a:spLocks noChangeArrowheads="1"/>
              </p:cNvSpPr>
              <p:nvPr/>
            </p:nvSpPr>
            <p:spPr bwMode="auto">
              <a:xfrm>
                <a:off x="1700" y="25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val 91"/>
              <p:cNvSpPr>
                <a:spLocks noChangeArrowheads="1"/>
              </p:cNvSpPr>
              <p:nvPr/>
            </p:nvSpPr>
            <p:spPr bwMode="auto">
              <a:xfrm>
                <a:off x="1033" y="30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val 92"/>
              <p:cNvSpPr>
                <a:spLocks noChangeArrowheads="1"/>
              </p:cNvSpPr>
              <p:nvPr/>
            </p:nvSpPr>
            <p:spPr bwMode="auto">
              <a:xfrm>
                <a:off x="1648" y="28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val 93"/>
              <p:cNvSpPr>
                <a:spLocks noChangeArrowheads="1"/>
              </p:cNvSpPr>
              <p:nvPr/>
            </p:nvSpPr>
            <p:spPr bwMode="auto">
              <a:xfrm>
                <a:off x="1114" y="299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val 94"/>
              <p:cNvSpPr>
                <a:spLocks noChangeArrowheads="1"/>
              </p:cNvSpPr>
              <p:nvPr/>
            </p:nvSpPr>
            <p:spPr bwMode="auto">
              <a:xfrm>
                <a:off x="1274" y="246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val 95"/>
              <p:cNvSpPr>
                <a:spLocks noChangeArrowheads="1"/>
              </p:cNvSpPr>
              <p:nvPr/>
            </p:nvSpPr>
            <p:spPr bwMode="auto">
              <a:xfrm>
                <a:off x="2440" y="326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val 96"/>
              <p:cNvSpPr>
                <a:spLocks noChangeArrowheads="1"/>
              </p:cNvSpPr>
              <p:nvPr/>
            </p:nvSpPr>
            <p:spPr bwMode="auto">
              <a:xfrm>
                <a:off x="754" y="223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val 97"/>
              <p:cNvSpPr>
                <a:spLocks noChangeArrowheads="1"/>
              </p:cNvSpPr>
              <p:nvPr/>
            </p:nvSpPr>
            <p:spPr bwMode="auto">
              <a:xfrm>
                <a:off x="991" y="24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val 98"/>
              <p:cNvSpPr>
                <a:spLocks noChangeArrowheads="1"/>
              </p:cNvSpPr>
              <p:nvPr/>
            </p:nvSpPr>
            <p:spPr bwMode="auto">
              <a:xfrm>
                <a:off x="2461" y="33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val 99"/>
              <p:cNvSpPr>
                <a:spLocks noChangeArrowheads="1"/>
              </p:cNvSpPr>
              <p:nvPr/>
            </p:nvSpPr>
            <p:spPr bwMode="auto">
              <a:xfrm>
                <a:off x="3896" y="22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val 100"/>
              <p:cNvSpPr>
                <a:spLocks noChangeArrowheads="1"/>
              </p:cNvSpPr>
              <p:nvPr/>
            </p:nvSpPr>
            <p:spPr bwMode="auto">
              <a:xfrm>
                <a:off x="2266" y="26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val 101"/>
              <p:cNvSpPr>
                <a:spLocks noChangeArrowheads="1"/>
              </p:cNvSpPr>
              <p:nvPr/>
            </p:nvSpPr>
            <p:spPr bwMode="auto">
              <a:xfrm>
                <a:off x="1704" y="10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val 102"/>
              <p:cNvSpPr>
                <a:spLocks noChangeArrowheads="1"/>
              </p:cNvSpPr>
              <p:nvPr/>
            </p:nvSpPr>
            <p:spPr bwMode="auto">
              <a:xfrm>
                <a:off x="3261" y="2432"/>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val 103"/>
              <p:cNvSpPr>
                <a:spLocks noChangeArrowheads="1"/>
              </p:cNvSpPr>
              <p:nvPr/>
            </p:nvSpPr>
            <p:spPr bwMode="auto">
              <a:xfrm>
                <a:off x="1334" y="1734"/>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val 104"/>
              <p:cNvSpPr>
                <a:spLocks noChangeArrowheads="1"/>
              </p:cNvSpPr>
              <p:nvPr/>
            </p:nvSpPr>
            <p:spPr bwMode="auto">
              <a:xfrm>
                <a:off x="2632" y="4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val 105"/>
              <p:cNvSpPr>
                <a:spLocks noChangeArrowheads="1"/>
              </p:cNvSpPr>
              <p:nvPr/>
            </p:nvSpPr>
            <p:spPr bwMode="auto">
              <a:xfrm>
                <a:off x="1410" y="35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val 106"/>
              <p:cNvSpPr>
                <a:spLocks noChangeArrowheads="1"/>
              </p:cNvSpPr>
              <p:nvPr/>
            </p:nvSpPr>
            <p:spPr bwMode="auto">
              <a:xfrm>
                <a:off x="2032" y="20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val 107"/>
              <p:cNvSpPr>
                <a:spLocks noChangeArrowheads="1"/>
              </p:cNvSpPr>
              <p:nvPr/>
            </p:nvSpPr>
            <p:spPr bwMode="auto">
              <a:xfrm>
                <a:off x="1187" y="183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val 108"/>
              <p:cNvSpPr>
                <a:spLocks noChangeArrowheads="1"/>
              </p:cNvSpPr>
              <p:nvPr/>
            </p:nvSpPr>
            <p:spPr bwMode="auto">
              <a:xfrm>
                <a:off x="1103" y="21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val 109"/>
              <p:cNvSpPr>
                <a:spLocks noChangeArrowheads="1"/>
              </p:cNvSpPr>
              <p:nvPr/>
            </p:nvSpPr>
            <p:spPr bwMode="auto">
              <a:xfrm>
                <a:off x="2828" y="2370"/>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val 110"/>
              <p:cNvSpPr>
                <a:spLocks noChangeArrowheads="1"/>
              </p:cNvSpPr>
              <p:nvPr/>
            </p:nvSpPr>
            <p:spPr bwMode="auto">
              <a:xfrm>
                <a:off x="2098" y="17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val 111"/>
              <p:cNvSpPr>
                <a:spLocks noChangeArrowheads="1"/>
              </p:cNvSpPr>
              <p:nvPr/>
            </p:nvSpPr>
            <p:spPr bwMode="auto">
              <a:xfrm>
                <a:off x="2541" y="285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val 112"/>
              <p:cNvSpPr>
                <a:spLocks noChangeArrowheads="1"/>
              </p:cNvSpPr>
              <p:nvPr/>
            </p:nvSpPr>
            <p:spPr bwMode="auto">
              <a:xfrm>
                <a:off x="1215" y="8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val 113"/>
              <p:cNvSpPr>
                <a:spLocks noChangeArrowheads="1"/>
              </p:cNvSpPr>
              <p:nvPr/>
            </p:nvSpPr>
            <p:spPr bwMode="auto">
              <a:xfrm>
                <a:off x="4084" y="55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val 114"/>
              <p:cNvSpPr>
                <a:spLocks noChangeArrowheads="1"/>
              </p:cNvSpPr>
              <p:nvPr/>
            </p:nvSpPr>
            <p:spPr bwMode="auto">
              <a:xfrm>
                <a:off x="5453" y="106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val 115"/>
              <p:cNvSpPr>
                <a:spLocks noChangeArrowheads="1"/>
              </p:cNvSpPr>
              <p:nvPr/>
            </p:nvSpPr>
            <p:spPr bwMode="auto">
              <a:xfrm>
                <a:off x="5379" y="116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val 116"/>
              <p:cNvSpPr>
                <a:spLocks noChangeArrowheads="1"/>
              </p:cNvSpPr>
              <p:nvPr/>
            </p:nvSpPr>
            <p:spPr bwMode="auto">
              <a:xfrm>
                <a:off x="4367" y="26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val 117"/>
              <p:cNvSpPr>
                <a:spLocks noChangeArrowheads="1"/>
              </p:cNvSpPr>
              <p:nvPr/>
            </p:nvSpPr>
            <p:spPr bwMode="auto">
              <a:xfrm>
                <a:off x="1972" y="21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val 118"/>
              <p:cNvSpPr>
                <a:spLocks noChangeArrowheads="1"/>
              </p:cNvSpPr>
              <p:nvPr/>
            </p:nvSpPr>
            <p:spPr bwMode="auto">
              <a:xfrm>
                <a:off x="2328" y="15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val 119"/>
              <p:cNvSpPr>
                <a:spLocks noChangeArrowheads="1"/>
              </p:cNvSpPr>
              <p:nvPr/>
            </p:nvSpPr>
            <p:spPr bwMode="auto">
              <a:xfrm>
                <a:off x="4112" y="13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val 120"/>
              <p:cNvSpPr>
                <a:spLocks noChangeArrowheads="1"/>
              </p:cNvSpPr>
              <p:nvPr/>
            </p:nvSpPr>
            <p:spPr bwMode="auto">
              <a:xfrm>
                <a:off x="3679" y="3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val 121"/>
              <p:cNvSpPr>
                <a:spLocks noChangeArrowheads="1"/>
              </p:cNvSpPr>
              <p:nvPr/>
            </p:nvSpPr>
            <p:spPr bwMode="auto">
              <a:xfrm>
                <a:off x="2856" y="13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val 122"/>
              <p:cNvSpPr>
                <a:spLocks noChangeArrowheads="1"/>
              </p:cNvSpPr>
              <p:nvPr/>
            </p:nvSpPr>
            <p:spPr bwMode="auto">
              <a:xfrm>
                <a:off x="939" y="22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val 123"/>
              <p:cNvSpPr>
                <a:spLocks noChangeArrowheads="1"/>
              </p:cNvSpPr>
              <p:nvPr/>
            </p:nvSpPr>
            <p:spPr bwMode="auto">
              <a:xfrm>
                <a:off x="2573" y="191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val 124"/>
              <p:cNvSpPr>
                <a:spLocks noChangeArrowheads="1"/>
              </p:cNvSpPr>
              <p:nvPr/>
            </p:nvSpPr>
            <p:spPr bwMode="auto">
              <a:xfrm>
                <a:off x="3645" y="1797"/>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val 125"/>
              <p:cNvSpPr>
                <a:spLocks noChangeArrowheads="1"/>
              </p:cNvSpPr>
              <p:nvPr/>
            </p:nvSpPr>
            <p:spPr bwMode="auto">
              <a:xfrm>
                <a:off x="2650" y="11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val 126"/>
              <p:cNvSpPr>
                <a:spLocks noChangeArrowheads="1"/>
              </p:cNvSpPr>
              <p:nvPr/>
            </p:nvSpPr>
            <p:spPr bwMode="auto">
              <a:xfrm>
                <a:off x="3728" y="18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val 127"/>
              <p:cNvSpPr>
                <a:spLocks noChangeArrowheads="1"/>
              </p:cNvSpPr>
              <p:nvPr/>
            </p:nvSpPr>
            <p:spPr bwMode="auto">
              <a:xfrm>
                <a:off x="2018" y="18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val 128"/>
              <p:cNvSpPr>
                <a:spLocks noChangeArrowheads="1"/>
              </p:cNvSpPr>
              <p:nvPr/>
            </p:nvSpPr>
            <p:spPr bwMode="auto">
              <a:xfrm>
                <a:off x="3041" y="18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val 129"/>
              <p:cNvSpPr>
                <a:spLocks noChangeArrowheads="1"/>
              </p:cNvSpPr>
              <p:nvPr/>
            </p:nvSpPr>
            <p:spPr bwMode="auto">
              <a:xfrm>
                <a:off x="4130" y="272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val 130"/>
              <p:cNvSpPr>
                <a:spLocks noChangeArrowheads="1"/>
              </p:cNvSpPr>
              <p:nvPr/>
            </p:nvSpPr>
            <p:spPr bwMode="auto">
              <a:xfrm>
                <a:off x="3533" y="28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val 131"/>
              <p:cNvSpPr>
                <a:spLocks noChangeArrowheads="1"/>
              </p:cNvSpPr>
              <p:nvPr/>
            </p:nvSpPr>
            <p:spPr bwMode="auto">
              <a:xfrm>
                <a:off x="3746" y="28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val 132"/>
              <p:cNvSpPr>
                <a:spLocks noChangeArrowheads="1"/>
              </p:cNvSpPr>
              <p:nvPr/>
            </p:nvSpPr>
            <p:spPr bwMode="auto">
              <a:xfrm>
                <a:off x="3156" y="12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val 133"/>
              <p:cNvSpPr>
                <a:spLocks noChangeArrowheads="1"/>
              </p:cNvSpPr>
              <p:nvPr/>
            </p:nvSpPr>
            <p:spPr bwMode="auto">
              <a:xfrm>
                <a:off x="2238" y="16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val 134"/>
              <p:cNvSpPr>
                <a:spLocks noChangeArrowheads="1"/>
              </p:cNvSpPr>
              <p:nvPr/>
            </p:nvSpPr>
            <p:spPr bwMode="auto">
              <a:xfrm>
                <a:off x="3700" y="23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val 135"/>
              <p:cNvSpPr>
                <a:spLocks noChangeArrowheads="1"/>
              </p:cNvSpPr>
              <p:nvPr/>
            </p:nvSpPr>
            <p:spPr bwMode="auto">
              <a:xfrm>
                <a:off x="2391" y="21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val 136"/>
              <p:cNvSpPr>
                <a:spLocks noChangeArrowheads="1"/>
              </p:cNvSpPr>
              <p:nvPr/>
            </p:nvSpPr>
            <p:spPr bwMode="auto">
              <a:xfrm>
                <a:off x="1997" y="18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val 137"/>
              <p:cNvSpPr>
                <a:spLocks noChangeArrowheads="1"/>
              </p:cNvSpPr>
              <p:nvPr/>
            </p:nvSpPr>
            <p:spPr bwMode="auto">
              <a:xfrm>
                <a:off x="1690" y="4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val 138"/>
              <p:cNvSpPr>
                <a:spLocks noChangeArrowheads="1"/>
              </p:cNvSpPr>
              <p:nvPr/>
            </p:nvSpPr>
            <p:spPr bwMode="auto">
              <a:xfrm>
                <a:off x="5069" y="183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val 139"/>
              <p:cNvSpPr>
                <a:spLocks noChangeArrowheads="1"/>
              </p:cNvSpPr>
              <p:nvPr/>
            </p:nvSpPr>
            <p:spPr bwMode="auto">
              <a:xfrm>
                <a:off x="1850" y="152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val 140"/>
              <p:cNvSpPr>
                <a:spLocks noChangeArrowheads="1"/>
              </p:cNvSpPr>
              <p:nvPr/>
            </p:nvSpPr>
            <p:spPr bwMode="auto">
              <a:xfrm>
                <a:off x="5212" y="56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val 141"/>
              <p:cNvSpPr>
                <a:spLocks noChangeArrowheads="1"/>
              </p:cNvSpPr>
              <p:nvPr/>
            </p:nvSpPr>
            <p:spPr bwMode="auto">
              <a:xfrm>
                <a:off x="4695" y="16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val 142"/>
              <p:cNvSpPr>
                <a:spLocks noChangeArrowheads="1"/>
              </p:cNvSpPr>
              <p:nvPr/>
            </p:nvSpPr>
            <p:spPr bwMode="auto">
              <a:xfrm>
                <a:off x="2025" y="16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val 143"/>
              <p:cNvSpPr>
                <a:spLocks noChangeArrowheads="1"/>
              </p:cNvSpPr>
              <p:nvPr/>
            </p:nvSpPr>
            <p:spPr bwMode="auto">
              <a:xfrm>
                <a:off x="2625" y="274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val 144"/>
              <p:cNvSpPr>
                <a:spLocks noChangeArrowheads="1"/>
              </p:cNvSpPr>
              <p:nvPr/>
            </p:nvSpPr>
            <p:spPr bwMode="auto">
              <a:xfrm>
                <a:off x="3833" y="65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val 145"/>
              <p:cNvSpPr>
                <a:spLocks noChangeArrowheads="1"/>
              </p:cNvSpPr>
              <p:nvPr/>
            </p:nvSpPr>
            <p:spPr bwMode="auto">
              <a:xfrm>
                <a:off x="2587" y="23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val 146"/>
              <p:cNvSpPr>
                <a:spLocks noChangeArrowheads="1"/>
              </p:cNvSpPr>
              <p:nvPr/>
            </p:nvSpPr>
            <p:spPr bwMode="auto">
              <a:xfrm>
                <a:off x="3679" y="22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val 147"/>
              <p:cNvSpPr>
                <a:spLocks noChangeArrowheads="1"/>
              </p:cNvSpPr>
              <p:nvPr/>
            </p:nvSpPr>
            <p:spPr bwMode="auto">
              <a:xfrm>
                <a:off x="1714" y="211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val 148"/>
              <p:cNvSpPr>
                <a:spLocks noChangeArrowheads="1"/>
              </p:cNvSpPr>
              <p:nvPr/>
            </p:nvSpPr>
            <p:spPr bwMode="auto">
              <a:xfrm>
                <a:off x="4409" y="19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val 149"/>
              <p:cNvSpPr>
                <a:spLocks noChangeArrowheads="1"/>
              </p:cNvSpPr>
              <p:nvPr/>
            </p:nvSpPr>
            <p:spPr bwMode="auto">
              <a:xfrm>
                <a:off x="4332" y="16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val 150"/>
              <p:cNvSpPr>
                <a:spLocks noChangeArrowheads="1"/>
              </p:cNvSpPr>
              <p:nvPr/>
            </p:nvSpPr>
            <p:spPr bwMode="auto">
              <a:xfrm>
                <a:off x="4849" y="41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val 151"/>
              <p:cNvSpPr>
                <a:spLocks noChangeArrowheads="1"/>
              </p:cNvSpPr>
              <p:nvPr/>
            </p:nvSpPr>
            <p:spPr bwMode="auto">
              <a:xfrm>
                <a:off x="5016" y="64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val 152"/>
              <p:cNvSpPr>
                <a:spLocks noChangeArrowheads="1"/>
              </p:cNvSpPr>
              <p:nvPr/>
            </p:nvSpPr>
            <p:spPr bwMode="auto">
              <a:xfrm>
                <a:off x="2803" y="18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val 153"/>
              <p:cNvSpPr>
                <a:spLocks noChangeArrowheads="1"/>
              </p:cNvSpPr>
              <p:nvPr/>
            </p:nvSpPr>
            <p:spPr bwMode="auto">
              <a:xfrm>
                <a:off x="3941" y="139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val 154"/>
              <p:cNvSpPr>
                <a:spLocks noChangeArrowheads="1"/>
              </p:cNvSpPr>
              <p:nvPr/>
            </p:nvSpPr>
            <p:spPr bwMode="auto">
              <a:xfrm>
                <a:off x="2622" y="18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val 155"/>
              <p:cNvSpPr>
                <a:spLocks noChangeArrowheads="1"/>
              </p:cNvSpPr>
              <p:nvPr/>
            </p:nvSpPr>
            <p:spPr bwMode="auto">
              <a:xfrm>
                <a:off x="1550" y="15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val 156"/>
              <p:cNvSpPr>
                <a:spLocks noChangeArrowheads="1"/>
              </p:cNvSpPr>
              <p:nvPr/>
            </p:nvSpPr>
            <p:spPr bwMode="auto">
              <a:xfrm>
                <a:off x="3868" y="20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val 157"/>
              <p:cNvSpPr>
                <a:spLocks noChangeArrowheads="1"/>
              </p:cNvSpPr>
              <p:nvPr/>
            </p:nvSpPr>
            <p:spPr bwMode="auto">
              <a:xfrm>
                <a:off x="3833" y="10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val 158"/>
              <p:cNvSpPr>
                <a:spLocks noChangeArrowheads="1"/>
              </p:cNvSpPr>
              <p:nvPr/>
            </p:nvSpPr>
            <p:spPr bwMode="auto">
              <a:xfrm>
                <a:off x="3075" y="15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val 159"/>
              <p:cNvSpPr>
                <a:spLocks noChangeArrowheads="1"/>
              </p:cNvSpPr>
              <p:nvPr/>
            </p:nvSpPr>
            <p:spPr bwMode="auto">
              <a:xfrm>
                <a:off x="2370" y="24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val 160"/>
              <p:cNvSpPr>
                <a:spLocks noChangeArrowheads="1"/>
              </p:cNvSpPr>
              <p:nvPr/>
            </p:nvSpPr>
            <p:spPr bwMode="auto">
              <a:xfrm>
                <a:off x="3247" y="24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val 161"/>
              <p:cNvSpPr>
                <a:spLocks noChangeArrowheads="1"/>
              </p:cNvSpPr>
              <p:nvPr/>
            </p:nvSpPr>
            <p:spPr bwMode="auto">
              <a:xfrm>
                <a:off x="2060" y="19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val 162"/>
              <p:cNvSpPr>
                <a:spLocks noChangeArrowheads="1"/>
              </p:cNvSpPr>
              <p:nvPr/>
            </p:nvSpPr>
            <p:spPr bwMode="auto">
              <a:xfrm>
                <a:off x="3606" y="14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val 163"/>
              <p:cNvSpPr>
                <a:spLocks noChangeArrowheads="1"/>
              </p:cNvSpPr>
              <p:nvPr/>
            </p:nvSpPr>
            <p:spPr bwMode="auto">
              <a:xfrm>
                <a:off x="4496" y="21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val 164"/>
              <p:cNvSpPr>
                <a:spLocks noChangeArrowheads="1"/>
              </p:cNvSpPr>
              <p:nvPr/>
            </p:nvSpPr>
            <p:spPr bwMode="auto">
              <a:xfrm>
                <a:off x="2964" y="247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val 165"/>
              <p:cNvSpPr>
                <a:spLocks noChangeArrowheads="1"/>
              </p:cNvSpPr>
              <p:nvPr/>
            </p:nvSpPr>
            <p:spPr bwMode="auto">
              <a:xfrm>
                <a:off x="4046" y="117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val 166"/>
              <p:cNvSpPr>
                <a:spLocks noChangeArrowheads="1"/>
              </p:cNvSpPr>
              <p:nvPr/>
            </p:nvSpPr>
            <p:spPr bwMode="auto">
              <a:xfrm>
                <a:off x="3156" y="19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val 167"/>
              <p:cNvSpPr>
                <a:spLocks noChangeArrowheads="1"/>
              </p:cNvSpPr>
              <p:nvPr/>
            </p:nvSpPr>
            <p:spPr bwMode="auto">
              <a:xfrm>
                <a:off x="4332" y="7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val 168"/>
              <p:cNvSpPr>
                <a:spLocks noChangeArrowheads="1"/>
              </p:cNvSpPr>
              <p:nvPr/>
            </p:nvSpPr>
            <p:spPr bwMode="auto">
              <a:xfrm>
                <a:off x="3819" y="11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val 169"/>
              <p:cNvSpPr>
                <a:spLocks noChangeArrowheads="1"/>
              </p:cNvSpPr>
              <p:nvPr/>
            </p:nvSpPr>
            <p:spPr bwMode="auto">
              <a:xfrm>
                <a:off x="3062" y="997"/>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val 170"/>
              <p:cNvSpPr>
                <a:spLocks noChangeArrowheads="1"/>
              </p:cNvSpPr>
              <p:nvPr/>
            </p:nvSpPr>
            <p:spPr bwMode="auto">
              <a:xfrm>
                <a:off x="4283" y="7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val 171"/>
              <p:cNvSpPr>
                <a:spLocks noChangeArrowheads="1"/>
              </p:cNvSpPr>
              <p:nvPr/>
            </p:nvSpPr>
            <p:spPr bwMode="auto">
              <a:xfrm>
                <a:off x="4873" y="267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val 172"/>
              <p:cNvSpPr>
                <a:spLocks noChangeArrowheads="1"/>
              </p:cNvSpPr>
              <p:nvPr/>
            </p:nvSpPr>
            <p:spPr bwMode="auto">
              <a:xfrm>
                <a:off x="5062" y="301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val 173"/>
              <p:cNvSpPr>
                <a:spLocks noChangeArrowheads="1"/>
              </p:cNvSpPr>
              <p:nvPr/>
            </p:nvSpPr>
            <p:spPr bwMode="auto">
              <a:xfrm>
                <a:off x="4838" y="352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val 174"/>
              <p:cNvSpPr>
                <a:spLocks noChangeArrowheads="1"/>
              </p:cNvSpPr>
              <p:nvPr/>
            </p:nvSpPr>
            <p:spPr bwMode="auto">
              <a:xfrm>
                <a:off x="2911" y="317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val 175"/>
              <p:cNvSpPr>
                <a:spLocks noChangeArrowheads="1"/>
              </p:cNvSpPr>
              <p:nvPr/>
            </p:nvSpPr>
            <p:spPr bwMode="auto">
              <a:xfrm>
                <a:off x="3522" y="1113"/>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val 176"/>
              <p:cNvSpPr>
                <a:spLocks noChangeArrowheads="1"/>
              </p:cNvSpPr>
              <p:nvPr/>
            </p:nvSpPr>
            <p:spPr bwMode="auto">
              <a:xfrm>
                <a:off x="4269" y="354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val 177"/>
              <p:cNvSpPr>
                <a:spLocks noChangeArrowheads="1"/>
              </p:cNvSpPr>
              <p:nvPr/>
            </p:nvSpPr>
            <p:spPr bwMode="auto">
              <a:xfrm>
                <a:off x="3166" y="164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val 178"/>
              <p:cNvSpPr>
                <a:spLocks noChangeArrowheads="1"/>
              </p:cNvSpPr>
              <p:nvPr/>
            </p:nvSpPr>
            <p:spPr bwMode="auto">
              <a:xfrm>
                <a:off x="4615" y="17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val 179"/>
              <p:cNvSpPr>
                <a:spLocks noChangeArrowheads="1"/>
              </p:cNvSpPr>
              <p:nvPr/>
            </p:nvSpPr>
            <p:spPr bwMode="auto">
              <a:xfrm>
                <a:off x="5097"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val 180"/>
              <p:cNvSpPr>
                <a:spLocks noChangeArrowheads="1"/>
              </p:cNvSpPr>
              <p:nvPr/>
            </p:nvSpPr>
            <p:spPr bwMode="auto">
              <a:xfrm>
                <a:off x="4067" y="2576"/>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val 181"/>
              <p:cNvSpPr>
                <a:spLocks noChangeArrowheads="1"/>
              </p:cNvSpPr>
              <p:nvPr/>
            </p:nvSpPr>
            <p:spPr bwMode="auto">
              <a:xfrm>
                <a:off x="5233" y="202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val 182"/>
              <p:cNvSpPr>
                <a:spLocks noChangeArrowheads="1"/>
              </p:cNvSpPr>
              <p:nvPr/>
            </p:nvSpPr>
            <p:spPr bwMode="auto">
              <a:xfrm>
                <a:off x="5373" y="2111"/>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val 183"/>
              <p:cNvSpPr>
                <a:spLocks noChangeArrowheads="1"/>
              </p:cNvSpPr>
              <p:nvPr/>
            </p:nvSpPr>
            <p:spPr bwMode="auto">
              <a:xfrm>
                <a:off x="5411" y="188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val 184"/>
              <p:cNvSpPr>
                <a:spLocks noChangeArrowheads="1"/>
              </p:cNvSpPr>
              <p:nvPr/>
            </p:nvSpPr>
            <p:spPr bwMode="auto">
              <a:xfrm>
                <a:off x="3596" y="301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val 185"/>
              <p:cNvSpPr>
                <a:spLocks noChangeArrowheads="1"/>
              </p:cNvSpPr>
              <p:nvPr/>
            </p:nvSpPr>
            <p:spPr bwMode="auto">
              <a:xfrm>
                <a:off x="3543" y="24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val 186"/>
              <p:cNvSpPr>
                <a:spLocks noChangeArrowheads="1"/>
              </p:cNvSpPr>
              <p:nvPr/>
            </p:nvSpPr>
            <p:spPr bwMode="auto">
              <a:xfrm>
                <a:off x="4716" y="18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val 187"/>
              <p:cNvSpPr>
                <a:spLocks noChangeArrowheads="1"/>
              </p:cNvSpPr>
              <p:nvPr/>
            </p:nvSpPr>
            <p:spPr bwMode="auto">
              <a:xfrm>
                <a:off x="4025" y="189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val 188"/>
              <p:cNvSpPr>
                <a:spLocks noChangeArrowheads="1"/>
              </p:cNvSpPr>
              <p:nvPr/>
            </p:nvSpPr>
            <p:spPr bwMode="auto">
              <a:xfrm>
                <a:off x="2632" y="185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val 189"/>
              <p:cNvSpPr>
                <a:spLocks noChangeArrowheads="1"/>
              </p:cNvSpPr>
              <p:nvPr/>
            </p:nvSpPr>
            <p:spPr bwMode="auto">
              <a:xfrm>
                <a:off x="2238" y="19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val 190"/>
              <p:cNvSpPr>
                <a:spLocks noChangeArrowheads="1"/>
              </p:cNvSpPr>
              <p:nvPr/>
            </p:nvSpPr>
            <p:spPr bwMode="auto">
              <a:xfrm>
                <a:off x="2423" y="35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val 191"/>
              <p:cNvSpPr>
                <a:spLocks noChangeArrowheads="1"/>
              </p:cNvSpPr>
              <p:nvPr/>
            </p:nvSpPr>
            <p:spPr bwMode="auto">
              <a:xfrm>
                <a:off x="3662" y="182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val 192"/>
              <p:cNvSpPr>
                <a:spLocks noChangeArrowheads="1"/>
              </p:cNvSpPr>
              <p:nvPr/>
            </p:nvSpPr>
            <p:spPr bwMode="auto">
              <a:xfrm>
                <a:off x="2440" y="346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val 193"/>
              <p:cNvSpPr>
                <a:spLocks noChangeArrowheads="1"/>
              </p:cNvSpPr>
              <p:nvPr/>
            </p:nvSpPr>
            <p:spPr bwMode="auto">
              <a:xfrm>
                <a:off x="4783" y="43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val 194"/>
              <p:cNvSpPr>
                <a:spLocks noChangeArrowheads="1"/>
              </p:cNvSpPr>
              <p:nvPr/>
            </p:nvSpPr>
            <p:spPr bwMode="auto">
              <a:xfrm>
                <a:off x="4346" y="13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val 195"/>
              <p:cNvSpPr>
                <a:spLocks noChangeArrowheads="1"/>
              </p:cNvSpPr>
              <p:nvPr/>
            </p:nvSpPr>
            <p:spPr bwMode="auto">
              <a:xfrm>
                <a:off x="4880" y="22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val 196"/>
              <p:cNvSpPr>
                <a:spLocks noChangeArrowheads="1"/>
              </p:cNvSpPr>
              <p:nvPr/>
            </p:nvSpPr>
            <p:spPr bwMode="auto">
              <a:xfrm>
                <a:off x="5390" y="17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val 197"/>
              <p:cNvSpPr>
                <a:spLocks noChangeArrowheads="1"/>
              </p:cNvSpPr>
              <p:nvPr/>
            </p:nvSpPr>
            <p:spPr bwMode="auto">
              <a:xfrm>
                <a:off x="4259" y="209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val 198"/>
              <p:cNvSpPr>
                <a:spLocks noChangeArrowheads="1"/>
              </p:cNvSpPr>
              <p:nvPr/>
            </p:nvSpPr>
            <p:spPr bwMode="auto">
              <a:xfrm>
                <a:off x="4797" y="1797"/>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val 199"/>
              <p:cNvSpPr>
                <a:spLocks noChangeArrowheads="1"/>
              </p:cNvSpPr>
              <p:nvPr/>
            </p:nvSpPr>
            <p:spPr bwMode="auto">
              <a:xfrm>
                <a:off x="5181" y="2258"/>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val 200"/>
              <p:cNvSpPr>
                <a:spLocks noChangeArrowheads="1"/>
              </p:cNvSpPr>
              <p:nvPr/>
            </p:nvSpPr>
            <p:spPr bwMode="auto">
              <a:xfrm>
                <a:off x="4681" y="108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val 201"/>
              <p:cNvSpPr>
                <a:spLocks noChangeArrowheads="1"/>
              </p:cNvSpPr>
              <p:nvPr/>
            </p:nvSpPr>
            <p:spPr bwMode="auto">
              <a:xfrm>
                <a:off x="3631" y="27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val 202"/>
              <p:cNvSpPr>
                <a:spLocks noChangeArrowheads="1"/>
              </p:cNvSpPr>
              <p:nvPr/>
            </p:nvSpPr>
            <p:spPr bwMode="auto">
              <a:xfrm>
                <a:off x="3938" y="23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val 203"/>
              <p:cNvSpPr>
                <a:spLocks noChangeArrowheads="1"/>
              </p:cNvSpPr>
              <p:nvPr/>
            </p:nvSpPr>
            <p:spPr bwMode="auto">
              <a:xfrm>
                <a:off x="4838" y="232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val 204"/>
              <p:cNvSpPr>
                <a:spLocks noChangeArrowheads="1"/>
              </p:cNvSpPr>
              <p:nvPr/>
            </p:nvSpPr>
            <p:spPr bwMode="auto">
              <a:xfrm>
                <a:off x="5226" y="15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406"/>
            <p:cNvGrpSpPr>
              <a:grpSpLocks/>
            </p:cNvGrpSpPr>
            <p:nvPr/>
          </p:nvGrpSpPr>
          <p:grpSpPr bwMode="auto">
            <a:xfrm>
              <a:off x="730" y="281"/>
              <a:ext cx="4968" cy="3262"/>
              <a:chOff x="730" y="281"/>
              <a:chExt cx="4968" cy="3262"/>
            </a:xfrm>
          </p:grpSpPr>
          <p:sp>
            <p:nvSpPr>
              <p:cNvPr id="236" name="Oval 206"/>
              <p:cNvSpPr>
                <a:spLocks noChangeArrowheads="1"/>
              </p:cNvSpPr>
              <p:nvPr/>
            </p:nvSpPr>
            <p:spPr bwMode="auto">
              <a:xfrm>
                <a:off x="5481" y="149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val 207"/>
              <p:cNvSpPr>
                <a:spLocks noChangeArrowheads="1"/>
              </p:cNvSpPr>
              <p:nvPr/>
            </p:nvSpPr>
            <p:spPr bwMode="auto">
              <a:xfrm>
                <a:off x="4671" y="7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val 208"/>
              <p:cNvSpPr>
                <a:spLocks noChangeArrowheads="1"/>
              </p:cNvSpPr>
              <p:nvPr/>
            </p:nvSpPr>
            <p:spPr bwMode="auto">
              <a:xfrm>
                <a:off x="5177" y="68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val 209"/>
              <p:cNvSpPr>
                <a:spLocks noChangeArrowheads="1"/>
              </p:cNvSpPr>
              <p:nvPr/>
            </p:nvSpPr>
            <p:spPr bwMode="auto">
              <a:xfrm>
                <a:off x="4137" y="165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val 210"/>
              <p:cNvSpPr>
                <a:spLocks noChangeArrowheads="1"/>
              </p:cNvSpPr>
              <p:nvPr/>
            </p:nvSpPr>
            <p:spPr bwMode="auto">
              <a:xfrm>
                <a:off x="3980" y="154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val 211"/>
              <p:cNvSpPr>
                <a:spLocks noChangeArrowheads="1"/>
              </p:cNvSpPr>
              <p:nvPr/>
            </p:nvSpPr>
            <p:spPr bwMode="auto">
              <a:xfrm>
                <a:off x="3802" y="18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val 212"/>
              <p:cNvSpPr>
                <a:spLocks noChangeArrowheads="1"/>
              </p:cNvSpPr>
              <p:nvPr/>
            </p:nvSpPr>
            <p:spPr bwMode="auto">
              <a:xfrm>
                <a:off x="3453" y="2513"/>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val 213"/>
              <p:cNvSpPr>
                <a:spLocks noChangeArrowheads="1"/>
              </p:cNvSpPr>
              <p:nvPr/>
            </p:nvSpPr>
            <p:spPr bwMode="auto">
              <a:xfrm>
                <a:off x="2461" y="17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14"/>
              <p:cNvSpPr>
                <a:spLocks noChangeArrowheads="1"/>
              </p:cNvSpPr>
              <p:nvPr/>
            </p:nvSpPr>
            <p:spPr bwMode="auto">
              <a:xfrm>
                <a:off x="4168" y="3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215"/>
              <p:cNvSpPr>
                <a:spLocks noChangeArrowheads="1"/>
              </p:cNvSpPr>
              <p:nvPr/>
            </p:nvSpPr>
            <p:spPr bwMode="auto">
              <a:xfrm>
                <a:off x="2105" y="251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val 216"/>
              <p:cNvSpPr>
                <a:spLocks noChangeArrowheads="1"/>
              </p:cNvSpPr>
              <p:nvPr/>
            </p:nvSpPr>
            <p:spPr bwMode="auto">
              <a:xfrm>
                <a:off x="3512" y="23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val 217"/>
              <p:cNvSpPr>
                <a:spLocks noChangeArrowheads="1"/>
              </p:cNvSpPr>
              <p:nvPr/>
            </p:nvSpPr>
            <p:spPr bwMode="auto">
              <a:xfrm>
                <a:off x="5327" y="16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val 218"/>
              <p:cNvSpPr>
                <a:spLocks noChangeArrowheads="1"/>
              </p:cNvSpPr>
              <p:nvPr/>
            </p:nvSpPr>
            <p:spPr bwMode="auto">
              <a:xfrm>
                <a:off x="2018"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val 219"/>
              <p:cNvSpPr>
                <a:spLocks noChangeArrowheads="1"/>
              </p:cNvSpPr>
              <p:nvPr/>
            </p:nvSpPr>
            <p:spPr bwMode="auto">
              <a:xfrm>
                <a:off x="3344" y="28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val 220"/>
              <p:cNvSpPr>
                <a:spLocks noChangeArrowheads="1"/>
              </p:cNvSpPr>
              <p:nvPr/>
            </p:nvSpPr>
            <p:spPr bwMode="auto">
              <a:xfrm>
                <a:off x="4447" y="176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21"/>
              <p:cNvSpPr>
                <a:spLocks noChangeArrowheads="1"/>
              </p:cNvSpPr>
              <p:nvPr/>
            </p:nvSpPr>
            <p:spPr bwMode="auto">
              <a:xfrm>
                <a:off x="4751" y="14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22"/>
              <p:cNvSpPr>
                <a:spLocks noChangeArrowheads="1"/>
              </p:cNvSpPr>
              <p:nvPr/>
            </p:nvSpPr>
            <p:spPr bwMode="auto">
              <a:xfrm>
                <a:off x="4643" y="8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23"/>
              <p:cNvSpPr>
                <a:spLocks noChangeArrowheads="1"/>
              </p:cNvSpPr>
              <p:nvPr/>
            </p:nvSpPr>
            <p:spPr bwMode="auto">
              <a:xfrm>
                <a:off x="3819" y="27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val 224"/>
              <p:cNvSpPr>
                <a:spLocks noChangeArrowheads="1"/>
              </p:cNvSpPr>
              <p:nvPr/>
            </p:nvSpPr>
            <p:spPr bwMode="auto">
              <a:xfrm>
                <a:off x="4653" y="19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25"/>
              <p:cNvSpPr>
                <a:spLocks noChangeArrowheads="1"/>
              </p:cNvSpPr>
              <p:nvPr/>
            </p:nvSpPr>
            <p:spPr bwMode="auto">
              <a:xfrm>
                <a:off x="5345" y="113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26"/>
              <p:cNvSpPr>
                <a:spLocks noChangeArrowheads="1"/>
              </p:cNvSpPr>
              <p:nvPr/>
            </p:nvSpPr>
            <p:spPr bwMode="auto">
              <a:xfrm>
                <a:off x="4147" y="351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27"/>
              <p:cNvSpPr>
                <a:spLocks noChangeArrowheads="1"/>
              </p:cNvSpPr>
              <p:nvPr/>
            </p:nvSpPr>
            <p:spPr bwMode="auto">
              <a:xfrm>
                <a:off x="4137" y="14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val 228"/>
              <p:cNvSpPr>
                <a:spLocks noChangeArrowheads="1"/>
              </p:cNvSpPr>
              <p:nvPr/>
            </p:nvSpPr>
            <p:spPr bwMode="auto">
              <a:xfrm>
                <a:off x="4538" y="8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29"/>
              <p:cNvSpPr>
                <a:spLocks noChangeArrowheads="1"/>
              </p:cNvSpPr>
              <p:nvPr/>
            </p:nvSpPr>
            <p:spPr bwMode="auto">
              <a:xfrm>
                <a:off x="1920" y="190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val 230"/>
              <p:cNvSpPr>
                <a:spLocks noChangeArrowheads="1"/>
              </p:cNvSpPr>
              <p:nvPr/>
            </p:nvSpPr>
            <p:spPr bwMode="auto">
              <a:xfrm>
                <a:off x="4266" y="228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31"/>
              <p:cNvSpPr>
                <a:spLocks noChangeArrowheads="1"/>
              </p:cNvSpPr>
              <p:nvPr/>
            </p:nvSpPr>
            <p:spPr bwMode="auto">
              <a:xfrm>
                <a:off x="4737" y="245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val 232"/>
              <p:cNvSpPr>
                <a:spLocks noChangeArrowheads="1"/>
              </p:cNvSpPr>
              <p:nvPr/>
            </p:nvSpPr>
            <p:spPr bwMode="auto">
              <a:xfrm>
                <a:off x="4989" y="1538"/>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33"/>
              <p:cNvSpPr>
                <a:spLocks noChangeArrowheads="1"/>
              </p:cNvSpPr>
              <p:nvPr/>
            </p:nvSpPr>
            <p:spPr bwMode="auto">
              <a:xfrm>
                <a:off x="4521" y="127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34"/>
              <p:cNvSpPr>
                <a:spLocks noChangeArrowheads="1"/>
              </p:cNvSpPr>
              <p:nvPr/>
            </p:nvSpPr>
            <p:spPr bwMode="auto">
              <a:xfrm>
                <a:off x="4266" y="258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val 235"/>
              <p:cNvSpPr>
                <a:spLocks noChangeArrowheads="1"/>
              </p:cNvSpPr>
              <p:nvPr/>
            </p:nvSpPr>
            <p:spPr bwMode="auto">
              <a:xfrm>
                <a:off x="3135" y="183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val 236"/>
              <p:cNvSpPr>
                <a:spLocks noChangeArrowheads="1"/>
              </p:cNvSpPr>
              <p:nvPr/>
            </p:nvSpPr>
            <p:spPr bwMode="auto">
              <a:xfrm>
                <a:off x="4395" y="178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val 237"/>
              <p:cNvSpPr>
                <a:spLocks noChangeArrowheads="1"/>
              </p:cNvSpPr>
              <p:nvPr/>
            </p:nvSpPr>
            <p:spPr bwMode="auto">
              <a:xfrm>
                <a:off x="5414" y="17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val 238"/>
              <p:cNvSpPr>
                <a:spLocks noChangeArrowheads="1"/>
              </p:cNvSpPr>
              <p:nvPr/>
            </p:nvSpPr>
            <p:spPr bwMode="auto">
              <a:xfrm>
                <a:off x="4950" y="26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39"/>
              <p:cNvSpPr>
                <a:spLocks noChangeArrowheads="1"/>
              </p:cNvSpPr>
              <p:nvPr/>
            </p:nvSpPr>
            <p:spPr bwMode="auto">
              <a:xfrm>
                <a:off x="3966" y="141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val 240"/>
              <p:cNvSpPr>
                <a:spLocks noChangeArrowheads="1"/>
              </p:cNvSpPr>
              <p:nvPr/>
            </p:nvSpPr>
            <p:spPr bwMode="auto">
              <a:xfrm>
                <a:off x="5484" y="9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val 241"/>
              <p:cNvSpPr>
                <a:spLocks noChangeArrowheads="1"/>
              </p:cNvSpPr>
              <p:nvPr/>
            </p:nvSpPr>
            <p:spPr bwMode="auto">
              <a:xfrm>
                <a:off x="3226" y="17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42"/>
              <p:cNvSpPr>
                <a:spLocks noChangeArrowheads="1"/>
              </p:cNvSpPr>
              <p:nvPr/>
            </p:nvSpPr>
            <p:spPr bwMode="auto">
              <a:xfrm>
                <a:off x="5076" y="143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val 243"/>
              <p:cNvSpPr>
                <a:spLocks noChangeArrowheads="1"/>
              </p:cNvSpPr>
              <p:nvPr/>
            </p:nvSpPr>
            <p:spPr bwMode="auto">
              <a:xfrm>
                <a:off x="5495" y="156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val 244"/>
              <p:cNvSpPr>
                <a:spLocks noChangeArrowheads="1"/>
              </p:cNvSpPr>
              <p:nvPr/>
            </p:nvSpPr>
            <p:spPr bwMode="auto">
              <a:xfrm>
                <a:off x="4989" y="1762"/>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val 245"/>
              <p:cNvSpPr>
                <a:spLocks noChangeArrowheads="1"/>
              </p:cNvSpPr>
              <p:nvPr/>
            </p:nvSpPr>
            <p:spPr bwMode="auto">
              <a:xfrm>
                <a:off x="4577" y="8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val 246"/>
              <p:cNvSpPr>
                <a:spLocks noChangeArrowheads="1"/>
              </p:cNvSpPr>
              <p:nvPr/>
            </p:nvSpPr>
            <p:spPr bwMode="auto">
              <a:xfrm>
                <a:off x="5334" y="43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47"/>
              <p:cNvSpPr>
                <a:spLocks noChangeArrowheads="1"/>
              </p:cNvSpPr>
              <p:nvPr/>
            </p:nvSpPr>
            <p:spPr bwMode="auto">
              <a:xfrm>
                <a:off x="4894" y="12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val 248"/>
              <p:cNvSpPr>
                <a:spLocks noChangeArrowheads="1"/>
              </p:cNvSpPr>
              <p:nvPr/>
            </p:nvSpPr>
            <p:spPr bwMode="auto">
              <a:xfrm>
                <a:off x="5079" y="59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val 249"/>
              <p:cNvSpPr>
                <a:spLocks noChangeArrowheads="1"/>
              </p:cNvSpPr>
              <p:nvPr/>
            </p:nvSpPr>
            <p:spPr bwMode="auto">
              <a:xfrm>
                <a:off x="3725" y="16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val 250"/>
              <p:cNvSpPr>
                <a:spLocks noChangeArrowheads="1"/>
              </p:cNvSpPr>
              <p:nvPr/>
            </p:nvSpPr>
            <p:spPr bwMode="auto">
              <a:xfrm>
                <a:off x="5313" y="182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val 251"/>
              <p:cNvSpPr>
                <a:spLocks noChangeArrowheads="1"/>
              </p:cNvSpPr>
              <p:nvPr/>
            </p:nvSpPr>
            <p:spPr bwMode="auto">
              <a:xfrm>
                <a:off x="4221" y="1364"/>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val 252"/>
              <p:cNvSpPr>
                <a:spLocks noChangeArrowheads="1"/>
              </p:cNvSpPr>
              <p:nvPr/>
            </p:nvSpPr>
            <p:spPr bwMode="auto">
              <a:xfrm>
                <a:off x="3665" y="218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val 253"/>
              <p:cNvSpPr>
                <a:spLocks noChangeArrowheads="1"/>
              </p:cNvSpPr>
              <p:nvPr/>
            </p:nvSpPr>
            <p:spPr bwMode="auto">
              <a:xfrm>
                <a:off x="3397" y="198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val 254"/>
              <p:cNvSpPr>
                <a:spLocks noChangeArrowheads="1"/>
              </p:cNvSpPr>
              <p:nvPr/>
            </p:nvSpPr>
            <p:spPr bwMode="auto">
              <a:xfrm>
                <a:off x="3355" y="244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val 255"/>
              <p:cNvSpPr>
                <a:spLocks noChangeArrowheads="1"/>
              </p:cNvSpPr>
              <p:nvPr/>
            </p:nvSpPr>
            <p:spPr bwMode="auto">
              <a:xfrm>
                <a:off x="4667" y="2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val 256"/>
              <p:cNvSpPr>
                <a:spLocks noChangeArrowheads="1"/>
              </p:cNvSpPr>
              <p:nvPr/>
            </p:nvSpPr>
            <p:spPr bwMode="auto">
              <a:xfrm>
                <a:off x="3229" y="137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val 257"/>
              <p:cNvSpPr>
                <a:spLocks noChangeArrowheads="1"/>
              </p:cNvSpPr>
              <p:nvPr/>
            </p:nvSpPr>
            <p:spPr bwMode="auto">
              <a:xfrm>
                <a:off x="4929" y="352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58"/>
              <p:cNvSpPr>
                <a:spLocks noChangeArrowheads="1"/>
              </p:cNvSpPr>
              <p:nvPr/>
            </p:nvSpPr>
            <p:spPr bwMode="auto">
              <a:xfrm>
                <a:off x="4091" y="230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val 259"/>
              <p:cNvSpPr>
                <a:spLocks noChangeArrowheads="1"/>
              </p:cNvSpPr>
              <p:nvPr/>
            </p:nvSpPr>
            <p:spPr bwMode="auto">
              <a:xfrm>
                <a:off x="5069" y="81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60"/>
              <p:cNvSpPr>
                <a:spLocks noChangeArrowheads="1"/>
              </p:cNvSpPr>
              <p:nvPr/>
            </p:nvSpPr>
            <p:spPr bwMode="auto">
              <a:xfrm>
                <a:off x="4992" y="264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val 261"/>
              <p:cNvSpPr>
                <a:spLocks noChangeArrowheads="1"/>
              </p:cNvSpPr>
              <p:nvPr/>
            </p:nvSpPr>
            <p:spPr bwMode="auto">
              <a:xfrm>
                <a:off x="2807" y="24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62"/>
              <p:cNvSpPr>
                <a:spLocks noChangeArrowheads="1"/>
              </p:cNvSpPr>
              <p:nvPr/>
            </p:nvSpPr>
            <p:spPr bwMode="auto">
              <a:xfrm>
                <a:off x="4650" y="246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val 263"/>
              <p:cNvSpPr>
                <a:spLocks noChangeArrowheads="1"/>
              </p:cNvSpPr>
              <p:nvPr/>
            </p:nvSpPr>
            <p:spPr bwMode="auto">
              <a:xfrm>
                <a:off x="2932" y="26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64"/>
              <p:cNvSpPr>
                <a:spLocks noChangeArrowheads="1"/>
              </p:cNvSpPr>
              <p:nvPr/>
            </p:nvSpPr>
            <p:spPr bwMode="auto">
              <a:xfrm>
                <a:off x="5079" y="257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val 265"/>
              <p:cNvSpPr>
                <a:spLocks noChangeArrowheads="1"/>
              </p:cNvSpPr>
              <p:nvPr/>
            </p:nvSpPr>
            <p:spPr bwMode="auto">
              <a:xfrm>
                <a:off x="4133" y="23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66"/>
              <p:cNvSpPr>
                <a:spLocks noChangeArrowheads="1"/>
              </p:cNvSpPr>
              <p:nvPr/>
            </p:nvSpPr>
            <p:spPr bwMode="auto">
              <a:xfrm>
                <a:off x="4221" y="1549"/>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val 267"/>
              <p:cNvSpPr>
                <a:spLocks noChangeArrowheads="1"/>
              </p:cNvSpPr>
              <p:nvPr/>
            </p:nvSpPr>
            <p:spPr bwMode="auto">
              <a:xfrm>
                <a:off x="4123" y="10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val 268"/>
              <p:cNvSpPr>
                <a:spLocks noChangeArrowheads="1"/>
              </p:cNvSpPr>
              <p:nvPr/>
            </p:nvSpPr>
            <p:spPr bwMode="auto">
              <a:xfrm>
                <a:off x="3697" y="205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val 269"/>
              <p:cNvSpPr>
                <a:spLocks noChangeArrowheads="1"/>
              </p:cNvSpPr>
              <p:nvPr/>
            </p:nvSpPr>
            <p:spPr bwMode="auto">
              <a:xfrm>
                <a:off x="4147" y="101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70"/>
              <p:cNvSpPr>
                <a:spLocks noChangeArrowheads="1"/>
              </p:cNvSpPr>
              <p:nvPr/>
            </p:nvSpPr>
            <p:spPr bwMode="auto">
              <a:xfrm>
                <a:off x="3515" y="289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val 271"/>
              <p:cNvSpPr>
                <a:spLocks noChangeArrowheads="1"/>
              </p:cNvSpPr>
              <p:nvPr/>
            </p:nvSpPr>
            <p:spPr bwMode="auto">
              <a:xfrm>
                <a:off x="4430" y="76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val 272"/>
              <p:cNvSpPr>
                <a:spLocks noChangeArrowheads="1"/>
              </p:cNvSpPr>
              <p:nvPr/>
            </p:nvSpPr>
            <p:spPr bwMode="auto">
              <a:xfrm>
                <a:off x="3812" y="301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val 273"/>
              <p:cNvSpPr>
                <a:spLocks noChangeArrowheads="1"/>
              </p:cNvSpPr>
              <p:nvPr/>
            </p:nvSpPr>
            <p:spPr bwMode="auto">
              <a:xfrm>
                <a:off x="5229" y="30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val 274"/>
              <p:cNvSpPr>
                <a:spLocks noChangeArrowheads="1"/>
              </p:cNvSpPr>
              <p:nvPr/>
            </p:nvSpPr>
            <p:spPr bwMode="auto">
              <a:xfrm>
                <a:off x="5034" y="137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val 275"/>
              <p:cNvSpPr>
                <a:spLocks noChangeArrowheads="1"/>
              </p:cNvSpPr>
              <p:nvPr/>
            </p:nvSpPr>
            <p:spPr bwMode="auto">
              <a:xfrm>
                <a:off x="2754" y="130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val 276"/>
              <p:cNvSpPr>
                <a:spLocks noChangeArrowheads="1"/>
              </p:cNvSpPr>
              <p:nvPr/>
            </p:nvSpPr>
            <p:spPr bwMode="auto">
              <a:xfrm>
                <a:off x="4817" y="200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val 277"/>
              <p:cNvSpPr>
                <a:spLocks noChangeArrowheads="1"/>
              </p:cNvSpPr>
              <p:nvPr/>
            </p:nvSpPr>
            <p:spPr bwMode="auto">
              <a:xfrm>
                <a:off x="3145" y="213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val 278"/>
              <p:cNvSpPr>
                <a:spLocks noChangeArrowheads="1"/>
              </p:cNvSpPr>
              <p:nvPr/>
            </p:nvSpPr>
            <p:spPr bwMode="auto">
              <a:xfrm>
                <a:off x="3973" y="1525"/>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val 279"/>
              <p:cNvSpPr>
                <a:spLocks noChangeArrowheads="1"/>
              </p:cNvSpPr>
              <p:nvPr/>
            </p:nvSpPr>
            <p:spPr bwMode="auto">
              <a:xfrm>
                <a:off x="3023" y="201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val 280"/>
              <p:cNvSpPr>
                <a:spLocks noChangeArrowheads="1"/>
              </p:cNvSpPr>
              <p:nvPr/>
            </p:nvSpPr>
            <p:spPr bwMode="auto">
              <a:xfrm>
                <a:off x="3990" y="136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val 281"/>
              <p:cNvSpPr>
                <a:spLocks noChangeArrowheads="1"/>
              </p:cNvSpPr>
              <p:nvPr/>
            </p:nvSpPr>
            <p:spPr bwMode="auto">
              <a:xfrm>
                <a:off x="4472" y="2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val 282"/>
              <p:cNvSpPr>
                <a:spLocks noChangeArrowheads="1"/>
              </p:cNvSpPr>
              <p:nvPr/>
            </p:nvSpPr>
            <p:spPr bwMode="auto">
              <a:xfrm>
                <a:off x="4776" y="80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val 283"/>
              <p:cNvSpPr>
                <a:spLocks noChangeArrowheads="1"/>
              </p:cNvSpPr>
              <p:nvPr/>
            </p:nvSpPr>
            <p:spPr bwMode="auto">
              <a:xfrm>
                <a:off x="3529" y="23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val 284"/>
              <p:cNvSpPr>
                <a:spLocks noChangeArrowheads="1"/>
              </p:cNvSpPr>
              <p:nvPr/>
            </p:nvSpPr>
            <p:spPr bwMode="auto">
              <a:xfrm>
                <a:off x="5229" y="192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val 285"/>
              <p:cNvSpPr>
                <a:spLocks noChangeArrowheads="1"/>
              </p:cNvSpPr>
              <p:nvPr/>
            </p:nvSpPr>
            <p:spPr bwMode="auto">
              <a:xfrm>
                <a:off x="3910" y="204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val 286"/>
              <p:cNvSpPr>
                <a:spLocks noChangeArrowheads="1"/>
              </p:cNvSpPr>
              <p:nvPr/>
            </p:nvSpPr>
            <p:spPr bwMode="auto">
              <a:xfrm>
                <a:off x="4493" y="150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val 287"/>
              <p:cNvSpPr>
                <a:spLocks noChangeArrowheads="1"/>
              </p:cNvSpPr>
              <p:nvPr/>
            </p:nvSpPr>
            <p:spPr bwMode="auto">
              <a:xfrm>
                <a:off x="3323" y="182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val 288"/>
              <p:cNvSpPr>
                <a:spLocks noChangeArrowheads="1"/>
              </p:cNvSpPr>
              <p:nvPr/>
            </p:nvSpPr>
            <p:spPr bwMode="auto">
              <a:xfrm>
                <a:off x="4517" y="313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val 289"/>
              <p:cNvSpPr>
                <a:spLocks noChangeArrowheads="1"/>
              </p:cNvSpPr>
              <p:nvPr/>
            </p:nvSpPr>
            <p:spPr bwMode="auto">
              <a:xfrm>
                <a:off x="4741" y="8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val 290"/>
              <p:cNvSpPr>
                <a:spLocks noChangeArrowheads="1"/>
              </p:cNvSpPr>
              <p:nvPr/>
            </p:nvSpPr>
            <p:spPr bwMode="auto">
              <a:xfrm>
                <a:off x="5275" y="273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val 291"/>
              <p:cNvSpPr>
                <a:spLocks noChangeArrowheads="1"/>
              </p:cNvSpPr>
              <p:nvPr/>
            </p:nvSpPr>
            <p:spPr bwMode="auto">
              <a:xfrm>
                <a:off x="4528" y="139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val 292"/>
              <p:cNvSpPr>
                <a:spLocks noChangeArrowheads="1"/>
              </p:cNvSpPr>
              <p:nvPr/>
            </p:nvSpPr>
            <p:spPr bwMode="auto">
              <a:xfrm>
                <a:off x="4716" y="57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val 293"/>
              <p:cNvSpPr>
                <a:spLocks noChangeArrowheads="1"/>
              </p:cNvSpPr>
              <p:nvPr/>
            </p:nvSpPr>
            <p:spPr bwMode="auto">
              <a:xfrm>
                <a:off x="3798" y="95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val 294"/>
              <p:cNvSpPr>
                <a:spLocks noChangeArrowheads="1"/>
              </p:cNvSpPr>
              <p:nvPr/>
            </p:nvSpPr>
            <p:spPr bwMode="auto">
              <a:xfrm>
                <a:off x="3240" y="49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val 295"/>
              <p:cNvSpPr>
                <a:spLocks noChangeArrowheads="1"/>
              </p:cNvSpPr>
              <p:nvPr/>
            </p:nvSpPr>
            <p:spPr bwMode="auto">
              <a:xfrm>
                <a:off x="2901" y="22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val 296"/>
              <p:cNvSpPr>
                <a:spLocks noChangeArrowheads="1"/>
              </p:cNvSpPr>
              <p:nvPr/>
            </p:nvSpPr>
            <p:spPr bwMode="auto">
              <a:xfrm>
                <a:off x="3910" y="19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val 297"/>
              <p:cNvSpPr>
                <a:spLocks noChangeArrowheads="1"/>
              </p:cNvSpPr>
              <p:nvPr/>
            </p:nvSpPr>
            <p:spPr bwMode="auto">
              <a:xfrm>
                <a:off x="4521" y="261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val 298"/>
              <p:cNvSpPr>
                <a:spLocks noChangeArrowheads="1"/>
              </p:cNvSpPr>
              <p:nvPr/>
            </p:nvSpPr>
            <p:spPr bwMode="auto">
              <a:xfrm>
                <a:off x="3037" y="2370"/>
                <a:ext cx="14" cy="13"/>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val 299"/>
              <p:cNvSpPr>
                <a:spLocks noChangeArrowheads="1"/>
              </p:cNvSpPr>
              <p:nvPr/>
            </p:nvSpPr>
            <p:spPr bwMode="auto">
              <a:xfrm>
                <a:off x="4695" y="281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val 300"/>
              <p:cNvSpPr>
                <a:spLocks noChangeArrowheads="1"/>
              </p:cNvSpPr>
              <p:nvPr/>
            </p:nvSpPr>
            <p:spPr bwMode="auto">
              <a:xfrm>
                <a:off x="4200" y="179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val 301"/>
              <p:cNvSpPr>
                <a:spLocks noChangeArrowheads="1"/>
              </p:cNvSpPr>
              <p:nvPr/>
            </p:nvSpPr>
            <p:spPr bwMode="auto">
              <a:xfrm>
                <a:off x="3229" y="164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val 302"/>
              <p:cNvSpPr>
                <a:spLocks noChangeArrowheads="1"/>
              </p:cNvSpPr>
              <p:nvPr/>
            </p:nvSpPr>
            <p:spPr bwMode="auto">
              <a:xfrm>
                <a:off x="4870" y="175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val 303"/>
              <p:cNvSpPr>
                <a:spLocks noChangeArrowheads="1"/>
              </p:cNvSpPr>
              <p:nvPr/>
            </p:nvSpPr>
            <p:spPr bwMode="auto">
              <a:xfrm>
                <a:off x="4961" y="59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val 304"/>
              <p:cNvSpPr>
                <a:spLocks noChangeArrowheads="1"/>
              </p:cNvSpPr>
              <p:nvPr/>
            </p:nvSpPr>
            <p:spPr bwMode="auto">
              <a:xfrm>
                <a:off x="5097" y="70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val 305"/>
              <p:cNvSpPr>
                <a:spLocks noChangeArrowheads="1"/>
              </p:cNvSpPr>
              <p:nvPr/>
            </p:nvSpPr>
            <p:spPr bwMode="auto">
              <a:xfrm>
                <a:off x="4126" y="1650"/>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val 306"/>
              <p:cNvSpPr>
                <a:spLocks noChangeArrowheads="1"/>
              </p:cNvSpPr>
              <p:nvPr/>
            </p:nvSpPr>
            <p:spPr bwMode="auto">
              <a:xfrm>
                <a:off x="1990" y="100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val 307"/>
              <p:cNvSpPr>
                <a:spLocks noChangeArrowheads="1"/>
              </p:cNvSpPr>
              <p:nvPr/>
            </p:nvSpPr>
            <p:spPr bwMode="auto">
              <a:xfrm>
                <a:off x="3826" y="262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val 308"/>
              <p:cNvSpPr>
                <a:spLocks noChangeArrowheads="1"/>
              </p:cNvSpPr>
              <p:nvPr/>
            </p:nvSpPr>
            <p:spPr bwMode="auto">
              <a:xfrm>
                <a:off x="2618" y="217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val 309"/>
              <p:cNvSpPr>
                <a:spLocks noChangeArrowheads="1"/>
              </p:cNvSpPr>
              <p:nvPr/>
            </p:nvSpPr>
            <p:spPr bwMode="auto">
              <a:xfrm>
                <a:off x="3578" y="17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val 310"/>
              <p:cNvSpPr>
                <a:spLocks noChangeArrowheads="1"/>
              </p:cNvSpPr>
              <p:nvPr/>
            </p:nvSpPr>
            <p:spPr bwMode="auto">
              <a:xfrm>
                <a:off x="4130" y="193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11"/>
              <p:cNvSpPr>
                <a:spLocks noChangeArrowheads="1"/>
              </p:cNvSpPr>
              <p:nvPr/>
            </p:nvSpPr>
            <p:spPr bwMode="auto">
              <a:xfrm>
                <a:off x="5373" y="1828"/>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val 312"/>
              <p:cNvSpPr>
                <a:spLocks noChangeArrowheads="1"/>
              </p:cNvSpPr>
              <p:nvPr/>
            </p:nvSpPr>
            <p:spPr bwMode="auto">
              <a:xfrm>
                <a:off x="3341" y="316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val 313"/>
              <p:cNvSpPr>
                <a:spLocks noChangeArrowheads="1"/>
              </p:cNvSpPr>
              <p:nvPr/>
            </p:nvSpPr>
            <p:spPr bwMode="auto">
              <a:xfrm>
                <a:off x="4189" y="1685"/>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val 314"/>
              <p:cNvSpPr>
                <a:spLocks noChangeArrowheads="1"/>
              </p:cNvSpPr>
              <p:nvPr/>
            </p:nvSpPr>
            <p:spPr bwMode="auto">
              <a:xfrm>
                <a:off x="4081" y="196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val 315"/>
              <p:cNvSpPr>
                <a:spLocks noChangeArrowheads="1"/>
              </p:cNvSpPr>
              <p:nvPr/>
            </p:nvSpPr>
            <p:spPr bwMode="auto">
              <a:xfrm>
                <a:off x="4933" y="195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val 316"/>
              <p:cNvSpPr>
                <a:spLocks noChangeArrowheads="1"/>
              </p:cNvSpPr>
              <p:nvPr/>
            </p:nvSpPr>
            <p:spPr bwMode="auto">
              <a:xfrm>
                <a:off x="4727" y="107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val 317"/>
              <p:cNvSpPr>
                <a:spLocks noChangeArrowheads="1"/>
              </p:cNvSpPr>
              <p:nvPr/>
            </p:nvSpPr>
            <p:spPr bwMode="auto">
              <a:xfrm>
                <a:off x="4098" y="230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val 318"/>
              <p:cNvSpPr>
                <a:spLocks noChangeArrowheads="1"/>
              </p:cNvSpPr>
              <p:nvPr/>
            </p:nvSpPr>
            <p:spPr bwMode="auto">
              <a:xfrm>
                <a:off x="4332" y="186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val 319"/>
              <p:cNvSpPr>
                <a:spLocks noChangeArrowheads="1"/>
              </p:cNvSpPr>
              <p:nvPr/>
            </p:nvSpPr>
            <p:spPr bwMode="auto">
              <a:xfrm>
                <a:off x="3753" y="163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val 320"/>
              <p:cNvSpPr>
                <a:spLocks noChangeArrowheads="1"/>
              </p:cNvSpPr>
              <p:nvPr/>
            </p:nvSpPr>
            <p:spPr bwMode="auto">
              <a:xfrm>
                <a:off x="5425" y="177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val 321"/>
              <p:cNvSpPr>
                <a:spLocks noChangeArrowheads="1"/>
              </p:cNvSpPr>
              <p:nvPr/>
            </p:nvSpPr>
            <p:spPr bwMode="auto">
              <a:xfrm>
                <a:off x="4667" y="1744"/>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val 322"/>
              <p:cNvSpPr>
                <a:spLocks noChangeArrowheads="1"/>
              </p:cNvSpPr>
              <p:nvPr/>
            </p:nvSpPr>
            <p:spPr bwMode="auto">
              <a:xfrm>
                <a:off x="4992" y="263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23"/>
              <p:cNvSpPr>
                <a:spLocks noChangeArrowheads="1"/>
              </p:cNvSpPr>
              <p:nvPr/>
            </p:nvSpPr>
            <p:spPr bwMode="auto">
              <a:xfrm>
                <a:off x="5174" y="2052"/>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val 324"/>
              <p:cNvSpPr>
                <a:spLocks noChangeArrowheads="1"/>
              </p:cNvSpPr>
              <p:nvPr/>
            </p:nvSpPr>
            <p:spPr bwMode="auto">
              <a:xfrm>
                <a:off x="3966" y="24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val 325"/>
              <p:cNvSpPr>
                <a:spLocks noChangeArrowheads="1"/>
              </p:cNvSpPr>
              <p:nvPr/>
            </p:nvSpPr>
            <p:spPr bwMode="auto">
              <a:xfrm>
                <a:off x="4601" y="1989"/>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val 326"/>
              <p:cNvSpPr>
                <a:spLocks noChangeArrowheads="1"/>
              </p:cNvSpPr>
              <p:nvPr/>
            </p:nvSpPr>
            <p:spPr bwMode="auto">
              <a:xfrm>
                <a:off x="4622" y="1916"/>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val 327"/>
              <p:cNvSpPr>
                <a:spLocks noChangeArrowheads="1"/>
              </p:cNvSpPr>
              <p:nvPr/>
            </p:nvSpPr>
            <p:spPr bwMode="auto">
              <a:xfrm>
                <a:off x="3830" y="746"/>
                <a:ext cx="13"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val 328"/>
              <p:cNvSpPr>
                <a:spLocks noChangeArrowheads="1"/>
              </p:cNvSpPr>
              <p:nvPr/>
            </p:nvSpPr>
            <p:spPr bwMode="auto">
              <a:xfrm>
                <a:off x="3927" y="158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val 329"/>
              <p:cNvSpPr>
                <a:spLocks noChangeArrowheads="1"/>
              </p:cNvSpPr>
              <p:nvPr/>
            </p:nvSpPr>
            <p:spPr bwMode="auto">
              <a:xfrm>
                <a:off x="4992" y="145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val 330"/>
              <p:cNvSpPr>
                <a:spLocks noChangeArrowheads="1"/>
              </p:cNvSpPr>
              <p:nvPr/>
            </p:nvSpPr>
            <p:spPr bwMode="auto">
              <a:xfrm>
                <a:off x="3631" y="2097"/>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val 331"/>
              <p:cNvSpPr>
                <a:spLocks noChangeArrowheads="1"/>
              </p:cNvSpPr>
              <p:nvPr/>
            </p:nvSpPr>
            <p:spPr bwMode="auto">
              <a:xfrm>
                <a:off x="3159" y="276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val 332"/>
              <p:cNvSpPr>
                <a:spLocks noChangeArrowheads="1"/>
              </p:cNvSpPr>
              <p:nvPr/>
            </p:nvSpPr>
            <p:spPr bwMode="auto">
              <a:xfrm>
                <a:off x="4325" y="112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val 333"/>
              <p:cNvSpPr>
                <a:spLocks noChangeArrowheads="1"/>
              </p:cNvSpPr>
              <p:nvPr/>
            </p:nvSpPr>
            <p:spPr bwMode="auto">
              <a:xfrm>
                <a:off x="5470" y="2481"/>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val 334"/>
              <p:cNvSpPr>
                <a:spLocks noChangeArrowheads="1"/>
              </p:cNvSpPr>
              <p:nvPr/>
            </p:nvSpPr>
            <p:spPr bwMode="auto">
              <a:xfrm>
                <a:off x="3945" y="1298"/>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val 335"/>
              <p:cNvSpPr>
                <a:spLocks noChangeArrowheads="1"/>
              </p:cNvSpPr>
              <p:nvPr/>
            </p:nvSpPr>
            <p:spPr bwMode="auto">
              <a:xfrm>
                <a:off x="5009" y="833"/>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val 336"/>
              <p:cNvSpPr>
                <a:spLocks noChangeArrowheads="1"/>
              </p:cNvSpPr>
              <p:nvPr/>
            </p:nvSpPr>
            <p:spPr bwMode="auto">
              <a:xfrm>
                <a:off x="4810" y="1172"/>
                <a:ext cx="14" cy="14"/>
              </a:xfrm>
              <a:prstGeom prst="ellipse">
                <a:avLst/>
              </a:prstGeom>
              <a:solidFill>
                <a:srgbClr val="C0C0C0"/>
              </a:solidFill>
              <a:ln w="22225">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37"/>
              <p:cNvSpPr>
                <a:spLocks noChangeArrowheads="1"/>
              </p:cNvSpPr>
              <p:nvPr/>
            </p:nvSpPr>
            <p:spPr bwMode="auto">
              <a:xfrm>
                <a:off x="3194" y="1964"/>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338"/>
              <p:cNvSpPr>
                <a:spLocks noChangeArrowheads="1"/>
              </p:cNvSpPr>
              <p:nvPr/>
            </p:nvSpPr>
            <p:spPr bwMode="auto">
              <a:xfrm>
                <a:off x="3147" y="1837"/>
                <a:ext cx="312"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Miami</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9" name="Oval 339"/>
              <p:cNvSpPr>
                <a:spLocks noChangeArrowheads="1"/>
              </p:cNvSpPr>
              <p:nvPr/>
            </p:nvSpPr>
            <p:spPr bwMode="auto">
              <a:xfrm>
                <a:off x="730" y="2205"/>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Rectangle 340"/>
              <p:cNvSpPr>
                <a:spLocks noChangeArrowheads="1"/>
              </p:cNvSpPr>
              <p:nvPr/>
            </p:nvSpPr>
            <p:spPr bwMode="auto">
              <a:xfrm>
                <a:off x="768" y="2304"/>
                <a:ext cx="36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Atlanta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1" name="Oval 341"/>
              <p:cNvSpPr>
                <a:spLocks noChangeArrowheads="1"/>
              </p:cNvSpPr>
              <p:nvPr/>
            </p:nvSpPr>
            <p:spPr bwMode="auto">
              <a:xfrm>
                <a:off x="1948" y="2122"/>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Rectangle 342"/>
              <p:cNvSpPr>
                <a:spLocks noChangeArrowheads="1"/>
              </p:cNvSpPr>
              <p:nvPr/>
            </p:nvSpPr>
            <p:spPr bwMode="auto">
              <a:xfrm>
                <a:off x="2016" y="1968"/>
                <a:ext cx="49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Baltimore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3" name="Oval 343"/>
              <p:cNvSpPr>
                <a:spLocks noChangeArrowheads="1"/>
              </p:cNvSpPr>
              <p:nvPr/>
            </p:nvSpPr>
            <p:spPr bwMode="auto">
              <a:xfrm>
                <a:off x="4088" y="136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Rectangle 344"/>
              <p:cNvSpPr>
                <a:spLocks noChangeArrowheads="1"/>
              </p:cNvSpPr>
              <p:nvPr/>
            </p:nvSpPr>
            <p:spPr bwMode="auto">
              <a:xfrm>
                <a:off x="4182" y="1329"/>
                <a:ext cx="81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 DC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Oval 345"/>
              <p:cNvSpPr>
                <a:spLocks noChangeArrowheads="1"/>
              </p:cNvSpPr>
              <p:nvPr/>
            </p:nvSpPr>
            <p:spPr bwMode="auto">
              <a:xfrm>
                <a:off x="915" y="219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Rectangle 346"/>
              <p:cNvSpPr>
                <a:spLocks noChangeArrowheads="1"/>
              </p:cNvSpPr>
              <p:nvPr/>
            </p:nvSpPr>
            <p:spPr bwMode="auto">
              <a:xfrm>
                <a:off x="1056" y="2160"/>
                <a:ext cx="34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Detroit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7" name="Oval 347"/>
              <p:cNvSpPr>
                <a:spLocks noChangeArrowheads="1"/>
              </p:cNvSpPr>
              <p:nvPr/>
            </p:nvSpPr>
            <p:spPr bwMode="auto">
              <a:xfrm>
                <a:off x="1526" y="1493"/>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348"/>
              <p:cNvSpPr>
                <a:spLocks noChangeArrowheads="1"/>
              </p:cNvSpPr>
              <p:nvPr/>
            </p:nvSpPr>
            <p:spPr bwMode="auto">
              <a:xfrm>
                <a:off x="1665" y="1455"/>
                <a:ext cx="52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9" name="Oval 349"/>
              <p:cNvSpPr>
                <a:spLocks noChangeArrowheads="1"/>
              </p:cNvSpPr>
              <p:nvPr/>
            </p:nvSpPr>
            <p:spPr bwMode="auto">
              <a:xfrm>
                <a:off x="4472" y="2083"/>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350"/>
              <p:cNvSpPr>
                <a:spLocks noChangeArrowheads="1"/>
              </p:cNvSpPr>
              <p:nvPr/>
            </p:nvSpPr>
            <p:spPr bwMode="auto">
              <a:xfrm>
                <a:off x="4566" y="2052"/>
                <a:ext cx="526"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Pittsburgh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Oval 351"/>
              <p:cNvSpPr>
                <a:spLocks noChangeArrowheads="1"/>
              </p:cNvSpPr>
              <p:nvPr/>
            </p:nvSpPr>
            <p:spPr bwMode="auto">
              <a:xfrm>
                <a:off x="3519" y="238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352"/>
              <p:cNvSpPr>
                <a:spLocks noChangeArrowheads="1"/>
              </p:cNvSpPr>
              <p:nvPr/>
            </p:nvSpPr>
            <p:spPr bwMode="auto">
              <a:xfrm>
                <a:off x="2976" y="2304"/>
                <a:ext cx="49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3" name="Oval 353"/>
              <p:cNvSpPr>
                <a:spLocks noChangeArrowheads="1"/>
              </p:cNvSpPr>
              <p:nvPr/>
            </p:nvSpPr>
            <p:spPr bwMode="auto">
              <a:xfrm>
                <a:off x="4001" y="1870"/>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Rectangle 354"/>
              <p:cNvSpPr>
                <a:spLocks noChangeArrowheads="1"/>
              </p:cNvSpPr>
              <p:nvPr/>
            </p:nvSpPr>
            <p:spPr bwMode="auto">
              <a:xfrm>
                <a:off x="3815" y="1714"/>
                <a:ext cx="396"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Newark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5" name="Oval 355"/>
              <p:cNvSpPr>
                <a:spLocks noChangeArrowheads="1"/>
              </p:cNvSpPr>
              <p:nvPr/>
            </p:nvSpPr>
            <p:spPr bwMode="auto">
              <a:xfrm>
                <a:off x="2608" y="1828"/>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Rectangle 356"/>
              <p:cNvSpPr>
                <a:spLocks noChangeArrowheads="1"/>
              </p:cNvSpPr>
              <p:nvPr/>
            </p:nvSpPr>
            <p:spPr bwMode="auto">
              <a:xfrm>
                <a:off x="2640" y="1680"/>
                <a:ext cx="637"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Philadelphia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7" name="Oval 357"/>
              <p:cNvSpPr>
                <a:spLocks noChangeArrowheads="1"/>
              </p:cNvSpPr>
              <p:nvPr/>
            </p:nvSpPr>
            <p:spPr bwMode="auto">
              <a:xfrm>
                <a:off x="4772" y="177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Rectangle 358"/>
              <p:cNvSpPr>
                <a:spLocks noChangeArrowheads="1"/>
              </p:cNvSpPr>
              <p:nvPr/>
            </p:nvSpPr>
            <p:spPr bwMode="auto">
              <a:xfrm>
                <a:off x="4866" y="1741"/>
                <a:ext cx="36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Boston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Oval 359"/>
              <p:cNvSpPr>
                <a:spLocks noChangeArrowheads="1"/>
              </p:cNvSpPr>
              <p:nvPr/>
            </p:nvSpPr>
            <p:spPr bwMode="auto">
              <a:xfrm>
                <a:off x="3913" y="227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Rectangle 360"/>
              <p:cNvSpPr>
                <a:spLocks noChangeArrowheads="1"/>
              </p:cNvSpPr>
              <p:nvPr/>
            </p:nvSpPr>
            <p:spPr bwMode="auto">
              <a:xfrm>
                <a:off x="4004" y="2244"/>
                <a:ext cx="53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Bridgeport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Oval 361"/>
              <p:cNvSpPr>
                <a:spLocks noChangeArrowheads="1"/>
              </p:cNvSpPr>
              <p:nvPr/>
            </p:nvSpPr>
            <p:spPr bwMode="auto">
              <a:xfrm>
                <a:off x="5201" y="1518"/>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Rectangle 362"/>
              <p:cNvSpPr>
                <a:spLocks noChangeArrowheads="1"/>
              </p:cNvSpPr>
              <p:nvPr/>
            </p:nvSpPr>
            <p:spPr bwMode="auto">
              <a:xfrm>
                <a:off x="5075" y="1392"/>
                <a:ext cx="623"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Minneapolis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3" name="Oval 363"/>
              <p:cNvSpPr>
                <a:spLocks noChangeArrowheads="1"/>
              </p:cNvSpPr>
              <p:nvPr/>
            </p:nvSpPr>
            <p:spPr bwMode="auto">
              <a:xfrm>
                <a:off x="2081" y="248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Rectangle 364"/>
              <p:cNvSpPr>
                <a:spLocks noChangeArrowheads="1"/>
              </p:cNvSpPr>
              <p:nvPr/>
            </p:nvSpPr>
            <p:spPr bwMode="auto">
              <a:xfrm>
                <a:off x="2171" y="2457"/>
                <a:ext cx="42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Chicago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5" name="Oval 365"/>
              <p:cNvSpPr>
                <a:spLocks noChangeArrowheads="1"/>
              </p:cNvSpPr>
              <p:nvPr/>
            </p:nvSpPr>
            <p:spPr bwMode="auto">
              <a:xfrm>
                <a:off x="3672" y="202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Rectangle 366"/>
              <p:cNvSpPr>
                <a:spLocks noChangeArrowheads="1"/>
              </p:cNvSpPr>
              <p:nvPr/>
            </p:nvSpPr>
            <p:spPr bwMode="auto">
              <a:xfrm>
                <a:off x="3744" y="2064"/>
                <a:ext cx="435"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Houston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7" name="Oval 367"/>
              <p:cNvSpPr>
                <a:spLocks noChangeArrowheads="1"/>
              </p:cNvSpPr>
              <p:nvPr/>
            </p:nvSpPr>
            <p:spPr bwMode="auto">
              <a:xfrm>
                <a:off x="2999" y="1985"/>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Rectangle 368"/>
              <p:cNvSpPr>
                <a:spLocks noChangeArrowheads="1"/>
              </p:cNvSpPr>
              <p:nvPr/>
            </p:nvSpPr>
            <p:spPr bwMode="auto">
              <a:xfrm>
                <a:off x="2640" y="1968"/>
                <a:ext cx="325"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Dallas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9" name="Oval 369"/>
              <p:cNvSpPr>
                <a:spLocks noChangeArrowheads="1"/>
              </p:cNvSpPr>
              <p:nvPr/>
            </p:nvSpPr>
            <p:spPr bwMode="auto">
              <a:xfrm>
                <a:off x="3885" y="1898"/>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Rectangle 370"/>
              <p:cNvSpPr>
                <a:spLocks noChangeArrowheads="1"/>
              </p:cNvSpPr>
              <p:nvPr/>
            </p:nvSpPr>
            <p:spPr bwMode="auto">
              <a:xfrm>
                <a:off x="3459" y="1790"/>
                <a:ext cx="422"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Phoenix</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1" name="Oval 371"/>
              <p:cNvSpPr>
                <a:spLocks noChangeArrowheads="1"/>
              </p:cNvSpPr>
              <p:nvPr/>
            </p:nvSpPr>
            <p:spPr bwMode="auto">
              <a:xfrm>
                <a:off x="4056" y="1937"/>
                <a:ext cx="63" cy="6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Rectangle 372"/>
              <p:cNvSpPr>
                <a:spLocks noChangeArrowheads="1"/>
              </p:cNvSpPr>
              <p:nvPr/>
            </p:nvSpPr>
            <p:spPr bwMode="auto">
              <a:xfrm>
                <a:off x="4152" y="1940"/>
                <a:ext cx="62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Sacramento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3" name="Oval 373"/>
              <p:cNvSpPr>
                <a:spLocks noChangeArrowheads="1"/>
              </p:cNvSpPr>
              <p:nvPr/>
            </p:nvSpPr>
            <p:spPr bwMode="auto">
              <a:xfrm>
                <a:off x="4308" y="1842"/>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Rectangle 374"/>
              <p:cNvSpPr>
                <a:spLocks noChangeArrowheads="1"/>
              </p:cNvSpPr>
              <p:nvPr/>
            </p:nvSpPr>
            <p:spPr bwMode="auto">
              <a:xfrm>
                <a:off x="4399" y="1831"/>
                <a:ext cx="747"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Francisco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5" name="Oval 375"/>
              <p:cNvSpPr>
                <a:spLocks noChangeArrowheads="1"/>
              </p:cNvSpPr>
              <p:nvPr/>
            </p:nvSpPr>
            <p:spPr bwMode="auto">
              <a:xfrm>
                <a:off x="4643" y="1720"/>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Rectangle 376"/>
              <p:cNvSpPr>
                <a:spLocks noChangeArrowheads="1"/>
              </p:cNvSpPr>
              <p:nvPr/>
            </p:nvSpPr>
            <p:spPr bwMode="auto">
              <a:xfrm>
                <a:off x="4363" y="1551"/>
                <a:ext cx="546"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San Diego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7" name="Oval 377"/>
              <p:cNvSpPr>
                <a:spLocks noChangeArrowheads="1"/>
              </p:cNvSpPr>
              <p:nvPr/>
            </p:nvSpPr>
            <p:spPr bwMode="auto">
              <a:xfrm>
                <a:off x="3941" y="245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Rectangle 378"/>
              <p:cNvSpPr>
                <a:spLocks noChangeArrowheads="1"/>
              </p:cNvSpPr>
              <p:nvPr/>
            </p:nvSpPr>
            <p:spPr bwMode="auto">
              <a:xfrm>
                <a:off x="4032" y="2496"/>
                <a:ext cx="637"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Angeles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9" name="Oval 379"/>
              <p:cNvSpPr>
                <a:spLocks noChangeArrowheads="1"/>
              </p:cNvSpPr>
              <p:nvPr/>
            </p:nvSpPr>
            <p:spPr bwMode="auto">
              <a:xfrm>
                <a:off x="4786" y="114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Rectangle 380"/>
              <p:cNvSpPr>
                <a:spLocks noChangeArrowheads="1"/>
              </p:cNvSpPr>
              <p:nvPr/>
            </p:nvSpPr>
            <p:spPr bwMode="auto">
              <a:xfrm>
                <a:off x="4877" y="1116"/>
                <a:ext cx="36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Seattle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 name="Line 381"/>
              <p:cNvSpPr>
                <a:spLocks noChangeShapeType="1"/>
              </p:cNvSpPr>
              <p:nvPr/>
            </p:nvSpPr>
            <p:spPr bwMode="auto">
              <a:xfrm flipV="1">
                <a:off x="3226" y="225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2" name="Line 382"/>
              <p:cNvSpPr>
                <a:spLocks noChangeShapeType="1"/>
              </p:cNvSpPr>
              <p:nvPr/>
            </p:nvSpPr>
            <p:spPr bwMode="auto">
              <a:xfrm flipV="1">
                <a:off x="3226" y="2129"/>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Line 383"/>
              <p:cNvSpPr>
                <a:spLocks noChangeShapeType="1"/>
              </p:cNvSpPr>
              <p:nvPr/>
            </p:nvSpPr>
            <p:spPr bwMode="auto">
              <a:xfrm flipV="1">
                <a:off x="3226" y="200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4" name="Line 384"/>
              <p:cNvSpPr>
                <a:spLocks noChangeShapeType="1"/>
              </p:cNvSpPr>
              <p:nvPr/>
            </p:nvSpPr>
            <p:spPr bwMode="auto">
              <a:xfrm flipV="1">
                <a:off x="3226" y="188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5" name="Line 385"/>
              <p:cNvSpPr>
                <a:spLocks noChangeShapeType="1"/>
              </p:cNvSpPr>
              <p:nvPr/>
            </p:nvSpPr>
            <p:spPr bwMode="auto">
              <a:xfrm flipV="1">
                <a:off x="3226" y="175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6" name="Line 386"/>
              <p:cNvSpPr>
                <a:spLocks noChangeShapeType="1"/>
              </p:cNvSpPr>
              <p:nvPr/>
            </p:nvSpPr>
            <p:spPr bwMode="auto">
              <a:xfrm flipV="1">
                <a:off x="3226" y="1654"/>
                <a:ext cx="0" cy="59"/>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7" name="Line 387"/>
              <p:cNvSpPr>
                <a:spLocks noChangeShapeType="1"/>
              </p:cNvSpPr>
              <p:nvPr/>
            </p:nvSpPr>
            <p:spPr bwMode="auto">
              <a:xfrm>
                <a:off x="3194" y="165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8" name="Line 388"/>
              <p:cNvSpPr>
                <a:spLocks noChangeShapeType="1"/>
              </p:cNvSpPr>
              <p:nvPr/>
            </p:nvSpPr>
            <p:spPr bwMode="auto">
              <a:xfrm>
                <a:off x="3194" y="2338"/>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9" name="Line 389"/>
              <p:cNvSpPr>
                <a:spLocks noChangeShapeType="1"/>
              </p:cNvSpPr>
              <p:nvPr/>
            </p:nvSpPr>
            <p:spPr bwMode="auto">
              <a:xfrm flipV="1">
                <a:off x="761" y="247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0" name="Line 390"/>
              <p:cNvSpPr>
                <a:spLocks noChangeShapeType="1"/>
              </p:cNvSpPr>
              <p:nvPr/>
            </p:nvSpPr>
            <p:spPr bwMode="auto">
              <a:xfrm flipV="1">
                <a:off x="761" y="235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1" name="Line 391"/>
              <p:cNvSpPr>
                <a:spLocks noChangeShapeType="1"/>
              </p:cNvSpPr>
              <p:nvPr/>
            </p:nvSpPr>
            <p:spPr bwMode="auto">
              <a:xfrm flipV="1">
                <a:off x="761" y="222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2" name="Line 392"/>
              <p:cNvSpPr>
                <a:spLocks noChangeShapeType="1"/>
              </p:cNvSpPr>
              <p:nvPr/>
            </p:nvSpPr>
            <p:spPr bwMode="auto">
              <a:xfrm flipV="1">
                <a:off x="761" y="210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3" name="Line 393"/>
              <p:cNvSpPr>
                <a:spLocks noChangeShapeType="1"/>
              </p:cNvSpPr>
              <p:nvPr/>
            </p:nvSpPr>
            <p:spPr bwMode="auto">
              <a:xfrm flipV="1">
                <a:off x="761" y="197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4" name="Line 394"/>
              <p:cNvSpPr>
                <a:spLocks noChangeShapeType="1"/>
              </p:cNvSpPr>
              <p:nvPr/>
            </p:nvSpPr>
            <p:spPr bwMode="auto">
              <a:xfrm flipV="1">
                <a:off x="761" y="1909"/>
                <a:ext cx="0" cy="2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5" name="Line 395"/>
              <p:cNvSpPr>
                <a:spLocks noChangeShapeType="1"/>
              </p:cNvSpPr>
              <p:nvPr/>
            </p:nvSpPr>
            <p:spPr bwMode="auto">
              <a:xfrm>
                <a:off x="730" y="190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6" name="Line 396"/>
              <p:cNvSpPr>
                <a:spLocks noChangeShapeType="1"/>
              </p:cNvSpPr>
              <p:nvPr/>
            </p:nvSpPr>
            <p:spPr bwMode="auto">
              <a:xfrm>
                <a:off x="730" y="2562"/>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7" name="Line 397"/>
              <p:cNvSpPr>
                <a:spLocks noChangeShapeType="1"/>
              </p:cNvSpPr>
              <p:nvPr/>
            </p:nvSpPr>
            <p:spPr bwMode="auto">
              <a:xfrm flipV="1">
                <a:off x="1979" y="281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8" name="Line 398"/>
              <p:cNvSpPr>
                <a:spLocks noChangeShapeType="1"/>
              </p:cNvSpPr>
              <p:nvPr/>
            </p:nvSpPr>
            <p:spPr bwMode="auto">
              <a:xfrm flipV="1">
                <a:off x="1979" y="26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9" name="Line 399"/>
              <p:cNvSpPr>
                <a:spLocks noChangeShapeType="1"/>
              </p:cNvSpPr>
              <p:nvPr/>
            </p:nvSpPr>
            <p:spPr bwMode="auto">
              <a:xfrm flipV="1">
                <a:off x="1979" y="25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0" name="Line 400"/>
              <p:cNvSpPr>
                <a:spLocks noChangeShapeType="1"/>
              </p:cNvSpPr>
              <p:nvPr/>
            </p:nvSpPr>
            <p:spPr bwMode="auto">
              <a:xfrm flipV="1">
                <a:off x="1979" y="24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1" name="Line 401"/>
              <p:cNvSpPr>
                <a:spLocks noChangeShapeType="1"/>
              </p:cNvSpPr>
              <p:nvPr/>
            </p:nvSpPr>
            <p:spPr bwMode="auto">
              <a:xfrm flipV="1">
                <a:off x="1979" y="231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2" name="Line 402"/>
              <p:cNvSpPr>
                <a:spLocks noChangeShapeType="1"/>
              </p:cNvSpPr>
              <p:nvPr/>
            </p:nvSpPr>
            <p:spPr bwMode="auto">
              <a:xfrm flipV="1">
                <a:off x="1979" y="21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3" name="Line 403"/>
              <p:cNvSpPr>
                <a:spLocks noChangeShapeType="1"/>
              </p:cNvSpPr>
              <p:nvPr/>
            </p:nvSpPr>
            <p:spPr bwMode="auto">
              <a:xfrm flipV="1">
                <a:off x="1979" y="206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4" name="Line 404"/>
              <p:cNvSpPr>
                <a:spLocks noChangeShapeType="1"/>
              </p:cNvSpPr>
              <p:nvPr/>
            </p:nvSpPr>
            <p:spPr bwMode="auto">
              <a:xfrm flipV="1">
                <a:off x="1979" y="193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5" name="Line 405"/>
              <p:cNvSpPr>
                <a:spLocks noChangeShapeType="1"/>
              </p:cNvSpPr>
              <p:nvPr/>
            </p:nvSpPr>
            <p:spPr bwMode="auto">
              <a:xfrm flipV="1">
                <a:off x="1979" y="181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07"/>
            <p:cNvGrpSpPr>
              <a:grpSpLocks/>
            </p:cNvGrpSpPr>
            <p:nvPr/>
          </p:nvGrpSpPr>
          <p:grpSpPr bwMode="auto">
            <a:xfrm>
              <a:off x="915" y="805"/>
              <a:ext cx="4349" cy="2109"/>
              <a:chOff x="915" y="805"/>
              <a:chExt cx="4349" cy="2109"/>
            </a:xfrm>
          </p:grpSpPr>
          <p:sp>
            <p:nvSpPr>
              <p:cNvPr id="36" name="Line 407"/>
              <p:cNvSpPr>
                <a:spLocks noChangeShapeType="1"/>
              </p:cNvSpPr>
              <p:nvPr/>
            </p:nvSpPr>
            <p:spPr bwMode="auto">
              <a:xfrm flipV="1">
                <a:off x="1979" y="168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Line 408"/>
              <p:cNvSpPr>
                <a:spLocks noChangeShapeType="1"/>
              </p:cNvSpPr>
              <p:nvPr/>
            </p:nvSpPr>
            <p:spPr bwMode="auto">
              <a:xfrm flipV="1">
                <a:off x="1979" y="1563"/>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Line 409"/>
              <p:cNvSpPr>
                <a:spLocks noChangeShapeType="1"/>
              </p:cNvSpPr>
              <p:nvPr/>
            </p:nvSpPr>
            <p:spPr bwMode="auto">
              <a:xfrm flipV="1">
                <a:off x="1979" y="143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Line 410"/>
              <p:cNvSpPr>
                <a:spLocks noChangeShapeType="1"/>
              </p:cNvSpPr>
              <p:nvPr/>
            </p:nvSpPr>
            <p:spPr bwMode="auto">
              <a:xfrm>
                <a:off x="1948" y="1402"/>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Line 411"/>
              <p:cNvSpPr>
                <a:spLocks noChangeShapeType="1"/>
              </p:cNvSpPr>
              <p:nvPr/>
            </p:nvSpPr>
            <p:spPr bwMode="auto">
              <a:xfrm>
                <a:off x="1948" y="290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Line 412"/>
              <p:cNvSpPr>
                <a:spLocks noChangeShapeType="1"/>
              </p:cNvSpPr>
              <p:nvPr/>
            </p:nvSpPr>
            <p:spPr bwMode="auto">
              <a:xfrm flipV="1">
                <a:off x="4119" y="174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Line 413"/>
              <p:cNvSpPr>
                <a:spLocks noChangeShapeType="1"/>
              </p:cNvSpPr>
              <p:nvPr/>
            </p:nvSpPr>
            <p:spPr bwMode="auto">
              <a:xfrm flipV="1">
                <a:off x="4119" y="161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Line 414"/>
              <p:cNvSpPr>
                <a:spLocks noChangeShapeType="1"/>
              </p:cNvSpPr>
              <p:nvPr/>
            </p:nvSpPr>
            <p:spPr bwMode="auto">
              <a:xfrm flipV="1">
                <a:off x="4119" y="149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Line 415"/>
              <p:cNvSpPr>
                <a:spLocks noChangeShapeType="1"/>
              </p:cNvSpPr>
              <p:nvPr/>
            </p:nvSpPr>
            <p:spPr bwMode="auto">
              <a:xfrm flipV="1">
                <a:off x="4119" y="136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Line 416"/>
              <p:cNvSpPr>
                <a:spLocks noChangeShapeType="1"/>
              </p:cNvSpPr>
              <p:nvPr/>
            </p:nvSpPr>
            <p:spPr bwMode="auto">
              <a:xfrm flipV="1">
                <a:off x="4119" y="123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Line 417"/>
              <p:cNvSpPr>
                <a:spLocks noChangeShapeType="1"/>
              </p:cNvSpPr>
              <p:nvPr/>
            </p:nvSpPr>
            <p:spPr bwMode="auto">
              <a:xfrm flipV="1">
                <a:off x="4119" y="111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Line 418"/>
              <p:cNvSpPr>
                <a:spLocks noChangeShapeType="1"/>
              </p:cNvSpPr>
              <p:nvPr/>
            </p:nvSpPr>
            <p:spPr bwMode="auto">
              <a:xfrm flipV="1">
                <a:off x="4119" y="98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Line 419"/>
              <p:cNvSpPr>
                <a:spLocks noChangeShapeType="1"/>
              </p:cNvSpPr>
              <p:nvPr/>
            </p:nvSpPr>
            <p:spPr bwMode="auto">
              <a:xfrm>
                <a:off x="4088" y="959"/>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Line 420"/>
              <p:cNvSpPr>
                <a:spLocks noChangeShapeType="1"/>
              </p:cNvSpPr>
              <p:nvPr/>
            </p:nvSpPr>
            <p:spPr bwMode="auto">
              <a:xfrm>
                <a:off x="4088" y="1825"/>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Line 421"/>
              <p:cNvSpPr>
                <a:spLocks noChangeShapeType="1"/>
              </p:cNvSpPr>
              <p:nvPr/>
            </p:nvSpPr>
            <p:spPr bwMode="auto">
              <a:xfrm flipV="1">
                <a:off x="946" y="261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Line 422"/>
              <p:cNvSpPr>
                <a:spLocks noChangeShapeType="1"/>
              </p:cNvSpPr>
              <p:nvPr/>
            </p:nvSpPr>
            <p:spPr bwMode="auto">
              <a:xfrm flipV="1">
                <a:off x="946" y="249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Line 423"/>
              <p:cNvSpPr>
                <a:spLocks noChangeShapeType="1"/>
              </p:cNvSpPr>
              <p:nvPr/>
            </p:nvSpPr>
            <p:spPr bwMode="auto">
              <a:xfrm flipV="1">
                <a:off x="946" y="236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Line 424"/>
              <p:cNvSpPr>
                <a:spLocks noChangeShapeType="1"/>
              </p:cNvSpPr>
              <p:nvPr/>
            </p:nvSpPr>
            <p:spPr bwMode="auto">
              <a:xfrm flipV="1">
                <a:off x="946" y="224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Line 425"/>
              <p:cNvSpPr>
                <a:spLocks noChangeShapeType="1"/>
              </p:cNvSpPr>
              <p:nvPr/>
            </p:nvSpPr>
            <p:spPr bwMode="auto">
              <a:xfrm flipV="1">
                <a:off x="946" y="211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Line 426"/>
              <p:cNvSpPr>
                <a:spLocks noChangeShapeType="1"/>
              </p:cNvSpPr>
              <p:nvPr/>
            </p:nvSpPr>
            <p:spPr bwMode="auto">
              <a:xfrm flipV="1">
                <a:off x="946" y="198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Line 427"/>
              <p:cNvSpPr>
                <a:spLocks noChangeShapeType="1"/>
              </p:cNvSpPr>
              <p:nvPr/>
            </p:nvSpPr>
            <p:spPr bwMode="auto">
              <a:xfrm flipV="1">
                <a:off x="946" y="186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Line 428"/>
              <p:cNvSpPr>
                <a:spLocks noChangeShapeType="1"/>
              </p:cNvSpPr>
              <p:nvPr/>
            </p:nvSpPr>
            <p:spPr bwMode="auto">
              <a:xfrm flipV="1">
                <a:off x="946" y="1762"/>
                <a:ext cx="0" cy="59"/>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Line 429"/>
              <p:cNvSpPr>
                <a:spLocks noChangeShapeType="1"/>
              </p:cNvSpPr>
              <p:nvPr/>
            </p:nvSpPr>
            <p:spPr bwMode="auto">
              <a:xfrm>
                <a:off x="915" y="1762"/>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Line 430"/>
              <p:cNvSpPr>
                <a:spLocks noChangeShapeType="1"/>
              </p:cNvSpPr>
              <p:nvPr/>
            </p:nvSpPr>
            <p:spPr bwMode="auto">
              <a:xfrm>
                <a:off x="915" y="2701"/>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Line 431"/>
              <p:cNvSpPr>
                <a:spLocks noChangeShapeType="1"/>
              </p:cNvSpPr>
              <p:nvPr/>
            </p:nvSpPr>
            <p:spPr bwMode="auto">
              <a:xfrm flipV="1">
                <a:off x="1557" y="208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Line 432"/>
              <p:cNvSpPr>
                <a:spLocks noChangeShapeType="1"/>
              </p:cNvSpPr>
              <p:nvPr/>
            </p:nvSpPr>
            <p:spPr bwMode="auto">
              <a:xfrm flipV="1">
                <a:off x="1557" y="195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Line 433"/>
              <p:cNvSpPr>
                <a:spLocks noChangeShapeType="1"/>
              </p:cNvSpPr>
              <p:nvPr/>
            </p:nvSpPr>
            <p:spPr bwMode="auto">
              <a:xfrm flipV="1">
                <a:off x="1557" y="1835"/>
                <a:ext cx="0" cy="81"/>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434"/>
              <p:cNvSpPr>
                <a:spLocks noChangeShapeType="1"/>
              </p:cNvSpPr>
              <p:nvPr/>
            </p:nvSpPr>
            <p:spPr bwMode="auto">
              <a:xfrm flipV="1">
                <a:off x="1557" y="171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435"/>
              <p:cNvSpPr>
                <a:spLocks noChangeShapeType="1"/>
              </p:cNvSpPr>
              <p:nvPr/>
            </p:nvSpPr>
            <p:spPr bwMode="auto">
              <a:xfrm flipV="1">
                <a:off x="1557" y="15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Line 436"/>
              <p:cNvSpPr>
                <a:spLocks noChangeShapeType="1"/>
              </p:cNvSpPr>
              <p:nvPr/>
            </p:nvSpPr>
            <p:spPr bwMode="auto">
              <a:xfrm flipV="1">
                <a:off x="1557" y="14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Line 437"/>
              <p:cNvSpPr>
                <a:spLocks noChangeShapeType="1"/>
              </p:cNvSpPr>
              <p:nvPr/>
            </p:nvSpPr>
            <p:spPr bwMode="auto">
              <a:xfrm flipV="1">
                <a:off x="1557" y="133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Line 438"/>
              <p:cNvSpPr>
                <a:spLocks noChangeShapeType="1"/>
              </p:cNvSpPr>
              <p:nvPr/>
            </p:nvSpPr>
            <p:spPr bwMode="auto">
              <a:xfrm flipV="1">
                <a:off x="1557" y="12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Line 439"/>
              <p:cNvSpPr>
                <a:spLocks noChangeShapeType="1"/>
              </p:cNvSpPr>
              <p:nvPr/>
            </p:nvSpPr>
            <p:spPr bwMode="auto">
              <a:xfrm flipV="1">
                <a:off x="1557" y="10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Line 440"/>
              <p:cNvSpPr>
                <a:spLocks noChangeShapeType="1"/>
              </p:cNvSpPr>
              <p:nvPr/>
            </p:nvSpPr>
            <p:spPr bwMode="auto">
              <a:xfrm flipV="1">
                <a:off x="1557" y="95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441"/>
              <p:cNvSpPr>
                <a:spLocks noChangeShapeType="1"/>
              </p:cNvSpPr>
              <p:nvPr/>
            </p:nvSpPr>
            <p:spPr bwMode="auto">
              <a:xfrm flipV="1">
                <a:off x="1557" y="879"/>
                <a:ext cx="0" cy="3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442"/>
              <p:cNvSpPr>
                <a:spLocks noChangeShapeType="1"/>
              </p:cNvSpPr>
              <p:nvPr/>
            </p:nvSpPr>
            <p:spPr bwMode="auto">
              <a:xfrm>
                <a:off x="1526" y="87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443"/>
              <p:cNvSpPr>
                <a:spLocks noChangeShapeType="1"/>
              </p:cNvSpPr>
              <p:nvPr/>
            </p:nvSpPr>
            <p:spPr bwMode="auto">
              <a:xfrm>
                <a:off x="1526" y="2167"/>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444"/>
              <p:cNvSpPr>
                <a:spLocks noChangeShapeType="1"/>
              </p:cNvSpPr>
              <p:nvPr/>
            </p:nvSpPr>
            <p:spPr bwMode="auto">
              <a:xfrm flipV="1">
                <a:off x="4503" y="275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445"/>
              <p:cNvSpPr>
                <a:spLocks noChangeShapeType="1"/>
              </p:cNvSpPr>
              <p:nvPr/>
            </p:nvSpPr>
            <p:spPr bwMode="auto">
              <a:xfrm flipV="1">
                <a:off x="4503" y="262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446"/>
              <p:cNvSpPr>
                <a:spLocks noChangeShapeType="1"/>
              </p:cNvSpPr>
              <p:nvPr/>
            </p:nvSpPr>
            <p:spPr bwMode="auto">
              <a:xfrm flipV="1">
                <a:off x="4503" y="2499"/>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447"/>
              <p:cNvSpPr>
                <a:spLocks noChangeShapeType="1"/>
              </p:cNvSpPr>
              <p:nvPr/>
            </p:nvSpPr>
            <p:spPr bwMode="auto">
              <a:xfrm flipV="1">
                <a:off x="4503" y="237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448"/>
              <p:cNvSpPr>
                <a:spLocks noChangeShapeType="1"/>
              </p:cNvSpPr>
              <p:nvPr/>
            </p:nvSpPr>
            <p:spPr bwMode="auto">
              <a:xfrm flipV="1">
                <a:off x="4503"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449"/>
              <p:cNvSpPr>
                <a:spLocks noChangeShapeType="1"/>
              </p:cNvSpPr>
              <p:nvPr/>
            </p:nvSpPr>
            <p:spPr bwMode="auto">
              <a:xfrm flipV="1">
                <a:off x="4503"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450"/>
              <p:cNvSpPr>
                <a:spLocks noChangeShapeType="1"/>
              </p:cNvSpPr>
              <p:nvPr/>
            </p:nvSpPr>
            <p:spPr bwMode="auto">
              <a:xfrm flipV="1">
                <a:off x="4503"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451"/>
              <p:cNvSpPr>
                <a:spLocks noChangeShapeType="1"/>
              </p:cNvSpPr>
              <p:nvPr/>
            </p:nvSpPr>
            <p:spPr bwMode="auto">
              <a:xfrm flipV="1">
                <a:off x="4503"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452"/>
              <p:cNvSpPr>
                <a:spLocks noChangeShapeType="1"/>
              </p:cNvSpPr>
              <p:nvPr/>
            </p:nvSpPr>
            <p:spPr bwMode="auto">
              <a:xfrm flipV="1">
                <a:off x="4503"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453"/>
              <p:cNvSpPr>
                <a:spLocks noChangeShapeType="1"/>
              </p:cNvSpPr>
              <p:nvPr/>
            </p:nvSpPr>
            <p:spPr bwMode="auto">
              <a:xfrm flipV="1">
                <a:off x="4503"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454"/>
              <p:cNvSpPr>
                <a:spLocks noChangeShapeType="1"/>
              </p:cNvSpPr>
              <p:nvPr/>
            </p:nvSpPr>
            <p:spPr bwMode="auto">
              <a:xfrm flipV="1">
                <a:off x="4503" y="149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Line 455"/>
              <p:cNvSpPr>
                <a:spLocks noChangeShapeType="1"/>
              </p:cNvSpPr>
              <p:nvPr/>
            </p:nvSpPr>
            <p:spPr bwMode="auto">
              <a:xfrm flipV="1">
                <a:off x="4503" y="1392"/>
                <a:ext cx="0" cy="59"/>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Line 456"/>
              <p:cNvSpPr>
                <a:spLocks noChangeShapeType="1"/>
              </p:cNvSpPr>
              <p:nvPr/>
            </p:nvSpPr>
            <p:spPr bwMode="auto">
              <a:xfrm>
                <a:off x="4472" y="1392"/>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457"/>
              <p:cNvSpPr>
                <a:spLocks noChangeShapeType="1"/>
              </p:cNvSpPr>
              <p:nvPr/>
            </p:nvSpPr>
            <p:spPr bwMode="auto">
              <a:xfrm>
                <a:off x="4472" y="2834"/>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458"/>
              <p:cNvSpPr>
                <a:spLocks noChangeShapeType="1"/>
              </p:cNvSpPr>
              <p:nvPr/>
            </p:nvSpPr>
            <p:spPr bwMode="auto">
              <a:xfrm flipV="1">
                <a:off x="3550" y="262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459"/>
              <p:cNvSpPr>
                <a:spLocks noChangeShapeType="1"/>
              </p:cNvSpPr>
              <p:nvPr/>
            </p:nvSpPr>
            <p:spPr bwMode="auto">
              <a:xfrm flipV="1">
                <a:off x="3550" y="249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460"/>
              <p:cNvSpPr>
                <a:spLocks noChangeShapeType="1"/>
              </p:cNvSpPr>
              <p:nvPr/>
            </p:nvSpPr>
            <p:spPr bwMode="auto">
              <a:xfrm flipV="1">
                <a:off x="3550" y="237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461"/>
              <p:cNvSpPr>
                <a:spLocks noChangeShapeType="1"/>
              </p:cNvSpPr>
              <p:nvPr/>
            </p:nvSpPr>
            <p:spPr bwMode="auto">
              <a:xfrm flipV="1">
                <a:off x="3550" y="22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462"/>
              <p:cNvSpPr>
                <a:spLocks noChangeShapeType="1"/>
              </p:cNvSpPr>
              <p:nvPr/>
            </p:nvSpPr>
            <p:spPr bwMode="auto">
              <a:xfrm flipV="1">
                <a:off x="3550" y="2132"/>
                <a:ext cx="0" cy="7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463"/>
              <p:cNvSpPr>
                <a:spLocks noChangeShapeType="1"/>
              </p:cNvSpPr>
              <p:nvPr/>
            </p:nvSpPr>
            <p:spPr bwMode="auto">
              <a:xfrm>
                <a:off x="3515" y="2132"/>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464"/>
              <p:cNvSpPr>
                <a:spLocks noChangeShapeType="1"/>
              </p:cNvSpPr>
              <p:nvPr/>
            </p:nvSpPr>
            <p:spPr bwMode="auto">
              <a:xfrm>
                <a:off x="3515" y="2705"/>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465"/>
              <p:cNvSpPr>
                <a:spLocks noChangeShapeType="1"/>
              </p:cNvSpPr>
              <p:nvPr/>
            </p:nvSpPr>
            <p:spPr bwMode="auto">
              <a:xfrm flipV="1">
                <a:off x="4032" y="224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Line 466"/>
              <p:cNvSpPr>
                <a:spLocks noChangeShapeType="1"/>
              </p:cNvSpPr>
              <p:nvPr/>
            </p:nvSpPr>
            <p:spPr bwMode="auto">
              <a:xfrm flipV="1">
                <a:off x="4032" y="211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Line 467"/>
              <p:cNvSpPr>
                <a:spLocks noChangeShapeType="1"/>
              </p:cNvSpPr>
              <p:nvPr/>
            </p:nvSpPr>
            <p:spPr bwMode="auto">
              <a:xfrm flipV="1">
                <a:off x="4032" y="198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Line 468"/>
              <p:cNvSpPr>
                <a:spLocks noChangeShapeType="1"/>
              </p:cNvSpPr>
              <p:nvPr/>
            </p:nvSpPr>
            <p:spPr bwMode="auto">
              <a:xfrm flipV="1">
                <a:off x="4032" y="186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Line 469"/>
              <p:cNvSpPr>
                <a:spLocks noChangeShapeType="1"/>
              </p:cNvSpPr>
              <p:nvPr/>
            </p:nvSpPr>
            <p:spPr bwMode="auto">
              <a:xfrm flipV="1">
                <a:off x="4032" y="1738"/>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Line 470"/>
              <p:cNvSpPr>
                <a:spLocks noChangeShapeType="1"/>
              </p:cNvSpPr>
              <p:nvPr/>
            </p:nvSpPr>
            <p:spPr bwMode="auto">
              <a:xfrm flipV="1">
                <a:off x="4032" y="161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Line 471"/>
              <p:cNvSpPr>
                <a:spLocks noChangeShapeType="1"/>
              </p:cNvSpPr>
              <p:nvPr/>
            </p:nvSpPr>
            <p:spPr bwMode="auto">
              <a:xfrm flipV="1">
                <a:off x="4032" y="149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Line 472"/>
              <p:cNvSpPr>
                <a:spLocks noChangeShapeType="1"/>
              </p:cNvSpPr>
              <p:nvPr/>
            </p:nvSpPr>
            <p:spPr bwMode="auto">
              <a:xfrm>
                <a:off x="4001" y="147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Line 473"/>
              <p:cNvSpPr>
                <a:spLocks noChangeShapeType="1"/>
              </p:cNvSpPr>
              <p:nvPr/>
            </p:nvSpPr>
            <p:spPr bwMode="auto">
              <a:xfrm>
                <a:off x="4001" y="232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Line 474"/>
              <p:cNvSpPr>
                <a:spLocks noChangeShapeType="1"/>
              </p:cNvSpPr>
              <p:nvPr/>
            </p:nvSpPr>
            <p:spPr bwMode="auto">
              <a:xfrm flipV="1">
                <a:off x="2639" y="230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Line 475"/>
              <p:cNvSpPr>
                <a:spLocks noChangeShapeType="1"/>
              </p:cNvSpPr>
              <p:nvPr/>
            </p:nvSpPr>
            <p:spPr bwMode="auto">
              <a:xfrm flipV="1">
                <a:off x="2639" y="21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Line 476"/>
              <p:cNvSpPr>
                <a:spLocks noChangeShapeType="1"/>
              </p:cNvSpPr>
              <p:nvPr/>
            </p:nvSpPr>
            <p:spPr bwMode="auto">
              <a:xfrm flipV="1">
                <a:off x="2639" y="205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Line 477"/>
              <p:cNvSpPr>
                <a:spLocks noChangeShapeType="1"/>
              </p:cNvSpPr>
              <p:nvPr/>
            </p:nvSpPr>
            <p:spPr bwMode="auto">
              <a:xfrm flipV="1">
                <a:off x="2639" y="193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Line 478"/>
              <p:cNvSpPr>
                <a:spLocks noChangeShapeType="1"/>
              </p:cNvSpPr>
              <p:nvPr/>
            </p:nvSpPr>
            <p:spPr bwMode="auto">
              <a:xfrm flipV="1">
                <a:off x="2639" y="180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Line 479"/>
              <p:cNvSpPr>
                <a:spLocks noChangeShapeType="1"/>
              </p:cNvSpPr>
              <p:nvPr/>
            </p:nvSpPr>
            <p:spPr bwMode="auto">
              <a:xfrm flipV="1">
                <a:off x="2639" y="167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Line 480"/>
              <p:cNvSpPr>
                <a:spLocks noChangeShapeType="1"/>
              </p:cNvSpPr>
              <p:nvPr/>
            </p:nvSpPr>
            <p:spPr bwMode="auto">
              <a:xfrm flipV="1">
                <a:off x="2639" y="155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Line 481"/>
              <p:cNvSpPr>
                <a:spLocks noChangeShapeType="1"/>
              </p:cNvSpPr>
              <p:nvPr/>
            </p:nvSpPr>
            <p:spPr bwMode="auto">
              <a:xfrm flipV="1">
                <a:off x="2639" y="142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Line 482"/>
              <p:cNvSpPr>
                <a:spLocks noChangeShapeType="1"/>
              </p:cNvSpPr>
              <p:nvPr/>
            </p:nvSpPr>
            <p:spPr bwMode="auto">
              <a:xfrm flipV="1">
                <a:off x="2639" y="1325"/>
                <a:ext cx="0" cy="6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Line 483"/>
              <p:cNvSpPr>
                <a:spLocks noChangeShapeType="1"/>
              </p:cNvSpPr>
              <p:nvPr/>
            </p:nvSpPr>
            <p:spPr bwMode="auto">
              <a:xfrm>
                <a:off x="2608" y="1325"/>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Line 484"/>
              <p:cNvSpPr>
                <a:spLocks noChangeShapeType="1"/>
              </p:cNvSpPr>
              <p:nvPr/>
            </p:nvSpPr>
            <p:spPr bwMode="auto">
              <a:xfrm>
                <a:off x="2608" y="239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Line 485"/>
              <p:cNvSpPr>
                <a:spLocks noChangeShapeType="1"/>
              </p:cNvSpPr>
              <p:nvPr/>
            </p:nvSpPr>
            <p:spPr bwMode="auto">
              <a:xfrm flipV="1">
                <a:off x="4803" y="232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Line 486"/>
              <p:cNvSpPr>
                <a:spLocks noChangeShapeType="1"/>
              </p:cNvSpPr>
              <p:nvPr/>
            </p:nvSpPr>
            <p:spPr bwMode="auto">
              <a:xfrm flipV="1">
                <a:off x="4803" y="219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Line 487"/>
              <p:cNvSpPr>
                <a:spLocks noChangeShapeType="1"/>
              </p:cNvSpPr>
              <p:nvPr/>
            </p:nvSpPr>
            <p:spPr bwMode="auto">
              <a:xfrm flipV="1">
                <a:off x="4803" y="206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Line 488"/>
              <p:cNvSpPr>
                <a:spLocks noChangeShapeType="1"/>
              </p:cNvSpPr>
              <p:nvPr/>
            </p:nvSpPr>
            <p:spPr bwMode="auto">
              <a:xfrm flipV="1">
                <a:off x="4803" y="194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Line 489"/>
              <p:cNvSpPr>
                <a:spLocks noChangeShapeType="1"/>
              </p:cNvSpPr>
              <p:nvPr/>
            </p:nvSpPr>
            <p:spPr bwMode="auto">
              <a:xfrm flipV="1">
                <a:off x="4803" y="1821"/>
                <a:ext cx="0" cy="81"/>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Line 490"/>
              <p:cNvSpPr>
                <a:spLocks noChangeShapeType="1"/>
              </p:cNvSpPr>
              <p:nvPr/>
            </p:nvSpPr>
            <p:spPr bwMode="auto">
              <a:xfrm flipV="1">
                <a:off x="4803" y="1692"/>
                <a:ext cx="0" cy="87"/>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Line 491"/>
              <p:cNvSpPr>
                <a:spLocks noChangeShapeType="1"/>
              </p:cNvSpPr>
              <p:nvPr/>
            </p:nvSpPr>
            <p:spPr bwMode="auto">
              <a:xfrm flipV="1">
                <a:off x="4803" y="15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Line 492"/>
              <p:cNvSpPr>
                <a:spLocks noChangeShapeType="1"/>
              </p:cNvSpPr>
              <p:nvPr/>
            </p:nvSpPr>
            <p:spPr bwMode="auto">
              <a:xfrm flipV="1">
                <a:off x="4803" y="14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Line 493"/>
              <p:cNvSpPr>
                <a:spLocks noChangeShapeType="1"/>
              </p:cNvSpPr>
              <p:nvPr/>
            </p:nvSpPr>
            <p:spPr bwMode="auto">
              <a:xfrm flipV="1">
                <a:off x="4803" y="1319"/>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Line 494"/>
              <p:cNvSpPr>
                <a:spLocks noChangeShapeType="1"/>
              </p:cNvSpPr>
              <p:nvPr/>
            </p:nvSpPr>
            <p:spPr bwMode="auto">
              <a:xfrm flipV="1">
                <a:off x="4803" y="1203"/>
                <a:ext cx="0" cy="7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Line 495"/>
              <p:cNvSpPr>
                <a:spLocks noChangeShapeType="1"/>
              </p:cNvSpPr>
              <p:nvPr/>
            </p:nvSpPr>
            <p:spPr bwMode="auto">
              <a:xfrm>
                <a:off x="4772" y="120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496"/>
              <p:cNvSpPr>
                <a:spLocks noChangeShapeType="1"/>
              </p:cNvSpPr>
              <p:nvPr/>
            </p:nvSpPr>
            <p:spPr bwMode="auto">
              <a:xfrm>
                <a:off x="4772" y="240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Line 497"/>
              <p:cNvSpPr>
                <a:spLocks noChangeShapeType="1"/>
              </p:cNvSpPr>
              <p:nvPr/>
            </p:nvSpPr>
            <p:spPr bwMode="auto">
              <a:xfrm flipV="1">
                <a:off x="3945" y="279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Line 498"/>
              <p:cNvSpPr>
                <a:spLocks noChangeShapeType="1"/>
              </p:cNvSpPr>
              <p:nvPr/>
            </p:nvSpPr>
            <p:spPr bwMode="auto">
              <a:xfrm flipV="1">
                <a:off x="3945" y="266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Line 499"/>
              <p:cNvSpPr>
                <a:spLocks noChangeShapeType="1"/>
              </p:cNvSpPr>
              <p:nvPr/>
            </p:nvSpPr>
            <p:spPr bwMode="auto">
              <a:xfrm flipV="1">
                <a:off x="3945" y="254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Line 500"/>
              <p:cNvSpPr>
                <a:spLocks noChangeShapeType="1"/>
              </p:cNvSpPr>
              <p:nvPr/>
            </p:nvSpPr>
            <p:spPr bwMode="auto">
              <a:xfrm flipV="1">
                <a:off x="3945" y="241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Line 501"/>
              <p:cNvSpPr>
                <a:spLocks noChangeShapeType="1"/>
              </p:cNvSpPr>
              <p:nvPr/>
            </p:nvSpPr>
            <p:spPr bwMode="auto">
              <a:xfrm flipV="1">
                <a:off x="3945" y="228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Line 502"/>
              <p:cNvSpPr>
                <a:spLocks noChangeShapeType="1"/>
              </p:cNvSpPr>
              <p:nvPr/>
            </p:nvSpPr>
            <p:spPr bwMode="auto">
              <a:xfrm flipV="1">
                <a:off x="3945" y="216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Line 503"/>
              <p:cNvSpPr>
                <a:spLocks noChangeShapeType="1"/>
              </p:cNvSpPr>
              <p:nvPr/>
            </p:nvSpPr>
            <p:spPr bwMode="auto">
              <a:xfrm flipV="1">
                <a:off x="3945" y="203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Line 504"/>
              <p:cNvSpPr>
                <a:spLocks noChangeShapeType="1"/>
              </p:cNvSpPr>
              <p:nvPr/>
            </p:nvSpPr>
            <p:spPr bwMode="auto">
              <a:xfrm flipV="1">
                <a:off x="3945" y="191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Line 505"/>
              <p:cNvSpPr>
                <a:spLocks noChangeShapeType="1"/>
              </p:cNvSpPr>
              <p:nvPr/>
            </p:nvSpPr>
            <p:spPr bwMode="auto">
              <a:xfrm flipV="1">
                <a:off x="3945" y="178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Line 506"/>
              <p:cNvSpPr>
                <a:spLocks noChangeShapeType="1"/>
              </p:cNvSpPr>
              <p:nvPr/>
            </p:nvSpPr>
            <p:spPr bwMode="auto">
              <a:xfrm flipV="1">
                <a:off x="3945" y="1738"/>
                <a:ext cx="0" cy="6"/>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Line 507"/>
              <p:cNvSpPr>
                <a:spLocks noChangeShapeType="1"/>
              </p:cNvSpPr>
              <p:nvPr/>
            </p:nvSpPr>
            <p:spPr bwMode="auto">
              <a:xfrm>
                <a:off x="3910" y="1738"/>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Line 508"/>
              <p:cNvSpPr>
                <a:spLocks noChangeShapeType="1"/>
              </p:cNvSpPr>
              <p:nvPr/>
            </p:nvSpPr>
            <p:spPr bwMode="auto">
              <a:xfrm>
                <a:off x="3910" y="2876"/>
                <a:ext cx="66"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Line 509"/>
              <p:cNvSpPr>
                <a:spLocks noChangeShapeType="1"/>
              </p:cNvSpPr>
              <p:nvPr/>
            </p:nvSpPr>
            <p:spPr bwMode="auto">
              <a:xfrm flipV="1">
                <a:off x="5233" y="220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Line 510"/>
              <p:cNvSpPr>
                <a:spLocks noChangeShapeType="1"/>
              </p:cNvSpPr>
              <p:nvPr/>
            </p:nvSpPr>
            <p:spPr bwMode="auto">
              <a:xfrm flipV="1">
                <a:off x="5233" y="208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Line 511"/>
              <p:cNvSpPr>
                <a:spLocks noChangeShapeType="1"/>
              </p:cNvSpPr>
              <p:nvPr/>
            </p:nvSpPr>
            <p:spPr bwMode="auto">
              <a:xfrm flipV="1">
                <a:off x="5233" y="195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Line 512"/>
              <p:cNvSpPr>
                <a:spLocks noChangeShapeType="1"/>
              </p:cNvSpPr>
              <p:nvPr/>
            </p:nvSpPr>
            <p:spPr bwMode="auto">
              <a:xfrm flipV="1">
                <a:off x="5233" y="182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Line 513"/>
              <p:cNvSpPr>
                <a:spLocks noChangeShapeType="1"/>
              </p:cNvSpPr>
              <p:nvPr/>
            </p:nvSpPr>
            <p:spPr bwMode="auto">
              <a:xfrm flipV="1">
                <a:off x="5233" y="170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Line 514"/>
              <p:cNvSpPr>
                <a:spLocks noChangeShapeType="1"/>
              </p:cNvSpPr>
              <p:nvPr/>
            </p:nvSpPr>
            <p:spPr bwMode="auto">
              <a:xfrm flipV="1">
                <a:off x="5233" y="157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Line 515"/>
              <p:cNvSpPr>
                <a:spLocks noChangeShapeType="1"/>
              </p:cNvSpPr>
              <p:nvPr/>
            </p:nvSpPr>
            <p:spPr bwMode="auto">
              <a:xfrm flipV="1">
                <a:off x="5233" y="145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Line 516"/>
              <p:cNvSpPr>
                <a:spLocks noChangeShapeType="1"/>
              </p:cNvSpPr>
              <p:nvPr/>
            </p:nvSpPr>
            <p:spPr bwMode="auto">
              <a:xfrm flipV="1">
                <a:off x="5233" y="13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Line 517"/>
              <p:cNvSpPr>
                <a:spLocks noChangeShapeType="1"/>
              </p:cNvSpPr>
              <p:nvPr/>
            </p:nvSpPr>
            <p:spPr bwMode="auto">
              <a:xfrm flipV="1">
                <a:off x="5233" y="120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Line 518"/>
              <p:cNvSpPr>
                <a:spLocks noChangeShapeType="1"/>
              </p:cNvSpPr>
              <p:nvPr/>
            </p:nvSpPr>
            <p:spPr bwMode="auto">
              <a:xfrm flipV="1">
                <a:off x="5233" y="107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Line 519"/>
              <p:cNvSpPr>
                <a:spLocks noChangeShapeType="1"/>
              </p:cNvSpPr>
              <p:nvPr/>
            </p:nvSpPr>
            <p:spPr bwMode="auto">
              <a:xfrm flipV="1">
                <a:off x="5233" y="94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520"/>
              <p:cNvSpPr>
                <a:spLocks noChangeShapeType="1"/>
              </p:cNvSpPr>
              <p:nvPr/>
            </p:nvSpPr>
            <p:spPr bwMode="auto">
              <a:xfrm flipV="1">
                <a:off x="5233" y="82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521"/>
              <p:cNvSpPr>
                <a:spLocks noChangeShapeType="1"/>
              </p:cNvSpPr>
              <p:nvPr/>
            </p:nvSpPr>
            <p:spPr bwMode="auto">
              <a:xfrm>
                <a:off x="5201" y="805"/>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Line 522"/>
              <p:cNvSpPr>
                <a:spLocks noChangeShapeType="1"/>
              </p:cNvSpPr>
              <p:nvPr/>
            </p:nvSpPr>
            <p:spPr bwMode="auto">
              <a:xfrm>
                <a:off x="5201" y="2289"/>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Line 523"/>
              <p:cNvSpPr>
                <a:spLocks noChangeShapeType="1"/>
              </p:cNvSpPr>
              <p:nvPr/>
            </p:nvSpPr>
            <p:spPr bwMode="auto">
              <a:xfrm flipV="1">
                <a:off x="2112" y="283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Line 524"/>
              <p:cNvSpPr>
                <a:spLocks noChangeShapeType="1"/>
              </p:cNvSpPr>
              <p:nvPr/>
            </p:nvSpPr>
            <p:spPr bwMode="auto">
              <a:xfrm flipV="1">
                <a:off x="2112" y="270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Line 525"/>
              <p:cNvSpPr>
                <a:spLocks noChangeShapeType="1"/>
              </p:cNvSpPr>
              <p:nvPr/>
            </p:nvSpPr>
            <p:spPr bwMode="auto">
              <a:xfrm flipV="1">
                <a:off x="2112" y="257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Line 526"/>
              <p:cNvSpPr>
                <a:spLocks noChangeShapeType="1"/>
              </p:cNvSpPr>
              <p:nvPr/>
            </p:nvSpPr>
            <p:spPr bwMode="auto">
              <a:xfrm flipV="1">
                <a:off x="2112" y="245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Line 527"/>
              <p:cNvSpPr>
                <a:spLocks noChangeShapeType="1"/>
              </p:cNvSpPr>
              <p:nvPr/>
            </p:nvSpPr>
            <p:spPr bwMode="auto">
              <a:xfrm flipV="1">
                <a:off x="2112" y="2328"/>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Line 528"/>
              <p:cNvSpPr>
                <a:spLocks noChangeShapeType="1"/>
              </p:cNvSpPr>
              <p:nvPr/>
            </p:nvSpPr>
            <p:spPr bwMode="auto">
              <a:xfrm flipV="1">
                <a:off x="2112" y="220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Line 529"/>
              <p:cNvSpPr>
                <a:spLocks noChangeShapeType="1"/>
              </p:cNvSpPr>
              <p:nvPr/>
            </p:nvSpPr>
            <p:spPr bwMode="auto">
              <a:xfrm flipV="1">
                <a:off x="2112" y="2129"/>
                <a:ext cx="0" cy="31"/>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530"/>
              <p:cNvSpPr>
                <a:spLocks noChangeShapeType="1"/>
              </p:cNvSpPr>
              <p:nvPr/>
            </p:nvSpPr>
            <p:spPr bwMode="auto">
              <a:xfrm>
                <a:off x="2081" y="2129"/>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Line 531"/>
              <p:cNvSpPr>
                <a:spLocks noChangeShapeType="1"/>
              </p:cNvSpPr>
              <p:nvPr/>
            </p:nvSpPr>
            <p:spPr bwMode="auto">
              <a:xfrm>
                <a:off x="2081" y="291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Line 532"/>
              <p:cNvSpPr>
                <a:spLocks noChangeShapeType="1"/>
              </p:cNvSpPr>
              <p:nvPr/>
            </p:nvSpPr>
            <p:spPr bwMode="auto">
              <a:xfrm flipV="1">
                <a:off x="3704" y="239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Line 533"/>
              <p:cNvSpPr>
                <a:spLocks noChangeShapeType="1"/>
              </p:cNvSpPr>
              <p:nvPr/>
            </p:nvSpPr>
            <p:spPr bwMode="auto">
              <a:xfrm flipV="1">
                <a:off x="3704" y="22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Line 534"/>
              <p:cNvSpPr>
                <a:spLocks noChangeShapeType="1"/>
              </p:cNvSpPr>
              <p:nvPr/>
            </p:nvSpPr>
            <p:spPr bwMode="auto">
              <a:xfrm flipV="1">
                <a:off x="3704" y="2143"/>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Line 535"/>
              <p:cNvSpPr>
                <a:spLocks noChangeShapeType="1"/>
              </p:cNvSpPr>
              <p:nvPr/>
            </p:nvSpPr>
            <p:spPr bwMode="auto">
              <a:xfrm flipV="1">
                <a:off x="3704" y="201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Line 536"/>
              <p:cNvSpPr>
                <a:spLocks noChangeShapeType="1"/>
              </p:cNvSpPr>
              <p:nvPr/>
            </p:nvSpPr>
            <p:spPr bwMode="auto">
              <a:xfrm flipV="1">
                <a:off x="3704" y="18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Line 537"/>
              <p:cNvSpPr>
                <a:spLocks noChangeShapeType="1"/>
              </p:cNvSpPr>
              <p:nvPr/>
            </p:nvSpPr>
            <p:spPr bwMode="auto">
              <a:xfrm flipV="1">
                <a:off x="3704" y="17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Line 538"/>
              <p:cNvSpPr>
                <a:spLocks noChangeShapeType="1"/>
              </p:cNvSpPr>
              <p:nvPr/>
            </p:nvSpPr>
            <p:spPr bwMode="auto">
              <a:xfrm flipV="1">
                <a:off x="3704" y="164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Line 539"/>
              <p:cNvSpPr>
                <a:spLocks noChangeShapeType="1"/>
              </p:cNvSpPr>
              <p:nvPr/>
            </p:nvSpPr>
            <p:spPr bwMode="auto">
              <a:xfrm>
                <a:off x="3672" y="164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Line 540"/>
              <p:cNvSpPr>
                <a:spLocks noChangeShapeType="1"/>
              </p:cNvSpPr>
              <p:nvPr/>
            </p:nvSpPr>
            <p:spPr bwMode="auto">
              <a:xfrm>
                <a:off x="3672" y="247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Line 541"/>
              <p:cNvSpPr>
                <a:spLocks noChangeShapeType="1"/>
              </p:cNvSpPr>
              <p:nvPr/>
            </p:nvSpPr>
            <p:spPr bwMode="auto">
              <a:xfrm flipV="1">
                <a:off x="3030" y="24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Line 542"/>
              <p:cNvSpPr>
                <a:spLocks noChangeShapeType="1"/>
              </p:cNvSpPr>
              <p:nvPr/>
            </p:nvSpPr>
            <p:spPr bwMode="auto">
              <a:xfrm flipV="1">
                <a:off x="3030" y="2303"/>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Line 543"/>
              <p:cNvSpPr>
                <a:spLocks noChangeShapeType="1"/>
              </p:cNvSpPr>
              <p:nvPr/>
            </p:nvSpPr>
            <p:spPr bwMode="auto">
              <a:xfrm flipV="1">
                <a:off x="3030" y="217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Line 544"/>
              <p:cNvSpPr>
                <a:spLocks noChangeShapeType="1"/>
              </p:cNvSpPr>
              <p:nvPr/>
            </p:nvSpPr>
            <p:spPr bwMode="auto">
              <a:xfrm flipV="1">
                <a:off x="3030" y="205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Line 545"/>
              <p:cNvSpPr>
                <a:spLocks noChangeShapeType="1"/>
              </p:cNvSpPr>
              <p:nvPr/>
            </p:nvSpPr>
            <p:spPr bwMode="auto">
              <a:xfrm flipV="1">
                <a:off x="3030" y="192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Line 546"/>
              <p:cNvSpPr>
                <a:spLocks noChangeShapeType="1"/>
              </p:cNvSpPr>
              <p:nvPr/>
            </p:nvSpPr>
            <p:spPr bwMode="auto">
              <a:xfrm flipV="1">
                <a:off x="3030" y="180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Line 547"/>
              <p:cNvSpPr>
                <a:spLocks noChangeShapeType="1"/>
              </p:cNvSpPr>
              <p:nvPr/>
            </p:nvSpPr>
            <p:spPr bwMode="auto">
              <a:xfrm flipV="1">
                <a:off x="3030" y="167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Line 548"/>
              <p:cNvSpPr>
                <a:spLocks noChangeShapeType="1"/>
              </p:cNvSpPr>
              <p:nvPr/>
            </p:nvSpPr>
            <p:spPr bwMode="auto">
              <a:xfrm flipV="1">
                <a:off x="3030" y="154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Line 549"/>
              <p:cNvSpPr>
                <a:spLocks noChangeShapeType="1"/>
              </p:cNvSpPr>
              <p:nvPr/>
            </p:nvSpPr>
            <p:spPr bwMode="auto">
              <a:xfrm>
                <a:off x="2999" y="1521"/>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Line 550"/>
              <p:cNvSpPr>
                <a:spLocks noChangeShapeType="1"/>
              </p:cNvSpPr>
              <p:nvPr/>
            </p:nvSpPr>
            <p:spPr bwMode="auto">
              <a:xfrm>
                <a:off x="2999" y="2509"/>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Line 551"/>
              <p:cNvSpPr>
                <a:spLocks noChangeShapeType="1"/>
              </p:cNvSpPr>
              <p:nvPr/>
            </p:nvSpPr>
            <p:spPr bwMode="auto">
              <a:xfrm flipV="1">
                <a:off x="3917"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Line 552"/>
              <p:cNvSpPr>
                <a:spLocks noChangeShapeType="1"/>
              </p:cNvSpPr>
              <p:nvPr/>
            </p:nvSpPr>
            <p:spPr bwMode="auto">
              <a:xfrm flipV="1">
                <a:off x="3917"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Line 553"/>
              <p:cNvSpPr>
                <a:spLocks noChangeShapeType="1"/>
              </p:cNvSpPr>
              <p:nvPr/>
            </p:nvSpPr>
            <p:spPr bwMode="auto">
              <a:xfrm flipV="1">
                <a:off x="3917"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Line 554"/>
              <p:cNvSpPr>
                <a:spLocks noChangeShapeType="1"/>
              </p:cNvSpPr>
              <p:nvPr/>
            </p:nvSpPr>
            <p:spPr bwMode="auto">
              <a:xfrm flipV="1">
                <a:off x="3917"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Line 555"/>
              <p:cNvSpPr>
                <a:spLocks noChangeShapeType="1"/>
              </p:cNvSpPr>
              <p:nvPr/>
            </p:nvSpPr>
            <p:spPr bwMode="auto">
              <a:xfrm flipV="1">
                <a:off x="3917"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Line 556"/>
              <p:cNvSpPr>
                <a:spLocks noChangeShapeType="1"/>
              </p:cNvSpPr>
              <p:nvPr/>
            </p:nvSpPr>
            <p:spPr bwMode="auto">
              <a:xfrm flipV="1">
                <a:off x="3917"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Line 557"/>
              <p:cNvSpPr>
                <a:spLocks noChangeShapeType="1"/>
              </p:cNvSpPr>
              <p:nvPr/>
            </p:nvSpPr>
            <p:spPr bwMode="auto">
              <a:xfrm flipV="1">
                <a:off x="3917" y="1525"/>
                <a:ext cx="0" cy="5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Line 558"/>
              <p:cNvSpPr>
                <a:spLocks noChangeShapeType="1"/>
              </p:cNvSpPr>
              <p:nvPr/>
            </p:nvSpPr>
            <p:spPr bwMode="auto">
              <a:xfrm>
                <a:off x="3885" y="1525"/>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Line 559"/>
              <p:cNvSpPr>
                <a:spLocks noChangeShapeType="1"/>
              </p:cNvSpPr>
              <p:nvPr/>
            </p:nvSpPr>
            <p:spPr bwMode="auto">
              <a:xfrm>
                <a:off x="3885" y="2331"/>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Line 560"/>
              <p:cNvSpPr>
                <a:spLocks noChangeShapeType="1"/>
              </p:cNvSpPr>
              <p:nvPr/>
            </p:nvSpPr>
            <p:spPr bwMode="auto">
              <a:xfrm flipV="1">
                <a:off x="4088" y="24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Line 561"/>
              <p:cNvSpPr>
                <a:spLocks noChangeShapeType="1"/>
              </p:cNvSpPr>
              <p:nvPr/>
            </p:nvSpPr>
            <p:spPr bwMode="auto">
              <a:xfrm flipV="1">
                <a:off x="4088" y="231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Line 562"/>
              <p:cNvSpPr>
                <a:spLocks noChangeShapeType="1"/>
              </p:cNvSpPr>
              <p:nvPr/>
            </p:nvSpPr>
            <p:spPr bwMode="auto">
              <a:xfrm flipV="1">
                <a:off x="4088" y="21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Line 563"/>
              <p:cNvSpPr>
                <a:spLocks noChangeShapeType="1"/>
              </p:cNvSpPr>
              <p:nvPr/>
            </p:nvSpPr>
            <p:spPr bwMode="auto">
              <a:xfrm flipV="1">
                <a:off x="4088" y="206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Line 564"/>
              <p:cNvSpPr>
                <a:spLocks noChangeShapeType="1"/>
              </p:cNvSpPr>
              <p:nvPr/>
            </p:nvSpPr>
            <p:spPr bwMode="auto">
              <a:xfrm flipV="1">
                <a:off x="4088" y="193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Line 565"/>
              <p:cNvSpPr>
                <a:spLocks noChangeShapeType="1"/>
              </p:cNvSpPr>
              <p:nvPr/>
            </p:nvSpPr>
            <p:spPr bwMode="auto">
              <a:xfrm flipV="1">
                <a:off x="4088" y="181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ine 566"/>
              <p:cNvSpPr>
                <a:spLocks noChangeShapeType="1"/>
              </p:cNvSpPr>
              <p:nvPr/>
            </p:nvSpPr>
            <p:spPr bwMode="auto">
              <a:xfrm flipV="1">
                <a:off x="4088" y="168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Line 567"/>
              <p:cNvSpPr>
                <a:spLocks noChangeShapeType="1"/>
              </p:cNvSpPr>
              <p:nvPr/>
            </p:nvSpPr>
            <p:spPr bwMode="auto">
              <a:xfrm flipV="1">
                <a:off x="4088" y="155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ine 568"/>
              <p:cNvSpPr>
                <a:spLocks noChangeShapeType="1"/>
              </p:cNvSpPr>
              <p:nvPr/>
            </p:nvSpPr>
            <p:spPr bwMode="auto">
              <a:xfrm flipV="1">
                <a:off x="4088" y="143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Line 569"/>
              <p:cNvSpPr>
                <a:spLocks noChangeShapeType="1"/>
              </p:cNvSpPr>
              <p:nvPr/>
            </p:nvSpPr>
            <p:spPr bwMode="auto">
              <a:xfrm>
                <a:off x="4056" y="141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Line 570"/>
              <p:cNvSpPr>
                <a:spLocks noChangeShapeType="1"/>
              </p:cNvSpPr>
              <p:nvPr/>
            </p:nvSpPr>
            <p:spPr bwMode="auto">
              <a:xfrm>
                <a:off x="4056" y="252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Line 571"/>
              <p:cNvSpPr>
                <a:spLocks noChangeShapeType="1"/>
              </p:cNvSpPr>
              <p:nvPr/>
            </p:nvSpPr>
            <p:spPr bwMode="auto">
              <a:xfrm flipV="1">
                <a:off x="4339" y="238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Line 572"/>
              <p:cNvSpPr>
                <a:spLocks noChangeShapeType="1"/>
              </p:cNvSpPr>
              <p:nvPr/>
            </p:nvSpPr>
            <p:spPr bwMode="auto">
              <a:xfrm flipV="1">
                <a:off x="4339" y="226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Line 573"/>
              <p:cNvSpPr>
                <a:spLocks noChangeShapeType="1"/>
              </p:cNvSpPr>
              <p:nvPr/>
            </p:nvSpPr>
            <p:spPr bwMode="auto">
              <a:xfrm flipV="1">
                <a:off x="4339" y="2136"/>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Line 574"/>
              <p:cNvSpPr>
                <a:spLocks noChangeShapeType="1"/>
              </p:cNvSpPr>
              <p:nvPr/>
            </p:nvSpPr>
            <p:spPr bwMode="auto">
              <a:xfrm flipV="1">
                <a:off x="4339" y="201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Line 575"/>
              <p:cNvSpPr>
                <a:spLocks noChangeShapeType="1"/>
              </p:cNvSpPr>
              <p:nvPr/>
            </p:nvSpPr>
            <p:spPr bwMode="auto">
              <a:xfrm flipV="1">
                <a:off x="4339" y="18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Line 576"/>
              <p:cNvSpPr>
                <a:spLocks noChangeShapeType="1"/>
              </p:cNvSpPr>
              <p:nvPr/>
            </p:nvSpPr>
            <p:spPr bwMode="auto">
              <a:xfrm flipV="1">
                <a:off x="4339" y="17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Line 577"/>
              <p:cNvSpPr>
                <a:spLocks noChangeShapeType="1"/>
              </p:cNvSpPr>
              <p:nvPr/>
            </p:nvSpPr>
            <p:spPr bwMode="auto">
              <a:xfrm flipV="1">
                <a:off x="4339" y="163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Line 578"/>
              <p:cNvSpPr>
                <a:spLocks noChangeShapeType="1"/>
              </p:cNvSpPr>
              <p:nvPr/>
            </p:nvSpPr>
            <p:spPr bwMode="auto">
              <a:xfrm flipV="1">
                <a:off x="4339" y="15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Line 579"/>
              <p:cNvSpPr>
                <a:spLocks noChangeShapeType="1"/>
              </p:cNvSpPr>
              <p:nvPr/>
            </p:nvSpPr>
            <p:spPr bwMode="auto">
              <a:xfrm flipV="1">
                <a:off x="4339" y="13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Line 580"/>
              <p:cNvSpPr>
                <a:spLocks noChangeShapeType="1"/>
              </p:cNvSpPr>
              <p:nvPr/>
            </p:nvSpPr>
            <p:spPr bwMode="auto">
              <a:xfrm flipV="1">
                <a:off x="4339" y="1277"/>
                <a:ext cx="0" cy="6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Line 581"/>
              <p:cNvSpPr>
                <a:spLocks noChangeShapeType="1"/>
              </p:cNvSpPr>
              <p:nvPr/>
            </p:nvSpPr>
            <p:spPr bwMode="auto">
              <a:xfrm>
                <a:off x="4308" y="1277"/>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Line 582"/>
              <p:cNvSpPr>
                <a:spLocks noChangeShapeType="1"/>
              </p:cNvSpPr>
              <p:nvPr/>
            </p:nvSpPr>
            <p:spPr bwMode="auto">
              <a:xfrm>
                <a:off x="4308" y="2471"/>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Line 583"/>
              <p:cNvSpPr>
                <a:spLocks noChangeShapeType="1"/>
              </p:cNvSpPr>
              <p:nvPr/>
            </p:nvSpPr>
            <p:spPr bwMode="auto">
              <a:xfrm flipV="1">
                <a:off x="4674" y="215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Line 584"/>
              <p:cNvSpPr>
                <a:spLocks noChangeShapeType="1"/>
              </p:cNvSpPr>
              <p:nvPr/>
            </p:nvSpPr>
            <p:spPr bwMode="auto">
              <a:xfrm flipV="1">
                <a:off x="4674" y="202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Line 585"/>
              <p:cNvSpPr>
                <a:spLocks noChangeShapeType="1"/>
              </p:cNvSpPr>
              <p:nvPr/>
            </p:nvSpPr>
            <p:spPr bwMode="auto">
              <a:xfrm flipV="1">
                <a:off x="4674" y="189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Line 586"/>
              <p:cNvSpPr>
                <a:spLocks noChangeShapeType="1"/>
              </p:cNvSpPr>
              <p:nvPr/>
            </p:nvSpPr>
            <p:spPr bwMode="auto">
              <a:xfrm flipV="1">
                <a:off x="4674" y="177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Line 587"/>
              <p:cNvSpPr>
                <a:spLocks noChangeShapeType="1"/>
              </p:cNvSpPr>
              <p:nvPr/>
            </p:nvSpPr>
            <p:spPr bwMode="auto">
              <a:xfrm flipV="1">
                <a:off x="4674" y="16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Line 588"/>
              <p:cNvSpPr>
                <a:spLocks noChangeShapeType="1"/>
              </p:cNvSpPr>
              <p:nvPr/>
            </p:nvSpPr>
            <p:spPr bwMode="auto">
              <a:xfrm flipV="1">
                <a:off x="4674" y="152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Line 589"/>
              <p:cNvSpPr>
                <a:spLocks noChangeShapeType="1"/>
              </p:cNvSpPr>
              <p:nvPr/>
            </p:nvSpPr>
            <p:spPr bwMode="auto">
              <a:xfrm flipV="1">
                <a:off x="4674" y="139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Line 590"/>
              <p:cNvSpPr>
                <a:spLocks noChangeShapeType="1"/>
              </p:cNvSpPr>
              <p:nvPr/>
            </p:nvSpPr>
            <p:spPr bwMode="auto">
              <a:xfrm flipV="1">
                <a:off x="4674" y="127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Line 591"/>
              <p:cNvSpPr>
                <a:spLocks noChangeShapeType="1"/>
              </p:cNvSpPr>
              <p:nvPr/>
            </p:nvSpPr>
            <p:spPr bwMode="auto">
              <a:xfrm>
                <a:off x="4643" y="127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Line 592"/>
              <p:cNvSpPr>
                <a:spLocks noChangeShapeType="1"/>
              </p:cNvSpPr>
              <p:nvPr/>
            </p:nvSpPr>
            <p:spPr bwMode="auto">
              <a:xfrm>
                <a:off x="4643" y="2233"/>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Line 593"/>
              <p:cNvSpPr>
                <a:spLocks noChangeShapeType="1"/>
              </p:cNvSpPr>
              <p:nvPr/>
            </p:nvSpPr>
            <p:spPr bwMode="auto">
              <a:xfrm flipV="1">
                <a:off x="3973" y="268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Line 594"/>
              <p:cNvSpPr>
                <a:spLocks noChangeShapeType="1"/>
              </p:cNvSpPr>
              <p:nvPr/>
            </p:nvSpPr>
            <p:spPr bwMode="auto">
              <a:xfrm flipV="1">
                <a:off x="3973" y="2555"/>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Line 595"/>
              <p:cNvSpPr>
                <a:spLocks noChangeShapeType="1"/>
              </p:cNvSpPr>
              <p:nvPr/>
            </p:nvSpPr>
            <p:spPr bwMode="auto">
              <a:xfrm flipV="1">
                <a:off x="3973" y="242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Line 596"/>
              <p:cNvSpPr>
                <a:spLocks noChangeShapeType="1"/>
              </p:cNvSpPr>
              <p:nvPr/>
            </p:nvSpPr>
            <p:spPr bwMode="auto">
              <a:xfrm flipV="1">
                <a:off x="3973" y="230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Line 597"/>
              <p:cNvSpPr>
                <a:spLocks noChangeShapeType="1"/>
              </p:cNvSpPr>
              <p:nvPr/>
            </p:nvSpPr>
            <p:spPr bwMode="auto">
              <a:xfrm flipV="1">
                <a:off x="3973" y="2216"/>
                <a:ext cx="0" cy="45"/>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Line 598"/>
              <p:cNvSpPr>
                <a:spLocks noChangeShapeType="1"/>
              </p:cNvSpPr>
              <p:nvPr/>
            </p:nvSpPr>
            <p:spPr bwMode="auto">
              <a:xfrm>
                <a:off x="3941" y="2216"/>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Line 599"/>
              <p:cNvSpPr>
                <a:spLocks noChangeShapeType="1"/>
              </p:cNvSpPr>
              <p:nvPr/>
            </p:nvSpPr>
            <p:spPr bwMode="auto">
              <a:xfrm>
                <a:off x="3941" y="276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Line 600"/>
              <p:cNvSpPr>
                <a:spLocks noChangeShapeType="1"/>
              </p:cNvSpPr>
              <p:nvPr/>
            </p:nvSpPr>
            <p:spPr bwMode="auto">
              <a:xfrm flipV="1">
                <a:off x="4817" y="1668"/>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Line 601"/>
              <p:cNvSpPr>
                <a:spLocks noChangeShapeType="1"/>
              </p:cNvSpPr>
              <p:nvPr/>
            </p:nvSpPr>
            <p:spPr bwMode="auto">
              <a:xfrm flipV="1">
                <a:off x="4817" y="154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Line 602"/>
              <p:cNvSpPr>
                <a:spLocks noChangeShapeType="1"/>
              </p:cNvSpPr>
              <p:nvPr/>
            </p:nvSpPr>
            <p:spPr bwMode="auto">
              <a:xfrm flipV="1">
                <a:off x="4817" y="141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Line 603"/>
              <p:cNvSpPr>
                <a:spLocks noChangeShapeType="1"/>
              </p:cNvSpPr>
              <p:nvPr/>
            </p:nvSpPr>
            <p:spPr bwMode="auto">
              <a:xfrm flipV="1">
                <a:off x="4817" y="129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Line 604"/>
              <p:cNvSpPr>
                <a:spLocks noChangeShapeType="1"/>
              </p:cNvSpPr>
              <p:nvPr/>
            </p:nvSpPr>
            <p:spPr bwMode="auto">
              <a:xfrm flipV="1">
                <a:off x="4817" y="11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Line 605"/>
              <p:cNvSpPr>
                <a:spLocks noChangeShapeType="1"/>
              </p:cNvSpPr>
              <p:nvPr/>
            </p:nvSpPr>
            <p:spPr bwMode="auto">
              <a:xfrm flipV="1">
                <a:off x="4817" y="10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Line 606"/>
              <p:cNvSpPr>
                <a:spLocks noChangeShapeType="1"/>
              </p:cNvSpPr>
              <p:nvPr/>
            </p:nvSpPr>
            <p:spPr bwMode="auto">
              <a:xfrm flipV="1">
                <a:off x="4817" y="913"/>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Line 608"/>
            <p:cNvSpPr>
              <a:spLocks noChangeShapeType="1"/>
            </p:cNvSpPr>
            <p:nvPr/>
          </p:nvSpPr>
          <p:spPr bwMode="auto">
            <a:xfrm flipV="1">
              <a:off x="4817" y="7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609"/>
            <p:cNvSpPr>
              <a:spLocks noChangeShapeType="1"/>
            </p:cNvSpPr>
            <p:nvPr/>
          </p:nvSpPr>
          <p:spPr bwMode="auto">
            <a:xfrm flipV="1">
              <a:off x="4817" y="66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ine 610"/>
            <p:cNvSpPr>
              <a:spLocks noChangeShapeType="1"/>
            </p:cNvSpPr>
            <p:nvPr/>
          </p:nvSpPr>
          <p:spPr bwMode="auto">
            <a:xfrm flipV="1">
              <a:off x="4817" y="606"/>
              <a:ext cx="0" cy="1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611"/>
            <p:cNvSpPr>
              <a:spLocks noChangeShapeType="1"/>
            </p:cNvSpPr>
            <p:nvPr/>
          </p:nvSpPr>
          <p:spPr bwMode="auto">
            <a:xfrm>
              <a:off x="4786" y="606"/>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612"/>
            <p:cNvSpPr>
              <a:spLocks noChangeShapeType="1"/>
            </p:cNvSpPr>
            <p:nvPr/>
          </p:nvSpPr>
          <p:spPr bwMode="auto">
            <a:xfrm>
              <a:off x="4786" y="1751"/>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613"/>
            <p:cNvSpPr>
              <a:spLocks/>
            </p:cNvSpPr>
            <p:nvPr/>
          </p:nvSpPr>
          <p:spPr bwMode="auto">
            <a:xfrm>
              <a:off x="702" y="1552"/>
              <a:ext cx="4800" cy="1048"/>
            </a:xfrm>
            <a:custGeom>
              <a:avLst/>
              <a:gdLst>
                <a:gd name="T0" fmla="*/ 446 w 1375"/>
                <a:gd name="T1" fmla="*/ 203 h 300"/>
                <a:gd name="T2" fmla="*/ 537 w 1375"/>
                <a:gd name="T3" fmla="*/ 183 h 300"/>
                <a:gd name="T4" fmla="*/ 219 w 1375"/>
                <a:gd name="T5" fmla="*/ 252 h 300"/>
                <a:gd name="T6" fmla="*/ 549 w 1375"/>
                <a:gd name="T7" fmla="*/ 180 h 300"/>
                <a:gd name="T8" fmla="*/ 460 w 1375"/>
                <a:gd name="T9" fmla="*/ 200 h 300"/>
                <a:gd name="T10" fmla="*/ 1084 w 1375"/>
                <a:gd name="T11" fmla="*/ 64 h 300"/>
                <a:gd name="T12" fmla="*/ 235 w 1375"/>
                <a:gd name="T13" fmla="*/ 248 h 300"/>
                <a:gd name="T14" fmla="*/ 1224 w 1375"/>
                <a:gd name="T15" fmla="*/ 33 h 300"/>
                <a:gd name="T16" fmla="*/ 442 w 1375"/>
                <a:gd name="T17" fmla="*/ 204 h 300"/>
                <a:gd name="T18" fmla="*/ 1035 w 1375"/>
                <a:gd name="T19" fmla="*/ 74 h 300"/>
                <a:gd name="T20" fmla="*/ 723 w 1375"/>
                <a:gd name="T21" fmla="*/ 142 h 300"/>
                <a:gd name="T22" fmla="*/ 377 w 1375"/>
                <a:gd name="T23" fmla="*/ 218 h 300"/>
                <a:gd name="T24" fmla="*/ 289 w 1375"/>
                <a:gd name="T25" fmla="*/ 237 h 300"/>
                <a:gd name="T26" fmla="*/ 166 w 1375"/>
                <a:gd name="T27" fmla="*/ 263 h 300"/>
                <a:gd name="T28" fmla="*/ 450 w 1375"/>
                <a:gd name="T29" fmla="*/ 202 h 300"/>
                <a:gd name="T30" fmla="*/ 383 w 1375"/>
                <a:gd name="T31" fmla="*/ 216 h 300"/>
                <a:gd name="T32" fmla="*/ 149 w 1375"/>
                <a:gd name="T33" fmla="*/ 267 h 300"/>
                <a:gd name="T34" fmla="*/ 468 w 1375"/>
                <a:gd name="T35" fmla="*/ 198 h 300"/>
                <a:gd name="T36" fmla="*/ 845 w 1375"/>
                <a:gd name="T37" fmla="*/ 116 h 300"/>
                <a:gd name="T38" fmla="*/ 813 w 1375"/>
                <a:gd name="T39" fmla="*/ 123 h 300"/>
                <a:gd name="T40" fmla="*/ 373 w 1375"/>
                <a:gd name="T41" fmla="*/ 218 h 300"/>
                <a:gd name="T42" fmla="*/ 381 w 1375"/>
                <a:gd name="T43" fmla="*/ 217 h 300"/>
                <a:gd name="T44" fmla="*/ 1064 w 1375"/>
                <a:gd name="T45" fmla="*/ 68 h 300"/>
                <a:gd name="T46" fmla="*/ 552 w 1375"/>
                <a:gd name="T47" fmla="*/ 179 h 300"/>
                <a:gd name="T48" fmla="*/ 731 w 1375"/>
                <a:gd name="T49" fmla="*/ 141 h 300"/>
                <a:gd name="T50" fmla="*/ 705 w 1375"/>
                <a:gd name="T51" fmla="*/ 146 h 300"/>
                <a:gd name="T52" fmla="*/ 1251 w 1375"/>
                <a:gd name="T53" fmla="*/ 27 h 300"/>
                <a:gd name="T54" fmla="*/ 1123 w 1375"/>
                <a:gd name="T55" fmla="*/ 55 h 300"/>
                <a:gd name="T56" fmla="*/ 831 w 1375"/>
                <a:gd name="T57" fmla="*/ 119 h 300"/>
                <a:gd name="T58" fmla="*/ 495 w 1375"/>
                <a:gd name="T59" fmla="*/ 192 h 300"/>
                <a:gd name="T60" fmla="*/ 1345 w 1375"/>
                <a:gd name="T61" fmla="*/ 7 h 300"/>
                <a:gd name="T62" fmla="*/ 929 w 1375"/>
                <a:gd name="T63" fmla="*/ 98 h 300"/>
                <a:gd name="T64" fmla="*/ 986 w 1375"/>
                <a:gd name="T65" fmla="*/ 85 h 300"/>
                <a:gd name="T66" fmla="*/ 404 w 1375"/>
                <a:gd name="T67" fmla="*/ 212 h 300"/>
                <a:gd name="T68" fmla="*/ 1162 w 1375"/>
                <a:gd name="T69" fmla="*/ 47 h 300"/>
                <a:gd name="T70" fmla="*/ 986 w 1375"/>
                <a:gd name="T71" fmla="*/ 85 h 300"/>
                <a:gd name="T72" fmla="*/ 1096 w 1375"/>
                <a:gd name="T73" fmla="*/ 61 h 300"/>
                <a:gd name="T74" fmla="*/ 937 w 1375"/>
                <a:gd name="T75" fmla="*/ 96 h 300"/>
                <a:gd name="T76" fmla="*/ 1112 w 1375"/>
                <a:gd name="T77" fmla="*/ 58 h 300"/>
                <a:gd name="T78" fmla="*/ 1010 w 1375"/>
                <a:gd name="T79" fmla="*/ 80 h 300"/>
                <a:gd name="T80" fmla="*/ 1213 w 1375"/>
                <a:gd name="T81" fmla="*/ 36 h 300"/>
                <a:gd name="T82" fmla="*/ 641 w 1375"/>
                <a:gd name="T83" fmla="*/ 160 h 300"/>
                <a:gd name="T84" fmla="*/ 989 w 1375"/>
                <a:gd name="T85" fmla="*/ 84 h 300"/>
                <a:gd name="T86" fmla="*/ 590 w 1375"/>
                <a:gd name="T87" fmla="*/ 171 h 300"/>
                <a:gd name="T88" fmla="*/ 1082 w 1375"/>
                <a:gd name="T89" fmla="*/ 64 h 300"/>
                <a:gd name="T90" fmla="*/ 753 w 1375"/>
                <a:gd name="T91" fmla="*/ 136 h 300"/>
                <a:gd name="T92" fmla="*/ 889 w 1375"/>
                <a:gd name="T93" fmla="*/ 106 h 300"/>
                <a:gd name="T94" fmla="*/ 1146 w 1375"/>
                <a:gd name="T95" fmla="*/ 50 h 300"/>
                <a:gd name="T96" fmla="*/ 983 w 1375"/>
                <a:gd name="T97" fmla="*/ 86 h 300"/>
                <a:gd name="T98" fmla="*/ 1340 w 1375"/>
                <a:gd name="T99" fmla="*/ 8 h 300"/>
                <a:gd name="T100" fmla="*/ 975 w 1375"/>
                <a:gd name="T101" fmla="*/ 87 h 300"/>
                <a:gd name="T102" fmla="*/ 1283 w 1375"/>
                <a:gd name="T103" fmla="*/ 20 h 300"/>
                <a:gd name="T104" fmla="*/ 1231 w 1375"/>
                <a:gd name="T105" fmla="*/ 32 h 300"/>
                <a:gd name="T106" fmla="*/ 1236 w 1375"/>
                <a:gd name="T107"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00">
                  <a:moveTo>
                    <a:pt x="581" y="173"/>
                  </a:moveTo>
                  <a:lnTo>
                    <a:pt x="635" y="161"/>
                  </a:lnTo>
                  <a:lnTo>
                    <a:pt x="606" y="168"/>
                  </a:lnTo>
                  <a:lnTo>
                    <a:pt x="545" y="181"/>
                  </a:lnTo>
                  <a:lnTo>
                    <a:pt x="297" y="235"/>
                  </a:lnTo>
                  <a:lnTo>
                    <a:pt x="446" y="203"/>
                  </a:lnTo>
                  <a:lnTo>
                    <a:pt x="155" y="266"/>
                  </a:lnTo>
                  <a:lnTo>
                    <a:pt x="623" y="164"/>
                  </a:lnTo>
                  <a:lnTo>
                    <a:pt x="240" y="247"/>
                  </a:lnTo>
                  <a:lnTo>
                    <a:pt x="150" y="267"/>
                  </a:lnTo>
                  <a:lnTo>
                    <a:pt x="124" y="273"/>
                  </a:lnTo>
                  <a:lnTo>
                    <a:pt x="537" y="183"/>
                  </a:lnTo>
                  <a:lnTo>
                    <a:pt x="349" y="224"/>
                  </a:lnTo>
                  <a:lnTo>
                    <a:pt x="617" y="165"/>
                  </a:lnTo>
                  <a:lnTo>
                    <a:pt x="1035" y="74"/>
                  </a:lnTo>
                  <a:lnTo>
                    <a:pt x="0" y="300"/>
                  </a:lnTo>
                  <a:lnTo>
                    <a:pt x="34" y="292"/>
                  </a:lnTo>
                  <a:lnTo>
                    <a:pt x="219" y="252"/>
                  </a:lnTo>
                  <a:lnTo>
                    <a:pt x="355" y="222"/>
                  </a:lnTo>
                  <a:lnTo>
                    <a:pt x="241" y="247"/>
                  </a:lnTo>
                  <a:lnTo>
                    <a:pt x="288" y="237"/>
                  </a:lnTo>
                  <a:lnTo>
                    <a:pt x="218" y="252"/>
                  </a:lnTo>
                  <a:lnTo>
                    <a:pt x="379" y="217"/>
                  </a:lnTo>
                  <a:lnTo>
                    <a:pt x="549" y="180"/>
                  </a:lnTo>
                  <a:lnTo>
                    <a:pt x="273" y="240"/>
                  </a:lnTo>
                  <a:lnTo>
                    <a:pt x="410" y="210"/>
                  </a:lnTo>
                  <a:lnTo>
                    <a:pt x="8" y="298"/>
                  </a:lnTo>
                  <a:lnTo>
                    <a:pt x="605" y="168"/>
                  </a:lnTo>
                  <a:lnTo>
                    <a:pt x="697" y="148"/>
                  </a:lnTo>
                  <a:lnTo>
                    <a:pt x="460" y="200"/>
                  </a:lnTo>
                  <a:lnTo>
                    <a:pt x="58" y="287"/>
                  </a:lnTo>
                  <a:lnTo>
                    <a:pt x="9" y="298"/>
                  </a:lnTo>
                  <a:lnTo>
                    <a:pt x="536" y="183"/>
                  </a:lnTo>
                  <a:lnTo>
                    <a:pt x="291" y="236"/>
                  </a:lnTo>
                  <a:lnTo>
                    <a:pt x="345" y="225"/>
                  </a:lnTo>
                  <a:lnTo>
                    <a:pt x="1084" y="64"/>
                  </a:lnTo>
                  <a:lnTo>
                    <a:pt x="445" y="203"/>
                  </a:lnTo>
                  <a:lnTo>
                    <a:pt x="612" y="166"/>
                  </a:lnTo>
                  <a:lnTo>
                    <a:pt x="1054" y="70"/>
                  </a:lnTo>
                  <a:lnTo>
                    <a:pt x="895" y="105"/>
                  </a:lnTo>
                  <a:lnTo>
                    <a:pt x="184" y="260"/>
                  </a:lnTo>
                  <a:lnTo>
                    <a:pt x="235" y="248"/>
                  </a:lnTo>
                  <a:lnTo>
                    <a:pt x="218" y="252"/>
                  </a:lnTo>
                  <a:lnTo>
                    <a:pt x="458" y="200"/>
                  </a:lnTo>
                  <a:lnTo>
                    <a:pt x="99" y="278"/>
                  </a:lnTo>
                  <a:lnTo>
                    <a:pt x="373" y="218"/>
                  </a:lnTo>
                  <a:lnTo>
                    <a:pt x="698" y="148"/>
                  </a:lnTo>
                  <a:lnTo>
                    <a:pt x="1224" y="33"/>
                  </a:lnTo>
                  <a:lnTo>
                    <a:pt x="264" y="242"/>
                  </a:lnTo>
                  <a:lnTo>
                    <a:pt x="834" y="118"/>
                  </a:lnTo>
                  <a:lnTo>
                    <a:pt x="830" y="119"/>
                  </a:lnTo>
                  <a:lnTo>
                    <a:pt x="1084" y="64"/>
                  </a:lnTo>
                  <a:lnTo>
                    <a:pt x="707" y="146"/>
                  </a:lnTo>
                  <a:lnTo>
                    <a:pt x="442" y="204"/>
                  </a:lnTo>
                  <a:lnTo>
                    <a:pt x="500" y="191"/>
                  </a:lnTo>
                  <a:lnTo>
                    <a:pt x="529" y="185"/>
                  </a:lnTo>
                  <a:lnTo>
                    <a:pt x="1022" y="77"/>
                  </a:lnTo>
                  <a:lnTo>
                    <a:pt x="998" y="82"/>
                  </a:lnTo>
                  <a:lnTo>
                    <a:pt x="322" y="230"/>
                  </a:lnTo>
                  <a:lnTo>
                    <a:pt x="1035" y="74"/>
                  </a:lnTo>
                  <a:lnTo>
                    <a:pt x="692" y="149"/>
                  </a:lnTo>
                  <a:lnTo>
                    <a:pt x="557" y="178"/>
                  </a:lnTo>
                  <a:lnTo>
                    <a:pt x="570" y="176"/>
                  </a:lnTo>
                  <a:lnTo>
                    <a:pt x="693" y="149"/>
                  </a:lnTo>
                  <a:lnTo>
                    <a:pt x="659" y="156"/>
                  </a:lnTo>
                  <a:lnTo>
                    <a:pt x="723" y="142"/>
                  </a:lnTo>
                  <a:lnTo>
                    <a:pt x="480" y="195"/>
                  </a:lnTo>
                  <a:lnTo>
                    <a:pt x="708" y="146"/>
                  </a:lnTo>
                  <a:lnTo>
                    <a:pt x="594" y="170"/>
                  </a:lnTo>
                  <a:lnTo>
                    <a:pt x="566" y="176"/>
                  </a:lnTo>
                  <a:lnTo>
                    <a:pt x="558" y="178"/>
                  </a:lnTo>
                  <a:lnTo>
                    <a:pt x="377" y="218"/>
                  </a:lnTo>
                  <a:lnTo>
                    <a:pt x="617" y="165"/>
                  </a:lnTo>
                  <a:lnTo>
                    <a:pt x="641" y="160"/>
                  </a:lnTo>
                  <a:lnTo>
                    <a:pt x="473" y="197"/>
                  </a:lnTo>
                  <a:lnTo>
                    <a:pt x="83" y="282"/>
                  </a:lnTo>
                  <a:lnTo>
                    <a:pt x="67" y="285"/>
                  </a:lnTo>
                  <a:lnTo>
                    <a:pt x="289" y="237"/>
                  </a:lnTo>
                  <a:lnTo>
                    <a:pt x="337" y="226"/>
                  </a:lnTo>
                  <a:lnTo>
                    <a:pt x="288" y="237"/>
                  </a:lnTo>
                  <a:lnTo>
                    <a:pt x="97" y="279"/>
                  </a:lnTo>
                  <a:lnTo>
                    <a:pt x="273" y="240"/>
                  </a:lnTo>
                  <a:lnTo>
                    <a:pt x="120" y="274"/>
                  </a:lnTo>
                  <a:lnTo>
                    <a:pt x="166" y="263"/>
                  </a:lnTo>
                  <a:lnTo>
                    <a:pt x="500" y="191"/>
                  </a:lnTo>
                  <a:lnTo>
                    <a:pt x="17" y="296"/>
                  </a:lnTo>
                  <a:lnTo>
                    <a:pt x="85" y="281"/>
                  </a:lnTo>
                  <a:lnTo>
                    <a:pt x="506" y="190"/>
                  </a:lnTo>
                  <a:lnTo>
                    <a:pt x="917" y="100"/>
                  </a:lnTo>
                  <a:lnTo>
                    <a:pt x="450" y="202"/>
                  </a:lnTo>
                  <a:lnTo>
                    <a:pt x="289" y="237"/>
                  </a:lnTo>
                  <a:lnTo>
                    <a:pt x="735" y="140"/>
                  </a:lnTo>
                  <a:lnTo>
                    <a:pt x="183" y="260"/>
                  </a:lnTo>
                  <a:lnTo>
                    <a:pt x="555" y="179"/>
                  </a:lnTo>
                  <a:lnTo>
                    <a:pt x="205" y="255"/>
                  </a:lnTo>
                  <a:lnTo>
                    <a:pt x="383" y="216"/>
                  </a:lnTo>
                  <a:lnTo>
                    <a:pt x="141" y="269"/>
                  </a:lnTo>
                  <a:lnTo>
                    <a:pt x="117" y="274"/>
                  </a:lnTo>
                  <a:lnTo>
                    <a:pt x="611" y="167"/>
                  </a:lnTo>
                  <a:lnTo>
                    <a:pt x="402" y="212"/>
                  </a:lnTo>
                  <a:lnTo>
                    <a:pt x="529" y="184"/>
                  </a:lnTo>
                  <a:lnTo>
                    <a:pt x="149" y="267"/>
                  </a:lnTo>
                  <a:lnTo>
                    <a:pt x="971" y="88"/>
                  </a:lnTo>
                  <a:lnTo>
                    <a:pt x="1363" y="3"/>
                  </a:lnTo>
                  <a:lnTo>
                    <a:pt x="1342" y="8"/>
                  </a:lnTo>
                  <a:lnTo>
                    <a:pt x="1052" y="71"/>
                  </a:lnTo>
                  <a:lnTo>
                    <a:pt x="366" y="220"/>
                  </a:lnTo>
                  <a:lnTo>
                    <a:pt x="468" y="198"/>
                  </a:lnTo>
                  <a:lnTo>
                    <a:pt x="979" y="87"/>
                  </a:lnTo>
                  <a:lnTo>
                    <a:pt x="855" y="114"/>
                  </a:lnTo>
                  <a:lnTo>
                    <a:pt x="619" y="165"/>
                  </a:lnTo>
                  <a:lnTo>
                    <a:pt x="70" y="284"/>
                  </a:lnTo>
                  <a:lnTo>
                    <a:pt x="538" y="183"/>
                  </a:lnTo>
                  <a:lnTo>
                    <a:pt x="845" y="116"/>
                  </a:lnTo>
                  <a:lnTo>
                    <a:pt x="560" y="178"/>
                  </a:lnTo>
                  <a:lnTo>
                    <a:pt x="869" y="110"/>
                  </a:lnTo>
                  <a:lnTo>
                    <a:pt x="379" y="217"/>
                  </a:lnTo>
                  <a:lnTo>
                    <a:pt x="672" y="153"/>
                  </a:lnTo>
                  <a:lnTo>
                    <a:pt x="984" y="86"/>
                  </a:lnTo>
                  <a:lnTo>
                    <a:pt x="813" y="123"/>
                  </a:lnTo>
                  <a:lnTo>
                    <a:pt x="874" y="109"/>
                  </a:lnTo>
                  <a:lnTo>
                    <a:pt x="705" y="146"/>
                  </a:lnTo>
                  <a:lnTo>
                    <a:pt x="442" y="203"/>
                  </a:lnTo>
                  <a:lnTo>
                    <a:pt x="861" y="112"/>
                  </a:lnTo>
                  <a:lnTo>
                    <a:pt x="486" y="194"/>
                  </a:lnTo>
                  <a:lnTo>
                    <a:pt x="373" y="218"/>
                  </a:lnTo>
                  <a:lnTo>
                    <a:pt x="285" y="238"/>
                  </a:lnTo>
                  <a:lnTo>
                    <a:pt x="1253" y="27"/>
                  </a:lnTo>
                  <a:lnTo>
                    <a:pt x="331" y="228"/>
                  </a:lnTo>
                  <a:lnTo>
                    <a:pt x="1294" y="18"/>
                  </a:lnTo>
                  <a:lnTo>
                    <a:pt x="1146" y="50"/>
                  </a:lnTo>
                  <a:lnTo>
                    <a:pt x="381" y="217"/>
                  </a:lnTo>
                  <a:lnTo>
                    <a:pt x="553" y="179"/>
                  </a:lnTo>
                  <a:lnTo>
                    <a:pt x="899" y="104"/>
                  </a:lnTo>
                  <a:lnTo>
                    <a:pt x="542" y="182"/>
                  </a:lnTo>
                  <a:lnTo>
                    <a:pt x="855" y="114"/>
                  </a:lnTo>
                  <a:lnTo>
                    <a:pt x="292" y="236"/>
                  </a:lnTo>
                  <a:lnTo>
                    <a:pt x="1064" y="68"/>
                  </a:lnTo>
                  <a:lnTo>
                    <a:pt x="1042" y="73"/>
                  </a:lnTo>
                  <a:lnTo>
                    <a:pt x="1190" y="41"/>
                  </a:lnTo>
                  <a:lnTo>
                    <a:pt x="1238" y="30"/>
                  </a:lnTo>
                  <a:lnTo>
                    <a:pt x="604" y="168"/>
                  </a:lnTo>
                  <a:lnTo>
                    <a:pt x="930" y="97"/>
                  </a:lnTo>
                  <a:lnTo>
                    <a:pt x="552" y="179"/>
                  </a:lnTo>
                  <a:lnTo>
                    <a:pt x="245" y="246"/>
                  </a:lnTo>
                  <a:lnTo>
                    <a:pt x="909" y="102"/>
                  </a:lnTo>
                  <a:lnTo>
                    <a:pt x="899" y="104"/>
                  </a:lnTo>
                  <a:lnTo>
                    <a:pt x="682" y="151"/>
                  </a:lnTo>
                  <a:lnTo>
                    <a:pt x="480" y="195"/>
                  </a:lnTo>
                  <a:lnTo>
                    <a:pt x="731" y="141"/>
                  </a:lnTo>
                  <a:lnTo>
                    <a:pt x="391" y="215"/>
                  </a:lnTo>
                  <a:lnTo>
                    <a:pt x="834" y="118"/>
                  </a:lnTo>
                  <a:lnTo>
                    <a:pt x="1089" y="63"/>
                  </a:lnTo>
                  <a:lnTo>
                    <a:pt x="650" y="158"/>
                  </a:lnTo>
                  <a:lnTo>
                    <a:pt x="960" y="91"/>
                  </a:lnTo>
                  <a:lnTo>
                    <a:pt x="705" y="146"/>
                  </a:lnTo>
                  <a:lnTo>
                    <a:pt x="1042" y="73"/>
                  </a:lnTo>
                  <a:lnTo>
                    <a:pt x="895" y="105"/>
                  </a:lnTo>
                  <a:lnTo>
                    <a:pt x="678" y="152"/>
                  </a:lnTo>
                  <a:lnTo>
                    <a:pt x="1028" y="76"/>
                  </a:lnTo>
                  <a:lnTo>
                    <a:pt x="1197" y="39"/>
                  </a:lnTo>
                  <a:lnTo>
                    <a:pt x="1251" y="27"/>
                  </a:lnTo>
                  <a:lnTo>
                    <a:pt x="1187" y="41"/>
                  </a:lnTo>
                  <a:lnTo>
                    <a:pt x="635" y="161"/>
                  </a:lnTo>
                  <a:lnTo>
                    <a:pt x="810" y="123"/>
                  </a:lnTo>
                  <a:lnTo>
                    <a:pt x="1024" y="77"/>
                  </a:lnTo>
                  <a:lnTo>
                    <a:pt x="708" y="145"/>
                  </a:lnTo>
                  <a:lnTo>
                    <a:pt x="1123" y="55"/>
                  </a:lnTo>
                  <a:lnTo>
                    <a:pt x="1261" y="25"/>
                  </a:lnTo>
                  <a:lnTo>
                    <a:pt x="966" y="89"/>
                  </a:lnTo>
                  <a:lnTo>
                    <a:pt x="1300" y="17"/>
                  </a:lnTo>
                  <a:lnTo>
                    <a:pt x="1340" y="8"/>
                  </a:lnTo>
                  <a:lnTo>
                    <a:pt x="1351" y="6"/>
                  </a:lnTo>
                  <a:lnTo>
                    <a:pt x="831" y="119"/>
                  </a:lnTo>
                  <a:lnTo>
                    <a:pt x="816" y="122"/>
                  </a:lnTo>
                  <a:lnTo>
                    <a:pt x="1152" y="49"/>
                  </a:lnTo>
                  <a:lnTo>
                    <a:pt x="954" y="92"/>
                  </a:lnTo>
                  <a:lnTo>
                    <a:pt x="555" y="179"/>
                  </a:lnTo>
                  <a:lnTo>
                    <a:pt x="442" y="203"/>
                  </a:lnTo>
                  <a:lnTo>
                    <a:pt x="495" y="192"/>
                  </a:lnTo>
                  <a:lnTo>
                    <a:pt x="850" y="115"/>
                  </a:lnTo>
                  <a:lnTo>
                    <a:pt x="500" y="191"/>
                  </a:lnTo>
                  <a:lnTo>
                    <a:pt x="1171" y="45"/>
                  </a:lnTo>
                  <a:lnTo>
                    <a:pt x="1046" y="72"/>
                  </a:lnTo>
                  <a:lnTo>
                    <a:pt x="1199" y="39"/>
                  </a:lnTo>
                  <a:lnTo>
                    <a:pt x="1345" y="7"/>
                  </a:lnTo>
                  <a:lnTo>
                    <a:pt x="1021" y="77"/>
                  </a:lnTo>
                  <a:lnTo>
                    <a:pt x="1175" y="44"/>
                  </a:lnTo>
                  <a:lnTo>
                    <a:pt x="1285" y="20"/>
                  </a:lnTo>
                  <a:lnTo>
                    <a:pt x="1142" y="51"/>
                  </a:lnTo>
                  <a:lnTo>
                    <a:pt x="841" y="117"/>
                  </a:lnTo>
                  <a:lnTo>
                    <a:pt x="929" y="98"/>
                  </a:lnTo>
                  <a:lnTo>
                    <a:pt x="1187" y="41"/>
                  </a:lnTo>
                  <a:lnTo>
                    <a:pt x="1298" y="17"/>
                  </a:lnTo>
                  <a:lnTo>
                    <a:pt x="1371" y="1"/>
                  </a:lnTo>
                  <a:lnTo>
                    <a:pt x="1139" y="52"/>
                  </a:lnTo>
                  <a:lnTo>
                    <a:pt x="1284" y="20"/>
                  </a:lnTo>
                  <a:lnTo>
                    <a:pt x="986" y="85"/>
                  </a:lnTo>
                  <a:lnTo>
                    <a:pt x="941" y="95"/>
                  </a:lnTo>
                  <a:lnTo>
                    <a:pt x="890" y="106"/>
                  </a:lnTo>
                  <a:lnTo>
                    <a:pt x="790" y="128"/>
                  </a:lnTo>
                  <a:lnTo>
                    <a:pt x="506" y="190"/>
                  </a:lnTo>
                  <a:lnTo>
                    <a:pt x="995" y="83"/>
                  </a:lnTo>
                  <a:lnTo>
                    <a:pt x="404" y="212"/>
                  </a:lnTo>
                  <a:lnTo>
                    <a:pt x="807" y="124"/>
                  </a:lnTo>
                  <a:lnTo>
                    <a:pt x="1327" y="11"/>
                  </a:lnTo>
                  <a:lnTo>
                    <a:pt x="379" y="217"/>
                  </a:lnTo>
                  <a:lnTo>
                    <a:pt x="759" y="134"/>
                  </a:lnTo>
                  <a:lnTo>
                    <a:pt x="1075" y="66"/>
                  </a:lnTo>
                  <a:lnTo>
                    <a:pt x="1162" y="47"/>
                  </a:lnTo>
                  <a:lnTo>
                    <a:pt x="1131" y="54"/>
                  </a:lnTo>
                  <a:lnTo>
                    <a:pt x="895" y="105"/>
                  </a:lnTo>
                  <a:lnTo>
                    <a:pt x="1134" y="53"/>
                  </a:lnTo>
                  <a:lnTo>
                    <a:pt x="1332" y="10"/>
                  </a:lnTo>
                  <a:lnTo>
                    <a:pt x="989" y="84"/>
                  </a:lnTo>
                  <a:lnTo>
                    <a:pt x="986" y="85"/>
                  </a:lnTo>
                  <a:lnTo>
                    <a:pt x="1101" y="60"/>
                  </a:lnTo>
                  <a:lnTo>
                    <a:pt x="351" y="223"/>
                  </a:lnTo>
                  <a:lnTo>
                    <a:pt x="1023" y="77"/>
                  </a:lnTo>
                  <a:lnTo>
                    <a:pt x="1158" y="48"/>
                  </a:lnTo>
                  <a:lnTo>
                    <a:pt x="1230" y="32"/>
                  </a:lnTo>
                  <a:lnTo>
                    <a:pt x="1096" y="61"/>
                  </a:lnTo>
                  <a:lnTo>
                    <a:pt x="1023" y="77"/>
                  </a:lnTo>
                  <a:lnTo>
                    <a:pt x="699" y="148"/>
                  </a:lnTo>
                  <a:lnTo>
                    <a:pt x="1060" y="69"/>
                  </a:lnTo>
                  <a:lnTo>
                    <a:pt x="1352" y="5"/>
                  </a:lnTo>
                  <a:lnTo>
                    <a:pt x="1219" y="34"/>
                  </a:lnTo>
                  <a:lnTo>
                    <a:pt x="937" y="96"/>
                  </a:lnTo>
                  <a:lnTo>
                    <a:pt x="1372" y="1"/>
                  </a:lnTo>
                  <a:lnTo>
                    <a:pt x="725" y="142"/>
                  </a:lnTo>
                  <a:lnTo>
                    <a:pt x="1255" y="27"/>
                  </a:lnTo>
                  <a:lnTo>
                    <a:pt x="1375" y="0"/>
                  </a:lnTo>
                  <a:lnTo>
                    <a:pt x="1230" y="32"/>
                  </a:lnTo>
                  <a:lnTo>
                    <a:pt x="1112" y="58"/>
                  </a:lnTo>
                  <a:lnTo>
                    <a:pt x="1329" y="11"/>
                  </a:lnTo>
                  <a:lnTo>
                    <a:pt x="1203" y="38"/>
                  </a:lnTo>
                  <a:lnTo>
                    <a:pt x="1256" y="26"/>
                  </a:lnTo>
                  <a:lnTo>
                    <a:pt x="868" y="111"/>
                  </a:lnTo>
                  <a:lnTo>
                    <a:pt x="1323" y="12"/>
                  </a:lnTo>
                  <a:lnTo>
                    <a:pt x="1010" y="80"/>
                  </a:lnTo>
                  <a:lnTo>
                    <a:pt x="851" y="114"/>
                  </a:lnTo>
                  <a:lnTo>
                    <a:pt x="774" y="131"/>
                  </a:lnTo>
                  <a:lnTo>
                    <a:pt x="762" y="134"/>
                  </a:lnTo>
                  <a:lnTo>
                    <a:pt x="1138" y="52"/>
                  </a:lnTo>
                  <a:lnTo>
                    <a:pt x="726" y="142"/>
                  </a:lnTo>
                  <a:lnTo>
                    <a:pt x="1213" y="36"/>
                  </a:lnTo>
                  <a:lnTo>
                    <a:pt x="973" y="88"/>
                  </a:lnTo>
                  <a:lnTo>
                    <a:pt x="1253" y="27"/>
                  </a:lnTo>
                  <a:lnTo>
                    <a:pt x="1231" y="32"/>
                  </a:lnTo>
                  <a:lnTo>
                    <a:pt x="605" y="168"/>
                  </a:lnTo>
                  <a:lnTo>
                    <a:pt x="1133" y="53"/>
                  </a:lnTo>
                  <a:lnTo>
                    <a:pt x="641" y="160"/>
                  </a:lnTo>
                  <a:lnTo>
                    <a:pt x="1256" y="26"/>
                  </a:lnTo>
                  <a:lnTo>
                    <a:pt x="985" y="85"/>
                  </a:lnTo>
                  <a:lnTo>
                    <a:pt x="1010" y="80"/>
                  </a:lnTo>
                  <a:lnTo>
                    <a:pt x="982" y="86"/>
                  </a:lnTo>
                  <a:lnTo>
                    <a:pt x="860" y="112"/>
                  </a:lnTo>
                  <a:lnTo>
                    <a:pt x="989" y="84"/>
                  </a:lnTo>
                  <a:lnTo>
                    <a:pt x="808" y="124"/>
                  </a:lnTo>
                  <a:lnTo>
                    <a:pt x="1070" y="67"/>
                  </a:lnTo>
                  <a:lnTo>
                    <a:pt x="893" y="105"/>
                  </a:lnTo>
                  <a:lnTo>
                    <a:pt x="1299" y="17"/>
                  </a:lnTo>
                  <a:lnTo>
                    <a:pt x="1243" y="29"/>
                  </a:lnTo>
                  <a:lnTo>
                    <a:pt x="590" y="171"/>
                  </a:lnTo>
                  <a:lnTo>
                    <a:pt x="1181" y="43"/>
                  </a:lnTo>
                  <a:lnTo>
                    <a:pt x="702" y="147"/>
                  </a:lnTo>
                  <a:lnTo>
                    <a:pt x="939" y="95"/>
                  </a:lnTo>
                  <a:lnTo>
                    <a:pt x="667" y="155"/>
                  </a:lnTo>
                  <a:lnTo>
                    <a:pt x="944" y="94"/>
                  </a:lnTo>
                  <a:lnTo>
                    <a:pt x="1082" y="64"/>
                  </a:lnTo>
                  <a:lnTo>
                    <a:pt x="1169" y="45"/>
                  </a:lnTo>
                  <a:lnTo>
                    <a:pt x="812" y="123"/>
                  </a:lnTo>
                  <a:lnTo>
                    <a:pt x="1299" y="17"/>
                  </a:lnTo>
                  <a:lnTo>
                    <a:pt x="921" y="99"/>
                  </a:lnTo>
                  <a:lnTo>
                    <a:pt x="1088" y="63"/>
                  </a:lnTo>
                  <a:lnTo>
                    <a:pt x="753" y="136"/>
                  </a:lnTo>
                  <a:lnTo>
                    <a:pt x="1095" y="61"/>
                  </a:lnTo>
                  <a:lnTo>
                    <a:pt x="1159" y="48"/>
                  </a:lnTo>
                  <a:lnTo>
                    <a:pt x="1312" y="14"/>
                  </a:lnTo>
                  <a:lnTo>
                    <a:pt x="1098" y="61"/>
                  </a:lnTo>
                  <a:lnTo>
                    <a:pt x="1152" y="49"/>
                  </a:lnTo>
                  <a:lnTo>
                    <a:pt x="889" y="106"/>
                  </a:lnTo>
                  <a:lnTo>
                    <a:pt x="729" y="141"/>
                  </a:lnTo>
                  <a:lnTo>
                    <a:pt x="632" y="162"/>
                  </a:lnTo>
                  <a:lnTo>
                    <a:pt x="921" y="99"/>
                  </a:lnTo>
                  <a:lnTo>
                    <a:pt x="1096" y="61"/>
                  </a:lnTo>
                  <a:lnTo>
                    <a:pt x="671" y="154"/>
                  </a:lnTo>
                  <a:lnTo>
                    <a:pt x="1146" y="50"/>
                  </a:lnTo>
                  <a:lnTo>
                    <a:pt x="1004" y="81"/>
                  </a:lnTo>
                  <a:lnTo>
                    <a:pt x="726" y="142"/>
                  </a:lnTo>
                  <a:lnTo>
                    <a:pt x="1196" y="39"/>
                  </a:lnTo>
                  <a:lnTo>
                    <a:pt x="1222" y="34"/>
                  </a:lnTo>
                  <a:lnTo>
                    <a:pt x="1261" y="25"/>
                  </a:lnTo>
                  <a:lnTo>
                    <a:pt x="983" y="86"/>
                  </a:lnTo>
                  <a:lnTo>
                    <a:pt x="371" y="219"/>
                  </a:lnTo>
                  <a:lnTo>
                    <a:pt x="897" y="104"/>
                  </a:lnTo>
                  <a:lnTo>
                    <a:pt x="551" y="180"/>
                  </a:lnTo>
                  <a:lnTo>
                    <a:pt x="826" y="120"/>
                  </a:lnTo>
                  <a:lnTo>
                    <a:pt x="984" y="86"/>
                  </a:lnTo>
                  <a:lnTo>
                    <a:pt x="1340" y="8"/>
                  </a:lnTo>
                  <a:lnTo>
                    <a:pt x="758" y="135"/>
                  </a:lnTo>
                  <a:lnTo>
                    <a:pt x="1001" y="82"/>
                  </a:lnTo>
                  <a:lnTo>
                    <a:pt x="970" y="89"/>
                  </a:lnTo>
                  <a:lnTo>
                    <a:pt x="1214" y="35"/>
                  </a:lnTo>
                  <a:lnTo>
                    <a:pt x="1155" y="48"/>
                  </a:lnTo>
                  <a:lnTo>
                    <a:pt x="975" y="87"/>
                  </a:lnTo>
                  <a:lnTo>
                    <a:pt x="1042" y="73"/>
                  </a:lnTo>
                  <a:lnTo>
                    <a:pt x="876" y="109"/>
                  </a:lnTo>
                  <a:lnTo>
                    <a:pt x="1355" y="5"/>
                  </a:lnTo>
                  <a:lnTo>
                    <a:pt x="1138" y="52"/>
                  </a:lnTo>
                  <a:lnTo>
                    <a:pt x="1231" y="32"/>
                  </a:lnTo>
                  <a:lnTo>
                    <a:pt x="1283" y="20"/>
                  </a:lnTo>
                  <a:lnTo>
                    <a:pt x="937" y="96"/>
                  </a:lnTo>
                  <a:lnTo>
                    <a:pt x="1119" y="56"/>
                  </a:lnTo>
                  <a:lnTo>
                    <a:pt x="1125" y="55"/>
                  </a:lnTo>
                  <a:lnTo>
                    <a:pt x="898" y="104"/>
                  </a:lnTo>
                  <a:lnTo>
                    <a:pt x="926" y="98"/>
                  </a:lnTo>
                  <a:lnTo>
                    <a:pt x="1231" y="32"/>
                  </a:lnTo>
                  <a:lnTo>
                    <a:pt x="841" y="117"/>
                  </a:lnTo>
                  <a:lnTo>
                    <a:pt x="706" y="146"/>
                  </a:lnTo>
                  <a:lnTo>
                    <a:pt x="1040" y="73"/>
                  </a:lnTo>
                  <a:lnTo>
                    <a:pt x="1368" y="2"/>
                  </a:lnTo>
                  <a:lnTo>
                    <a:pt x="931" y="97"/>
                  </a:lnTo>
                  <a:lnTo>
                    <a:pt x="1236" y="31"/>
                  </a:lnTo>
                  <a:lnTo>
                    <a:pt x="1179" y="43"/>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14"/>
            <p:cNvSpPr>
              <a:spLocks noChangeShapeType="1"/>
            </p:cNvSpPr>
            <p:nvPr/>
          </p:nvSpPr>
          <p:spPr bwMode="auto">
            <a:xfrm flipV="1">
              <a:off x="548" y="194"/>
              <a:ext cx="0" cy="3471"/>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Line 615"/>
            <p:cNvSpPr>
              <a:spLocks noChangeShapeType="1"/>
            </p:cNvSpPr>
            <p:nvPr/>
          </p:nvSpPr>
          <p:spPr bwMode="auto">
            <a:xfrm flipH="1">
              <a:off x="492" y="3571"/>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Line 617"/>
            <p:cNvSpPr>
              <a:spLocks noChangeShapeType="1"/>
            </p:cNvSpPr>
            <p:nvPr/>
          </p:nvSpPr>
          <p:spPr bwMode="auto">
            <a:xfrm flipH="1">
              <a:off x="492" y="193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618"/>
            <p:cNvSpPr>
              <a:spLocks noChangeArrowheads="1"/>
            </p:cNvSpPr>
            <p:nvPr/>
          </p:nvSpPr>
          <p:spPr bwMode="auto">
            <a:xfrm rot="16200000">
              <a:off x="353" y="1803"/>
              <a:ext cx="84"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Line 619"/>
            <p:cNvSpPr>
              <a:spLocks noChangeShapeType="1"/>
            </p:cNvSpPr>
            <p:nvPr/>
          </p:nvSpPr>
          <p:spPr bwMode="auto">
            <a:xfrm flipH="1">
              <a:off x="492" y="28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622"/>
            <p:cNvSpPr>
              <a:spLocks noChangeShapeType="1"/>
            </p:cNvSpPr>
            <p:nvPr/>
          </p:nvSpPr>
          <p:spPr bwMode="auto">
            <a:xfrm>
              <a:off x="548" y="3665"/>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623"/>
            <p:cNvSpPr>
              <a:spLocks noChangeShapeType="1"/>
            </p:cNvSpPr>
            <p:nvPr/>
          </p:nvSpPr>
          <p:spPr bwMode="auto">
            <a:xfrm>
              <a:off x="642"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624"/>
            <p:cNvSpPr>
              <a:spLocks noChangeArrowheads="1"/>
            </p:cNvSpPr>
            <p:nvPr/>
          </p:nvSpPr>
          <p:spPr bwMode="auto">
            <a:xfrm>
              <a:off x="562"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Line 625"/>
            <p:cNvSpPr>
              <a:spLocks noChangeShapeType="1"/>
            </p:cNvSpPr>
            <p:nvPr/>
          </p:nvSpPr>
          <p:spPr bwMode="auto">
            <a:xfrm>
              <a:off x="162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626"/>
            <p:cNvSpPr>
              <a:spLocks noChangeArrowheads="1"/>
            </p:cNvSpPr>
            <p:nvPr/>
          </p:nvSpPr>
          <p:spPr bwMode="auto">
            <a:xfrm>
              <a:off x="1539"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Line 627"/>
            <p:cNvSpPr>
              <a:spLocks noChangeShapeType="1"/>
            </p:cNvSpPr>
            <p:nvPr/>
          </p:nvSpPr>
          <p:spPr bwMode="auto">
            <a:xfrm>
              <a:off x="2601"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628"/>
            <p:cNvSpPr>
              <a:spLocks noChangeArrowheads="1"/>
            </p:cNvSpPr>
            <p:nvPr/>
          </p:nvSpPr>
          <p:spPr bwMode="auto">
            <a:xfrm>
              <a:off x="2520"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Line 629"/>
            <p:cNvSpPr>
              <a:spLocks noChangeShapeType="1"/>
            </p:cNvSpPr>
            <p:nvPr/>
          </p:nvSpPr>
          <p:spPr bwMode="auto">
            <a:xfrm>
              <a:off x="3578"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630"/>
            <p:cNvSpPr>
              <a:spLocks noChangeArrowheads="1"/>
            </p:cNvSpPr>
            <p:nvPr/>
          </p:nvSpPr>
          <p:spPr bwMode="auto">
            <a:xfrm>
              <a:off x="3498"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Line 631"/>
            <p:cNvSpPr>
              <a:spLocks noChangeShapeType="1"/>
            </p:cNvSpPr>
            <p:nvPr/>
          </p:nvSpPr>
          <p:spPr bwMode="auto">
            <a:xfrm>
              <a:off x="4559"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632"/>
            <p:cNvSpPr>
              <a:spLocks noChangeArrowheads="1"/>
            </p:cNvSpPr>
            <p:nvPr/>
          </p:nvSpPr>
          <p:spPr bwMode="auto">
            <a:xfrm>
              <a:off x="4479"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Line 633"/>
            <p:cNvSpPr>
              <a:spLocks noChangeShapeType="1"/>
            </p:cNvSpPr>
            <p:nvPr/>
          </p:nvSpPr>
          <p:spPr bwMode="auto">
            <a:xfrm>
              <a:off x="554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634"/>
            <p:cNvSpPr>
              <a:spLocks noChangeArrowheads="1"/>
            </p:cNvSpPr>
            <p:nvPr/>
          </p:nvSpPr>
          <p:spPr bwMode="auto">
            <a:xfrm>
              <a:off x="5460" y="3752"/>
              <a:ext cx="167"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37" name="TextBox 636"/>
          <p:cNvSpPr txBox="1"/>
          <p:nvPr/>
        </p:nvSpPr>
        <p:spPr>
          <a:xfrm>
            <a:off x="1524134" y="1"/>
            <a:ext cx="91438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ea typeface="+mn-ea"/>
                <a:cs typeface="Arial" pitchFamily="34" charset="0"/>
              </a:rPr>
              <a:t>Causal Effect Estimates vs. Permanent Resident Outcomes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Income Rank at Age 26 for Children with Parents at 25</a:t>
            </a:r>
            <a:r>
              <a:rPr kumimoji="0" lang="en-US" sz="1800" b="0" i="0" u="none" strike="noStrike" kern="1200" cap="none" spc="0" normalizeH="0" baseline="30000" noProof="0" dirty="0">
                <a:ln>
                  <a:noFill/>
                </a:ln>
                <a:solidFill>
                  <a:srgbClr val="1E2D53"/>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 Percentile</a:t>
            </a:r>
          </a:p>
        </p:txBody>
      </p:sp>
      <p:sp>
        <p:nvSpPr>
          <p:cNvPr id="638" name="Rectangle 635"/>
          <p:cNvSpPr>
            <a:spLocks noChangeArrowheads="1"/>
          </p:cNvSpPr>
          <p:nvPr/>
        </p:nvSpPr>
        <p:spPr bwMode="auto">
          <a:xfrm>
            <a:off x="3429001" y="6383667"/>
            <a:ext cx="5988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 Percentile Rank of Children of Permanent Residents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9" name="Rectangle 621"/>
          <p:cNvSpPr>
            <a:spLocks noChangeArrowheads="1"/>
          </p:cNvSpPr>
          <p:nvPr/>
        </p:nvSpPr>
        <p:spPr bwMode="auto">
          <a:xfrm rot="16200000">
            <a:off x="-765877" y="3128079"/>
            <a:ext cx="5313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Causal Effect of 1 Year of Exposure on Child’s Rank</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40" name="Rectangle 620"/>
          <p:cNvSpPr>
            <a:spLocks noChangeArrowheads="1"/>
          </p:cNvSpPr>
          <p:nvPr/>
        </p:nvSpPr>
        <p:spPr bwMode="auto">
          <a:xfrm rot="16200000">
            <a:off x="2124710" y="589630"/>
            <a:ext cx="3206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41" name="Rectangle 616"/>
          <p:cNvSpPr>
            <a:spLocks noChangeArrowheads="1"/>
          </p:cNvSpPr>
          <p:nvPr/>
        </p:nvSpPr>
        <p:spPr bwMode="auto">
          <a:xfrm rot="16200000">
            <a:off x="2087770" y="5682529"/>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6" name="Rectangle 161"/>
          <p:cNvSpPr>
            <a:spLocks noChangeArrowheads="1"/>
          </p:cNvSpPr>
          <p:nvPr/>
        </p:nvSpPr>
        <p:spPr bwMode="auto">
          <a:xfrm>
            <a:off x="3352800" y="838201"/>
            <a:ext cx="502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Classic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bias-variance tradeoff</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noisy causal effect estimates but biased (precise) predictions based on permanent residents</a:t>
            </a:r>
          </a:p>
        </p:txBody>
      </p:sp>
    </p:spTree>
    <p:extLst>
      <p:ext uri="{BB962C8B-B14F-4D97-AF65-F5344CB8AC3E}">
        <p14:creationId xmlns:p14="http://schemas.microsoft.com/office/powerpoint/2010/main" val="25793126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Three Objectives</a:t>
            </a:r>
          </a:p>
        </p:txBody>
      </p:sp>
      <p:sp>
        <p:nvSpPr>
          <p:cNvPr id="125954" name="Content Placeholder 2"/>
          <p:cNvSpPr>
            <a:spLocks noGrp="1"/>
          </p:cNvSpPr>
          <p:nvPr>
            <p:ph idx="1"/>
          </p:nvPr>
        </p:nvSpPr>
        <p:spPr>
          <a:xfrm>
            <a:off x="1905000" y="990600"/>
            <a:ext cx="8229600" cy="5791200"/>
          </a:xfrm>
        </p:spPr>
        <p:txBody>
          <a:bodyPr/>
          <a:lstStyle/>
          <a:p>
            <a:endParaRPr lang="en-US" dirty="0">
              <a:ea typeface="ＭＳ Ｐゴシック"/>
              <a:cs typeface="ＭＳ Ｐゴシック"/>
            </a:endParaRPr>
          </a:p>
          <a:p>
            <a:r>
              <a:rPr lang="en-US" dirty="0">
                <a:ea typeface="ＭＳ Ｐゴシック"/>
                <a:cs typeface="ＭＳ Ｐゴシック"/>
              </a:rPr>
              <a:t>Use fixed effect estimates for three purposes</a:t>
            </a:r>
            <a:r>
              <a:rPr lang="en-US" dirty="0">
                <a:solidFill>
                  <a:srgbClr val="222222"/>
                </a:solidFill>
                <a:ea typeface="Calibri"/>
              </a:rPr>
              <a:t>:</a:t>
            </a:r>
          </a:p>
          <a:p>
            <a:pPr marL="457200" lvl="1" indent="0">
              <a:buNone/>
            </a:pPr>
            <a:endParaRPr lang="en-US" dirty="0">
              <a:solidFill>
                <a:srgbClr val="222222"/>
              </a:solidFill>
              <a:ea typeface="Calibri"/>
            </a:endParaRPr>
          </a:p>
          <a:p>
            <a:pPr marL="666750" indent="-376238">
              <a:spcBef>
                <a:spcPct val="0"/>
              </a:spcBef>
              <a:buFont typeface="+mj-lt"/>
              <a:buAutoNum type="arabicPeriod"/>
              <a:defRPr/>
            </a:pPr>
            <a:r>
              <a:rPr lang="en-US" dirty="0">
                <a:solidFill>
                  <a:srgbClr val="222222"/>
                </a:solidFill>
                <a:ea typeface="Calibri"/>
              </a:rPr>
              <a:t>Quantify the size of place effects: how much do places matter?</a:t>
            </a:r>
          </a:p>
          <a:p>
            <a:pPr marL="666750" indent="-376238">
              <a:spcBef>
                <a:spcPct val="0"/>
              </a:spcBef>
              <a:buFont typeface="+mj-lt"/>
              <a:buAutoNum type="arabicPeriod"/>
              <a:defRPr/>
            </a:pPr>
            <a:endParaRPr lang="en-US" dirty="0">
              <a:solidFill>
                <a:srgbClr val="222222"/>
              </a:solidFill>
              <a:ea typeface="Calibri"/>
            </a:endParaRPr>
          </a:p>
          <a:p>
            <a:pPr marL="666750" indent="-376238">
              <a:spcBef>
                <a:spcPct val="0"/>
              </a:spcBef>
              <a:buFont typeface="+mj-lt"/>
              <a:buAutoNum type="arabicPeriod"/>
              <a:defRPr/>
            </a:pPr>
            <a:r>
              <a:rPr lang="en-US" dirty="0">
                <a:solidFill>
                  <a:srgbClr val="222222"/>
                </a:solidFill>
                <a:ea typeface="Calibri"/>
              </a:rPr>
              <a:t>Construct forecasts that c</a:t>
            </a:r>
            <a:r>
              <a:rPr lang="en-US" dirty="0">
                <a:ea typeface="ＭＳ Ｐゴシック"/>
                <a:cs typeface="ＭＳ Ｐゴシック"/>
              </a:rPr>
              <a:t>an be used to guide families seeking to “move to opportunity”</a:t>
            </a:r>
          </a:p>
          <a:p>
            <a:pPr marL="666750" indent="-376238">
              <a:spcBef>
                <a:spcPct val="0"/>
              </a:spcBef>
              <a:buFont typeface="+mj-lt"/>
              <a:buAutoNum type="arabicPeriod"/>
              <a:defRPr/>
            </a:pPr>
            <a:endParaRPr lang="en-US" dirty="0">
              <a:ea typeface="ＭＳ Ｐゴシック"/>
              <a:cs typeface="ＭＳ Ｐゴシック"/>
            </a:endParaRPr>
          </a:p>
          <a:p>
            <a:pPr marL="666750" indent="-376238">
              <a:spcBef>
                <a:spcPct val="0"/>
              </a:spcBef>
              <a:buFont typeface="+mj-lt"/>
              <a:buAutoNum type="arabicPeriod"/>
              <a:defRPr/>
            </a:pPr>
            <a:r>
              <a:rPr lang="en-US" dirty="0">
                <a:ea typeface="ＭＳ Ｐゴシック"/>
                <a:cs typeface="ＭＳ Ｐゴシック"/>
              </a:rPr>
              <a:t>Characterize which types of areas produce better outcomes to provide guidance for place-based policies</a:t>
            </a:r>
          </a:p>
        </p:txBody>
      </p:sp>
    </p:spTree>
    <p:extLst>
      <p:ext uri="{BB962C8B-B14F-4D97-AF65-F5344CB8AC3E}">
        <p14:creationId xmlns:p14="http://schemas.microsoft.com/office/powerpoint/2010/main" val="8996175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Objective 1: Magnitude of Place Effects</a:t>
            </a:r>
          </a:p>
        </p:txBody>
      </p:sp>
      <p:sp>
        <p:nvSpPr>
          <p:cNvPr id="125954" name="Content Placeholder 2"/>
          <p:cNvSpPr>
            <a:spLocks noGrp="1"/>
          </p:cNvSpPr>
          <p:nvPr>
            <p:ph idx="1"/>
          </p:nvPr>
        </p:nvSpPr>
        <p:spPr>
          <a:xfrm>
            <a:off x="1905000" y="1143000"/>
            <a:ext cx="8763000" cy="5791200"/>
          </a:xfrm>
        </p:spPr>
        <p:txBody>
          <a:bodyPr/>
          <a:lstStyle/>
          <a:p>
            <a:r>
              <a:rPr lang="en-US" dirty="0">
                <a:ea typeface="ＭＳ Ｐゴシック"/>
                <a:cs typeface="Arial" panose="020B0604020202020204" pitchFamily="34" charset="0"/>
              </a:rPr>
              <a:t>Can we just look at the variance of fixed effect estimates,      ?</a:t>
            </a:r>
          </a:p>
          <a:p>
            <a:pPr marL="0" indent="0">
              <a:buNone/>
            </a:pPr>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No….we can write:                        where     is orthogonal sampling error</a:t>
            </a:r>
          </a:p>
          <a:p>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Total variance has two components:</a:t>
            </a:r>
          </a:p>
          <a:p>
            <a:endParaRPr lang="en-US" dirty="0">
              <a:ea typeface="ＭＳ Ｐゴシック"/>
              <a:cs typeface="Arial" panose="020B0604020202020204" pitchFamily="34" charset="0"/>
            </a:endParaRPr>
          </a:p>
          <a:p>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Let </a:t>
            </a:r>
            <a:r>
              <a:rPr lang="en-US" dirty="0" err="1">
                <a:ea typeface="ＭＳ Ｐゴシック"/>
                <a:cs typeface="Arial" panose="020B0604020202020204" pitchFamily="34" charset="0"/>
              </a:rPr>
              <a:t>s</a:t>
            </a:r>
            <a:r>
              <a:rPr lang="en-US" baseline="-25000" dirty="0" err="1">
                <a:ea typeface="ＭＳ Ｐゴシック"/>
                <a:cs typeface="Arial" panose="020B0604020202020204" pitchFamily="34" charset="0"/>
              </a:rPr>
              <a:t>c</a:t>
            </a:r>
            <a:r>
              <a:rPr lang="en-US" dirty="0">
                <a:ea typeface="ＭＳ Ｐゴシック"/>
                <a:cs typeface="Arial" panose="020B0604020202020204" pitchFamily="34" charset="0"/>
              </a:rPr>
              <a:t> be the </a:t>
            </a:r>
            <a:r>
              <a:rPr lang="en-US" dirty="0" err="1">
                <a:ea typeface="ＭＳ Ｐゴシック"/>
                <a:cs typeface="Arial" panose="020B0604020202020204" pitchFamily="34" charset="0"/>
              </a:rPr>
              <a:t>std</a:t>
            </a:r>
            <a:r>
              <a:rPr lang="en-US" dirty="0">
                <a:ea typeface="ＭＳ Ｐゴシック"/>
                <a:cs typeface="Arial" panose="020B0604020202020204" pitchFamily="34" charset="0"/>
              </a:rPr>
              <a:t> error of the causal effect in place c, </a:t>
            </a:r>
          </a:p>
          <a:p>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So, </a:t>
            </a:r>
          </a:p>
          <a:p>
            <a:pPr marL="0" indent="0">
              <a:buNone/>
            </a:pPr>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Variance of true place effects is given by</a:t>
            </a:r>
          </a:p>
          <a:p>
            <a:endParaRPr lang="en-US" dirty="0">
              <a:ea typeface="ＭＳ Ｐゴシック"/>
              <a:cs typeface="Arial" panose="020B0604020202020204" pitchFamily="34" charset="0"/>
            </a:endParaRPr>
          </a:p>
          <a:p>
            <a:endParaRPr lang="en-US" dirty="0">
              <a:ea typeface="ＭＳ Ｐゴシック"/>
              <a:cs typeface="Arial" panose="020B0604020202020204" pitchFamily="34" charset="0"/>
            </a:endParaRPr>
          </a:p>
          <a:p>
            <a:endParaRPr lang="en-US" dirty="0">
              <a:ea typeface="ＭＳ Ｐゴシック"/>
              <a:cs typeface="Arial" panose="020B0604020202020204" pitchFamily="34" charset="0"/>
            </a:endParaRPr>
          </a:p>
        </p:txBody>
      </p:sp>
      <p:graphicFrame>
        <p:nvGraphicFramePr>
          <p:cNvPr id="5" name="Object 4"/>
          <p:cNvGraphicFramePr>
            <a:graphicFrameLocks noChangeAspect="1"/>
          </p:cNvGraphicFramePr>
          <p:nvPr/>
        </p:nvGraphicFramePr>
        <p:xfrm>
          <a:off x="8763000" y="1138822"/>
          <a:ext cx="381000" cy="461379"/>
        </p:xfrm>
        <a:graphic>
          <a:graphicData uri="http://schemas.openxmlformats.org/presentationml/2006/ole">
            <mc:AlternateContent xmlns:mc="http://schemas.openxmlformats.org/markup-compatibility/2006">
              <mc:Choice xmlns:v="urn:schemas-microsoft-com:vml" Requires="v">
                <p:oleObj name="Equation" r:id="rId3" imgW="177800" imgH="215900" progId="Equation.3">
                  <p:embed/>
                </p:oleObj>
              </mc:Choice>
              <mc:Fallback>
                <p:oleObj name="Equation" r:id="rId3" imgW="177800" imgH="215900" progId="Equation.3">
                  <p:embed/>
                  <p:pic>
                    <p:nvPicPr>
                      <p:cNvPr id="5" name="Object 4"/>
                      <p:cNvPicPr/>
                      <p:nvPr/>
                    </p:nvPicPr>
                    <p:blipFill>
                      <a:blip r:embed="rId4"/>
                      <a:stretch>
                        <a:fillRect/>
                      </a:stretch>
                    </p:blipFill>
                    <p:spPr>
                      <a:xfrm>
                        <a:off x="8763000" y="1138822"/>
                        <a:ext cx="381000" cy="461379"/>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572000" y="1828801"/>
          <a:ext cx="1524000" cy="461963"/>
        </p:xfrm>
        <a:graphic>
          <a:graphicData uri="http://schemas.openxmlformats.org/presentationml/2006/ole">
            <mc:AlternateContent xmlns:mc="http://schemas.openxmlformats.org/markup-compatibility/2006">
              <mc:Choice xmlns:v="urn:schemas-microsoft-com:vml" Requires="v">
                <p:oleObj name="Equation" r:id="rId5" imgW="711200" imgH="215900" progId="Equation.3">
                  <p:embed/>
                </p:oleObj>
              </mc:Choice>
              <mc:Fallback>
                <p:oleObj name="Equation" r:id="rId5" imgW="711200" imgH="215900" progId="Equation.3">
                  <p:embed/>
                  <p:pic>
                    <p:nvPicPr>
                      <p:cNvPr id="6" name="Object 5"/>
                      <p:cNvPicPr/>
                      <p:nvPr/>
                    </p:nvPicPr>
                    <p:blipFill>
                      <a:blip r:embed="rId6"/>
                      <a:stretch>
                        <a:fillRect/>
                      </a:stretch>
                    </p:blipFill>
                    <p:spPr>
                      <a:xfrm>
                        <a:off x="4572000" y="1828801"/>
                        <a:ext cx="1524000" cy="461963"/>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884989" y="1828801"/>
          <a:ext cx="327025" cy="461963"/>
        </p:xfrm>
        <a:graphic>
          <a:graphicData uri="http://schemas.openxmlformats.org/presentationml/2006/ole">
            <mc:AlternateContent xmlns:mc="http://schemas.openxmlformats.org/markup-compatibility/2006">
              <mc:Choice xmlns:v="urn:schemas-microsoft-com:vml" Requires="v">
                <p:oleObj name="Equation" r:id="rId7" imgW="152400" imgH="215900" progId="Equation.3">
                  <p:embed/>
                </p:oleObj>
              </mc:Choice>
              <mc:Fallback>
                <p:oleObj name="Equation" r:id="rId7" imgW="152400" imgH="215900" progId="Equation.3">
                  <p:embed/>
                  <p:pic>
                    <p:nvPicPr>
                      <p:cNvPr id="7" name="Object 6"/>
                      <p:cNvPicPr/>
                      <p:nvPr/>
                    </p:nvPicPr>
                    <p:blipFill>
                      <a:blip r:embed="rId8"/>
                      <a:stretch>
                        <a:fillRect/>
                      </a:stretch>
                    </p:blipFill>
                    <p:spPr>
                      <a:xfrm>
                        <a:off x="6884989" y="1828801"/>
                        <a:ext cx="327025" cy="46196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8229600" y="3581400"/>
          <a:ext cx="1822450" cy="596900"/>
        </p:xfrm>
        <a:graphic>
          <a:graphicData uri="http://schemas.openxmlformats.org/presentationml/2006/ole">
            <mc:AlternateContent xmlns:mc="http://schemas.openxmlformats.org/markup-compatibility/2006">
              <mc:Choice xmlns:v="urn:schemas-microsoft-com:vml" Requires="v">
                <p:oleObj name="Equation" r:id="rId9" imgW="850900" imgH="279400" progId="Equation.3">
                  <p:embed/>
                </p:oleObj>
              </mc:Choice>
              <mc:Fallback>
                <p:oleObj name="Equation" r:id="rId9" imgW="850900" imgH="279400" progId="Equation.3">
                  <p:embed/>
                  <p:pic>
                    <p:nvPicPr>
                      <p:cNvPr id="8" name="Object 7"/>
                      <p:cNvPicPr/>
                      <p:nvPr/>
                    </p:nvPicPr>
                    <p:blipFill>
                      <a:blip r:embed="rId10"/>
                      <a:stretch>
                        <a:fillRect/>
                      </a:stretch>
                    </p:blipFill>
                    <p:spPr>
                      <a:xfrm>
                        <a:off x="8229600" y="3581400"/>
                        <a:ext cx="1822450" cy="5969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065588" y="3097214"/>
          <a:ext cx="3783012" cy="515937"/>
        </p:xfrm>
        <a:graphic>
          <a:graphicData uri="http://schemas.openxmlformats.org/presentationml/2006/ole">
            <mc:AlternateContent xmlns:mc="http://schemas.openxmlformats.org/markup-compatibility/2006">
              <mc:Choice xmlns:v="urn:schemas-microsoft-com:vml" Requires="v">
                <p:oleObj name="Equation" r:id="rId11" imgW="1765300" imgH="241300" progId="Equation.3">
                  <p:embed/>
                </p:oleObj>
              </mc:Choice>
              <mc:Fallback>
                <p:oleObj name="Equation" r:id="rId11" imgW="1765300" imgH="241300" progId="Equation.3">
                  <p:embed/>
                  <p:pic>
                    <p:nvPicPr>
                      <p:cNvPr id="9" name="Object 8"/>
                      <p:cNvPicPr/>
                      <p:nvPr/>
                    </p:nvPicPr>
                    <p:blipFill>
                      <a:blip r:embed="rId12"/>
                      <a:stretch>
                        <a:fillRect/>
                      </a:stretch>
                    </p:blipFill>
                    <p:spPr>
                      <a:xfrm>
                        <a:off x="4065588" y="3097214"/>
                        <a:ext cx="3783012" cy="515937"/>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837113" y="5538788"/>
          <a:ext cx="3617912" cy="950912"/>
        </p:xfrm>
        <a:graphic>
          <a:graphicData uri="http://schemas.openxmlformats.org/presentationml/2006/ole">
            <mc:AlternateContent xmlns:mc="http://schemas.openxmlformats.org/markup-compatibility/2006">
              <mc:Choice xmlns:v="urn:schemas-microsoft-com:vml" Requires="v">
                <p:oleObj name="Equation" r:id="rId13" imgW="1689100" imgH="444500" progId="Equation.3">
                  <p:embed/>
                </p:oleObj>
              </mc:Choice>
              <mc:Fallback>
                <p:oleObj name="Equation" r:id="rId13" imgW="1689100" imgH="444500" progId="Equation.3">
                  <p:embed/>
                  <p:pic>
                    <p:nvPicPr>
                      <p:cNvPr id="10" name="Object 9"/>
                      <p:cNvPicPr/>
                      <p:nvPr/>
                    </p:nvPicPr>
                    <p:blipFill>
                      <a:blip r:embed="rId14"/>
                      <a:stretch>
                        <a:fillRect/>
                      </a:stretch>
                    </p:blipFill>
                    <p:spPr>
                      <a:xfrm>
                        <a:off x="4837113" y="5538788"/>
                        <a:ext cx="3617912" cy="950912"/>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3355974" y="4343401"/>
          <a:ext cx="5330826" cy="650875"/>
        </p:xfrm>
        <a:graphic>
          <a:graphicData uri="http://schemas.openxmlformats.org/presentationml/2006/ole">
            <mc:AlternateContent xmlns:mc="http://schemas.openxmlformats.org/markup-compatibility/2006">
              <mc:Choice xmlns:v="urn:schemas-microsoft-com:vml" Requires="v">
                <p:oleObj name="Equation" r:id="rId15" imgW="2489200" imgH="304800" progId="Equation.3">
                  <p:embed/>
                </p:oleObj>
              </mc:Choice>
              <mc:Fallback>
                <p:oleObj name="Equation" r:id="rId15" imgW="2489200" imgH="304800" progId="Equation.3">
                  <p:embed/>
                  <p:pic>
                    <p:nvPicPr>
                      <p:cNvPr id="11" name="Object 10"/>
                      <p:cNvPicPr/>
                      <p:nvPr/>
                    </p:nvPicPr>
                    <p:blipFill>
                      <a:blip r:embed="rId16"/>
                      <a:stretch>
                        <a:fillRect/>
                      </a:stretch>
                    </p:blipFill>
                    <p:spPr>
                      <a:xfrm>
                        <a:off x="3355974" y="4343401"/>
                        <a:ext cx="5330826" cy="650875"/>
                      </a:xfrm>
                      <a:prstGeom prst="rect">
                        <a:avLst/>
                      </a:prstGeom>
                    </p:spPr>
                  </p:pic>
                </p:oleObj>
              </mc:Fallback>
            </mc:AlternateContent>
          </a:graphicData>
        </a:graphic>
      </p:graphicFrame>
    </p:spTree>
    <p:extLst>
      <p:ext uri="{BB962C8B-B14F-4D97-AF65-F5344CB8AC3E}">
        <p14:creationId xmlns:p14="http://schemas.microsoft.com/office/powerpoint/2010/main" val="19759486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ea typeface="ＭＳ Ｐゴシック"/>
                <a:cs typeface="ＭＳ Ｐゴシック"/>
              </a:rPr>
              <a:t>Objective 1: Magnitude of Place Effects</a:t>
            </a:r>
          </a:p>
        </p:txBody>
      </p:sp>
      <p:sp>
        <p:nvSpPr>
          <p:cNvPr id="125954" name="Content Placeholder 2"/>
          <p:cNvSpPr>
            <a:spLocks noGrp="1"/>
          </p:cNvSpPr>
          <p:nvPr>
            <p:ph idx="1"/>
          </p:nvPr>
        </p:nvSpPr>
        <p:spPr>
          <a:xfrm>
            <a:off x="1905000" y="1143000"/>
            <a:ext cx="8458200" cy="5791200"/>
          </a:xfrm>
        </p:spPr>
        <p:txBody>
          <a:bodyPr/>
          <a:lstStyle/>
          <a:p>
            <a:r>
              <a:rPr lang="en-US" dirty="0" err="1">
                <a:ea typeface="ＭＳ Ｐゴシック"/>
                <a:cs typeface="Arial" panose="020B0604020202020204" pitchFamily="34" charset="0"/>
              </a:rPr>
              <a:t>Chetty</a:t>
            </a:r>
            <a:r>
              <a:rPr lang="en-US" dirty="0">
                <a:ea typeface="ＭＳ Ｐゴシック"/>
                <a:cs typeface="Arial" panose="020B0604020202020204" pitchFamily="34" charset="0"/>
              </a:rPr>
              <a:t> and </a:t>
            </a:r>
            <a:r>
              <a:rPr lang="en-US" dirty="0" err="1">
                <a:ea typeface="ＭＳ Ｐゴシック"/>
                <a:cs typeface="Arial" panose="020B0604020202020204" pitchFamily="34" charset="0"/>
              </a:rPr>
              <a:t>Hendren</a:t>
            </a:r>
            <a:r>
              <a:rPr lang="en-US" dirty="0">
                <a:ea typeface="ＭＳ Ｐゴシック"/>
                <a:cs typeface="Arial" panose="020B0604020202020204" pitchFamily="34" charset="0"/>
              </a:rPr>
              <a:t> (2016) estimate across counties for parents at 25</a:t>
            </a:r>
            <a:r>
              <a:rPr lang="en-US" baseline="30000" dirty="0">
                <a:ea typeface="ＭＳ Ｐゴシック"/>
                <a:cs typeface="Arial" panose="020B0604020202020204" pitchFamily="34" charset="0"/>
              </a:rPr>
              <a:t>th</a:t>
            </a:r>
            <a:r>
              <a:rPr lang="en-US" dirty="0">
                <a:ea typeface="ＭＳ Ｐゴシック"/>
                <a:cs typeface="Arial" panose="020B0604020202020204" pitchFamily="34" charset="0"/>
              </a:rPr>
              <a:t> percentile:</a:t>
            </a:r>
          </a:p>
          <a:p>
            <a:endParaRPr lang="en-US" dirty="0">
              <a:ea typeface="ＭＳ Ｐゴシック"/>
              <a:cs typeface="Arial" panose="020B0604020202020204" pitchFamily="34" charset="0"/>
            </a:endParaRPr>
          </a:p>
          <a:p>
            <a:pPr lvl="1"/>
            <a:endParaRPr lang="en-US" dirty="0">
              <a:ea typeface="ＭＳ Ｐゴシック"/>
              <a:cs typeface="Arial" panose="020B0604020202020204" pitchFamily="34" charset="0"/>
            </a:endParaRPr>
          </a:p>
          <a:p>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So,                                  or </a:t>
            </a:r>
          </a:p>
          <a:p>
            <a:pPr lvl="1"/>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1 year of exposure to a 1SD better place increases earnings by 0.18 percentiles</a:t>
            </a:r>
          </a:p>
          <a:p>
            <a:pPr lvl="1"/>
            <a:endParaRPr lang="en-US" dirty="0">
              <a:ea typeface="ＭＳ Ｐゴシック"/>
              <a:cs typeface="Arial" panose="020B0604020202020204" pitchFamily="34" charset="0"/>
            </a:endParaRPr>
          </a:p>
          <a:p>
            <a:pPr lvl="1"/>
            <a:r>
              <a:rPr lang="en-US" dirty="0">
                <a:ea typeface="ＭＳ Ｐゴシック"/>
                <a:cs typeface="Arial" panose="020B0604020202020204" pitchFamily="34" charset="0"/>
              </a:rPr>
              <a:t>To interpret units, note that 1 percentile ~= 3% change in earnings</a:t>
            </a:r>
          </a:p>
          <a:p>
            <a:pPr marL="0" indent="0">
              <a:buNone/>
            </a:pPr>
            <a:endParaRPr lang="en-US" dirty="0">
              <a:ea typeface="ＭＳ Ｐゴシック"/>
              <a:cs typeface="Arial" panose="020B0604020202020204" pitchFamily="34" charset="0"/>
            </a:endParaRPr>
          </a:p>
          <a:p>
            <a:r>
              <a:rPr lang="en-US" dirty="0">
                <a:ea typeface="ＭＳ Ｐゴシック"/>
                <a:cs typeface="Arial" panose="020B0604020202020204" pitchFamily="34" charset="0"/>
              </a:rPr>
              <a:t>For children with parents at 25</a:t>
            </a:r>
            <a:r>
              <a:rPr lang="en-US" baseline="30000" dirty="0">
                <a:ea typeface="ＭＳ Ｐゴシック"/>
                <a:cs typeface="Arial" panose="020B0604020202020204" pitchFamily="34" charset="0"/>
              </a:rPr>
              <a:t>th</a:t>
            </a:r>
            <a:r>
              <a:rPr lang="en-US" dirty="0">
                <a:ea typeface="ＭＳ Ｐゴシック"/>
                <a:cs typeface="Arial" panose="020B0604020202020204" pitchFamily="34" charset="0"/>
              </a:rPr>
              <a:t> percentile: </a:t>
            </a:r>
            <a:r>
              <a:rPr lang="en-US" dirty="0">
                <a:ea typeface="ＭＳ Ｐゴシック"/>
                <a:cs typeface="Arial" panose="020B0604020202020204" pitchFamily="34" charset="0"/>
                <a:sym typeface="Wingdings" panose="05000000000000000000" pitchFamily="2" charset="2"/>
              </a:rPr>
              <a:t>1 SD better county from birth (20 years)  3.6 percentiles  10% earnings gain</a:t>
            </a:r>
          </a:p>
        </p:txBody>
      </p:sp>
      <p:graphicFrame>
        <p:nvGraphicFramePr>
          <p:cNvPr id="4" name="Object 3"/>
          <p:cNvGraphicFramePr>
            <a:graphicFrameLocks noChangeAspect="1"/>
          </p:cNvGraphicFramePr>
          <p:nvPr/>
        </p:nvGraphicFramePr>
        <p:xfrm>
          <a:off x="3352800" y="1981201"/>
          <a:ext cx="2203450" cy="515937"/>
        </p:xfrm>
        <a:graphic>
          <a:graphicData uri="http://schemas.openxmlformats.org/presentationml/2006/ole">
            <mc:AlternateContent xmlns:mc="http://schemas.openxmlformats.org/markup-compatibility/2006">
              <mc:Choice xmlns:v="urn:schemas-microsoft-com:vml" Requires="v">
                <p:oleObj name="Equation" r:id="rId3" imgW="1028700" imgH="241300" progId="Equation.3">
                  <p:embed/>
                </p:oleObj>
              </mc:Choice>
              <mc:Fallback>
                <p:oleObj name="Equation" r:id="rId3" imgW="1028700" imgH="241300" progId="Equation.3">
                  <p:embed/>
                  <p:pic>
                    <p:nvPicPr>
                      <p:cNvPr id="4" name="Object 3"/>
                      <p:cNvPicPr/>
                      <p:nvPr/>
                    </p:nvPicPr>
                    <p:blipFill>
                      <a:blip r:embed="rId4"/>
                      <a:stretch>
                        <a:fillRect/>
                      </a:stretch>
                    </p:blipFill>
                    <p:spPr>
                      <a:xfrm>
                        <a:off x="3352800" y="1981201"/>
                        <a:ext cx="2203450" cy="515937"/>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6019801" y="1905000"/>
          <a:ext cx="1985963" cy="596900"/>
        </p:xfrm>
        <a:graphic>
          <a:graphicData uri="http://schemas.openxmlformats.org/presentationml/2006/ole">
            <mc:AlternateContent xmlns:mc="http://schemas.openxmlformats.org/markup-compatibility/2006">
              <mc:Choice xmlns:v="urn:schemas-microsoft-com:vml" Requires="v">
                <p:oleObj name="Equation" r:id="rId5" imgW="927100" imgH="279400" progId="Equation.3">
                  <p:embed/>
                </p:oleObj>
              </mc:Choice>
              <mc:Fallback>
                <p:oleObj name="Equation" r:id="rId5" imgW="927100" imgH="279400" progId="Equation.3">
                  <p:embed/>
                  <p:pic>
                    <p:nvPicPr>
                      <p:cNvPr id="5" name="Object 4"/>
                      <p:cNvPicPr/>
                      <p:nvPr/>
                    </p:nvPicPr>
                    <p:blipFill>
                      <a:blip r:embed="rId6"/>
                      <a:stretch>
                        <a:fillRect/>
                      </a:stretch>
                    </p:blipFill>
                    <p:spPr>
                      <a:xfrm>
                        <a:off x="6019801" y="1905000"/>
                        <a:ext cx="1985963" cy="5969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819400" y="2895601"/>
          <a:ext cx="2203450" cy="515937"/>
        </p:xfrm>
        <a:graphic>
          <a:graphicData uri="http://schemas.openxmlformats.org/presentationml/2006/ole">
            <mc:AlternateContent xmlns:mc="http://schemas.openxmlformats.org/markup-compatibility/2006">
              <mc:Choice xmlns:v="urn:schemas-microsoft-com:vml" Requires="v">
                <p:oleObj name="Equation" r:id="rId7" imgW="1028700" imgH="241300" progId="Equation.3">
                  <p:embed/>
                </p:oleObj>
              </mc:Choice>
              <mc:Fallback>
                <p:oleObj name="Equation" r:id="rId7" imgW="1028700" imgH="241300" progId="Equation.3">
                  <p:embed/>
                  <p:pic>
                    <p:nvPicPr>
                      <p:cNvPr id="6" name="Object 5"/>
                      <p:cNvPicPr/>
                      <p:nvPr/>
                    </p:nvPicPr>
                    <p:blipFill>
                      <a:blip r:embed="rId8"/>
                      <a:stretch>
                        <a:fillRect/>
                      </a:stretch>
                    </p:blipFill>
                    <p:spPr>
                      <a:xfrm>
                        <a:off x="2819400" y="2895601"/>
                        <a:ext cx="2203450" cy="515937"/>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486401" y="2895600"/>
          <a:ext cx="1984375" cy="515938"/>
        </p:xfrm>
        <a:graphic>
          <a:graphicData uri="http://schemas.openxmlformats.org/presentationml/2006/ole">
            <mc:AlternateContent xmlns:mc="http://schemas.openxmlformats.org/markup-compatibility/2006">
              <mc:Choice xmlns:v="urn:schemas-microsoft-com:vml" Requires="v">
                <p:oleObj name="Equation" r:id="rId9" imgW="927100" imgH="241300" progId="Equation.3">
                  <p:embed/>
                </p:oleObj>
              </mc:Choice>
              <mc:Fallback>
                <p:oleObj name="Equation" r:id="rId9" imgW="927100" imgH="241300" progId="Equation.3">
                  <p:embed/>
                  <p:pic>
                    <p:nvPicPr>
                      <p:cNvPr id="7" name="Object 6"/>
                      <p:cNvPicPr/>
                      <p:nvPr/>
                    </p:nvPicPr>
                    <p:blipFill>
                      <a:blip r:embed="rId10"/>
                      <a:stretch>
                        <a:fillRect/>
                      </a:stretch>
                    </p:blipFill>
                    <p:spPr>
                      <a:xfrm>
                        <a:off x="5486401" y="2895600"/>
                        <a:ext cx="1984375" cy="515938"/>
                      </a:xfrm>
                      <a:prstGeom prst="rect">
                        <a:avLst/>
                      </a:prstGeom>
                    </p:spPr>
                  </p:pic>
                </p:oleObj>
              </mc:Fallback>
            </mc:AlternateContent>
          </a:graphicData>
        </a:graphic>
      </p:graphicFrame>
    </p:spTree>
    <p:extLst>
      <p:ext uri="{BB962C8B-B14F-4D97-AF65-F5344CB8AC3E}">
        <p14:creationId xmlns:p14="http://schemas.microsoft.com/office/powerpoint/2010/main" val="28686263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2"/>
          <p:cNvSpPr>
            <a:spLocks noGrp="1"/>
          </p:cNvSpPr>
          <p:nvPr>
            <p:ph idx="1"/>
          </p:nvPr>
        </p:nvSpPr>
        <p:spPr>
          <a:xfrm>
            <a:off x="1905000" y="990600"/>
            <a:ext cx="8305800" cy="5791200"/>
          </a:xfrm>
        </p:spPr>
        <p:txBody>
          <a:bodyPr/>
          <a:lstStyle/>
          <a:p>
            <a:endParaRPr lang="en-US" dirty="0">
              <a:ea typeface="ＭＳ Ｐゴシック"/>
              <a:cs typeface="ＭＳ Ｐゴシック"/>
            </a:endParaRPr>
          </a:p>
          <a:p>
            <a:r>
              <a:rPr lang="en-US" dirty="0">
                <a:ea typeface="ＭＳ Ｐゴシック"/>
                <a:cs typeface="ＭＳ Ｐゴシック"/>
              </a:rPr>
              <a:t>What are the best and worst places to grow up? </a:t>
            </a:r>
          </a:p>
          <a:p>
            <a:pPr marL="0" indent="0">
              <a:buNone/>
            </a:pPr>
            <a:endParaRPr lang="en-US" dirty="0">
              <a:ea typeface="ＭＳ Ｐゴシック"/>
              <a:cs typeface="ＭＳ Ｐゴシック"/>
            </a:endParaRPr>
          </a:p>
          <a:p>
            <a:r>
              <a:rPr lang="en-US" dirty="0">
                <a:ea typeface="ＭＳ Ｐゴシック"/>
                <a:cs typeface="ＭＳ Ｐゴシック"/>
              </a:rPr>
              <a:t>Construct forecasts that minimize mean-squared-error of predicted impact for a family moving to a new area</a:t>
            </a:r>
          </a:p>
          <a:p>
            <a:pPr marL="0" indent="0">
              <a:buNone/>
            </a:pPr>
            <a:endParaRPr lang="en-US" dirty="0">
              <a:ea typeface="ＭＳ Ｐゴシック"/>
              <a:cs typeface="ＭＳ Ｐゴシック"/>
            </a:endParaRPr>
          </a:p>
          <a:p>
            <a:r>
              <a:rPr lang="en-US" dirty="0">
                <a:ea typeface="ＭＳ Ｐゴシック"/>
                <a:cs typeface="ＭＳ Ｐゴシック"/>
              </a:rPr>
              <a:t>Raw fixed effect estimates have high MSE because of sampling error</a:t>
            </a:r>
          </a:p>
          <a:p>
            <a:pPr marL="0" indent="0">
              <a:buNone/>
            </a:pPr>
            <a:endParaRPr lang="en-US" dirty="0">
              <a:ea typeface="ＭＳ Ｐゴシック"/>
              <a:cs typeface="ＭＳ Ｐゴシック"/>
            </a:endParaRPr>
          </a:p>
          <a:p>
            <a:r>
              <a:rPr lang="en-US" dirty="0">
                <a:ea typeface="ＭＳ Ｐゴシック"/>
                <a:cs typeface="ＭＳ Ｐゴシック"/>
              </a:rPr>
              <a:t>Reduce MSE by combining fixed effects (unbiased, but imprecise) with permanent resident outcomes (biased, but precise)</a:t>
            </a:r>
          </a:p>
          <a:p>
            <a:endParaRPr lang="en-US" dirty="0">
              <a:ea typeface="ＭＳ Ｐゴシック"/>
              <a:cs typeface="ＭＳ Ｐゴシック"/>
            </a:endParaRPr>
          </a:p>
          <a:p>
            <a:r>
              <a:rPr lang="en-US" dirty="0">
                <a:ea typeface="ＭＳ Ｐゴシック"/>
                <a:cs typeface="ＭＳ Ｐゴシック"/>
              </a:rPr>
              <a:t>Common approach in recent literature:</a:t>
            </a:r>
          </a:p>
          <a:p>
            <a:pPr lvl="1"/>
            <a:endParaRPr lang="en-US" dirty="0">
              <a:ea typeface="ＭＳ Ｐゴシック"/>
              <a:cs typeface="ＭＳ Ｐゴシック"/>
            </a:endParaRPr>
          </a:p>
          <a:p>
            <a:pPr lvl="1"/>
            <a:r>
              <a:rPr lang="en-US" dirty="0">
                <a:ea typeface="ＭＳ Ｐゴシック"/>
                <a:cs typeface="ＭＳ Ｐゴシック"/>
              </a:rPr>
              <a:t>E.g. School effects combining causal effects from lotteries with school value-added estimates </a:t>
            </a:r>
            <a:r>
              <a:rPr lang="en-US" sz="1600" dirty="0">
                <a:ea typeface="ＭＳ Ｐゴシック"/>
                <a:cs typeface="ＭＳ Ｐゴシック"/>
              </a:rPr>
              <a:t>[</a:t>
            </a:r>
            <a:r>
              <a:rPr lang="en-US" sz="1600" dirty="0" err="1">
                <a:ea typeface="ＭＳ Ｐゴシック"/>
                <a:cs typeface="ＭＳ Ｐゴシック"/>
              </a:rPr>
              <a:t>Angrist</a:t>
            </a:r>
            <a:r>
              <a:rPr lang="en-US" sz="1600" dirty="0">
                <a:ea typeface="ＭＳ Ｐゴシック"/>
                <a:cs typeface="ＭＳ Ｐゴシック"/>
              </a:rPr>
              <a:t>, et al. 2016, QJE: “</a:t>
            </a:r>
            <a:r>
              <a:rPr lang="en-US" sz="1600" dirty="0"/>
              <a:t>Leveraging Lotteries for School Value-Added: Testing and Estimation]</a:t>
            </a:r>
            <a:endParaRPr lang="en-US" sz="1600" dirty="0">
              <a:ea typeface="ＭＳ Ｐゴシック"/>
              <a:cs typeface="ＭＳ Ｐゴシック"/>
            </a:endParaRPr>
          </a:p>
        </p:txBody>
      </p:sp>
      <p:sp>
        <p:nvSpPr>
          <p:cNvPr id="6" name="Title 1"/>
          <p:cNvSpPr>
            <a:spLocks noGrp="1"/>
          </p:cNvSpPr>
          <p:nvPr>
            <p:ph type="title"/>
          </p:nvPr>
        </p:nvSpPr>
        <p:spPr>
          <a:xfrm>
            <a:off x="1752600" y="152400"/>
            <a:ext cx="8763000" cy="533400"/>
          </a:xfrm>
        </p:spPr>
        <p:txBody>
          <a:bodyPr/>
          <a:lstStyle/>
          <a:p>
            <a:r>
              <a:rPr lang="en-US" dirty="0">
                <a:ea typeface="ＭＳ Ｐゴシック"/>
                <a:cs typeface="ＭＳ Ｐゴシック"/>
              </a:rPr>
              <a:t>Objective 2: Forecasts of Best and Worst Areas</a:t>
            </a:r>
          </a:p>
        </p:txBody>
      </p:sp>
    </p:spTree>
    <p:extLst>
      <p:ext uri="{BB962C8B-B14F-4D97-AF65-F5344CB8AC3E}">
        <p14:creationId xmlns:p14="http://schemas.microsoft.com/office/powerpoint/2010/main" val="29529627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 name="Group 113"/>
          <p:cNvGrpSpPr>
            <a:grpSpLocks noChangeAspect="1"/>
          </p:cNvGrpSpPr>
          <p:nvPr/>
        </p:nvGrpSpPr>
        <p:grpSpPr bwMode="auto">
          <a:xfrm>
            <a:off x="1519237" y="98425"/>
            <a:ext cx="9153526" cy="6661150"/>
            <a:chOff x="-3" y="62"/>
            <a:chExt cx="5766" cy="4196"/>
          </a:xfrm>
        </p:grpSpPr>
        <p:sp>
          <p:nvSpPr>
            <p:cNvPr id="757" name="AutoShape 112"/>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8" name="Rectangle 114"/>
            <p:cNvSpPr>
              <a:spLocks noChangeArrowheads="1"/>
            </p:cNvSpPr>
            <p:nvPr/>
          </p:nvSpPr>
          <p:spPr bwMode="auto">
            <a:xfrm>
              <a:off x="-3" y="62"/>
              <a:ext cx="5766" cy="41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9" name="Rectangle 115"/>
            <p:cNvSpPr>
              <a:spLocks noChangeArrowheads="1"/>
            </p:cNvSpPr>
            <p:nvPr/>
          </p:nvSpPr>
          <p:spPr bwMode="auto">
            <a:xfrm>
              <a:off x="0" y="68"/>
              <a:ext cx="5757" cy="418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0" name="Rectangle 116"/>
            <p:cNvSpPr>
              <a:spLocks noChangeArrowheads="1"/>
            </p:cNvSpPr>
            <p:nvPr/>
          </p:nvSpPr>
          <p:spPr bwMode="auto">
            <a:xfrm>
              <a:off x="548" y="449"/>
              <a:ext cx="5083"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1" name="Line 117"/>
            <p:cNvSpPr>
              <a:spLocks noChangeShapeType="1"/>
            </p:cNvSpPr>
            <p:nvPr/>
          </p:nvSpPr>
          <p:spPr bwMode="auto">
            <a:xfrm>
              <a:off x="548" y="3571"/>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2" name="Line 118"/>
            <p:cNvSpPr>
              <a:spLocks noChangeShapeType="1"/>
            </p:cNvSpPr>
            <p:nvPr/>
          </p:nvSpPr>
          <p:spPr bwMode="auto">
            <a:xfrm>
              <a:off x="548" y="2813"/>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3" name="Line 119"/>
            <p:cNvSpPr>
              <a:spLocks noChangeShapeType="1"/>
            </p:cNvSpPr>
            <p:nvPr/>
          </p:nvSpPr>
          <p:spPr bwMode="auto">
            <a:xfrm>
              <a:off x="548" y="205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4" name="Line 120"/>
            <p:cNvSpPr>
              <a:spLocks noChangeShapeType="1"/>
            </p:cNvSpPr>
            <p:nvPr/>
          </p:nvSpPr>
          <p:spPr bwMode="auto">
            <a:xfrm>
              <a:off x="548" y="1298"/>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5" name="Line 121"/>
            <p:cNvSpPr>
              <a:spLocks noChangeShapeType="1"/>
            </p:cNvSpPr>
            <p:nvPr/>
          </p:nvSpPr>
          <p:spPr bwMode="auto">
            <a:xfrm>
              <a:off x="548" y="54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6" name="Freeform 122"/>
            <p:cNvSpPr>
              <a:spLocks/>
            </p:cNvSpPr>
            <p:nvPr/>
          </p:nvSpPr>
          <p:spPr bwMode="auto">
            <a:xfrm>
              <a:off x="702" y="1622"/>
              <a:ext cx="4800" cy="1208"/>
            </a:xfrm>
            <a:custGeom>
              <a:avLst/>
              <a:gdLst>
                <a:gd name="T0" fmla="*/ 446 w 1375"/>
                <a:gd name="T1" fmla="*/ 233 h 346"/>
                <a:gd name="T2" fmla="*/ 537 w 1375"/>
                <a:gd name="T3" fmla="*/ 211 h 346"/>
                <a:gd name="T4" fmla="*/ 219 w 1375"/>
                <a:gd name="T5" fmla="*/ 291 h 346"/>
                <a:gd name="T6" fmla="*/ 549 w 1375"/>
                <a:gd name="T7" fmla="*/ 208 h 346"/>
                <a:gd name="T8" fmla="*/ 460 w 1375"/>
                <a:gd name="T9" fmla="*/ 230 h 346"/>
                <a:gd name="T10" fmla="*/ 1084 w 1375"/>
                <a:gd name="T11" fmla="*/ 73 h 346"/>
                <a:gd name="T12" fmla="*/ 235 w 1375"/>
                <a:gd name="T13" fmla="*/ 286 h 346"/>
                <a:gd name="T14" fmla="*/ 1224 w 1375"/>
                <a:gd name="T15" fmla="*/ 38 h 346"/>
                <a:gd name="T16" fmla="*/ 442 w 1375"/>
                <a:gd name="T17" fmla="*/ 235 h 346"/>
                <a:gd name="T18" fmla="*/ 1035 w 1375"/>
                <a:gd name="T19" fmla="*/ 86 h 346"/>
                <a:gd name="T20" fmla="*/ 723 w 1375"/>
                <a:gd name="T21" fmla="*/ 164 h 346"/>
                <a:gd name="T22" fmla="*/ 377 w 1375"/>
                <a:gd name="T23" fmla="*/ 251 h 346"/>
                <a:gd name="T24" fmla="*/ 289 w 1375"/>
                <a:gd name="T25" fmla="*/ 273 h 346"/>
                <a:gd name="T26" fmla="*/ 166 w 1375"/>
                <a:gd name="T27" fmla="*/ 304 h 346"/>
                <a:gd name="T28" fmla="*/ 450 w 1375"/>
                <a:gd name="T29" fmla="*/ 232 h 346"/>
                <a:gd name="T30" fmla="*/ 383 w 1375"/>
                <a:gd name="T31" fmla="*/ 249 h 346"/>
                <a:gd name="T32" fmla="*/ 149 w 1375"/>
                <a:gd name="T33" fmla="*/ 308 h 346"/>
                <a:gd name="T34" fmla="*/ 468 w 1375"/>
                <a:gd name="T35" fmla="*/ 228 h 346"/>
                <a:gd name="T36" fmla="*/ 845 w 1375"/>
                <a:gd name="T37" fmla="*/ 133 h 346"/>
                <a:gd name="T38" fmla="*/ 813 w 1375"/>
                <a:gd name="T39" fmla="*/ 141 h 346"/>
                <a:gd name="T40" fmla="*/ 373 w 1375"/>
                <a:gd name="T41" fmla="*/ 252 h 346"/>
                <a:gd name="T42" fmla="*/ 381 w 1375"/>
                <a:gd name="T43" fmla="*/ 250 h 346"/>
                <a:gd name="T44" fmla="*/ 1064 w 1375"/>
                <a:gd name="T45" fmla="*/ 78 h 346"/>
                <a:gd name="T46" fmla="*/ 552 w 1375"/>
                <a:gd name="T47" fmla="*/ 207 h 346"/>
                <a:gd name="T48" fmla="*/ 731 w 1375"/>
                <a:gd name="T49" fmla="*/ 162 h 346"/>
                <a:gd name="T50" fmla="*/ 705 w 1375"/>
                <a:gd name="T51" fmla="*/ 168 h 346"/>
                <a:gd name="T52" fmla="*/ 1251 w 1375"/>
                <a:gd name="T53" fmla="*/ 31 h 346"/>
                <a:gd name="T54" fmla="*/ 1123 w 1375"/>
                <a:gd name="T55" fmla="*/ 64 h 346"/>
                <a:gd name="T56" fmla="*/ 831 w 1375"/>
                <a:gd name="T57" fmla="*/ 137 h 346"/>
                <a:gd name="T58" fmla="*/ 495 w 1375"/>
                <a:gd name="T59" fmla="*/ 221 h 346"/>
                <a:gd name="T60" fmla="*/ 1345 w 1375"/>
                <a:gd name="T61" fmla="*/ 8 h 346"/>
                <a:gd name="T62" fmla="*/ 929 w 1375"/>
                <a:gd name="T63" fmla="*/ 112 h 346"/>
                <a:gd name="T64" fmla="*/ 986 w 1375"/>
                <a:gd name="T65" fmla="*/ 98 h 346"/>
                <a:gd name="T66" fmla="*/ 404 w 1375"/>
                <a:gd name="T67" fmla="*/ 244 h 346"/>
                <a:gd name="T68" fmla="*/ 1162 w 1375"/>
                <a:gd name="T69" fmla="*/ 54 h 346"/>
                <a:gd name="T70" fmla="*/ 986 w 1375"/>
                <a:gd name="T71" fmla="*/ 98 h 346"/>
                <a:gd name="T72" fmla="*/ 1096 w 1375"/>
                <a:gd name="T73" fmla="*/ 70 h 346"/>
                <a:gd name="T74" fmla="*/ 937 w 1375"/>
                <a:gd name="T75" fmla="*/ 110 h 346"/>
                <a:gd name="T76" fmla="*/ 1112 w 1375"/>
                <a:gd name="T77" fmla="*/ 66 h 346"/>
                <a:gd name="T78" fmla="*/ 1010 w 1375"/>
                <a:gd name="T79" fmla="*/ 92 h 346"/>
                <a:gd name="T80" fmla="*/ 1213 w 1375"/>
                <a:gd name="T81" fmla="*/ 41 h 346"/>
                <a:gd name="T82" fmla="*/ 641 w 1375"/>
                <a:gd name="T83" fmla="*/ 185 h 346"/>
                <a:gd name="T84" fmla="*/ 989 w 1375"/>
                <a:gd name="T85" fmla="*/ 97 h 346"/>
                <a:gd name="T86" fmla="*/ 590 w 1375"/>
                <a:gd name="T87" fmla="*/ 197 h 346"/>
                <a:gd name="T88" fmla="*/ 1082 w 1375"/>
                <a:gd name="T89" fmla="*/ 74 h 346"/>
                <a:gd name="T90" fmla="*/ 753 w 1375"/>
                <a:gd name="T91" fmla="*/ 157 h 346"/>
                <a:gd name="T92" fmla="*/ 889 w 1375"/>
                <a:gd name="T93" fmla="*/ 122 h 346"/>
                <a:gd name="T94" fmla="*/ 1146 w 1375"/>
                <a:gd name="T95" fmla="*/ 58 h 346"/>
                <a:gd name="T96" fmla="*/ 983 w 1375"/>
                <a:gd name="T97" fmla="*/ 99 h 346"/>
                <a:gd name="T98" fmla="*/ 1340 w 1375"/>
                <a:gd name="T99" fmla="*/ 9 h 346"/>
                <a:gd name="T100" fmla="*/ 975 w 1375"/>
                <a:gd name="T101" fmla="*/ 101 h 346"/>
                <a:gd name="T102" fmla="*/ 1283 w 1375"/>
                <a:gd name="T103" fmla="*/ 23 h 346"/>
                <a:gd name="T104" fmla="*/ 1231 w 1375"/>
                <a:gd name="T105" fmla="*/ 36 h 346"/>
                <a:gd name="T106" fmla="*/ 1236 w 1375"/>
                <a:gd name="T107" fmla="*/ 3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46">
                  <a:moveTo>
                    <a:pt x="581" y="200"/>
                  </a:moveTo>
                  <a:lnTo>
                    <a:pt x="635" y="186"/>
                  </a:lnTo>
                  <a:lnTo>
                    <a:pt x="606" y="193"/>
                  </a:lnTo>
                  <a:lnTo>
                    <a:pt x="545" y="209"/>
                  </a:lnTo>
                  <a:lnTo>
                    <a:pt x="297" y="271"/>
                  </a:lnTo>
                  <a:lnTo>
                    <a:pt x="446" y="233"/>
                  </a:lnTo>
                  <a:lnTo>
                    <a:pt x="155" y="306"/>
                  </a:lnTo>
                  <a:lnTo>
                    <a:pt x="623" y="189"/>
                  </a:lnTo>
                  <a:lnTo>
                    <a:pt x="240" y="285"/>
                  </a:lnTo>
                  <a:lnTo>
                    <a:pt x="150" y="308"/>
                  </a:lnTo>
                  <a:lnTo>
                    <a:pt x="124" y="314"/>
                  </a:lnTo>
                  <a:lnTo>
                    <a:pt x="537" y="211"/>
                  </a:lnTo>
                  <a:lnTo>
                    <a:pt x="349" y="258"/>
                  </a:lnTo>
                  <a:lnTo>
                    <a:pt x="617" y="191"/>
                  </a:lnTo>
                  <a:lnTo>
                    <a:pt x="1035" y="86"/>
                  </a:lnTo>
                  <a:lnTo>
                    <a:pt x="0" y="346"/>
                  </a:lnTo>
                  <a:lnTo>
                    <a:pt x="34" y="337"/>
                  </a:lnTo>
                  <a:lnTo>
                    <a:pt x="219" y="291"/>
                  </a:lnTo>
                  <a:lnTo>
                    <a:pt x="355" y="256"/>
                  </a:lnTo>
                  <a:lnTo>
                    <a:pt x="241" y="285"/>
                  </a:lnTo>
                  <a:lnTo>
                    <a:pt x="288" y="273"/>
                  </a:lnTo>
                  <a:lnTo>
                    <a:pt x="218" y="291"/>
                  </a:lnTo>
                  <a:lnTo>
                    <a:pt x="379" y="250"/>
                  </a:lnTo>
                  <a:lnTo>
                    <a:pt x="549" y="208"/>
                  </a:lnTo>
                  <a:lnTo>
                    <a:pt x="273" y="277"/>
                  </a:lnTo>
                  <a:lnTo>
                    <a:pt x="410" y="243"/>
                  </a:lnTo>
                  <a:lnTo>
                    <a:pt x="8" y="343"/>
                  </a:lnTo>
                  <a:lnTo>
                    <a:pt x="605" y="194"/>
                  </a:lnTo>
                  <a:lnTo>
                    <a:pt x="697" y="170"/>
                  </a:lnTo>
                  <a:lnTo>
                    <a:pt x="460" y="230"/>
                  </a:lnTo>
                  <a:lnTo>
                    <a:pt x="58" y="331"/>
                  </a:lnTo>
                  <a:lnTo>
                    <a:pt x="9" y="343"/>
                  </a:lnTo>
                  <a:lnTo>
                    <a:pt x="536" y="211"/>
                  </a:lnTo>
                  <a:lnTo>
                    <a:pt x="291" y="272"/>
                  </a:lnTo>
                  <a:lnTo>
                    <a:pt x="345" y="259"/>
                  </a:lnTo>
                  <a:lnTo>
                    <a:pt x="1084" y="73"/>
                  </a:lnTo>
                  <a:lnTo>
                    <a:pt x="445" y="234"/>
                  </a:lnTo>
                  <a:lnTo>
                    <a:pt x="612" y="192"/>
                  </a:lnTo>
                  <a:lnTo>
                    <a:pt x="1054" y="81"/>
                  </a:lnTo>
                  <a:lnTo>
                    <a:pt x="895" y="121"/>
                  </a:lnTo>
                  <a:lnTo>
                    <a:pt x="184" y="299"/>
                  </a:lnTo>
                  <a:lnTo>
                    <a:pt x="235" y="286"/>
                  </a:lnTo>
                  <a:lnTo>
                    <a:pt x="218" y="291"/>
                  </a:lnTo>
                  <a:lnTo>
                    <a:pt x="458" y="231"/>
                  </a:lnTo>
                  <a:lnTo>
                    <a:pt x="99" y="321"/>
                  </a:lnTo>
                  <a:lnTo>
                    <a:pt x="373" y="252"/>
                  </a:lnTo>
                  <a:lnTo>
                    <a:pt x="698" y="170"/>
                  </a:lnTo>
                  <a:lnTo>
                    <a:pt x="1224" y="38"/>
                  </a:lnTo>
                  <a:lnTo>
                    <a:pt x="264" y="279"/>
                  </a:lnTo>
                  <a:lnTo>
                    <a:pt x="834" y="136"/>
                  </a:lnTo>
                  <a:lnTo>
                    <a:pt x="830" y="137"/>
                  </a:lnTo>
                  <a:lnTo>
                    <a:pt x="1084" y="73"/>
                  </a:lnTo>
                  <a:lnTo>
                    <a:pt x="707" y="168"/>
                  </a:lnTo>
                  <a:lnTo>
                    <a:pt x="442" y="235"/>
                  </a:lnTo>
                  <a:lnTo>
                    <a:pt x="500" y="220"/>
                  </a:lnTo>
                  <a:lnTo>
                    <a:pt x="529" y="213"/>
                  </a:lnTo>
                  <a:lnTo>
                    <a:pt x="1022" y="89"/>
                  </a:lnTo>
                  <a:lnTo>
                    <a:pt x="998" y="95"/>
                  </a:lnTo>
                  <a:lnTo>
                    <a:pt x="322" y="265"/>
                  </a:lnTo>
                  <a:lnTo>
                    <a:pt x="1035" y="86"/>
                  </a:lnTo>
                  <a:lnTo>
                    <a:pt x="692" y="172"/>
                  </a:lnTo>
                  <a:lnTo>
                    <a:pt x="557" y="206"/>
                  </a:lnTo>
                  <a:lnTo>
                    <a:pt x="570" y="202"/>
                  </a:lnTo>
                  <a:lnTo>
                    <a:pt x="693" y="171"/>
                  </a:lnTo>
                  <a:lnTo>
                    <a:pt x="659" y="180"/>
                  </a:lnTo>
                  <a:lnTo>
                    <a:pt x="723" y="164"/>
                  </a:lnTo>
                  <a:lnTo>
                    <a:pt x="480" y="225"/>
                  </a:lnTo>
                  <a:lnTo>
                    <a:pt x="708" y="168"/>
                  </a:lnTo>
                  <a:lnTo>
                    <a:pt x="594" y="196"/>
                  </a:lnTo>
                  <a:lnTo>
                    <a:pt x="566" y="203"/>
                  </a:lnTo>
                  <a:lnTo>
                    <a:pt x="558" y="205"/>
                  </a:lnTo>
                  <a:lnTo>
                    <a:pt x="377" y="251"/>
                  </a:lnTo>
                  <a:lnTo>
                    <a:pt x="617" y="191"/>
                  </a:lnTo>
                  <a:lnTo>
                    <a:pt x="641" y="184"/>
                  </a:lnTo>
                  <a:lnTo>
                    <a:pt x="473" y="227"/>
                  </a:lnTo>
                  <a:lnTo>
                    <a:pt x="83" y="325"/>
                  </a:lnTo>
                  <a:lnTo>
                    <a:pt x="67" y="329"/>
                  </a:lnTo>
                  <a:lnTo>
                    <a:pt x="289" y="273"/>
                  </a:lnTo>
                  <a:lnTo>
                    <a:pt x="337" y="261"/>
                  </a:lnTo>
                  <a:lnTo>
                    <a:pt x="288" y="273"/>
                  </a:lnTo>
                  <a:lnTo>
                    <a:pt x="97" y="321"/>
                  </a:lnTo>
                  <a:lnTo>
                    <a:pt x="273" y="277"/>
                  </a:lnTo>
                  <a:lnTo>
                    <a:pt x="120" y="315"/>
                  </a:lnTo>
                  <a:lnTo>
                    <a:pt x="166" y="304"/>
                  </a:lnTo>
                  <a:lnTo>
                    <a:pt x="500" y="220"/>
                  </a:lnTo>
                  <a:lnTo>
                    <a:pt x="17" y="341"/>
                  </a:lnTo>
                  <a:lnTo>
                    <a:pt x="85" y="324"/>
                  </a:lnTo>
                  <a:lnTo>
                    <a:pt x="506" y="218"/>
                  </a:lnTo>
                  <a:lnTo>
                    <a:pt x="917" y="115"/>
                  </a:lnTo>
                  <a:lnTo>
                    <a:pt x="450" y="232"/>
                  </a:lnTo>
                  <a:lnTo>
                    <a:pt x="289" y="273"/>
                  </a:lnTo>
                  <a:lnTo>
                    <a:pt x="735" y="161"/>
                  </a:lnTo>
                  <a:lnTo>
                    <a:pt x="183" y="299"/>
                  </a:lnTo>
                  <a:lnTo>
                    <a:pt x="555" y="206"/>
                  </a:lnTo>
                  <a:lnTo>
                    <a:pt x="205" y="294"/>
                  </a:lnTo>
                  <a:lnTo>
                    <a:pt x="383" y="249"/>
                  </a:lnTo>
                  <a:lnTo>
                    <a:pt x="141" y="310"/>
                  </a:lnTo>
                  <a:lnTo>
                    <a:pt x="117" y="316"/>
                  </a:lnTo>
                  <a:lnTo>
                    <a:pt x="611" y="192"/>
                  </a:lnTo>
                  <a:lnTo>
                    <a:pt x="402" y="245"/>
                  </a:lnTo>
                  <a:lnTo>
                    <a:pt x="529" y="213"/>
                  </a:lnTo>
                  <a:lnTo>
                    <a:pt x="149" y="308"/>
                  </a:lnTo>
                  <a:lnTo>
                    <a:pt x="971" y="102"/>
                  </a:lnTo>
                  <a:lnTo>
                    <a:pt x="1363" y="3"/>
                  </a:lnTo>
                  <a:lnTo>
                    <a:pt x="1342" y="9"/>
                  </a:lnTo>
                  <a:lnTo>
                    <a:pt x="1052" y="81"/>
                  </a:lnTo>
                  <a:lnTo>
                    <a:pt x="366" y="254"/>
                  </a:lnTo>
                  <a:lnTo>
                    <a:pt x="468" y="228"/>
                  </a:lnTo>
                  <a:lnTo>
                    <a:pt x="979" y="100"/>
                  </a:lnTo>
                  <a:lnTo>
                    <a:pt x="855" y="131"/>
                  </a:lnTo>
                  <a:lnTo>
                    <a:pt x="619" y="190"/>
                  </a:lnTo>
                  <a:lnTo>
                    <a:pt x="70" y="328"/>
                  </a:lnTo>
                  <a:lnTo>
                    <a:pt x="538" y="210"/>
                  </a:lnTo>
                  <a:lnTo>
                    <a:pt x="845" y="133"/>
                  </a:lnTo>
                  <a:lnTo>
                    <a:pt x="560" y="205"/>
                  </a:lnTo>
                  <a:lnTo>
                    <a:pt x="869" y="127"/>
                  </a:lnTo>
                  <a:lnTo>
                    <a:pt x="379" y="250"/>
                  </a:lnTo>
                  <a:lnTo>
                    <a:pt x="672" y="177"/>
                  </a:lnTo>
                  <a:lnTo>
                    <a:pt x="984" y="98"/>
                  </a:lnTo>
                  <a:lnTo>
                    <a:pt x="813" y="141"/>
                  </a:lnTo>
                  <a:lnTo>
                    <a:pt x="874" y="126"/>
                  </a:lnTo>
                  <a:lnTo>
                    <a:pt x="705" y="168"/>
                  </a:lnTo>
                  <a:lnTo>
                    <a:pt x="442" y="234"/>
                  </a:lnTo>
                  <a:lnTo>
                    <a:pt x="861" y="129"/>
                  </a:lnTo>
                  <a:lnTo>
                    <a:pt x="486" y="223"/>
                  </a:lnTo>
                  <a:lnTo>
                    <a:pt x="373" y="252"/>
                  </a:lnTo>
                  <a:lnTo>
                    <a:pt x="285" y="274"/>
                  </a:lnTo>
                  <a:lnTo>
                    <a:pt x="1253" y="31"/>
                  </a:lnTo>
                  <a:lnTo>
                    <a:pt x="331" y="262"/>
                  </a:lnTo>
                  <a:lnTo>
                    <a:pt x="1294" y="21"/>
                  </a:lnTo>
                  <a:lnTo>
                    <a:pt x="1146" y="58"/>
                  </a:lnTo>
                  <a:lnTo>
                    <a:pt x="381" y="250"/>
                  </a:lnTo>
                  <a:lnTo>
                    <a:pt x="553" y="207"/>
                  </a:lnTo>
                  <a:lnTo>
                    <a:pt x="899" y="120"/>
                  </a:lnTo>
                  <a:lnTo>
                    <a:pt x="542" y="209"/>
                  </a:lnTo>
                  <a:lnTo>
                    <a:pt x="855" y="131"/>
                  </a:lnTo>
                  <a:lnTo>
                    <a:pt x="292" y="272"/>
                  </a:lnTo>
                  <a:lnTo>
                    <a:pt x="1064" y="78"/>
                  </a:lnTo>
                  <a:lnTo>
                    <a:pt x="1042" y="84"/>
                  </a:lnTo>
                  <a:lnTo>
                    <a:pt x="1190" y="47"/>
                  </a:lnTo>
                  <a:lnTo>
                    <a:pt x="1238" y="35"/>
                  </a:lnTo>
                  <a:lnTo>
                    <a:pt x="604" y="194"/>
                  </a:lnTo>
                  <a:lnTo>
                    <a:pt x="930" y="112"/>
                  </a:lnTo>
                  <a:lnTo>
                    <a:pt x="552" y="207"/>
                  </a:lnTo>
                  <a:lnTo>
                    <a:pt x="245" y="284"/>
                  </a:lnTo>
                  <a:lnTo>
                    <a:pt x="909" y="117"/>
                  </a:lnTo>
                  <a:lnTo>
                    <a:pt x="899" y="120"/>
                  </a:lnTo>
                  <a:lnTo>
                    <a:pt x="682" y="174"/>
                  </a:lnTo>
                  <a:lnTo>
                    <a:pt x="480" y="225"/>
                  </a:lnTo>
                  <a:lnTo>
                    <a:pt x="731" y="162"/>
                  </a:lnTo>
                  <a:lnTo>
                    <a:pt x="391" y="247"/>
                  </a:lnTo>
                  <a:lnTo>
                    <a:pt x="834" y="136"/>
                  </a:lnTo>
                  <a:lnTo>
                    <a:pt x="1089" y="72"/>
                  </a:lnTo>
                  <a:lnTo>
                    <a:pt x="650" y="182"/>
                  </a:lnTo>
                  <a:lnTo>
                    <a:pt x="960" y="104"/>
                  </a:lnTo>
                  <a:lnTo>
                    <a:pt x="705" y="168"/>
                  </a:lnTo>
                  <a:lnTo>
                    <a:pt x="1042" y="84"/>
                  </a:lnTo>
                  <a:lnTo>
                    <a:pt x="895" y="121"/>
                  </a:lnTo>
                  <a:lnTo>
                    <a:pt x="678" y="175"/>
                  </a:lnTo>
                  <a:lnTo>
                    <a:pt x="1028" y="87"/>
                  </a:lnTo>
                  <a:lnTo>
                    <a:pt x="1197" y="45"/>
                  </a:lnTo>
                  <a:lnTo>
                    <a:pt x="1251" y="31"/>
                  </a:lnTo>
                  <a:lnTo>
                    <a:pt x="1187" y="47"/>
                  </a:lnTo>
                  <a:lnTo>
                    <a:pt x="635" y="186"/>
                  </a:lnTo>
                  <a:lnTo>
                    <a:pt x="810" y="142"/>
                  </a:lnTo>
                  <a:lnTo>
                    <a:pt x="1024" y="88"/>
                  </a:lnTo>
                  <a:lnTo>
                    <a:pt x="708" y="168"/>
                  </a:lnTo>
                  <a:lnTo>
                    <a:pt x="1123" y="64"/>
                  </a:lnTo>
                  <a:lnTo>
                    <a:pt x="1261" y="29"/>
                  </a:lnTo>
                  <a:lnTo>
                    <a:pt x="966" y="103"/>
                  </a:lnTo>
                  <a:lnTo>
                    <a:pt x="1300" y="19"/>
                  </a:lnTo>
                  <a:lnTo>
                    <a:pt x="1340" y="9"/>
                  </a:lnTo>
                  <a:lnTo>
                    <a:pt x="1351" y="6"/>
                  </a:lnTo>
                  <a:lnTo>
                    <a:pt x="831" y="137"/>
                  </a:lnTo>
                  <a:lnTo>
                    <a:pt x="816" y="141"/>
                  </a:lnTo>
                  <a:lnTo>
                    <a:pt x="1152" y="56"/>
                  </a:lnTo>
                  <a:lnTo>
                    <a:pt x="954" y="106"/>
                  </a:lnTo>
                  <a:lnTo>
                    <a:pt x="555" y="206"/>
                  </a:lnTo>
                  <a:lnTo>
                    <a:pt x="442" y="234"/>
                  </a:lnTo>
                  <a:lnTo>
                    <a:pt x="495" y="221"/>
                  </a:lnTo>
                  <a:lnTo>
                    <a:pt x="850" y="132"/>
                  </a:lnTo>
                  <a:lnTo>
                    <a:pt x="500" y="220"/>
                  </a:lnTo>
                  <a:lnTo>
                    <a:pt x="1171" y="52"/>
                  </a:lnTo>
                  <a:lnTo>
                    <a:pt x="1046" y="83"/>
                  </a:lnTo>
                  <a:lnTo>
                    <a:pt x="1199" y="44"/>
                  </a:lnTo>
                  <a:lnTo>
                    <a:pt x="1345" y="8"/>
                  </a:lnTo>
                  <a:lnTo>
                    <a:pt x="1021" y="89"/>
                  </a:lnTo>
                  <a:lnTo>
                    <a:pt x="1175" y="50"/>
                  </a:lnTo>
                  <a:lnTo>
                    <a:pt x="1285" y="23"/>
                  </a:lnTo>
                  <a:lnTo>
                    <a:pt x="1142" y="59"/>
                  </a:lnTo>
                  <a:lnTo>
                    <a:pt x="841" y="134"/>
                  </a:lnTo>
                  <a:lnTo>
                    <a:pt x="929" y="112"/>
                  </a:lnTo>
                  <a:lnTo>
                    <a:pt x="1187" y="47"/>
                  </a:lnTo>
                  <a:lnTo>
                    <a:pt x="1298" y="20"/>
                  </a:lnTo>
                  <a:lnTo>
                    <a:pt x="1371" y="1"/>
                  </a:lnTo>
                  <a:lnTo>
                    <a:pt x="1139" y="60"/>
                  </a:lnTo>
                  <a:lnTo>
                    <a:pt x="1284" y="23"/>
                  </a:lnTo>
                  <a:lnTo>
                    <a:pt x="986" y="98"/>
                  </a:lnTo>
                  <a:lnTo>
                    <a:pt x="941" y="109"/>
                  </a:lnTo>
                  <a:lnTo>
                    <a:pt x="890" y="122"/>
                  </a:lnTo>
                  <a:lnTo>
                    <a:pt x="790" y="147"/>
                  </a:lnTo>
                  <a:lnTo>
                    <a:pt x="506" y="218"/>
                  </a:lnTo>
                  <a:lnTo>
                    <a:pt x="995" y="96"/>
                  </a:lnTo>
                  <a:lnTo>
                    <a:pt x="404" y="244"/>
                  </a:lnTo>
                  <a:lnTo>
                    <a:pt x="807" y="143"/>
                  </a:lnTo>
                  <a:lnTo>
                    <a:pt x="1327" y="12"/>
                  </a:lnTo>
                  <a:lnTo>
                    <a:pt x="379" y="250"/>
                  </a:lnTo>
                  <a:lnTo>
                    <a:pt x="759" y="155"/>
                  </a:lnTo>
                  <a:lnTo>
                    <a:pt x="1075" y="76"/>
                  </a:lnTo>
                  <a:lnTo>
                    <a:pt x="1162" y="54"/>
                  </a:lnTo>
                  <a:lnTo>
                    <a:pt x="1131" y="62"/>
                  </a:lnTo>
                  <a:lnTo>
                    <a:pt x="895" y="121"/>
                  </a:lnTo>
                  <a:lnTo>
                    <a:pt x="1134" y="61"/>
                  </a:lnTo>
                  <a:lnTo>
                    <a:pt x="1332" y="11"/>
                  </a:lnTo>
                  <a:lnTo>
                    <a:pt x="989" y="97"/>
                  </a:lnTo>
                  <a:lnTo>
                    <a:pt x="986" y="98"/>
                  </a:lnTo>
                  <a:lnTo>
                    <a:pt x="1101" y="69"/>
                  </a:lnTo>
                  <a:lnTo>
                    <a:pt x="351" y="257"/>
                  </a:lnTo>
                  <a:lnTo>
                    <a:pt x="1023" y="89"/>
                  </a:lnTo>
                  <a:lnTo>
                    <a:pt x="1158" y="55"/>
                  </a:lnTo>
                  <a:lnTo>
                    <a:pt x="1230" y="37"/>
                  </a:lnTo>
                  <a:lnTo>
                    <a:pt x="1096" y="70"/>
                  </a:lnTo>
                  <a:lnTo>
                    <a:pt x="1023" y="89"/>
                  </a:lnTo>
                  <a:lnTo>
                    <a:pt x="699" y="170"/>
                  </a:lnTo>
                  <a:lnTo>
                    <a:pt x="1060" y="79"/>
                  </a:lnTo>
                  <a:lnTo>
                    <a:pt x="1352" y="6"/>
                  </a:lnTo>
                  <a:lnTo>
                    <a:pt x="1219" y="40"/>
                  </a:lnTo>
                  <a:lnTo>
                    <a:pt x="937" y="110"/>
                  </a:lnTo>
                  <a:lnTo>
                    <a:pt x="1372" y="1"/>
                  </a:lnTo>
                  <a:lnTo>
                    <a:pt x="725" y="163"/>
                  </a:lnTo>
                  <a:lnTo>
                    <a:pt x="1255" y="30"/>
                  </a:lnTo>
                  <a:lnTo>
                    <a:pt x="1375" y="0"/>
                  </a:lnTo>
                  <a:lnTo>
                    <a:pt x="1230" y="37"/>
                  </a:lnTo>
                  <a:lnTo>
                    <a:pt x="1112" y="66"/>
                  </a:lnTo>
                  <a:lnTo>
                    <a:pt x="1329" y="12"/>
                  </a:lnTo>
                  <a:lnTo>
                    <a:pt x="1203" y="43"/>
                  </a:lnTo>
                  <a:lnTo>
                    <a:pt x="1256" y="30"/>
                  </a:lnTo>
                  <a:lnTo>
                    <a:pt x="868" y="128"/>
                  </a:lnTo>
                  <a:lnTo>
                    <a:pt x="1323" y="13"/>
                  </a:lnTo>
                  <a:lnTo>
                    <a:pt x="1010" y="92"/>
                  </a:lnTo>
                  <a:lnTo>
                    <a:pt x="851" y="132"/>
                  </a:lnTo>
                  <a:lnTo>
                    <a:pt x="774" y="151"/>
                  </a:lnTo>
                  <a:lnTo>
                    <a:pt x="762" y="154"/>
                  </a:lnTo>
                  <a:lnTo>
                    <a:pt x="1138" y="60"/>
                  </a:lnTo>
                  <a:lnTo>
                    <a:pt x="726" y="163"/>
                  </a:lnTo>
                  <a:lnTo>
                    <a:pt x="1213" y="41"/>
                  </a:lnTo>
                  <a:lnTo>
                    <a:pt x="973" y="101"/>
                  </a:lnTo>
                  <a:lnTo>
                    <a:pt x="1253" y="31"/>
                  </a:lnTo>
                  <a:lnTo>
                    <a:pt x="1231" y="36"/>
                  </a:lnTo>
                  <a:lnTo>
                    <a:pt x="605" y="194"/>
                  </a:lnTo>
                  <a:lnTo>
                    <a:pt x="1133" y="61"/>
                  </a:lnTo>
                  <a:lnTo>
                    <a:pt x="641" y="185"/>
                  </a:lnTo>
                  <a:lnTo>
                    <a:pt x="1256" y="30"/>
                  </a:lnTo>
                  <a:lnTo>
                    <a:pt x="985" y="98"/>
                  </a:lnTo>
                  <a:lnTo>
                    <a:pt x="1010" y="92"/>
                  </a:lnTo>
                  <a:lnTo>
                    <a:pt x="982" y="99"/>
                  </a:lnTo>
                  <a:lnTo>
                    <a:pt x="860" y="130"/>
                  </a:lnTo>
                  <a:lnTo>
                    <a:pt x="989" y="97"/>
                  </a:lnTo>
                  <a:lnTo>
                    <a:pt x="808" y="143"/>
                  </a:lnTo>
                  <a:lnTo>
                    <a:pt x="1070" y="77"/>
                  </a:lnTo>
                  <a:lnTo>
                    <a:pt x="893" y="121"/>
                  </a:lnTo>
                  <a:lnTo>
                    <a:pt x="1299" y="19"/>
                  </a:lnTo>
                  <a:lnTo>
                    <a:pt x="1243" y="33"/>
                  </a:lnTo>
                  <a:lnTo>
                    <a:pt x="590" y="197"/>
                  </a:lnTo>
                  <a:lnTo>
                    <a:pt x="1181" y="49"/>
                  </a:lnTo>
                  <a:lnTo>
                    <a:pt x="702" y="169"/>
                  </a:lnTo>
                  <a:lnTo>
                    <a:pt x="939" y="110"/>
                  </a:lnTo>
                  <a:lnTo>
                    <a:pt x="667" y="178"/>
                  </a:lnTo>
                  <a:lnTo>
                    <a:pt x="944" y="108"/>
                  </a:lnTo>
                  <a:lnTo>
                    <a:pt x="1082" y="74"/>
                  </a:lnTo>
                  <a:lnTo>
                    <a:pt x="1169" y="52"/>
                  </a:lnTo>
                  <a:lnTo>
                    <a:pt x="812" y="142"/>
                  </a:lnTo>
                  <a:lnTo>
                    <a:pt x="1299" y="19"/>
                  </a:lnTo>
                  <a:lnTo>
                    <a:pt x="921" y="114"/>
                  </a:lnTo>
                  <a:lnTo>
                    <a:pt x="1088" y="72"/>
                  </a:lnTo>
                  <a:lnTo>
                    <a:pt x="753" y="157"/>
                  </a:lnTo>
                  <a:lnTo>
                    <a:pt x="1095" y="71"/>
                  </a:lnTo>
                  <a:lnTo>
                    <a:pt x="1159" y="55"/>
                  </a:lnTo>
                  <a:lnTo>
                    <a:pt x="1312" y="16"/>
                  </a:lnTo>
                  <a:lnTo>
                    <a:pt x="1098" y="70"/>
                  </a:lnTo>
                  <a:lnTo>
                    <a:pt x="1152" y="56"/>
                  </a:lnTo>
                  <a:lnTo>
                    <a:pt x="889" y="122"/>
                  </a:lnTo>
                  <a:lnTo>
                    <a:pt x="729" y="162"/>
                  </a:lnTo>
                  <a:lnTo>
                    <a:pt x="632" y="187"/>
                  </a:lnTo>
                  <a:lnTo>
                    <a:pt x="921" y="114"/>
                  </a:lnTo>
                  <a:lnTo>
                    <a:pt x="1096" y="70"/>
                  </a:lnTo>
                  <a:lnTo>
                    <a:pt x="671" y="177"/>
                  </a:lnTo>
                  <a:lnTo>
                    <a:pt x="1146" y="58"/>
                  </a:lnTo>
                  <a:lnTo>
                    <a:pt x="1004" y="93"/>
                  </a:lnTo>
                  <a:lnTo>
                    <a:pt x="726" y="163"/>
                  </a:lnTo>
                  <a:lnTo>
                    <a:pt x="1196" y="45"/>
                  </a:lnTo>
                  <a:lnTo>
                    <a:pt x="1222" y="39"/>
                  </a:lnTo>
                  <a:lnTo>
                    <a:pt x="1261" y="29"/>
                  </a:lnTo>
                  <a:lnTo>
                    <a:pt x="983" y="99"/>
                  </a:lnTo>
                  <a:lnTo>
                    <a:pt x="371" y="252"/>
                  </a:lnTo>
                  <a:lnTo>
                    <a:pt x="897" y="120"/>
                  </a:lnTo>
                  <a:lnTo>
                    <a:pt x="551" y="207"/>
                  </a:lnTo>
                  <a:lnTo>
                    <a:pt x="826" y="138"/>
                  </a:lnTo>
                  <a:lnTo>
                    <a:pt x="984" y="98"/>
                  </a:lnTo>
                  <a:lnTo>
                    <a:pt x="1340" y="9"/>
                  </a:lnTo>
                  <a:lnTo>
                    <a:pt x="758" y="155"/>
                  </a:lnTo>
                  <a:lnTo>
                    <a:pt x="1001" y="94"/>
                  </a:lnTo>
                  <a:lnTo>
                    <a:pt x="970" y="102"/>
                  </a:lnTo>
                  <a:lnTo>
                    <a:pt x="1214" y="41"/>
                  </a:lnTo>
                  <a:lnTo>
                    <a:pt x="1155" y="55"/>
                  </a:lnTo>
                  <a:lnTo>
                    <a:pt x="975" y="101"/>
                  </a:lnTo>
                  <a:lnTo>
                    <a:pt x="1042" y="84"/>
                  </a:lnTo>
                  <a:lnTo>
                    <a:pt x="876" y="125"/>
                  </a:lnTo>
                  <a:lnTo>
                    <a:pt x="1355" y="5"/>
                  </a:lnTo>
                  <a:lnTo>
                    <a:pt x="1138" y="60"/>
                  </a:lnTo>
                  <a:lnTo>
                    <a:pt x="1231" y="36"/>
                  </a:lnTo>
                  <a:lnTo>
                    <a:pt x="1283" y="23"/>
                  </a:lnTo>
                  <a:lnTo>
                    <a:pt x="937" y="110"/>
                  </a:lnTo>
                  <a:lnTo>
                    <a:pt x="1119" y="65"/>
                  </a:lnTo>
                  <a:lnTo>
                    <a:pt x="1125" y="63"/>
                  </a:lnTo>
                  <a:lnTo>
                    <a:pt x="898" y="120"/>
                  </a:lnTo>
                  <a:lnTo>
                    <a:pt x="926" y="113"/>
                  </a:lnTo>
                  <a:lnTo>
                    <a:pt x="1231" y="36"/>
                  </a:lnTo>
                  <a:lnTo>
                    <a:pt x="841" y="134"/>
                  </a:lnTo>
                  <a:lnTo>
                    <a:pt x="706" y="168"/>
                  </a:lnTo>
                  <a:lnTo>
                    <a:pt x="1040" y="84"/>
                  </a:lnTo>
                  <a:lnTo>
                    <a:pt x="1368" y="2"/>
                  </a:lnTo>
                  <a:lnTo>
                    <a:pt x="931" y="112"/>
                  </a:lnTo>
                  <a:lnTo>
                    <a:pt x="1236" y="35"/>
                  </a:lnTo>
                  <a:lnTo>
                    <a:pt x="1179" y="49"/>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5" name="Line 127"/>
            <p:cNvSpPr>
              <a:spLocks noChangeShapeType="1"/>
            </p:cNvSpPr>
            <p:nvPr/>
          </p:nvSpPr>
          <p:spPr bwMode="auto">
            <a:xfrm flipV="1">
              <a:off x="1557"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6" name="Line 128"/>
            <p:cNvSpPr>
              <a:spLocks noChangeShapeType="1"/>
            </p:cNvSpPr>
            <p:nvPr/>
          </p:nvSpPr>
          <p:spPr bwMode="auto">
            <a:xfrm flipV="1">
              <a:off x="1557"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7" name="Line 129"/>
            <p:cNvSpPr>
              <a:spLocks noChangeShapeType="1"/>
            </p:cNvSpPr>
            <p:nvPr/>
          </p:nvSpPr>
          <p:spPr bwMode="auto">
            <a:xfrm flipV="1">
              <a:off x="1557"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8" name="Line 130"/>
            <p:cNvSpPr>
              <a:spLocks noChangeShapeType="1"/>
            </p:cNvSpPr>
            <p:nvPr/>
          </p:nvSpPr>
          <p:spPr bwMode="auto">
            <a:xfrm flipV="1">
              <a:off x="1557"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9" name="Line 131"/>
            <p:cNvSpPr>
              <a:spLocks noChangeShapeType="1"/>
            </p:cNvSpPr>
            <p:nvPr/>
          </p:nvSpPr>
          <p:spPr bwMode="auto">
            <a:xfrm flipV="1">
              <a:off x="1557"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0" name="Line 132"/>
            <p:cNvSpPr>
              <a:spLocks noChangeShapeType="1"/>
            </p:cNvSpPr>
            <p:nvPr/>
          </p:nvSpPr>
          <p:spPr bwMode="auto">
            <a:xfrm flipV="1">
              <a:off x="1557"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1" name="Line 133"/>
            <p:cNvSpPr>
              <a:spLocks noChangeShapeType="1"/>
            </p:cNvSpPr>
            <p:nvPr/>
          </p:nvSpPr>
          <p:spPr bwMode="auto">
            <a:xfrm flipV="1">
              <a:off x="1557" y="1497"/>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2" name="Line 134"/>
            <p:cNvSpPr>
              <a:spLocks noChangeShapeType="1"/>
            </p:cNvSpPr>
            <p:nvPr/>
          </p:nvSpPr>
          <p:spPr bwMode="auto">
            <a:xfrm flipV="1">
              <a:off x="1557" y="13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3" name="Line 135"/>
            <p:cNvSpPr>
              <a:spLocks noChangeShapeType="1"/>
            </p:cNvSpPr>
            <p:nvPr/>
          </p:nvSpPr>
          <p:spPr bwMode="auto">
            <a:xfrm flipV="1">
              <a:off x="1557" y="12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4" name="Line 136"/>
            <p:cNvSpPr>
              <a:spLocks noChangeShapeType="1"/>
            </p:cNvSpPr>
            <p:nvPr/>
          </p:nvSpPr>
          <p:spPr bwMode="auto">
            <a:xfrm flipV="1">
              <a:off x="1557" y="11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5" name="Line 137"/>
            <p:cNvSpPr>
              <a:spLocks noChangeShapeType="1"/>
            </p:cNvSpPr>
            <p:nvPr/>
          </p:nvSpPr>
          <p:spPr bwMode="auto">
            <a:xfrm flipV="1">
              <a:off x="1557" y="99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6" name="Line 138"/>
            <p:cNvSpPr>
              <a:spLocks noChangeShapeType="1"/>
            </p:cNvSpPr>
            <p:nvPr/>
          </p:nvSpPr>
          <p:spPr bwMode="auto">
            <a:xfrm flipV="1">
              <a:off x="1557" y="8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7" name="Line 139"/>
            <p:cNvSpPr>
              <a:spLocks noChangeShapeType="1"/>
            </p:cNvSpPr>
            <p:nvPr/>
          </p:nvSpPr>
          <p:spPr bwMode="auto">
            <a:xfrm>
              <a:off x="1526" y="84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8" name="Line 140"/>
            <p:cNvSpPr>
              <a:spLocks noChangeShapeType="1"/>
            </p:cNvSpPr>
            <p:nvPr/>
          </p:nvSpPr>
          <p:spPr bwMode="auto">
            <a:xfrm>
              <a:off x="1526" y="2331"/>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9" name="Line 141"/>
            <p:cNvSpPr>
              <a:spLocks noChangeShapeType="1"/>
            </p:cNvSpPr>
            <p:nvPr/>
          </p:nvSpPr>
          <p:spPr bwMode="auto">
            <a:xfrm flipV="1">
              <a:off x="3550" y="28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0" name="Line 142"/>
            <p:cNvSpPr>
              <a:spLocks noChangeShapeType="1"/>
            </p:cNvSpPr>
            <p:nvPr/>
          </p:nvSpPr>
          <p:spPr bwMode="auto">
            <a:xfrm flipV="1">
              <a:off x="3550" y="274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1" name="Line 143"/>
            <p:cNvSpPr>
              <a:spLocks noChangeShapeType="1"/>
            </p:cNvSpPr>
            <p:nvPr/>
          </p:nvSpPr>
          <p:spPr bwMode="auto">
            <a:xfrm flipV="1">
              <a:off x="3550" y="26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2" name="Line 144"/>
            <p:cNvSpPr>
              <a:spLocks noChangeShapeType="1"/>
            </p:cNvSpPr>
            <p:nvPr/>
          </p:nvSpPr>
          <p:spPr bwMode="auto">
            <a:xfrm flipV="1">
              <a:off x="3550" y="24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3" name="Line 145"/>
            <p:cNvSpPr>
              <a:spLocks noChangeShapeType="1"/>
            </p:cNvSpPr>
            <p:nvPr/>
          </p:nvSpPr>
          <p:spPr bwMode="auto">
            <a:xfrm flipV="1">
              <a:off x="3550" y="236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6" name="Line 146"/>
            <p:cNvSpPr>
              <a:spLocks noChangeShapeType="1"/>
            </p:cNvSpPr>
            <p:nvPr/>
          </p:nvSpPr>
          <p:spPr bwMode="auto">
            <a:xfrm flipV="1">
              <a:off x="3550" y="2289"/>
              <a:ext cx="0" cy="3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7" name="Line 147"/>
            <p:cNvSpPr>
              <a:spLocks noChangeShapeType="1"/>
            </p:cNvSpPr>
            <p:nvPr/>
          </p:nvSpPr>
          <p:spPr bwMode="auto">
            <a:xfrm>
              <a:off x="3515" y="228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8" name="Line 148"/>
            <p:cNvSpPr>
              <a:spLocks noChangeShapeType="1"/>
            </p:cNvSpPr>
            <p:nvPr/>
          </p:nvSpPr>
          <p:spPr bwMode="auto">
            <a:xfrm>
              <a:off x="3515" y="294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9" name="Line 149"/>
            <p:cNvSpPr>
              <a:spLocks noChangeShapeType="1"/>
            </p:cNvSpPr>
            <p:nvPr/>
          </p:nvSpPr>
          <p:spPr bwMode="auto">
            <a:xfrm flipV="1">
              <a:off x="2112" y="311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0" name="Line 150"/>
            <p:cNvSpPr>
              <a:spLocks noChangeShapeType="1"/>
            </p:cNvSpPr>
            <p:nvPr/>
          </p:nvSpPr>
          <p:spPr bwMode="auto">
            <a:xfrm flipV="1">
              <a:off x="2112" y="29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1" name="Line 151"/>
            <p:cNvSpPr>
              <a:spLocks noChangeShapeType="1"/>
            </p:cNvSpPr>
            <p:nvPr/>
          </p:nvSpPr>
          <p:spPr bwMode="auto">
            <a:xfrm flipV="1">
              <a:off x="2112" y="28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2" name="Line 152"/>
            <p:cNvSpPr>
              <a:spLocks noChangeShapeType="1"/>
            </p:cNvSpPr>
            <p:nvPr/>
          </p:nvSpPr>
          <p:spPr bwMode="auto">
            <a:xfrm flipV="1">
              <a:off x="2112" y="273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3" name="Line 153"/>
            <p:cNvSpPr>
              <a:spLocks noChangeShapeType="1"/>
            </p:cNvSpPr>
            <p:nvPr/>
          </p:nvSpPr>
          <p:spPr bwMode="auto">
            <a:xfrm flipV="1">
              <a:off x="2112" y="26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0" name="Line 154"/>
            <p:cNvSpPr>
              <a:spLocks noChangeShapeType="1"/>
            </p:cNvSpPr>
            <p:nvPr/>
          </p:nvSpPr>
          <p:spPr bwMode="auto">
            <a:xfrm flipV="1">
              <a:off x="2112" y="24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1" name="Line 155"/>
            <p:cNvSpPr>
              <a:spLocks noChangeShapeType="1"/>
            </p:cNvSpPr>
            <p:nvPr/>
          </p:nvSpPr>
          <p:spPr bwMode="auto">
            <a:xfrm flipV="1">
              <a:off x="2112" y="2356"/>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2" name="Line 156"/>
            <p:cNvSpPr>
              <a:spLocks noChangeShapeType="1"/>
            </p:cNvSpPr>
            <p:nvPr/>
          </p:nvSpPr>
          <p:spPr bwMode="auto">
            <a:xfrm flipV="1">
              <a:off x="2112" y="2286"/>
              <a:ext cx="0" cy="28"/>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3" name="Line 157"/>
            <p:cNvSpPr>
              <a:spLocks noChangeShapeType="1"/>
            </p:cNvSpPr>
            <p:nvPr/>
          </p:nvSpPr>
          <p:spPr bwMode="auto">
            <a:xfrm>
              <a:off x="2081" y="2286"/>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4" name="Line 158"/>
            <p:cNvSpPr>
              <a:spLocks noChangeShapeType="1"/>
            </p:cNvSpPr>
            <p:nvPr/>
          </p:nvSpPr>
          <p:spPr bwMode="auto">
            <a:xfrm>
              <a:off x="2081" y="319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5" name="Line 159"/>
            <p:cNvSpPr>
              <a:spLocks noChangeShapeType="1"/>
            </p:cNvSpPr>
            <p:nvPr/>
          </p:nvSpPr>
          <p:spPr bwMode="auto">
            <a:xfrm flipV="1">
              <a:off x="5181" y="335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6" name="Line 160"/>
            <p:cNvSpPr>
              <a:spLocks noChangeShapeType="1"/>
            </p:cNvSpPr>
            <p:nvPr/>
          </p:nvSpPr>
          <p:spPr bwMode="auto">
            <a:xfrm flipV="1">
              <a:off x="5181" y="32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7" name="Line 161"/>
            <p:cNvSpPr>
              <a:spLocks noChangeShapeType="1"/>
            </p:cNvSpPr>
            <p:nvPr/>
          </p:nvSpPr>
          <p:spPr bwMode="auto">
            <a:xfrm flipV="1">
              <a:off x="5181" y="309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8" name="Line 162"/>
            <p:cNvSpPr>
              <a:spLocks noChangeShapeType="1"/>
            </p:cNvSpPr>
            <p:nvPr/>
          </p:nvSpPr>
          <p:spPr bwMode="auto">
            <a:xfrm flipV="1">
              <a:off x="5181" y="297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9" name="Line 163"/>
            <p:cNvSpPr>
              <a:spLocks noChangeShapeType="1"/>
            </p:cNvSpPr>
            <p:nvPr/>
          </p:nvSpPr>
          <p:spPr bwMode="auto">
            <a:xfrm flipV="1">
              <a:off x="5181" y="284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0" name="Line 164"/>
            <p:cNvSpPr>
              <a:spLocks noChangeShapeType="1"/>
            </p:cNvSpPr>
            <p:nvPr/>
          </p:nvSpPr>
          <p:spPr bwMode="auto">
            <a:xfrm flipV="1">
              <a:off x="5181" y="272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1" name="Line 165"/>
            <p:cNvSpPr>
              <a:spLocks noChangeShapeType="1"/>
            </p:cNvSpPr>
            <p:nvPr/>
          </p:nvSpPr>
          <p:spPr bwMode="auto">
            <a:xfrm flipV="1">
              <a:off x="5181" y="25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2" name="Line 166"/>
            <p:cNvSpPr>
              <a:spLocks noChangeShapeType="1"/>
            </p:cNvSpPr>
            <p:nvPr/>
          </p:nvSpPr>
          <p:spPr bwMode="auto">
            <a:xfrm flipV="1">
              <a:off x="5181" y="24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3" name="Line 167"/>
            <p:cNvSpPr>
              <a:spLocks noChangeShapeType="1"/>
            </p:cNvSpPr>
            <p:nvPr/>
          </p:nvSpPr>
          <p:spPr bwMode="auto">
            <a:xfrm flipV="1">
              <a:off x="5181" y="23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4" name="Line 168"/>
            <p:cNvSpPr>
              <a:spLocks noChangeShapeType="1"/>
            </p:cNvSpPr>
            <p:nvPr/>
          </p:nvSpPr>
          <p:spPr bwMode="auto">
            <a:xfrm flipV="1">
              <a:off x="5181" y="22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5" name="Line 169"/>
            <p:cNvSpPr>
              <a:spLocks noChangeShapeType="1"/>
            </p:cNvSpPr>
            <p:nvPr/>
          </p:nvSpPr>
          <p:spPr bwMode="auto">
            <a:xfrm flipV="1">
              <a:off x="5181" y="209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6" name="Line 170"/>
            <p:cNvSpPr>
              <a:spLocks noChangeShapeType="1"/>
            </p:cNvSpPr>
            <p:nvPr/>
          </p:nvSpPr>
          <p:spPr bwMode="auto">
            <a:xfrm flipV="1">
              <a:off x="5181" y="19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7" name="Line 171"/>
            <p:cNvSpPr>
              <a:spLocks noChangeShapeType="1"/>
            </p:cNvSpPr>
            <p:nvPr/>
          </p:nvSpPr>
          <p:spPr bwMode="auto">
            <a:xfrm flipV="1">
              <a:off x="5181" y="184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8" name="Line 172"/>
            <p:cNvSpPr>
              <a:spLocks noChangeShapeType="1"/>
            </p:cNvSpPr>
            <p:nvPr/>
          </p:nvSpPr>
          <p:spPr bwMode="auto">
            <a:xfrm flipV="1">
              <a:off x="5181" y="171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9" name="Line 173"/>
            <p:cNvSpPr>
              <a:spLocks noChangeShapeType="1"/>
            </p:cNvSpPr>
            <p:nvPr/>
          </p:nvSpPr>
          <p:spPr bwMode="auto">
            <a:xfrm flipV="1">
              <a:off x="5181" y="15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0" name="Line 174"/>
            <p:cNvSpPr>
              <a:spLocks noChangeShapeType="1"/>
            </p:cNvSpPr>
            <p:nvPr/>
          </p:nvSpPr>
          <p:spPr bwMode="auto">
            <a:xfrm flipV="1">
              <a:off x="5181" y="14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1" name="Line 175"/>
            <p:cNvSpPr>
              <a:spLocks noChangeShapeType="1"/>
            </p:cNvSpPr>
            <p:nvPr/>
          </p:nvSpPr>
          <p:spPr bwMode="auto">
            <a:xfrm flipV="1">
              <a:off x="5181" y="13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2" name="Line 176"/>
            <p:cNvSpPr>
              <a:spLocks noChangeShapeType="1"/>
            </p:cNvSpPr>
            <p:nvPr/>
          </p:nvSpPr>
          <p:spPr bwMode="auto">
            <a:xfrm flipV="1">
              <a:off x="5181" y="12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3" name="Line 177"/>
            <p:cNvSpPr>
              <a:spLocks noChangeShapeType="1"/>
            </p:cNvSpPr>
            <p:nvPr/>
          </p:nvSpPr>
          <p:spPr bwMode="auto">
            <a:xfrm flipV="1">
              <a:off x="5181" y="10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4" name="Line 178"/>
            <p:cNvSpPr>
              <a:spLocks noChangeShapeType="1"/>
            </p:cNvSpPr>
            <p:nvPr/>
          </p:nvSpPr>
          <p:spPr bwMode="auto">
            <a:xfrm flipV="1">
              <a:off x="5181" y="980"/>
              <a:ext cx="0" cy="66"/>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5" name="Line 179"/>
            <p:cNvSpPr>
              <a:spLocks noChangeShapeType="1"/>
            </p:cNvSpPr>
            <p:nvPr/>
          </p:nvSpPr>
          <p:spPr bwMode="auto">
            <a:xfrm>
              <a:off x="5149" y="98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30" name="Line 180"/>
            <p:cNvSpPr>
              <a:spLocks noChangeShapeType="1"/>
            </p:cNvSpPr>
            <p:nvPr/>
          </p:nvSpPr>
          <p:spPr bwMode="auto">
            <a:xfrm>
              <a:off x="5149" y="343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5" name="Oval 185"/>
            <p:cNvSpPr>
              <a:spLocks noChangeArrowheads="1"/>
            </p:cNvSpPr>
            <p:nvPr/>
          </p:nvSpPr>
          <p:spPr bwMode="auto">
            <a:xfrm>
              <a:off x="1526" y="1556"/>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6" name="Rectangle 186"/>
            <p:cNvSpPr>
              <a:spLocks noChangeArrowheads="1"/>
            </p:cNvSpPr>
            <p:nvPr/>
          </p:nvSpPr>
          <p:spPr bwMode="auto">
            <a:xfrm>
              <a:off x="1616" y="1525"/>
              <a:ext cx="50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cs typeface="Arial"/>
                </a:rPr>
                <a:t>Cleveland</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p:txBody>
        </p:sp>
        <p:sp>
          <p:nvSpPr>
            <p:cNvPr id="1477" name="Oval 187"/>
            <p:cNvSpPr>
              <a:spLocks noChangeArrowheads="1"/>
            </p:cNvSpPr>
            <p:nvPr/>
          </p:nvSpPr>
          <p:spPr bwMode="auto">
            <a:xfrm>
              <a:off x="3519" y="258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8" name="Rectangle 188"/>
            <p:cNvSpPr>
              <a:spLocks noChangeArrowheads="1"/>
            </p:cNvSpPr>
            <p:nvPr/>
          </p:nvSpPr>
          <p:spPr bwMode="auto">
            <a:xfrm>
              <a:off x="3610" y="2555"/>
              <a:ext cx="47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New York</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9" name="Oval 189"/>
            <p:cNvSpPr>
              <a:spLocks noChangeArrowheads="1"/>
            </p:cNvSpPr>
            <p:nvPr/>
          </p:nvSpPr>
          <p:spPr bwMode="auto">
            <a:xfrm>
              <a:off x="2081" y="270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0" name="Rectangle 190"/>
            <p:cNvSpPr>
              <a:spLocks noChangeArrowheads="1"/>
            </p:cNvSpPr>
            <p:nvPr/>
          </p:nvSpPr>
          <p:spPr bwMode="auto">
            <a:xfrm>
              <a:off x="2171" y="2677"/>
              <a:ext cx="41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Chicago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81" name="Oval 191"/>
            <p:cNvSpPr>
              <a:spLocks noChangeArrowheads="1"/>
            </p:cNvSpPr>
            <p:nvPr/>
          </p:nvSpPr>
          <p:spPr bwMode="auto">
            <a:xfrm>
              <a:off x="5149" y="217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2" name="Rectangle 192"/>
            <p:cNvSpPr>
              <a:spLocks noChangeArrowheads="1"/>
            </p:cNvSpPr>
            <p:nvPr/>
          </p:nvSpPr>
          <p:spPr bwMode="auto">
            <a:xfrm>
              <a:off x="4416" y="2256"/>
              <a:ext cx="72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cs typeface="Arial"/>
                </a:rPr>
                <a:t>Santa Barbara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p:txBody>
        </p:sp>
        <p:sp>
          <p:nvSpPr>
            <p:cNvPr id="1483" name="Line 193"/>
            <p:cNvSpPr>
              <a:spLocks noChangeShapeType="1"/>
            </p:cNvSpPr>
            <p:nvPr/>
          </p:nvSpPr>
          <p:spPr bwMode="auto">
            <a:xfrm flipV="1">
              <a:off x="548" y="449"/>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4" name="Line 194"/>
            <p:cNvSpPr>
              <a:spLocks noChangeShapeType="1"/>
            </p:cNvSpPr>
            <p:nvPr/>
          </p:nvSpPr>
          <p:spPr bwMode="auto">
            <a:xfrm flipH="1">
              <a:off x="492" y="3571"/>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5" name="Rectangle 195"/>
            <p:cNvSpPr>
              <a:spLocks noChangeArrowheads="1"/>
            </p:cNvSpPr>
            <p:nvPr/>
          </p:nvSpPr>
          <p:spPr bwMode="auto">
            <a:xfrm rot="16200000">
              <a:off x="270" y="3445"/>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86" name="Line 196"/>
            <p:cNvSpPr>
              <a:spLocks noChangeShapeType="1"/>
            </p:cNvSpPr>
            <p:nvPr/>
          </p:nvSpPr>
          <p:spPr bwMode="auto">
            <a:xfrm flipH="1">
              <a:off x="492" y="2813"/>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7" name="Rectangle 197"/>
            <p:cNvSpPr>
              <a:spLocks noChangeArrowheads="1"/>
            </p:cNvSpPr>
            <p:nvPr/>
          </p:nvSpPr>
          <p:spPr bwMode="auto">
            <a:xfrm rot="16200000">
              <a:off x="270" y="2688"/>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88" name="Line 198"/>
            <p:cNvSpPr>
              <a:spLocks noChangeShapeType="1"/>
            </p:cNvSpPr>
            <p:nvPr/>
          </p:nvSpPr>
          <p:spPr bwMode="auto">
            <a:xfrm flipH="1">
              <a:off x="492" y="205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9" name="Rectangle 199"/>
            <p:cNvSpPr>
              <a:spLocks noChangeArrowheads="1"/>
            </p:cNvSpPr>
            <p:nvPr/>
          </p:nvSpPr>
          <p:spPr bwMode="auto">
            <a:xfrm rot="16200000">
              <a:off x="294" y="193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0.0</a:t>
              </a:r>
            </a:p>
          </p:txBody>
        </p:sp>
        <p:sp>
          <p:nvSpPr>
            <p:cNvPr id="1490" name="Line 200"/>
            <p:cNvSpPr>
              <a:spLocks noChangeShapeType="1"/>
            </p:cNvSpPr>
            <p:nvPr/>
          </p:nvSpPr>
          <p:spPr bwMode="auto">
            <a:xfrm flipH="1">
              <a:off x="492" y="1298"/>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1" name="Rectangle 201"/>
            <p:cNvSpPr>
              <a:spLocks noChangeArrowheads="1"/>
            </p:cNvSpPr>
            <p:nvPr/>
          </p:nvSpPr>
          <p:spPr bwMode="auto">
            <a:xfrm rot="16200000">
              <a:off x="294" y="1174"/>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92" name="Line 202"/>
            <p:cNvSpPr>
              <a:spLocks noChangeShapeType="1"/>
            </p:cNvSpPr>
            <p:nvPr/>
          </p:nvSpPr>
          <p:spPr bwMode="auto">
            <a:xfrm flipH="1">
              <a:off x="492" y="54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3" name="Rectangle 203"/>
            <p:cNvSpPr>
              <a:spLocks noChangeArrowheads="1"/>
            </p:cNvSpPr>
            <p:nvPr/>
          </p:nvSpPr>
          <p:spPr bwMode="auto">
            <a:xfrm rot="16200000">
              <a:off x="294" y="415"/>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94" name="Rectangle 204"/>
            <p:cNvSpPr>
              <a:spLocks noChangeArrowheads="1"/>
            </p:cNvSpPr>
            <p:nvPr/>
          </p:nvSpPr>
          <p:spPr bwMode="auto">
            <a:xfrm rot="16200000">
              <a:off x="-1481" y="1860"/>
              <a:ext cx="33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Causal Effect of 1 Year of Exposure on Child's Rank</a:t>
              </a:r>
            </a:p>
          </p:txBody>
        </p:sp>
        <p:sp>
          <p:nvSpPr>
            <p:cNvPr id="1495" name="Line 205"/>
            <p:cNvSpPr>
              <a:spLocks noChangeShapeType="1"/>
            </p:cNvSpPr>
            <p:nvPr/>
          </p:nvSpPr>
          <p:spPr bwMode="auto">
            <a:xfrm>
              <a:off x="548" y="3665"/>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6" name="Line 206"/>
            <p:cNvSpPr>
              <a:spLocks noChangeShapeType="1"/>
            </p:cNvSpPr>
            <p:nvPr/>
          </p:nvSpPr>
          <p:spPr bwMode="auto">
            <a:xfrm>
              <a:off x="642"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7" name="Rectangle 207"/>
            <p:cNvSpPr>
              <a:spLocks noChangeArrowheads="1"/>
            </p:cNvSpPr>
            <p:nvPr/>
          </p:nvSpPr>
          <p:spPr bwMode="auto">
            <a:xfrm>
              <a:off x="562"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38</a:t>
              </a:r>
            </a:p>
          </p:txBody>
        </p:sp>
        <p:sp>
          <p:nvSpPr>
            <p:cNvPr id="1498" name="Line 208"/>
            <p:cNvSpPr>
              <a:spLocks noChangeShapeType="1"/>
            </p:cNvSpPr>
            <p:nvPr/>
          </p:nvSpPr>
          <p:spPr bwMode="auto">
            <a:xfrm>
              <a:off x="162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9" name="Rectangle 209"/>
            <p:cNvSpPr>
              <a:spLocks noChangeArrowheads="1"/>
            </p:cNvSpPr>
            <p:nvPr/>
          </p:nvSpPr>
          <p:spPr bwMode="auto">
            <a:xfrm>
              <a:off x="153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40</a:t>
              </a:r>
            </a:p>
          </p:txBody>
        </p:sp>
        <p:sp>
          <p:nvSpPr>
            <p:cNvPr id="1500" name="Line 210"/>
            <p:cNvSpPr>
              <a:spLocks noChangeShapeType="1"/>
            </p:cNvSpPr>
            <p:nvPr/>
          </p:nvSpPr>
          <p:spPr bwMode="auto">
            <a:xfrm>
              <a:off x="2601"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1" name="Rectangle 211"/>
            <p:cNvSpPr>
              <a:spLocks noChangeArrowheads="1"/>
            </p:cNvSpPr>
            <p:nvPr/>
          </p:nvSpPr>
          <p:spPr bwMode="auto">
            <a:xfrm>
              <a:off x="252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42</a:t>
              </a:r>
            </a:p>
          </p:txBody>
        </p:sp>
        <p:sp>
          <p:nvSpPr>
            <p:cNvPr id="1502" name="Line 212"/>
            <p:cNvSpPr>
              <a:spLocks noChangeShapeType="1"/>
            </p:cNvSpPr>
            <p:nvPr/>
          </p:nvSpPr>
          <p:spPr bwMode="auto">
            <a:xfrm>
              <a:off x="3578"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3" name="Rectangle 213"/>
            <p:cNvSpPr>
              <a:spLocks noChangeArrowheads="1"/>
            </p:cNvSpPr>
            <p:nvPr/>
          </p:nvSpPr>
          <p:spPr bwMode="auto">
            <a:xfrm>
              <a:off x="3498"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44</a:t>
              </a:r>
            </a:p>
          </p:txBody>
        </p:sp>
        <p:sp>
          <p:nvSpPr>
            <p:cNvPr id="1504" name="Line 214"/>
            <p:cNvSpPr>
              <a:spLocks noChangeShapeType="1"/>
            </p:cNvSpPr>
            <p:nvPr/>
          </p:nvSpPr>
          <p:spPr bwMode="auto">
            <a:xfrm>
              <a:off x="4559"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5" name="Rectangle 215"/>
            <p:cNvSpPr>
              <a:spLocks noChangeArrowheads="1"/>
            </p:cNvSpPr>
            <p:nvPr/>
          </p:nvSpPr>
          <p:spPr bwMode="auto">
            <a:xfrm>
              <a:off x="447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46</a:t>
              </a:r>
            </a:p>
          </p:txBody>
        </p:sp>
        <p:sp>
          <p:nvSpPr>
            <p:cNvPr id="1506" name="Line 216"/>
            <p:cNvSpPr>
              <a:spLocks noChangeShapeType="1"/>
            </p:cNvSpPr>
            <p:nvPr/>
          </p:nvSpPr>
          <p:spPr bwMode="auto">
            <a:xfrm>
              <a:off x="554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7" name="Rectangle 217"/>
            <p:cNvSpPr>
              <a:spLocks noChangeArrowheads="1"/>
            </p:cNvSpPr>
            <p:nvPr/>
          </p:nvSpPr>
          <p:spPr bwMode="auto">
            <a:xfrm>
              <a:off x="546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48</a:t>
              </a:r>
            </a:p>
          </p:txBody>
        </p:sp>
        <p:sp>
          <p:nvSpPr>
            <p:cNvPr id="1508" name="Rectangle 218"/>
            <p:cNvSpPr>
              <a:spLocks noChangeArrowheads="1"/>
            </p:cNvSpPr>
            <p:nvPr/>
          </p:nvSpPr>
          <p:spPr bwMode="auto">
            <a:xfrm>
              <a:off x="1215" y="3937"/>
              <a:ext cx="37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Mean Percentile Rank of Childen of Permanent Residents</a:t>
              </a:r>
            </a:p>
          </p:txBody>
        </p:sp>
        <p:sp>
          <p:nvSpPr>
            <p:cNvPr id="1509" name="Rectangle 219"/>
            <p:cNvSpPr>
              <a:spLocks noChangeArrowheads="1"/>
            </p:cNvSpPr>
            <p:nvPr/>
          </p:nvSpPr>
          <p:spPr bwMode="auto">
            <a:xfrm>
              <a:off x="3062" y="191"/>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cs typeface="Arial"/>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grpSp>
      <p:sp>
        <p:nvSpPr>
          <p:cNvPr id="371" name="TextBox 370"/>
          <p:cNvSpPr txBox="1"/>
          <p:nvPr/>
        </p:nvSpPr>
        <p:spPr>
          <a:xfrm>
            <a:off x="1524134" y="152400"/>
            <a:ext cx="91438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cs typeface="Arial" pitchFamily="34" charset="0"/>
              </a:rPr>
              <a:t>Optimal Forecasts Combining Fixed Effects and Permanent Resident Outcomes</a:t>
            </a:r>
          </a:p>
        </p:txBody>
      </p:sp>
    </p:spTree>
    <p:extLst>
      <p:ext uri="{BB962C8B-B14F-4D97-AF65-F5344CB8AC3E}">
        <p14:creationId xmlns:p14="http://schemas.microsoft.com/office/powerpoint/2010/main" val="9356951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 name="Group 113"/>
          <p:cNvGrpSpPr>
            <a:grpSpLocks noChangeAspect="1"/>
          </p:cNvGrpSpPr>
          <p:nvPr/>
        </p:nvGrpSpPr>
        <p:grpSpPr bwMode="auto">
          <a:xfrm>
            <a:off x="1519237" y="98425"/>
            <a:ext cx="9153526" cy="6661150"/>
            <a:chOff x="-3" y="62"/>
            <a:chExt cx="5766" cy="4196"/>
          </a:xfrm>
        </p:grpSpPr>
        <p:sp>
          <p:nvSpPr>
            <p:cNvPr id="757" name="AutoShape 112"/>
            <p:cNvSpPr>
              <a:spLocks noChangeAspect="1" noChangeArrowheads="1" noTextEdit="1"/>
            </p:cNvSpPr>
            <p:nvPr/>
          </p:nvSpPr>
          <p:spPr bwMode="auto">
            <a:xfrm>
              <a:off x="0" y="65"/>
              <a:ext cx="5760" cy="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8" name="Rectangle 114"/>
            <p:cNvSpPr>
              <a:spLocks noChangeArrowheads="1"/>
            </p:cNvSpPr>
            <p:nvPr/>
          </p:nvSpPr>
          <p:spPr bwMode="auto">
            <a:xfrm>
              <a:off x="-3" y="62"/>
              <a:ext cx="5766" cy="41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59" name="Rectangle 115"/>
            <p:cNvSpPr>
              <a:spLocks noChangeArrowheads="1"/>
            </p:cNvSpPr>
            <p:nvPr/>
          </p:nvSpPr>
          <p:spPr bwMode="auto">
            <a:xfrm>
              <a:off x="0" y="68"/>
              <a:ext cx="5757" cy="418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0" name="Rectangle 116"/>
            <p:cNvSpPr>
              <a:spLocks noChangeArrowheads="1"/>
            </p:cNvSpPr>
            <p:nvPr/>
          </p:nvSpPr>
          <p:spPr bwMode="auto">
            <a:xfrm>
              <a:off x="548" y="449"/>
              <a:ext cx="5083" cy="32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1" name="Line 117"/>
            <p:cNvSpPr>
              <a:spLocks noChangeShapeType="1"/>
            </p:cNvSpPr>
            <p:nvPr/>
          </p:nvSpPr>
          <p:spPr bwMode="auto">
            <a:xfrm>
              <a:off x="548" y="3571"/>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2" name="Line 118"/>
            <p:cNvSpPr>
              <a:spLocks noChangeShapeType="1"/>
            </p:cNvSpPr>
            <p:nvPr/>
          </p:nvSpPr>
          <p:spPr bwMode="auto">
            <a:xfrm>
              <a:off x="548" y="2813"/>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3" name="Line 119"/>
            <p:cNvSpPr>
              <a:spLocks noChangeShapeType="1"/>
            </p:cNvSpPr>
            <p:nvPr/>
          </p:nvSpPr>
          <p:spPr bwMode="auto">
            <a:xfrm>
              <a:off x="548" y="2055"/>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4" name="Line 120"/>
            <p:cNvSpPr>
              <a:spLocks noChangeShapeType="1"/>
            </p:cNvSpPr>
            <p:nvPr/>
          </p:nvSpPr>
          <p:spPr bwMode="auto">
            <a:xfrm>
              <a:off x="548" y="1298"/>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5" name="Line 121"/>
            <p:cNvSpPr>
              <a:spLocks noChangeShapeType="1"/>
            </p:cNvSpPr>
            <p:nvPr/>
          </p:nvSpPr>
          <p:spPr bwMode="auto">
            <a:xfrm>
              <a:off x="548" y="540"/>
              <a:ext cx="5083" cy="0"/>
            </a:xfrm>
            <a:prstGeom prst="line">
              <a:avLst/>
            </a:prstGeom>
            <a:noFill/>
            <a:ln w="22225">
              <a:solidFill>
                <a:srgbClr val="EAF2F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66" name="Freeform 122"/>
            <p:cNvSpPr>
              <a:spLocks/>
            </p:cNvSpPr>
            <p:nvPr/>
          </p:nvSpPr>
          <p:spPr bwMode="auto">
            <a:xfrm>
              <a:off x="702" y="1622"/>
              <a:ext cx="4800" cy="1208"/>
            </a:xfrm>
            <a:custGeom>
              <a:avLst/>
              <a:gdLst>
                <a:gd name="T0" fmla="*/ 446 w 1375"/>
                <a:gd name="T1" fmla="*/ 233 h 346"/>
                <a:gd name="T2" fmla="*/ 537 w 1375"/>
                <a:gd name="T3" fmla="*/ 211 h 346"/>
                <a:gd name="T4" fmla="*/ 219 w 1375"/>
                <a:gd name="T5" fmla="*/ 291 h 346"/>
                <a:gd name="T6" fmla="*/ 549 w 1375"/>
                <a:gd name="T7" fmla="*/ 208 h 346"/>
                <a:gd name="T8" fmla="*/ 460 w 1375"/>
                <a:gd name="T9" fmla="*/ 230 h 346"/>
                <a:gd name="T10" fmla="*/ 1084 w 1375"/>
                <a:gd name="T11" fmla="*/ 73 h 346"/>
                <a:gd name="T12" fmla="*/ 235 w 1375"/>
                <a:gd name="T13" fmla="*/ 286 h 346"/>
                <a:gd name="T14" fmla="*/ 1224 w 1375"/>
                <a:gd name="T15" fmla="*/ 38 h 346"/>
                <a:gd name="T16" fmla="*/ 442 w 1375"/>
                <a:gd name="T17" fmla="*/ 235 h 346"/>
                <a:gd name="T18" fmla="*/ 1035 w 1375"/>
                <a:gd name="T19" fmla="*/ 86 h 346"/>
                <a:gd name="T20" fmla="*/ 723 w 1375"/>
                <a:gd name="T21" fmla="*/ 164 h 346"/>
                <a:gd name="T22" fmla="*/ 377 w 1375"/>
                <a:gd name="T23" fmla="*/ 251 h 346"/>
                <a:gd name="T24" fmla="*/ 289 w 1375"/>
                <a:gd name="T25" fmla="*/ 273 h 346"/>
                <a:gd name="T26" fmla="*/ 166 w 1375"/>
                <a:gd name="T27" fmla="*/ 304 h 346"/>
                <a:gd name="T28" fmla="*/ 450 w 1375"/>
                <a:gd name="T29" fmla="*/ 232 h 346"/>
                <a:gd name="T30" fmla="*/ 383 w 1375"/>
                <a:gd name="T31" fmla="*/ 249 h 346"/>
                <a:gd name="T32" fmla="*/ 149 w 1375"/>
                <a:gd name="T33" fmla="*/ 308 h 346"/>
                <a:gd name="T34" fmla="*/ 468 w 1375"/>
                <a:gd name="T35" fmla="*/ 228 h 346"/>
                <a:gd name="T36" fmla="*/ 845 w 1375"/>
                <a:gd name="T37" fmla="*/ 133 h 346"/>
                <a:gd name="T38" fmla="*/ 813 w 1375"/>
                <a:gd name="T39" fmla="*/ 141 h 346"/>
                <a:gd name="T40" fmla="*/ 373 w 1375"/>
                <a:gd name="T41" fmla="*/ 252 h 346"/>
                <a:gd name="T42" fmla="*/ 381 w 1375"/>
                <a:gd name="T43" fmla="*/ 250 h 346"/>
                <a:gd name="T44" fmla="*/ 1064 w 1375"/>
                <a:gd name="T45" fmla="*/ 78 h 346"/>
                <a:gd name="T46" fmla="*/ 552 w 1375"/>
                <a:gd name="T47" fmla="*/ 207 h 346"/>
                <a:gd name="T48" fmla="*/ 731 w 1375"/>
                <a:gd name="T49" fmla="*/ 162 h 346"/>
                <a:gd name="T50" fmla="*/ 705 w 1375"/>
                <a:gd name="T51" fmla="*/ 168 h 346"/>
                <a:gd name="T52" fmla="*/ 1251 w 1375"/>
                <a:gd name="T53" fmla="*/ 31 h 346"/>
                <a:gd name="T54" fmla="*/ 1123 w 1375"/>
                <a:gd name="T55" fmla="*/ 64 h 346"/>
                <a:gd name="T56" fmla="*/ 831 w 1375"/>
                <a:gd name="T57" fmla="*/ 137 h 346"/>
                <a:gd name="T58" fmla="*/ 495 w 1375"/>
                <a:gd name="T59" fmla="*/ 221 h 346"/>
                <a:gd name="T60" fmla="*/ 1345 w 1375"/>
                <a:gd name="T61" fmla="*/ 8 h 346"/>
                <a:gd name="T62" fmla="*/ 929 w 1375"/>
                <a:gd name="T63" fmla="*/ 112 h 346"/>
                <a:gd name="T64" fmla="*/ 986 w 1375"/>
                <a:gd name="T65" fmla="*/ 98 h 346"/>
                <a:gd name="T66" fmla="*/ 404 w 1375"/>
                <a:gd name="T67" fmla="*/ 244 h 346"/>
                <a:gd name="T68" fmla="*/ 1162 w 1375"/>
                <a:gd name="T69" fmla="*/ 54 h 346"/>
                <a:gd name="T70" fmla="*/ 986 w 1375"/>
                <a:gd name="T71" fmla="*/ 98 h 346"/>
                <a:gd name="T72" fmla="*/ 1096 w 1375"/>
                <a:gd name="T73" fmla="*/ 70 h 346"/>
                <a:gd name="T74" fmla="*/ 937 w 1375"/>
                <a:gd name="T75" fmla="*/ 110 h 346"/>
                <a:gd name="T76" fmla="*/ 1112 w 1375"/>
                <a:gd name="T77" fmla="*/ 66 h 346"/>
                <a:gd name="T78" fmla="*/ 1010 w 1375"/>
                <a:gd name="T79" fmla="*/ 92 h 346"/>
                <a:gd name="T80" fmla="*/ 1213 w 1375"/>
                <a:gd name="T81" fmla="*/ 41 h 346"/>
                <a:gd name="T82" fmla="*/ 641 w 1375"/>
                <a:gd name="T83" fmla="*/ 185 h 346"/>
                <a:gd name="T84" fmla="*/ 989 w 1375"/>
                <a:gd name="T85" fmla="*/ 97 h 346"/>
                <a:gd name="T86" fmla="*/ 590 w 1375"/>
                <a:gd name="T87" fmla="*/ 197 h 346"/>
                <a:gd name="T88" fmla="*/ 1082 w 1375"/>
                <a:gd name="T89" fmla="*/ 74 h 346"/>
                <a:gd name="T90" fmla="*/ 753 w 1375"/>
                <a:gd name="T91" fmla="*/ 157 h 346"/>
                <a:gd name="T92" fmla="*/ 889 w 1375"/>
                <a:gd name="T93" fmla="*/ 122 h 346"/>
                <a:gd name="T94" fmla="*/ 1146 w 1375"/>
                <a:gd name="T95" fmla="*/ 58 h 346"/>
                <a:gd name="T96" fmla="*/ 983 w 1375"/>
                <a:gd name="T97" fmla="*/ 99 h 346"/>
                <a:gd name="T98" fmla="*/ 1340 w 1375"/>
                <a:gd name="T99" fmla="*/ 9 h 346"/>
                <a:gd name="T100" fmla="*/ 975 w 1375"/>
                <a:gd name="T101" fmla="*/ 101 h 346"/>
                <a:gd name="T102" fmla="*/ 1283 w 1375"/>
                <a:gd name="T103" fmla="*/ 23 h 346"/>
                <a:gd name="T104" fmla="*/ 1231 w 1375"/>
                <a:gd name="T105" fmla="*/ 36 h 346"/>
                <a:gd name="T106" fmla="*/ 1236 w 1375"/>
                <a:gd name="T107" fmla="*/ 3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5" h="346">
                  <a:moveTo>
                    <a:pt x="581" y="200"/>
                  </a:moveTo>
                  <a:lnTo>
                    <a:pt x="635" y="186"/>
                  </a:lnTo>
                  <a:lnTo>
                    <a:pt x="606" y="193"/>
                  </a:lnTo>
                  <a:lnTo>
                    <a:pt x="545" y="209"/>
                  </a:lnTo>
                  <a:lnTo>
                    <a:pt x="297" y="271"/>
                  </a:lnTo>
                  <a:lnTo>
                    <a:pt x="446" y="233"/>
                  </a:lnTo>
                  <a:lnTo>
                    <a:pt x="155" y="306"/>
                  </a:lnTo>
                  <a:lnTo>
                    <a:pt x="623" y="189"/>
                  </a:lnTo>
                  <a:lnTo>
                    <a:pt x="240" y="285"/>
                  </a:lnTo>
                  <a:lnTo>
                    <a:pt x="150" y="308"/>
                  </a:lnTo>
                  <a:lnTo>
                    <a:pt x="124" y="314"/>
                  </a:lnTo>
                  <a:lnTo>
                    <a:pt x="537" y="211"/>
                  </a:lnTo>
                  <a:lnTo>
                    <a:pt x="349" y="258"/>
                  </a:lnTo>
                  <a:lnTo>
                    <a:pt x="617" y="191"/>
                  </a:lnTo>
                  <a:lnTo>
                    <a:pt x="1035" y="86"/>
                  </a:lnTo>
                  <a:lnTo>
                    <a:pt x="0" y="346"/>
                  </a:lnTo>
                  <a:lnTo>
                    <a:pt x="34" y="337"/>
                  </a:lnTo>
                  <a:lnTo>
                    <a:pt x="219" y="291"/>
                  </a:lnTo>
                  <a:lnTo>
                    <a:pt x="355" y="256"/>
                  </a:lnTo>
                  <a:lnTo>
                    <a:pt x="241" y="285"/>
                  </a:lnTo>
                  <a:lnTo>
                    <a:pt x="288" y="273"/>
                  </a:lnTo>
                  <a:lnTo>
                    <a:pt x="218" y="291"/>
                  </a:lnTo>
                  <a:lnTo>
                    <a:pt x="379" y="250"/>
                  </a:lnTo>
                  <a:lnTo>
                    <a:pt x="549" y="208"/>
                  </a:lnTo>
                  <a:lnTo>
                    <a:pt x="273" y="277"/>
                  </a:lnTo>
                  <a:lnTo>
                    <a:pt x="410" y="243"/>
                  </a:lnTo>
                  <a:lnTo>
                    <a:pt x="8" y="343"/>
                  </a:lnTo>
                  <a:lnTo>
                    <a:pt x="605" y="194"/>
                  </a:lnTo>
                  <a:lnTo>
                    <a:pt x="697" y="170"/>
                  </a:lnTo>
                  <a:lnTo>
                    <a:pt x="460" y="230"/>
                  </a:lnTo>
                  <a:lnTo>
                    <a:pt x="58" y="331"/>
                  </a:lnTo>
                  <a:lnTo>
                    <a:pt x="9" y="343"/>
                  </a:lnTo>
                  <a:lnTo>
                    <a:pt x="536" y="211"/>
                  </a:lnTo>
                  <a:lnTo>
                    <a:pt x="291" y="272"/>
                  </a:lnTo>
                  <a:lnTo>
                    <a:pt x="345" y="259"/>
                  </a:lnTo>
                  <a:lnTo>
                    <a:pt x="1084" y="73"/>
                  </a:lnTo>
                  <a:lnTo>
                    <a:pt x="445" y="234"/>
                  </a:lnTo>
                  <a:lnTo>
                    <a:pt x="612" y="192"/>
                  </a:lnTo>
                  <a:lnTo>
                    <a:pt x="1054" y="81"/>
                  </a:lnTo>
                  <a:lnTo>
                    <a:pt x="895" y="121"/>
                  </a:lnTo>
                  <a:lnTo>
                    <a:pt x="184" y="299"/>
                  </a:lnTo>
                  <a:lnTo>
                    <a:pt x="235" y="286"/>
                  </a:lnTo>
                  <a:lnTo>
                    <a:pt x="218" y="291"/>
                  </a:lnTo>
                  <a:lnTo>
                    <a:pt x="458" y="231"/>
                  </a:lnTo>
                  <a:lnTo>
                    <a:pt x="99" y="321"/>
                  </a:lnTo>
                  <a:lnTo>
                    <a:pt x="373" y="252"/>
                  </a:lnTo>
                  <a:lnTo>
                    <a:pt x="698" y="170"/>
                  </a:lnTo>
                  <a:lnTo>
                    <a:pt x="1224" y="38"/>
                  </a:lnTo>
                  <a:lnTo>
                    <a:pt x="264" y="279"/>
                  </a:lnTo>
                  <a:lnTo>
                    <a:pt x="834" y="136"/>
                  </a:lnTo>
                  <a:lnTo>
                    <a:pt x="830" y="137"/>
                  </a:lnTo>
                  <a:lnTo>
                    <a:pt x="1084" y="73"/>
                  </a:lnTo>
                  <a:lnTo>
                    <a:pt x="707" y="168"/>
                  </a:lnTo>
                  <a:lnTo>
                    <a:pt x="442" y="235"/>
                  </a:lnTo>
                  <a:lnTo>
                    <a:pt x="500" y="220"/>
                  </a:lnTo>
                  <a:lnTo>
                    <a:pt x="529" y="213"/>
                  </a:lnTo>
                  <a:lnTo>
                    <a:pt x="1022" y="89"/>
                  </a:lnTo>
                  <a:lnTo>
                    <a:pt x="998" y="95"/>
                  </a:lnTo>
                  <a:lnTo>
                    <a:pt x="322" y="265"/>
                  </a:lnTo>
                  <a:lnTo>
                    <a:pt x="1035" y="86"/>
                  </a:lnTo>
                  <a:lnTo>
                    <a:pt x="692" y="172"/>
                  </a:lnTo>
                  <a:lnTo>
                    <a:pt x="557" y="206"/>
                  </a:lnTo>
                  <a:lnTo>
                    <a:pt x="570" y="202"/>
                  </a:lnTo>
                  <a:lnTo>
                    <a:pt x="693" y="171"/>
                  </a:lnTo>
                  <a:lnTo>
                    <a:pt x="659" y="180"/>
                  </a:lnTo>
                  <a:lnTo>
                    <a:pt x="723" y="164"/>
                  </a:lnTo>
                  <a:lnTo>
                    <a:pt x="480" y="225"/>
                  </a:lnTo>
                  <a:lnTo>
                    <a:pt x="708" y="168"/>
                  </a:lnTo>
                  <a:lnTo>
                    <a:pt x="594" y="196"/>
                  </a:lnTo>
                  <a:lnTo>
                    <a:pt x="566" y="203"/>
                  </a:lnTo>
                  <a:lnTo>
                    <a:pt x="558" y="205"/>
                  </a:lnTo>
                  <a:lnTo>
                    <a:pt x="377" y="251"/>
                  </a:lnTo>
                  <a:lnTo>
                    <a:pt x="617" y="191"/>
                  </a:lnTo>
                  <a:lnTo>
                    <a:pt x="641" y="184"/>
                  </a:lnTo>
                  <a:lnTo>
                    <a:pt x="473" y="227"/>
                  </a:lnTo>
                  <a:lnTo>
                    <a:pt x="83" y="325"/>
                  </a:lnTo>
                  <a:lnTo>
                    <a:pt x="67" y="329"/>
                  </a:lnTo>
                  <a:lnTo>
                    <a:pt x="289" y="273"/>
                  </a:lnTo>
                  <a:lnTo>
                    <a:pt x="337" y="261"/>
                  </a:lnTo>
                  <a:lnTo>
                    <a:pt x="288" y="273"/>
                  </a:lnTo>
                  <a:lnTo>
                    <a:pt x="97" y="321"/>
                  </a:lnTo>
                  <a:lnTo>
                    <a:pt x="273" y="277"/>
                  </a:lnTo>
                  <a:lnTo>
                    <a:pt x="120" y="315"/>
                  </a:lnTo>
                  <a:lnTo>
                    <a:pt x="166" y="304"/>
                  </a:lnTo>
                  <a:lnTo>
                    <a:pt x="500" y="220"/>
                  </a:lnTo>
                  <a:lnTo>
                    <a:pt x="17" y="341"/>
                  </a:lnTo>
                  <a:lnTo>
                    <a:pt x="85" y="324"/>
                  </a:lnTo>
                  <a:lnTo>
                    <a:pt x="506" y="218"/>
                  </a:lnTo>
                  <a:lnTo>
                    <a:pt x="917" y="115"/>
                  </a:lnTo>
                  <a:lnTo>
                    <a:pt x="450" y="232"/>
                  </a:lnTo>
                  <a:lnTo>
                    <a:pt x="289" y="273"/>
                  </a:lnTo>
                  <a:lnTo>
                    <a:pt x="735" y="161"/>
                  </a:lnTo>
                  <a:lnTo>
                    <a:pt x="183" y="299"/>
                  </a:lnTo>
                  <a:lnTo>
                    <a:pt x="555" y="206"/>
                  </a:lnTo>
                  <a:lnTo>
                    <a:pt x="205" y="294"/>
                  </a:lnTo>
                  <a:lnTo>
                    <a:pt x="383" y="249"/>
                  </a:lnTo>
                  <a:lnTo>
                    <a:pt x="141" y="310"/>
                  </a:lnTo>
                  <a:lnTo>
                    <a:pt x="117" y="316"/>
                  </a:lnTo>
                  <a:lnTo>
                    <a:pt x="611" y="192"/>
                  </a:lnTo>
                  <a:lnTo>
                    <a:pt x="402" y="245"/>
                  </a:lnTo>
                  <a:lnTo>
                    <a:pt x="529" y="213"/>
                  </a:lnTo>
                  <a:lnTo>
                    <a:pt x="149" y="308"/>
                  </a:lnTo>
                  <a:lnTo>
                    <a:pt x="971" y="102"/>
                  </a:lnTo>
                  <a:lnTo>
                    <a:pt x="1363" y="3"/>
                  </a:lnTo>
                  <a:lnTo>
                    <a:pt x="1342" y="9"/>
                  </a:lnTo>
                  <a:lnTo>
                    <a:pt x="1052" y="81"/>
                  </a:lnTo>
                  <a:lnTo>
                    <a:pt x="366" y="254"/>
                  </a:lnTo>
                  <a:lnTo>
                    <a:pt x="468" y="228"/>
                  </a:lnTo>
                  <a:lnTo>
                    <a:pt x="979" y="100"/>
                  </a:lnTo>
                  <a:lnTo>
                    <a:pt x="855" y="131"/>
                  </a:lnTo>
                  <a:lnTo>
                    <a:pt x="619" y="190"/>
                  </a:lnTo>
                  <a:lnTo>
                    <a:pt x="70" y="328"/>
                  </a:lnTo>
                  <a:lnTo>
                    <a:pt x="538" y="210"/>
                  </a:lnTo>
                  <a:lnTo>
                    <a:pt x="845" y="133"/>
                  </a:lnTo>
                  <a:lnTo>
                    <a:pt x="560" y="205"/>
                  </a:lnTo>
                  <a:lnTo>
                    <a:pt x="869" y="127"/>
                  </a:lnTo>
                  <a:lnTo>
                    <a:pt x="379" y="250"/>
                  </a:lnTo>
                  <a:lnTo>
                    <a:pt x="672" y="177"/>
                  </a:lnTo>
                  <a:lnTo>
                    <a:pt x="984" y="98"/>
                  </a:lnTo>
                  <a:lnTo>
                    <a:pt x="813" y="141"/>
                  </a:lnTo>
                  <a:lnTo>
                    <a:pt x="874" y="126"/>
                  </a:lnTo>
                  <a:lnTo>
                    <a:pt x="705" y="168"/>
                  </a:lnTo>
                  <a:lnTo>
                    <a:pt x="442" y="234"/>
                  </a:lnTo>
                  <a:lnTo>
                    <a:pt x="861" y="129"/>
                  </a:lnTo>
                  <a:lnTo>
                    <a:pt x="486" y="223"/>
                  </a:lnTo>
                  <a:lnTo>
                    <a:pt x="373" y="252"/>
                  </a:lnTo>
                  <a:lnTo>
                    <a:pt x="285" y="274"/>
                  </a:lnTo>
                  <a:lnTo>
                    <a:pt x="1253" y="31"/>
                  </a:lnTo>
                  <a:lnTo>
                    <a:pt x="331" y="262"/>
                  </a:lnTo>
                  <a:lnTo>
                    <a:pt x="1294" y="21"/>
                  </a:lnTo>
                  <a:lnTo>
                    <a:pt x="1146" y="58"/>
                  </a:lnTo>
                  <a:lnTo>
                    <a:pt x="381" y="250"/>
                  </a:lnTo>
                  <a:lnTo>
                    <a:pt x="553" y="207"/>
                  </a:lnTo>
                  <a:lnTo>
                    <a:pt x="899" y="120"/>
                  </a:lnTo>
                  <a:lnTo>
                    <a:pt x="542" y="209"/>
                  </a:lnTo>
                  <a:lnTo>
                    <a:pt x="855" y="131"/>
                  </a:lnTo>
                  <a:lnTo>
                    <a:pt x="292" y="272"/>
                  </a:lnTo>
                  <a:lnTo>
                    <a:pt x="1064" y="78"/>
                  </a:lnTo>
                  <a:lnTo>
                    <a:pt x="1042" y="84"/>
                  </a:lnTo>
                  <a:lnTo>
                    <a:pt x="1190" y="47"/>
                  </a:lnTo>
                  <a:lnTo>
                    <a:pt x="1238" y="35"/>
                  </a:lnTo>
                  <a:lnTo>
                    <a:pt x="604" y="194"/>
                  </a:lnTo>
                  <a:lnTo>
                    <a:pt x="930" y="112"/>
                  </a:lnTo>
                  <a:lnTo>
                    <a:pt x="552" y="207"/>
                  </a:lnTo>
                  <a:lnTo>
                    <a:pt x="245" y="284"/>
                  </a:lnTo>
                  <a:lnTo>
                    <a:pt x="909" y="117"/>
                  </a:lnTo>
                  <a:lnTo>
                    <a:pt x="899" y="120"/>
                  </a:lnTo>
                  <a:lnTo>
                    <a:pt x="682" y="174"/>
                  </a:lnTo>
                  <a:lnTo>
                    <a:pt x="480" y="225"/>
                  </a:lnTo>
                  <a:lnTo>
                    <a:pt x="731" y="162"/>
                  </a:lnTo>
                  <a:lnTo>
                    <a:pt x="391" y="247"/>
                  </a:lnTo>
                  <a:lnTo>
                    <a:pt x="834" y="136"/>
                  </a:lnTo>
                  <a:lnTo>
                    <a:pt x="1089" y="72"/>
                  </a:lnTo>
                  <a:lnTo>
                    <a:pt x="650" y="182"/>
                  </a:lnTo>
                  <a:lnTo>
                    <a:pt x="960" y="104"/>
                  </a:lnTo>
                  <a:lnTo>
                    <a:pt x="705" y="168"/>
                  </a:lnTo>
                  <a:lnTo>
                    <a:pt x="1042" y="84"/>
                  </a:lnTo>
                  <a:lnTo>
                    <a:pt x="895" y="121"/>
                  </a:lnTo>
                  <a:lnTo>
                    <a:pt x="678" y="175"/>
                  </a:lnTo>
                  <a:lnTo>
                    <a:pt x="1028" y="87"/>
                  </a:lnTo>
                  <a:lnTo>
                    <a:pt x="1197" y="45"/>
                  </a:lnTo>
                  <a:lnTo>
                    <a:pt x="1251" y="31"/>
                  </a:lnTo>
                  <a:lnTo>
                    <a:pt x="1187" y="47"/>
                  </a:lnTo>
                  <a:lnTo>
                    <a:pt x="635" y="186"/>
                  </a:lnTo>
                  <a:lnTo>
                    <a:pt x="810" y="142"/>
                  </a:lnTo>
                  <a:lnTo>
                    <a:pt x="1024" y="88"/>
                  </a:lnTo>
                  <a:lnTo>
                    <a:pt x="708" y="168"/>
                  </a:lnTo>
                  <a:lnTo>
                    <a:pt x="1123" y="64"/>
                  </a:lnTo>
                  <a:lnTo>
                    <a:pt x="1261" y="29"/>
                  </a:lnTo>
                  <a:lnTo>
                    <a:pt x="966" y="103"/>
                  </a:lnTo>
                  <a:lnTo>
                    <a:pt x="1300" y="19"/>
                  </a:lnTo>
                  <a:lnTo>
                    <a:pt x="1340" y="9"/>
                  </a:lnTo>
                  <a:lnTo>
                    <a:pt x="1351" y="6"/>
                  </a:lnTo>
                  <a:lnTo>
                    <a:pt x="831" y="137"/>
                  </a:lnTo>
                  <a:lnTo>
                    <a:pt x="816" y="141"/>
                  </a:lnTo>
                  <a:lnTo>
                    <a:pt x="1152" y="56"/>
                  </a:lnTo>
                  <a:lnTo>
                    <a:pt x="954" y="106"/>
                  </a:lnTo>
                  <a:lnTo>
                    <a:pt x="555" y="206"/>
                  </a:lnTo>
                  <a:lnTo>
                    <a:pt x="442" y="234"/>
                  </a:lnTo>
                  <a:lnTo>
                    <a:pt x="495" y="221"/>
                  </a:lnTo>
                  <a:lnTo>
                    <a:pt x="850" y="132"/>
                  </a:lnTo>
                  <a:lnTo>
                    <a:pt x="500" y="220"/>
                  </a:lnTo>
                  <a:lnTo>
                    <a:pt x="1171" y="52"/>
                  </a:lnTo>
                  <a:lnTo>
                    <a:pt x="1046" y="83"/>
                  </a:lnTo>
                  <a:lnTo>
                    <a:pt x="1199" y="44"/>
                  </a:lnTo>
                  <a:lnTo>
                    <a:pt x="1345" y="8"/>
                  </a:lnTo>
                  <a:lnTo>
                    <a:pt x="1021" y="89"/>
                  </a:lnTo>
                  <a:lnTo>
                    <a:pt x="1175" y="50"/>
                  </a:lnTo>
                  <a:lnTo>
                    <a:pt x="1285" y="23"/>
                  </a:lnTo>
                  <a:lnTo>
                    <a:pt x="1142" y="59"/>
                  </a:lnTo>
                  <a:lnTo>
                    <a:pt x="841" y="134"/>
                  </a:lnTo>
                  <a:lnTo>
                    <a:pt x="929" y="112"/>
                  </a:lnTo>
                  <a:lnTo>
                    <a:pt x="1187" y="47"/>
                  </a:lnTo>
                  <a:lnTo>
                    <a:pt x="1298" y="20"/>
                  </a:lnTo>
                  <a:lnTo>
                    <a:pt x="1371" y="1"/>
                  </a:lnTo>
                  <a:lnTo>
                    <a:pt x="1139" y="60"/>
                  </a:lnTo>
                  <a:lnTo>
                    <a:pt x="1284" y="23"/>
                  </a:lnTo>
                  <a:lnTo>
                    <a:pt x="986" y="98"/>
                  </a:lnTo>
                  <a:lnTo>
                    <a:pt x="941" y="109"/>
                  </a:lnTo>
                  <a:lnTo>
                    <a:pt x="890" y="122"/>
                  </a:lnTo>
                  <a:lnTo>
                    <a:pt x="790" y="147"/>
                  </a:lnTo>
                  <a:lnTo>
                    <a:pt x="506" y="218"/>
                  </a:lnTo>
                  <a:lnTo>
                    <a:pt x="995" y="96"/>
                  </a:lnTo>
                  <a:lnTo>
                    <a:pt x="404" y="244"/>
                  </a:lnTo>
                  <a:lnTo>
                    <a:pt x="807" y="143"/>
                  </a:lnTo>
                  <a:lnTo>
                    <a:pt x="1327" y="12"/>
                  </a:lnTo>
                  <a:lnTo>
                    <a:pt x="379" y="250"/>
                  </a:lnTo>
                  <a:lnTo>
                    <a:pt x="759" y="155"/>
                  </a:lnTo>
                  <a:lnTo>
                    <a:pt x="1075" y="76"/>
                  </a:lnTo>
                  <a:lnTo>
                    <a:pt x="1162" y="54"/>
                  </a:lnTo>
                  <a:lnTo>
                    <a:pt x="1131" y="62"/>
                  </a:lnTo>
                  <a:lnTo>
                    <a:pt x="895" y="121"/>
                  </a:lnTo>
                  <a:lnTo>
                    <a:pt x="1134" y="61"/>
                  </a:lnTo>
                  <a:lnTo>
                    <a:pt x="1332" y="11"/>
                  </a:lnTo>
                  <a:lnTo>
                    <a:pt x="989" y="97"/>
                  </a:lnTo>
                  <a:lnTo>
                    <a:pt x="986" y="98"/>
                  </a:lnTo>
                  <a:lnTo>
                    <a:pt x="1101" y="69"/>
                  </a:lnTo>
                  <a:lnTo>
                    <a:pt x="351" y="257"/>
                  </a:lnTo>
                  <a:lnTo>
                    <a:pt x="1023" y="89"/>
                  </a:lnTo>
                  <a:lnTo>
                    <a:pt x="1158" y="55"/>
                  </a:lnTo>
                  <a:lnTo>
                    <a:pt x="1230" y="37"/>
                  </a:lnTo>
                  <a:lnTo>
                    <a:pt x="1096" y="70"/>
                  </a:lnTo>
                  <a:lnTo>
                    <a:pt x="1023" y="89"/>
                  </a:lnTo>
                  <a:lnTo>
                    <a:pt x="699" y="170"/>
                  </a:lnTo>
                  <a:lnTo>
                    <a:pt x="1060" y="79"/>
                  </a:lnTo>
                  <a:lnTo>
                    <a:pt x="1352" y="6"/>
                  </a:lnTo>
                  <a:lnTo>
                    <a:pt x="1219" y="40"/>
                  </a:lnTo>
                  <a:lnTo>
                    <a:pt x="937" y="110"/>
                  </a:lnTo>
                  <a:lnTo>
                    <a:pt x="1372" y="1"/>
                  </a:lnTo>
                  <a:lnTo>
                    <a:pt x="725" y="163"/>
                  </a:lnTo>
                  <a:lnTo>
                    <a:pt x="1255" y="30"/>
                  </a:lnTo>
                  <a:lnTo>
                    <a:pt x="1375" y="0"/>
                  </a:lnTo>
                  <a:lnTo>
                    <a:pt x="1230" y="37"/>
                  </a:lnTo>
                  <a:lnTo>
                    <a:pt x="1112" y="66"/>
                  </a:lnTo>
                  <a:lnTo>
                    <a:pt x="1329" y="12"/>
                  </a:lnTo>
                  <a:lnTo>
                    <a:pt x="1203" y="43"/>
                  </a:lnTo>
                  <a:lnTo>
                    <a:pt x="1256" y="30"/>
                  </a:lnTo>
                  <a:lnTo>
                    <a:pt x="868" y="128"/>
                  </a:lnTo>
                  <a:lnTo>
                    <a:pt x="1323" y="13"/>
                  </a:lnTo>
                  <a:lnTo>
                    <a:pt x="1010" y="92"/>
                  </a:lnTo>
                  <a:lnTo>
                    <a:pt x="851" y="132"/>
                  </a:lnTo>
                  <a:lnTo>
                    <a:pt x="774" y="151"/>
                  </a:lnTo>
                  <a:lnTo>
                    <a:pt x="762" y="154"/>
                  </a:lnTo>
                  <a:lnTo>
                    <a:pt x="1138" y="60"/>
                  </a:lnTo>
                  <a:lnTo>
                    <a:pt x="726" y="163"/>
                  </a:lnTo>
                  <a:lnTo>
                    <a:pt x="1213" y="41"/>
                  </a:lnTo>
                  <a:lnTo>
                    <a:pt x="973" y="101"/>
                  </a:lnTo>
                  <a:lnTo>
                    <a:pt x="1253" y="31"/>
                  </a:lnTo>
                  <a:lnTo>
                    <a:pt x="1231" y="36"/>
                  </a:lnTo>
                  <a:lnTo>
                    <a:pt x="605" y="194"/>
                  </a:lnTo>
                  <a:lnTo>
                    <a:pt x="1133" y="61"/>
                  </a:lnTo>
                  <a:lnTo>
                    <a:pt x="641" y="185"/>
                  </a:lnTo>
                  <a:lnTo>
                    <a:pt x="1256" y="30"/>
                  </a:lnTo>
                  <a:lnTo>
                    <a:pt x="985" y="98"/>
                  </a:lnTo>
                  <a:lnTo>
                    <a:pt x="1010" y="92"/>
                  </a:lnTo>
                  <a:lnTo>
                    <a:pt x="982" y="99"/>
                  </a:lnTo>
                  <a:lnTo>
                    <a:pt x="860" y="130"/>
                  </a:lnTo>
                  <a:lnTo>
                    <a:pt x="989" y="97"/>
                  </a:lnTo>
                  <a:lnTo>
                    <a:pt x="808" y="143"/>
                  </a:lnTo>
                  <a:lnTo>
                    <a:pt x="1070" y="77"/>
                  </a:lnTo>
                  <a:lnTo>
                    <a:pt x="893" y="121"/>
                  </a:lnTo>
                  <a:lnTo>
                    <a:pt x="1299" y="19"/>
                  </a:lnTo>
                  <a:lnTo>
                    <a:pt x="1243" y="33"/>
                  </a:lnTo>
                  <a:lnTo>
                    <a:pt x="590" y="197"/>
                  </a:lnTo>
                  <a:lnTo>
                    <a:pt x="1181" y="49"/>
                  </a:lnTo>
                  <a:lnTo>
                    <a:pt x="702" y="169"/>
                  </a:lnTo>
                  <a:lnTo>
                    <a:pt x="939" y="110"/>
                  </a:lnTo>
                  <a:lnTo>
                    <a:pt x="667" y="178"/>
                  </a:lnTo>
                  <a:lnTo>
                    <a:pt x="944" y="108"/>
                  </a:lnTo>
                  <a:lnTo>
                    <a:pt x="1082" y="74"/>
                  </a:lnTo>
                  <a:lnTo>
                    <a:pt x="1169" y="52"/>
                  </a:lnTo>
                  <a:lnTo>
                    <a:pt x="812" y="142"/>
                  </a:lnTo>
                  <a:lnTo>
                    <a:pt x="1299" y="19"/>
                  </a:lnTo>
                  <a:lnTo>
                    <a:pt x="921" y="114"/>
                  </a:lnTo>
                  <a:lnTo>
                    <a:pt x="1088" y="72"/>
                  </a:lnTo>
                  <a:lnTo>
                    <a:pt x="753" y="157"/>
                  </a:lnTo>
                  <a:lnTo>
                    <a:pt x="1095" y="71"/>
                  </a:lnTo>
                  <a:lnTo>
                    <a:pt x="1159" y="55"/>
                  </a:lnTo>
                  <a:lnTo>
                    <a:pt x="1312" y="16"/>
                  </a:lnTo>
                  <a:lnTo>
                    <a:pt x="1098" y="70"/>
                  </a:lnTo>
                  <a:lnTo>
                    <a:pt x="1152" y="56"/>
                  </a:lnTo>
                  <a:lnTo>
                    <a:pt x="889" y="122"/>
                  </a:lnTo>
                  <a:lnTo>
                    <a:pt x="729" y="162"/>
                  </a:lnTo>
                  <a:lnTo>
                    <a:pt x="632" y="187"/>
                  </a:lnTo>
                  <a:lnTo>
                    <a:pt x="921" y="114"/>
                  </a:lnTo>
                  <a:lnTo>
                    <a:pt x="1096" y="70"/>
                  </a:lnTo>
                  <a:lnTo>
                    <a:pt x="671" y="177"/>
                  </a:lnTo>
                  <a:lnTo>
                    <a:pt x="1146" y="58"/>
                  </a:lnTo>
                  <a:lnTo>
                    <a:pt x="1004" y="93"/>
                  </a:lnTo>
                  <a:lnTo>
                    <a:pt x="726" y="163"/>
                  </a:lnTo>
                  <a:lnTo>
                    <a:pt x="1196" y="45"/>
                  </a:lnTo>
                  <a:lnTo>
                    <a:pt x="1222" y="39"/>
                  </a:lnTo>
                  <a:lnTo>
                    <a:pt x="1261" y="29"/>
                  </a:lnTo>
                  <a:lnTo>
                    <a:pt x="983" y="99"/>
                  </a:lnTo>
                  <a:lnTo>
                    <a:pt x="371" y="252"/>
                  </a:lnTo>
                  <a:lnTo>
                    <a:pt x="897" y="120"/>
                  </a:lnTo>
                  <a:lnTo>
                    <a:pt x="551" y="207"/>
                  </a:lnTo>
                  <a:lnTo>
                    <a:pt x="826" y="138"/>
                  </a:lnTo>
                  <a:lnTo>
                    <a:pt x="984" y="98"/>
                  </a:lnTo>
                  <a:lnTo>
                    <a:pt x="1340" y="9"/>
                  </a:lnTo>
                  <a:lnTo>
                    <a:pt x="758" y="155"/>
                  </a:lnTo>
                  <a:lnTo>
                    <a:pt x="1001" y="94"/>
                  </a:lnTo>
                  <a:lnTo>
                    <a:pt x="970" y="102"/>
                  </a:lnTo>
                  <a:lnTo>
                    <a:pt x="1214" y="41"/>
                  </a:lnTo>
                  <a:lnTo>
                    <a:pt x="1155" y="55"/>
                  </a:lnTo>
                  <a:lnTo>
                    <a:pt x="975" y="101"/>
                  </a:lnTo>
                  <a:lnTo>
                    <a:pt x="1042" y="84"/>
                  </a:lnTo>
                  <a:lnTo>
                    <a:pt x="876" y="125"/>
                  </a:lnTo>
                  <a:lnTo>
                    <a:pt x="1355" y="5"/>
                  </a:lnTo>
                  <a:lnTo>
                    <a:pt x="1138" y="60"/>
                  </a:lnTo>
                  <a:lnTo>
                    <a:pt x="1231" y="36"/>
                  </a:lnTo>
                  <a:lnTo>
                    <a:pt x="1283" y="23"/>
                  </a:lnTo>
                  <a:lnTo>
                    <a:pt x="937" y="110"/>
                  </a:lnTo>
                  <a:lnTo>
                    <a:pt x="1119" y="65"/>
                  </a:lnTo>
                  <a:lnTo>
                    <a:pt x="1125" y="63"/>
                  </a:lnTo>
                  <a:lnTo>
                    <a:pt x="898" y="120"/>
                  </a:lnTo>
                  <a:lnTo>
                    <a:pt x="926" y="113"/>
                  </a:lnTo>
                  <a:lnTo>
                    <a:pt x="1231" y="36"/>
                  </a:lnTo>
                  <a:lnTo>
                    <a:pt x="841" y="134"/>
                  </a:lnTo>
                  <a:lnTo>
                    <a:pt x="706" y="168"/>
                  </a:lnTo>
                  <a:lnTo>
                    <a:pt x="1040" y="84"/>
                  </a:lnTo>
                  <a:lnTo>
                    <a:pt x="1368" y="2"/>
                  </a:lnTo>
                  <a:lnTo>
                    <a:pt x="931" y="112"/>
                  </a:lnTo>
                  <a:lnTo>
                    <a:pt x="1236" y="35"/>
                  </a:lnTo>
                  <a:lnTo>
                    <a:pt x="1179" y="49"/>
                  </a:lnTo>
                </a:path>
              </a:pathLst>
            </a:custGeom>
            <a:noFill/>
            <a:ln w="22225">
              <a:solidFill>
                <a:srgbClr val="1A476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5" name="Line 127"/>
            <p:cNvSpPr>
              <a:spLocks noChangeShapeType="1"/>
            </p:cNvSpPr>
            <p:nvPr/>
          </p:nvSpPr>
          <p:spPr bwMode="auto">
            <a:xfrm flipV="1">
              <a:off x="1557" y="224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6" name="Line 128"/>
            <p:cNvSpPr>
              <a:spLocks noChangeShapeType="1"/>
            </p:cNvSpPr>
            <p:nvPr/>
          </p:nvSpPr>
          <p:spPr bwMode="auto">
            <a:xfrm flipV="1">
              <a:off x="1557" y="2122"/>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7" name="Line 129"/>
            <p:cNvSpPr>
              <a:spLocks noChangeShapeType="1"/>
            </p:cNvSpPr>
            <p:nvPr/>
          </p:nvSpPr>
          <p:spPr bwMode="auto">
            <a:xfrm flipV="1">
              <a:off x="1557" y="19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8" name="Line 130"/>
            <p:cNvSpPr>
              <a:spLocks noChangeShapeType="1"/>
            </p:cNvSpPr>
            <p:nvPr/>
          </p:nvSpPr>
          <p:spPr bwMode="auto">
            <a:xfrm flipV="1">
              <a:off x="1557" y="187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19" name="Line 131"/>
            <p:cNvSpPr>
              <a:spLocks noChangeShapeType="1"/>
            </p:cNvSpPr>
            <p:nvPr/>
          </p:nvSpPr>
          <p:spPr bwMode="auto">
            <a:xfrm flipV="1">
              <a:off x="1557" y="174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0" name="Line 132"/>
            <p:cNvSpPr>
              <a:spLocks noChangeShapeType="1"/>
            </p:cNvSpPr>
            <p:nvPr/>
          </p:nvSpPr>
          <p:spPr bwMode="auto">
            <a:xfrm flipV="1">
              <a:off x="1557" y="16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1" name="Line 133"/>
            <p:cNvSpPr>
              <a:spLocks noChangeShapeType="1"/>
            </p:cNvSpPr>
            <p:nvPr/>
          </p:nvSpPr>
          <p:spPr bwMode="auto">
            <a:xfrm flipV="1">
              <a:off x="1557" y="1497"/>
              <a:ext cx="0" cy="8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2" name="Line 134"/>
            <p:cNvSpPr>
              <a:spLocks noChangeShapeType="1"/>
            </p:cNvSpPr>
            <p:nvPr/>
          </p:nvSpPr>
          <p:spPr bwMode="auto">
            <a:xfrm flipV="1">
              <a:off x="1557" y="13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3" name="Line 135"/>
            <p:cNvSpPr>
              <a:spLocks noChangeShapeType="1"/>
            </p:cNvSpPr>
            <p:nvPr/>
          </p:nvSpPr>
          <p:spPr bwMode="auto">
            <a:xfrm flipV="1">
              <a:off x="1557" y="12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4" name="Line 136"/>
            <p:cNvSpPr>
              <a:spLocks noChangeShapeType="1"/>
            </p:cNvSpPr>
            <p:nvPr/>
          </p:nvSpPr>
          <p:spPr bwMode="auto">
            <a:xfrm flipV="1">
              <a:off x="1557" y="11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5" name="Line 137"/>
            <p:cNvSpPr>
              <a:spLocks noChangeShapeType="1"/>
            </p:cNvSpPr>
            <p:nvPr/>
          </p:nvSpPr>
          <p:spPr bwMode="auto">
            <a:xfrm flipV="1">
              <a:off x="1557" y="99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6" name="Line 138"/>
            <p:cNvSpPr>
              <a:spLocks noChangeShapeType="1"/>
            </p:cNvSpPr>
            <p:nvPr/>
          </p:nvSpPr>
          <p:spPr bwMode="auto">
            <a:xfrm flipV="1">
              <a:off x="1557" y="8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7" name="Line 139"/>
            <p:cNvSpPr>
              <a:spLocks noChangeShapeType="1"/>
            </p:cNvSpPr>
            <p:nvPr/>
          </p:nvSpPr>
          <p:spPr bwMode="auto">
            <a:xfrm>
              <a:off x="1526" y="84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8" name="Line 140"/>
            <p:cNvSpPr>
              <a:spLocks noChangeShapeType="1"/>
            </p:cNvSpPr>
            <p:nvPr/>
          </p:nvSpPr>
          <p:spPr bwMode="auto">
            <a:xfrm>
              <a:off x="1526" y="2331"/>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29" name="Line 141"/>
            <p:cNvSpPr>
              <a:spLocks noChangeShapeType="1"/>
            </p:cNvSpPr>
            <p:nvPr/>
          </p:nvSpPr>
          <p:spPr bwMode="auto">
            <a:xfrm flipV="1">
              <a:off x="3550" y="28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0" name="Line 142"/>
            <p:cNvSpPr>
              <a:spLocks noChangeShapeType="1"/>
            </p:cNvSpPr>
            <p:nvPr/>
          </p:nvSpPr>
          <p:spPr bwMode="auto">
            <a:xfrm flipV="1">
              <a:off x="3550" y="2740"/>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1" name="Line 143"/>
            <p:cNvSpPr>
              <a:spLocks noChangeShapeType="1"/>
            </p:cNvSpPr>
            <p:nvPr/>
          </p:nvSpPr>
          <p:spPr bwMode="auto">
            <a:xfrm flipV="1">
              <a:off x="3550" y="26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2" name="Line 144"/>
            <p:cNvSpPr>
              <a:spLocks noChangeShapeType="1"/>
            </p:cNvSpPr>
            <p:nvPr/>
          </p:nvSpPr>
          <p:spPr bwMode="auto">
            <a:xfrm flipV="1">
              <a:off x="3550" y="24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3" name="Line 145"/>
            <p:cNvSpPr>
              <a:spLocks noChangeShapeType="1"/>
            </p:cNvSpPr>
            <p:nvPr/>
          </p:nvSpPr>
          <p:spPr bwMode="auto">
            <a:xfrm flipV="1">
              <a:off x="3550" y="236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6" name="Line 146"/>
            <p:cNvSpPr>
              <a:spLocks noChangeShapeType="1"/>
            </p:cNvSpPr>
            <p:nvPr/>
          </p:nvSpPr>
          <p:spPr bwMode="auto">
            <a:xfrm flipV="1">
              <a:off x="3550" y="2289"/>
              <a:ext cx="0" cy="32"/>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7" name="Line 147"/>
            <p:cNvSpPr>
              <a:spLocks noChangeShapeType="1"/>
            </p:cNvSpPr>
            <p:nvPr/>
          </p:nvSpPr>
          <p:spPr bwMode="auto">
            <a:xfrm>
              <a:off x="3515" y="228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8" name="Line 148"/>
            <p:cNvSpPr>
              <a:spLocks noChangeShapeType="1"/>
            </p:cNvSpPr>
            <p:nvPr/>
          </p:nvSpPr>
          <p:spPr bwMode="auto">
            <a:xfrm>
              <a:off x="3515" y="2949"/>
              <a:ext cx="67"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39" name="Line 149"/>
            <p:cNvSpPr>
              <a:spLocks noChangeShapeType="1"/>
            </p:cNvSpPr>
            <p:nvPr/>
          </p:nvSpPr>
          <p:spPr bwMode="auto">
            <a:xfrm flipV="1">
              <a:off x="2112" y="3110"/>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0" name="Line 150"/>
            <p:cNvSpPr>
              <a:spLocks noChangeShapeType="1"/>
            </p:cNvSpPr>
            <p:nvPr/>
          </p:nvSpPr>
          <p:spPr bwMode="auto">
            <a:xfrm flipV="1">
              <a:off x="2112" y="298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1" name="Line 151"/>
            <p:cNvSpPr>
              <a:spLocks noChangeShapeType="1"/>
            </p:cNvSpPr>
            <p:nvPr/>
          </p:nvSpPr>
          <p:spPr bwMode="auto">
            <a:xfrm flipV="1">
              <a:off x="2112" y="285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2" name="Line 152"/>
            <p:cNvSpPr>
              <a:spLocks noChangeShapeType="1"/>
            </p:cNvSpPr>
            <p:nvPr/>
          </p:nvSpPr>
          <p:spPr bwMode="auto">
            <a:xfrm flipV="1">
              <a:off x="2112" y="2733"/>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543" name="Line 153"/>
            <p:cNvSpPr>
              <a:spLocks noChangeShapeType="1"/>
            </p:cNvSpPr>
            <p:nvPr/>
          </p:nvSpPr>
          <p:spPr bwMode="auto">
            <a:xfrm flipV="1">
              <a:off x="2112" y="2607"/>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0" name="Line 154"/>
            <p:cNvSpPr>
              <a:spLocks noChangeShapeType="1"/>
            </p:cNvSpPr>
            <p:nvPr/>
          </p:nvSpPr>
          <p:spPr bwMode="auto">
            <a:xfrm flipV="1">
              <a:off x="2112" y="248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1" name="Line 155"/>
            <p:cNvSpPr>
              <a:spLocks noChangeShapeType="1"/>
            </p:cNvSpPr>
            <p:nvPr/>
          </p:nvSpPr>
          <p:spPr bwMode="auto">
            <a:xfrm flipV="1">
              <a:off x="2112" y="2356"/>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2" name="Line 156"/>
            <p:cNvSpPr>
              <a:spLocks noChangeShapeType="1"/>
            </p:cNvSpPr>
            <p:nvPr/>
          </p:nvSpPr>
          <p:spPr bwMode="auto">
            <a:xfrm flipV="1">
              <a:off x="2112" y="2286"/>
              <a:ext cx="0" cy="28"/>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3" name="Line 157"/>
            <p:cNvSpPr>
              <a:spLocks noChangeShapeType="1"/>
            </p:cNvSpPr>
            <p:nvPr/>
          </p:nvSpPr>
          <p:spPr bwMode="auto">
            <a:xfrm>
              <a:off x="2081" y="2286"/>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4" name="Line 158"/>
            <p:cNvSpPr>
              <a:spLocks noChangeShapeType="1"/>
            </p:cNvSpPr>
            <p:nvPr/>
          </p:nvSpPr>
          <p:spPr bwMode="auto">
            <a:xfrm>
              <a:off x="2081" y="3194"/>
              <a:ext cx="62"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5" name="Line 159"/>
            <p:cNvSpPr>
              <a:spLocks noChangeShapeType="1"/>
            </p:cNvSpPr>
            <p:nvPr/>
          </p:nvSpPr>
          <p:spPr bwMode="auto">
            <a:xfrm flipV="1">
              <a:off x="5181" y="3351"/>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6" name="Line 160"/>
            <p:cNvSpPr>
              <a:spLocks noChangeShapeType="1"/>
            </p:cNvSpPr>
            <p:nvPr/>
          </p:nvSpPr>
          <p:spPr bwMode="auto">
            <a:xfrm flipV="1">
              <a:off x="5181" y="322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7" name="Line 161"/>
            <p:cNvSpPr>
              <a:spLocks noChangeShapeType="1"/>
            </p:cNvSpPr>
            <p:nvPr/>
          </p:nvSpPr>
          <p:spPr bwMode="auto">
            <a:xfrm flipV="1">
              <a:off x="5181" y="309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8" name="Line 162"/>
            <p:cNvSpPr>
              <a:spLocks noChangeShapeType="1"/>
            </p:cNvSpPr>
            <p:nvPr/>
          </p:nvSpPr>
          <p:spPr bwMode="auto">
            <a:xfrm flipV="1">
              <a:off x="5181" y="297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09" name="Line 163"/>
            <p:cNvSpPr>
              <a:spLocks noChangeShapeType="1"/>
            </p:cNvSpPr>
            <p:nvPr/>
          </p:nvSpPr>
          <p:spPr bwMode="auto">
            <a:xfrm flipV="1">
              <a:off x="5181" y="284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0" name="Line 164"/>
            <p:cNvSpPr>
              <a:spLocks noChangeShapeType="1"/>
            </p:cNvSpPr>
            <p:nvPr/>
          </p:nvSpPr>
          <p:spPr bwMode="auto">
            <a:xfrm flipV="1">
              <a:off x="5181" y="272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1" name="Line 165"/>
            <p:cNvSpPr>
              <a:spLocks noChangeShapeType="1"/>
            </p:cNvSpPr>
            <p:nvPr/>
          </p:nvSpPr>
          <p:spPr bwMode="auto">
            <a:xfrm flipV="1">
              <a:off x="5181" y="2596"/>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2" name="Line 166"/>
            <p:cNvSpPr>
              <a:spLocks noChangeShapeType="1"/>
            </p:cNvSpPr>
            <p:nvPr/>
          </p:nvSpPr>
          <p:spPr bwMode="auto">
            <a:xfrm flipV="1">
              <a:off x="5181" y="247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3" name="Line 167"/>
            <p:cNvSpPr>
              <a:spLocks noChangeShapeType="1"/>
            </p:cNvSpPr>
            <p:nvPr/>
          </p:nvSpPr>
          <p:spPr bwMode="auto">
            <a:xfrm flipV="1">
              <a:off x="5181" y="234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4" name="Line 168"/>
            <p:cNvSpPr>
              <a:spLocks noChangeShapeType="1"/>
            </p:cNvSpPr>
            <p:nvPr/>
          </p:nvSpPr>
          <p:spPr bwMode="auto">
            <a:xfrm flipV="1">
              <a:off x="5181" y="221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5" name="Line 169"/>
            <p:cNvSpPr>
              <a:spLocks noChangeShapeType="1"/>
            </p:cNvSpPr>
            <p:nvPr/>
          </p:nvSpPr>
          <p:spPr bwMode="auto">
            <a:xfrm flipV="1">
              <a:off x="5181" y="2094"/>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6" name="Line 170"/>
            <p:cNvSpPr>
              <a:spLocks noChangeShapeType="1"/>
            </p:cNvSpPr>
            <p:nvPr/>
          </p:nvSpPr>
          <p:spPr bwMode="auto">
            <a:xfrm flipV="1">
              <a:off x="5181" y="196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7" name="Line 171"/>
            <p:cNvSpPr>
              <a:spLocks noChangeShapeType="1"/>
            </p:cNvSpPr>
            <p:nvPr/>
          </p:nvSpPr>
          <p:spPr bwMode="auto">
            <a:xfrm flipV="1">
              <a:off x="5181" y="1842"/>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8" name="Line 172"/>
            <p:cNvSpPr>
              <a:spLocks noChangeShapeType="1"/>
            </p:cNvSpPr>
            <p:nvPr/>
          </p:nvSpPr>
          <p:spPr bwMode="auto">
            <a:xfrm flipV="1">
              <a:off x="5181" y="1717"/>
              <a:ext cx="0" cy="83"/>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19" name="Line 173"/>
            <p:cNvSpPr>
              <a:spLocks noChangeShapeType="1"/>
            </p:cNvSpPr>
            <p:nvPr/>
          </p:nvSpPr>
          <p:spPr bwMode="auto">
            <a:xfrm flipV="1">
              <a:off x="5181" y="1591"/>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0" name="Line 174"/>
            <p:cNvSpPr>
              <a:spLocks noChangeShapeType="1"/>
            </p:cNvSpPr>
            <p:nvPr/>
          </p:nvSpPr>
          <p:spPr bwMode="auto">
            <a:xfrm flipV="1">
              <a:off x="5181" y="1465"/>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1" name="Line 175"/>
            <p:cNvSpPr>
              <a:spLocks noChangeShapeType="1"/>
            </p:cNvSpPr>
            <p:nvPr/>
          </p:nvSpPr>
          <p:spPr bwMode="auto">
            <a:xfrm flipV="1">
              <a:off x="5181" y="1339"/>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2" name="Line 176"/>
            <p:cNvSpPr>
              <a:spLocks noChangeShapeType="1"/>
            </p:cNvSpPr>
            <p:nvPr/>
          </p:nvSpPr>
          <p:spPr bwMode="auto">
            <a:xfrm flipV="1">
              <a:off x="5181" y="1214"/>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3" name="Line 177"/>
            <p:cNvSpPr>
              <a:spLocks noChangeShapeType="1"/>
            </p:cNvSpPr>
            <p:nvPr/>
          </p:nvSpPr>
          <p:spPr bwMode="auto">
            <a:xfrm flipV="1">
              <a:off x="5181" y="1088"/>
              <a:ext cx="0" cy="84"/>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4" name="Line 178"/>
            <p:cNvSpPr>
              <a:spLocks noChangeShapeType="1"/>
            </p:cNvSpPr>
            <p:nvPr/>
          </p:nvSpPr>
          <p:spPr bwMode="auto">
            <a:xfrm flipV="1">
              <a:off x="5181" y="980"/>
              <a:ext cx="0" cy="66"/>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25" name="Line 179"/>
            <p:cNvSpPr>
              <a:spLocks noChangeShapeType="1"/>
            </p:cNvSpPr>
            <p:nvPr/>
          </p:nvSpPr>
          <p:spPr bwMode="auto">
            <a:xfrm>
              <a:off x="5149" y="980"/>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30" name="Line 180"/>
            <p:cNvSpPr>
              <a:spLocks noChangeShapeType="1"/>
            </p:cNvSpPr>
            <p:nvPr/>
          </p:nvSpPr>
          <p:spPr bwMode="auto">
            <a:xfrm>
              <a:off x="5149" y="3434"/>
              <a:ext cx="63" cy="0"/>
            </a:xfrm>
            <a:prstGeom prst="line">
              <a:avLst/>
            </a:prstGeom>
            <a:noFill/>
            <a:ln w="11113">
              <a:solidFill>
                <a:srgbClr val="1A476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5" name="Oval 185"/>
            <p:cNvSpPr>
              <a:spLocks noChangeArrowheads="1"/>
            </p:cNvSpPr>
            <p:nvPr/>
          </p:nvSpPr>
          <p:spPr bwMode="auto">
            <a:xfrm>
              <a:off x="1526" y="1556"/>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6" name="Rectangle 186"/>
            <p:cNvSpPr>
              <a:spLocks noChangeArrowheads="1"/>
            </p:cNvSpPr>
            <p:nvPr/>
          </p:nvSpPr>
          <p:spPr bwMode="auto">
            <a:xfrm>
              <a:off x="1616" y="1525"/>
              <a:ext cx="50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Cleveland</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7" name="Oval 187"/>
            <p:cNvSpPr>
              <a:spLocks noChangeArrowheads="1"/>
            </p:cNvSpPr>
            <p:nvPr/>
          </p:nvSpPr>
          <p:spPr bwMode="auto">
            <a:xfrm>
              <a:off x="3519" y="2586"/>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78" name="Rectangle 188"/>
            <p:cNvSpPr>
              <a:spLocks noChangeArrowheads="1"/>
            </p:cNvSpPr>
            <p:nvPr/>
          </p:nvSpPr>
          <p:spPr bwMode="auto">
            <a:xfrm>
              <a:off x="3610" y="2555"/>
              <a:ext cx="47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New York</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79" name="Oval 189"/>
            <p:cNvSpPr>
              <a:spLocks noChangeArrowheads="1"/>
            </p:cNvSpPr>
            <p:nvPr/>
          </p:nvSpPr>
          <p:spPr bwMode="auto">
            <a:xfrm>
              <a:off x="2081" y="2708"/>
              <a:ext cx="62"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0" name="Rectangle 190"/>
            <p:cNvSpPr>
              <a:spLocks noChangeArrowheads="1"/>
            </p:cNvSpPr>
            <p:nvPr/>
          </p:nvSpPr>
          <p:spPr bwMode="auto">
            <a:xfrm>
              <a:off x="2171" y="2677"/>
              <a:ext cx="41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cs typeface="Arial"/>
                </a:rPr>
                <a:t>Chicago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481" name="Oval 191"/>
            <p:cNvSpPr>
              <a:spLocks noChangeArrowheads="1"/>
            </p:cNvSpPr>
            <p:nvPr/>
          </p:nvSpPr>
          <p:spPr bwMode="auto">
            <a:xfrm>
              <a:off x="5149" y="2177"/>
              <a:ext cx="63" cy="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2" name="Rectangle 192"/>
            <p:cNvSpPr>
              <a:spLocks noChangeArrowheads="1"/>
            </p:cNvSpPr>
            <p:nvPr/>
          </p:nvSpPr>
          <p:spPr bwMode="auto">
            <a:xfrm>
              <a:off x="4416" y="2256"/>
              <a:ext cx="72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cs typeface="Arial"/>
                </a:rPr>
                <a:t>Santa Barbara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p:txBody>
        </p:sp>
        <p:sp>
          <p:nvSpPr>
            <p:cNvPr id="1483" name="Line 193"/>
            <p:cNvSpPr>
              <a:spLocks noChangeShapeType="1"/>
            </p:cNvSpPr>
            <p:nvPr/>
          </p:nvSpPr>
          <p:spPr bwMode="auto">
            <a:xfrm flipV="1">
              <a:off x="548" y="449"/>
              <a:ext cx="0" cy="321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4" name="Line 194"/>
            <p:cNvSpPr>
              <a:spLocks noChangeShapeType="1"/>
            </p:cNvSpPr>
            <p:nvPr/>
          </p:nvSpPr>
          <p:spPr bwMode="auto">
            <a:xfrm flipH="1">
              <a:off x="492" y="3571"/>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5" name="Rectangle 195"/>
            <p:cNvSpPr>
              <a:spLocks noChangeArrowheads="1"/>
            </p:cNvSpPr>
            <p:nvPr/>
          </p:nvSpPr>
          <p:spPr bwMode="auto">
            <a:xfrm rot="16200000">
              <a:off x="270" y="3445"/>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86" name="Line 196"/>
            <p:cNvSpPr>
              <a:spLocks noChangeShapeType="1"/>
            </p:cNvSpPr>
            <p:nvPr/>
          </p:nvSpPr>
          <p:spPr bwMode="auto">
            <a:xfrm flipH="1">
              <a:off x="492" y="2813"/>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7" name="Rectangle 197"/>
            <p:cNvSpPr>
              <a:spLocks noChangeArrowheads="1"/>
            </p:cNvSpPr>
            <p:nvPr/>
          </p:nvSpPr>
          <p:spPr bwMode="auto">
            <a:xfrm rot="16200000">
              <a:off x="270" y="2688"/>
              <a:ext cx="25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88" name="Line 198"/>
            <p:cNvSpPr>
              <a:spLocks noChangeShapeType="1"/>
            </p:cNvSpPr>
            <p:nvPr/>
          </p:nvSpPr>
          <p:spPr bwMode="auto">
            <a:xfrm flipH="1">
              <a:off x="492" y="2055"/>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89" name="Rectangle 199"/>
            <p:cNvSpPr>
              <a:spLocks noChangeArrowheads="1"/>
            </p:cNvSpPr>
            <p:nvPr/>
          </p:nvSpPr>
          <p:spPr bwMode="auto">
            <a:xfrm rot="16200000">
              <a:off x="294" y="1932"/>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0.0</a:t>
              </a:r>
            </a:p>
          </p:txBody>
        </p:sp>
        <p:sp>
          <p:nvSpPr>
            <p:cNvPr id="1490" name="Line 200"/>
            <p:cNvSpPr>
              <a:spLocks noChangeShapeType="1"/>
            </p:cNvSpPr>
            <p:nvPr/>
          </p:nvSpPr>
          <p:spPr bwMode="auto">
            <a:xfrm flipH="1">
              <a:off x="492" y="1298"/>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1" name="Rectangle 201"/>
            <p:cNvSpPr>
              <a:spLocks noChangeArrowheads="1"/>
            </p:cNvSpPr>
            <p:nvPr/>
          </p:nvSpPr>
          <p:spPr bwMode="auto">
            <a:xfrm rot="16200000">
              <a:off x="294" y="1174"/>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0.2</a:t>
              </a:r>
            </a:p>
          </p:txBody>
        </p:sp>
        <p:sp>
          <p:nvSpPr>
            <p:cNvPr id="1492" name="Line 202"/>
            <p:cNvSpPr>
              <a:spLocks noChangeShapeType="1"/>
            </p:cNvSpPr>
            <p:nvPr/>
          </p:nvSpPr>
          <p:spPr bwMode="auto">
            <a:xfrm flipH="1">
              <a:off x="492" y="540"/>
              <a:ext cx="56"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3" name="Rectangle 203"/>
            <p:cNvSpPr>
              <a:spLocks noChangeArrowheads="1"/>
            </p:cNvSpPr>
            <p:nvPr/>
          </p:nvSpPr>
          <p:spPr bwMode="auto">
            <a:xfrm rot="16200000">
              <a:off x="294" y="415"/>
              <a:ext cx="2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0.4</a:t>
              </a:r>
            </a:p>
          </p:txBody>
        </p:sp>
        <p:sp>
          <p:nvSpPr>
            <p:cNvPr id="1494" name="Rectangle 204"/>
            <p:cNvSpPr>
              <a:spLocks noChangeArrowheads="1"/>
            </p:cNvSpPr>
            <p:nvPr/>
          </p:nvSpPr>
          <p:spPr bwMode="auto">
            <a:xfrm rot="16200000">
              <a:off x="-1481" y="1860"/>
              <a:ext cx="33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Causal Effect of 1 Year of Exposure on Child's Rank</a:t>
              </a:r>
            </a:p>
          </p:txBody>
        </p:sp>
        <p:sp>
          <p:nvSpPr>
            <p:cNvPr id="1495" name="Line 205"/>
            <p:cNvSpPr>
              <a:spLocks noChangeShapeType="1"/>
            </p:cNvSpPr>
            <p:nvPr/>
          </p:nvSpPr>
          <p:spPr bwMode="auto">
            <a:xfrm>
              <a:off x="548" y="3665"/>
              <a:ext cx="5083" cy="0"/>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6" name="Line 206"/>
            <p:cNvSpPr>
              <a:spLocks noChangeShapeType="1"/>
            </p:cNvSpPr>
            <p:nvPr/>
          </p:nvSpPr>
          <p:spPr bwMode="auto">
            <a:xfrm>
              <a:off x="642"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7" name="Rectangle 207"/>
            <p:cNvSpPr>
              <a:spLocks noChangeArrowheads="1"/>
            </p:cNvSpPr>
            <p:nvPr/>
          </p:nvSpPr>
          <p:spPr bwMode="auto">
            <a:xfrm>
              <a:off x="562"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38</a:t>
              </a:r>
            </a:p>
          </p:txBody>
        </p:sp>
        <p:sp>
          <p:nvSpPr>
            <p:cNvPr id="1498" name="Line 208"/>
            <p:cNvSpPr>
              <a:spLocks noChangeShapeType="1"/>
            </p:cNvSpPr>
            <p:nvPr/>
          </p:nvSpPr>
          <p:spPr bwMode="auto">
            <a:xfrm>
              <a:off x="162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99" name="Rectangle 209"/>
            <p:cNvSpPr>
              <a:spLocks noChangeArrowheads="1"/>
            </p:cNvSpPr>
            <p:nvPr/>
          </p:nvSpPr>
          <p:spPr bwMode="auto">
            <a:xfrm>
              <a:off x="153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40</a:t>
              </a:r>
            </a:p>
          </p:txBody>
        </p:sp>
        <p:sp>
          <p:nvSpPr>
            <p:cNvPr id="1500" name="Line 210"/>
            <p:cNvSpPr>
              <a:spLocks noChangeShapeType="1"/>
            </p:cNvSpPr>
            <p:nvPr/>
          </p:nvSpPr>
          <p:spPr bwMode="auto">
            <a:xfrm>
              <a:off x="2601"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1" name="Rectangle 211"/>
            <p:cNvSpPr>
              <a:spLocks noChangeArrowheads="1"/>
            </p:cNvSpPr>
            <p:nvPr/>
          </p:nvSpPr>
          <p:spPr bwMode="auto">
            <a:xfrm>
              <a:off x="252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42</a:t>
              </a:r>
            </a:p>
          </p:txBody>
        </p:sp>
        <p:sp>
          <p:nvSpPr>
            <p:cNvPr id="1502" name="Line 212"/>
            <p:cNvSpPr>
              <a:spLocks noChangeShapeType="1"/>
            </p:cNvSpPr>
            <p:nvPr/>
          </p:nvSpPr>
          <p:spPr bwMode="auto">
            <a:xfrm>
              <a:off x="3578"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3" name="Rectangle 213"/>
            <p:cNvSpPr>
              <a:spLocks noChangeArrowheads="1"/>
            </p:cNvSpPr>
            <p:nvPr/>
          </p:nvSpPr>
          <p:spPr bwMode="auto">
            <a:xfrm>
              <a:off x="3498"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44</a:t>
              </a:r>
            </a:p>
          </p:txBody>
        </p:sp>
        <p:sp>
          <p:nvSpPr>
            <p:cNvPr id="1504" name="Line 214"/>
            <p:cNvSpPr>
              <a:spLocks noChangeShapeType="1"/>
            </p:cNvSpPr>
            <p:nvPr/>
          </p:nvSpPr>
          <p:spPr bwMode="auto">
            <a:xfrm>
              <a:off x="4559"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5" name="Rectangle 215"/>
            <p:cNvSpPr>
              <a:spLocks noChangeArrowheads="1"/>
            </p:cNvSpPr>
            <p:nvPr/>
          </p:nvSpPr>
          <p:spPr bwMode="auto">
            <a:xfrm>
              <a:off x="4479"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46</a:t>
              </a:r>
            </a:p>
          </p:txBody>
        </p:sp>
        <p:sp>
          <p:nvSpPr>
            <p:cNvPr id="1506" name="Line 216"/>
            <p:cNvSpPr>
              <a:spLocks noChangeShapeType="1"/>
            </p:cNvSpPr>
            <p:nvPr/>
          </p:nvSpPr>
          <p:spPr bwMode="auto">
            <a:xfrm>
              <a:off x="5540" y="3665"/>
              <a:ext cx="0" cy="56"/>
            </a:xfrm>
            <a:prstGeom prst="line">
              <a:avLst/>
            </a:prstGeom>
            <a:noFill/>
            <a:ln w="11113">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507" name="Rectangle 217"/>
            <p:cNvSpPr>
              <a:spLocks noChangeArrowheads="1"/>
            </p:cNvSpPr>
            <p:nvPr/>
          </p:nvSpPr>
          <p:spPr bwMode="auto">
            <a:xfrm>
              <a:off x="5460" y="3752"/>
              <a:ext cx="16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48</a:t>
              </a:r>
            </a:p>
          </p:txBody>
        </p:sp>
        <p:sp>
          <p:nvSpPr>
            <p:cNvPr id="1508" name="Rectangle 218"/>
            <p:cNvSpPr>
              <a:spLocks noChangeArrowheads="1"/>
            </p:cNvSpPr>
            <p:nvPr/>
          </p:nvSpPr>
          <p:spPr bwMode="auto">
            <a:xfrm>
              <a:off x="1215" y="3937"/>
              <a:ext cx="37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rPr>
                <a:t>Mean Percentile Rank of Childen of Permanent Residents</a:t>
              </a:r>
            </a:p>
          </p:txBody>
        </p:sp>
        <p:sp>
          <p:nvSpPr>
            <p:cNvPr id="1509" name="Rectangle 219"/>
            <p:cNvSpPr>
              <a:spLocks noChangeArrowheads="1"/>
            </p:cNvSpPr>
            <p:nvPr/>
          </p:nvSpPr>
          <p:spPr bwMode="auto">
            <a:xfrm>
              <a:off x="3062" y="191"/>
              <a:ext cx="5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latin typeface="Arial" panose="020B0604020202020204" pitchFamily="34" charset="0"/>
                  <a:cs typeface="Arial"/>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grpSp>
      <p:cxnSp>
        <p:nvCxnSpPr>
          <p:cNvPr id="649" name="Straight Arrow Connector 648"/>
          <p:cNvCxnSpPr/>
          <p:nvPr/>
        </p:nvCxnSpPr>
        <p:spPr>
          <a:xfrm flipH="1">
            <a:off x="4038600" y="2036802"/>
            <a:ext cx="990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50" name="Rectangle 161"/>
          <p:cNvSpPr>
            <a:spLocks noChangeArrowheads="1"/>
          </p:cNvSpPr>
          <p:nvPr/>
        </p:nvSpPr>
        <p:spPr bwMode="auto">
          <a:xfrm>
            <a:off x="4953000" y="1718649"/>
            <a:ext cx="25908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Causal effect point estimates,     , are noisy</a:t>
            </a:r>
          </a:p>
        </p:txBody>
      </p:sp>
      <p:sp>
        <p:nvSpPr>
          <p:cNvPr id="105" name="TextBox 104"/>
          <p:cNvSpPr txBox="1"/>
          <p:nvPr/>
        </p:nvSpPr>
        <p:spPr>
          <a:xfrm>
            <a:off x="1524134" y="152400"/>
            <a:ext cx="91438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2D53"/>
                </a:solidFill>
                <a:effectLst/>
                <a:uLnTx/>
                <a:uFillTx/>
                <a:latin typeface="Arial" pitchFamily="34" charset="0"/>
                <a:cs typeface="Arial" pitchFamily="34" charset="0"/>
              </a:rPr>
              <a:t>Optimal Forecasts Combining Fixed Effects and Permanent Resident Outcomes</a:t>
            </a:r>
          </a:p>
        </p:txBody>
      </p:sp>
      <p:graphicFrame>
        <p:nvGraphicFramePr>
          <p:cNvPr id="106" name="Object 105"/>
          <p:cNvGraphicFramePr>
            <a:graphicFrameLocks noChangeAspect="1"/>
          </p:cNvGraphicFramePr>
          <p:nvPr/>
        </p:nvGraphicFramePr>
        <p:xfrm>
          <a:off x="6081059" y="1900822"/>
          <a:ext cx="381000" cy="461379"/>
        </p:xfrm>
        <a:graphic>
          <a:graphicData uri="http://schemas.openxmlformats.org/presentationml/2006/ole">
            <mc:AlternateContent xmlns:mc="http://schemas.openxmlformats.org/markup-compatibility/2006">
              <mc:Choice xmlns:v="urn:schemas-microsoft-com:vml" Requires="v">
                <p:oleObj name="Equation" r:id="rId3" imgW="177800" imgH="215900" progId="Equation.3">
                  <p:embed/>
                </p:oleObj>
              </mc:Choice>
              <mc:Fallback>
                <p:oleObj name="Equation" r:id="rId3" imgW="177800" imgH="215900" progId="Equation.3">
                  <p:embed/>
                  <p:pic>
                    <p:nvPicPr>
                      <p:cNvPr id="106" name="Object 105"/>
                      <p:cNvPicPr/>
                      <p:nvPr/>
                    </p:nvPicPr>
                    <p:blipFill>
                      <a:blip r:embed="rId4"/>
                      <a:stretch>
                        <a:fillRect/>
                      </a:stretch>
                    </p:blipFill>
                    <p:spPr>
                      <a:xfrm>
                        <a:off x="6081059" y="1900822"/>
                        <a:ext cx="381000" cy="461379"/>
                      </a:xfrm>
                      <a:prstGeom prst="rect">
                        <a:avLst/>
                      </a:prstGeom>
                    </p:spPr>
                  </p:pic>
                </p:oleObj>
              </mc:Fallback>
            </mc:AlternateContent>
          </a:graphicData>
        </a:graphic>
      </p:graphicFrame>
    </p:spTree>
    <p:extLst>
      <p:ext uri="{BB962C8B-B14F-4D97-AF65-F5344CB8AC3E}">
        <p14:creationId xmlns:p14="http://schemas.microsoft.com/office/powerpoint/2010/main" val="24030434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EOP - preliminary colors">
      <a:dk1>
        <a:srgbClr val="FFFFFF"/>
      </a:dk1>
      <a:lt1>
        <a:srgbClr val="262626"/>
      </a:lt1>
      <a:dk2>
        <a:srgbClr val="29B6A4"/>
      </a:dk2>
      <a:lt2>
        <a:srgbClr val="2B8F43"/>
      </a:lt2>
      <a:accent1>
        <a:srgbClr val="6BBD43"/>
      </a:accent1>
      <a:accent2>
        <a:srgbClr val="015B59"/>
      </a:accent2>
      <a:accent3>
        <a:srgbClr val="7BCDCE"/>
      </a:accent3>
      <a:accent4>
        <a:srgbClr val="0073A2"/>
      </a:accent4>
      <a:accent5>
        <a:srgbClr val="7F4892"/>
      </a:accent5>
      <a:accent6>
        <a:srgbClr val="E54060"/>
      </a:accent6>
      <a:hlink>
        <a:srgbClr val="FAA523"/>
      </a:hlink>
      <a:folHlink>
        <a:srgbClr val="FFD400"/>
      </a:folHlink>
    </a:clrScheme>
    <a:fontScheme name="OppHub">
      <a:majorFont>
        <a:latin typeface="Lucida Sans Typewriter"/>
        <a:ea typeface=""/>
        <a:cs typeface=""/>
      </a:majorFont>
      <a:minorFont>
        <a:latin typeface="Lucid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climb initiative">
      <a:dk1>
        <a:srgbClr val="7F7F7F"/>
      </a:dk1>
      <a:lt1>
        <a:sysClr val="window" lastClr="FFFFFF"/>
      </a:lt1>
      <a:dk2>
        <a:srgbClr val="262626"/>
      </a:dk2>
      <a:lt2>
        <a:srgbClr val="C7E2FA"/>
      </a:lt2>
      <a:accent1>
        <a:srgbClr val="00929F"/>
      </a:accent1>
      <a:accent2>
        <a:srgbClr val="172B64"/>
      </a:accent2>
      <a:accent3>
        <a:srgbClr val="2BB673"/>
      </a:accent3>
      <a:accent4>
        <a:srgbClr val="10CF9B"/>
      </a:accent4>
      <a:accent5>
        <a:srgbClr val="80C342"/>
      </a:accent5>
      <a:accent6>
        <a:srgbClr val="A5C249"/>
      </a:accent6>
      <a:hlink>
        <a:srgbClr val="CEF313"/>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Beamer Slides - Title and Outlines">
  <a:themeElements>
    <a:clrScheme name="Beamer Slides - Title and Outlines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eamer Slides - Title and Outlines">
      <a:majorFont>
        <a:latin typeface="cmss10"/>
        <a:ea typeface=""/>
        <a:cs typeface="Arial"/>
      </a:majorFont>
      <a:minorFont>
        <a:latin typeface="cmss10"/>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er Slides - Title and Outli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amer Slides - Title and Outli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amer Slides - Title and Outli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amer Slides - Title and Outli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amer Slides - Title and Outli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amer Slides - Title and Outli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amer Slides - Title and Outli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amer Slides - Title and Outli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amer Slides - Title and Outli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amer Slides - Title and Outli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amer Slides - Title and Outli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amer Slides - Title and Outli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eamer Slides - Title and Outlines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amer Template">
  <a:themeElements>
    <a:clrScheme name="Beamer Slides - Title and Outlines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eamer Slides - Title and Outlines">
      <a:majorFont>
        <a:latin typeface="cmss10"/>
        <a:ea typeface=""/>
        <a:cs typeface="Arial"/>
      </a:majorFont>
      <a:minorFont>
        <a:latin typeface="cmss10"/>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er Slides - Title and Outli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amer Slides - Title and Outli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amer Slides - Title and Outli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amer Slides - Title and Outli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amer Slides - Title and Outli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amer Slides - Title and Outli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amer Slides - Title and Outli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amer Slides - Title and Outli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amer Slides - Title and Outli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amer Slides - Title and Outli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amer Slides - Title and Outli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amer Slides - Title and Outli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eamer Slides - Title and Outlines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J-PAL Color Palette">
      <a:dk1>
        <a:srgbClr val="000000"/>
      </a:dk1>
      <a:lt1>
        <a:srgbClr val="FFFFFF"/>
      </a:lt1>
      <a:dk2>
        <a:srgbClr val="919191"/>
      </a:dk2>
      <a:lt2>
        <a:srgbClr val="CACACA"/>
      </a:lt2>
      <a:accent1>
        <a:srgbClr val="E35925"/>
      </a:accent1>
      <a:accent2>
        <a:srgbClr val="2FAA9F"/>
      </a:accent2>
      <a:accent3>
        <a:srgbClr val="F4C300"/>
      </a:accent3>
      <a:accent4>
        <a:srgbClr val="4A9C65"/>
      </a:accent4>
      <a:accent5>
        <a:srgbClr val="2D616E"/>
      </a:accent5>
      <a:accent6>
        <a:srgbClr val="646464"/>
      </a:accent6>
      <a:hlink>
        <a:srgbClr val="2FAA9F"/>
      </a:hlink>
      <a:folHlink>
        <a:srgbClr val="E3591B"/>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smtClean="0"/>
        </a:defPPr>
      </a:lstStyle>
      <a:style>
        <a:lnRef idx="1">
          <a:schemeClr val="accent1"/>
        </a:lnRef>
        <a:fillRef idx="3">
          <a:schemeClr val="accent1"/>
        </a:fillRef>
        <a:effectRef idx="2">
          <a:schemeClr val="accent1"/>
        </a:effectRef>
        <a:fontRef idx="minor">
          <a:schemeClr val="lt1"/>
        </a:fontRef>
      </a:style>
    </a:spDef>
    <a:lnDef>
      <a:spPr>
        <a:ln w="3175">
          <a:solidFill>
            <a:schemeClr val="accent1"/>
          </a:solidFill>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eamer Slides - Title and Outli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eamer Slides - Title and Outli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3682</TotalTime>
  <Words>7939</Words>
  <Application>Microsoft Macintosh PowerPoint</Application>
  <PresentationFormat>Widescreen</PresentationFormat>
  <Paragraphs>2080</Paragraphs>
  <Slides>114</Slides>
  <Notes>113</Notes>
  <HiddenSlides>0</HiddenSlides>
  <MMClips>0</MMClips>
  <ScaleCrop>false</ScaleCrop>
  <HeadingPairs>
    <vt:vector size="8" baseType="variant">
      <vt:variant>
        <vt:lpstr>Fonts Used</vt:lpstr>
      </vt:variant>
      <vt:variant>
        <vt:i4>17</vt:i4>
      </vt:variant>
      <vt:variant>
        <vt:lpstr>Theme</vt:lpstr>
      </vt:variant>
      <vt:variant>
        <vt:i4>15</vt:i4>
      </vt:variant>
      <vt:variant>
        <vt:lpstr>Embedded OLE Servers</vt:lpstr>
      </vt:variant>
      <vt:variant>
        <vt:i4>1</vt:i4>
      </vt:variant>
      <vt:variant>
        <vt:lpstr>Slide Titles</vt:lpstr>
      </vt:variant>
      <vt:variant>
        <vt:i4>114</vt:i4>
      </vt:variant>
    </vt:vector>
  </HeadingPairs>
  <TitlesOfParts>
    <vt:vector size="147" baseType="lpstr">
      <vt:lpstr>Arial</vt:lpstr>
      <vt:lpstr>Calibri</vt:lpstr>
      <vt:lpstr>Calibri Light</vt:lpstr>
      <vt:lpstr>Cambria</vt:lpstr>
      <vt:lpstr>Cambria Math</vt:lpstr>
      <vt:lpstr>Century Gothic</vt:lpstr>
      <vt:lpstr>Chalkboard</vt:lpstr>
      <vt:lpstr>cmss10</vt:lpstr>
      <vt:lpstr>Courier New</vt:lpstr>
      <vt:lpstr>Franklin Gothic Book</vt:lpstr>
      <vt:lpstr>Helvetica</vt:lpstr>
      <vt:lpstr>Lato</vt:lpstr>
      <vt:lpstr>Lucida Sans</vt:lpstr>
      <vt:lpstr>Lucida Sans Typewriter</vt:lpstr>
      <vt:lpstr>Symbol</vt:lpstr>
      <vt:lpstr>Times New Roman</vt:lpstr>
      <vt:lpstr>Wingdings</vt:lpstr>
      <vt:lpstr>1_Office Theme</vt:lpstr>
      <vt:lpstr>8_Beamer Slides - Title and Outlines</vt:lpstr>
      <vt:lpstr>2_Beamer Template</vt:lpstr>
      <vt:lpstr>Default Design</vt:lpstr>
      <vt:lpstr>9_Office Theme</vt:lpstr>
      <vt:lpstr>3_Office Theme</vt:lpstr>
      <vt:lpstr>2_Office Theme</vt:lpstr>
      <vt:lpstr>15_Office Theme</vt:lpstr>
      <vt:lpstr>4_Office Theme</vt:lpstr>
      <vt:lpstr>16_Office Theme</vt:lpstr>
      <vt:lpstr>10_Office Theme</vt:lpstr>
      <vt:lpstr>7_Office Theme</vt:lpstr>
      <vt:lpstr>17_Office Theme</vt:lpstr>
      <vt:lpstr>5_Office Theme</vt:lpstr>
      <vt:lpstr>8_Office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Childhood Exposure Effects</vt:lpstr>
      <vt:lpstr>Estimating Exposure Effects in Observational Data</vt:lpstr>
      <vt:lpstr>Estimating Exposure Effects in Observational Data</vt:lpstr>
      <vt:lpstr>Estimating Exposure Effects in Observational Data</vt:lpstr>
      <vt:lpstr>PowerPoint Presentation</vt:lpstr>
      <vt:lpstr>PowerPoint Presentation</vt:lpstr>
      <vt:lpstr>PowerPoint Presentation</vt:lpstr>
      <vt:lpstr>Identifying Causal Exposure Effect</vt:lpstr>
      <vt:lpstr>PowerPoint Presentation</vt:lpstr>
      <vt:lpstr>PowerPoint Presentation</vt:lpstr>
      <vt:lpstr>Time-Varying Unobservables</vt:lpstr>
      <vt:lpstr>Outcome-Based Placebo Tests</vt:lpstr>
      <vt:lpstr>Outcome-Based Placebo Tests</vt:lpstr>
      <vt:lpstr>PowerPoint Presentation</vt:lpstr>
      <vt:lpstr>PowerPoint Presentation</vt:lpstr>
      <vt:lpstr>Identification of Exposure Effects: Summary</vt:lpstr>
      <vt:lpstr>RCT Evidence: Moving to Opportunity Experiment</vt:lpstr>
      <vt:lpstr>PowerPoint Presentation</vt:lpstr>
      <vt:lpstr>MTO Experiment: Exposure Effects?</vt:lpstr>
      <vt:lpstr>PowerPoint Presentation</vt:lpstr>
      <vt:lpstr>PowerPoint Presentation</vt:lpstr>
      <vt:lpstr>PowerPoint Presentation</vt:lpstr>
      <vt:lpstr>PowerPoint Presentation</vt:lpstr>
      <vt:lpstr>PowerPoint Presentation</vt:lpstr>
      <vt:lpstr>Chyn (2018): Public Housing Demolitions</vt:lpstr>
      <vt:lpstr>PowerPoint Presentation</vt:lpstr>
      <vt:lpstr>PowerPoint Presentation</vt:lpstr>
      <vt:lpstr>PowerPoint Presentation</vt:lpstr>
      <vt:lpstr>PowerPoint Presentation</vt:lpstr>
      <vt:lpstr>PowerPoint Presentation</vt:lpstr>
      <vt:lpstr>Part 2: If Place Matters, What Should We Do About It? </vt:lpstr>
      <vt:lpstr>If Place Matters, What Should We Do About It? </vt:lpstr>
      <vt:lpstr>If Place Matters, What Should We Do About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Fraction Who Has Leased Any Unit within Six Months of Voucher Issuance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Causal Fixed Effects and Optimal Shrinkage</vt:lpstr>
      <vt:lpstr>Causal Effects of Each County</vt:lpstr>
      <vt:lpstr>Estimating County Fixed Effects</vt:lpstr>
      <vt:lpstr>Estimating County Fixed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Objectives</vt:lpstr>
      <vt:lpstr>Objective 1: Magnitude of Place Effects</vt:lpstr>
      <vt:lpstr>Objective 1: Magnitude of Place Effects</vt:lpstr>
      <vt:lpstr>Objective 2: Forecasts of Best and Worst Areas</vt:lpstr>
      <vt:lpstr>PowerPoint Presentation</vt:lpstr>
      <vt:lpstr>PowerPoint Presentation</vt:lpstr>
      <vt:lpstr>PowerPoint Presentation</vt:lpstr>
      <vt:lpstr>Optimal Forecasts of Place Effects</vt:lpstr>
      <vt:lpstr>PowerPoint Presentation</vt:lpstr>
      <vt:lpstr>PowerPoint Presentation</vt:lpstr>
      <vt:lpstr>Optimal Forecasts of Place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Matthew J.</dc:creator>
  <cp:lastModifiedBy>Hendren, Nathaniel</cp:lastModifiedBy>
  <cp:revision>451</cp:revision>
  <dcterms:created xsi:type="dcterms:W3CDTF">2018-09-28T14:29:41Z</dcterms:created>
  <dcterms:modified xsi:type="dcterms:W3CDTF">2023-02-25T22:38:24Z</dcterms:modified>
</cp:coreProperties>
</file>